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45"/>
  </p:notesMasterIdLst>
  <p:sldIdLst>
    <p:sldId id="257" r:id="rId2"/>
    <p:sldId id="260" r:id="rId3"/>
    <p:sldId id="271" r:id="rId4"/>
    <p:sldId id="273" r:id="rId5"/>
    <p:sldId id="289" r:id="rId6"/>
    <p:sldId id="275" r:id="rId7"/>
    <p:sldId id="290" r:id="rId8"/>
    <p:sldId id="262" r:id="rId9"/>
    <p:sldId id="263" r:id="rId10"/>
    <p:sldId id="264" r:id="rId11"/>
    <p:sldId id="265" r:id="rId12"/>
    <p:sldId id="267" r:id="rId13"/>
    <p:sldId id="268" r:id="rId14"/>
    <p:sldId id="269" r:id="rId15"/>
    <p:sldId id="291" r:id="rId16"/>
    <p:sldId id="292" r:id="rId17"/>
    <p:sldId id="258" r:id="rId18"/>
    <p:sldId id="293" r:id="rId19"/>
    <p:sldId id="278" r:id="rId20"/>
    <p:sldId id="294" r:id="rId21"/>
    <p:sldId id="295" r:id="rId22"/>
    <p:sldId id="302" r:id="rId23"/>
    <p:sldId id="303" r:id="rId24"/>
    <p:sldId id="305" r:id="rId25"/>
    <p:sldId id="306" r:id="rId26"/>
    <p:sldId id="307" r:id="rId27"/>
    <p:sldId id="308" r:id="rId28"/>
    <p:sldId id="310" r:id="rId29"/>
    <p:sldId id="311" r:id="rId30"/>
    <p:sldId id="312" r:id="rId31"/>
    <p:sldId id="313" r:id="rId32"/>
    <p:sldId id="314" r:id="rId33"/>
    <p:sldId id="315" r:id="rId34"/>
    <p:sldId id="317" r:id="rId35"/>
    <p:sldId id="318" r:id="rId36"/>
    <p:sldId id="319" r:id="rId37"/>
    <p:sldId id="320" r:id="rId38"/>
    <p:sldId id="321" r:id="rId39"/>
    <p:sldId id="297" r:id="rId40"/>
    <p:sldId id="298" r:id="rId41"/>
    <p:sldId id="299" r:id="rId42"/>
    <p:sldId id="300" r:id="rId43"/>
    <p:sldId id="301" r:id="rId44"/>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2833802-FEF1-4C79-8D5D-14CF1EAF98D9}" styleName="Light Style 2 - Accent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000" autoAdjust="0"/>
    <p:restoredTop sz="94660"/>
  </p:normalViewPr>
  <p:slideViewPr>
    <p:cSldViewPr snapToGrid="0">
      <p:cViewPr>
        <p:scale>
          <a:sx n="80" d="100"/>
          <a:sy n="80" d="100"/>
        </p:scale>
        <p:origin x="378" y="-18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heme" Target="theme/theme1.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presProps" Target="presProps.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78C5D58-3510-4AE5-B6D1-40465B43F2A6}" type="datetimeFigureOut">
              <a:rPr lang="en-US" smtClean="0"/>
              <a:t>1/23/2023</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744F0C4-60C2-4B58-B696-A390A1E0ED7E}" type="slidenum">
              <a:rPr lang="en-US" smtClean="0"/>
              <a:t>‹#›</a:t>
            </a:fld>
            <a:endParaRPr lang="en-US" dirty="0"/>
          </a:p>
        </p:txBody>
      </p:sp>
    </p:spTree>
    <p:extLst>
      <p:ext uri="{BB962C8B-B14F-4D97-AF65-F5344CB8AC3E}">
        <p14:creationId xmlns:p14="http://schemas.microsoft.com/office/powerpoint/2010/main" val="379652417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744F0C4-60C2-4B58-B696-A390A1E0ED7E}" type="slidenum">
              <a:rPr lang="en-US" smtClean="0"/>
              <a:t>1</a:t>
            </a:fld>
            <a:endParaRPr lang="en-US" dirty="0"/>
          </a:p>
        </p:txBody>
      </p:sp>
    </p:spTree>
    <p:extLst>
      <p:ext uri="{BB962C8B-B14F-4D97-AF65-F5344CB8AC3E}">
        <p14:creationId xmlns:p14="http://schemas.microsoft.com/office/powerpoint/2010/main" val="211348504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en-US" smtClean="0"/>
              <a:t>Click to edit Master title style</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C2939626-F2A3-4F8A-A4F1-F81524334FAF}" type="datetime1">
              <a:rPr lang="en-US" smtClean="0"/>
              <a:t>1/23/2023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4298699-4C0B-4ABB-B022-C4BF1172786C}" type="datetime1">
              <a:rPr lang="en-US" smtClean="0"/>
              <a:t>1/23/2023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smtClean="0"/>
              <a:t>Click to edit Master title style</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C377F81-82C2-4CD2-A4B6-3CCF81EEE481}" type="datetime1">
              <a:rPr lang="en-US" smtClean="0"/>
              <a:t>1/23/2023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dirty="0"/>
              <a:pPr/>
              <a:t>‹#›</a:t>
            </a:fld>
            <a:endParaRPr lang="en-US" dirty="0"/>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en-US" smtClean="0"/>
              <a:t>Click to edit Master title style</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Click to edit Master text styles</a:t>
            </a:r>
          </a:p>
        </p:txBody>
      </p:sp>
      <p:sp>
        <p:nvSpPr>
          <p:cNvPr id="5" name="Date Placeholder 4"/>
          <p:cNvSpPr>
            <a:spLocks noGrp="1"/>
          </p:cNvSpPr>
          <p:nvPr>
            <p:ph type="dt" sz="half" idx="10"/>
          </p:nvPr>
        </p:nvSpPr>
        <p:spPr/>
        <p:txBody>
          <a:bodyPr/>
          <a:lstStyle/>
          <a:p>
            <a:fld id="{267D7EFE-54EE-4A4B-8AA5-8314E3F8C114}" type="datetime1">
              <a:rPr lang="en-US" smtClean="0"/>
              <a:t>1/23/2023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smtClean="0"/>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Click to edit Master text styles</a:t>
            </a:r>
          </a:p>
        </p:txBody>
      </p:sp>
      <p:sp>
        <p:nvSpPr>
          <p:cNvPr id="5" name="Date Placeholder 4"/>
          <p:cNvSpPr>
            <a:spLocks noGrp="1"/>
          </p:cNvSpPr>
          <p:nvPr>
            <p:ph type="dt" sz="half" idx="10"/>
          </p:nvPr>
        </p:nvSpPr>
        <p:spPr/>
        <p:txBody>
          <a:bodyPr/>
          <a:lstStyle/>
          <a:p>
            <a:fld id="{A205181E-59F4-4F5D-8607-A039F586F43A}" type="datetime1">
              <a:rPr lang="en-US" smtClean="0"/>
              <a:t>1/23/2023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a:t>
            </a:fld>
            <a:endParaRPr lang="en-US" dirty="0"/>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en-US" smtClean="0"/>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Click to edit Master text styles</a:t>
            </a:r>
          </a:p>
        </p:txBody>
      </p:sp>
      <p:sp>
        <p:nvSpPr>
          <p:cNvPr id="5" name="Date Placeholder 4"/>
          <p:cNvSpPr>
            <a:spLocks noGrp="1"/>
          </p:cNvSpPr>
          <p:nvPr>
            <p:ph type="dt" sz="half" idx="10"/>
          </p:nvPr>
        </p:nvSpPr>
        <p:spPr/>
        <p:txBody>
          <a:bodyPr/>
          <a:lstStyle/>
          <a:p>
            <a:fld id="{21258694-6A86-4BF0-B310-AA2D2644811B}" type="datetime1">
              <a:rPr lang="en-US" smtClean="0"/>
              <a:t>1/23/2023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7BB45B8F-3511-49DE-BD28-098364FF416D}" type="datetime1">
              <a:rPr lang="en-US" smtClean="0"/>
              <a:t>1/23/2023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35B0FA47-0819-434D-AF23-51DD84C18AC8}" type="datetime1">
              <a:rPr lang="en-US" smtClean="0"/>
              <a:t>1/23/2023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en-US" smtClean="0"/>
              <a:t>Click to edit Master title style</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00B64A2D-6F85-46A0-B95F-4300DF88414B}" type="datetime1">
              <a:rPr lang="en-US" smtClean="0"/>
              <a:t>1/23/2023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806BB5F-1F72-4B69-9EEA-1EC2D1BB0E3E}" type="datetime1">
              <a:rPr lang="en-US" smtClean="0"/>
              <a:t>1/23/2023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4F58448D-51EC-4C8C-B506-707AAA498D8C}" type="datetime1">
              <a:rPr lang="en-US" smtClean="0"/>
              <a:t>1/23/2023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B31B2332-5F96-44BC-99C4-F678073070B3}" type="datetime1">
              <a:rPr lang="en-US" smtClean="0"/>
              <a:t>1/23/2023</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874D0FC6-E0E2-438D-978E-75F62954E58C}" type="datetime1">
              <a:rPr lang="en-US" smtClean="0"/>
              <a:t>1/23/2023</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49294DF-585F-40DF-9ACE-81BAD260E44F}" type="datetime1">
              <a:rPr lang="en-US" smtClean="0"/>
              <a:t>1/23/2023</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en-US" smtClean="0"/>
              <a:t>Click to edit Master title style</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84B539A-A5DE-4D99-A8EC-A81AD35551DA}" type="datetime1">
              <a:rPr lang="en-US" smtClean="0"/>
              <a:t>1/23/2023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dirty="0" smtClean="0"/>
              <a:t>Click icon to add picture</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CD0D789-CC6E-44AB-928C-F7A92DA656C3}" type="datetime1">
              <a:rPr lang="en-US" smtClean="0"/>
              <a:t>1/23/2023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157"/>
            <a:ext cx="2356674" cy="6853096"/>
            <a:chOff x="6627813" y="195610"/>
            <a:chExt cx="1952625" cy="5678141"/>
          </a:xfrm>
        </p:grpSpPr>
        <p:sp>
          <p:nvSpPr>
            <p:cNvPr id="11" name="Freeform 27"/>
            <p:cNvSpPr/>
            <p:nvPr/>
          </p:nvSpPr>
          <p:spPr bwMode="auto">
            <a:xfrm>
              <a:off x="6627813" y="195610"/>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7288DCDE-9C65-4733-8F88-AEF2BD0393C6}" type="datetime1">
              <a:rPr lang="en-US" smtClean="0"/>
              <a:t>1/23/2023</a:t>
            </a:fld>
            <a:endParaRPr lang="en-US" dirty="0"/>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D57F1E4F-1CFF-5643-939E-217C01CDF565}"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60" r:id="rId10"/>
    <p:sldLayoutId id="2147483661" r:id="rId11"/>
    <p:sldLayoutId id="2147483662" r:id="rId12"/>
    <p:sldLayoutId id="2147483663" r:id="rId13"/>
    <p:sldLayoutId id="2147483664" r:id="rId14"/>
    <p:sldLayoutId id="2147483658" r:id="rId15"/>
    <p:sldLayoutId id="2147483659" r:id="rId16"/>
  </p:sldLayoutIdLst>
  <p:hf hdr="0" ftr="0" dt="0"/>
  <p:txStyles>
    <p:titleStyle>
      <a:lvl1pPr algn="l" defTabSz="457200" rtl="0" eaLnBrk="1" latinLnBrk="0" hangingPunct="1">
        <a:spcBef>
          <a:spcPct val="0"/>
        </a:spcBef>
        <a:buNone/>
        <a:defRPr sz="3600" kern="1200">
          <a:solidFill>
            <a:schemeClr val="accent2">
              <a:lumMod val="7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771133" y="1997839"/>
            <a:ext cx="8860474" cy="2233108"/>
          </a:xfrm>
        </p:spPr>
        <p:txBody>
          <a:bodyPr>
            <a:normAutofit/>
          </a:bodyPr>
          <a:lstStyle/>
          <a:p>
            <a:pPr marL="0" indent="0" algn="ctr">
              <a:buNone/>
            </a:pPr>
            <a:r>
              <a:rPr lang="en-US" b="1" dirty="0">
                <a:solidFill>
                  <a:schemeClr val="tx1"/>
                </a:solidFill>
                <a:latin typeface="Times New Roman" panose="02020603050405020304" pitchFamily="18" charset="0"/>
                <a:cs typeface="Times New Roman" panose="02020603050405020304" pitchFamily="18" charset="0"/>
              </a:rPr>
              <a:t>Industrial Engineering Department</a:t>
            </a:r>
            <a:endParaRPr lang="en-US" dirty="0">
              <a:solidFill>
                <a:schemeClr val="tx1"/>
              </a:solidFill>
              <a:latin typeface="Times New Roman" panose="02020603050405020304" pitchFamily="18" charset="0"/>
              <a:cs typeface="Times New Roman" panose="02020603050405020304" pitchFamily="18" charset="0"/>
            </a:endParaRPr>
          </a:p>
          <a:p>
            <a:pPr marL="0" indent="0" algn="ctr">
              <a:buNone/>
            </a:pPr>
            <a:r>
              <a:rPr lang="en-US" b="1" dirty="0">
                <a:solidFill>
                  <a:schemeClr val="tx1"/>
                </a:solidFill>
                <a:latin typeface="Times New Roman" panose="02020603050405020304" pitchFamily="18" charset="0"/>
                <a:cs typeface="Times New Roman" panose="02020603050405020304" pitchFamily="18" charset="0"/>
              </a:rPr>
              <a:t>Graduation project (I</a:t>
            </a:r>
            <a:r>
              <a:rPr lang="en-US" b="1" dirty="0" smtClean="0">
                <a:solidFill>
                  <a:schemeClr val="tx1"/>
                </a:solidFill>
                <a:latin typeface="Times New Roman" panose="02020603050405020304" pitchFamily="18" charset="0"/>
                <a:cs typeface="Times New Roman" panose="02020603050405020304" pitchFamily="18" charset="0"/>
              </a:rPr>
              <a:t>)</a:t>
            </a:r>
          </a:p>
          <a:p>
            <a:pPr marL="0" indent="0" algn="ctr">
              <a:buNone/>
            </a:pPr>
            <a:endParaRPr lang="en-US" dirty="0">
              <a:solidFill>
                <a:schemeClr val="tx1"/>
              </a:solidFill>
              <a:latin typeface="Times New Roman" panose="02020603050405020304" pitchFamily="18" charset="0"/>
              <a:cs typeface="Times New Roman" panose="02020603050405020304" pitchFamily="18" charset="0"/>
            </a:endParaRPr>
          </a:p>
          <a:p>
            <a:pPr marL="0" indent="0" algn="ctr">
              <a:buNone/>
            </a:pPr>
            <a:r>
              <a:rPr lang="en-US" b="1" dirty="0">
                <a:solidFill>
                  <a:schemeClr val="tx1"/>
                </a:solidFill>
                <a:latin typeface="Times New Roman" panose="02020603050405020304" pitchFamily="18" charset="0"/>
                <a:cs typeface="Times New Roman" panose="02020603050405020304" pitchFamily="18" charset="0"/>
              </a:rPr>
              <a:t> Implementation Of Six Sigma</a:t>
            </a:r>
          </a:p>
          <a:p>
            <a:pPr marL="0" indent="0" algn="ctr">
              <a:buNone/>
            </a:pPr>
            <a:r>
              <a:rPr lang="en-US" b="1" dirty="0">
                <a:solidFill>
                  <a:schemeClr val="tx1"/>
                </a:solidFill>
                <a:latin typeface="Times New Roman" panose="02020603050405020304" pitchFamily="18" charset="0"/>
                <a:cs typeface="Times New Roman" panose="02020603050405020304" pitchFamily="18" charset="0"/>
              </a:rPr>
              <a:t>DMAIC Methodology To Improve The Internship Process</a:t>
            </a:r>
          </a:p>
          <a:p>
            <a:pPr marL="0" indent="0" algn="ctr">
              <a:buNone/>
            </a:pPr>
            <a:endParaRPr lang="en-US" b="1" dirty="0">
              <a:solidFill>
                <a:schemeClr val="tx1"/>
              </a:solidFill>
              <a:latin typeface="Times New Roman" panose="02020603050405020304" pitchFamily="18" charset="0"/>
              <a:cs typeface="Times New Roman" panose="02020603050405020304" pitchFamily="18" charset="0"/>
            </a:endParaRPr>
          </a:p>
          <a:p>
            <a:endParaRPr lang="en-US" dirty="0">
              <a:solidFill>
                <a:schemeClr val="tx1"/>
              </a:solidFill>
              <a:latin typeface="Times New Roman" panose="02020603050405020304" pitchFamily="18" charset="0"/>
              <a:cs typeface="Times New Roman" panose="02020603050405020304" pitchFamily="18" charset="0"/>
            </a:endParaRPr>
          </a:p>
        </p:txBody>
      </p:sp>
      <p:pic>
        <p:nvPicPr>
          <p:cNvPr id="4" name="Picture 3"/>
          <p:cNvPicPr/>
          <p:nvPr/>
        </p:nvPicPr>
        <p:blipFill>
          <a:blip r:embed="rId3"/>
          <a:stretch>
            <a:fillRect/>
          </a:stretch>
        </p:blipFill>
        <p:spPr>
          <a:xfrm>
            <a:off x="1880314" y="456881"/>
            <a:ext cx="8860473" cy="1392052"/>
          </a:xfrm>
          <a:prstGeom prst="rect">
            <a:avLst/>
          </a:prstGeom>
        </p:spPr>
      </p:pic>
      <p:sp>
        <p:nvSpPr>
          <p:cNvPr id="5" name="Slide Number Placeholder 4"/>
          <p:cNvSpPr>
            <a:spLocks noGrp="1"/>
          </p:cNvSpPr>
          <p:nvPr>
            <p:ph type="sldNum" sz="quarter" idx="12"/>
          </p:nvPr>
        </p:nvSpPr>
        <p:spPr/>
        <p:txBody>
          <a:bodyPr/>
          <a:lstStyle/>
          <a:p>
            <a:fld id="{D57F1E4F-1CFF-5643-939E-217C01CDF565}" type="slidenum">
              <a:rPr lang="en-US" smtClean="0"/>
              <a:pPr/>
              <a:t>1</a:t>
            </a:fld>
            <a:endParaRPr lang="en-US" dirty="0"/>
          </a:p>
        </p:txBody>
      </p:sp>
      <p:sp>
        <p:nvSpPr>
          <p:cNvPr id="2" name="Rectangle 1"/>
          <p:cNvSpPr/>
          <p:nvPr/>
        </p:nvSpPr>
        <p:spPr>
          <a:xfrm>
            <a:off x="1771134" y="4067033"/>
            <a:ext cx="8969654" cy="2585323"/>
          </a:xfrm>
          <a:prstGeom prst="rect">
            <a:avLst/>
          </a:prstGeom>
        </p:spPr>
        <p:txBody>
          <a:bodyPr wrap="square">
            <a:spAutoFit/>
          </a:bodyPr>
          <a:lstStyle/>
          <a:p>
            <a:pPr algn="ctr"/>
            <a:endParaRPr lang="en-US" b="1" dirty="0">
              <a:latin typeface="Times New Roman" panose="02020603050405020304" pitchFamily="18" charset="0"/>
              <a:cs typeface="Times New Roman" panose="02020603050405020304" pitchFamily="18" charset="0"/>
            </a:endParaRPr>
          </a:p>
          <a:p>
            <a:pPr algn="ctr"/>
            <a:r>
              <a:rPr lang="en-US" b="1" dirty="0">
                <a:latin typeface="Times New Roman" panose="02020603050405020304" pitchFamily="18" charset="0"/>
                <a:cs typeface="Times New Roman" panose="02020603050405020304" pitchFamily="18" charset="0"/>
              </a:rPr>
              <a:t>Supervisor name:</a:t>
            </a:r>
          </a:p>
          <a:p>
            <a:pPr algn="ctr"/>
            <a:r>
              <a:rPr lang="en-US" b="1" dirty="0">
                <a:latin typeface="Times New Roman" panose="02020603050405020304" pitchFamily="18" charset="0"/>
                <a:cs typeface="Times New Roman" panose="02020603050405020304" pitchFamily="18" charset="0"/>
              </a:rPr>
              <a:t>Dr. Tamer Haddad</a:t>
            </a:r>
          </a:p>
          <a:p>
            <a:pPr algn="ctr"/>
            <a:r>
              <a:rPr lang="en-US" b="1" dirty="0">
                <a:latin typeface="Times New Roman" panose="02020603050405020304" pitchFamily="18" charset="0"/>
                <a:cs typeface="Times New Roman" panose="02020603050405020304" pitchFamily="18" charset="0"/>
              </a:rPr>
              <a:t> </a:t>
            </a:r>
          </a:p>
          <a:p>
            <a:pPr algn="ctr"/>
            <a:r>
              <a:rPr lang="en-US" b="1" dirty="0">
                <a:latin typeface="Times New Roman" panose="02020603050405020304" pitchFamily="18" charset="0"/>
                <a:cs typeface="Times New Roman" panose="02020603050405020304" pitchFamily="18" charset="0"/>
              </a:rPr>
              <a:t>Group members:</a:t>
            </a:r>
          </a:p>
          <a:p>
            <a:pPr algn="ctr"/>
            <a:r>
              <a:rPr lang="en-US" b="1" dirty="0">
                <a:latin typeface="Times New Roman" panose="02020603050405020304" pitchFamily="18" charset="0"/>
                <a:cs typeface="Times New Roman" panose="02020603050405020304" pitchFamily="18" charset="0"/>
              </a:rPr>
              <a:t>Israa Abuihaj                                                     </a:t>
            </a:r>
          </a:p>
          <a:p>
            <a:pPr algn="ctr"/>
            <a:r>
              <a:rPr lang="en-US" b="1" dirty="0">
                <a:latin typeface="Times New Roman" panose="02020603050405020304" pitchFamily="18" charset="0"/>
                <a:cs typeface="Times New Roman" panose="02020603050405020304" pitchFamily="18" charset="0"/>
              </a:rPr>
              <a:t> Yousef Melhem       </a:t>
            </a:r>
          </a:p>
          <a:p>
            <a:pPr algn="ctr"/>
            <a:r>
              <a:rPr lang="en-US" b="1" dirty="0">
                <a:latin typeface="Times New Roman" panose="02020603050405020304" pitchFamily="18" charset="0"/>
                <a:cs typeface="Times New Roman" panose="02020603050405020304" pitchFamily="18" charset="0"/>
              </a:rPr>
              <a:t>    Islam Hamdan</a:t>
            </a:r>
          </a:p>
          <a:p>
            <a:pPr algn="ctr"/>
            <a:r>
              <a:rPr lang="en-US" b="1" dirty="0">
                <a:latin typeface="Times New Roman" panose="02020603050405020304" pitchFamily="18" charset="0"/>
                <a:cs typeface="Times New Roman" panose="02020603050405020304" pitchFamily="18" charset="0"/>
              </a:rPr>
              <a:t>   Ahmad Bustami</a:t>
            </a:r>
          </a:p>
        </p:txBody>
      </p:sp>
    </p:spTree>
    <p:extLst>
      <p:ext uri="{BB962C8B-B14F-4D97-AF65-F5344CB8AC3E}">
        <p14:creationId xmlns:p14="http://schemas.microsoft.com/office/powerpoint/2010/main" val="104425882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620091" y="1152907"/>
            <a:ext cx="9066106" cy="4992260"/>
          </a:xfrm>
        </p:spPr>
        <p:txBody>
          <a:bodyPr>
            <a:normAutofit lnSpcReduction="10000"/>
          </a:bodyPr>
          <a:lstStyle/>
          <a:p>
            <a:r>
              <a:rPr lang="en-US" dirty="0">
                <a:solidFill>
                  <a:schemeClr val="tx1"/>
                </a:solidFill>
                <a:latin typeface="Times New Roman" panose="02020603050405020304" pitchFamily="18" charset="0"/>
                <a:cs typeface="Times New Roman" panose="02020603050405020304" pitchFamily="18" charset="0"/>
              </a:rPr>
              <a:t>The </a:t>
            </a:r>
            <a:r>
              <a:rPr lang="en-US" b="1" u="sng" dirty="0">
                <a:solidFill>
                  <a:schemeClr val="tx1"/>
                </a:solidFill>
                <a:latin typeface="Times New Roman" panose="02020603050405020304" pitchFamily="18" charset="0"/>
                <a:cs typeface="Times New Roman" panose="02020603050405020304" pitchFamily="18" charset="0"/>
              </a:rPr>
              <a:t>Define phase </a:t>
            </a:r>
            <a:r>
              <a:rPr lang="en-US" dirty="0">
                <a:solidFill>
                  <a:schemeClr val="tx1"/>
                </a:solidFill>
                <a:latin typeface="Times New Roman" panose="02020603050405020304" pitchFamily="18" charset="0"/>
                <a:cs typeface="Times New Roman" panose="02020603050405020304" pitchFamily="18" charset="0"/>
              </a:rPr>
              <a:t>will help to define the problem or opportunities related to the training process and establish the goals and objectives for the project. </a:t>
            </a:r>
          </a:p>
          <a:p>
            <a:endParaRPr lang="en-US" dirty="0">
              <a:solidFill>
                <a:schemeClr val="tx1"/>
              </a:solidFill>
              <a:latin typeface="Times New Roman" panose="02020603050405020304" pitchFamily="18" charset="0"/>
              <a:cs typeface="Times New Roman" panose="02020603050405020304" pitchFamily="18" charset="0"/>
            </a:endParaRPr>
          </a:p>
          <a:p>
            <a:r>
              <a:rPr lang="en-US" dirty="0">
                <a:solidFill>
                  <a:schemeClr val="tx1"/>
                </a:solidFill>
                <a:latin typeface="Times New Roman" panose="02020603050405020304" pitchFamily="18" charset="0"/>
                <a:cs typeface="Times New Roman" panose="02020603050405020304" pitchFamily="18" charset="0"/>
              </a:rPr>
              <a:t>The </a:t>
            </a:r>
            <a:r>
              <a:rPr lang="en-US" b="1" u="sng" dirty="0">
                <a:solidFill>
                  <a:schemeClr val="tx1"/>
                </a:solidFill>
                <a:latin typeface="Times New Roman" panose="02020603050405020304" pitchFamily="18" charset="0"/>
                <a:cs typeface="Times New Roman" panose="02020603050405020304" pitchFamily="18" charset="0"/>
              </a:rPr>
              <a:t>Measure phase </a:t>
            </a:r>
            <a:r>
              <a:rPr lang="en-US" dirty="0">
                <a:solidFill>
                  <a:schemeClr val="tx1"/>
                </a:solidFill>
                <a:latin typeface="Times New Roman" panose="02020603050405020304" pitchFamily="18" charset="0"/>
                <a:cs typeface="Times New Roman" panose="02020603050405020304" pitchFamily="18" charset="0"/>
              </a:rPr>
              <a:t>will gather and analyze data to better understand the current process by collecting data on process performance, customer requirements, and process inputs and outputs</a:t>
            </a:r>
            <a:r>
              <a:rPr lang="en-US" dirty="0" smtClean="0">
                <a:solidFill>
                  <a:schemeClr val="tx1"/>
                </a:solidFill>
                <a:latin typeface="Times New Roman" panose="02020603050405020304" pitchFamily="18" charset="0"/>
                <a:cs typeface="Times New Roman" panose="02020603050405020304" pitchFamily="18" charset="0"/>
              </a:rPr>
              <a:t>.</a:t>
            </a:r>
          </a:p>
          <a:p>
            <a:endParaRPr lang="en-US" dirty="0" smtClean="0">
              <a:solidFill>
                <a:schemeClr val="tx1"/>
              </a:solidFill>
              <a:latin typeface="Times New Roman" panose="02020603050405020304" pitchFamily="18" charset="0"/>
              <a:cs typeface="Times New Roman" panose="02020603050405020304" pitchFamily="18" charset="0"/>
            </a:endParaRPr>
          </a:p>
          <a:p>
            <a:r>
              <a:rPr lang="en-US" dirty="0" smtClean="0">
                <a:solidFill>
                  <a:schemeClr val="tx1"/>
                </a:solidFill>
                <a:latin typeface="Times New Roman" panose="02020603050405020304" pitchFamily="18" charset="0"/>
                <a:cs typeface="Times New Roman" panose="02020603050405020304" pitchFamily="18" charset="0"/>
              </a:rPr>
              <a:t>The </a:t>
            </a:r>
            <a:r>
              <a:rPr lang="en-US" b="1" u="sng" dirty="0">
                <a:solidFill>
                  <a:schemeClr val="tx1"/>
                </a:solidFill>
                <a:latin typeface="Times New Roman" panose="02020603050405020304" pitchFamily="18" charset="0"/>
                <a:cs typeface="Times New Roman" panose="02020603050405020304" pitchFamily="18" charset="0"/>
              </a:rPr>
              <a:t>Analyze phase </a:t>
            </a:r>
            <a:r>
              <a:rPr lang="en-US" dirty="0">
                <a:solidFill>
                  <a:schemeClr val="tx1"/>
                </a:solidFill>
                <a:latin typeface="Times New Roman" panose="02020603050405020304" pitchFamily="18" charset="0"/>
                <a:cs typeface="Times New Roman" panose="02020603050405020304" pitchFamily="18" charset="0"/>
              </a:rPr>
              <a:t>will use statistical tools and techniques such as process mapping, cause and effect diagrams, to identify the root cause of the problem or opportunity</a:t>
            </a:r>
            <a:r>
              <a:rPr lang="en-US" dirty="0" smtClean="0">
                <a:solidFill>
                  <a:schemeClr val="tx1"/>
                </a:solidFill>
                <a:latin typeface="Times New Roman" panose="02020603050405020304" pitchFamily="18" charset="0"/>
                <a:cs typeface="Times New Roman" panose="02020603050405020304" pitchFamily="18" charset="0"/>
              </a:rPr>
              <a:t>.</a:t>
            </a:r>
          </a:p>
          <a:p>
            <a:endParaRPr lang="en-US" dirty="0">
              <a:solidFill>
                <a:schemeClr val="tx1"/>
              </a:solidFill>
              <a:latin typeface="Times New Roman" panose="02020603050405020304" pitchFamily="18" charset="0"/>
              <a:cs typeface="Times New Roman" panose="02020603050405020304" pitchFamily="18" charset="0"/>
            </a:endParaRPr>
          </a:p>
          <a:p>
            <a:r>
              <a:rPr lang="en-US" dirty="0">
                <a:solidFill>
                  <a:schemeClr val="tx1"/>
                </a:solidFill>
                <a:latin typeface="Times New Roman" panose="02020603050405020304" pitchFamily="18" charset="0"/>
                <a:cs typeface="Times New Roman" panose="02020603050405020304" pitchFamily="18" charset="0"/>
              </a:rPr>
              <a:t>The </a:t>
            </a:r>
            <a:r>
              <a:rPr lang="en-US" b="1" u="sng" dirty="0">
                <a:solidFill>
                  <a:schemeClr val="tx1"/>
                </a:solidFill>
                <a:latin typeface="Times New Roman" panose="02020603050405020304" pitchFamily="18" charset="0"/>
                <a:cs typeface="Times New Roman" panose="02020603050405020304" pitchFamily="18" charset="0"/>
              </a:rPr>
              <a:t>Improve phase </a:t>
            </a:r>
            <a:r>
              <a:rPr lang="en-US" dirty="0">
                <a:solidFill>
                  <a:schemeClr val="tx1"/>
                </a:solidFill>
                <a:latin typeface="Times New Roman" panose="02020603050405020304" pitchFamily="18" charset="0"/>
                <a:cs typeface="Times New Roman" panose="02020603050405020304" pitchFamily="18" charset="0"/>
              </a:rPr>
              <a:t>will develop and implement solutions to the problems or opportunities identified in the analyze phase. </a:t>
            </a:r>
            <a:endParaRPr lang="en-US" dirty="0" smtClean="0">
              <a:solidFill>
                <a:schemeClr val="tx1"/>
              </a:solidFill>
              <a:latin typeface="Times New Roman" panose="02020603050405020304" pitchFamily="18" charset="0"/>
              <a:cs typeface="Times New Roman" panose="02020603050405020304" pitchFamily="18" charset="0"/>
            </a:endParaRPr>
          </a:p>
          <a:p>
            <a:endParaRPr lang="en-US" dirty="0">
              <a:solidFill>
                <a:schemeClr val="tx1"/>
              </a:solidFill>
              <a:latin typeface="Times New Roman" panose="02020603050405020304" pitchFamily="18" charset="0"/>
              <a:cs typeface="Times New Roman" panose="02020603050405020304" pitchFamily="18" charset="0"/>
            </a:endParaRPr>
          </a:p>
          <a:p>
            <a:r>
              <a:rPr lang="en-US" dirty="0">
                <a:solidFill>
                  <a:schemeClr val="tx1"/>
                </a:solidFill>
                <a:latin typeface="Times New Roman" panose="02020603050405020304" pitchFamily="18" charset="0"/>
                <a:cs typeface="Times New Roman" panose="02020603050405020304" pitchFamily="18" charset="0"/>
              </a:rPr>
              <a:t>The </a:t>
            </a:r>
            <a:r>
              <a:rPr lang="en-US" b="1" u="sng" dirty="0">
                <a:solidFill>
                  <a:schemeClr val="tx1"/>
                </a:solidFill>
                <a:latin typeface="Times New Roman" panose="02020603050405020304" pitchFamily="18" charset="0"/>
                <a:cs typeface="Times New Roman" panose="02020603050405020304" pitchFamily="18" charset="0"/>
              </a:rPr>
              <a:t>Control phase </a:t>
            </a:r>
            <a:r>
              <a:rPr lang="en-US" dirty="0">
                <a:solidFill>
                  <a:schemeClr val="tx1"/>
                </a:solidFill>
                <a:latin typeface="Times New Roman" panose="02020603050405020304" pitchFamily="18" charset="0"/>
                <a:cs typeface="Times New Roman" panose="02020603050405020304" pitchFamily="18" charset="0"/>
              </a:rPr>
              <a:t>will establish a plan to monitor and maintain the improvements made in the improve phase. </a:t>
            </a:r>
          </a:p>
        </p:txBody>
      </p:sp>
      <p:sp>
        <p:nvSpPr>
          <p:cNvPr id="4" name="Slide Number Placeholder 3"/>
          <p:cNvSpPr>
            <a:spLocks noGrp="1"/>
          </p:cNvSpPr>
          <p:nvPr>
            <p:ph type="sldNum" sz="quarter" idx="12"/>
          </p:nvPr>
        </p:nvSpPr>
        <p:spPr/>
        <p:txBody>
          <a:bodyPr/>
          <a:lstStyle/>
          <a:p>
            <a:fld id="{D57F1E4F-1CFF-5643-939E-217C01CDF565}" type="slidenum">
              <a:rPr lang="en-US" smtClean="0"/>
              <a:pPr/>
              <a:t>10</a:t>
            </a:fld>
            <a:endParaRPr lang="en-US" dirty="0"/>
          </a:p>
        </p:txBody>
      </p:sp>
    </p:spTree>
    <p:extLst>
      <p:ext uri="{BB962C8B-B14F-4D97-AF65-F5344CB8AC3E}">
        <p14:creationId xmlns:p14="http://schemas.microsoft.com/office/powerpoint/2010/main" val="77330483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04282" y="632016"/>
            <a:ext cx="8911687" cy="676656"/>
          </a:xfrm>
        </p:spPr>
        <p:txBody>
          <a:bodyPr/>
          <a:lstStyle/>
          <a:p>
            <a:r>
              <a:rPr lang="en-US" b="1" dirty="0">
                <a:solidFill>
                  <a:schemeClr val="tx1"/>
                </a:solidFill>
                <a:latin typeface="Times New Roman" panose="02020603050405020304" pitchFamily="18" charset="0"/>
                <a:cs typeface="Times New Roman" panose="02020603050405020304" pitchFamily="18" charset="0"/>
              </a:rPr>
              <a:t>Define phase</a:t>
            </a:r>
            <a:endParaRPr lang="en-US"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1666252" y="1664003"/>
            <a:ext cx="9483969" cy="4695853"/>
          </a:xfrm>
        </p:spPr>
        <p:txBody>
          <a:bodyPr>
            <a:normAutofit/>
          </a:bodyPr>
          <a:lstStyle/>
          <a:p>
            <a:r>
              <a:rPr lang="en-US" dirty="0">
                <a:solidFill>
                  <a:schemeClr val="tx1"/>
                </a:solidFill>
                <a:latin typeface="Times New Roman" panose="02020603050405020304" pitchFamily="18" charset="0"/>
                <a:cs typeface="Times New Roman" panose="02020603050405020304" pitchFamily="18" charset="0"/>
              </a:rPr>
              <a:t>The Define phase is a critical step in the DMAIC methodology that sets the foundation for the rest of the project. </a:t>
            </a:r>
            <a:endParaRPr lang="en-US" dirty="0" smtClean="0">
              <a:solidFill>
                <a:schemeClr val="tx1"/>
              </a:solidFill>
              <a:latin typeface="Times New Roman" panose="02020603050405020304" pitchFamily="18" charset="0"/>
              <a:cs typeface="Times New Roman" panose="02020603050405020304" pitchFamily="18" charset="0"/>
            </a:endParaRPr>
          </a:p>
          <a:p>
            <a:r>
              <a:rPr lang="en-US" dirty="0" smtClean="0">
                <a:solidFill>
                  <a:schemeClr val="tx1"/>
                </a:solidFill>
                <a:latin typeface="Times New Roman" panose="02020603050405020304" pitchFamily="18" charset="0"/>
                <a:cs typeface="Times New Roman" panose="02020603050405020304" pitchFamily="18" charset="0"/>
              </a:rPr>
              <a:t>The </a:t>
            </a:r>
            <a:r>
              <a:rPr lang="en-US" dirty="0">
                <a:solidFill>
                  <a:schemeClr val="tx1"/>
                </a:solidFill>
                <a:latin typeface="Times New Roman" panose="02020603050405020304" pitchFamily="18" charset="0"/>
                <a:cs typeface="Times New Roman" panose="02020603050405020304" pitchFamily="18" charset="0"/>
              </a:rPr>
              <a:t>Define phase also includes the use of several tools such as process map, Project Charter, SIPOC Diagram, and Voice of the </a:t>
            </a:r>
            <a:r>
              <a:rPr lang="en-US" dirty="0" smtClean="0">
                <a:solidFill>
                  <a:schemeClr val="tx1"/>
                </a:solidFill>
                <a:latin typeface="Times New Roman" panose="02020603050405020304" pitchFamily="18" charset="0"/>
                <a:cs typeface="Times New Roman" panose="02020603050405020304" pitchFamily="18" charset="0"/>
              </a:rPr>
              <a:t>Customer.</a:t>
            </a:r>
          </a:p>
          <a:p>
            <a:r>
              <a:rPr lang="en-US" dirty="0">
                <a:solidFill>
                  <a:schemeClr val="tx1"/>
                </a:solidFill>
                <a:latin typeface="Times New Roman" panose="02020603050405020304" pitchFamily="18" charset="0"/>
                <a:cs typeface="Times New Roman" panose="02020603050405020304" pitchFamily="18" charset="0"/>
              </a:rPr>
              <a:t>A process map is used to accurately illustrate the current state of the process. </a:t>
            </a:r>
          </a:p>
          <a:p>
            <a:r>
              <a:rPr lang="en-US" dirty="0">
                <a:solidFill>
                  <a:schemeClr val="tx1"/>
                </a:solidFill>
                <a:latin typeface="Times New Roman" panose="02020603050405020304" pitchFamily="18" charset="0"/>
                <a:cs typeface="Times New Roman" panose="02020603050405020304" pitchFamily="18" charset="0"/>
              </a:rPr>
              <a:t>The Project Charter serves as documentation that justifies the need for process improvement and ensures that all parties involved in the project understand the process that is being improved</a:t>
            </a:r>
            <a:r>
              <a:rPr lang="en-US" dirty="0" smtClean="0">
                <a:solidFill>
                  <a:schemeClr val="tx1"/>
                </a:solidFill>
                <a:latin typeface="Times New Roman" panose="02020603050405020304" pitchFamily="18" charset="0"/>
                <a:cs typeface="Times New Roman" panose="02020603050405020304" pitchFamily="18" charset="0"/>
              </a:rPr>
              <a:t>.</a:t>
            </a:r>
            <a:endParaRPr lang="en-US" dirty="0">
              <a:solidFill>
                <a:schemeClr val="tx1"/>
              </a:solidFill>
              <a:latin typeface="Times New Roman" panose="02020603050405020304" pitchFamily="18" charset="0"/>
              <a:cs typeface="Times New Roman" panose="02020603050405020304" pitchFamily="18" charset="0"/>
            </a:endParaRPr>
          </a:p>
          <a:p>
            <a:r>
              <a:rPr lang="en-US" dirty="0">
                <a:solidFill>
                  <a:schemeClr val="tx1"/>
                </a:solidFill>
                <a:latin typeface="Times New Roman" panose="02020603050405020304" pitchFamily="18" charset="0"/>
                <a:cs typeface="Times New Roman" panose="02020603050405020304" pitchFamily="18" charset="0"/>
              </a:rPr>
              <a:t> A Supplier Input Process Output Customer (SIPOC) diagram is used to determine the project’s Critical Quality factors</a:t>
            </a:r>
            <a:r>
              <a:rPr lang="en-US" dirty="0" smtClean="0">
                <a:solidFill>
                  <a:schemeClr val="tx1"/>
                </a:solidFill>
                <a:latin typeface="Times New Roman" panose="02020603050405020304" pitchFamily="18" charset="0"/>
                <a:cs typeface="Times New Roman" panose="02020603050405020304" pitchFamily="18" charset="0"/>
              </a:rPr>
              <a:t>.</a:t>
            </a:r>
            <a:endParaRPr lang="en-US" dirty="0">
              <a:solidFill>
                <a:schemeClr val="tx1"/>
              </a:solidFill>
              <a:latin typeface="Times New Roman" panose="02020603050405020304" pitchFamily="18" charset="0"/>
              <a:cs typeface="Times New Roman" panose="02020603050405020304" pitchFamily="18" charset="0"/>
            </a:endParaRPr>
          </a:p>
          <a:p>
            <a:r>
              <a:rPr lang="en-US" dirty="0">
                <a:solidFill>
                  <a:schemeClr val="tx1"/>
                </a:solidFill>
                <a:latin typeface="Times New Roman" panose="02020603050405020304" pitchFamily="18" charset="0"/>
                <a:cs typeface="Times New Roman" panose="02020603050405020304" pitchFamily="18" charset="0"/>
              </a:rPr>
              <a:t>The Voice of the Customer (VOC) captures the preferences, expectations, and aversions of the customer and is used to develop specifications for process improvement.</a:t>
            </a:r>
            <a:endParaRPr lang="en-US" dirty="0" smtClean="0">
              <a:solidFill>
                <a:schemeClr val="tx1"/>
              </a:solidFill>
              <a:latin typeface="Times New Roman" panose="02020603050405020304" pitchFamily="18" charset="0"/>
              <a:cs typeface="Times New Roman" panose="02020603050405020304" pitchFamily="18" charset="0"/>
            </a:endParaRPr>
          </a:p>
          <a:p>
            <a:pPr marL="0" indent="0">
              <a:buNone/>
            </a:pPr>
            <a:endParaRPr lang="en-US" u="sng" dirty="0">
              <a:solidFill>
                <a:schemeClr val="tx1"/>
              </a:solidFill>
              <a:latin typeface="Times New Roman" panose="02020603050405020304" pitchFamily="18" charset="0"/>
              <a:cs typeface="Times New Roman" panose="02020603050405020304" pitchFamily="18" charset="0"/>
            </a:endParaRPr>
          </a:p>
          <a:p>
            <a:pPr marL="0" indent="0">
              <a:buNone/>
            </a:pPr>
            <a:endParaRPr lang="en-US" u="sng" dirty="0">
              <a:solidFill>
                <a:schemeClr val="tx1"/>
              </a:solidFill>
              <a:latin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12"/>
          </p:nvPr>
        </p:nvSpPr>
        <p:spPr/>
        <p:txBody>
          <a:bodyPr/>
          <a:lstStyle/>
          <a:p>
            <a:fld id="{D57F1E4F-1CFF-5643-939E-217C01CDF565}" type="slidenum">
              <a:rPr lang="en-US" smtClean="0"/>
              <a:pPr/>
              <a:t>11</a:t>
            </a:fld>
            <a:endParaRPr lang="en-US" dirty="0"/>
          </a:p>
        </p:txBody>
      </p:sp>
    </p:spTree>
    <p:extLst>
      <p:ext uri="{BB962C8B-B14F-4D97-AF65-F5344CB8AC3E}">
        <p14:creationId xmlns:p14="http://schemas.microsoft.com/office/powerpoint/2010/main" val="24503441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60412" y="552244"/>
            <a:ext cx="8911687" cy="836200"/>
          </a:xfrm>
        </p:spPr>
        <p:txBody>
          <a:bodyPr>
            <a:normAutofit fontScale="90000"/>
          </a:bodyPr>
          <a:lstStyle/>
          <a:p>
            <a:r>
              <a:rPr lang="en-US" dirty="0">
                <a:solidFill>
                  <a:schemeClr val="tx1"/>
                </a:solidFill>
                <a:latin typeface="Times New Roman" panose="02020603050405020304" pitchFamily="18" charset="0"/>
                <a:cs typeface="Times New Roman" panose="02020603050405020304" pitchFamily="18" charset="0"/>
              </a:rPr>
              <a:t>Voice of Customer (VOC):</a:t>
            </a:r>
            <a:br>
              <a:rPr lang="en-US" dirty="0">
                <a:solidFill>
                  <a:schemeClr val="tx1"/>
                </a:solidFill>
                <a:latin typeface="Times New Roman" panose="02020603050405020304" pitchFamily="18" charset="0"/>
                <a:cs typeface="Times New Roman" panose="02020603050405020304" pitchFamily="18" charset="0"/>
              </a:rPr>
            </a:br>
            <a:endParaRPr lang="en-US" dirty="0"/>
          </a:p>
        </p:txBody>
      </p:sp>
      <p:sp>
        <p:nvSpPr>
          <p:cNvPr id="3" name="Content Placeholder 2"/>
          <p:cNvSpPr>
            <a:spLocks noGrp="1"/>
          </p:cNvSpPr>
          <p:nvPr>
            <p:ph idx="1"/>
          </p:nvPr>
        </p:nvSpPr>
        <p:spPr>
          <a:xfrm>
            <a:off x="1478550" y="1580649"/>
            <a:ext cx="9330477" cy="4891587"/>
          </a:xfrm>
        </p:spPr>
        <p:txBody>
          <a:bodyPr/>
          <a:lstStyle/>
          <a:p>
            <a:r>
              <a:rPr lang="en-US" dirty="0">
                <a:solidFill>
                  <a:schemeClr val="tx1"/>
                </a:solidFill>
                <a:latin typeface="Times New Roman" panose="02020603050405020304" pitchFamily="18" charset="0"/>
                <a:cs typeface="Times New Roman" panose="02020603050405020304" pitchFamily="18" charset="0"/>
              </a:rPr>
              <a:t>In this project, the customer is the trainee students and the service provided is the practical training course. By understanding the customer's needs, the organization can improve the training process and ensure that it is meeting the customer's expectations</a:t>
            </a:r>
            <a:r>
              <a:rPr lang="en-US" dirty="0" smtClean="0">
                <a:solidFill>
                  <a:schemeClr val="tx1"/>
                </a:solidFill>
                <a:latin typeface="Times New Roman" panose="02020603050405020304" pitchFamily="18" charset="0"/>
                <a:cs typeface="Times New Roman" panose="02020603050405020304" pitchFamily="18" charset="0"/>
              </a:rPr>
              <a:t>.</a:t>
            </a:r>
          </a:p>
          <a:p>
            <a:endParaRPr lang="en-US" dirty="0">
              <a:solidFill>
                <a:schemeClr val="tx1"/>
              </a:solidFill>
              <a:latin typeface="Times New Roman" panose="02020603050405020304" pitchFamily="18" charset="0"/>
              <a:cs typeface="Times New Roman" panose="02020603050405020304" pitchFamily="18" charset="0"/>
            </a:endParaRPr>
          </a:p>
          <a:p>
            <a:r>
              <a:rPr lang="en-US" dirty="0">
                <a:solidFill>
                  <a:schemeClr val="tx1"/>
                </a:solidFill>
                <a:latin typeface="Times New Roman" panose="02020603050405020304" pitchFamily="18" charset="0"/>
                <a:cs typeface="Times New Roman" panose="02020603050405020304" pitchFamily="18" charset="0"/>
              </a:rPr>
              <a:t>In this specific project, the VOC process was used to identify the most important requirements of the students based on previous studies. The identified requirements include facilitating the process of registering for the practical training course, choosing appropriate training places, preparing a clear plan and structure for the student, choosing a supervisor familiar with the tasks of training the student, and achieving the maximum benefit from training.</a:t>
            </a:r>
          </a:p>
        </p:txBody>
      </p:sp>
      <p:sp>
        <p:nvSpPr>
          <p:cNvPr id="4" name="Slide Number Placeholder 3"/>
          <p:cNvSpPr>
            <a:spLocks noGrp="1"/>
          </p:cNvSpPr>
          <p:nvPr>
            <p:ph type="sldNum" sz="quarter" idx="12"/>
          </p:nvPr>
        </p:nvSpPr>
        <p:spPr/>
        <p:txBody>
          <a:bodyPr/>
          <a:lstStyle/>
          <a:p>
            <a:fld id="{D57F1E4F-1CFF-5643-939E-217C01CDF565}" type="slidenum">
              <a:rPr lang="en-US" smtClean="0"/>
              <a:pPr/>
              <a:t>12</a:t>
            </a:fld>
            <a:endParaRPr lang="en-US" dirty="0"/>
          </a:p>
        </p:txBody>
      </p:sp>
    </p:spTree>
    <p:extLst>
      <p:ext uri="{BB962C8B-B14F-4D97-AF65-F5344CB8AC3E}">
        <p14:creationId xmlns:p14="http://schemas.microsoft.com/office/powerpoint/2010/main" val="58874340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797641" y="1655929"/>
            <a:ext cx="9120567" cy="4349086"/>
          </a:xfrm>
        </p:spPr>
        <p:txBody>
          <a:bodyPr>
            <a:normAutofit/>
          </a:bodyPr>
          <a:lstStyle/>
          <a:p>
            <a:r>
              <a:rPr lang="en-US" dirty="0">
                <a:solidFill>
                  <a:schemeClr val="tx1"/>
                </a:solidFill>
                <a:latin typeface="Times New Roman" panose="02020603050405020304" pitchFamily="18" charset="0"/>
                <a:cs typeface="Times New Roman" panose="02020603050405020304" pitchFamily="18" charset="0"/>
              </a:rPr>
              <a:t>To collect data on these requirements, questionnaires were conducted by the training center sent to the training places to evaluate the trained students, as well as questionnaires that evaluate the training places and the training process at the end of the training process. </a:t>
            </a:r>
            <a:endParaRPr lang="en-US" dirty="0" smtClean="0">
              <a:solidFill>
                <a:schemeClr val="tx1"/>
              </a:solidFill>
              <a:latin typeface="Times New Roman" panose="02020603050405020304" pitchFamily="18" charset="0"/>
              <a:cs typeface="Times New Roman" panose="02020603050405020304" pitchFamily="18" charset="0"/>
            </a:endParaRPr>
          </a:p>
          <a:p>
            <a:r>
              <a:rPr lang="en-US" dirty="0" smtClean="0">
                <a:solidFill>
                  <a:schemeClr val="tx1"/>
                </a:solidFill>
                <a:latin typeface="Times New Roman" panose="02020603050405020304" pitchFamily="18" charset="0"/>
                <a:cs typeface="Times New Roman" panose="02020603050405020304" pitchFamily="18" charset="0"/>
              </a:rPr>
              <a:t>The </a:t>
            </a:r>
            <a:r>
              <a:rPr lang="en-US" dirty="0">
                <a:solidFill>
                  <a:schemeClr val="tx1"/>
                </a:solidFill>
                <a:latin typeface="Times New Roman" panose="02020603050405020304" pitchFamily="18" charset="0"/>
                <a:cs typeface="Times New Roman" panose="02020603050405020304" pitchFamily="18" charset="0"/>
              </a:rPr>
              <a:t>surveys included specific questions that correspond to the project and aim to benefit from it. These questions focused on areas such as follow-up of the supervisor, benefit from the training, clarity of the training program and its objective, quality of work and training, and the student's problem-solving skills, organization, and cooperation</a:t>
            </a:r>
            <a:r>
              <a:rPr lang="en-US" dirty="0" smtClean="0">
                <a:solidFill>
                  <a:schemeClr val="tx1"/>
                </a:solidFill>
                <a:latin typeface="Times New Roman" panose="02020603050405020304" pitchFamily="18" charset="0"/>
                <a:cs typeface="Times New Roman" panose="02020603050405020304" pitchFamily="18" charset="0"/>
              </a:rPr>
              <a:t>.</a:t>
            </a:r>
          </a:p>
          <a:p>
            <a:r>
              <a:rPr lang="en-US" dirty="0">
                <a:solidFill>
                  <a:schemeClr val="tx1"/>
                </a:solidFill>
                <a:latin typeface="Times New Roman" panose="02020603050405020304" pitchFamily="18" charset="0"/>
                <a:cs typeface="Times New Roman" panose="02020603050405020304" pitchFamily="18" charset="0"/>
              </a:rPr>
              <a:t>These questions raised represent the expected requirements and desires of students for successful and efficient training operations.</a:t>
            </a:r>
          </a:p>
          <a:p>
            <a:endParaRPr lang="en-US" dirty="0">
              <a:solidFill>
                <a:schemeClr val="tx1"/>
              </a:solidFill>
              <a:latin typeface="Times New Roman" panose="02020603050405020304" pitchFamily="18" charset="0"/>
              <a:cs typeface="Times New Roman" panose="02020603050405020304" pitchFamily="18" charset="0"/>
            </a:endParaRPr>
          </a:p>
          <a:p>
            <a:r>
              <a:rPr lang="en-US" dirty="0">
                <a:solidFill>
                  <a:schemeClr val="tx1"/>
                </a:solidFill>
                <a:latin typeface="Times New Roman" panose="02020603050405020304" pitchFamily="18" charset="0"/>
                <a:cs typeface="Times New Roman" panose="02020603050405020304" pitchFamily="18" charset="0"/>
              </a:rPr>
              <a:t>The questions that were taken into account (correspond with the project and benefited from) are:</a:t>
            </a:r>
          </a:p>
        </p:txBody>
      </p:sp>
      <p:sp>
        <p:nvSpPr>
          <p:cNvPr id="4" name="Slide Number Placeholder 3"/>
          <p:cNvSpPr>
            <a:spLocks noGrp="1"/>
          </p:cNvSpPr>
          <p:nvPr>
            <p:ph type="sldNum" sz="quarter" idx="12"/>
          </p:nvPr>
        </p:nvSpPr>
        <p:spPr/>
        <p:txBody>
          <a:bodyPr/>
          <a:lstStyle/>
          <a:p>
            <a:fld id="{D57F1E4F-1CFF-5643-939E-217C01CDF565}" type="slidenum">
              <a:rPr lang="en-US" smtClean="0"/>
              <a:pPr/>
              <a:t>13</a:t>
            </a:fld>
            <a:endParaRPr lang="en-US" dirty="0"/>
          </a:p>
        </p:txBody>
      </p:sp>
    </p:spTree>
    <p:extLst>
      <p:ext uri="{BB962C8B-B14F-4D97-AF65-F5344CB8AC3E}">
        <p14:creationId xmlns:p14="http://schemas.microsoft.com/office/powerpoint/2010/main" val="206653898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783994" y="1423916"/>
            <a:ext cx="8915400" cy="4724400"/>
          </a:xfrm>
        </p:spPr>
        <p:txBody>
          <a:bodyPr>
            <a:normAutofit/>
          </a:bodyPr>
          <a:lstStyle/>
          <a:p>
            <a:r>
              <a:rPr lang="en-US" dirty="0" smtClean="0">
                <a:solidFill>
                  <a:schemeClr val="tx1"/>
                </a:solidFill>
                <a:latin typeface="Times New Roman" panose="02020603050405020304" pitchFamily="18" charset="0"/>
                <a:cs typeface="Times New Roman" panose="02020603050405020304" pitchFamily="18" charset="0"/>
              </a:rPr>
              <a:t>Follow-up </a:t>
            </a:r>
            <a:r>
              <a:rPr lang="en-US" dirty="0">
                <a:solidFill>
                  <a:schemeClr val="tx1"/>
                </a:solidFill>
                <a:latin typeface="Times New Roman" panose="02020603050405020304" pitchFamily="18" charset="0"/>
                <a:cs typeface="Times New Roman" panose="02020603050405020304" pitchFamily="18" charset="0"/>
              </a:rPr>
              <a:t>supervisor</a:t>
            </a:r>
          </a:p>
          <a:p>
            <a:r>
              <a:rPr lang="en-US" dirty="0" smtClean="0">
                <a:solidFill>
                  <a:schemeClr val="tx1"/>
                </a:solidFill>
                <a:latin typeface="Times New Roman" panose="02020603050405020304" pitchFamily="18" charset="0"/>
                <a:cs typeface="Times New Roman" panose="02020603050405020304" pitchFamily="18" charset="0"/>
              </a:rPr>
              <a:t>The </a:t>
            </a:r>
            <a:r>
              <a:rPr lang="en-US" dirty="0">
                <a:solidFill>
                  <a:schemeClr val="tx1"/>
                </a:solidFill>
                <a:latin typeface="Times New Roman" panose="02020603050405020304" pitchFamily="18" charset="0"/>
                <a:cs typeface="Times New Roman" panose="02020603050405020304" pitchFamily="18" charset="0"/>
              </a:rPr>
              <a:t>benefit of training</a:t>
            </a:r>
          </a:p>
          <a:p>
            <a:r>
              <a:rPr lang="en-US" dirty="0" smtClean="0">
                <a:solidFill>
                  <a:schemeClr val="tx1"/>
                </a:solidFill>
                <a:latin typeface="Times New Roman" panose="02020603050405020304" pitchFamily="18" charset="0"/>
                <a:cs typeface="Times New Roman" panose="02020603050405020304" pitchFamily="18" charset="0"/>
              </a:rPr>
              <a:t>Was </a:t>
            </a:r>
            <a:r>
              <a:rPr lang="en-US" dirty="0">
                <a:solidFill>
                  <a:schemeClr val="tx1"/>
                </a:solidFill>
                <a:latin typeface="Times New Roman" panose="02020603050405020304" pitchFamily="18" charset="0"/>
                <a:cs typeface="Times New Roman" panose="02020603050405020304" pitchFamily="18" charset="0"/>
              </a:rPr>
              <a:t>the practical training program clear and aimed at developing your practical abilities?</a:t>
            </a:r>
          </a:p>
          <a:p>
            <a:r>
              <a:rPr lang="en-US" dirty="0" smtClean="0">
                <a:solidFill>
                  <a:schemeClr val="tx1"/>
                </a:solidFill>
                <a:latin typeface="Times New Roman" panose="02020603050405020304" pitchFamily="18" charset="0"/>
                <a:cs typeface="Times New Roman" panose="02020603050405020304" pitchFamily="18" charset="0"/>
              </a:rPr>
              <a:t>Would </a:t>
            </a:r>
            <a:r>
              <a:rPr lang="en-US" dirty="0">
                <a:solidFill>
                  <a:schemeClr val="tx1"/>
                </a:solidFill>
                <a:latin typeface="Times New Roman" panose="02020603050405020304" pitchFamily="18" charset="0"/>
                <a:cs typeface="Times New Roman" panose="02020603050405020304" pitchFamily="18" charset="0"/>
              </a:rPr>
              <a:t>you recommend choosing a training place for your subsequent colleagues in the coming years?</a:t>
            </a:r>
          </a:p>
          <a:p>
            <a:r>
              <a:rPr lang="en-US" dirty="0" smtClean="0">
                <a:solidFill>
                  <a:schemeClr val="tx1"/>
                </a:solidFill>
                <a:latin typeface="Times New Roman" panose="02020603050405020304" pitchFamily="18" charset="0"/>
                <a:cs typeface="Times New Roman" panose="02020603050405020304" pitchFamily="18" charset="0"/>
              </a:rPr>
              <a:t>Did </a:t>
            </a:r>
            <a:r>
              <a:rPr lang="en-US" dirty="0">
                <a:solidFill>
                  <a:schemeClr val="tx1"/>
                </a:solidFill>
                <a:latin typeface="Times New Roman" panose="02020603050405020304" pitchFamily="18" charset="0"/>
                <a:cs typeface="Times New Roman" panose="02020603050405020304" pitchFamily="18" charset="0"/>
              </a:rPr>
              <a:t>you encounter difficulties in using Al-Zajel to send the weekly reports?</a:t>
            </a:r>
          </a:p>
          <a:p>
            <a:r>
              <a:rPr lang="en-US" dirty="0" smtClean="0">
                <a:solidFill>
                  <a:schemeClr val="tx1"/>
                </a:solidFill>
                <a:latin typeface="Times New Roman" panose="02020603050405020304" pitchFamily="18" charset="0"/>
                <a:cs typeface="Times New Roman" panose="02020603050405020304" pitchFamily="18" charset="0"/>
              </a:rPr>
              <a:t>Work </a:t>
            </a:r>
            <a:r>
              <a:rPr lang="en-US" dirty="0">
                <a:solidFill>
                  <a:schemeClr val="tx1"/>
                </a:solidFill>
                <a:latin typeface="Times New Roman" panose="02020603050405020304" pitchFamily="18" charset="0"/>
                <a:cs typeface="Times New Roman" panose="02020603050405020304" pitchFamily="18" charset="0"/>
              </a:rPr>
              <a:t>Quality</a:t>
            </a:r>
          </a:p>
          <a:p>
            <a:r>
              <a:rPr lang="en-US" dirty="0" smtClean="0">
                <a:solidFill>
                  <a:schemeClr val="tx1"/>
                </a:solidFill>
                <a:latin typeface="Times New Roman" panose="02020603050405020304" pitchFamily="18" charset="0"/>
                <a:cs typeface="Times New Roman" panose="02020603050405020304" pitchFamily="18" charset="0"/>
              </a:rPr>
              <a:t>Collaborative </a:t>
            </a:r>
            <a:r>
              <a:rPr lang="en-US" dirty="0">
                <a:solidFill>
                  <a:schemeClr val="tx1"/>
                </a:solidFill>
                <a:latin typeface="Times New Roman" panose="02020603050405020304" pitchFamily="18" charset="0"/>
                <a:cs typeface="Times New Roman" panose="02020603050405020304" pitchFamily="18" charset="0"/>
              </a:rPr>
              <a:t>skills</a:t>
            </a:r>
          </a:p>
          <a:p>
            <a:r>
              <a:rPr lang="en-US" dirty="0" smtClean="0">
                <a:solidFill>
                  <a:schemeClr val="tx1"/>
                </a:solidFill>
                <a:latin typeface="Times New Roman" panose="02020603050405020304" pitchFamily="18" charset="0"/>
                <a:cs typeface="Times New Roman" panose="02020603050405020304" pitchFamily="18" charset="0"/>
              </a:rPr>
              <a:t>Problem-Solving</a:t>
            </a:r>
            <a:endParaRPr lang="en-US" dirty="0">
              <a:solidFill>
                <a:schemeClr val="tx1"/>
              </a:solidFill>
              <a:latin typeface="Times New Roman" panose="02020603050405020304" pitchFamily="18" charset="0"/>
              <a:cs typeface="Times New Roman" panose="02020603050405020304" pitchFamily="18" charset="0"/>
            </a:endParaRPr>
          </a:p>
          <a:p>
            <a:r>
              <a:rPr lang="en-US" dirty="0" smtClean="0">
                <a:solidFill>
                  <a:schemeClr val="tx1"/>
                </a:solidFill>
                <a:latin typeface="Times New Roman" panose="02020603050405020304" pitchFamily="18" charset="0"/>
                <a:cs typeface="Times New Roman" panose="02020603050405020304" pitchFamily="18" charset="0"/>
              </a:rPr>
              <a:t>Organization </a:t>
            </a:r>
            <a:r>
              <a:rPr lang="en-US" dirty="0">
                <a:solidFill>
                  <a:schemeClr val="tx1"/>
                </a:solidFill>
                <a:latin typeface="Times New Roman" panose="02020603050405020304" pitchFamily="18" charset="0"/>
                <a:cs typeface="Times New Roman" panose="02020603050405020304" pitchFamily="18" charset="0"/>
              </a:rPr>
              <a:t>Skills</a:t>
            </a:r>
          </a:p>
        </p:txBody>
      </p:sp>
      <p:sp>
        <p:nvSpPr>
          <p:cNvPr id="4" name="Slide Number Placeholder 3"/>
          <p:cNvSpPr>
            <a:spLocks noGrp="1"/>
          </p:cNvSpPr>
          <p:nvPr>
            <p:ph type="sldNum" sz="quarter" idx="12"/>
          </p:nvPr>
        </p:nvSpPr>
        <p:spPr/>
        <p:txBody>
          <a:bodyPr/>
          <a:lstStyle/>
          <a:p>
            <a:fld id="{D57F1E4F-1CFF-5643-939E-217C01CDF565}" type="slidenum">
              <a:rPr lang="en-US" smtClean="0"/>
              <a:pPr/>
              <a:t>14</a:t>
            </a:fld>
            <a:endParaRPr lang="en-US" dirty="0"/>
          </a:p>
        </p:txBody>
      </p:sp>
    </p:spTree>
    <p:extLst>
      <p:ext uri="{BB962C8B-B14F-4D97-AF65-F5344CB8AC3E}">
        <p14:creationId xmlns:p14="http://schemas.microsoft.com/office/powerpoint/2010/main" val="71979094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37832" y="624110"/>
            <a:ext cx="8911687" cy="1280890"/>
          </a:xfrm>
        </p:spPr>
        <p:txBody>
          <a:bodyPr/>
          <a:lstStyle/>
          <a:p>
            <a:r>
              <a:rPr lang="en-US" dirty="0">
                <a:solidFill>
                  <a:schemeClr val="tx1"/>
                </a:solidFill>
                <a:latin typeface="Times New Roman" panose="02020603050405020304" pitchFamily="18" charset="0"/>
                <a:cs typeface="Times New Roman" panose="02020603050405020304" pitchFamily="18" charset="0"/>
              </a:rPr>
              <a:t>Project Charter</a:t>
            </a:r>
            <a:br>
              <a:rPr lang="en-US" dirty="0">
                <a:solidFill>
                  <a:schemeClr val="tx1"/>
                </a:solidFill>
                <a:latin typeface="Times New Roman" panose="02020603050405020304" pitchFamily="18" charset="0"/>
                <a:cs typeface="Times New Roman" panose="02020603050405020304" pitchFamily="18" charset="0"/>
              </a:rPr>
            </a:br>
            <a:endParaRPr lang="en-US" dirty="0">
              <a:solidFill>
                <a:schemeClr val="tx1"/>
              </a:solidFill>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2166131" y="1905000"/>
            <a:ext cx="8915400" cy="4253552"/>
          </a:xfrm>
        </p:spPr>
        <p:txBody>
          <a:bodyPr>
            <a:normAutofit/>
          </a:bodyPr>
          <a:lstStyle/>
          <a:p>
            <a:r>
              <a:rPr lang="en-US" dirty="0" smtClean="0">
                <a:solidFill>
                  <a:schemeClr val="tx1"/>
                </a:solidFill>
                <a:latin typeface="Times New Roman" panose="02020603050405020304" pitchFamily="18" charset="0"/>
                <a:cs typeface="Times New Roman" panose="02020603050405020304" pitchFamily="18" charset="0"/>
              </a:rPr>
              <a:t>The </a:t>
            </a:r>
            <a:r>
              <a:rPr lang="en-US" dirty="0">
                <a:solidFill>
                  <a:schemeClr val="tx1"/>
                </a:solidFill>
                <a:latin typeface="Times New Roman" panose="02020603050405020304" pitchFamily="18" charset="0"/>
                <a:cs typeface="Times New Roman" panose="02020603050405020304" pitchFamily="18" charset="0"/>
              </a:rPr>
              <a:t>official plan and authorization for the project is summarized in the Six Sigma Project Charter, The Project Charter is a contract between the project team and its sponsor.</a:t>
            </a:r>
          </a:p>
          <a:p>
            <a:pPr marL="0" indent="0">
              <a:buNone/>
            </a:pPr>
            <a:endParaRPr lang="en-US" dirty="0">
              <a:solidFill>
                <a:schemeClr val="tx1"/>
              </a:solidFill>
              <a:latin typeface="Times New Roman" panose="02020603050405020304" pitchFamily="18" charset="0"/>
              <a:cs typeface="Times New Roman" panose="02020603050405020304" pitchFamily="18" charset="0"/>
            </a:endParaRPr>
          </a:p>
          <a:p>
            <a:r>
              <a:rPr lang="en-US" dirty="0">
                <a:solidFill>
                  <a:schemeClr val="tx1"/>
                </a:solidFill>
                <a:latin typeface="Times New Roman" panose="02020603050405020304" pitchFamily="18" charset="0"/>
                <a:cs typeface="Times New Roman" panose="02020603050405020304" pitchFamily="18" charset="0"/>
              </a:rPr>
              <a:t>The charter documents the why, how, who, and when of a project, including the following elements:</a:t>
            </a:r>
          </a:p>
          <a:p>
            <a:pPr>
              <a:buFont typeface="+mj-lt"/>
              <a:buAutoNum type="arabicPeriod"/>
            </a:pPr>
            <a:r>
              <a:rPr lang="en-US" dirty="0" smtClean="0">
                <a:solidFill>
                  <a:schemeClr val="tx1"/>
                </a:solidFill>
                <a:latin typeface="Times New Roman" panose="02020603050405020304" pitchFamily="18" charset="0"/>
                <a:cs typeface="Times New Roman" panose="02020603050405020304" pitchFamily="18" charset="0"/>
              </a:rPr>
              <a:t>Problem </a:t>
            </a:r>
            <a:r>
              <a:rPr lang="en-US" dirty="0">
                <a:solidFill>
                  <a:schemeClr val="tx1"/>
                </a:solidFill>
                <a:latin typeface="Times New Roman" panose="02020603050405020304" pitchFamily="18" charset="0"/>
                <a:cs typeface="Times New Roman" panose="02020603050405020304" pitchFamily="18" charset="0"/>
              </a:rPr>
              <a:t>statement</a:t>
            </a:r>
          </a:p>
          <a:p>
            <a:pPr>
              <a:buFont typeface="+mj-lt"/>
              <a:buAutoNum type="arabicPeriod"/>
            </a:pPr>
            <a:r>
              <a:rPr lang="en-US" dirty="0" smtClean="0">
                <a:solidFill>
                  <a:schemeClr val="tx1"/>
                </a:solidFill>
                <a:latin typeface="Times New Roman" panose="02020603050405020304" pitchFamily="18" charset="0"/>
                <a:cs typeface="Times New Roman" panose="02020603050405020304" pitchFamily="18" charset="0"/>
              </a:rPr>
              <a:t>Project </a:t>
            </a:r>
            <a:r>
              <a:rPr lang="en-US" dirty="0">
                <a:solidFill>
                  <a:schemeClr val="tx1"/>
                </a:solidFill>
                <a:latin typeface="Times New Roman" panose="02020603050405020304" pitchFamily="18" charset="0"/>
                <a:cs typeface="Times New Roman" panose="02020603050405020304" pitchFamily="18" charset="0"/>
              </a:rPr>
              <a:t>objective or purpose</a:t>
            </a:r>
          </a:p>
          <a:p>
            <a:pPr>
              <a:buFont typeface="+mj-lt"/>
              <a:buAutoNum type="arabicPeriod"/>
            </a:pPr>
            <a:r>
              <a:rPr lang="en-US" dirty="0" smtClean="0">
                <a:solidFill>
                  <a:schemeClr val="tx1"/>
                </a:solidFill>
                <a:latin typeface="Times New Roman" panose="02020603050405020304" pitchFamily="18" charset="0"/>
                <a:cs typeface="Times New Roman" panose="02020603050405020304" pitchFamily="18" charset="0"/>
              </a:rPr>
              <a:t>Scope</a:t>
            </a:r>
            <a:endParaRPr lang="en-US" dirty="0">
              <a:solidFill>
                <a:schemeClr val="tx1"/>
              </a:solidFill>
              <a:latin typeface="Times New Roman" panose="02020603050405020304" pitchFamily="18" charset="0"/>
              <a:cs typeface="Times New Roman" panose="02020603050405020304" pitchFamily="18" charset="0"/>
            </a:endParaRPr>
          </a:p>
          <a:p>
            <a:pPr>
              <a:buFont typeface="+mj-lt"/>
              <a:buAutoNum type="arabicPeriod"/>
            </a:pPr>
            <a:r>
              <a:rPr lang="en-US" dirty="0" smtClean="0">
                <a:solidFill>
                  <a:schemeClr val="tx1"/>
                </a:solidFill>
                <a:latin typeface="Times New Roman" panose="02020603050405020304" pitchFamily="18" charset="0"/>
                <a:cs typeface="Times New Roman" panose="02020603050405020304" pitchFamily="18" charset="0"/>
              </a:rPr>
              <a:t>Team </a:t>
            </a:r>
            <a:r>
              <a:rPr lang="en-US" dirty="0">
                <a:solidFill>
                  <a:schemeClr val="tx1"/>
                </a:solidFill>
                <a:latin typeface="Times New Roman" panose="02020603050405020304" pitchFamily="18" charset="0"/>
                <a:cs typeface="Times New Roman" panose="02020603050405020304" pitchFamily="18" charset="0"/>
              </a:rPr>
              <a:t>members</a:t>
            </a:r>
          </a:p>
          <a:p>
            <a:pPr>
              <a:buFont typeface="+mj-lt"/>
              <a:buAutoNum type="arabicPeriod"/>
            </a:pPr>
            <a:r>
              <a:rPr lang="en-US" dirty="0" smtClean="0">
                <a:solidFill>
                  <a:schemeClr val="tx1"/>
                </a:solidFill>
                <a:latin typeface="Times New Roman" panose="02020603050405020304" pitchFamily="18" charset="0"/>
                <a:cs typeface="Times New Roman" panose="02020603050405020304" pitchFamily="18" charset="0"/>
              </a:rPr>
              <a:t>Project </a:t>
            </a:r>
            <a:r>
              <a:rPr lang="en-US" dirty="0">
                <a:solidFill>
                  <a:schemeClr val="tx1"/>
                </a:solidFill>
                <a:latin typeface="Times New Roman" panose="02020603050405020304" pitchFamily="18" charset="0"/>
                <a:cs typeface="Times New Roman" panose="02020603050405020304" pitchFamily="18" charset="0"/>
              </a:rPr>
              <a:t>schedule </a:t>
            </a:r>
          </a:p>
          <a:p>
            <a:pPr>
              <a:buFont typeface="+mj-lt"/>
              <a:buAutoNum type="arabicPeriod"/>
            </a:pPr>
            <a:r>
              <a:rPr lang="en-US" dirty="0" smtClean="0">
                <a:solidFill>
                  <a:schemeClr val="tx1"/>
                </a:solidFill>
                <a:latin typeface="Times New Roman" panose="02020603050405020304" pitchFamily="18" charset="0"/>
                <a:cs typeface="Times New Roman" panose="02020603050405020304" pitchFamily="18" charset="0"/>
              </a:rPr>
              <a:t>Other </a:t>
            </a:r>
            <a:r>
              <a:rPr lang="en-US" dirty="0">
                <a:solidFill>
                  <a:schemeClr val="tx1"/>
                </a:solidFill>
                <a:latin typeface="Times New Roman" panose="02020603050405020304" pitchFamily="18" charset="0"/>
                <a:cs typeface="Times New Roman" panose="02020603050405020304" pitchFamily="18" charset="0"/>
              </a:rPr>
              <a:t>resources required</a:t>
            </a:r>
          </a:p>
        </p:txBody>
      </p:sp>
      <p:sp>
        <p:nvSpPr>
          <p:cNvPr id="4" name="Slide Number Placeholder 3"/>
          <p:cNvSpPr>
            <a:spLocks noGrp="1"/>
          </p:cNvSpPr>
          <p:nvPr>
            <p:ph type="sldNum" sz="quarter" idx="12"/>
          </p:nvPr>
        </p:nvSpPr>
        <p:spPr/>
        <p:txBody>
          <a:bodyPr/>
          <a:lstStyle/>
          <a:p>
            <a:fld id="{D57F1E4F-1CFF-5643-939E-217C01CDF565}" type="slidenum">
              <a:rPr lang="en-US" smtClean="0"/>
              <a:pPr/>
              <a:t>15</a:t>
            </a:fld>
            <a:endParaRPr lang="en-US" dirty="0"/>
          </a:p>
        </p:txBody>
      </p:sp>
    </p:spTree>
    <p:extLst>
      <p:ext uri="{BB962C8B-B14F-4D97-AF65-F5344CB8AC3E}">
        <p14:creationId xmlns:p14="http://schemas.microsoft.com/office/powerpoint/2010/main" val="272377963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chemeClr val="tx1"/>
                </a:solidFill>
                <a:latin typeface="Times New Roman" panose="02020603050405020304" pitchFamily="18" charset="0"/>
                <a:cs typeface="Times New Roman" panose="02020603050405020304" pitchFamily="18" charset="0"/>
              </a:rPr>
              <a:t>Process mapping:</a:t>
            </a:r>
            <a:br>
              <a:rPr lang="en-US" dirty="0">
                <a:solidFill>
                  <a:schemeClr val="tx1"/>
                </a:solidFill>
                <a:latin typeface="Times New Roman" panose="02020603050405020304" pitchFamily="18" charset="0"/>
                <a:cs typeface="Times New Roman" panose="02020603050405020304" pitchFamily="18" charset="0"/>
              </a:rPr>
            </a:br>
            <a:endParaRPr lang="en-US" dirty="0">
              <a:solidFill>
                <a:schemeClr val="tx1"/>
              </a:solidFill>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lstStyle/>
          <a:p>
            <a:r>
              <a:rPr lang="en-US" dirty="0">
                <a:solidFill>
                  <a:schemeClr val="tx1"/>
                </a:solidFill>
                <a:latin typeface="Times New Roman" panose="02020603050405020304" pitchFamily="18" charset="0"/>
                <a:cs typeface="Times New Roman" panose="02020603050405020304" pitchFamily="18" charset="0"/>
              </a:rPr>
              <a:t>Process mapping is the graphical representation with illustrative descriptions of how things get done. It helps the participants to visualize the details of the process closely and The major components of a process map include the inputs, outputs and the steps in the process. </a:t>
            </a:r>
            <a:endParaRPr lang="en-US" dirty="0" smtClean="0">
              <a:solidFill>
                <a:schemeClr val="tx1"/>
              </a:solidFill>
              <a:latin typeface="Times New Roman" panose="02020603050405020304" pitchFamily="18" charset="0"/>
              <a:cs typeface="Times New Roman" panose="02020603050405020304" pitchFamily="18" charset="0"/>
            </a:endParaRPr>
          </a:p>
          <a:p>
            <a:r>
              <a:rPr lang="en-US" dirty="0">
                <a:solidFill>
                  <a:schemeClr val="tx1"/>
                </a:solidFill>
                <a:latin typeface="Times New Roman" panose="02020603050405020304" pitchFamily="18" charset="0"/>
                <a:cs typeface="Times New Roman" panose="02020603050405020304" pitchFamily="18" charset="0"/>
              </a:rPr>
              <a:t>The process map for the training process for students of the College of Engineering at An-Najah University was created to provide a visual representation of the current state of the training process. </a:t>
            </a:r>
            <a:endParaRPr lang="en-US" dirty="0" smtClean="0">
              <a:solidFill>
                <a:schemeClr val="tx1"/>
              </a:solidFill>
              <a:latin typeface="Times New Roman" panose="02020603050405020304" pitchFamily="18" charset="0"/>
              <a:cs typeface="Times New Roman" panose="02020603050405020304" pitchFamily="18" charset="0"/>
            </a:endParaRPr>
          </a:p>
          <a:p>
            <a:r>
              <a:rPr lang="en-US" dirty="0">
                <a:solidFill>
                  <a:schemeClr val="tx1"/>
                </a:solidFill>
                <a:latin typeface="Times New Roman" panose="02020603050405020304" pitchFamily="18" charset="0"/>
                <a:cs typeface="Times New Roman" panose="02020603050405020304" pitchFamily="18" charset="0"/>
              </a:rPr>
              <a:t>This process map is a high-level map and only includes the essential information that is necessary to provide an accurate visual representation of the training process</a:t>
            </a:r>
            <a:r>
              <a:rPr lang="en-US" dirty="0" smtClean="0">
                <a:solidFill>
                  <a:schemeClr val="tx1"/>
                </a:solidFill>
                <a:latin typeface="Times New Roman" panose="02020603050405020304" pitchFamily="18" charset="0"/>
                <a:cs typeface="Times New Roman" panose="02020603050405020304" pitchFamily="18" charset="0"/>
              </a:rPr>
              <a:t>.</a:t>
            </a:r>
            <a:endParaRPr lang="en-US" dirty="0">
              <a:solidFill>
                <a:schemeClr val="tx1"/>
              </a:solidFill>
              <a:latin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12"/>
          </p:nvPr>
        </p:nvSpPr>
        <p:spPr/>
        <p:txBody>
          <a:bodyPr/>
          <a:lstStyle/>
          <a:p>
            <a:fld id="{D57F1E4F-1CFF-5643-939E-217C01CDF565}" type="slidenum">
              <a:rPr lang="en-US" smtClean="0"/>
              <a:pPr/>
              <a:t>16</a:t>
            </a:fld>
            <a:endParaRPr lang="en-US" dirty="0"/>
          </a:p>
        </p:txBody>
      </p:sp>
    </p:spTree>
    <p:extLst>
      <p:ext uri="{BB962C8B-B14F-4D97-AF65-F5344CB8AC3E}">
        <p14:creationId xmlns:p14="http://schemas.microsoft.com/office/powerpoint/2010/main" val="124704358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74812" y="648940"/>
            <a:ext cx="8911687" cy="1280890"/>
          </a:xfrm>
        </p:spPr>
        <p:txBody>
          <a:bodyPr/>
          <a:lstStyle/>
          <a:p>
            <a:r>
              <a:rPr lang="en-US" dirty="0">
                <a:solidFill>
                  <a:schemeClr val="tx1"/>
                </a:solidFill>
                <a:latin typeface="Times New Roman" panose="02020603050405020304" pitchFamily="18" charset="0"/>
                <a:cs typeface="Times New Roman" panose="02020603050405020304" pitchFamily="18" charset="0"/>
              </a:rPr>
              <a:t>SIPOC Diagram:</a:t>
            </a:r>
            <a:br>
              <a:rPr lang="en-US" dirty="0">
                <a:solidFill>
                  <a:schemeClr val="tx1"/>
                </a:solidFill>
                <a:latin typeface="Times New Roman" panose="02020603050405020304" pitchFamily="18" charset="0"/>
                <a:cs typeface="Times New Roman" panose="02020603050405020304" pitchFamily="18" charset="0"/>
              </a:rPr>
            </a:br>
            <a:endParaRPr lang="en-US" dirty="0">
              <a:solidFill>
                <a:schemeClr val="tx1"/>
              </a:solidFill>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1674812" y="1734354"/>
            <a:ext cx="9504050" cy="4395989"/>
          </a:xfrm>
        </p:spPr>
        <p:txBody>
          <a:bodyPr>
            <a:normAutofit lnSpcReduction="10000"/>
          </a:bodyPr>
          <a:lstStyle/>
          <a:p>
            <a:r>
              <a:rPr lang="en-US" dirty="0" smtClean="0">
                <a:solidFill>
                  <a:schemeClr val="tx1"/>
                </a:solidFill>
                <a:latin typeface="Times New Roman" panose="02020603050405020304" pitchFamily="18" charset="0"/>
                <a:cs typeface="Times New Roman" panose="02020603050405020304" pitchFamily="18" charset="0"/>
              </a:rPr>
              <a:t>SIPOC </a:t>
            </a:r>
            <a:r>
              <a:rPr lang="en-US" dirty="0">
                <a:solidFill>
                  <a:schemeClr val="tx1"/>
                </a:solidFill>
                <a:latin typeface="Times New Roman" panose="02020603050405020304" pitchFamily="18" charset="0"/>
                <a:cs typeface="Times New Roman" panose="02020603050405020304" pitchFamily="18" charset="0"/>
              </a:rPr>
              <a:t>diagrams are often used as a starting point for process improvement initiatives, as they provide a clear visual representation of the process and its key components. </a:t>
            </a:r>
          </a:p>
          <a:p>
            <a:r>
              <a:rPr lang="en-US" dirty="0">
                <a:solidFill>
                  <a:schemeClr val="tx1"/>
                </a:solidFill>
                <a:latin typeface="Times New Roman" panose="02020603050405020304" pitchFamily="18" charset="0"/>
                <a:cs typeface="Times New Roman" panose="02020603050405020304" pitchFamily="18" charset="0"/>
              </a:rPr>
              <a:t>They are particularly useful for identifying process inputs and outputs, as well as the suppliers and customers who are involved in the process. </a:t>
            </a:r>
          </a:p>
          <a:p>
            <a:r>
              <a:rPr lang="en-US" dirty="0">
                <a:solidFill>
                  <a:schemeClr val="tx1"/>
                </a:solidFill>
                <a:latin typeface="Times New Roman" panose="02020603050405020304" pitchFamily="18" charset="0"/>
                <a:cs typeface="Times New Roman" panose="02020603050405020304" pitchFamily="18" charset="0"/>
              </a:rPr>
              <a:t>By identifying these key components, teams can gain a better understanding of how the process works, and where opportunities for improvement may exist</a:t>
            </a:r>
            <a:r>
              <a:rPr lang="en-US" dirty="0" smtClean="0">
                <a:solidFill>
                  <a:schemeClr val="tx1"/>
                </a:solidFill>
                <a:latin typeface="Times New Roman" panose="02020603050405020304" pitchFamily="18" charset="0"/>
                <a:cs typeface="Times New Roman" panose="02020603050405020304" pitchFamily="18" charset="0"/>
              </a:rPr>
              <a:t>.</a:t>
            </a:r>
          </a:p>
          <a:p>
            <a:r>
              <a:rPr lang="en-US" dirty="0">
                <a:solidFill>
                  <a:schemeClr val="tx1"/>
                </a:solidFill>
                <a:latin typeface="Times New Roman" panose="02020603050405020304" pitchFamily="18" charset="0"/>
                <a:cs typeface="Times New Roman" panose="02020603050405020304" pitchFamily="18" charset="0"/>
              </a:rPr>
              <a:t>The elements of the SIPOC diagram include:</a:t>
            </a:r>
          </a:p>
          <a:p>
            <a:pPr>
              <a:buFont typeface="+mj-lt"/>
              <a:buAutoNum type="arabicPeriod"/>
            </a:pPr>
            <a:r>
              <a:rPr lang="en-US" dirty="0">
                <a:solidFill>
                  <a:schemeClr val="tx1"/>
                </a:solidFill>
                <a:latin typeface="Times New Roman" panose="02020603050405020304" pitchFamily="18" charset="0"/>
                <a:cs typeface="Times New Roman" panose="02020603050405020304" pitchFamily="18" charset="0"/>
              </a:rPr>
              <a:t>Supplier</a:t>
            </a:r>
          </a:p>
          <a:p>
            <a:pPr>
              <a:buFont typeface="+mj-lt"/>
              <a:buAutoNum type="arabicPeriod"/>
            </a:pPr>
            <a:r>
              <a:rPr lang="en-US" dirty="0">
                <a:solidFill>
                  <a:schemeClr val="tx1"/>
                </a:solidFill>
                <a:latin typeface="Times New Roman" panose="02020603050405020304" pitchFamily="18" charset="0"/>
                <a:cs typeface="Times New Roman" panose="02020603050405020304" pitchFamily="18" charset="0"/>
              </a:rPr>
              <a:t>Input</a:t>
            </a:r>
          </a:p>
          <a:p>
            <a:pPr>
              <a:buFont typeface="+mj-lt"/>
              <a:buAutoNum type="arabicPeriod"/>
            </a:pPr>
            <a:r>
              <a:rPr lang="en-US" dirty="0">
                <a:solidFill>
                  <a:schemeClr val="tx1"/>
                </a:solidFill>
                <a:latin typeface="Times New Roman" panose="02020603050405020304" pitchFamily="18" charset="0"/>
                <a:cs typeface="Times New Roman" panose="02020603050405020304" pitchFamily="18" charset="0"/>
              </a:rPr>
              <a:t>Process</a:t>
            </a:r>
          </a:p>
          <a:p>
            <a:pPr>
              <a:buFont typeface="+mj-lt"/>
              <a:buAutoNum type="arabicPeriod"/>
            </a:pPr>
            <a:r>
              <a:rPr lang="en-US" dirty="0">
                <a:solidFill>
                  <a:schemeClr val="tx1"/>
                </a:solidFill>
                <a:latin typeface="Times New Roman" panose="02020603050405020304" pitchFamily="18" charset="0"/>
                <a:cs typeface="Times New Roman" panose="02020603050405020304" pitchFamily="18" charset="0"/>
              </a:rPr>
              <a:t>Outputs</a:t>
            </a:r>
          </a:p>
          <a:p>
            <a:pPr>
              <a:buFont typeface="+mj-lt"/>
              <a:buAutoNum type="arabicPeriod"/>
            </a:pPr>
            <a:r>
              <a:rPr lang="en-US" dirty="0">
                <a:solidFill>
                  <a:schemeClr val="tx1"/>
                </a:solidFill>
                <a:latin typeface="Times New Roman" panose="02020603050405020304" pitchFamily="18" charset="0"/>
                <a:cs typeface="Times New Roman" panose="02020603050405020304" pitchFamily="18" charset="0"/>
              </a:rPr>
              <a:t>Customers</a:t>
            </a:r>
          </a:p>
        </p:txBody>
      </p:sp>
      <p:sp>
        <p:nvSpPr>
          <p:cNvPr id="4" name="Slide Number Placeholder 3"/>
          <p:cNvSpPr>
            <a:spLocks noGrp="1"/>
          </p:cNvSpPr>
          <p:nvPr>
            <p:ph type="sldNum" sz="quarter" idx="12"/>
          </p:nvPr>
        </p:nvSpPr>
        <p:spPr/>
        <p:txBody>
          <a:bodyPr/>
          <a:lstStyle/>
          <a:p>
            <a:fld id="{D57F1E4F-1CFF-5643-939E-217C01CDF565}" type="slidenum">
              <a:rPr lang="en-US" smtClean="0"/>
              <a:pPr/>
              <a:t>17</a:t>
            </a:fld>
            <a:endParaRPr lang="en-US" dirty="0"/>
          </a:p>
        </p:txBody>
      </p:sp>
    </p:spTree>
    <p:extLst>
      <p:ext uri="{BB962C8B-B14F-4D97-AF65-F5344CB8AC3E}">
        <p14:creationId xmlns:p14="http://schemas.microsoft.com/office/powerpoint/2010/main" val="89835415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10787" y="610463"/>
            <a:ext cx="8911687" cy="1280890"/>
          </a:xfrm>
        </p:spPr>
        <p:txBody>
          <a:bodyPr/>
          <a:lstStyle/>
          <a:p>
            <a:r>
              <a:rPr lang="en-US" dirty="0">
                <a:solidFill>
                  <a:schemeClr val="tx1"/>
                </a:solidFill>
                <a:latin typeface="Times New Roman" panose="02020603050405020304" pitchFamily="18" charset="0"/>
                <a:cs typeface="Times New Roman" panose="02020603050405020304" pitchFamily="18" charset="0"/>
              </a:rPr>
              <a:t>Measure Phase</a:t>
            </a:r>
            <a:br>
              <a:rPr lang="en-US" dirty="0">
                <a:solidFill>
                  <a:schemeClr val="tx1"/>
                </a:solidFill>
                <a:latin typeface="Times New Roman" panose="02020603050405020304" pitchFamily="18" charset="0"/>
                <a:cs typeface="Times New Roman" panose="02020603050405020304" pitchFamily="18" charset="0"/>
              </a:rPr>
            </a:br>
            <a:endParaRPr lang="en-US" dirty="0">
              <a:solidFill>
                <a:schemeClr val="tx1"/>
              </a:solidFill>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2207074" y="2106306"/>
            <a:ext cx="8915400" cy="3777622"/>
          </a:xfrm>
        </p:spPr>
        <p:txBody>
          <a:bodyPr>
            <a:normAutofit/>
          </a:bodyPr>
          <a:lstStyle/>
          <a:p>
            <a:r>
              <a:rPr lang="en-US" dirty="0">
                <a:solidFill>
                  <a:schemeClr val="tx1"/>
                </a:solidFill>
                <a:latin typeface="Times New Roman" panose="02020603050405020304" pitchFamily="18" charset="0"/>
                <a:cs typeface="Times New Roman" panose="02020603050405020304" pitchFamily="18" charset="0"/>
              </a:rPr>
              <a:t>In the Measure Phase, the team also establishes a baseline performance of the process by collecting and analyzing data. </a:t>
            </a:r>
            <a:endParaRPr lang="en-US" dirty="0" smtClean="0">
              <a:solidFill>
                <a:schemeClr val="tx1"/>
              </a:solidFill>
              <a:latin typeface="Times New Roman" panose="02020603050405020304" pitchFamily="18" charset="0"/>
              <a:cs typeface="Times New Roman" panose="02020603050405020304" pitchFamily="18" charset="0"/>
            </a:endParaRPr>
          </a:p>
          <a:p>
            <a:r>
              <a:rPr lang="en-US" dirty="0">
                <a:solidFill>
                  <a:schemeClr val="tx1"/>
                </a:solidFill>
                <a:latin typeface="Times New Roman" panose="02020603050405020304" pitchFamily="18" charset="0"/>
                <a:cs typeface="Times New Roman" panose="02020603050405020304" pitchFamily="18" charset="0"/>
              </a:rPr>
              <a:t>The Measure Phase also includes identifying the customer's requirements and expectations. This can be done by conducting customer surveys, interviews,  or by analyzing customer feedback</a:t>
            </a:r>
            <a:r>
              <a:rPr lang="en-US" dirty="0" smtClean="0">
                <a:solidFill>
                  <a:schemeClr val="tx1"/>
                </a:solidFill>
                <a:latin typeface="Times New Roman" panose="02020603050405020304" pitchFamily="18" charset="0"/>
                <a:cs typeface="Times New Roman" panose="02020603050405020304" pitchFamily="18" charset="0"/>
              </a:rPr>
              <a:t>.</a:t>
            </a:r>
          </a:p>
          <a:p>
            <a:r>
              <a:rPr lang="en-US" dirty="0">
                <a:solidFill>
                  <a:schemeClr val="tx1"/>
                </a:solidFill>
                <a:latin typeface="Times New Roman" panose="02020603050405020304" pitchFamily="18" charset="0"/>
                <a:cs typeface="Times New Roman" panose="02020603050405020304" pitchFamily="18" charset="0"/>
              </a:rPr>
              <a:t>Tools typically used during the Measure Phase include a  process map</a:t>
            </a:r>
            <a:r>
              <a:rPr lang="en-US" dirty="0" smtClean="0">
                <a:solidFill>
                  <a:schemeClr val="tx1"/>
                </a:solidFill>
                <a:latin typeface="Times New Roman" panose="02020603050405020304" pitchFamily="18" charset="0"/>
                <a:cs typeface="Times New Roman" panose="02020603050405020304" pitchFamily="18" charset="0"/>
              </a:rPr>
              <a:t>, </a:t>
            </a:r>
            <a:r>
              <a:rPr lang="en-US" dirty="0">
                <a:solidFill>
                  <a:schemeClr val="tx1"/>
                </a:solidFill>
                <a:latin typeface="Times New Roman" panose="02020603050405020304" pitchFamily="18" charset="0"/>
                <a:cs typeface="Times New Roman" panose="02020603050405020304" pitchFamily="18" charset="0"/>
              </a:rPr>
              <a:t>Pareto </a:t>
            </a:r>
            <a:r>
              <a:rPr lang="en-US" dirty="0" smtClean="0">
                <a:solidFill>
                  <a:schemeClr val="tx1"/>
                </a:solidFill>
                <a:latin typeface="Times New Roman" panose="02020603050405020304" pitchFamily="18" charset="0"/>
                <a:cs typeface="Times New Roman" panose="02020603050405020304" pitchFamily="18" charset="0"/>
              </a:rPr>
              <a:t>Chart, data </a:t>
            </a:r>
            <a:r>
              <a:rPr lang="en-US" dirty="0">
                <a:solidFill>
                  <a:schemeClr val="tx1"/>
                </a:solidFill>
                <a:latin typeface="Times New Roman" panose="02020603050405020304" pitchFamily="18" charset="0"/>
                <a:cs typeface="Times New Roman" panose="02020603050405020304" pitchFamily="18" charset="0"/>
              </a:rPr>
              <a:t>collection </a:t>
            </a:r>
            <a:r>
              <a:rPr lang="en-US" dirty="0" smtClean="0">
                <a:solidFill>
                  <a:schemeClr val="tx1"/>
                </a:solidFill>
                <a:latin typeface="Times New Roman" panose="02020603050405020304" pitchFamily="18" charset="0"/>
                <a:cs typeface="Times New Roman" panose="02020603050405020304" pitchFamily="18" charset="0"/>
              </a:rPr>
              <a:t>plan, and sampling.</a:t>
            </a:r>
          </a:p>
          <a:p>
            <a:r>
              <a:rPr lang="en-US" dirty="0" smtClean="0">
                <a:solidFill>
                  <a:schemeClr val="tx1"/>
                </a:solidFill>
                <a:latin typeface="Times New Roman" panose="02020603050405020304" pitchFamily="18" charset="0"/>
                <a:cs typeface="Times New Roman" panose="02020603050405020304" pitchFamily="18" charset="0"/>
              </a:rPr>
              <a:t>The </a:t>
            </a:r>
            <a:r>
              <a:rPr lang="en-US" dirty="0">
                <a:solidFill>
                  <a:schemeClr val="tx1"/>
                </a:solidFill>
                <a:latin typeface="Times New Roman" panose="02020603050405020304" pitchFamily="18" charset="0"/>
                <a:cs typeface="Times New Roman" panose="02020603050405020304" pitchFamily="18" charset="0"/>
              </a:rPr>
              <a:t>tools used in this phase are critical in identifying the areas of improvement and tracking progress as the process is improved.</a:t>
            </a:r>
          </a:p>
        </p:txBody>
      </p:sp>
      <p:sp>
        <p:nvSpPr>
          <p:cNvPr id="4" name="Slide Number Placeholder 3"/>
          <p:cNvSpPr>
            <a:spLocks noGrp="1"/>
          </p:cNvSpPr>
          <p:nvPr>
            <p:ph type="sldNum" sz="quarter" idx="12"/>
          </p:nvPr>
        </p:nvSpPr>
        <p:spPr/>
        <p:txBody>
          <a:bodyPr/>
          <a:lstStyle/>
          <a:p>
            <a:fld id="{D57F1E4F-1CFF-5643-939E-217C01CDF565}" type="slidenum">
              <a:rPr lang="en-US" smtClean="0"/>
              <a:pPr/>
              <a:t>18</a:t>
            </a:fld>
            <a:endParaRPr lang="en-US" dirty="0"/>
          </a:p>
        </p:txBody>
      </p:sp>
    </p:spTree>
    <p:extLst>
      <p:ext uri="{BB962C8B-B14F-4D97-AF65-F5344CB8AC3E}">
        <p14:creationId xmlns:p14="http://schemas.microsoft.com/office/powerpoint/2010/main" val="166753112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74059" y="512462"/>
            <a:ext cx="8911687" cy="1280890"/>
          </a:xfrm>
        </p:spPr>
        <p:txBody>
          <a:bodyPr/>
          <a:lstStyle/>
          <a:p>
            <a:r>
              <a:rPr lang="en-US" dirty="0">
                <a:solidFill>
                  <a:schemeClr val="tx1"/>
                </a:solidFill>
                <a:latin typeface="Times New Roman" panose="02020603050405020304" pitchFamily="18" charset="0"/>
                <a:cs typeface="Times New Roman" panose="02020603050405020304" pitchFamily="18" charset="0"/>
              </a:rPr>
              <a:t>Sampling</a:t>
            </a: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1774059" y="1793351"/>
                <a:ext cx="9116854" cy="4907700"/>
              </a:xfrm>
            </p:spPr>
            <p:txBody>
              <a:bodyPr>
                <a:normAutofit/>
              </a:bodyPr>
              <a:lstStyle/>
              <a:p>
                <a:r>
                  <a:rPr lang="en-US" dirty="0" smtClean="0">
                    <a:solidFill>
                      <a:schemeClr val="tx1"/>
                    </a:solidFill>
                    <a:latin typeface="Times New Roman" panose="02020603050405020304" pitchFamily="18" charset="0"/>
                    <a:cs typeface="Times New Roman" panose="02020603050405020304" pitchFamily="18" charset="0"/>
                  </a:rPr>
                  <a:t>The data collection plan describes the sample size, sample selection method and measurement frequency. </a:t>
                </a:r>
              </a:p>
              <a:p>
                <a:r>
                  <a:rPr lang="en-US" dirty="0">
                    <a:solidFill>
                      <a:schemeClr val="tx1"/>
                    </a:solidFill>
                    <a:latin typeface="Times New Roman" panose="02020603050405020304" pitchFamily="18" charset="0"/>
                    <a:cs typeface="Times New Roman" panose="02020603050405020304" pitchFamily="18" charset="0"/>
                  </a:rPr>
                  <a:t>In our project, the number of population "N" was about 575 students, and with random </a:t>
                </a:r>
                <a:r>
                  <a:rPr lang="en-US" dirty="0" smtClean="0">
                    <a:solidFill>
                      <a:schemeClr val="tx1"/>
                    </a:solidFill>
                    <a:latin typeface="Times New Roman" panose="02020603050405020304" pitchFamily="18" charset="0"/>
                    <a:cs typeface="Times New Roman" panose="02020603050405020304" pitchFamily="18" charset="0"/>
                  </a:rPr>
                  <a:t>sampling, a </a:t>
                </a:r>
                <a:r>
                  <a:rPr lang="en-US" dirty="0">
                    <a:solidFill>
                      <a:schemeClr val="tx1"/>
                    </a:solidFill>
                    <a:latin typeface="Times New Roman" panose="02020603050405020304" pitchFamily="18" charset="0"/>
                    <a:cs typeface="Times New Roman" panose="02020603050405020304" pitchFamily="18" charset="0"/>
                  </a:rPr>
                  <a:t>sample size of "n" equals 231 students</a:t>
                </a:r>
                <a:r>
                  <a:rPr lang="en-US" dirty="0" smtClean="0">
                    <a:solidFill>
                      <a:schemeClr val="tx1"/>
                    </a:solidFill>
                    <a:latin typeface="Times New Roman" panose="02020603050405020304" pitchFamily="18" charset="0"/>
                    <a:cs typeface="Times New Roman" panose="02020603050405020304" pitchFamily="18" charset="0"/>
                  </a:rPr>
                  <a:t>.</a:t>
                </a:r>
                <a:endParaRPr lang="en-US" dirty="0">
                  <a:solidFill>
                    <a:schemeClr val="tx1"/>
                  </a:solidFill>
                  <a:latin typeface="Times New Roman" panose="02020603050405020304" pitchFamily="18" charset="0"/>
                  <a:cs typeface="Times New Roman" panose="02020603050405020304" pitchFamily="18" charset="0"/>
                </a:endParaRPr>
              </a:p>
              <a:p>
                <a:r>
                  <a:rPr lang="en-US" dirty="0">
                    <a:solidFill>
                      <a:schemeClr val="tx1"/>
                    </a:solidFill>
                    <a:latin typeface="Times New Roman" panose="02020603050405020304" pitchFamily="18" charset="0"/>
                    <a:cs typeface="Times New Roman" panose="02020603050405020304" pitchFamily="18" charset="0"/>
                  </a:rPr>
                  <a:t>A total of 231 random samples were taken from all the different disciplines in the College of Engineering and Information Technology</a:t>
                </a:r>
                <a:r>
                  <a:rPr lang="en-US" dirty="0" smtClean="0">
                    <a:solidFill>
                      <a:schemeClr val="tx1"/>
                    </a:solidFill>
                    <a:latin typeface="Times New Roman" panose="02020603050405020304" pitchFamily="18" charset="0"/>
                    <a:cs typeface="Times New Roman" panose="02020603050405020304" pitchFamily="18" charset="0"/>
                  </a:rPr>
                  <a:t>.</a:t>
                </a:r>
              </a:p>
              <a:p>
                <a:r>
                  <a:rPr lang="en-US" dirty="0">
                    <a:solidFill>
                      <a:schemeClr val="tx1"/>
                    </a:solidFill>
                    <a:latin typeface="Times New Roman" panose="02020603050405020304" pitchFamily="18" charset="0"/>
                    <a:cs typeface="Times New Roman" panose="02020603050405020304" pitchFamily="18" charset="0"/>
                  </a:rPr>
                  <a:t>The Formula of Sample Size – Discrete Data:</a:t>
                </a:r>
                <a:endParaRPr lang="en-US" i="1" dirty="0" smtClean="0">
                  <a:solidFill>
                    <a:schemeClr val="tx1"/>
                  </a:solidFill>
                </a:endParaRPr>
              </a:p>
              <a:p>
                <a14:m>
                  <m:oMath xmlns:m="http://schemas.openxmlformats.org/officeDocument/2006/math">
                    <m:r>
                      <a:rPr lang="en-US" b="1" i="1">
                        <a:solidFill>
                          <a:schemeClr val="tx1"/>
                        </a:solidFill>
                        <a:latin typeface="Cambria Math" panose="02040503050406030204" pitchFamily="18" charset="0"/>
                      </a:rPr>
                      <m:t>𝒏</m:t>
                    </m:r>
                    <m:r>
                      <a:rPr lang="en-US" b="1" i="1">
                        <a:solidFill>
                          <a:schemeClr val="tx1"/>
                        </a:solidFill>
                        <a:latin typeface="Cambria Math" panose="02040503050406030204" pitchFamily="18" charset="0"/>
                      </a:rPr>
                      <m:t>=</m:t>
                    </m:r>
                    <m:sSup>
                      <m:sSupPr>
                        <m:ctrlPr>
                          <a:rPr lang="en-US" b="1" i="1">
                            <a:solidFill>
                              <a:schemeClr val="tx1"/>
                            </a:solidFill>
                            <a:latin typeface="Cambria Math" panose="02040503050406030204" pitchFamily="18" charset="0"/>
                          </a:rPr>
                        </m:ctrlPr>
                      </m:sSupPr>
                      <m:e>
                        <m:d>
                          <m:dPr>
                            <m:ctrlPr>
                              <a:rPr lang="en-US" b="1" i="1">
                                <a:solidFill>
                                  <a:schemeClr val="tx1"/>
                                </a:solidFill>
                                <a:latin typeface="Cambria Math" panose="02040503050406030204" pitchFamily="18" charset="0"/>
                              </a:rPr>
                            </m:ctrlPr>
                          </m:dPr>
                          <m:e>
                            <m:f>
                              <m:fPr>
                                <m:ctrlPr>
                                  <a:rPr lang="en-US" b="1" i="1">
                                    <a:solidFill>
                                      <a:schemeClr val="tx1"/>
                                    </a:solidFill>
                                    <a:latin typeface="Cambria Math" panose="02040503050406030204" pitchFamily="18" charset="0"/>
                                  </a:rPr>
                                </m:ctrlPr>
                              </m:fPr>
                              <m:num>
                                <m:r>
                                  <a:rPr lang="en-US" b="1" i="1">
                                    <a:solidFill>
                                      <a:schemeClr val="tx1"/>
                                    </a:solidFill>
                                    <a:latin typeface="Cambria Math" panose="02040503050406030204" pitchFamily="18" charset="0"/>
                                  </a:rPr>
                                  <m:t>𝟏</m:t>
                                </m:r>
                                <m:r>
                                  <a:rPr lang="en-US" b="1" i="1">
                                    <a:solidFill>
                                      <a:schemeClr val="tx1"/>
                                    </a:solidFill>
                                    <a:latin typeface="Cambria Math" panose="02040503050406030204" pitchFamily="18" charset="0"/>
                                  </a:rPr>
                                  <m:t>.</m:t>
                                </m:r>
                                <m:r>
                                  <a:rPr lang="en-US" b="1" i="1">
                                    <a:solidFill>
                                      <a:schemeClr val="tx1"/>
                                    </a:solidFill>
                                    <a:latin typeface="Cambria Math" panose="02040503050406030204" pitchFamily="18" charset="0"/>
                                  </a:rPr>
                                  <m:t>𝟗𝟔</m:t>
                                </m:r>
                              </m:num>
                              <m:den>
                                <m:r>
                                  <a:rPr lang="en-US" b="1" i="1">
                                    <a:solidFill>
                                      <a:schemeClr val="tx1"/>
                                    </a:solidFill>
                                    <a:latin typeface="Cambria Math" panose="02040503050406030204" pitchFamily="18" charset="0"/>
                                  </a:rPr>
                                  <m:t>∆</m:t>
                                </m:r>
                              </m:den>
                            </m:f>
                          </m:e>
                        </m:d>
                      </m:e>
                      <m:sup>
                        <m:r>
                          <a:rPr lang="en-US" b="1" i="1">
                            <a:solidFill>
                              <a:schemeClr val="tx1"/>
                            </a:solidFill>
                            <a:latin typeface="Cambria Math" panose="02040503050406030204" pitchFamily="18" charset="0"/>
                          </a:rPr>
                          <m:t>𝟐</m:t>
                        </m:r>
                      </m:sup>
                    </m:sSup>
                    <m:r>
                      <a:rPr lang="en-US" b="1" i="1">
                        <a:solidFill>
                          <a:schemeClr val="tx1"/>
                        </a:solidFill>
                        <a:latin typeface="Cambria Math" panose="02040503050406030204" pitchFamily="18" charset="0"/>
                      </a:rPr>
                      <m:t>∗</m:t>
                    </m:r>
                    <m:r>
                      <a:rPr lang="en-US" b="1" i="1">
                        <a:solidFill>
                          <a:schemeClr val="tx1"/>
                        </a:solidFill>
                        <a:latin typeface="Cambria Math" panose="02040503050406030204" pitchFamily="18" charset="0"/>
                      </a:rPr>
                      <m:t>𝑷</m:t>
                    </m:r>
                    <m:r>
                      <a:rPr lang="en-US" b="1" i="1">
                        <a:solidFill>
                          <a:schemeClr val="tx1"/>
                        </a:solidFill>
                        <a:latin typeface="Cambria Math" panose="02040503050406030204" pitchFamily="18" charset="0"/>
                      </a:rPr>
                      <m:t>(</m:t>
                    </m:r>
                    <m:r>
                      <a:rPr lang="en-US" b="1" i="1">
                        <a:solidFill>
                          <a:schemeClr val="tx1"/>
                        </a:solidFill>
                        <a:latin typeface="Cambria Math" panose="02040503050406030204" pitchFamily="18" charset="0"/>
                      </a:rPr>
                      <m:t>𝟏</m:t>
                    </m:r>
                    <m:r>
                      <a:rPr lang="en-US" b="1" i="1">
                        <a:solidFill>
                          <a:schemeClr val="tx1"/>
                        </a:solidFill>
                        <a:latin typeface="Cambria Math" panose="02040503050406030204" pitchFamily="18" charset="0"/>
                      </a:rPr>
                      <m:t>−</m:t>
                    </m:r>
                    <m:r>
                      <a:rPr lang="en-US" b="1" i="1">
                        <a:solidFill>
                          <a:schemeClr val="tx1"/>
                        </a:solidFill>
                        <a:latin typeface="Cambria Math" panose="02040503050406030204" pitchFamily="18" charset="0"/>
                      </a:rPr>
                      <m:t>𝑷</m:t>
                    </m:r>
                    <m:r>
                      <a:rPr lang="en-US" b="1" i="1">
                        <a:solidFill>
                          <a:schemeClr val="tx1"/>
                        </a:solidFill>
                        <a:latin typeface="Cambria Math" panose="02040503050406030204" pitchFamily="18" charset="0"/>
                      </a:rPr>
                      <m:t>)</m:t>
                    </m:r>
                  </m:oMath>
                </a14:m>
                <a:endParaRPr lang="en-US" b="1" dirty="0" smtClean="0">
                  <a:solidFill>
                    <a:schemeClr val="tx1"/>
                  </a:solidFill>
                  <a:latin typeface="Times New Roman" panose="02020603050405020304" pitchFamily="18" charset="0"/>
                  <a:cs typeface="Times New Roman" panose="02020603050405020304" pitchFamily="18" charset="0"/>
                </a:endParaRPr>
              </a:p>
              <a:p>
                <a:r>
                  <a:rPr lang="en-US" dirty="0">
                    <a:solidFill>
                      <a:schemeClr val="tx1"/>
                    </a:solidFill>
                    <a:latin typeface="Times New Roman" panose="02020603050405020304" pitchFamily="18" charset="0"/>
                    <a:cs typeface="Times New Roman" panose="02020603050405020304" pitchFamily="18" charset="0"/>
                  </a:rPr>
                  <a:t>where:</a:t>
                </a:r>
              </a:p>
              <a:p>
                <a:pPr>
                  <a:buFont typeface="+mj-lt"/>
                  <a:buAutoNum type="arabicPeriod"/>
                </a:pPr>
                <a:r>
                  <a:rPr lang="en-US" dirty="0">
                    <a:solidFill>
                      <a:schemeClr val="tx1"/>
                    </a:solidFill>
                    <a:latin typeface="Times New Roman" panose="02020603050405020304" pitchFamily="18" charset="0"/>
                    <a:cs typeface="Times New Roman" panose="02020603050405020304" pitchFamily="18" charset="0"/>
                  </a:rPr>
                  <a:t>n: Sample Size.</a:t>
                </a:r>
              </a:p>
              <a:p>
                <a:pPr>
                  <a:buFont typeface="+mj-lt"/>
                  <a:buAutoNum type="arabicPeriod"/>
                </a:pPr>
                <a:r>
                  <a:rPr lang="en-US" dirty="0">
                    <a:solidFill>
                      <a:schemeClr val="tx1"/>
                    </a:solidFill>
                    <a:latin typeface="Times New Roman" panose="02020603050405020304" pitchFamily="18" charset="0"/>
                    <a:cs typeface="Times New Roman" panose="02020603050405020304" pitchFamily="18" charset="0"/>
                  </a:rPr>
                  <a:t>P: is the proportion defective that we are estimating .</a:t>
                </a:r>
              </a:p>
              <a:p>
                <a:pPr>
                  <a:buFont typeface="+mj-lt"/>
                  <a:buAutoNum type="arabicPeriod"/>
                </a:pPr>
                <a:r>
                  <a:rPr lang="en-US" dirty="0">
                    <a:solidFill>
                      <a:schemeClr val="tx1"/>
                    </a:solidFill>
                    <a:latin typeface="Times New Roman" panose="02020603050405020304" pitchFamily="18" charset="0"/>
                    <a:cs typeface="Times New Roman" panose="02020603050405020304" pitchFamily="18" charset="0"/>
                  </a:rPr>
                  <a:t>Δ:  the level of uncertainty in your estimate that you are willing to accept.</a:t>
                </a:r>
              </a:p>
              <a:p>
                <a:endParaRPr lang="en-US" dirty="0">
                  <a:solidFill>
                    <a:schemeClr val="tx1"/>
                  </a:solidFill>
                  <a:latin typeface="Times New Roman" panose="02020603050405020304" pitchFamily="18" charset="0"/>
                  <a:cs typeface="Times New Roman" panose="02020603050405020304" pitchFamily="18" charset="0"/>
                </a:endParaRPr>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1774059" y="1793351"/>
                <a:ext cx="9116854" cy="4907700"/>
              </a:xfrm>
              <a:blipFill rotWithShape="0">
                <a:blip r:embed="rId2"/>
                <a:stretch>
                  <a:fillRect l="-468" t="-621"/>
                </a:stretch>
              </a:blipFill>
            </p:spPr>
            <p:txBody>
              <a:bodyPr/>
              <a:lstStyle/>
              <a:p>
                <a:r>
                  <a:rPr lang="en-US">
                    <a:noFill/>
                  </a:rPr>
                  <a:t> </a:t>
                </a:r>
              </a:p>
            </p:txBody>
          </p:sp>
        </mc:Fallback>
      </mc:AlternateContent>
      <p:sp>
        <p:nvSpPr>
          <p:cNvPr id="4" name="Slide Number Placeholder 3"/>
          <p:cNvSpPr>
            <a:spLocks noGrp="1"/>
          </p:cNvSpPr>
          <p:nvPr>
            <p:ph type="sldNum" sz="quarter" idx="12"/>
          </p:nvPr>
        </p:nvSpPr>
        <p:spPr/>
        <p:txBody>
          <a:bodyPr/>
          <a:lstStyle/>
          <a:p>
            <a:fld id="{D57F1E4F-1CFF-5643-939E-217C01CDF565}" type="slidenum">
              <a:rPr lang="en-US" smtClean="0"/>
              <a:pPr/>
              <a:t>19</a:t>
            </a:fld>
            <a:endParaRPr lang="en-US" dirty="0"/>
          </a:p>
        </p:txBody>
      </p:sp>
    </p:spTree>
    <p:extLst>
      <p:ext uri="{BB962C8B-B14F-4D97-AF65-F5344CB8AC3E}">
        <p14:creationId xmlns:p14="http://schemas.microsoft.com/office/powerpoint/2010/main" val="339942416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04282" y="627835"/>
            <a:ext cx="8911687" cy="869839"/>
          </a:xfrm>
        </p:spPr>
        <p:txBody>
          <a:bodyPr/>
          <a:lstStyle/>
          <a:p>
            <a:r>
              <a:rPr lang="en-US" b="1" dirty="0" smtClean="0">
                <a:solidFill>
                  <a:schemeClr val="tx1"/>
                </a:solidFill>
                <a:latin typeface="Times New Roman" panose="02020603050405020304" pitchFamily="18" charset="0"/>
                <a:cs typeface="Times New Roman" panose="02020603050405020304" pitchFamily="18" charset="0"/>
              </a:rPr>
              <a:t>Outline:</a:t>
            </a:r>
            <a:endParaRPr lang="en-US" b="1" dirty="0">
              <a:solidFill>
                <a:schemeClr val="tx1"/>
              </a:solidFill>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1816480" y="1669961"/>
            <a:ext cx="8915400" cy="5031090"/>
          </a:xfrm>
        </p:spPr>
        <p:txBody>
          <a:bodyPr>
            <a:normAutofit lnSpcReduction="10000"/>
          </a:bodyPr>
          <a:lstStyle/>
          <a:p>
            <a:r>
              <a:rPr lang="en-US" sz="2400" b="1" dirty="0">
                <a:solidFill>
                  <a:schemeClr val="tx1"/>
                </a:solidFill>
                <a:latin typeface="Times New Roman" panose="02020603050405020304" pitchFamily="18" charset="0"/>
                <a:cs typeface="Times New Roman" panose="02020603050405020304" pitchFamily="18" charset="0"/>
              </a:rPr>
              <a:t>Introduction</a:t>
            </a:r>
            <a:endParaRPr lang="en-US" sz="2400" b="1" dirty="0" smtClean="0">
              <a:solidFill>
                <a:schemeClr val="tx1"/>
              </a:solidFill>
              <a:latin typeface="Times New Roman" panose="02020603050405020304" pitchFamily="18" charset="0"/>
              <a:cs typeface="Times New Roman" panose="02020603050405020304" pitchFamily="18" charset="0"/>
            </a:endParaRPr>
          </a:p>
          <a:p>
            <a:r>
              <a:rPr lang="en-US" sz="2400" b="1" dirty="0" smtClean="0">
                <a:solidFill>
                  <a:schemeClr val="tx1"/>
                </a:solidFill>
                <a:latin typeface="Times New Roman" panose="02020603050405020304" pitchFamily="18" charset="0"/>
                <a:cs typeface="Times New Roman" panose="02020603050405020304" pitchFamily="18" charset="0"/>
              </a:rPr>
              <a:t>Problem Statement</a:t>
            </a:r>
          </a:p>
          <a:p>
            <a:r>
              <a:rPr lang="en-US" sz="2400" b="1" dirty="0" smtClean="0">
                <a:solidFill>
                  <a:schemeClr val="tx1"/>
                </a:solidFill>
                <a:latin typeface="Times New Roman" panose="02020603050405020304" pitchFamily="18" charset="0"/>
                <a:cs typeface="Times New Roman" panose="02020603050405020304" pitchFamily="18" charset="0"/>
              </a:rPr>
              <a:t>Objectives</a:t>
            </a:r>
          </a:p>
          <a:p>
            <a:r>
              <a:rPr lang="en-US" sz="2400" b="1" dirty="0">
                <a:solidFill>
                  <a:schemeClr val="tx1"/>
                </a:solidFill>
                <a:latin typeface="Times New Roman" panose="02020603050405020304" pitchFamily="18" charset="0"/>
                <a:cs typeface="Times New Roman" panose="02020603050405020304" pitchFamily="18" charset="0"/>
              </a:rPr>
              <a:t>Quality </a:t>
            </a:r>
            <a:r>
              <a:rPr lang="en-US" sz="2400" b="1" dirty="0" smtClean="0">
                <a:solidFill>
                  <a:schemeClr val="tx1"/>
                </a:solidFill>
                <a:latin typeface="Times New Roman" panose="02020603050405020304" pitchFamily="18" charset="0"/>
                <a:cs typeface="Times New Roman" panose="02020603050405020304" pitchFamily="18" charset="0"/>
              </a:rPr>
              <a:t>Gurus</a:t>
            </a:r>
          </a:p>
          <a:p>
            <a:r>
              <a:rPr lang="en-US" sz="2400" b="1" dirty="0">
                <a:solidFill>
                  <a:schemeClr val="tx1"/>
                </a:solidFill>
                <a:latin typeface="Times New Roman" panose="02020603050405020304" pitchFamily="18" charset="0"/>
                <a:cs typeface="Times New Roman" panose="02020603050405020304" pitchFamily="18" charset="0"/>
              </a:rPr>
              <a:t>Six Sigma</a:t>
            </a:r>
            <a:br>
              <a:rPr lang="en-US" sz="2400" b="1" dirty="0">
                <a:solidFill>
                  <a:schemeClr val="tx1"/>
                </a:solidFill>
                <a:latin typeface="Times New Roman" panose="02020603050405020304" pitchFamily="18" charset="0"/>
                <a:cs typeface="Times New Roman" panose="02020603050405020304" pitchFamily="18" charset="0"/>
              </a:rPr>
            </a:br>
            <a:r>
              <a:rPr lang="en-US" sz="2400" b="1" dirty="0">
                <a:solidFill>
                  <a:schemeClr val="tx1"/>
                </a:solidFill>
                <a:latin typeface="Times New Roman" panose="02020603050405020304" pitchFamily="18" charset="0"/>
                <a:cs typeface="Times New Roman" panose="02020603050405020304" pitchFamily="18" charset="0"/>
              </a:rPr>
              <a:t/>
            </a:r>
            <a:br>
              <a:rPr lang="en-US" sz="2400" b="1" dirty="0">
                <a:solidFill>
                  <a:schemeClr val="tx1"/>
                </a:solidFill>
                <a:latin typeface="Times New Roman" panose="02020603050405020304" pitchFamily="18" charset="0"/>
                <a:cs typeface="Times New Roman" panose="02020603050405020304" pitchFamily="18" charset="0"/>
              </a:rPr>
            </a:br>
            <a:r>
              <a:rPr lang="en-US" sz="2400" dirty="0">
                <a:solidFill>
                  <a:schemeClr val="tx1"/>
                </a:solidFill>
                <a:latin typeface="Times New Roman" panose="02020603050405020304" pitchFamily="18" charset="0"/>
                <a:cs typeface="Times New Roman" panose="02020603050405020304" pitchFamily="18" charset="0"/>
              </a:rPr>
              <a:t/>
            </a:r>
            <a:br>
              <a:rPr lang="en-US" sz="2400" dirty="0">
                <a:solidFill>
                  <a:schemeClr val="tx1"/>
                </a:solidFill>
                <a:latin typeface="Times New Roman" panose="02020603050405020304" pitchFamily="18" charset="0"/>
                <a:cs typeface="Times New Roman" panose="02020603050405020304" pitchFamily="18" charset="0"/>
              </a:rPr>
            </a:br>
            <a:r>
              <a:rPr lang="en-US" sz="2400" dirty="0">
                <a:solidFill>
                  <a:schemeClr val="tx1"/>
                </a:solidFill>
                <a:latin typeface="Times New Roman" panose="02020603050405020304" pitchFamily="18" charset="0"/>
                <a:cs typeface="Times New Roman" panose="02020603050405020304" pitchFamily="18" charset="0"/>
              </a:rPr>
              <a:t/>
            </a:r>
            <a:br>
              <a:rPr lang="en-US" sz="2400" dirty="0">
                <a:solidFill>
                  <a:schemeClr val="tx1"/>
                </a:solidFill>
                <a:latin typeface="Times New Roman" panose="02020603050405020304" pitchFamily="18" charset="0"/>
                <a:cs typeface="Times New Roman" panose="02020603050405020304" pitchFamily="18" charset="0"/>
              </a:rPr>
            </a:br>
            <a:r>
              <a:rPr lang="en-US" sz="2400" dirty="0">
                <a:solidFill>
                  <a:schemeClr val="tx1"/>
                </a:solidFill>
                <a:latin typeface="Times New Roman" panose="02020603050405020304" pitchFamily="18" charset="0"/>
                <a:cs typeface="Times New Roman" panose="02020603050405020304" pitchFamily="18" charset="0"/>
              </a:rPr>
              <a:t/>
            </a:r>
            <a:br>
              <a:rPr lang="en-US" sz="2400" dirty="0">
                <a:solidFill>
                  <a:schemeClr val="tx1"/>
                </a:solidFill>
                <a:latin typeface="Times New Roman" panose="02020603050405020304" pitchFamily="18" charset="0"/>
                <a:cs typeface="Times New Roman" panose="02020603050405020304" pitchFamily="18" charset="0"/>
              </a:rPr>
            </a:br>
            <a:r>
              <a:rPr lang="en-US" sz="2400" dirty="0">
                <a:solidFill>
                  <a:schemeClr val="tx1"/>
                </a:solidFill>
                <a:latin typeface="Times New Roman" panose="02020603050405020304" pitchFamily="18" charset="0"/>
                <a:cs typeface="Times New Roman" panose="02020603050405020304" pitchFamily="18" charset="0"/>
              </a:rPr>
              <a:t/>
            </a:r>
            <a:br>
              <a:rPr lang="en-US" sz="2400" dirty="0">
                <a:solidFill>
                  <a:schemeClr val="tx1"/>
                </a:solidFill>
                <a:latin typeface="Times New Roman" panose="02020603050405020304" pitchFamily="18" charset="0"/>
                <a:cs typeface="Times New Roman" panose="02020603050405020304" pitchFamily="18" charset="0"/>
              </a:rPr>
            </a:br>
            <a:r>
              <a:rPr lang="en-US" b="1" dirty="0">
                <a:latin typeface="Times New Roman" panose="02020603050405020304" pitchFamily="18" charset="0"/>
                <a:cs typeface="Times New Roman" panose="02020603050405020304" pitchFamily="18" charset="0"/>
              </a:rPr>
              <a:t/>
            </a:r>
            <a:br>
              <a:rPr lang="en-US" b="1" dirty="0">
                <a:latin typeface="Times New Roman" panose="02020603050405020304" pitchFamily="18" charset="0"/>
                <a:cs typeface="Times New Roman" panose="02020603050405020304" pitchFamily="18" charset="0"/>
              </a:rPr>
            </a:br>
            <a:r>
              <a:rPr lang="en-US" dirty="0"/>
              <a:t/>
            </a:r>
            <a:br>
              <a:rPr lang="en-US" dirty="0"/>
            </a:br>
            <a:r>
              <a:rPr lang="en-US" dirty="0"/>
              <a:t/>
            </a:r>
            <a:br>
              <a:rPr lang="en-US" dirty="0"/>
            </a:br>
            <a:endParaRPr lang="en-US" dirty="0" smtClean="0"/>
          </a:p>
          <a:p>
            <a:endParaRPr lang="en-US" dirty="0" smtClean="0">
              <a:solidFill>
                <a:schemeClr val="tx1"/>
              </a:solidFill>
              <a:latin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12"/>
          </p:nvPr>
        </p:nvSpPr>
        <p:spPr/>
        <p:txBody>
          <a:bodyPr/>
          <a:lstStyle/>
          <a:p>
            <a:fld id="{D57F1E4F-1CFF-5643-939E-217C01CDF565}" type="slidenum">
              <a:rPr lang="en-US" smtClean="0"/>
              <a:pPr/>
              <a:t>2</a:t>
            </a:fld>
            <a:endParaRPr lang="en-US" dirty="0"/>
          </a:p>
        </p:txBody>
      </p:sp>
    </p:spTree>
    <p:extLst>
      <p:ext uri="{BB962C8B-B14F-4D97-AF65-F5344CB8AC3E}">
        <p14:creationId xmlns:p14="http://schemas.microsoft.com/office/powerpoint/2010/main" val="127117939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92173" y="512462"/>
            <a:ext cx="8911687" cy="1280890"/>
          </a:xfrm>
        </p:spPr>
        <p:txBody>
          <a:bodyPr/>
          <a:lstStyle/>
          <a:p>
            <a:r>
              <a:rPr lang="en-US" dirty="0">
                <a:solidFill>
                  <a:schemeClr val="tx1"/>
                </a:solidFill>
                <a:latin typeface="Times New Roman" panose="02020603050405020304" pitchFamily="18" charset="0"/>
                <a:cs typeface="Times New Roman" panose="02020603050405020304" pitchFamily="18" charset="0"/>
              </a:rPr>
              <a:t>Analyze Phase</a:t>
            </a:r>
          </a:p>
        </p:txBody>
      </p:sp>
      <p:sp>
        <p:nvSpPr>
          <p:cNvPr id="3" name="Content Placeholder 2"/>
          <p:cNvSpPr>
            <a:spLocks noGrp="1"/>
          </p:cNvSpPr>
          <p:nvPr>
            <p:ph idx="1"/>
          </p:nvPr>
        </p:nvSpPr>
        <p:spPr>
          <a:xfrm>
            <a:off x="1688460" y="1642280"/>
            <a:ext cx="8915400" cy="3777622"/>
          </a:xfrm>
        </p:spPr>
        <p:txBody>
          <a:bodyPr/>
          <a:lstStyle/>
          <a:p>
            <a:r>
              <a:rPr lang="en-US" dirty="0">
                <a:solidFill>
                  <a:srgbClr val="FF0000"/>
                </a:solidFill>
                <a:latin typeface="Times New Roman" panose="02020603050405020304" pitchFamily="18" charset="0"/>
                <a:cs typeface="Times New Roman" panose="02020603050405020304" pitchFamily="18" charset="0"/>
              </a:rPr>
              <a:t>The objective of the Analyze phase is to gather and analyze information about the project and its </a:t>
            </a:r>
            <a:r>
              <a:rPr lang="en-US" dirty="0" smtClean="0">
                <a:solidFill>
                  <a:srgbClr val="FF0000"/>
                </a:solidFill>
                <a:latin typeface="Times New Roman" panose="02020603050405020304" pitchFamily="18" charset="0"/>
                <a:cs typeface="Times New Roman" panose="02020603050405020304" pitchFamily="18" charset="0"/>
              </a:rPr>
              <a:t>requirements</a:t>
            </a:r>
            <a:r>
              <a:rPr lang="en-US" dirty="0">
                <a:solidFill>
                  <a:srgbClr val="FF0000"/>
                </a:solidFill>
                <a:latin typeface="Times New Roman" panose="02020603050405020304" pitchFamily="18" charset="0"/>
                <a:cs typeface="Times New Roman" panose="02020603050405020304" pitchFamily="18" charset="0"/>
              </a:rPr>
              <a:t>. This includes understanding the project </a:t>
            </a:r>
            <a:r>
              <a:rPr lang="en-US" dirty="0" smtClean="0">
                <a:solidFill>
                  <a:srgbClr val="FF0000"/>
                </a:solidFill>
                <a:latin typeface="Times New Roman" panose="02020603050405020304" pitchFamily="18" charset="0"/>
                <a:cs typeface="Times New Roman" panose="02020603050405020304" pitchFamily="18" charset="0"/>
              </a:rPr>
              <a:t>scope.</a:t>
            </a:r>
          </a:p>
          <a:p>
            <a:r>
              <a:rPr lang="en-US" dirty="0">
                <a:solidFill>
                  <a:srgbClr val="FF0000"/>
                </a:solidFill>
                <a:latin typeface="Times New Roman" panose="02020603050405020304" pitchFamily="18" charset="0"/>
                <a:cs typeface="Times New Roman" panose="02020603050405020304" pitchFamily="18" charset="0"/>
              </a:rPr>
              <a:t>The goal of this phase is to develop a clear understanding of the project and its objectives, and to identify any potential issues that may arise during the project's execution. </a:t>
            </a:r>
            <a:endParaRPr lang="en-US" dirty="0" smtClean="0">
              <a:solidFill>
                <a:srgbClr val="FF0000"/>
              </a:solidFill>
              <a:latin typeface="Times New Roman" panose="02020603050405020304" pitchFamily="18" charset="0"/>
              <a:cs typeface="Times New Roman" panose="02020603050405020304" pitchFamily="18" charset="0"/>
            </a:endParaRPr>
          </a:p>
          <a:p>
            <a:endParaRPr lang="en-US" dirty="0">
              <a:solidFill>
                <a:srgbClr val="FF0000"/>
              </a:solidFill>
              <a:latin typeface="Times New Roman" panose="02020603050405020304" pitchFamily="18" charset="0"/>
              <a:cs typeface="Times New Roman" panose="02020603050405020304" pitchFamily="18" charset="0"/>
            </a:endParaRPr>
          </a:p>
          <a:p>
            <a:r>
              <a:rPr lang="en-US" dirty="0">
                <a:solidFill>
                  <a:srgbClr val="FF0000"/>
                </a:solidFill>
                <a:latin typeface="Times New Roman" panose="02020603050405020304" pitchFamily="18" charset="0"/>
                <a:cs typeface="Times New Roman" panose="02020603050405020304" pitchFamily="18" charset="0"/>
              </a:rPr>
              <a:t>The team initiates this phase by identifying potential root </a:t>
            </a:r>
            <a:r>
              <a:rPr lang="en-US" dirty="0" err="1">
                <a:solidFill>
                  <a:srgbClr val="FF0000"/>
                </a:solidFill>
                <a:latin typeface="Times New Roman" panose="02020603050405020304" pitchFamily="18" charset="0"/>
                <a:cs typeface="Times New Roman" panose="02020603050405020304" pitchFamily="18" charset="0"/>
              </a:rPr>
              <a:t>causes.the</a:t>
            </a:r>
            <a:r>
              <a:rPr lang="en-US" dirty="0">
                <a:solidFill>
                  <a:srgbClr val="FF0000"/>
                </a:solidFill>
                <a:latin typeface="Times New Roman" panose="02020603050405020304" pitchFamily="18" charset="0"/>
                <a:cs typeface="Times New Roman" panose="02020603050405020304" pitchFamily="18" charset="0"/>
              </a:rPr>
              <a:t> potential root causes are organized in manner that allows the team to easily prioritize and access each of them.</a:t>
            </a:r>
          </a:p>
          <a:p>
            <a:r>
              <a:rPr lang="en-US" dirty="0">
                <a:solidFill>
                  <a:srgbClr val="FF0000"/>
                </a:solidFill>
                <a:latin typeface="Times New Roman" panose="02020603050405020304" pitchFamily="18" charset="0"/>
                <a:cs typeface="Times New Roman" panose="02020603050405020304" pitchFamily="18" charset="0"/>
              </a:rPr>
              <a:t>Following the prioritization and organization of potential root causes, the team works together to determine whether or not the potential root causes actually contribute to process inefficiency. </a:t>
            </a:r>
          </a:p>
        </p:txBody>
      </p:sp>
      <p:sp>
        <p:nvSpPr>
          <p:cNvPr id="4" name="Slide Number Placeholder 3"/>
          <p:cNvSpPr>
            <a:spLocks noGrp="1"/>
          </p:cNvSpPr>
          <p:nvPr>
            <p:ph type="sldNum" sz="quarter" idx="12"/>
          </p:nvPr>
        </p:nvSpPr>
        <p:spPr/>
        <p:txBody>
          <a:bodyPr/>
          <a:lstStyle/>
          <a:p>
            <a:fld id="{D57F1E4F-1CFF-5643-939E-217C01CDF565}" type="slidenum">
              <a:rPr lang="en-US" smtClean="0"/>
              <a:pPr/>
              <a:t>20</a:t>
            </a:fld>
            <a:endParaRPr lang="en-US" dirty="0"/>
          </a:p>
        </p:txBody>
      </p:sp>
    </p:spTree>
    <p:extLst>
      <p:ext uri="{BB962C8B-B14F-4D97-AF65-F5344CB8AC3E}">
        <p14:creationId xmlns:p14="http://schemas.microsoft.com/office/powerpoint/2010/main" val="226141511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647517" y="1696872"/>
            <a:ext cx="8915400" cy="3777622"/>
          </a:xfrm>
        </p:spPr>
        <p:txBody>
          <a:bodyPr/>
          <a:lstStyle/>
          <a:p>
            <a:r>
              <a:rPr lang="en-US" dirty="0" smtClean="0">
                <a:solidFill>
                  <a:srgbClr val="FF0000"/>
                </a:solidFill>
                <a:latin typeface="Times New Roman" panose="02020603050405020304" pitchFamily="18" charset="0"/>
                <a:cs typeface="Times New Roman" panose="02020603050405020304" pitchFamily="18" charset="0"/>
              </a:rPr>
              <a:t>Tools commonly used during the Analyze Phase include brainstorming, Cause-and-Effect diagrams, Pareto analysis.</a:t>
            </a:r>
          </a:p>
          <a:p>
            <a:r>
              <a:rPr lang="en-US" dirty="0" smtClean="0">
                <a:solidFill>
                  <a:srgbClr val="FF0000"/>
                </a:solidFill>
                <a:latin typeface="Times New Roman" panose="02020603050405020304" pitchFamily="18" charset="0"/>
                <a:cs typeface="Times New Roman" panose="02020603050405020304" pitchFamily="18" charset="0"/>
              </a:rPr>
              <a:t>A Cause-and-Effect Diagram also referred to as a Fishbone Diagram graphically displays all potential causes of process inefficiency and helps the project team identify the root cause(s). The goal of a Cause-and-Effect (CE) diagram is to identify all the probable causes and then select the most likely ones for further investigation.</a:t>
            </a:r>
          </a:p>
          <a:p>
            <a:endParaRPr lang="en-US" dirty="0" smtClean="0">
              <a:solidFill>
                <a:srgbClr val="FF0000"/>
              </a:solidFill>
              <a:latin typeface="Times New Roman" panose="02020603050405020304" pitchFamily="18" charset="0"/>
              <a:cs typeface="Times New Roman" panose="02020603050405020304" pitchFamily="18" charset="0"/>
            </a:endParaRPr>
          </a:p>
          <a:p>
            <a:r>
              <a:rPr lang="en-US" dirty="0" smtClean="0">
                <a:solidFill>
                  <a:srgbClr val="FF0000"/>
                </a:solidFill>
                <a:latin typeface="Times New Roman" panose="02020603050405020304" pitchFamily="18" charset="0"/>
                <a:cs typeface="Times New Roman" panose="02020603050405020304" pitchFamily="18" charset="0"/>
              </a:rPr>
              <a:t>A Pareto Chart displays the contribution of each cause associated with process inefficiency. This chart is used to prioritize the causes associated with process efficiency and is used to further analyze the root cause of the problem during the Analyze Phase. so it can be determined which problems or opportunities should be tackled first. </a:t>
            </a:r>
            <a:endParaRPr lang="en-US" dirty="0">
              <a:solidFill>
                <a:srgbClr val="FF0000"/>
              </a:solidFill>
              <a:latin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12"/>
          </p:nvPr>
        </p:nvSpPr>
        <p:spPr/>
        <p:txBody>
          <a:bodyPr/>
          <a:lstStyle/>
          <a:p>
            <a:fld id="{D57F1E4F-1CFF-5643-939E-217C01CDF565}" type="slidenum">
              <a:rPr lang="en-US" smtClean="0"/>
              <a:pPr/>
              <a:t>21</a:t>
            </a:fld>
            <a:endParaRPr lang="en-US" dirty="0"/>
          </a:p>
        </p:txBody>
      </p:sp>
    </p:spTree>
    <p:extLst>
      <p:ext uri="{BB962C8B-B14F-4D97-AF65-F5344CB8AC3E}">
        <p14:creationId xmlns:p14="http://schemas.microsoft.com/office/powerpoint/2010/main" val="74751025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chemeClr val="tx1"/>
                </a:solidFill>
                <a:latin typeface="Times New Roman" panose="02020603050405020304" pitchFamily="18" charset="0"/>
                <a:cs typeface="Times New Roman" panose="02020603050405020304" pitchFamily="18" charset="0"/>
              </a:rPr>
              <a:t>Results And Analysis</a:t>
            </a:r>
          </a:p>
        </p:txBody>
      </p:sp>
      <p:sp>
        <p:nvSpPr>
          <p:cNvPr id="3" name="Content Placeholder 2"/>
          <p:cNvSpPr>
            <a:spLocks noGrp="1"/>
          </p:cNvSpPr>
          <p:nvPr>
            <p:ph idx="1"/>
          </p:nvPr>
        </p:nvSpPr>
        <p:spPr/>
        <p:txBody>
          <a:bodyPr/>
          <a:lstStyle/>
          <a:p>
            <a:r>
              <a:rPr lang="en-US" dirty="0">
                <a:solidFill>
                  <a:schemeClr val="tx1"/>
                </a:solidFill>
                <a:latin typeface="Times New Roman" panose="02020603050405020304" pitchFamily="18" charset="0"/>
                <a:cs typeface="Times New Roman" panose="02020603050405020304" pitchFamily="18" charset="0"/>
              </a:rPr>
              <a:t> In the Define phase, this section will provide an identification of the project and the use of various tools to gather information on the project purpose and scope included: VOC,SIPOC, Process map</a:t>
            </a:r>
            <a:r>
              <a:rPr lang="en-US" dirty="0" smtClean="0">
                <a:solidFill>
                  <a:schemeClr val="tx1"/>
                </a:solidFill>
                <a:latin typeface="Times New Roman" panose="02020603050405020304" pitchFamily="18" charset="0"/>
                <a:cs typeface="Times New Roman" panose="02020603050405020304" pitchFamily="18" charset="0"/>
              </a:rPr>
              <a:t>.</a:t>
            </a:r>
          </a:p>
          <a:p>
            <a:r>
              <a:rPr lang="en-US" dirty="0">
                <a:solidFill>
                  <a:schemeClr val="tx1"/>
                </a:solidFill>
                <a:latin typeface="Times New Roman" panose="02020603050405020304" pitchFamily="18" charset="0"/>
                <a:cs typeface="Times New Roman" panose="02020603050405020304" pitchFamily="18" charset="0"/>
              </a:rPr>
              <a:t>VOC: tool that is used to gather feedback and the needs from students There is mutable ways that can use to gather VOC including questions about the type of training program are interested in and  specific skills want to </a:t>
            </a:r>
            <a:r>
              <a:rPr lang="en-US" dirty="0" err="1">
                <a:solidFill>
                  <a:schemeClr val="tx1"/>
                </a:solidFill>
                <a:latin typeface="Times New Roman" panose="02020603050405020304" pitchFamily="18" charset="0"/>
                <a:cs typeface="Times New Roman" panose="02020603050405020304" pitchFamily="18" charset="0"/>
              </a:rPr>
              <a:t>gain,an</a:t>
            </a:r>
            <a:r>
              <a:rPr lang="en-US" dirty="0">
                <a:solidFill>
                  <a:schemeClr val="tx1"/>
                </a:solidFill>
                <a:latin typeface="Times New Roman" panose="02020603050405020304" pitchFamily="18" charset="0"/>
                <a:cs typeface="Times New Roman" panose="02020603050405020304" pitchFamily="18" charset="0"/>
              </a:rPr>
              <a:t> open-ended question to share ,hold focus group with student In our project we used the open question from university survey and the literary references We noticed the diversity of students' needs and requirements leads to requirements in terms of the training center and in terms of training locations, like</a:t>
            </a:r>
          </a:p>
        </p:txBody>
      </p:sp>
      <p:sp>
        <p:nvSpPr>
          <p:cNvPr id="4" name="Slide Number Placeholder 3"/>
          <p:cNvSpPr>
            <a:spLocks noGrp="1"/>
          </p:cNvSpPr>
          <p:nvPr>
            <p:ph type="sldNum" sz="quarter" idx="12"/>
          </p:nvPr>
        </p:nvSpPr>
        <p:spPr/>
        <p:txBody>
          <a:bodyPr/>
          <a:lstStyle/>
          <a:p>
            <a:fld id="{D57F1E4F-1CFF-5643-939E-217C01CDF565}" type="slidenum">
              <a:rPr lang="en-US" smtClean="0"/>
              <a:pPr/>
              <a:t>22</a:t>
            </a:fld>
            <a:endParaRPr lang="en-US" dirty="0"/>
          </a:p>
        </p:txBody>
      </p:sp>
    </p:spTree>
    <p:extLst>
      <p:ext uri="{BB962C8B-B14F-4D97-AF65-F5344CB8AC3E}">
        <p14:creationId xmlns:p14="http://schemas.microsoft.com/office/powerpoint/2010/main" val="84265971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743050" y="970344"/>
            <a:ext cx="10103207" cy="5302484"/>
          </a:xfrm>
        </p:spPr>
        <p:txBody>
          <a:bodyPr>
            <a:normAutofit lnSpcReduction="10000"/>
          </a:bodyPr>
          <a:lstStyle/>
          <a:p>
            <a:pPr>
              <a:buFont typeface="+mj-lt"/>
              <a:buAutoNum type="arabicPeriod"/>
            </a:pPr>
            <a:r>
              <a:rPr lang="en-US" dirty="0">
                <a:solidFill>
                  <a:schemeClr val="tx1"/>
                </a:solidFill>
                <a:latin typeface="Times New Roman" panose="02020603050405020304" pitchFamily="18" charset="0"/>
                <a:cs typeface="Times New Roman" panose="02020603050405020304" pitchFamily="18" charset="0"/>
              </a:rPr>
              <a:t>Relevant training that aligns with the student's field of study and career goals  Hands-on and experiential learning opportunities. </a:t>
            </a:r>
          </a:p>
          <a:p>
            <a:pPr>
              <a:buFont typeface="+mj-lt"/>
              <a:buAutoNum type="arabicPeriod"/>
            </a:pPr>
            <a:r>
              <a:rPr lang="en-US" dirty="0">
                <a:solidFill>
                  <a:schemeClr val="tx1"/>
                </a:solidFill>
                <a:latin typeface="Times New Roman" panose="02020603050405020304" pitchFamily="18" charset="0"/>
                <a:cs typeface="Times New Roman" panose="02020603050405020304" pitchFamily="18" charset="0"/>
              </a:rPr>
              <a:t>Mentorship and guidance from experienced professionals </a:t>
            </a:r>
          </a:p>
          <a:p>
            <a:pPr>
              <a:buFont typeface="+mj-lt"/>
              <a:buAutoNum type="arabicPeriod"/>
            </a:pPr>
            <a:r>
              <a:rPr lang="en-US" dirty="0">
                <a:solidFill>
                  <a:schemeClr val="tx1"/>
                </a:solidFill>
                <a:latin typeface="Times New Roman" panose="02020603050405020304" pitchFamily="18" charset="0"/>
                <a:cs typeface="Times New Roman" panose="02020603050405020304" pitchFamily="18" charset="0"/>
              </a:rPr>
              <a:t>Opportunities for networking and professional development</a:t>
            </a:r>
          </a:p>
          <a:p>
            <a:pPr>
              <a:buFont typeface="+mj-lt"/>
              <a:buAutoNum type="arabicPeriod"/>
            </a:pPr>
            <a:r>
              <a:rPr lang="en-US" dirty="0">
                <a:solidFill>
                  <a:schemeClr val="tx1"/>
                </a:solidFill>
                <a:latin typeface="Times New Roman" panose="02020603050405020304" pitchFamily="18" charset="0"/>
                <a:cs typeface="Times New Roman" panose="02020603050405020304" pitchFamily="18" charset="0"/>
              </a:rPr>
              <a:t> Training provided by reputable companies and organizations</a:t>
            </a:r>
          </a:p>
          <a:p>
            <a:pPr>
              <a:buFont typeface="+mj-lt"/>
              <a:buAutoNum type="arabicPeriod"/>
            </a:pPr>
            <a:r>
              <a:rPr lang="en-US" dirty="0">
                <a:solidFill>
                  <a:schemeClr val="tx1"/>
                </a:solidFill>
                <a:latin typeface="Times New Roman" panose="02020603050405020304" pitchFamily="18" charset="0"/>
                <a:cs typeface="Times New Roman" panose="02020603050405020304" pitchFamily="18" charset="0"/>
              </a:rPr>
              <a:t> Recognized and valued by potential employers</a:t>
            </a:r>
          </a:p>
          <a:p>
            <a:pPr>
              <a:buFont typeface="+mj-lt"/>
              <a:buAutoNum type="arabicPeriod"/>
            </a:pPr>
            <a:r>
              <a:rPr lang="en-US" dirty="0">
                <a:solidFill>
                  <a:schemeClr val="tx1"/>
                </a:solidFill>
                <a:latin typeface="Times New Roman" panose="02020603050405020304" pitchFamily="18" charset="0"/>
                <a:cs typeface="Times New Roman" panose="02020603050405020304" pitchFamily="18" charset="0"/>
              </a:rPr>
              <a:t> Flexible training options that allow students to balance their studies with their work experience</a:t>
            </a:r>
            <a:r>
              <a:rPr lang="en-US" dirty="0" smtClean="0">
                <a:solidFill>
                  <a:schemeClr val="tx1"/>
                </a:solidFill>
                <a:latin typeface="Times New Roman" panose="02020603050405020304" pitchFamily="18" charset="0"/>
                <a:cs typeface="Times New Roman" panose="02020603050405020304" pitchFamily="18" charset="0"/>
              </a:rPr>
              <a:t>.</a:t>
            </a:r>
          </a:p>
          <a:p>
            <a:pPr>
              <a:buFont typeface="+mj-lt"/>
              <a:buAutoNum type="arabicPeriod"/>
            </a:pPr>
            <a:r>
              <a:rPr lang="en-US" dirty="0">
                <a:solidFill>
                  <a:schemeClr val="tx1"/>
                </a:solidFill>
                <a:latin typeface="Times New Roman" panose="02020603050405020304" pitchFamily="18" charset="0"/>
                <a:cs typeface="Times New Roman" panose="02020603050405020304" pitchFamily="18" charset="0"/>
              </a:rPr>
              <a:t> Choosing a supervisor familiar with the tasks of training the student.</a:t>
            </a:r>
          </a:p>
          <a:p>
            <a:pPr>
              <a:buFont typeface="+mj-lt"/>
              <a:buAutoNum type="arabicPeriod"/>
            </a:pPr>
            <a:r>
              <a:rPr lang="en-US" dirty="0">
                <a:solidFill>
                  <a:schemeClr val="tx1"/>
                </a:solidFill>
                <a:latin typeface="Times New Roman" panose="02020603050405020304" pitchFamily="18" charset="0"/>
                <a:cs typeface="Times New Roman" panose="02020603050405020304" pitchFamily="18" charset="0"/>
              </a:rPr>
              <a:t> Facilitating the process of registering for the practical training course and facilitating communication with the training.</a:t>
            </a:r>
          </a:p>
          <a:p>
            <a:pPr>
              <a:buFont typeface="+mj-lt"/>
              <a:buAutoNum type="arabicPeriod"/>
            </a:pPr>
            <a:r>
              <a:rPr lang="en-US" dirty="0">
                <a:solidFill>
                  <a:schemeClr val="tx1"/>
                </a:solidFill>
                <a:latin typeface="Times New Roman" panose="02020603050405020304" pitchFamily="18" charset="0"/>
                <a:cs typeface="Times New Roman" panose="02020603050405020304" pitchFamily="18" charset="0"/>
              </a:rPr>
              <a:t>Achieving the maximum benefit from training and developing the various skills of students.</a:t>
            </a:r>
          </a:p>
          <a:p>
            <a:pPr>
              <a:buFont typeface="+mj-lt"/>
              <a:buAutoNum type="arabicPeriod"/>
            </a:pPr>
            <a:r>
              <a:rPr lang="en-US" dirty="0">
                <a:solidFill>
                  <a:schemeClr val="tx1"/>
                </a:solidFill>
                <a:latin typeface="Times New Roman" panose="02020603050405020304" pitchFamily="18" charset="0"/>
                <a:cs typeface="Times New Roman" panose="02020603050405020304" pitchFamily="18" charset="0"/>
              </a:rPr>
              <a:t>Preparing a clear plan and structure for the student during the training period in a way that is appropriate to his specialization and field of work.</a:t>
            </a:r>
          </a:p>
          <a:p>
            <a:pPr>
              <a:buFont typeface="+mj-lt"/>
              <a:buAutoNum type="arabicPeriod"/>
            </a:pPr>
            <a:r>
              <a:rPr lang="en-US" dirty="0">
                <a:solidFill>
                  <a:schemeClr val="tx1"/>
                </a:solidFill>
                <a:latin typeface="Times New Roman" panose="02020603050405020304" pitchFamily="18" charset="0"/>
                <a:cs typeface="Times New Roman" panose="02020603050405020304" pitchFamily="18" charset="0"/>
              </a:rPr>
              <a:t>Choosing appropriate training places for the student and taking into account the students' differences in terms of the training period and the student's interests in the field of work.</a:t>
            </a:r>
          </a:p>
          <a:p>
            <a:pPr>
              <a:buFont typeface="+mj-lt"/>
              <a:buAutoNum type="arabicPeriod"/>
            </a:pPr>
            <a:endParaRPr lang="en-US" dirty="0">
              <a:solidFill>
                <a:schemeClr val="tx1"/>
              </a:solidFill>
              <a:latin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12"/>
          </p:nvPr>
        </p:nvSpPr>
        <p:spPr/>
        <p:txBody>
          <a:bodyPr/>
          <a:lstStyle/>
          <a:p>
            <a:fld id="{D57F1E4F-1CFF-5643-939E-217C01CDF565}" type="slidenum">
              <a:rPr lang="en-US" smtClean="0"/>
              <a:pPr/>
              <a:t>23</a:t>
            </a:fld>
            <a:endParaRPr lang="en-US" dirty="0"/>
          </a:p>
        </p:txBody>
      </p:sp>
    </p:spTree>
    <p:extLst>
      <p:ext uri="{BB962C8B-B14F-4D97-AF65-F5344CB8AC3E}">
        <p14:creationId xmlns:p14="http://schemas.microsoft.com/office/powerpoint/2010/main" val="167836865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a:solidFill>
                  <a:schemeClr val="tx1"/>
                </a:solidFill>
                <a:latin typeface="Times New Roman" panose="02020603050405020304" pitchFamily="18" charset="0"/>
                <a:cs typeface="Times New Roman" panose="02020603050405020304" pitchFamily="18" charset="0"/>
              </a:rPr>
              <a:t>The survey questions covered a variety of topics, including:</a:t>
            </a:r>
          </a:p>
          <a:p>
            <a:pPr>
              <a:buFont typeface="+mj-lt"/>
              <a:buAutoNum type="arabicPeriod"/>
            </a:pPr>
            <a:r>
              <a:rPr lang="en-US" dirty="0">
                <a:solidFill>
                  <a:schemeClr val="tx1"/>
                </a:solidFill>
                <a:latin typeface="Times New Roman" panose="02020603050405020304" pitchFamily="18" charset="0"/>
                <a:cs typeface="Times New Roman" panose="02020603050405020304" pitchFamily="18" charset="0"/>
              </a:rPr>
              <a:t> Work Quality</a:t>
            </a:r>
          </a:p>
          <a:p>
            <a:pPr>
              <a:buFont typeface="+mj-lt"/>
              <a:buAutoNum type="arabicPeriod"/>
            </a:pPr>
            <a:r>
              <a:rPr lang="en-US" dirty="0">
                <a:solidFill>
                  <a:schemeClr val="tx1"/>
                </a:solidFill>
                <a:latin typeface="Times New Roman" panose="02020603050405020304" pitchFamily="18" charset="0"/>
                <a:cs typeface="Times New Roman" panose="02020603050405020304" pitchFamily="18" charset="0"/>
              </a:rPr>
              <a:t>Collaborative Skills</a:t>
            </a:r>
          </a:p>
          <a:p>
            <a:pPr>
              <a:buFont typeface="+mj-lt"/>
              <a:buAutoNum type="arabicPeriod"/>
            </a:pPr>
            <a:r>
              <a:rPr lang="en-US" dirty="0">
                <a:solidFill>
                  <a:schemeClr val="tx1"/>
                </a:solidFill>
                <a:latin typeface="Times New Roman" panose="02020603050405020304" pitchFamily="18" charset="0"/>
                <a:cs typeface="Times New Roman" panose="02020603050405020304" pitchFamily="18" charset="0"/>
              </a:rPr>
              <a:t>Problem-Solving</a:t>
            </a:r>
          </a:p>
          <a:p>
            <a:pPr>
              <a:buFont typeface="+mj-lt"/>
              <a:buAutoNum type="arabicPeriod"/>
            </a:pPr>
            <a:r>
              <a:rPr lang="en-US" dirty="0">
                <a:solidFill>
                  <a:schemeClr val="tx1"/>
                </a:solidFill>
                <a:latin typeface="Times New Roman" panose="02020603050405020304" pitchFamily="18" charset="0"/>
                <a:cs typeface="Times New Roman" panose="02020603050405020304" pitchFamily="18" charset="0"/>
              </a:rPr>
              <a:t>Organization Skills</a:t>
            </a:r>
          </a:p>
          <a:p>
            <a:pPr>
              <a:buFont typeface="+mj-lt"/>
              <a:buAutoNum type="arabicPeriod"/>
            </a:pPr>
            <a:r>
              <a:rPr lang="en-US" dirty="0">
                <a:solidFill>
                  <a:schemeClr val="tx1"/>
                </a:solidFill>
                <a:latin typeface="Times New Roman" panose="02020603050405020304" pitchFamily="18" charset="0"/>
                <a:cs typeface="Times New Roman" panose="02020603050405020304" pitchFamily="18" charset="0"/>
              </a:rPr>
              <a:t>Follow-up supervisor</a:t>
            </a:r>
          </a:p>
          <a:p>
            <a:pPr>
              <a:buFont typeface="+mj-lt"/>
              <a:buAutoNum type="arabicPeriod"/>
            </a:pPr>
            <a:r>
              <a:rPr lang="en-US" dirty="0">
                <a:solidFill>
                  <a:schemeClr val="tx1"/>
                </a:solidFill>
                <a:latin typeface="Times New Roman" panose="02020603050405020304" pitchFamily="18" charset="0"/>
                <a:cs typeface="Times New Roman" panose="02020603050405020304" pitchFamily="18" charset="0"/>
              </a:rPr>
              <a:t>The amount of benefit from training </a:t>
            </a:r>
          </a:p>
          <a:p>
            <a:pPr>
              <a:buFont typeface="+mj-lt"/>
              <a:buAutoNum type="arabicPeriod"/>
            </a:pPr>
            <a:r>
              <a:rPr lang="en-US" dirty="0">
                <a:solidFill>
                  <a:schemeClr val="tx1"/>
                </a:solidFill>
                <a:latin typeface="Times New Roman" panose="02020603050405020304" pitchFamily="18" charset="0"/>
                <a:cs typeface="Times New Roman" panose="02020603050405020304" pitchFamily="18" charset="0"/>
              </a:rPr>
              <a:t>Practical training program </a:t>
            </a:r>
          </a:p>
          <a:p>
            <a:pPr>
              <a:buFont typeface="+mj-lt"/>
              <a:buAutoNum type="arabicPeriod"/>
            </a:pPr>
            <a:r>
              <a:rPr lang="en-US" dirty="0">
                <a:solidFill>
                  <a:schemeClr val="tx1"/>
                </a:solidFill>
                <a:latin typeface="Times New Roman" panose="02020603050405020304" pitchFamily="18" charset="0"/>
                <a:cs typeface="Times New Roman" panose="02020603050405020304" pitchFamily="18" charset="0"/>
              </a:rPr>
              <a:t>Recommendation.</a:t>
            </a:r>
          </a:p>
        </p:txBody>
      </p:sp>
      <p:sp>
        <p:nvSpPr>
          <p:cNvPr id="4" name="Slide Number Placeholder 3"/>
          <p:cNvSpPr>
            <a:spLocks noGrp="1"/>
          </p:cNvSpPr>
          <p:nvPr>
            <p:ph type="sldNum" sz="quarter" idx="12"/>
          </p:nvPr>
        </p:nvSpPr>
        <p:spPr/>
        <p:txBody>
          <a:bodyPr/>
          <a:lstStyle/>
          <a:p>
            <a:fld id="{D57F1E4F-1CFF-5643-939E-217C01CDF565}" type="slidenum">
              <a:rPr lang="en-US" smtClean="0"/>
              <a:pPr/>
              <a:t>24</a:t>
            </a:fld>
            <a:endParaRPr lang="en-US" dirty="0"/>
          </a:p>
        </p:txBody>
      </p:sp>
    </p:spTree>
    <p:extLst>
      <p:ext uri="{BB962C8B-B14F-4D97-AF65-F5344CB8AC3E}">
        <p14:creationId xmlns:p14="http://schemas.microsoft.com/office/powerpoint/2010/main" val="338023350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a:solidFill>
                  <a:schemeClr val="tx1"/>
                </a:solidFill>
                <a:latin typeface="Times New Roman" panose="02020603050405020304" pitchFamily="18" charset="0"/>
                <a:cs typeface="Times New Roman" panose="02020603050405020304" pitchFamily="18" charset="0"/>
              </a:rPr>
              <a:t>			</a:t>
            </a:r>
            <a:r>
              <a:rPr lang="ar-SA" dirty="0" smtClean="0">
                <a:solidFill>
                  <a:schemeClr val="tx1"/>
                </a:solidFill>
                <a:latin typeface="Times New Roman" panose="02020603050405020304" pitchFamily="18" charset="0"/>
                <a:cs typeface="Times New Roman" panose="02020603050405020304" pitchFamily="18" charset="0"/>
              </a:rPr>
              <a:t>  </a:t>
            </a:r>
            <a:r>
              <a:rPr lang="en-US" dirty="0">
                <a:solidFill>
                  <a:schemeClr val="tx1"/>
                </a:solidFill>
                <a:latin typeface="Times New Roman" panose="02020603050405020304" pitchFamily="18" charset="0"/>
                <a:cs typeface="Times New Roman" panose="02020603050405020304" pitchFamily="18" charset="0"/>
              </a:rPr>
              <a:t>Project charter</a:t>
            </a:r>
            <a:br>
              <a:rPr lang="en-US" dirty="0">
                <a:solidFill>
                  <a:schemeClr val="tx1"/>
                </a:solidFill>
                <a:latin typeface="Times New Roman" panose="02020603050405020304" pitchFamily="18" charset="0"/>
                <a:cs typeface="Times New Roman" panose="02020603050405020304" pitchFamily="18" charset="0"/>
              </a:rPr>
            </a:br>
            <a:endParaRPr lang="en-US" dirty="0">
              <a:solidFill>
                <a:schemeClr val="tx1"/>
              </a:solidFill>
              <a:latin typeface="Times New Roman" panose="02020603050405020304" pitchFamily="18" charset="0"/>
              <a:cs typeface="Times New Roman" panose="02020603050405020304" pitchFamily="18" charset="0"/>
            </a:endParaRPr>
          </a:p>
        </p:txBody>
      </p:sp>
      <p:pic>
        <p:nvPicPr>
          <p:cNvPr id="5" name="Content Placeholder 4"/>
          <p:cNvPicPr>
            <a:picLocks noGrp="1" noChangeAspect="1"/>
          </p:cNvPicPr>
          <p:nvPr>
            <p:ph idx="1"/>
          </p:nvPr>
        </p:nvPicPr>
        <p:blipFill>
          <a:blip r:embed="rId2"/>
          <a:stretch>
            <a:fillRect/>
          </a:stretch>
        </p:blipFill>
        <p:spPr>
          <a:xfrm>
            <a:off x="1931629" y="1463627"/>
            <a:ext cx="8276896" cy="4799316"/>
          </a:xfrm>
          <a:prstGeom prst="rect">
            <a:avLst/>
          </a:prstGeom>
        </p:spPr>
      </p:pic>
      <p:sp>
        <p:nvSpPr>
          <p:cNvPr id="4" name="Slide Number Placeholder 3"/>
          <p:cNvSpPr>
            <a:spLocks noGrp="1"/>
          </p:cNvSpPr>
          <p:nvPr>
            <p:ph type="sldNum" sz="quarter" idx="12"/>
          </p:nvPr>
        </p:nvSpPr>
        <p:spPr/>
        <p:txBody>
          <a:bodyPr/>
          <a:lstStyle/>
          <a:p>
            <a:fld id="{D57F1E4F-1CFF-5643-939E-217C01CDF565}" type="slidenum">
              <a:rPr lang="en-US" smtClean="0"/>
              <a:pPr/>
              <a:t>25</a:t>
            </a:fld>
            <a:endParaRPr lang="en-US" dirty="0"/>
          </a:p>
        </p:txBody>
      </p:sp>
    </p:spTree>
    <p:extLst>
      <p:ext uri="{BB962C8B-B14F-4D97-AF65-F5344CB8AC3E}">
        <p14:creationId xmlns:p14="http://schemas.microsoft.com/office/powerpoint/2010/main" val="241404380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D57F1E4F-1CFF-5643-939E-217C01CDF565}" type="slidenum">
              <a:rPr lang="en-US" smtClean="0"/>
              <a:pPr/>
              <a:t>26</a:t>
            </a:fld>
            <a:endParaRPr lang="en-US" dirty="0"/>
          </a:p>
        </p:txBody>
      </p:sp>
      <p:pic>
        <p:nvPicPr>
          <p:cNvPr id="5" name="Picture 4"/>
          <p:cNvPicPr>
            <a:picLocks noChangeAspect="1"/>
          </p:cNvPicPr>
          <p:nvPr/>
        </p:nvPicPr>
        <p:blipFill>
          <a:blip r:embed="rId2"/>
          <a:stretch>
            <a:fillRect/>
          </a:stretch>
        </p:blipFill>
        <p:spPr>
          <a:xfrm>
            <a:off x="1692108" y="970344"/>
            <a:ext cx="9690125" cy="2388518"/>
          </a:xfrm>
          <a:prstGeom prst="rect">
            <a:avLst/>
          </a:prstGeom>
        </p:spPr>
      </p:pic>
      <p:pic>
        <p:nvPicPr>
          <p:cNvPr id="6" name="Picture 5"/>
          <p:cNvPicPr>
            <a:picLocks noChangeAspect="1"/>
          </p:cNvPicPr>
          <p:nvPr/>
        </p:nvPicPr>
        <p:blipFill>
          <a:blip r:embed="rId3"/>
          <a:stretch>
            <a:fillRect/>
          </a:stretch>
        </p:blipFill>
        <p:spPr>
          <a:xfrm>
            <a:off x="1618156" y="3551901"/>
            <a:ext cx="9764077" cy="2316636"/>
          </a:xfrm>
          <a:prstGeom prst="rect">
            <a:avLst/>
          </a:prstGeom>
        </p:spPr>
      </p:pic>
    </p:spTree>
    <p:extLst>
      <p:ext uri="{BB962C8B-B14F-4D97-AF65-F5344CB8AC3E}">
        <p14:creationId xmlns:p14="http://schemas.microsoft.com/office/powerpoint/2010/main" val="65290342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D57F1E4F-1CFF-5643-939E-217C01CDF565}" type="slidenum">
              <a:rPr lang="en-US" smtClean="0"/>
              <a:pPr/>
              <a:t>27</a:t>
            </a:fld>
            <a:endParaRPr lang="en-US" dirty="0"/>
          </a:p>
        </p:txBody>
      </p:sp>
      <p:pic>
        <p:nvPicPr>
          <p:cNvPr id="6" name="Picture 5"/>
          <p:cNvPicPr>
            <a:picLocks noChangeAspect="1"/>
          </p:cNvPicPr>
          <p:nvPr/>
        </p:nvPicPr>
        <p:blipFill>
          <a:blip r:embed="rId2"/>
          <a:stretch>
            <a:fillRect/>
          </a:stretch>
        </p:blipFill>
        <p:spPr>
          <a:xfrm>
            <a:off x="1657491" y="787782"/>
            <a:ext cx="9560967" cy="3420896"/>
          </a:xfrm>
          <a:prstGeom prst="rect">
            <a:avLst/>
          </a:prstGeom>
        </p:spPr>
      </p:pic>
      <p:pic>
        <p:nvPicPr>
          <p:cNvPr id="7" name="Picture 6"/>
          <p:cNvPicPr>
            <a:picLocks noChangeAspect="1"/>
          </p:cNvPicPr>
          <p:nvPr/>
        </p:nvPicPr>
        <p:blipFill>
          <a:blip r:embed="rId3"/>
          <a:stretch>
            <a:fillRect/>
          </a:stretch>
        </p:blipFill>
        <p:spPr>
          <a:xfrm>
            <a:off x="1657490" y="4208678"/>
            <a:ext cx="9560967" cy="2423260"/>
          </a:xfrm>
          <a:prstGeom prst="rect">
            <a:avLst/>
          </a:prstGeom>
        </p:spPr>
      </p:pic>
    </p:spTree>
    <p:extLst>
      <p:ext uri="{BB962C8B-B14F-4D97-AF65-F5344CB8AC3E}">
        <p14:creationId xmlns:p14="http://schemas.microsoft.com/office/powerpoint/2010/main" val="1314550564"/>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10287" y="620671"/>
            <a:ext cx="8911687" cy="1280890"/>
          </a:xfrm>
        </p:spPr>
        <p:txBody>
          <a:bodyPr/>
          <a:lstStyle/>
          <a:p>
            <a:r>
              <a:rPr lang="en-US" b="1" dirty="0">
                <a:solidFill>
                  <a:schemeClr val="tx1"/>
                </a:solidFill>
                <a:latin typeface="Times New Roman" panose="02020603050405020304" pitchFamily="18" charset="0"/>
                <a:cs typeface="Times New Roman" panose="02020603050405020304" pitchFamily="18" charset="0"/>
              </a:rPr>
              <a:t>Process Map</a:t>
            </a:r>
            <a:r>
              <a:rPr lang="en-US" dirty="0">
                <a:solidFill>
                  <a:schemeClr val="tx1"/>
                </a:solidFill>
                <a:latin typeface="Times New Roman" panose="02020603050405020304" pitchFamily="18" charset="0"/>
                <a:cs typeface="Times New Roman" panose="02020603050405020304" pitchFamily="18" charset="0"/>
              </a:rPr>
              <a:t/>
            </a:r>
            <a:br>
              <a:rPr lang="en-US" dirty="0">
                <a:solidFill>
                  <a:schemeClr val="tx1"/>
                </a:solidFill>
                <a:latin typeface="Times New Roman" panose="02020603050405020304" pitchFamily="18" charset="0"/>
                <a:cs typeface="Times New Roman" panose="02020603050405020304" pitchFamily="18" charset="0"/>
              </a:rPr>
            </a:br>
            <a:endParaRPr lang="en-US" dirty="0">
              <a:solidFill>
                <a:schemeClr val="tx1"/>
              </a:solidFill>
              <a:latin typeface="Times New Roman" panose="02020603050405020304" pitchFamily="18" charset="0"/>
              <a:cs typeface="Times New Roman" panose="02020603050405020304" pitchFamily="18" charset="0"/>
            </a:endParaRPr>
          </a:p>
        </p:txBody>
      </p:sp>
      <p:pic>
        <p:nvPicPr>
          <p:cNvPr id="5" name="Content Placeholder 4"/>
          <p:cNvPicPr>
            <a:picLocks noGrp="1" noChangeAspect="1"/>
          </p:cNvPicPr>
          <p:nvPr>
            <p:ph idx="1"/>
          </p:nvPr>
        </p:nvPicPr>
        <p:blipFill>
          <a:blip r:embed="rId2"/>
          <a:stretch>
            <a:fillRect/>
          </a:stretch>
        </p:blipFill>
        <p:spPr>
          <a:xfrm>
            <a:off x="1311579" y="787782"/>
            <a:ext cx="10029711" cy="5237097"/>
          </a:xfrm>
          <a:prstGeom prst="rect">
            <a:avLst/>
          </a:prstGeom>
        </p:spPr>
      </p:pic>
      <p:sp>
        <p:nvSpPr>
          <p:cNvPr id="4" name="Slide Number Placeholder 3"/>
          <p:cNvSpPr>
            <a:spLocks noGrp="1"/>
          </p:cNvSpPr>
          <p:nvPr>
            <p:ph type="sldNum" sz="quarter" idx="12"/>
          </p:nvPr>
        </p:nvSpPr>
        <p:spPr/>
        <p:txBody>
          <a:bodyPr/>
          <a:lstStyle/>
          <a:p>
            <a:fld id="{D57F1E4F-1CFF-5643-939E-217C01CDF565}" type="slidenum">
              <a:rPr lang="en-US" smtClean="0"/>
              <a:pPr/>
              <a:t>28</a:t>
            </a:fld>
            <a:endParaRPr lang="en-US" dirty="0"/>
          </a:p>
        </p:txBody>
      </p:sp>
    </p:spTree>
    <p:extLst>
      <p:ext uri="{BB962C8B-B14F-4D97-AF65-F5344CB8AC3E}">
        <p14:creationId xmlns:p14="http://schemas.microsoft.com/office/powerpoint/2010/main" val="2501823878"/>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D57F1E4F-1CFF-5643-939E-217C01CDF565}" type="slidenum">
              <a:rPr lang="en-US" smtClean="0"/>
              <a:pPr/>
              <a:t>29</a:t>
            </a:fld>
            <a:endParaRPr lang="en-US" dirty="0"/>
          </a:p>
        </p:txBody>
      </p:sp>
      <p:pic>
        <p:nvPicPr>
          <p:cNvPr id="5" name="Picture 4"/>
          <p:cNvPicPr>
            <a:picLocks noChangeAspect="1"/>
          </p:cNvPicPr>
          <p:nvPr/>
        </p:nvPicPr>
        <p:blipFill>
          <a:blip r:embed="rId2"/>
          <a:stretch>
            <a:fillRect/>
          </a:stretch>
        </p:blipFill>
        <p:spPr>
          <a:xfrm>
            <a:off x="1148617" y="636859"/>
            <a:ext cx="9662615" cy="6404190"/>
          </a:xfrm>
          <a:prstGeom prst="rect">
            <a:avLst/>
          </a:prstGeom>
        </p:spPr>
      </p:pic>
    </p:spTree>
    <p:extLst>
      <p:ext uri="{BB962C8B-B14F-4D97-AF65-F5344CB8AC3E}">
        <p14:creationId xmlns:p14="http://schemas.microsoft.com/office/powerpoint/2010/main" val="46818260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54114" y="689883"/>
            <a:ext cx="8911687" cy="1280890"/>
          </a:xfrm>
        </p:spPr>
        <p:txBody>
          <a:bodyPr/>
          <a:lstStyle/>
          <a:p>
            <a:pPr algn="ctr"/>
            <a:r>
              <a:rPr lang="en-US" b="1" dirty="0">
                <a:solidFill>
                  <a:schemeClr val="tx1"/>
                </a:solidFill>
                <a:latin typeface="Times New Roman" panose="02020603050405020304" pitchFamily="18" charset="0"/>
                <a:cs typeface="Times New Roman" panose="02020603050405020304" pitchFamily="18" charset="0"/>
              </a:rPr>
              <a:t>Introduction</a:t>
            </a:r>
          </a:p>
        </p:txBody>
      </p:sp>
      <p:sp>
        <p:nvSpPr>
          <p:cNvPr id="3" name="Content Placeholder 2"/>
          <p:cNvSpPr>
            <a:spLocks noGrp="1"/>
          </p:cNvSpPr>
          <p:nvPr>
            <p:ph idx="1"/>
          </p:nvPr>
        </p:nvSpPr>
        <p:spPr>
          <a:xfrm>
            <a:off x="1650401" y="1970773"/>
            <a:ext cx="9622650" cy="4375436"/>
          </a:xfrm>
        </p:spPr>
        <p:txBody>
          <a:bodyPr>
            <a:normAutofit lnSpcReduction="10000"/>
          </a:bodyPr>
          <a:lstStyle/>
          <a:p>
            <a:r>
              <a:rPr lang="en-US" dirty="0">
                <a:solidFill>
                  <a:schemeClr val="tx1"/>
                </a:solidFill>
                <a:latin typeface="Times New Roman" panose="02020603050405020304" pitchFamily="18" charset="0"/>
                <a:cs typeface="Times New Roman" panose="02020603050405020304" pitchFamily="18" charset="0"/>
              </a:rPr>
              <a:t>The Practical Training Center at An-Najah National University is an applied academic center that takes a complementary role to the work of the various college departments at An-Najah University in order to achieve its objectives in training students in line with the mission and objectives of the university</a:t>
            </a:r>
            <a:r>
              <a:rPr lang="en-US" dirty="0" smtClean="0">
                <a:solidFill>
                  <a:schemeClr val="tx1"/>
                </a:solidFill>
                <a:latin typeface="Times New Roman" panose="02020603050405020304" pitchFamily="18" charset="0"/>
                <a:cs typeface="Times New Roman" panose="02020603050405020304" pitchFamily="18" charset="0"/>
              </a:rPr>
              <a:t>.</a:t>
            </a:r>
          </a:p>
          <a:p>
            <a:endParaRPr lang="en-US" dirty="0">
              <a:solidFill>
                <a:schemeClr val="tx1"/>
              </a:solidFill>
              <a:latin typeface="Times New Roman" panose="02020603050405020304" pitchFamily="18" charset="0"/>
              <a:cs typeface="Times New Roman" panose="02020603050405020304" pitchFamily="18" charset="0"/>
            </a:endParaRPr>
          </a:p>
          <a:p>
            <a:pPr marL="0" indent="0" algn="ctr">
              <a:buNone/>
            </a:pPr>
            <a:r>
              <a:rPr lang="en-US" sz="3600" b="1" dirty="0">
                <a:solidFill>
                  <a:schemeClr val="tx1"/>
                </a:solidFill>
                <a:latin typeface="Times New Roman" panose="02020603050405020304" pitchFamily="18" charset="0"/>
                <a:cs typeface="Times New Roman" panose="02020603050405020304" pitchFamily="18" charset="0"/>
              </a:rPr>
              <a:t>Problem Statement</a:t>
            </a:r>
            <a:br>
              <a:rPr lang="en-US" sz="3600" b="1" dirty="0">
                <a:solidFill>
                  <a:schemeClr val="tx1"/>
                </a:solidFill>
                <a:latin typeface="Times New Roman" panose="02020603050405020304" pitchFamily="18" charset="0"/>
                <a:cs typeface="Times New Roman" panose="02020603050405020304" pitchFamily="18" charset="0"/>
              </a:rPr>
            </a:br>
            <a:endParaRPr lang="en-US" sz="3600" dirty="0">
              <a:solidFill>
                <a:schemeClr val="tx1"/>
              </a:solidFill>
              <a:latin typeface="Times New Roman" panose="02020603050405020304" pitchFamily="18" charset="0"/>
              <a:cs typeface="Times New Roman" panose="02020603050405020304" pitchFamily="18" charset="0"/>
            </a:endParaRPr>
          </a:p>
          <a:p>
            <a:r>
              <a:rPr lang="en-US" dirty="0">
                <a:solidFill>
                  <a:schemeClr val="tx1"/>
                </a:solidFill>
                <a:latin typeface="Times New Roman" panose="02020603050405020304" pitchFamily="18" charset="0"/>
                <a:cs typeface="Times New Roman" panose="02020603050405020304" pitchFamily="18" charset="0"/>
              </a:rPr>
              <a:t>The internship process at our organization is currently facing challenges with inefficiencies and inconsistencies in the selection, training, and evaluation of interns. This results in a suboptimal experience for both the interns and the organization. </a:t>
            </a:r>
            <a:endParaRPr lang="en-US" dirty="0" smtClean="0">
              <a:solidFill>
                <a:schemeClr val="tx1"/>
              </a:solidFill>
              <a:latin typeface="Times New Roman" panose="02020603050405020304" pitchFamily="18" charset="0"/>
              <a:cs typeface="Times New Roman" panose="02020603050405020304" pitchFamily="18" charset="0"/>
            </a:endParaRPr>
          </a:p>
          <a:p>
            <a:r>
              <a:rPr lang="en-US" dirty="0" smtClean="0">
                <a:solidFill>
                  <a:schemeClr val="tx1"/>
                </a:solidFill>
                <a:latin typeface="Times New Roman" panose="02020603050405020304" pitchFamily="18" charset="0"/>
                <a:cs typeface="Times New Roman" panose="02020603050405020304" pitchFamily="18" charset="0"/>
              </a:rPr>
              <a:t>The </a:t>
            </a:r>
            <a:r>
              <a:rPr lang="en-US" dirty="0">
                <a:solidFill>
                  <a:schemeClr val="tx1"/>
                </a:solidFill>
                <a:latin typeface="Times New Roman" panose="02020603050405020304" pitchFamily="18" charset="0"/>
                <a:cs typeface="Times New Roman" panose="02020603050405020304" pitchFamily="18" charset="0"/>
              </a:rPr>
              <a:t>objective of this project is to implement the Six Sigma DMAIC methodology to improve the internship process, resulting in a more efficient and effective process that benefits all stakeholders.</a:t>
            </a:r>
          </a:p>
          <a:p>
            <a:endParaRPr lang="en-US" dirty="0">
              <a:solidFill>
                <a:schemeClr val="tx1"/>
              </a:solidFill>
              <a:latin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12"/>
          </p:nvPr>
        </p:nvSpPr>
        <p:spPr/>
        <p:txBody>
          <a:bodyPr/>
          <a:lstStyle/>
          <a:p>
            <a:fld id="{D57F1E4F-1CFF-5643-939E-217C01CDF565}" type="slidenum">
              <a:rPr lang="en-US" smtClean="0"/>
              <a:pPr/>
              <a:t>3</a:t>
            </a:fld>
            <a:endParaRPr lang="en-US" dirty="0"/>
          </a:p>
        </p:txBody>
      </p:sp>
    </p:spTree>
    <p:extLst>
      <p:ext uri="{BB962C8B-B14F-4D97-AF65-F5344CB8AC3E}">
        <p14:creationId xmlns:p14="http://schemas.microsoft.com/office/powerpoint/2010/main" val="142171374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9952" y="624110"/>
            <a:ext cx="8911687" cy="1280890"/>
          </a:xfrm>
        </p:spPr>
        <p:txBody>
          <a:bodyPr/>
          <a:lstStyle/>
          <a:p>
            <a:r>
              <a:rPr lang="en-US" b="1" dirty="0">
                <a:solidFill>
                  <a:schemeClr val="tx1"/>
                </a:solidFill>
                <a:latin typeface="Times New Roman" panose="02020603050405020304" pitchFamily="18" charset="0"/>
                <a:cs typeface="Times New Roman" panose="02020603050405020304" pitchFamily="18" charset="0"/>
              </a:rPr>
              <a:t>SIPOC Diagram</a:t>
            </a:r>
            <a:r>
              <a:rPr lang="en-US" dirty="0">
                <a:solidFill>
                  <a:schemeClr val="tx1"/>
                </a:solidFill>
                <a:latin typeface="Times New Roman" panose="02020603050405020304" pitchFamily="18" charset="0"/>
                <a:cs typeface="Times New Roman" panose="02020603050405020304" pitchFamily="18" charset="0"/>
              </a:rPr>
              <a:t/>
            </a:r>
            <a:br>
              <a:rPr lang="en-US" dirty="0">
                <a:solidFill>
                  <a:schemeClr val="tx1"/>
                </a:solidFill>
                <a:latin typeface="Times New Roman" panose="02020603050405020304" pitchFamily="18" charset="0"/>
                <a:cs typeface="Times New Roman" panose="02020603050405020304" pitchFamily="18" charset="0"/>
              </a:rPr>
            </a:br>
            <a:endParaRPr lang="en-US" dirty="0">
              <a:solidFill>
                <a:schemeClr val="tx1"/>
              </a:solidFill>
              <a:latin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12"/>
          </p:nvPr>
        </p:nvSpPr>
        <p:spPr/>
        <p:txBody>
          <a:bodyPr/>
          <a:lstStyle/>
          <a:p>
            <a:fld id="{D57F1E4F-1CFF-5643-939E-217C01CDF565}" type="slidenum">
              <a:rPr lang="en-US" smtClean="0"/>
              <a:pPr/>
              <a:t>30</a:t>
            </a:fld>
            <a:endParaRPr lang="en-US" dirty="0"/>
          </a:p>
        </p:txBody>
      </p:sp>
      <p:pic>
        <p:nvPicPr>
          <p:cNvPr id="5" name="image27.jpeg"/>
          <p:cNvPicPr>
            <a:picLocks noGrp="1"/>
          </p:cNvPicPr>
          <p:nvPr>
            <p:ph idx="1"/>
          </p:nvPr>
        </p:nvPicPr>
        <p:blipFill>
          <a:blip r:embed="rId2" cstate="print"/>
          <a:stretch>
            <a:fillRect/>
          </a:stretch>
        </p:blipFill>
        <p:spPr>
          <a:xfrm>
            <a:off x="1529952" y="2079008"/>
            <a:ext cx="9360961" cy="4103427"/>
          </a:xfrm>
          <a:prstGeom prst="rect">
            <a:avLst/>
          </a:prstGeom>
        </p:spPr>
      </p:pic>
    </p:spTree>
    <p:extLst>
      <p:ext uri="{BB962C8B-B14F-4D97-AF65-F5344CB8AC3E}">
        <p14:creationId xmlns:p14="http://schemas.microsoft.com/office/powerpoint/2010/main" val="6877916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69593" y="512462"/>
            <a:ext cx="8911687" cy="1280890"/>
          </a:xfrm>
        </p:spPr>
        <p:txBody>
          <a:bodyPr/>
          <a:lstStyle/>
          <a:p>
            <a:pPr algn="ctr"/>
            <a:r>
              <a:rPr lang="en-US" dirty="0">
                <a:solidFill>
                  <a:schemeClr val="tx1"/>
                </a:solidFill>
                <a:latin typeface="Times New Roman" panose="02020603050405020304" pitchFamily="18" charset="0"/>
                <a:cs typeface="Times New Roman" panose="02020603050405020304" pitchFamily="18" charset="0"/>
              </a:rPr>
              <a:t>Measure phase </a:t>
            </a:r>
            <a:br>
              <a:rPr lang="en-US" dirty="0">
                <a:solidFill>
                  <a:schemeClr val="tx1"/>
                </a:solidFill>
                <a:latin typeface="Times New Roman" panose="02020603050405020304" pitchFamily="18" charset="0"/>
                <a:cs typeface="Times New Roman" panose="02020603050405020304" pitchFamily="18" charset="0"/>
              </a:rPr>
            </a:br>
            <a:endParaRPr lang="en-US" dirty="0">
              <a:solidFill>
                <a:schemeClr val="tx1"/>
              </a:solidFill>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1674811" y="1655928"/>
            <a:ext cx="8915400" cy="3777622"/>
          </a:xfrm>
        </p:spPr>
        <p:txBody>
          <a:bodyPr/>
          <a:lstStyle/>
          <a:p>
            <a:r>
              <a:rPr lang="en-US" dirty="0" smtClean="0">
                <a:solidFill>
                  <a:schemeClr val="tx1"/>
                </a:solidFill>
                <a:latin typeface="Times New Roman" panose="02020603050405020304" pitchFamily="18" charset="0"/>
                <a:cs typeface="Times New Roman" panose="02020603050405020304" pitchFamily="18" charset="0"/>
              </a:rPr>
              <a:t>This </a:t>
            </a:r>
            <a:r>
              <a:rPr lang="en-US" dirty="0">
                <a:solidFill>
                  <a:schemeClr val="tx1"/>
                </a:solidFill>
                <a:latin typeface="Times New Roman" panose="02020603050405020304" pitchFamily="18" charset="0"/>
                <a:cs typeface="Times New Roman" panose="02020603050405020304" pitchFamily="18" charset="0"/>
              </a:rPr>
              <a:t>phase used tools that resulted in a good understanding of the current state of the process. The tools used include </a:t>
            </a:r>
          </a:p>
          <a:p>
            <a:r>
              <a:rPr lang="en-US" dirty="0">
                <a:solidFill>
                  <a:schemeClr val="tx1"/>
                </a:solidFill>
                <a:latin typeface="Times New Roman" panose="02020603050405020304" pitchFamily="18" charset="0"/>
                <a:cs typeface="Times New Roman" panose="02020603050405020304" pitchFamily="18" charset="0"/>
              </a:rPr>
              <a:t>Sampling </a:t>
            </a:r>
            <a:r>
              <a:rPr lang="en-US" dirty="0" smtClean="0">
                <a:solidFill>
                  <a:schemeClr val="tx1"/>
                </a:solidFill>
                <a:latin typeface="Times New Roman" panose="02020603050405020304" pitchFamily="18" charset="0"/>
                <a:cs typeface="Times New Roman" panose="02020603050405020304" pitchFamily="18" charset="0"/>
              </a:rPr>
              <a:t>:</a:t>
            </a:r>
          </a:p>
          <a:p>
            <a:r>
              <a:rPr lang="en-US" dirty="0">
                <a:solidFill>
                  <a:schemeClr val="tx1"/>
                </a:solidFill>
                <a:latin typeface="Times New Roman" panose="02020603050405020304" pitchFamily="18" charset="0"/>
                <a:cs typeface="Times New Roman" panose="02020603050405020304" pitchFamily="18" charset="0"/>
              </a:rPr>
              <a:t>A survey is being conducted by the Training Center at An-Najah National University on the evaluation of companies and institutions for trainee students (Second Semester 2021- 2022) and (Summer Semester 2022). Where we focused in our project on the trainee students in the Faculty of Engineering and Information Technology.</a:t>
            </a:r>
          </a:p>
          <a:p>
            <a:r>
              <a:rPr lang="en-US" dirty="0">
                <a:solidFill>
                  <a:schemeClr val="tx1"/>
                </a:solidFill>
                <a:latin typeface="Times New Roman" panose="02020603050405020304" pitchFamily="18" charset="0"/>
                <a:cs typeface="Times New Roman" panose="02020603050405020304" pitchFamily="18" charset="0"/>
              </a:rPr>
              <a:t>Number of students who participated in the </a:t>
            </a:r>
            <a:r>
              <a:rPr lang="en-US" dirty="0" smtClean="0">
                <a:solidFill>
                  <a:schemeClr val="tx1"/>
                </a:solidFill>
                <a:latin typeface="Times New Roman" panose="02020603050405020304" pitchFamily="18" charset="0"/>
                <a:cs typeface="Times New Roman" panose="02020603050405020304" pitchFamily="18" charset="0"/>
              </a:rPr>
              <a:t>survey</a:t>
            </a:r>
          </a:p>
          <a:p>
            <a:r>
              <a:rPr lang="en-US" dirty="0">
                <a:solidFill>
                  <a:schemeClr val="tx1"/>
                </a:solidFill>
                <a:latin typeface="Times New Roman" panose="02020603050405020304" pitchFamily="18" charset="0"/>
                <a:cs typeface="Times New Roman" panose="02020603050405020304" pitchFamily="18" charset="0"/>
              </a:rPr>
              <a:t>A total of 231 random samples were taken</a:t>
            </a:r>
          </a:p>
          <a:p>
            <a:endParaRPr lang="en-US" dirty="0">
              <a:solidFill>
                <a:schemeClr val="tx1"/>
              </a:solidFill>
              <a:latin typeface="Times New Roman" panose="02020603050405020304" pitchFamily="18" charset="0"/>
              <a:cs typeface="Times New Roman" panose="02020603050405020304" pitchFamily="18" charset="0"/>
            </a:endParaRPr>
          </a:p>
          <a:p>
            <a:endParaRPr lang="en-US" dirty="0">
              <a:solidFill>
                <a:schemeClr val="tx1"/>
              </a:solidFill>
              <a:latin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12"/>
          </p:nvPr>
        </p:nvSpPr>
        <p:spPr/>
        <p:txBody>
          <a:bodyPr/>
          <a:lstStyle/>
          <a:p>
            <a:fld id="{D57F1E4F-1CFF-5643-939E-217C01CDF565}" type="slidenum">
              <a:rPr lang="en-US" smtClean="0"/>
              <a:pPr/>
              <a:t>31</a:t>
            </a:fld>
            <a:endParaRPr lang="en-US" dirty="0"/>
          </a:p>
        </p:txBody>
      </p:sp>
      <p:graphicFrame>
        <p:nvGraphicFramePr>
          <p:cNvPr id="5" name="Table 4"/>
          <p:cNvGraphicFramePr>
            <a:graphicFrameLocks noGrp="1"/>
          </p:cNvGraphicFramePr>
          <p:nvPr>
            <p:extLst>
              <p:ext uri="{D42A27DB-BD31-4B8C-83A1-F6EECF244321}">
                <p14:modId xmlns:p14="http://schemas.microsoft.com/office/powerpoint/2010/main" val="4174220616"/>
              </p:ext>
            </p:extLst>
          </p:nvPr>
        </p:nvGraphicFramePr>
        <p:xfrm>
          <a:off x="7113369" y="4161528"/>
          <a:ext cx="4214274" cy="1272022"/>
        </p:xfrm>
        <a:graphic>
          <a:graphicData uri="http://schemas.openxmlformats.org/drawingml/2006/table">
            <a:tbl>
              <a:tblPr firstRow="1" firstCol="1" lastRow="1" lastCol="1" bandRow="1" bandCol="1">
                <a:tableStyleId>{9DCAF9ED-07DC-4A11-8D7F-57B35C25682E}</a:tableStyleId>
              </a:tblPr>
              <a:tblGrid>
                <a:gridCol w="2229966"/>
                <a:gridCol w="1984308"/>
              </a:tblGrid>
              <a:tr h="543329">
                <a:tc>
                  <a:txBody>
                    <a:bodyPr/>
                    <a:lstStyle/>
                    <a:p>
                      <a:pPr marL="73025" marR="0" algn="ctr" rtl="0">
                        <a:lnSpc>
                          <a:spcPts val="1340"/>
                        </a:lnSpc>
                        <a:spcBef>
                          <a:spcPts val="0"/>
                        </a:spcBef>
                        <a:spcAft>
                          <a:spcPts val="0"/>
                        </a:spcAft>
                      </a:pPr>
                      <a:r>
                        <a:rPr lang="en-US" sz="1400" dirty="0">
                          <a:effectLst/>
                          <a:latin typeface="Times New Roman" panose="02020603050405020304" pitchFamily="18" charset="0"/>
                          <a:cs typeface="Times New Roman" panose="02020603050405020304" pitchFamily="18" charset="0"/>
                        </a:rPr>
                        <a:t>Semester</a:t>
                      </a:r>
                      <a:endParaRPr lang="en-US" sz="14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0" marR="0" marT="0" marB="0"/>
                </a:tc>
                <a:tc>
                  <a:txBody>
                    <a:bodyPr/>
                    <a:lstStyle/>
                    <a:p>
                      <a:pPr marL="69850" marR="0" algn="ctr" rtl="0">
                        <a:lnSpc>
                          <a:spcPts val="1340"/>
                        </a:lnSpc>
                        <a:spcBef>
                          <a:spcPts val="0"/>
                        </a:spcBef>
                        <a:spcAft>
                          <a:spcPts val="0"/>
                        </a:spcAft>
                      </a:pPr>
                      <a:r>
                        <a:rPr lang="en-US" sz="1400">
                          <a:effectLst/>
                          <a:latin typeface="Times New Roman" panose="02020603050405020304" pitchFamily="18" charset="0"/>
                          <a:cs typeface="Times New Roman" panose="02020603050405020304" pitchFamily="18" charset="0"/>
                        </a:rPr>
                        <a:t>Number</a:t>
                      </a:r>
                      <a:r>
                        <a:rPr lang="en-US" sz="1400" spc="15">
                          <a:effectLst/>
                          <a:latin typeface="Times New Roman" panose="02020603050405020304" pitchFamily="18" charset="0"/>
                          <a:cs typeface="Times New Roman" panose="02020603050405020304" pitchFamily="18" charset="0"/>
                        </a:rPr>
                        <a:t> </a:t>
                      </a:r>
                      <a:r>
                        <a:rPr lang="en-US" sz="1400">
                          <a:effectLst/>
                          <a:latin typeface="Times New Roman" panose="02020603050405020304" pitchFamily="18" charset="0"/>
                          <a:cs typeface="Times New Roman" panose="02020603050405020304" pitchFamily="18" charset="0"/>
                        </a:rPr>
                        <a:t>of</a:t>
                      </a:r>
                      <a:r>
                        <a:rPr lang="en-US" sz="1400" spc="-35">
                          <a:effectLst/>
                          <a:latin typeface="Times New Roman" panose="02020603050405020304" pitchFamily="18" charset="0"/>
                          <a:cs typeface="Times New Roman" panose="02020603050405020304" pitchFamily="18" charset="0"/>
                        </a:rPr>
                        <a:t> </a:t>
                      </a:r>
                      <a:r>
                        <a:rPr lang="en-US" sz="1400">
                          <a:effectLst/>
                          <a:latin typeface="Times New Roman" panose="02020603050405020304" pitchFamily="18" charset="0"/>
                          <a:cs typeface="Times New Roman" panose="02020603050405020304" pitchFamily="18" charset="0"/>
                        </a:rPr>
                        <a:t>students</a:t>
                      </a:r>
                      <a:endParaRPr lang="en-US" sz="14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0" marR="0" marT="0" marB="0"/>
                </a:tc>
              </a:tr>
              <a:tr h="292986">
                <a:tc>
                  <a:txBody>
                    <a:bodyPr/>
                    <a:lstStyle/>
                    <a:p>
                      <a:pPr marL="73025" marR="0" algn="l" rtl="0">
                        <a:lnSpc>
                          <a:spcPts val="1340"/>
                        </a:lnSpc>
                        <a:spcBef>
                          <a:spcPts val="0"/>
                        </a:spcBef>
                        <a:spcAft>
                          <a:spcPts val="0"/>
                        </a:spcAft>
                      </a:pPr>
                      <a:r>
                        <a:rPr lang="en-US" sz="1400">
                          <a:effectLst/>
                          <a:latin typeface="Times New Roman" panose="02020603050405020304" pitchFamily="18" charset="0"/>
                          <a:cs typeface="Times New Roman" panose="02020603050405020304" pitchFamily="18" charset="0"/>
                        </a:rPr>
                        <a:t>2ndSemester</a:t>
                      </a:r>
                      <a:endParaRPr lang="en-US" sz="14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0" marR="0" marT="0" marB="0"/>
                </a:tc>
                <a:tc>
                  <a:txBody>
                    <a:bodyPr/>
                    <a:lstStyle/>
                    <a:p>
                      <a:pPr marL="69850" marR="0" algn="l" rtl="0">
                        <a:lnSpc>
                          <a:spcPts val="1340"/>
                        </a:lnSpc>
                        <a:spcBef>
                          <a:spcPts val="0"/>
                        </a:spcBef>
                        <a:spcAft>
                          <a:spcPts val="0"/>
                        </a:spcAft>
                      </a:pPr>
                      <a:r>
                        <a:rPr lang="en-US" sz="1400">
                          <a:effectLst/>
                          <a:latin typeface="Times New Roman" panose="02020603050405020304" pitchFamily="18" charset="0"/>
                          <a:cs typeface="Times New Roman" panose="02020603050405020304" pitchFamily="18" charset="0"/>
                        </a:rPr>
                        <a:t>334</a:t>
                      </a:r>
                      <a:endParaRPr lang="en-US" sz="14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0" marR="0" marT="0" marB="0"/>
                </a:tc>
              </a:tr>
              <a:tr h="435707">
                <a:tc>
                  <a:txBody>
                    <a:bodyPr/>
                    <a:lstStyle/>
                    <a:p>
                      <a:pPr marL="73025" marR="0" algn="l" rtl="0">
                        <a:lnSpc>
                          <a:spcPts val="1340"/>
                        </a:lnSpc>
                        <a:spcBef>
                          <a:spcPts val="0"/>
                        </a:spcBef>
                        <a:spcAft>
                          <a:spcPts val="0"/>
                        </a:spcAft>
                      </a:pPr>
                      <a:r>
                        <a:rPr lang="en-US" sz="1400" dirty="0">
                          <a:effectLst/>
                          <a:latin typeface="Times New Roman" panose="02020603050405020304" pitchFamily="18" charset="0"/>
                          <a:cs typeface="Times New Roman" panose="02020603050405020304" pitchFamily="18" charset="0"/>
                        </a:rPr>
                        <a:t>Summer</a:t>
                      </a:r>
                      <a:r>
                        <a:rPr lang="en-US" sz="1400" spc="-10" dirty="0">
                          <a:effectLst/>
                          <a:latin typeface="Times New Roman" panose="02020603050405020304" pitchFamily="18" charset="0"/>
                          <a:cs typeface="Times New Roman" panose="02020603050405020304" pitchFamily="18" charset="0"/>
                        </a:rPr>
                        <a:t> </a:t>
                      </a:r>
                      <a:r>
                        <a:rPr lang="en-US" sz="1400" dirty="0">
                          <a:effectLst/>
                          <a:latin typeface="Times New Roman" panose="02020603050405020304" pitchFamily="18" charset="0"/>
                          <a:cs typeface="Times New Roman" panose="02020603050405020304" pitchFamily="18" charset="0"/>
                        </a:rPr>
                        <a:t>Semester</a:t>
                      </a:r>
                      <a:endParaRPr lang="en-US" sz="14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0" marR="0" marT="0" marB="0"/>
                </a:tc>
                <a:tc>
                  <a:txBody>
                    <a:bodyPr/>
                    <a:lstStyle/>
                    <a:p>
                      <a:pPr marL="69850" marR="0" algn="l" rtl="0">
                        <a:lnSpc>
                          <a:spcPts val="1340"/>
                        </a:lnSpc>
                        <a:spcBef>
                          <a:spcPts val="0"/>
                        </a:spcBef>
                        <a:spcAft>
                          <a:spcPts val="0"/>
                        </a:spcAft>
                      </a:pPr>
                      <a:r>
                        <a:rPr lang="en-US" sz="1400" dirty="0">
                          <a:effectLst/>
                          <a:latin typeface="Times New Roman" panose="02020603050405020304" pitchFamily="18" charset="0"/>
                          <a:cs typeface="Times New Roman" panose="02020603050405020304" pitchFamily="18" charset="0"/>
                        </a:rPr>
                        <a:t>241</a:t>
                      </a:r>
                      <a:endParaRPr lang="en-US" sz="14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0" marR="0" marT="0" marB="0"/>
                </a:tc>
              </a:tr>
            </a:tbl>
          </a:graphicData>
        </a:graphic>
      </p:graphicFrame>
    </p:spTree>
    <p:extLst>
      <p:ext uri="{BB962C8B-B14F-4D97-AF65-F5344CB8AC3E}">
        <p14:creationId xmlns:p14="http://schemas.microsoft.com/office/powerpoint/2010/main" val="76454476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a:solidFill>
                  <a:schemeClr val="tx1"/>
                </a:solidFill>
                <a:latin typeface="Times New Roman" panose="02020603050405020304" pitchFamily="18" charset="0"/>
                <a:cs typeface="Times New Roman" panose="02020603050405020304" pitchFamily="18" charset="0"/>
              </a:rPr>
              <a:t>The questionnaire contains 13 questions that related to the VOC and evaluating the vocational training. Every question has a rating system from 1 to 10 </a:t>
            </a:r>
          </a:p>
          <a:p>
            <a:pPr>
              <a:buFont typeface="Wingdings" panose="05000000000000000000" pitchFamily="2" charset="2"/>
              <a:buChar char="q"/>
            </a:pPr>
            <a:r>
              <a:rPr lang="en-US" dirty="0">
                <a:solidFill>
                  <a:schemeClr val="tx1"/>
                </a:solidFill>
                <a:latin typeface="Times New Roman" panose="02020603050405020304" pitchFamily="18" charset="0"/>
                <a:cs typeface="Times New Roman" panose="02020603050405020304" pitchFamily="18" charset="0"/>
              </a:rPr>
              <a:t>1-3= Poor</a:t>
            </a:r>
          </a:p>
          <a:p>
            <a:pPr>
              <a:buFont typeface="Wingdings" panose="05000000000000000000" pitchFamily="2" charset="2"/>
              <a:buChar char="q"/>
            </a:pPr>
            <a:r>
              <a:rPr lang="en-US" dirty="0">
                <a:solidFill>
                  <a:schemeClr val="tx1"/>
                </a:solidFill>
                <a:latin typeface="Times New Roman" panose="02020603050405020304" pitchFamily="18" charset="0"/>
                <a:cs typeface="Times New Roman" panose="02020603050405020304" pitchFamily="18" charset="0"/>
              </a:rPr>
              <a:t>4-6=Marginal</a:t>
            </a:r>
          </a:p>
          <a:p>
            <a:pPr>
              <a:buFont typeface="Wingdings" panose="05000000000000000000" pitchFamily="2" charset="2"/>
              <a:buChar char="q"/>
            </a:pPr>
            <a:r>
              <a:rPr lang="en-US" dirty="0">
                <a:solidFill>
                  <a:schemeClr val="tx1"/>
                </a:solidFill>
                <a:latin typeface="Times New Roman" panose="02020603050405020304" pitchFamily="18" charset="0"/>
                <a:cs typeface="Times New Roman" panose="02020603050405020304" pitchFamily="18" charset="0"/>
              </a:rPr>
              <a:t>7-8=Good</a:t>
            </a:r>
          </a:p>
          <a:p>
            <a:pPr>
              <a:buFont typeface="Wingdings" panose="05000000000000000000" pitchFamily="2" charset="2"/>
              <a:buChar char="q"/>
            </a:pPr>
            <a:r>
              <a:rPr lang="en-US" dirty="0">
                <a:solidFill>
                  <a:schemeClr val="tx1"/>
                </a:solidFill>
                <a:latin typeface="Times New Roman" panose="02020603050405020304" pitchFamily="18" charset="0"/>
                <a:cs typeface="Times New Roman" panose="02020603050405020304" pitchFamily="18" charset="0"/>
              </a:rPr>
              <a:t>9-10=Excellent</a:t>
            </a:r>
          </a:p>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smtClean="0"/>
              <a:pPr/>
              <a:t>32</a:t>
            </a:fld>
            <a:endParaRPr lang="en-US" dirty="0"/>
          </a:p>
        </p:txBody>
      </p:sp>
    </p:spTree>
    <p:extLst>
      <p:ext uri="{BB962C8B-B14F-4D97-AF65-F5344CB8AC3E}">
        <p14:creationId xmlns:p14="http://schemas.microsoft.com/office/powerpoint/2010/main" val="188689858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688459" y="2065362"/>
            <a:ext cx="9570943" cy="3189027"/>
          </a:xfrm>
        </p:spPr>
        <p:txBody>
          <a:bodyPr>
            <a:normAutofit/>
          </a:bodyPr>
          <a:lstStyle/>
          <a:p>
            <a:r>
              <a:rPr lang="en-US" dirty="0">
                <a:solidFill>
                  <a:schemeClr val="tx1"/>
                </a:solidFill>
                <a:latin typeface="Times New Roman" panose="02020603050405020304" pitchFamily="18" charset="0"/>
                <a:cs typeface="Times New Roman" panose="02020603050405020304" pitchFamily="18" charset="0"/>
              </a:rPr>
              <a:t>Using the Mini-Tab program, we used a pie chart to obtain the analysis of the answers that we chose for the sample of trained </a:t>
            </a:r>
            <a:r>
              <a:rPr lang="en-US" dirty="0" smtClean="0">
                <a:solidFill>
                  <a:schemeClr val="tx1"/>
                </a:solidFill>
                <a:latin typeface="Times New Roman" panose="02020603050405020304" pitchFamily="18" charset="0"/>
                <a:cs typeface="Times New Roman" panose="02020603050405020304" pitchFamily="18" charset="0"/>
              </a:rPr>
              <a:t>students</a:t>
            </a:r>
            <a:endParaRPr lang="en-US" dirty="0">
              <a:solidFill>
                <a:schemeClr val="tx1"/>
              </a:solidFill>
              <a:latin typeface="Times New Roman" panose="02020603050405020304" pitchFamily="18" charset="0"/>
              <a:cs typeface="Times New Roman" panose="02020603050405020304" pitchFamily="18" charset="0"/>
            </a:endParaRPr>
          </a:p>
          <a:p>
            <a:r>
              <a:rPr lang="en-US" dirty="0">
                <a:solidFill>
                  <a:schemeClr val="tx1"/>
                </a:solidFill>
                <a:latin typeface="Times New Roman" panose="02020603050405020304" pitchFamily="18" charset="0"/>
                <a:cs typeface="Times New Roman" panose="02020603050405020304" pitchFamily="18" charset="0"/>
              </a:rPr>
              <a:t>12.6% of the students, had ratings less than 7 for the quality of performance.</a:t>
            </a:r>
          </a:p>
          <a:p>
            <a:r>
              <a:rPr lang="en-US" dirty="0">
                <a:solidFill>
                  <a:schemeClr val="tx1"/>
                </a:solidFill>
                <a:latin typeface="Times New Roman" panose="02020603050405020304" pitchFamily="18" charset="0"/>
                <a:cs typeface="Times New Roman" panose="02020603050405020304" pitchFamily="18" charset="0"/>
              </a:rPr>
              <a:t>25.2% of the students, had ratings less than 7 for social behavior</a:t>
            </a:r>
          </a:p>
          <a:p>
            <a:r>
              <a:rPr lang="en-US" dirty="0">
                <a:solidFill>
                  <a:schemeClr val="tx1"/>
                </a:solidFill>
                <a:latin typeface="Times New Roman" panose="02020603050405020304" pitchFamily="18" charset="0"/>
                <a:cs typeface="Times New Roman" panose="02020603050405020304" pitchFamily="18" charset="0"/>
              </a:rPr>
              <a:t>23% of the students, had ratings less than 7 for the ability to solve problems.</a:t>
            </a:r>
          </a:p>
          <a:p>
            <a:r>
              <a:rPr lang="en-US" dirty="0">
                <a:solidFill>
                  <a:schemeClr val="tx1"/>
                </a:solidFill>
                <a:latin typeface="Times New Roman" panose="02020603050405020304" pitchFamily="18" charset="0"/>
                <a:cs typeface="Times New Roman" panose="02020603050405020304" pitchFamily="18" charset="0"/>
              </a:rPr>
              <a:t>22.9% of the students, had ratings less than 7 for Organization Skills</a:t>
            </a:r>
            <a:r>
              <a:rPr lang="en-US" dirty="0" smtClean="0">
                <a:solidFill>
                  <a:schemeClr val="tx1"/>
                </a:solidFill>
                <a:latin typeface="Times New Roman" panose="02020603050405020304" pitchFamily="18" charset="0"/>
                <a:cs typeface="Times New Roman" panose="02020603050405020304" pitchFamily="18" charset="0"/>
              </a:rPr>
              <a:t>.</a:t>
            </a:r>
            <a:endParaRPr lang="en-US" dirty="0">
              <a:solidFill>
                <a:schemeClr val="tx1"/>
              </a:solidFill>
              <a:latin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12"/>
          </p:nvPr>
        </p:nvSpPr>
        <p:spPr/>
        <p:txBody>
          <a:bodyPr/>
          <a:lstStyle/>
          <a:p>
            <a:fld id="{D57F1E4F-1CFF-5643-939E-217C01CDF565}" type="slidenum">
              <a:rPr lang="en-US" smtClean="0"/>
              <a:pPr/>
              <a:t>33</a:t>
            </a:fld>
            <a:endParaRPr lang="en-US" dirty="0"/>
          </a:p>
        </p:txBody>
      </p:sp>
    </p:spTree>
    <p:extLst>
      <p:ext uri="{BB962C8B-B14F-4D97-AF65-F5344CB8AC3E}">
        <p14:creationId xmlns:p14="http://schemas.microsoft.com/office/powerpoint/2010/main" val="2189927593"/>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633575" y="1152907"/>
            <a:ext cx="8915400" cy="3777622"/>
          </a:xfrm>
        </p:spPr>
        <p:txBody>
          <a:bodyPr/>
          <a:lstStyle/>
          <a:p>
            <a:pPr marL="285750" indent="-285750">
              <a:buFont typeface="Wingdings" panose="05000000000000000000" pitchFamily="2" charset="2"/>
              <a:buChar char="§"/>
            </a:pPr>
            <a:r>
              <a:rPr lang="en-US" dirty="0">
                <a:solidFill>
                  <a:schemeClr val="tx1"/>
                </a:solidFill>
                <a:latin typeface="Times New Roman" panose="02020603050405020304" pitchFamily="18" charset="0"/>
                <a:cs typeface="Times New Roman" panose="02020603050405020304" pitchFamily="18" charset="0"/>
              </a:rPr>
              <a:t>35% of the students, had ratings less than 7 for the follow-up of the supervisor </a:t>
            </a:r>
          </a:p>
          <a:p>
            <a:pPr marL="285750" indent="-285750">
              <a:buFont typeface="Wingdings" panose="05000000000000000000" pitchFamily="2" charset="2"/>
              <a:buChar char="§"/>
            </a:pPr>
            <a:r>
              <a:rPr lang="en-US" dirty="0">
                <a:solidFill>
                  <a:schemeClr val="tx1"/>
                </a:solidFill>
                <a:latin typeface="Times New Roman" panose="02020603050405020304" pitchFamily="18" charset="0"/>
                <a:cs typeface="Times New Roman" panose="02020603050405020304" pitchFamily="18" charset="0"/>
              </a:rPr>
              <a:t> 15.2%  of student did not benefit greatly from the training process.</a:t>
            </a:r>
          </a:p>
          <a:p>
            <a:pPr marL="285750" indent="-285750">
              <a:buFont typeface="Wingdings" panose="05000000000000000000" pitchFamily="2" charset="2"/>
              <a:buChar char="§"/>
            </a:pPr>
            <a:r>
              <a:rPr lang="en-US" dirty="0">
                <a:solidFill>
                  <a:schemeClr val="tx1"/>
                </a:solidFill>
                <a:latin typeface="Times New Roman" panose="02020603050405020304" pitchFamily="18" charset="0"/>
                <a:cs typeface="Times New Roman" panose="02020603050405020304" pitchFamily="18" charset="0"/>
              </a:rPr>
              <a:t>97%, believe that practical training aims to develop practical abilities.</a:t>
            </a:r>
          </a:p>
          <a:p>
            <a:pPr marL="285750" indent="-285750">
              <a:buFont typeface="Wingdings" panose="05000000000000000000" pitchFamily="2" charset="2"/>
              <a:buChar char="§"/>
            </a:pPr>
            <a:r>
              <a:rPr lang="en-US" dirty="0">
                <a:solidFill>
                  <a:schemeClr val="tx1"/>
                </a:solidFill>
                <a:latin typeface="Times New Roman" panose="02020603050405020304" pitchFamily="18" charset="0"/>
                <a:cs typeface="Times New Roman" panose="02020603050405020304" pitchFamily="18" charset="0"/>
              </a:rPr>
              <a:t>84%, did not encounter difficulties in sending weekly reports, but there are 16% faced actual problems in sending reports.</a:t>
            </a:r>
          </a:p>
          <a:p>
            <a:pPr marL="285750" indent="-285750">
              <a:buFont typeface="Wingdings" panose="05000000000000000000" pitchFamily="2" charset="2"/>
              <a:buChar char="§"/>
            </a:pPr>
            <a:endParaRPr lang="en-US" dirty="0">
              <a:solidFill>
                <a:schemeClr val="tx1"/>
              </a:solidFill>
              <a:latin typeface="Times New Roman" panose="02020603050405020304" pitchFamily="18" charset="0"/>
              <a:cs typeface="Times New Roman" panose="02020603050405020304" pitchFamily="18" charset="0"/>
            </a:endParaRPr>
          </a:p>
          <a:p>
            <a:pPr marL="285750" indent="-285750">
              <a:buFont typeface="Wingdings" panose="05000000000000000000" pitchFamily="2" charset="2"/>
              <a:buChar char="§"/>
            </a:pPr>
            <a:r>
              <a:rPr lang="en-US" dirty="0">
                <a:solidFill>
                  <a:schemeClr val="tx1"/>
                </a:solidFill>
                <a:latin typeface="Times New Roman" panose="02020603050405020304" pitchFamily="18" charset="0"/>
                <a:cs typeface="Times New Roman" panose="02020603050405020304" pitchFamily="18" charset="0"/>
              </a:rPr>
              <a:t>we calculate sigma levels for some questions </a:t>
            </a:r>
            <a:r>
              <a:rPr lang="en-US" dirty="0" smtClean="0">
                <a:solidFill>
                  <a:schemeClr val="tx1"/>
                </a:solidFill>
                <a:latin typeface="Times New Roman" panose="02020603050405020304" pitchFamily="18" charset="0"/>
                <a:cs typeface="Times New Roman" panose="02020603050405020304" pitchFamily="18" charset="0"/>
              </a:rPr>
              <a:t>selected.in table below:</a:t>
            </a:r>
            <a:endParaRPr lang="en-US" dirty="0">
              <a:solidFill>
                <a:schemeClr val="tx1"/>
              </a:solidFill>
              <a:latin typeface="Times New Roman" panose="02020603050405020304" pitchFamily="18" charset="0"/>
              <a:cs typeface="Times New Roman" panose="02020603050405020304" pitchFamily="18" charset="0"/>
            </a:endParaRPr>
          </a:p>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smtClean="0"/>
              <a:pPr/>
              <a:t>34</a:t>
            </a:fld>
            <a:endParaRPr lang="en-US" dirty="0"/>
          </a:p>
        </p:txBody>
      </p:sp>
      <p:pic>
        <p:nvPicPr>
          <p:cNvPr id="5" name="image31.png"/>
          <p:cNvPicPr/>
          <p:nvPr/>
        </p:nvPicPr>
        <p:blipFill>
          <a:blip r:embed="rId2" cstate="print"/>
          <a:stretch>
            <a:fillRect/>
          </a:stretch>
        </p:blipFill>
        <p:spPr>
          <a:xfrm>
            <a:off x="1860469" y="3845532"/>
            <a:ext cx="2684235" cy="2691746"/>
          </a:xfrm>
          <a:prstGeom prst="rect">
            <a:avLst/>
          </a:prstGeom>
        </p:spPr>
      </p:pic>
    </p:spTree>
    <p:extLst>
      <p:ext uri="{BB962C8B-B14F-4D97-AF65-F5344CB8AC3E}">
        <p14:creationId xmlns:p14="http://schemas.microsoft.com/office/powerpoint/2010/main" val="2557947963"/>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97140" y="512462"/>
            <a:ext cx="8911687" cy="1280890"/>
          </a:xfrm>
        </p:spPr>
        <p:txBody>
          <a:bodyPr>
            <a:normAutofit/>
          </a:bodyPr>
          <a:lstStyle/>
          <a:p>
            <a:pPr rtl="1"/>
            <a:r>
              <a:rPr lang="en-US" dirty="0">
                <a:solidFill>
                  <a:schemeClr val="tx1"/>
                </a:solidFill>
                <a:latin typeface="Times New Roman" panose="02020603050405020304" pitchFamily="18" charset="0"/>
                <a:cs typeface="Times New Roman" panose="02020603050405020304" pitchFamily="18" charset="0"/>
              </a:rPr>
              <a:t>Analysis phase:</a:t>
            </a:r>
          </a:p>
        </p:txBody>
      </p:sp>
      <p:sp>
        <p:nvSpPr>
          <p:cNvPr id="3" name="Content Placeholder 2"/>
          <p:cNvSpPr>
            <a:spLocks noGrp="1"/>
          </p:cNvSpPr>
          <p:nvPr>
            <p:ph idx="1"/>
          </p:nvPr>
        </p:nvSpPr>
        <p:spPr>
          <a:xfrm>
            <a:off x="2193427" y="1287439"/>
            <a:ext cx="8915400" cy="3777622"/>
          </a:xfrm>
        </p:spPr>
        <p:txBody>
          <a:bodyPr/>
          <a:lstStyle/>
          <a:p>
            <a:r>
              <a:rPr lang="en-US" b="1" dirty="0" smtClean="0">
                <a:solidFill>
                  <a:schemeClr val="tx1"/>
                </a:solidFill>
                <a:latin typeface="Times New Roman" panose="02020603050405020304" pitchFamily="18" charset="0"/>
                <a:cs typeface="Times New Roman" panose="02020603050405020304" pitchFamily="18" charset="0"/>
              </a:rPr>
              <a:t>Pareto </a:t>
            </a:r>
            <a:r>
              <a:rPr lang="en-US" b="1" dirty="0">
                <a:solidFill>
                  <a:schemeClr val="tx1"/>
                </a:solidFill>
                <a:latin typeface="Times New Roman" panose="02020603050405020304" pitchFamily="18" charset="0"/>
                <a:cs typeface="Times New Roman" panose="02020603050405020304" pitchFamily="18" charset="0"/>
              </a:rPr>
              <a:t>Chart</a:t>
            </a:r>
            <a:br>
              <a:rPr lang="en-US" b="1" dirty="0">
                <a:solidFill>
                  <a:schemeClr val="tx1"/>
                </a:solidFill>
                <a:latin typeface="Times New Roman" panose="02020603050405020304" pitchFamily="18" charset="0"/>
                <a:cs typeface="Times New Roman" panose="02020603050405020304" pitchFamily="18" charset="0"/>
              </a:rPr>
            </a:br>
            <a:endParaRPr lang="en-US" b="1" dirty="0">
              <a:solidFill>
                <a:schemeClr val="tx1"/>
              </a:solidFill>
              <a:latin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12"/>
          </p:nvPr>
        </p:nvSpPr>
        <p:spPr/>
        <p:txBody>
          <a:bodyPr/>
          <a:lstStyle/>
          <a:p>
            <a:fld id="{D57F1E4F-1CFF-5643-939E-217C01CDF565}" type="slidenum">
              <a:rPr lang="en-US" smtClean="0"/>
              <a:pPr/>
              <a:t>35</a:t>
            </a:fld>
            <a:endParaRPr lang="en-US" dirty="0"/>
          </a:p>
        </p:txBody>
      </p:sp>
      <p:pic>
        <p:nvPicPr>
          <p:cNvPr id="5" name="image32.png"/>
          <p:cNvPicPr/>
          <p:nvPr/>
        </p:nvPicPr>
        <p:blipFill>
          <a:blip r:embed="rId2" cstate="print"/>
          <a:stretch>
            <a:fillRect/>
          </a:stretch>
        </p:blipFill>
        <p:spPr>
          <a:xfrm>
            <a:off x="2193426" y="1889009"/>
            <a:ext cx="8656543" cy="3774812"/>
          </a:xfrm>
          <a:prstGeom prst="rect">
            <a:avLst/>
          </a:prstGeom>
        </p:spPr>
      </p:pic>
    </p:spTree>
    <p:extLst>
      <p:ext uri="{BB962C8B-B14F-4D97-AF65-F5344CB8AC3E}">
        <p14:creationId xmlns:p14="http://schemas.microsoft.com/office/powerpoint/2010/main" val="524313189"/>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D57F1E4F-1CFF-5643-939E-217C01CDF565}" type="slidenum">
              <a:rPr lang="en-US" smtClean="0"/>
              <a:pPr/>
              <a:t>36</a:t>
            </a:fld>
            <a:endParaRPr lang="en-US" dirty="0"/>
          </a:p>
        </p:txBody>
      </p:sp>
      <p:pic>
        <p:nvPicPr>
          <p:cNvPr id="5" name="image34.jpeg"/>
          <p:cNvPicPr/>
          <p:nvPr/>
        </p:nvPicPr>
        <p:blipFill>
          <a:blip r:embed="rId2" cstate="print"/>
          <a:stretch>
            <a:fillRect/>
          </a:stretch>
        </p:blipFill>
        <p:spPr>
          <a:xfrm>
            <a:off x="1955174" y="1139259"/>
            <a:ext cx="8321589" cy="4742926"/>
          </a:xfrm>
          <a:prstGeom prst="rect">
            <a:avLst/>
          </a:prstGeom>
        </p:spPr>
      </p:pic>
    </p:spTree>
    <p:extLst>
      <p:ext uri="{BB962C8B-B14F-4D97-AF65-F5344CB8AC3E}">
        <p14:creationId xmlns:p14="http://schemas.microsoft.com/office/powerpoint/2010/main" val="4288811798"/>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D57F1E4F-1CFF-5643-939E-217C01CDF565}" type="slidenum">
              <a:rPr lang="en-US" smtClean="0"/>
              <a:pPr/>
              <a:t>37</a:t>
            </a:fld>
            <a:endParaRPr lang="en-US" dirty="0"/>
          </a:p>
        </p:txBody>
      </p:sp>
      <p:graphicFrame>
        <p:nvGraphicFramePr>
          <p:cNvPr id="8" name="Table 7"/>
          <p:cNvGraphicFramePr>
            <a:graphicFrameLocks noGrp="1"/>
          </p:cNvGraphicFramePr>
          <p:nvPr>
            <p:extLst>
              <p:ext uri="{D42A27DB-BD31-4B8C-83A1-F6EECF244321}">
                <p14:modId xmlns:p14="http://schemas.microsoft.com/office/powerpoint/2010/main" val="2923308694"/>
              </p:ext>
            </p:extLst>
          </p:nvPr>
        </p:nvGraphicFramePr>
        <p:xfrm>
          <a:off x="1854579" y="1634066"/>
          <a:ext cx="8127999" cy="4404360"/>
        </p:xfrm>
        <a:graphic>
          <a:graphicData uri="http://schemas.openxmlformats.org/drawingml/2006/table">
            <a:tbl>
              <a:tblPr firstRow="1" bandRow="1">
                <a:tableStyleId>{5C22544A-7EE6-4342-B048-85BDC9FD1C3A}</a:tableStyleId>
              </a:tblPr>
              <a:tblGrid>
                <a:gridCol w="2709333"/>
                <a:gridCol w="2709333"/>
                <a:gridCol w="2709333"/>
              </a:tblGrid>
              <a:tr h="370840">
                <a:tc>
                  <a:txBody>
                    <a:bodyPr/>
                    <a:lstStyle/>
                    <a:p>
                      <a:r>
                        <a:rPr lang="en-US" sz="1800" b="1" kern="1200" dirty="0" smtClean="0">
                          <a:solidFill>
                            <a:schemeClr val="lt1"/>
                          </a:solidFill>
                          <a:effectLst/>
                          <a:latin typeface="+mn-lt"/>
                          <a:ea typeface="+mn-ea"/>
                          <a:cs typeface="+mn-cs"/>
                        </a:rPr>
                        <a:t>Question No.</a:t>
                      </a:r>
                      <a:endParaRPr lang="en-US" dirty="0"/>
                    </a:p>
                  </a:txBody>
                  <a:tcPr/>
                </a:tc>
                <a:tc>
                  <a:txBody>
                    <a:bodyPr/>
                    <a:lstStyle/>
                    <a:p>
                      <a:r>
                        <a:rPr lang="en-US" sz="1800" b="1" kern="1200" dirty="0" smtClean="0">
                          <a:solidFill>
                            <a:schemeClr val="lt1"/>
                          </a:solidFill>
                          <a:effectLst/>
                          <a:latin typeface="+mn-lt"/>
                          <a:ea typeface="+mn-ea"/>
                          <a:cs typeface="+mn-cs"/>
                        </a:rPr>
                        <a:t>Variable</a:t>
                      </a:r>
                      <a:endParaRPr lang="en-US" dirty="0"/>
                    </a:p>
                  </a:txBody>
                  <a:tcPr/>
                </a:tc>
                <a:tc>
                  <a:txBody>
                    <a:bodyPr/>
                    <a:lstStyle/>
                    <a:p>
                      <a:r>
                        <a:rPr lang="en-US" sz="1800" b="1" kern="1200" dirty="0" smtClean="0">
                          <a:solidFill>
                            <a:schemeClr val="lt1"/>
                          </a:solidFill>
                          <a:effectLst/>
                          <a:latin typeface="+mn-lt"/>
                          <a:ea typeface="+mn-ea"/>
                          <a:cs typeface="+mn-cs"/>
                        </a:rPr>
                        <a:t>Criterion</a:t>
                      </a:r>
                      <a:endParaRPr lang="en-US" dirty="0"/>
                    </a:p>
                  </a:txBody>
                  <a:tcPr/>
                </a:tc>
              </a:tr>
              <a:tr h="370840">
                <a:tc>
                  <a:txBody>
                    <a:bodyPr/>
                    <a:lstStyle/>
                    <a:p>
                      <a:r>
                        <a:rPr lang="en-US" dirty="0" smtClean="0">
                          <a:solidFill>
                            <a:schemeClr val="tx1"/>
                          </a:solidFill>
                          <a:latin typeface="Times New Roman" panose="02020603050405020304" pitchFamily="18" charset="0"/>
                          <a:cs typeface="Times New Roman" panose="02020603050405020304" pitchFamily="18" charset="0"/>
                        </a:rPr>
                        <a:t>12</a:t>
                      </a:r>
                    </a:p>
                  </a:txBody>
                  <a:tcPr/>
                </a:tc>
                <a:tc>
                  <a:txBody>
                    <a:bodyPr/>
                    <a:lstStyle/>
                    <a:p>
                      <a:r>
                        <a:rPr lang="en-US" dirty="0" smtClean="0">
                          <a:solidFill>
                            <a:schemeClr val="tx1"/>
                          </a:solidFill>
                          <a:latin typeface="Times New Roman" panose="02020603050405020304" pitchFamily="18" charset="0"/>
                          <a:cs typeface="Times New Roman" panose="02020603050405020304" pitchFamily="18" charset="0"/>
                        </a:rPr>
                        <a:t>A12</a:t>
                      </a:r>
                      <a:endParaRPr lang="en-US" dirty="0">
                        <a:solidFill>
                          <a:schemeClr val="tx1"/>
                        </a:solidFill>
                        <a:latin typeface="Times New Roman" panose="02020603050405020304" pitchFamily="18" charset="0"/>
                        <a:cs typeface="Times New Roman" panose="02020603050405020304" pitchFamily="18" charset="0"/>
                      </a:endParaRPr>
                    </a:p>
                  </a:txBody>
                  <a:tcPr/>
                </a:tc>
                <a:tc>
                  <a:txBody>
                    <a:bodyPr/>
                    <a:lstStyle/>
                    <a:p>
                      <a:r>
                        <a:rPr lang="en-US" sz="1800" kern="1200" dirty="0" smtClean="0">
                          <a:solidFill>
                            <a:schemeClr val="tx1"/>
                          </a:solidFill>
                          <a:effectLst/>
                          <a:latin typeface="Times New Roman" panose="02020603050405020304" pitchFamily="18" charset="0"/>
                          <a:ea typeface="+mn-ea"/>
                          <a:cs typeface="Times New Roman" panose="02020603050405020304" pitchFamily="18" charset="0"/>
                        </a:rPr>
                        <a:t>Problem Solving</a:t>
                      </a:r>
                      <a:endParaRPr lang="en-US" dirty="0">
                        <a:solidFill>
                          <a:schemeClr val="tx1"/>
                        </a:solidFill>
                        <a:latin typeface="Times New Roman" panose="02020603050405020304" pitchFamily="18" charset="0"/>
                        <a:cs typeface="Times New Roman" panose="02020603050405020304" pitchFamily="18" charset="0"/>
                      </a:endParaRPr>
                    </a:p>
                  </a:txBody>
                  <a:tcPr/>
                </a:tc>
              </a:tr>
              <a:tr h="370840">
                <a:tc>
                  <a:txBody>
                    <a:bodyPr/>
                    <a:lstStyle/>
                    <a:p>
                      <a:r>
                        <a:rPr lang="en-US" dirty="0" smtClean="0">
                          <a:solidFill>
                            <a:schemeClr val="tx1"/>
                          </a:solidFill>
                          <a:latin typeface="Times New Roman" panose="02020603050405020304" pitchFamily="18" charset="0"/>
                          <a:cs typeface="Times New Roman" panose="02020603050405020304" pitchFamily="18" charset="0"/>
                        </a:rPr>
                        <a:t>13</a:t>
                      </a:r>
                      <a:endParaRPr lang="en-US" dirty="0">
                        <a:solidFill>
                          <a:schemeClr val="tx1"/>
                        </a:solidFill>
                        <a:latin typeface="Times New Roman" panose="02020603050405020304" pitchFamily="18" charset="0"/>
                        <a:cs typeface="Times New Roman" panose="02020603050405020304" pitchFamily="18" charset="0"/>
                      </a:endParaRPr>
                    </a:p>
                  </a:txBody>
                  <a:tcPr/>
                </a:tc>
                <a:tc>
                  <a:txBody>
                    <a:bodyPr/>
                    <a:lstStyle/>
                    <a:p>
                      <a:r>
                        <a:rPr lang="en-US" dirty="0" smtClean="0">
                          <a:solidFill>
                            <a:schemeClr val="tx1"/>
                          </a:solidFill>
                          <a:latin typeface="Times New Roman" panose="02020603050405020304" pitchFamily="18" charset="0"/>
                          <a:cs typeface="Times New Roman" panose="02020603050405020304" pitchFamily="18" charset="0"/>
                        </a:rPr>
                        <a:t>A13</a:t>
                      </a:r>
                      <a:endParaRPr lang="en-US" dirty="0">
                        <a:solidFill>
                          <a:schemeClr val="tx1"/>
                        </a:solidFill>
                        <a:latin typeface="Times New Roman" panose="02020603050405020304" pitchFamily="18" charset="0"/>
                        <a:cs typeface="Times New Roman" panose="02020603050405020304" pitchFamily="18" charset="0"/>
                      </a:endParaRPr>
                    </a:p>
                  </a:txBody>
                  <a:tcPr/>
                </a:tc>
                <a:tc>
                  <a:txBody>
                    <a:bodyPr/>
                    <a:lstStyle/>
                    <a:p>
                      <a:r>
                        <a:rPr lang="en-US" sz="1800" kern="1200" dirty="0" smtClean="0">
                          <a:solidFill>
                            <a:schemeClr val="tx1"/>
                          </a:solidFill>
                          <a:effectLst/>
                          <a:latin typeface="Times New Roman" panose="02020603050405020304" pitchFamily="18" charset="0"/>
                          <a:ea typeface="+mn-ea"/>
                          <a:cs typeface="Times New Roman" panose="02020603050405020304" pitchFamily="18" charset="0"/>
                        </a:rPr>
                        <a:t>Organizational Skills</a:t>
                      </a:r>
                      <a:endParaRPr lang="en-US" dirty="0">
                        <a:solidFill>
                          <a:schemeClr val="tx1"/>
                        </a:solidFill>
                        <a:latin typeface="Times New Roman" panose="02020603050405020304" pitchFamily="18" charset="0"/>
                        <a:cs typeface="Times New Roman" panose="02020603050405020304" pitchFamily="18" charset="0"/>
                      </a:endParaRPr>
                    </a:p>
                  </a:txBody>
                  <a:tcPr/>
                </a:tc>
              </a:tr>
              <a:tr h="370840">
                <a:tc>
                  <a:txBody>
                    <a:bodyPr/>
                    <a:lstStyle/>
                    <a:p>
                      <a:r>
                        <a:rPr lang="en-US" dirty="0" smtClean="0">
                          <a:solidFill>
                            <a:schemeClr val="tx1"/>
                          </a:solidFill>
                          <a:latin typeface="Times New Roman" panose="02020603050405020304" pitchFamily="18" charset="0"/>
                          <a:cs typeface="Times New Roman" panose="02020603050405020304" pitchFamily="18" charset="0"/>
                        </a:rPr>
                        <a:t>14</a:t>
                      </a:r>
                      <a:endParaRPr lang="en-US" dirty="0">
                        <a:solidFill>
                          <a:schemeClr val="tx1"/>
                        </a:solidFill>
                        <a:latin typeface="Times New Roman" panose="02020603050405020304" pitchFamily="18" charset="0"/>
                        <a:cs typeface="Times New Roman" panose="02020603050405020304" pitchFamily="18" charset="0"/>
                      </a:endParaRPr>
                    </a:p>
                  </a:txBody>
                  <a:tcPr/>
                </a:tc>
                <a:tc>
                  <a:txBody>
                    <a:bodyPr/>
                    <a:lstStyle/>
                    <a:p>
                      <a:r>
                        <a:rPr lang="en-US" dirty="0" smtClean="0">
                          <a:solidFill>
                            <a:schemeClr val="tx1"/>
                          </a:solidFill>
                          <a:latin typeface="Times New Roman" panose="02020603050405020304" pitchFamily="18" charset="0"/>
                          <a:cs typeface="Times New Roman" panose="02020603050405020304" pitchFamily="18" charset="0"/>
                        </a:rPr>
                        <a:t>A14</a:t>
                      </a:r>
                      <a:endParaRPr lang="en-US" dirty="0">
                        <a:solidFill>
                          <a:schemeClr val="tx1"/>
                        </a:solidFill>
                        <a:latin typeface="Times New Roman" panose="02020603050405020304" pitchFamily="18" charset="0"/>
                        <a:cs typeface="Times New Roman" panose="02020603050405020304" pitchFamily="18" charset="0"/>
                      </a:endParaRPr>
                    </a:p>
                  </a:txBody>
                  <a:tcPr/>
                </a:tc>
                <a:tc>
                  <a:txBody>
                    <a:bodyPr/>
                    <a:lstStyle/>
                    <a:p>
                      <a:r>
                        <a:rPr lang="en-US" dirty="0" smtClean="0">
                          <a:solidFill>
                            <a:schemeClr val="tx1"/>
                          </a:solidFill>
                          <a:latin typeface="Times New Roman" panose="02020603050405020304" pitchFamily="18" charset="0"/>
                          <a:cs typeface="Times New Roman" panose="02020603050405020304" pitchFamily="18" charset="0"/>
                        </a:rPr>
                        <a:t>How was the field supervisor's follow-up with you</a:t>
                      </a:r>
                      <a:endParaRPr lang="en-US" dirty="0">
                        <a:solidFill>
                          <a:schemeClr val="tx1"/>
                        </a:solidFill>
                        <a:latin typeface="Times New Roman" panose="02020603050405020304" pitchFamily="18" charset="0"/>
                        <a:cs typeface="Times New Roman" panose="02020603050405020304" pitchFamily="18" charset="0"/>
                      </a:endParaRPr>
                    </a:p>
                  </a:txBody>
                  <a:tcPr/>
                </a:tc>
              </a:tr>
              <a:tr h="370840">
                <a:tc>
                  <a:txBody>
                    <a:bodyPr/>
                    <a:lstStyle/>
                    <a:p>
                      <a:r>
                        <a:rPr lang="en-US" dirty="0" smtClean="0">
                          <a:solidFill>
                            <a:schemeClr val="tx1"/>
                          </a:solidFill>
                          <a:latin typeface="Times New Roman" panose="02020603050405020304" pitchFamily="18" charset="0"/>
                          <a:cs typeface="Times New Roman" panose="02020603050405020304" pitchFamily="18" charset="0"/>
                        </a:rPr>
                        <a:t>15</a:t>
                      </a:r>
                      <a:endParaRPr lang="en-US" dirty="0">
                        <a:solidFill>
                          <a:schemeClr val="tx1"/>
                        </a:solidFill>
                        <a:latin typeface="Times New Roman" panose="02020603050405020304" pitchFamily="18" charset="0"/>
                        <a:cs typeface="Times New Roman" panose="02020603050405020304" pitchFamily="18" charset="0"/>
                      </a:endParaRPr>
                    </a:p>
                  </a:txBody>
                  <a:tcPr/>
                </a:tc>
                <a:tc>
                  <a:txBody>
                    <a:bodyPr/>
                    <a:lstStyle/>
                    <a:p>
                      <a:r>
                        <a:rPr lang="en-US" dirty="0" smtClean="0">
                          <a:solidFill>
                            <a:schemeClr val="tx1"/>
                          </a:solidFill>
                          <a:latin typeface="Times New Roman" panose="02020603050405020304" pitchFamily="18" charset="0"/>
                          <a:cs typeface="Times New Roman" panose="02020603050405020304" pitchFamily="18" charset="0"/>
                        </a:rPr>
                        <a:t>A15</a:t>
                      </a:r>
                      <a:endParaRPr lang="en-US" dirty="0">
                        <a:solidFill>
                          <a:schemeClr val="tx1"/>
                        </a:solidFill>
                        <a:latin typeface="Times New Roman" panose="02020603050405020304" pitchFamily="18" charset="0"/>
                        <a:cs typeface="Times New Roman" panose="02020603050405020304" pitchFamily="18" charset="0"/>
                      </a:endParaRPr>
                    </a:p>
                  </a:txBody>
                  <a:tcPr/>
                </a:tc>
                <a:tc>
                  <a:txBody>
                    <a:bodyPr/>
                    <a:lstStyle/>
                    <a:p>
                      <a:r>
                        <a:rPr lang="en-US" dirty="0" smtClean="0">
                          <a:solidFill>
                            <a:schemeClr val="tx1"/>
                          </a:solidFill>
                          <a:latin typeface="Times New Roman" panose="02020603050405020304" pitchFamily="18" charset="0"/>
                          <a:cs typeface="Times New Roman" panose="02020603050405020304" pitchFamily="18" charset="0"/>
                        </a:rPr>
                        <a:t>What is the extent of the benefit that you have achieved from the practical training?</a:t>
                      </a:r>
                      <a:endParaRPr lang="en-US" dirty="0">
                        <a:solidFill>
                          <a:schemeClr val="tx1"/>
                        </a:solidFill>
                        <a:latin typeface="Times New Roman" panose="02020603050405020304" pitchFamily="18" charset="0"/>
                        <a:cs typeface="Times New Roman" panose="02020603050405020304" pitchFamily="18" charset="0"/>
                      </a:endParaRPr>
                    </a:p>
                  </a:txBody>
                  <a:tcPr/>
                </a:tc>
              </a:tr>
              <a:tr h="370840">
                <a:tc>
                  <a:txBody>
                    <a:bodyPr/>
                    <a:lstStyle/>
                    <a:p>
                      <a:r>
                        <a:rPr lang="en-US" dirty="0" smtClean="0">
                          <a:solidFill>
                            <a:schemeClr val="tx1"/>
                          </a:solidFill>
                          <a:latin typeface="Times New Roman" panose="02020603050405020304" pitchFamily="18" charset="0"/>
                          <a:cs typeface="Times New Roman" panose="02020603050405020304" pitchFamily="18" charset="0"/>
                        </a:rPr>
                        <a:t>5</a:t>
                      </a:r>
                      <a:endParaRPr lang="en-US" dirty="0">
                        <a:solidFill>
                          <a:schemeClr val="tx1"/>
                        </a:solidFill>
                        <a:latin typeface="Times New Roman" panose="02020603050405020304" pitchFamily="18" charset="0"/>
                        <a:cs typeface="Times New Roman" panose="02020603050405020304" pitchFamily="18" charset="0"/>
                      </a:endParaRPr>
                    </a:p>
                  </a:txBody>
                  <a:tcPr/>
                </a:tc>
                <a:tc>
                  <a:txBody>
                    <a:bodyPr/>
                    <a:lstStyle/>
                    <a:p>
                      <a:r>
                        <a:rPr lang="en-US" dirty="0" smtClean="0">
                          <a:solidFill>
                            <a:schemeClr val="tx1"/>
                          </a:solidFill>
                          <a:latin typeface="Times New Roman" panose="02020603050405020304" pitchFamily="18" charset="0"/>
                          <a:cs typeface="Times New Roman" panose="02020603050405020304" pitchFamily="18" charset="0"/>
                        </a:rPr>
                        <a:t>A18</a:t>
                      </a:r>
                      <a:endParaRPr lang="en-US" dirty="0">
                        <a:solidFill>
                          <a:schemeClr val="tx1"/>
                        </a:solidFill>
                        <a:latin typeface="Times New Roman" panose="02020603050405020304" pitchFamily="18" charset="0"/>
                        <a:cs typeface="Times New Roman" panose="02020603050405020304" pitchFamily="18" charset="0"/>
                      </a:endParaRPr>
                    </a:p>
                  </a:txBody>
                  <a:tcPr/>
                </a:tc>
                <a:tc>
                  <a:txBody>
                    <a:bodyPr/>
                    <a:lstStyle/>
                    <a:p>
                      <a:r>
                        <a:rPr lang="en-US" b="0" dirty="0" smtClean="0">
                          <a:solidFill>
                            <a:schemeClr val="tx1"/>
                          </a:solidFill>
                          <a:latin typeface="Times New Roman" panose="02020603050405020304" pitchFamily="18" charset="0"/>
                          <a:cs typeface="Times New Roman" panose="02020603050405020304" pitchFamily="18" charset="0"/>
                        </a:rPr>
                        <a:t>Did you encounter difficulties in using Al-</a:t>
                      </a:r>
                      <a:r>
                        <a:rPr lang="en-US" b="0" dirty="0" err="1" smtClean="0">
                          <a:solidFill>
                            <a:schemeClr val="tx1"/>
                          </a:solidFill>
                          <a:latin typeface="Times New Roman" panose="02020603050405020304" pitchFamily="18" charset="0"/>
                          <a:cs typeface="Times New Roman" panose="02020603050405020304" pitchFamily="18" charset="0"/>
                        </a:rPr>
                        <a:t>Zajel</a:t>
                      </a:r>
                      <a:r>
                        <a:rPr lang="en-US" b="0" dirty="0" smtClean="0">
                          <a:solidFill>
                            <a:schemeClr val="tx1"/>
                          </a:solidFill>
                          <a:latin typeface="Times New Roman" panose="02020603050405020304" pitchFamily="18" charset="0"/>
                          <a:cs typeface="Times New Roman" panose="02020603050405020304" pitchFamily="18" charset="0"/>
                        </a:rPr>
                        <a:t> to send the weekly reports</a:t>
                      </a:r>
                    </a:p>
                  </a:txBody>
                  <a:tcPr/>
                </a:tc>
              </a:tr>
            </a:tbl>
          </a:graphicData>
        </a:graphic>
      </p:graphicFrame>
    </p:spTree>
    <p:extLst>
      <p:ext uri="{BB962C8B-B14F-4D97-AF65-F5344CB8AC3E}">
        <p14:creationId xmlns:p14="http://schemas.microsoft.com/office/powerpoint/2010/main" val="1829430051"/>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D57F1E4F-1CFF-5643-939E-217C01CDF565}" type="slidenum">
              <a:rPr lang="en-US" smtClean="0"/>
              <a:pPr/>
              <a:t>38</a:t>
            </a:fld>
            <a:endParaRPr lang="en-US" dirty="0"/>
          </a:p>
        </p:txBody>
      </p:sp>
      <p:pic>
        <p:nvPicPr>
          <p:cNvPr id="5" name="image35.jpeg"/>
          <p:cNvPicPr/>
          <p:nvPr/>
        </p:nvPicPr>
        <p:blipFill>
          <a:blip r:embed="rId2" cstate="print"/>
          <a:stretch>
            <a:fillRect/>
          </a:stretch>
        </p:blipFill>
        <p:spPr>
          <a:xfrm>
            <a:off x="1766521" y="1319400"/>
            <a:ext cx="9506529" cy="5067751"/>
          </a:xfrm>
          <a:prstGeom prst="rect">
            <a:avLst/>
          </a:prstGeom>
        </p:spPr>
      </p:pic>
    </p:spTree>
    <p:extLst>
      <p:ext uri="{BB962C8B-B14F-4D97-AF65-F5344CB8AC3E}">
        <p14:creationId xmlns:p14="http://schemas.microsoft.com/office/powerpoint/2010/main" val="1642639180"/>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solidFill>
                  <a:schemeClr val="tx1"/>
                </a:solidFill>
                <a:latin typeface="Times New Roman" panose="02020603050405020304" pitchFamily="18" charset="0"/>
                <a:cs typeface="Times New Roman" panose="02020603050405020304" pitchFamily="18" charset="0"/>
              </a:rPr>
              <a:t>Discussion and Conclusion</a:t>
            </a:r>
            <a:r>
              <a:rPr lang="en-US" dirty="0">
                <a:solidFill>
                  <a:schemeClr val="tx1"/>
                </a:solidFill>
                <a:latin typeface="Times New Roman" panose="02020603050405020304" pitchFamily="18" charset="0"/>
                <a:cs typeface="Times New Roman" panose="02020603050405020304" pitchFamily="18" charset="0"/>
              </a:rPr>
              <a:t> </a:t>
            </a:r>
            <a:br>
              <a:rPr lang="en-US" dirty="0">
                <a:solidFill>
                  <a:schemeClr val="tx1"/>
                </a:solidFill>
                <a:latin typeface="Times New Roman" panose="02020603050405020304" pitchFamily="18" charset="0"/>
                <a:cs typeface="Times New Roman" panose="02020603050405020304" pitchFamily="18" charset="0"/>
              </a:rPr>
            </a:br>
            <a:endParaRPr lang="en-US" dirty="0">
              <a:solidFill>
                <a:schemeClr val="tx1"/>
              </a:solidFill>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1961415" y="1560393"/>
            <a:ext cx="8915400" cy="4690281"/>
          </a:xfrm>
        </p:spPr>
        <p:txBody>
          <a:bodyPr>
            <a:normAutofit lnSpcReduction="10000"/>
          </a:bodyPr>
          <a:lstStyle/>
          <a:p>
            <a:r>
              <a:rPr lang="en-US" dirty="0">
                <a:solidFill>
                  <a:schemeClr val="tx1"/>
                </a:solidFill>
                <a:latin typeface="Times New Roman" panose="02020603050405020304" pitchFamily="18" charset="0"/>
                <a:cs typeface="Times New Roman" panose="02020603050405020304" pitchFamily="18" charset="0"/>
              </a:rPr>
              <a:t>The purpose of this graduation project is to conduct a statistical study using Six Sigma methodologies to identify the needs and concerns of students at Najah National University Training Center (NNUTC) in order to improve the training process for both the university and the employing party</a:t>
            </a:r>
            <a:r>
              <a:rPr lang="en-US" dirty="0" smtClean="0">
                <a:solidFill>
                  <a:schemeClr val="tx1"/>
                </a:solidFill>
                <a:latin typeface="Times New Roman" panose="02020603050405020304" pitchFamily="18" charset="0"/>
                <a:cs typeface="Times New Roman" panose="02020603050405020304" pitchFamily="18" charset="0"/>
              </a:rPr>
              <a:t>.</a:t>
            </a:r>
          </a:p>
          <a:p>
            <a:r>
              <a:rPr lang="en-US" dirty="0">
                <a:solidFill>
                  <a:schemeClr val="tx1"/>
                </a:solidFill>
                <a:latin typeface="Times New Roman" panose="02020603050405020304" pitchFamily="18" charset="0"/>
                <a:cs typeface="Times New Roman" panose="02020603050405020304" pitchFamily="18" charset="0"/>
              </a:rPr>
              <a:t> The project sought to identify the needs and concerns of students, as well as the factors affecting the training process, and to develop solutions for the same</a:t>
            </a:r>
            <a:r>
              <a:rPr lang="en-US" dirty="0" smtClean="0">
                <a:solidFill>
                  <a:schemeClr val="tx1"/>
                </a:solidFill>
                <a:latin typeface="Times New Roman" panose="02020603050405020304" pitchFamily="18" charset="0"/>
                <a:cs typeface="Times New Roman" panose="02020603050405020304" pitchFamily="18" charset="0"/>
              </a:rPr>
              <a:t>.</a:t>
            </a:r>
          </a:p>
          <a:p>
            <a:pPr>
              <a:buFont typeface="+mj-lt"/>
              <a:buAutoNum type="arabicPeriod"/>
            </a:pPr>
            <a:r>
              <a:rPr lang="en-US" dirty="0">
                <a:solidFill>
                  <a:schemeClr val="tx1"/>
                </a:solidFill>
                <a:latin typeface="Times New Roman" panose="02020603050405020304" pitchFamily="18" charset="0"/>
                <a:cs typeface="Times New Roman" panose="02020603050405020304" pitchFamily="18" charset="0"/>
              </a:rPr>
              <a:t>The project used a variety of quality control tools to identify the issues and to find solutions in a systematic way.</a:t>
            </a:r>
          </a:p>
          <a:p>
            <a:pPr>
              <a:buFont typeface="+mj-lt"/>
              <a:buAutoNum type="arabicPeriod"/>
            </a:pPr>
            <a:endParaRPr lang="en-US" dirty="0">
              <a:solidFill>
                <a:schemeClr val="tx1"/>
              </a:solidFill>
              <a:latin typeface="Times New Roman" panose="02020603050405020304" pitchFamily="18" charset="0"/>
              <a:cs typeface="Times New Roman" panose="02020603050405020304" pitchFamily="18" charset="0"/>
            </a:endParaRPr>
          </a:p>
          <a:p>
            <a:pPr>
              <a:buFont typeface="+mj-lt"/>
              <a:buAutoNum type="arabicPeriod"/>
            </a:pPr>
            <a:r>
              <a:rPr lang="en-US" dirty="0">
                <a:solidFill>
                  <a:schemeClr val="tx1"/>
                </a:solidFill>
                <a:latin typeface="Times New Roman" panose="02020603050405020304" pitchFamily="18" charset="0"/>
                <a:cs typeface="Times New Roman" panose="02020603050405020304" pitchFamily="18" charset="0"/>
              </a:rPr>
              <a:t> Major factors such as unsatisfactory training of students, lack of soft skills among students and less time allotted for training were identified.</a:t>
            </a:r>
          </a:p>
          <a:p>
            <a:pPr>
              <a:buFont typeface="+mj-lt"/>
              <a:buAutoNum type="arabicPeriod"/>
            </a:pPr>
            <a:endParaRPr lang="en-US" dirty="0">
              <a:solidFill>
                <a:schemeClr val="tx1"/>
              </a:solidFill>
              <a:latin typeface="Times New Roman" panose="02020603050405020304" pitchFamily="18" charset="0"/>
              <a:cs typeface="Times New Roman" panose="02020603050405020304" pitchFamily="18" charset="0"/>
            </a:endParaRPr>
          </a:p>
          <a:p>
            <a:pPr>
              <a:buFont typeface="+mj-lt"/>
              <a:buAutoNum type="arabicPeriod"/>
            </a:pPr>
            <a:r>
              <a:rPr lang="en-US" dirty="0">
                <a:solidFill>
                  <a:schemeClr val="tx1"/>
                </a:solidFill>
                <a:latin typeface="Times New Roman" panose="02020603050405020304" pitchFamily="18" charset="0"/>
                <a:cs typeface="Times New Roman" panose="02020603050405020304" pitchFamily="18" charset="0"/>
              </a:rPr>
              <a:t>The study population consisted of students, companies, and the training center at An-Najah National University and a sample of 231 students were taken for the study</a:t>
            </a:r>
            <a:r>
              <a:rPr lang="en-US" dirty="0" smtClean="0">
                <a:solidFill>
                  <a:schemeClr val="tx1"/>
                </a:solidFill>
                <a:latin typeface="Times New Roman" panose="02020603050405020304" pitchFamily="18" charset="0"/>
                <a:cs typeface="Times New Roman" panose="02020603050405020304" pitchFamily="18" charset="0"/>
              </a:rPr>
              <a:t>.</a:t>
            </a:r>
          </a:p>
        </p:txBody>
      </p:sp>
      <p:sp>
        <p:nvSpPr>
          <p:cNvPr id="4" name="Slide Number Placeholder 3"/>
          <p:cNvSpPr>
            <a:spLocks noGrp="1"/>
          </p:cNvSpPr>
          <p:nvPr>
            <p:ph type="sldNum" sz="quarter" idx="12"/>
          </p:nvPr>
        </p:nvSpPr>
        <p:spPr/>
        <p:txBody>
          <a:bodyPr/>
          <a:lstStyle/>
          <a:p>
            <a:fld id="{D57F1E4F-1CFF-5643-939E-217C01CDF565}" type="slidenum">
              <a:rPr lang="en-US" smtClean="0"/>
              <a:pPr/>
              <a:t>39</a:t>
            </a:fld>
            <a:endParaRPr lang="en-US" dirty="0"/>
          </a:p>
        </p:txBody>
      </p:sp>
    </p:spTree>
    <p:extLst>
      <p:ext uri="{BB962C8B-B14F-4D97-AF65-F5344CB8AC3E}">
        <p14:creationId xmlns:p14="http://schemas.microsoft.com/office/powerpoint/2010/main" val="131747909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37581" y="678701"/>
            <a:ext cx="8911687" cy="945383"/>
          </a:xfrm>
        </p:spPr>
        <p:txBody>
          <a:bodyPr>
            <a:normAutofit/>
          </a:bodyPr>
          <a:lstStyle/>
          <a:p>
            <a:pPr algn="ctr"/>
            <a:r>
              <a:rPr lang="en-US" b="1" dirty="0">
                <a:solidFill>
                  <a:schemeClr val="tx1"/>
                </a:solidFill>
                <a:latin typeface="Times New Roman" panose="02020603050405020304" pitchFamily="18" charset="0"/>
                <a:cs typeface="Times New Roman" panose="02020603050405020304" pitchFamily="18" charset="0"/>
              </a:rPr>
              <a:t>Objectives</a:t>
            </a:r>
          </a:p>
        </p:txBody>
      </p:sp>
      <p:sp>
        <p:nvSpPr>
          <p:cNvPr id="3" name="Content Placeholder 2"/>
          <p:cNvSpPr>
            <a:spLocks noGrp="1"/>
          </p:cNvSpPr>
          <p:nvPr>
            <p:ph idx="1"/>
          </p:nvPr>
        </p:nvSpPr>
        <p:spPr>
          <a:xfrm>
            <a:off x="1633868" y="1819701"/>
            <a:ext cx="8915400" cy="4854053"/>
          </a:xfrm>
        </p:spPr>
        <p:txBody>
          <a:bodyPr>
            <a:normAutofit/>
          </a:bodyPr>
          <a:lstStyle/>
          <a:p>
            <a:r>
              <a:rPr lang="en-US" dirty="0">
                <a:solidFill>
                  <a:schemeClr val="tx1"/>
                </a:solidFill>
                <a:latin typeface="Times New Roman" panose="02020603050405020304" pitchFamily="18" charset="0"/>
                <a:cs typeface="Times New Roman" panose="02020603050405020304" pitchFamily="18" charset="0"/>
              </a:rPr>
              <a:t>The main objective of this project is to implement the DMAIC methodology for Six Sigma in the Practical Training Center at An-Najah University to improve and develop the training process</a:t>
            </a:r>
            <a:r>
              <a:rPr lang="en-US" dirty="0" smtClean="0">
                <a:solidFill>
                  <a:schemeClr val="tx1"/>
                </a:solidFill>
                <a:latin typeface="Times New Roman" panose="02020603050405020304" pitchFamily="18" charset="0"/>
                <a:cs typeface="Times New Roman" panose="02020603050405020304" pitchFamily="18" charset="0"/>
              </a:rPr>
              <a:t>.</a:t>
            </a:r>
          </a:p>
          <a:p>
            <a:r>
              <a:rPr lang="en-US" dirty="0">
                <a:solidFill>
                  <a:schemeClr val="tx1"/>
                </a:solidFill>
                <a:latin typeface="Times New Roman" panose="02020603050405020304" pitchFamily="18" charset="0"/>
                <a:cs typeface="Times New Roman" panose="02020603050405020304" pitchFamily="18" charset="0"/>
              </a:rPr>
              <a:t>Achieve the best student satisfaction by aligning Six Sigma principles such as process improvement, waste reduction, and continuous improvement with the mission of the training center</a:t>
            </a:r>
            <a:r>
              <a:rPr lang="en-US" dirty="0" smtClean="0">
                <a:solidFill>
                  <a:schemeClr val="tx1"/>
                </a:solidFill>
                <a:latin typeface="Times New Roman" panose="02020603050405020304" pitchFamily="18" charset="0"/>
                <a:cs typeface="Times New Roman" panose="02020603050405020304" pitchFamily="18" charset="0"/>
              </a:rPr>
              <a:t>.</a:t>
            </a:r>
          </a:p>
          <a:p>
            <a:r>
              <a:rPr lang="en-US" dirty="0">
                <a:solidFill>
                  <a:schemeClr val="tx1"/>
                </a:solidFill>
                <a:latin typeface="Times New Roman" panose="02020603050405020304" pitchFamily="18" charset="0"/>
                <a:cs typeface="Times New Roman" panose="02020603050405020304" pitchFamily="18" charset="0"/>
              </a:rPr>
              <a:t>Identify major factors affecting the training center and students such as unsatisfactory training, lack of time for training, and lack of soft skills</a:t>
            </a:r>
            <a:r>
              <a:rPr lang="en-US" dirty="0" smtClean="0">
                <a:solidFill>
                  <a:schemeClr val="tx1"/>
                </a:solidFill>
                <a:latin typeface="Times New Roman" panose="02020603050405020304" pitchFamily="18" charset="0"/>
                <a:cs typeface="Times New Roman" panose="02020603050405020304" pitchFamily="18" charset="0"/>
              </a:rPr>
              <a:t>.</a:t>
            </a:r>
          </a:p>
          <a:p>
            <a:r>
              <a:rPr lang="en-US" dirty="0" smtClean="0">
                <a:solidFill>
                  <a:schemeClr val="tx1"/>
                </a:solidFill>
                <a:latin typeface="Times New Roman" panose="02020603050405020304" pitchFamily="18" charset="0"/>
                <a:cs typeface="Times New Roman" panose="02020603050405020304" pitchFamily="18" charset="0"/>
              </a:rPr>
              <a:t>Evaluate </a:t>
            </a:r>
            <a:r>
              <a:rPr lang="en-US" dirty="0">
                <a:solidFill>
                  <a:schemeClr val="tx1"/>
                </a:solidFill>
                <a:latin typeface="Times New Roman" panose="02020603050405020304" pitchFamily="18" charset="0"/>
                <a:cs typeface="Times New Roman" panose="02020603050405020304" pitchFamily="18" charset="0"/>
              </a:rPr>
              <a:t>students of the Faculty of Engineering and Information Technology by getting evaluations from the companies and institutions in which they trained</a:t>
            </a:r>
            <a:r>
              <a:rPr lang="en-US" dirty="0" smtClean="0">
                <a:solidFill>
                  <a:schemeClr val="tx1"/>
                </a:solidFill>
                <a:latin typeface="Times New Roman" panose="02020603050405020304" pitchFamily="18" charset="0"/>
                <a:cs typeface="Times New Roman" panose="02020603050405020304" pitchFamily="18" charset="0"/>
              </a:rPr>
              <a:t>.</a:t>
            </a:r>
            <a:endParaRPr lang="en-US" dirty="0">
              <a:solidFill>
                <a:schemeClr val="tx1"/>
              </a:solidFill>
              <a:latin typeface="Times New Roman" panose="02020603050405020304" pitchFamily="18" charset="0"/>
              <a:cs typeface="Times New Roman" panose="02020603050405020304" pitchFamily="18" charset="0"/>
            </a:endParaRPr>
          </a:p>
          <a:p>
            <a:r>
              <a:rPr lang="en-US" dirty="0" smtClean="0">
                <a:solidFill>
                  <a:schemeClr val="tx1"/>
                </a:solidFill>
                <a:latin typeface="Times New Roman" panose="02020603050405020304" pitchFamily="18" charset="0"/>
                <a:cs typeface="Times New Roman" panose="02020603050405020304" pitchFamily="18" charset="0"/>
              </a:rPr>
              <a:t>Analyze </a:t>
            </a:r>
            <a:r>
              <a:rPr lang="en-US" dirty="0">
                <a:solidFill>
                  <a:schemeClr val="tx1"/>
                </a:solidFill>
                <a:latin typeface="Times New Roman" panose="02020603050405020304" pitchFamily="18" charset="0"/>
                <a:cs typeface="Times New Roman" panose="02020603050405020304" pitchFamily="18" charset="0"/>
              </a:rPr>
              <a:t>evaluations using Six Sigma tools and study the students' opinions of the companies and the training </a:t>
            </a:r>
            <a:r>
              <a:rPr lang="en-US" dirty="0" smtClean="0">
                <a:solidFill>
                  <a:schemeClr val="tx1"/>
                </a:solidFill>
                <a:latin typeface="Times New Roman" panose="02020603050405020304" pitchFamily="18" charset="0"/>
                <a:cs typeface="Times New Roman" panose="02020603050405020304" pitchFamily="18" charset="0"/>
              </a:rPr>
              <a:t>process.</a:t>
            </a:r>
            <a:endParaRPr lang="en-US" dirty="0">
              <a:solidFill>
                <a:schemeClr val="tx1"/>
              </a:solidFill>
              <a:latin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12"/>
          </p:nvPr>
        </p:nvSpPr>
        <p:spPr/>
        <p:txBody>
          <a:bodyPr/>
          <a:lstStyle/>
          <a:p>
            <a:fld id="{D57F1E4F-1CFF-5643-939E-217C01CDF565}" type="slidenum">
              <a:rPr lang="en-US" smtClean="0"/>
              <a:pPr/>
              <a:t>4</a:t>
            </a:fld>
            <a:endParaRPr lang="en-US" dirty="0"/>
          </a:p>
        </p:txBody>
      </p:sp>
    </p:spTree>
    <p:extLst>
      <p:ext uri="{BB962C8B-B14F-4D97-AF65-F5344CB8AC3E}">
        <p14:creationId xmlns:p14="http://schemas.microsoft.com/office/powerpoint/2010/main" val="3371273480"/>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0" indent="0">
              <a:buNone/>
            </a:pPr>
            <a:r>
              <a:rPr lang="en-US" dirty="0" smtClean="0">
                <a:solidFill>
                  <a:schemeClr val="tx1"/>
                </a:solidFill>
                <a:latin typeface="Times New Roman" panose="02020603050405020304" pitchFamily="18" charset="0"/>
                <a:cs typeface="Times New Roman" panose="02020603050405020304" pitchFamily="18" charset="0"/>
              </a:rPr>
              <a:t>3. The </a:t>
            </a:r>
            <a:r>
              <a:rPr lang="en-US" dirty="0">
                <a:solidFill>
                  <a:schemeClr val="tx1"/>
                </a:solidFill>
                <a:latin typeface="Times New Roman" panose="02020603050405020304" pitchFamily="18" charset="0"/>
                <a:cs typeface="Times New Roman" panose="02020603050405020304" pitchFamily="18" charset="0"/>
              </a:rPr>
              <a:t>project also highlighted the importance of involving both students and the employing party in the training process to ensure that the needs and concerns of both parties are taken into account.</a:t>
            </a:r>
          </a:p>
          <a:p>
            <a:pPr marL="0" indent="0">
              <a:buNone/>
            </a:pPr>
            <a:r>
              <a:rPr lang="en-US" dirty="0" smtClean="0">
                <a:solidFill>
                  <a:schemeClr val="tx1"/>
                </a:solidFill>
                <a:latin typeface="Times New Roman" panose="02020603050405020304" pitchFamily="18" charset="0"/>
                <a:cs typeface="Times New Roman" panose="02020603050405020304" pitchFamily="18" charset="0"/>
              </a:rPr>
              <a:t>4. The </a:t>
            </a:r>
            <a:r>
              <a:rPr lang="en-US" dirty="0">
                <a:solidFill>
                  <a:schemeClr val="tx1"/>
                </a:solidFill>
                <a:latin typeface="Times New Roman" panose="02020603050405020304" pitchFamily="18" charset="0"/>
                <a:cs typeface="Times New Roman" panose="02020603050405020304" pitchFamily="18" charset="0"/>
              </a:rPr>
              <a:t>study also emphasized the need for continuous improvement and regular evaluation of the training process to ensure that it remains effective and relevant</a:t>
            </a:r>
            <a:r>
              <a:rPr lang="en-US" dirty="0" smtClean="0">
                <a:solidFill>
                  <a:schemeClr val="tx1"/>
                </a:solidFill>
                <a:latin typeface="Times New Roman" panose="02020603050405020304" pitchFamily="18" charset="0"/>
                <a:cs typeface="Times New Roman" panose="02020603050405020304" pitchFamily="18" charset="0"/>
              </a:rPr>
              <a:t>.</a:t>
            </a:r>
            <a:endParaRPr lang="en-US" dirty="0">
              <a:solidFill>
                <a:schemeClr val="tx1"/>
              </a:solidFill>
              <a:latin typeface="Times New Roman" panose="02020603050405020304" pitchFamily="18" charset="0"/>
              <a:cs typeface="Times New Roman" panose="02020603050405020304" pitchFamily="18" charset="0"/>
            </a:endParaRPr>
          </a:p>
          <a:p>
            <a:pPr marL="0" indent="0">
              <a:buNone/>
            </a:pPr>
            <a:r>
              <a:rPr lang="en-US" dirty="0" smtClean="0">
                <a:solidFill>
                  <a:schemeClr val="tx1"/>
                </a:solidFill>
                <a:latin typeface="Times New Roman" panose="02020603050405020304" pitchFamily="18" charset="0"/>
                <a:cs typeface="Times New Roman" panose="02020603050405020304" pitchFamily="18" charset="0"/>
              </a:rPr>
              <a:t>5. </a:t>
            </a:r>
            <a:r>
              <a:rPr lang="en-US" dirty="0">
                <a:solidFill>
                  <a:schemeClr val="tx1"/>
                </a:solidFill>
                <a:latin typeface="Times New Roman" panose="02020603050405020304" pitchFamily="18" charset="0"/>
                <a:cs typeface="Times New Roman" panose="02020603050405020304" pitchFamily="18" charset="0"/>
              </a:rPr>
              <a:t>The project highlighted the importance of providing students with adequate soft skills training to help them better adapt to the demands of the workplace.</a:t>
            </a:r>
            <a:endParaRPr lang="en-US" dirty="0" smtClean="0">
              <a:solidFill>
                <a:schemeClr val="tx1"/>
              </a:solidFill>
              <a:latin typeface="Times New Roman" panose="02020603050405020304" pitchFamily="18" charset="0"/>
              <a:cs typeface="Times New Roman" panose="02020603050405020304" pitchFamily="18" charset="0"/>
            </a:endParaRPr>
          </a:p>
          <a:p>
            <a:pPr marL="0" indent="0">
              <a:buNone/>
            </a:pPr>
            <a:r>
              <a:rPr lang="en-US" dirty="0">
                <a:solidFill>
                  <a:schemeClr val="tx1"/>
                </a:solidFill>
                <a:latin typeface="Times New Roman" panose="02020603050405020304" pitchFamily="18" charset="0"/>
                <a:cs typeface="Times New Roman" panose="02020603050405020304" pitchFamily="18" charset="0"/>
              </a:rPr>
              <a:t>6. The study findings and recommendations can be useful for other universities and training centers to improve their training process and better meet the needs and concerns of the students. </a:t>
            </a:r>
          </a:p>
        </p:txBody>
      </p:sp>
      <p:sp>
        <p:nvSpPr>
          <p:cNvPr id="4" name="Slide Number Placeholder 3"/>
          <p:cNvSpPr>
            <a:spLocks noGrp="1"/>
          </p:cNvSpPr>
          <p:nvPr>
            <p:ph type="sldNum" sz="quarter" idx="12"/>
          </p:nvPr>
        </p:nvSpPr>
        <p:spPr/>
        <p:txBody>
          <a:bodyPr/>
          <a:lstStyle/>
          <a:p>
            <a:fld id="{D57F1E4F-1CFF-5643-939E-217C01CDF565}" type="slidenum">
              <a:rPr lang="en-US" smtClean="0"/>
              <a:pPr/>
              <a:t>40</a:t>
            </a:fld>
            <a:endParaRPr lang="en-US" dirty="0"/>
          </a:p>
        </p:txBody>
      </p:sp>
    </p:spTree>
    <p:extLst>
      <p:ext uri="{BB962C8B-B14F-4D97-AF65-F5344CB8AC3E}">
        <p14:creationId xmlns:p14="http://schemas.microsoft.com/office/powerpoint/2010/main" val="2045580087"/>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chemeClr val="tx1"/>
                </a:solidFill>
                <a:latin typeface="Times New Roman" panose="02020603050405020304" pitchFamily="18" charset="0"/>
                <a:cs typeface="Times New Roman" panose="02020603050405020304" pitchFamily="18" charset="0"/>
              </a:rPr>
              <a:t>Recommendations</a:t>
            </a:r>
          </a:p>
        </p:txBody>
      </p:sp>
      <p:sp>
        <p:nvSpPr>
          <p:cNvPr id="3" name="Content Placeholder 2"/>
          <p:cNvSpPr>
            <a:spLocks noGrp="1"/>
          </p:cNvSpPr>
          <p:nvPr>
            <p:ph idx="1"/>
          </p:nvPr>
        </p:nvSpPr>
        <p:spPr>
          <a:xfrm>
            <a:off x="1920471" y="1905000"/>
            <a:ext cx="8915400" cy="4823346"/>
          </a:xfrm>
        </p:spPr>
        <p:txBody>
          <a:bodyPr>
            <a:normAutofit/>
          </a:bodyPr>
          <a:lstStyle/>
          <a:p>
            <a:r>
              <a:rPr lang="en-US" dirty="0">
                <a:solidFill>
                  <a:schemeClr val="tx1"/>
                </a:solidFill>
                <a:latin typeface="Times New Roman" panose="02020603050405020304" pitchFamily="18" charset="0"/>
                <a:cs typeface="Times New Roman" panose="02020603050405020304" pitchFamily="18" charset="0"/>
              </a:rPr>
              <a:t>Based on the findings of this graduation project, the following recommendations are proposed to improve the internship process at the Practical Training Center at An-Najah National University</a:t>
            </a:r>
            <a:r>
              <a:rPr lang="en-US" dirty="0" smtClean="0">
                <a:solidFill>
                  <a:schemeClr val="tx1"/>
                </a:solidFill>
                <a:latin typeface="Times New Roman" panose="02020603050405020304" pitchFamily="18" charset="0"/>
                <a:cs typeface="Times New Roman" panose="02020603050405020304" pitchFamily="18" charset="0"/>
              </a:rPr>
              <a:t>:</a:t>
            </a:r>
          </a:p>
          <a:p>
            <a:pPr>
              <a:buFont typeface="Arial" panose="020B0604020202020204" pitchFamily="34" charset="0"/>
              <a:buChar char="•"/>
            </a:pPr>
            <a:r>
              <a:rPr lang="en-US" dirty="0">
                <a:solidFill>
                  <a:schemeClr val="tx1"/>
                </a:solidFill>
                <a:latin typeface="Times New Roman" panose="02020603050405020304" pitchFamily="18" charset="0"/>
                <a:cs typeface="Times New Roman" panose="02020603050405020304" pitchFamily="18" charset="0"/>
              </a:rPr>
              <a:t> Increase the duration of the training program to provide students with more time to gain hands-on experience and develop </a:t>
            </a:r>
            <a:r>
              <a:rPr lang="en-US" dirty="0" smtClean="0">
                <a:solidFill>
                  <a:schemeClr val="tx1"/>
                </a:solidFill>
                <a:latin typeface="Times New Roman" panose="02020603050405020304" pitchFamily="18" charset="0"/>
                <a:cs typeface="Times New Roman" panose="02020603050405020304" pitchFamily="18" charset="0"/>
              </a:rPr>
              <a:t>the </a:t>
            </a:r>
            <a:r>
              <a:rPr lang="en-US" dirty="0">
                <a:solidFill>
                  <a:schemeClr val="tx1"/>
                </a:solidFill>
                <a:latin typeface="Times New Roman" panose="02020603050405020304" pitchFamily="18" charset="0"/>
                <a:cs typeface="Times New Roman" panose="02020603050405020304" pitchFamily="18" charset="0"/>
              </a:rPr>
              <a:t>necessary skills for their future careers</a:t>
            </a:r>
            <a:r>
              <a:rPr lang="en-US" dirty="0" smtClean="0">
                <a:solidFill>
                  <a:schemeClr val="tx1"/>
                </a:solidFill>
                <a:latin typeface="Times New Roman" panose="02020603050405020304" pitchFamily="18" charset="0"/>
                <a:cs typeface="Times New Roman" panose="02020603050405020304" pitchFamily="18" charset="0"/>
              </a:rPr>
              <a:t>.</a:t>
            </a:r>
          </a:p>
          <a:p>
            <a:pPr>
              <a:buFont typeface="Arial" panose="020B0604020202020204" pitchFamily="34" charset="0"/>
              <a:buChar char="•"/>
            </a:pPr>
            <a:r>
              <a:rPr lang="en-US" dirty="0">
                <a:solidFill>
                  <a:schemeClr val="tx1"/>
                </a:solidFill>
                <a:latin typeface="Times New Roman" panose="02020603050405020304" pitchFamily="18" charset="0"/>
                <a:cs typeface="Times New Roman" panose="02020603050405020304" pitchFamily="18" charset="0"/>
              </a:rPr>
              <a:t>Provide more comprehensive and relevant soft skills training for students to help them better adapt to the demands of the workplace</a:t>
            </a:r>
            <a:r>
              <a:rPr lang="en-US" dirty="0" smtClean="0">
                <a:solidFill>
                  <a:schemeClr val="tx1"/>
                </a:solidFill>
                <a:latin typeface="Times New Roman" panose="02020603050405020304" pitchFamily="18" charset="0"/>
                <a:cs typeface="Times New Roman" panose="02020603050405020304" pitchFamily="18" charset="0"/>
              </a:rPr>
              <a:t>.</a:t>
            </a:r>
          </a:p>
          <a:p>
            <a:pPr>
              <a:buFont typeface="Arial" panose="020B0604020202020204" pitchFamily="34" charset="0"/>
              <a:buChar char="•"/>
            </a:pPr>
            <a:r>
              <a:rPr lang="en-US" dirty="0">
                <a:solidFill>
                  <a:schemeClr val="tx1"/>
                </a:solidFill>
                <a:latin typeface="Times New Roman" panose="02020603050405020304" pitchFamily="18" charset="0"/>
                <a:cs typeface="Times New Roman" panose="02020603050405020304" pitchFamily="18" charset="0"/>
              </a:rPr>
              <a:t> Regularly evaluate and update the training program to ensure that it remains relevant and effective</a:t>
            </a:r>
            <a:r>
              <a:rPr lang="en-US" dirty="0" smtClean="0">
                <a:solidFill>
                  <a:schemeClr val="tx1"/>
                </a:solidFill>
                <a:latin typeface="Times New Roman" panose="02020603050405020304" pitchFamily="18" charset="0"/>
                <a:cs typeface="Times New Roman" panose="02020603050405020304" pitchFamily="18" charset="0"/>
              </a:rPr>
              <a:t>.</a:t>
            </a:r>
          </a:p>
          <a:p>
            <a:pPr>
              <a:buFont typeface="Arial" panose="020B0604020202020204" pitchFamily="34" charset="0"/>
              <a:buChar char="•"/>
            </a:pPr>
            <a:r>
              <a:rPr lang="en-US" dirty="0">
                <a:solidFill>
                  <a:schemeClr val="tx1"/>
                </a:solidFill>
                <a:latin typeface="Times New Roman" panose="02020603050405020304" pitchFamily="18" charset="0"/>
                <a:cs typeface="Times New Roman" panose="02020603050405020304" pitchFamily="18" charset="0"/>
              </a:rPr>
              <a:t>Implement a continuous improvement program to regularly assess and improve the training process</a:t>
            </a:r>
            <a:r>
              <a:rPr lang="en-US" dirty="0" smtClean="0">
                <a:solidFill>
                  <a:schemeClr val="tx1"/>
                </a:solidFill>
                <a:latin typeface="Times New Roman" panose="02020603050405020304" pitchFamily="18" charset="0"/>
                <a:cs typeface="Times New Roman" panose="02020603050405020304" pitchFamily="18" charset="0"/>
              </a:rPr>
              <a:t>.</a:t>
            </a:r>
          </a:p>
          <a:p>
            <a:pPr>
              <a:buFont typeface="Arial" panose="020B0604020202020204" pitchFamily="34" charset="0"/>
              <a:buChar char="•"/>
            </a:pPr>
            <a:r>
              <a:rPr lang="en-US" dirty="0">
                <a:solidFill>
                  <a:schemeClr val="tx1"/>
                </a:solidFill>
                <a:latin typeface="Times New Roman" panose="02020603050405020304" pitchFamily="18" charset="0"/>
                <a:cs typeface="Times New Roman" panose="02020603050405020304" pitchFamily="18" charset="0"/>
              </a:rPr>
              <a:t>Provide the students with more information and guidance regarding the training process and the expectations of the employers.</a:t>
            </a:r>
          </a:p>
        </p:txBody>
      </p:sp>
      <p:sp>
        <p:nvSpPr>
          <p:cNvPr id="4" name="Slide Number Placeholder 3"/>
          <p:cNvSpPr>
            <a:spLocks noGrp="1"/>
          </p:cNvSpPr>
          <p:nvPr>
            <p:ph type="sldNum" sz="quarter" idx="12"/>
          </p:nvPr>
        </p:nvSpPr>
        <p:spPr/>
        <p:txBody>
          <a:bodyPr/>
          <a:lstStyle/>
          <a:p>
            <a:fld id="{D57F1E4F-1CFF-5643-939E-217C01CDF565}" type="slidenum">
              <a:rPr lang="en-US" smtClean="0"/>
              <a:pPr/>
              <a:t>41</a:t>
            </a:fld>
            <a:endParaRPr lang="en-US" dirty="0"/>
          </a:p>
        </p:txBody>
      </p:sp>
    </p:spTree>
    <p:extLst>
      <p:ext uri="{BB962C8B-B14F-4D97-AF65-F5344CB8AC3E}">
        <p14:creationId xmlns:p14="http://schemas.microsoft.com/office/powerpoint/2010/main" val="3147152863"/>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770346" y="1451211"/>
            <a:ext cx="8915400" cy="5127010"/>
          </a:xfrm>
        </p:spPr>
        <p:txBody>
          <a:bodyPr>
            <a:normAutofit/>
          </a:bodyPr>
          <a:lstStyle/>
          <a:p>
            <a:pPr>
              <a:buFont typeface="Arial" panose="020B0604020202020204" pitchFamily="34" charset="0"/>
              <a:buChar char="•"/>
            </a:pPr>
            <a:r>
              <a:rPr lang="en-US" dirty="0">
                <a:solidFill>
                  <a:schemeClr val="tx1"/>
                </a:solidFill>
                <a:latin typeface="Times New Roman" panose="02020603050405020304" pitchFamily="18" charset="0"/>
                <a:cs typeface="Times New Roman" panose="02020603050405020304" pitchFamily="18" charset="0"/>
              </a:rPr>
              <a:t>Encourage the students to seek mentorship from senior students or professionals in their field of interest</a:t>
            </a:r>
            <a:r>
              <a:rPr lang="en-US" dirty="0" smtClean="0">
                <a:solidFill>
                  <a:schemeClr val="tx1"/>
                </a:solidFill>
                <a:latin typeface="Times New Roman" panose="02020603050405020304" pitchFamily="18" charset="0"/>
                <a:cs typeface="Times New Roman" panose="02020603050405020304" pitchFamily="18" charset="0"/>
              </a:rPr>
              <a:t>.</a:t>
            </a:r>
          </a:p>
          <a:p>
            <a:pPr>
              <a:buFont typeface="Arial" panose="020B0604020202020204" pitchFamily="34" charset="0"/>
              <a:buChar char="•"/>
            </a:pPr>
            <a:r>
              <a:rPr lang="en-US" dirty="0">
                <a:solidFill>
                  <a:schemeClr val="tx1"/>
                </a:solidFill>
                <a:latin typeface="Times New Roman" panose="02020603050405020304" pitchFamily="18" charset="0"/>
                <a:cs typeface="Times New Roman" panose="02020603050405020304" pitchFamily="18" charset="0"/>
              </a:rPr>
              <a:t>Encourage the students to participate in extracurricular activities, as it will help them to develop their soft skills and improve their </a:t>
            </a:r>
            <a:r>
              <a:rPr lang="en-US" dirty="0" smtClean="0">
                <a:solidFill>
                  <a:schemeClr val="tx1"/>
                </a:solidFill>
                <a:latin typeface="Times New Roman" panose="02020603050405020304" pitchFamily="18" charset="0"/>
                <a:cs typeface="Times New Roman" panose="02020603050405020304" pitchFamily="18" charset="0"/>
              </a:rPr>
              <a:t>employability.</a:t>
            </a:r>
          </a:p>
          <a:p>
            <a:pPr>
              <a:buFont typeface="Arial" panose="020B0604020202020204" pitchFamily="34" charset="0"/>
              <a:buChar char="•"/>
            </a:pPr>
            <a:r>
              <a:rPr lang="en-US" dirty="0">
                <a:solidFill>
                  <a:schemeClr val="tx1"/>
                </a:solidFill>
                <a:latin typeface="Times New Roman" panose="02020603050405020304" pitchFamily="18" charset="0"/>
                <a:cs typeface="Times New Roman" panose="02020603050405020304" pitchFamily="18" charset="0"/>
              </a:rPr>
              <a:t>Encourage the students to seek feedback from the companies and institutions where they are training to gain insight on how they can improve their performance</a:t>
            </a:r>
            <a:r>
              <a:rPr lang="en-US" dirty="0" smtClean="0">
                <a:solidFill>
                  <a:schemeClr val="tx1"/>
                </a:solidFill>
                <a:latin typeface="Times New Roman" panose="02020603050405020304" pitchFamily="18" charset="0"/>
                <a:cs typeface="Times New Roman" panose="02020603050405020304" pitchFamily="18" charset="0"/>
              </a:rPr>
              <a:t>.</a:t>
            </a:r>
          </a:p>
          <a:p>
            <a:r>
              <a:rPr lang="en-US" dirty="0">
                <a:solidFill>
                  <a:schemeClr val="tx1"/>
                </a:solidFill>
                <a:latin typeface="Times New Roman" panose="02020603050405020304" pitchFamily="18" charset="0"/>
                <a:cs typeface="Times New Roman" panose="02020603050405020304" pitchFamily="18" charset="0"/>
              </a:rPr>
              <a:t> </a:t>
            </a:r>
            <a:r>
              <a:rPr lang="en-US" dirty="0" smtClean="0">
                <a:solidFill>
                  <a:schemeClr val="tx1"/>
                </a:solidFill>
                <a:latin typeface="Times New Roman" panose="02020603050405020304" pitchFamily="18" charset="0"/>
                <a:cs typeface="Times New Roman" panose="02020603050405020304" pitchFamily="18" charset="0"/>
              </a:rPr>
              <a:t>It </a:t>
            </a:r>
            <a:r>
              <a:rPr lang="en-US" dirty="0">
                <a:solidFill>
                  <a:schemeClr val="tx1"/>
                </a:solidFill>
                <a:latin typeface="Times New Roman" panose="02020603050405020304" pitchFamily="18" charset="0"/>
                <a:cs typeface="Times New Roman" panose="02020603050405020304" pitchFamily="18" charset="0"/>
              </a:rPr>
              <a:t>should be noted that the success of the implementation of these recommendations will depend on the commitment and involvement of all stakeholders, including the university administration, faculty members, students, and the employing party</a:t>
            </a:r>
            <a:r>
              <a:rPr lang="en-US" dirty="0" smtClean="0">
                <a:solidFill>
                  <a:schemeClr val="tx1"/>
                </a:solidFill>
                <a:latin typeface="Times New Roman" panose="02020603050405020304" pitchFamily="18" charset="0"/>
                <a:cs typeface="Times New Roman" panose="02020603050405020304" pitchFamily="18" charset="0"/>
              </a:rPr>
              <a:t>.</a:t>
            </a:r>
          </a:p>
          <a:p>
            <a:r>
              <a:rPr lang="en-US" dirty="0">
                <a:solidFill>
                  <a:schemeClr val="tx1"/>
                </a:solidFill>
                <a:latin typeface="Times New Roman" panose="02020603050405020304" pitchFamily="18" charset="0"/>
                <a:cs typeface="Times New Roman" panose="02020603050405020304" pitchFamily="18" charset="0"/>
              </a:rPr>
              <a:t>It is also important to note that the recommendations proposed in this project should be implemented in a phased manner, and should be accompanied by a monitoring and evaluation process to ensure their effectiveness</a:t>
            </a:r>
            <a:r>
              <a:rPr lang="en-US" dirty="0" smtClean="0">
                <a:solidFill>
                  <a:schemeClr val="tx1"/>
                </a:solidFill>
                <a:latin typeface="Times New Roman" panose="02020603050405020304" pitchFamily="18" charset="0"/>
                <a:cs typeface="Times New Roman" panose="02020603050405020304" pitchFamily="18" charset="0"/>
              </a:rPr>
              <a:t>.</a:t>
            </a:r>
          </a:p>
          <a:p>
            <a:r>
              <a:rPr lang="en-US" dirty="0">
                <a:solidFill>
                  <a:schemeClr val="tx1"/>
                </a:solidFill>
                <a:latin typeface="Times New Roman" panose="02020603050405020304" pitchFamily="18" charset="0"/>
                <a:cs typeface="Times New Roman" panose="02020603050405020304" pitchFamily="18" charset="0"/>
              </a:rPr>
              <a:t>It is worth noting that, while these recommendations are based on the findings of this specific study, it is important to keep in mind that every organization and training center has its unique set of challenges and circumstances. </a:t>
            </a:r>
          </a:p>
        </p:txBody>
      </p:sp>
      <p:sp>
        <p:nvSpPr>
          <p:cNvPr id="4" name="Slide Number Placeholder 3"/>
          <p:cNvSpPr>
            <a:spLocks noGrp="1"/>
          </p:cNvSpPr>
          <p:nvPr>
            <p:ph type="sldNum" sz="quarter" idx="12"/>
          </p:nvPr>
        </p:nvSpPr>
        <p:spPr/>
        <p:txBody>
          <a:bodyPr/>
          <a:lstStyle/>
          <a:p>
            <a:fld id="{D57F1E4F-1CFF-5643-939E-217C01CDF565}" type="slidenum">
              <a:rPr lang="en-US" smtClean="0"/>
              <a:pPr/>
              <a:t>42</a:t>
            </a:fld>
            <a:endParaRPr lang="en-US" dirty="0"/>
          </a:p>
        </p:txBody>
      </p:sp>
    </p:spTree>
    <p:extLst>
      <p:ext uri="{BB962C8B-B14F-4D97-AF65-F5344CB8AC3E}">
        <p14:creationId xmlns:p14="http://schemas.microsoft.com/office/powerpoint/2010/main" val="1301046603"/>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D57F1E4F-1CFF-5643-939E-217C01CDF565}" type="slidenum">
              <a:rPr lang="en-US" smtClean="0"/>
              <a:pPr/>
              <a:t>43</a:t>
            </a:fld>
            <a:endParaRPr lang="en-US" dirty="0"/>
          </a:p>
        </p:txBody>
      </p:sp>
      <p:pic>
        <p:nvPicPr>
          <p:cNvPr id="5" name="Picture 4"/>
          <p:cNvPicPr>
            <a:picLocks noChangeAspect="1"/>
          </p:cNvPicPr>
          <p:nvPr/>
        </p:nvPicPr>
        <p:blipFill>
          <a:blip r:embed="rId2"/>
          <a:stretch>
            <a:fillRect/>
          </a:stretch>
        </p:blipFill>
        <p:spPr>
          <a:xfrm>
            <a:off x="1702487" y="970344"/>
            <a:ext cx="8983710" cy="5528437"/>
          </a:xfrm>
          <a:prstGeom prst="rect">
            <a:avLst/>
          </a:prstGeom>
        </p:spPr>
      </p:pic>
    </p:spTree>
    <p:extLst>
      <p:ext uri="{BB962C8B-B14F-4D97-AF65-F5344CB8AC3E}">
        <p14:creationId xmlns:p14="http://schemas.microsoft.com/office/powerpoint/2010/main" val="173375096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37582" y="787782"/>
            <a:ext cx="8911687" cy="1280890"/>
          </a:xfrm>
        </p:spPr>
        <p:txBody>
          <a:bodyPr>
            <a:normAutofit fontScale="90000"/>
          </a:bodyPr>
          <a:lstStyle/>
          <a:p>
            <a:pPr algn="ctr"/>
            <a:r>
              <a:rPr lang="en-US" b="1" dirty="0">
                <a:solidFill>
                  <a:schemeClr val="tx1"/>
                </a:solidFill>
                <a:latin typeface="Times New Roman" panose="02020603050405020304" pitchFamily="18" charset="0"/>
                <a:cs typeface="Times New Roman" panose="02020603050405020304" pitchFamily="18" charset="0"/>
              </a:rPr>
              <a:t>Quality Gurus</a:t>
            </a:r>
            <a:br>
              <a:rPr lang="en-US" b="1" dirty="0">
                <a:solidFill>
                  <a:schemeClr val="tx1"/>
                </a:solidFill>
                <a:latin typeface="Times New Roman" panose="02020603050405020304" pitchFamily="18" charset="0"/>
                <a:cs typeface="Times New Roman" panose="02020603050405020304" pitchFamily="18" charset="0"/>
              </a:rPr>
            </a:br>
            <a:r>
              <a:rPr lang="en-US" dirty="0">
                <a:solidFill>
                  <a:schemeClr val="tx1"/>
                </a:solidFill>
                <a:latin typeface="Times New Roman" panose="02020603050405020304" pitchFamily="18" charset="0"/>
                <a:cs typeface="Times New Roman" panose="02020603050405020304" pitchFamily="18" charset="0"/>
              </a:rPr>
              <a:t/>
            </a:r>
            <a:br>
              <a:rPr lang="en-US" dirty="0">
                <a:solidFill>
                  <a:schemeClr val="tx1"/>
                </a:solidFill>
                <a:latin typeface="Times New Roman" panose="02020603050405020304" pitchFamily="18" charset="0"/>
                <a:cs typeface="Times New Roman" panose="02020603050405020304" pitchFamily="18" charset="0"/>
              </a:rPr>
            </a:br>
            <a:endParaRPr lang="en-US" dirty="0">
              <a:solidFill>
                <a:schemeClr val="tx1"/>
              </a:solidFill>
            </a:endParaRPr>
          </a:p>
        </p:txBody>
      </p:sp>
      <p:sp>
        <p:nvSpPr>
          <p:cNvPr id="3" name="Content Placeholder 2"/>
          <p:cNvSpPr>
            <a:spLocks noGrp="1"/>
          </p:cNvSpPr>
          <p:nvPr>
            <p:ph idx="1"/>
          </p:nvPr>
        </p:nvSpPr>
        <p:spPr>
          <a:xfrm>
            <a:off x="1633869" y="1819701"/>
            <a:ext cx="8915400" cy="3777622"/>
          </a:xfrm>
        </p:spPr>
        <p:txBody>
          <a:bodyPr>
            <a:normAutofit lnSpcReduction="10000"/>
          </a:bodyPr>
          <a:lstStyle/>
          <a:p>
            <a:pPr marL="0" indent="0">
              <a:buNone/>
            </a:pPr>
            <a:r>
              <a:rPr lang="en-US" b="1" dirty="0">
                <a:solidFill>
                  <a:schemeClr val="tx1"/>
                </a:solidFill>
                <a:latin typeface="Times New Roman" panose="02020603050405020304" pitchFamily="18" charset="0"/>
                <a:cs typeface="Times New Roman" panose="02020603050405020304" pitchFamily="18" charset="0"/>
              </a:rPr>
              <a:t>1-Walter A. </a:t>
            </a:r>
            <a:r>
              <a:rPr lang="en-US" b="1" u="sng" dirty="0">
                <a:solidFill>
                  <a:schemeClr val="tx1"/>
                </a:solidFill>
                <a:latin typeface="Times New Roman" panose="02020603050405020304" pitchFamily="18" charset="0"/>
                <a:cs typeface="Times New Roman" panose="02020603050405020304" pitchFamily="18" charset="0"/>
              </a:rPr>
              <a:t>Shewhart</a:t>
            </a:r>
          </a:p>
          <a:p>
            <a:r>
              <a:rPr lang="en-US" dirty="0">
                <a:solidFill>
                  <a:schemeClr val="tx1"/>
                </a:solidFill>
                <a:latin typeface="Times New Roman" panose="02020603050405020304" pitchFamily="18" charset="0"/>
                <a:cs typeface="Times New Roman" panose="02020603050405020304" pitchFamily="18" charset="0"/>
              </a:rPr>
              <a:t>Shewhart's work pointed out the importance of reducing variation in a manufacturing process and Shewhart created the basis for the control chart.</a:t>
            </a:r>
          </a:p>
          <a:p>
            <a:pPr marL="0" indent="0">
              <a:buNone/>
            </a:pPr>
            <a:r>
              <a:rPr lang="en-US" b="1" dirty="0">
                <a:solidFill>
                  <a:schemeClr val="tx1"/>
                </a:solidFill>
                <a:latin typeface="Times New Roman" panose="02020603050405020304" pitchFamily="18" charset="0"/>
                <a:cs typeface="Times New Roman" panose="02020603050405020304" pitchFamily="18" charset="0"/>
              </a:rPr>
              <a:t>2-W. Edwards </a:t>
            </a:r>
            <a:r>
              <a:rPr lang="en-US" b="1" u="sng" dirty="0">
                <a:solidFill>
                  <a:schemeClr val="tx1"/>
                </a:solidFill>
                <a:latin typeface="Times New Roman" panose="02020603050405020304" pitchFamily="18" charset="0"/>
                <a:cs typeface="Times New Roman" panose="02020603050405020304" pitchFamily="18" charset="0"/>
              </a:rPr>
              <a:t>Deming</a:t>
            </a:r>
            <a:endParaRPr lang="en-US" u="sng" dirty="0">
              <a:solidFill>
                <a:schemeClr val="tx1"/>
              </a:solidFill>
              <a:latin typeface="Times New Roman" panose="02020603050405020304" pitchFamily="18" charset="0"/>
              <a:cs typeface="Times New Roman" panose="02020603050405020304" pitchFamily="18" charset="0"/>
            </a:endParaRPr>
          </a:p>
          <a:p>
            <a:r>
              <a:rPr lang="en-US" dirty="0">
                <a:solidFill>
                  <a:schemeClr val="tx1"/>
                </a:solidFill>
                <a:latin typeface="Times New Roman" panose="02020603050405020304" pitchFamily="18" charset="0"/>
                <a:cs typeface="Times New Roman" panose="02020603050405020304" pitchFamily="18" charset="0"/>
              </a:rPr>
              <a:t>Deming said" organizations can increase quality and simultaneously reduce costs (by reducing waste, rework, </a:t>
            </a:r>
            <a:r>
              <a:rPr lang="en-US" dirty="0" smtClean="0">
                <a:solidFill>
                  <a:schemeClr val="tx1"/>
                </a:solidFill>
                <a:latin typeface="Times New Roman" panose="02020603050405020304" pitchFamily="18" charset="0"/>
                <a:cs typeface="Times New Roman" panose="02020603050405020304" pitchFamily="18" charset="0"/>
              </a:rPr>
              <a:t>increasing </a:t>
            </a:r>
            <a:r>
              <a:rPr lang="en-US" dirty="0">
                <a:solidFill>
                  <a:schemeClr val="tx1"/>
                </a:solidFill>
                <a:latin typeface="Times New Roman" panose="02020603050405020304" pitchFamily="18" charset="0"/>
                <a:cs typeface="Times New Roman" panose="02020603050405020304" pitchFamily="18" charset="0"/>
              </a:rPr>
              <a:t>customer loyalty</a:t>
            </a:r>
            <a:r>
              <a:rPr lang="en-US" dirty="0" smtClean="0">
                <a:solidFill>
                  <a:schemeClr val="tx1"/>
                </a:solidFill>
                <a:latin typeface="Times New Roman" panose="02020603050405020304" pitchFamily="18" charset="0"/>
                <a:cs typeface="Times New Roman" panose="02020603050405020304" pitchFamily="18" charset="0"/>
              </a:rPr>
              <a:t>).</a:t>
            </a:r>
            <a:endParaRPr lang="en-US" dirty="0">
              <a:solidFill>
                <a:schemeClr val="tx1"/>
              </a:solidFill>
              <a:latin typeface="Times New Roman" panose="02020603050405020304" pitchFamily="18" charset="0"/>
              <a:cs typeface="Times New Roman" panose="02020603050405020304" pitchFamily="18" charset="0"/>
            </a:endParaRPr>
          </a:p>
          <a:p>
            <a:pPr marL="0" indent="0">
              <a:buNone/>
            </a:pPr>
            <a:r>
              <a:rPr lang="en-US" b="1" dirty="0">
                <a:solidFill>
                  <a:schemeClr val="tx1"/>
                </a:solidFill>
                <a:latin typeface="Times New Roman" panose="02020603050405020304" pitchFamily="18" charset="0"/>
                <a:cs typeface="Times New Roman" panose="02020603050405020304" pitchFamily="18" charset="0"/>
              </a:rPr>
              <a:t>3-Joseph M. </a:t>
            </a:r>
            <a:r>
              <a:rPr lang="en-US" b="1" u="sng" dirty="0">
                <a:solidFill>
                  <a:schemeClr val="tx1"/>
                </a:solidFill>
                <a:latin typeface="Times New Roman" panose="02020603050405020304" pitchFamily="18" charset="0"/>
                <a:cs typeface="Times New Roman" panose="02020603050405020304" pitchFamily="18" charset="0"/>
              </a:rPr>
              <a:t>Juran</a:t>
            </a:r>
            <a:endParaRPr lang="en-US" u="sng" dirty="0">
              <a:solidFill>
                <a:schemeClr val="tx1"/>
              </a:solidFill>
              <a:latin typeface="Times New Roman" panose="02020603050405020304" pitchFamily="18" charset="0"/>
              <a:cs typeface="Times New Roman" panose="02020603050405020304" pitchFamily="18" charset="0"/>
            </a:endParaRPr>
          </a:p>
          <a:p>
            <a:r>
              <a:rPr lang="en-US" dirty="0">
                <a:solidFill>
                  <a:schemeClr val="tx1"/>
                </a:solidFill>
                <a:latin typeface="Times New Roman" panose="02020603050405020304" pitchFamily="18" charset="0"/>
                <a:cs typeface="Times New Roman" panose="02020603050405020304" pitchFamily="18" charset="0"/>
              </a:rPr>
              <a:t>Juran—who focused on managing for quality— The training started with the top and middle management.</a:t>
            </a:r>
          </a:p>
          <a:p>
            <a:r>
              <a:rPr lang="en-US" dirty="0">
                <a:solidFill>
                  <a:schemeClr val="tx1"/>
                </a:solidFill>
                <a:latin typeface="Times New Roman" panose="02020603050405020304" pitchFamily="18" charset="0"/>
                <a:cs typeface="Times New Roman" panose="02020603050405020304" pitchFamily="18" charset="0"/>
              </a:rPr>
              <a:t>Juran is best known for the following contributions to the quality philosophy: The Juran Trilogy and Pareto principle.</a:t>
            </a:r>
          </a:p>
          <a:p>
            <a:endParaRPr lang="en-US" dirty="0">
              <a:solidFill>
                <a:schemeClr val="tx1"/>
              </a:solidFill>
            </a:endParaRPr>
          </a:p>
        </p:txBody>
      </p:sp>
      <p:sp>
        <p:nvSpPr>
          <p:cNvPr id="4" name="Slide Number Placeholder 3"/>
          <p:cNvSpPr>
            <a:spLocks noGrp="1"/>
          </p:cNvSpPr>
          <p:nvPr>
            <p:ph type="sldNum" sz="quarter" idx="12"/>
          </p:nvPr>
        </p:nvSpPr>
        <p:spPr/>
        <p:txBody>
          <a:bodyPr/>
          <a:lstStyle/>
          <a:p>
            <a:fld id="{D57F1E4F-1CFF-5643-939E-217C01CDF565}" type="slidenum">
              <a:rPr lang="en-US" smtClean="0"/>
              <a:pPr/>
              <a:t>5</a:t>
            </a:fld>
            <a:endParaRPr lang="en-US" dirty="0"/>
          </a:p>
        </p:txBody>
      </p:sp>
    </p:spTree>
    <p:extLst>
      <p:ext uri="{BB962C8B-B14F-4D97-AF65-F5344CB8AC3E}">
        <p14:creationId xmlns:p14="http://schemas.microsoft.com/office/powerpoint/2010/main" val="252209971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92172" y="624110"/>
            <a:ext cx="8911687" cy="1280890"/>
          </a:xfrm>
        </p:spPr>
        <p:txBody>
          <a:bodyPr/>
          <a:lstStyle/>
          <a:p>
            <a:pPr algn="ctr"/>
            <a:r>
              <a:rPr lang="en-US" b="1" dirty="0">
                <a:solidFill>
                  <a:schemeClr val="tx1"/>
                </a:solidFill>
                <a:latin typeface="Times New Roman" panose="02020603050405020304" pitchFamily="18" charset="0"/>
                <a:cs typeface="Times New Roman" panose="02020603050405020304" pitchFamily="18" charset="0"/>
              </a:rPr>
              <a:t>Six Sigma</a:t>
            </a:r>
            <a:br>
              <a:rPr lang="en-US" b="1" dirty="0">
                <a:solidFill>
                  <a:schemeClr val="tx1"/>
                </a:solidFill>
                <a:latin typeface="Times New Roman" panose="02020603050405020304" pitchFamily="18" charset="0"/>
                <a:cs typeface="Times New Roman" panose="02020603050405020304" pitchFamily="18" charset="0"/>
              </a:rPr>
            </a:br>
            <a:endParaRPr lang="en-US" b="1" dirty="0">
              <a:solidFill>
                <a:schemeClr val="tx1"/>
              </a:solidFill>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2069052" y="1905000"/>
            <a:ext cx="8915400" cy="4591334"/>
          </a:xfrm>
        </p:spPr>
        <p:txBody>
          <a:bodyPr/>
          <a:lstStyle/>
          <a:p>
            <a:r>
              <a:rPr lang="en-US" dirty="0">
                <a:solidFill>
                  <a:schemeClr val="tx1"/>
                </a:solidFill>
                <a:latin typeface="Times New Roman" panose="02020603050405020304" pitchFamily="18" charset="0"/>
                <a:cs typeface="Times New Roman" panose="02020603050405020304" pitchFamily="18" charset="0"/>
              </a:rPr>
              <a:t>Six Sigma is a business management strategy that was originally developed by Motorola in 1986 </a:t>
            </a:r>
            <a:r>
              <a:rPr lang="en-US" dirty="0" smtClean="0">
                <a:solidFill>
                  <a:schemeClr val="tx1"/>
                </a:solidFill>
                <a:latin typeface="Times New Roman" panose="02020603050405020304" pitchFamily="18" charset="0"/>
                <a:cs typeface="Times New Roman" panose="02020603050405020304" pitchFamily="18" charset="0"/>
              </a:rPr>
              <a:t>.</a:t>
            </a:r>
          </a:p>
          <a:p>
            <a:r>
              <a:rPr lang="en-US" dirty="0" smtClean="0">
                <a:solidFill>
                  <a:schemeClr val="tx1"/>
                </a:solidFill>
                <a:latin typeface="Times New Roman" panose="02020603050405020304" pitchFamily="18" charset="0"/>
                <a:cs typeface="Times New Roman" panose="02020603050405020304" pitchFamily="18" charset="0"/>
              </a:rPr>
              <a:t> </a:t>
            </a:r>
            <a:r>
              <a:rPr lang="en-US" dirty="0">
                <a:solidFill>
                  <a:schemeClr val="tx1"/>
                </a:solidFill>
                <a:latin typeface="Times New Roman" panose="02020603050405020304" pitchFamily="18" charset="0"/>
                <a:cs typeface="Times New Roman" panose="02020603050405020304" pitchFamily="18" charset="0"/>
              </a:rPr>
              <a:t>It is a data-driven approach that aims to improve the quality of process outputs by identifying and removing the causes of defects (errors) and minimizing variability in manufacturing and business processes . </a:t>
            </a:r>
            <a:endParaRPr lang="en-US" dirty="0" smtClean="0">
              <a:solidFill>
                <a:schemeClr val="tx1"/>
              </a:solidFill>
              <a:latin typeface="Times New Roman" panose="02020603050405020304" pitchFamily="18" charset="0"/>
              <a:cs typeface="Times New Roman" panose="02020603050405020304" pitchFamily="18" charset="0"/>
            </a:endParaRPr>
          </a:p>
          <a:p>
            <a:r>
              <a:rPr lang="en-US" dirty="0" smtClean="0">
                <a:solidFill>
                  <a:schemeClr val="tx1"/>
                </a:solidFill>
                <a:latin typeface="Times New Roman" panose="02020603050405020304" pitchFamily="18" charset="0"/>
                <a:cs typeface="Times New Roman" panose="02020603050405020304" pitchFamily="18" charset="0"/>
              </a:rPr>
              <a:t>The </a:t>
            </a:r>
            <a:r>
              <a:rPr lang="en-US" dirty="0">
                <a:solidFill>
                  <a:schemeClr val="tx1"/>
                </a:solidFill>
                <a:latin typeface="Times New Roman" panose="02020603050405020304" pitchFamily="18" charset="0"/>
                <a:cs typeface="Times New Roman" panose="02020603050405020304" pitchFamily="18" charset="0"/>
              </a:rPr>
              <a:t>goal of Six Sigma is to achieve a process that is 99.99966% free of defects, meaning that only 3.4 defects per million products are expected</a:t>
            </a:r>
            <a:r>
              <a:rPr lang="en-US" dirty="0" smtClean="0">
                <a:solidFill>
                  <a:schemeClr val="tx1"/>
                </a:solidFill>
                <a:latin typeface="Times New Roman" panose="02020603050405020304" pitchFamily="18" charset="0"/>
                <a:cs typeface="Times New Roman" panose="02020603050405020304" pitchFamily="18" charset="0"/>
              </a:rPr>
              <a:t>.</a:t>
            </a:r>
          </a:p>
          <a:p>
            <a:r>
              <a:rPr lang="en-US" dirty="0">
                <a:solidFill>
                  <a:schemeClr val="tx1"/>
                </a:solidFill>
                <a:latin typeface="Times New Roman" panose="02020603050405020304" pitchFamily="18" charset="0"/>
                <a:cs typeface="Times New Roman" panose="02020603050405020304" pitchFamily="18" charset="0"/>
              </a:rPr>
              <a:t>Six Sigma projects follow two project methodologies . These methodologies, composed of five phases each, bear the acronyms DMAIC and DMADV (Define-Measure-Analysis-Design-Verify).DMAIC (Define-Measure-Analyze-Improve-Control). </a:t>
            </a:r>
          </a:p>
        </p:txBody>
      </p:sp>
      <p:sp>
        <p:nvSpPr>
          <p:cNvPr id="4" name="Slide Number Placeholder 3"/>
          <p:cNvSpPr>
            <a:spLocks noGrp="1"/>
          </p:cNvSpPr>
          <p:nvPr>
            <p:ph type="sldNum" sz="quarter" idx="12"/>
          </p:nvPr>
        </p:nvSpPr>
        <p:spPr/>
        <p:txBody>
          <a:bodyPr/>
          <a:lstStyle/>
          <a:p>
            <a:fld id="{D57F1E4F-1CFF-5643-939E-217C01CDF565}" type="slidenum">
              <a:rPr lang="en-US" smtClean="0"/>
              <a:pPr/>
              <a:t>6</a:t>
            </a:fld>
            <a:endParaRPr lang="en-US" dirty="0"/>
          </a:p>
        </p:txBody>
      </p:sp>
    </p:spTree>
    <p:extLst>
      <p:ext uri="{BB962C8B-B14F-4D97-AF65-F5344CB8AC3E}">
        <p14:creationId xmlns:p14="http://schemas.microsoft.com/office/powerpoint/2010/main" val="209150161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311579" y="1437563"/>
            <a:ext cx="5771610" cy="4471917"/>
          </a:xfrm>
        </p:spPr>
        <p:txBody>
          <a:bodyPr/>
          <a:lstStyle/>
          <a:p>
            <a:r>
              <a:rPr lang="en-US" dirty="0">
                <a:solidFill>
                  <a:schemeClr val="tx1"/>
                </a:solidFill>
                <a:latin typeface="Times New Roman" panose="02020603050405020304" pitchFamily="18" charset="0"/>
                <a:cs typeface="Times New Roman" panose="02020603050405020304" pitchFamily="18" charset="0"/>
              </a:rPr>
              <a:t>The widely accepted definition of a Six Sigma process is a process that produces 3.4 defective parts per million opportunities (DPMO). As shown in the table on the right</a:t>
            </a:r>
            <a:r>
              <a:rPr lang="en-US" dirty="0" smtClean="0">
                <a:solidFill>
                  <a:schemeClr val="tx1"/>
                </a:solidFill>
                <a:latin typeface="Times New Roman" panose="02020603050405020304" pitchFamily="18" charset="0"/>
                <a:cs typeface="Times New Roman" panose="02020603050405020304" pitchFamily="18" charset="0"/>
              </a:rPr>
              <a:t>.</a:t>
            </a:r>
            <a:endParaRPr lang="ar-JO" dirty="0" smtClean="0">
              <a:solidFill>
                <a:schemeClr val="tx1"/>
              </a:solidFill>
              <a:latin typeface="Times New Roman" panose="02020603050405020304" pitchFamily="18" charset="0"/>
              <a:cs typeface="Times New Roman" panose="02020603050405020304" pitchFamily="18" charset="0"/>
            </a:endParaRPr>
          </a:p>
          <a:p>
            <a:endParaRPr lang="ar-JO" dirty="0" smtClean="0">
              <a:solidFill>
                <a:schemeClr val="tx1"/>
              </a:solidFill>
              <a:latin typeface="Times New Roman" panose="02020603050405020304" pitchFamily="18" charset="0"/>
              <a:cs typeface="Times New Roman" panose="02020603050405020304" pitchFamily="18" charset="0"/>
            </a:endParaRPr>
          </a:p>
          <a:p>
            <a:r>
              <a:rPr lang="en-US" dirty="0">
                <a:solidFill>
                  <a:schemeClr val="tx1"/>
                </a:solidFill>
                <a:latin typeface="Times New Roman" panose="02020603050405020304" pitchFamily="18" charset="0"/>
                <a:cs typeface="Times New Roman" panose="02020603050405020304" pitchFamily="18" charset="0"/>
              </a:rPr>
              <a:t>This level of quality is near perfect and is the ultimate goal for Six Sigma projects. Through the use of quality management tools such as Pareto chart, cause and effect chart, and Control chart and SIPOC analysis (Suppliers, Inputs, Process, Outputs, Customers) etc. and follow the DMAIC or DMADV methodology.</a:t>
            </a:r>
          </a:p>
        </p:txBody>
      </p:sp>
      <p:sp>
        <p:nvSpPr>
          <p:cNvPr id="4" name="Slide Number Placeholder 3"/>
          <p:cNvSpPr>
            <a:spLocks noGrp="1"/>
          </p:cNvSpPr>
          <p:nvPr>
            <p:ph type="sldNum" sz="quarter" idx="12"/>
          </p:nvPr>
        </p:nvSpPr>
        <p:spPr/>
        <p:txBody>
          <a:bodyPr/>
          <a:lstStyle/>
          <a:p>
            <a:fld id="{D57F1E4F-1CFF-5643-939E-217C01CDF565}" type="slidenum">
              <a:rPr lang="en-US" smtClean="0"/>
              <a:pPr/>
              <a:t>7</a:t>
            </a:fld>
            <a:endParaRPr lang="en-US" dirty="0"/>
          </a:p>
        </p:txBody>
      </p:sp>
      <p:pic>
        <p:nvPicPr>
          <p:cNvPr id="5" name="Picture 4"/>
          <p:cNvPicPr/>
          <p:nvPr/>
        </p:nvPicPr>
        <p:blipFill>
          <a:blip r:embed="rId2"/>
          <a:stretch>
            <a:fillRect/>
          </a:stretch>
        </p:blipFill>
        <p:spPr>
          <a:xfrm>
            <a:off x="7475322" y="1437564"/>
            <a:ext cx="4493765" cy="4471917"/>
          </a:xfrm>
          <a:prstGeom prst="rect">
            <a:avLst/>
          </a:prstGeom>
        </p:spPr>
      </p:pic>
    </p:spTree>
    <p:extLst>
      <p:ext uri="{BB962C8B-B14F-4D97-AF65-F5344CB8AC3E}">
        <p14:creationId xmlns:p14="http://schemas.microsoft.com/office/powerpoint/2010/main" val="380278365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52085" y="756624"/>
            <a:ext cx="8911687" cy="792566"/>
          </a:xfrm>
        </p:spPr>
        <p:txBody>
          <a:bodyPr>
            <a:normAutofit fontScale="90000"/>
          </a:bodyPr>
          <a:lstStyle/>
          <a:p>
            <a:pPr algn="ctr"/>
            <a:r>
              <a:rPr lang="en-US" b="1" dirty="0" smtClean="0">
                <a:solidFill>
                  <a:schemeClr val="tx1"/>
                </a:solidFill>
                <a:latin typeface="Times New Roman" panose="02020603050405020304" pitchFamily="18" charset="0"/>
                <a:cs typeface="Times New Roman" panose="02020603050405020304" pitchFamily="18" charset="0"/>
              </a:rPr>
              <a:t>DMAIC</a:t>
            </a:r>
            <a:r>
              <a:rPr lang="en-US" b="1" dirty="0">
                <a:solidFill>
                  <a:schemeClr val="tx1"/>
                </a:solidFill>
                <a:latin typeface="Times New Roman" panose="02020603050405020304" pitchFamily="18" charset="0"/>
                <a:cs typeface="Times New Roman" panose="02020603050405020304" pitchFamily="18" charset="0"/>
              </a:rPr>
              <a:t/>
            </a:r>
            <a:br>
              <a:rPr lang="en-US" b="1" dirty="0">
                <a:solidFill>
                  <a:schemeClr val="tx1"/>
                </a:solidFill>
                <a:latin typeface="Times New Roman" panose="02020603050405020304" pitchFamily="18" charset="0"/>
                <a:cs typeface="Times New Roman" panose="02020603050405020304" pitchFamily="18" charset="0"/>
              </a:rPr>
            </a:br>
            <a:endParaRPr lang="en-US" b="1" dirty="0">
              <a:solidFill>
                <a:schemeClr val="tx1"/>
              </a:solidFill>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1752085" y="1905000"/>
            <a:ext cx="9182078" cy="4470042"/>
          </a:xfrm>
        </p:spPr>
        <p:txBody>
          <a:bodyPr>
            <a:normAutofit/>
          </a:bodyPr>
          <a:lstStyle/>
          <a:p>
            <a:pPr>
              <a:buFont typeface="Wingdings" panose="05000000000000000000" pitchFamily="2" charset="2"/>
              <a:buChar char="v"/>
            </a:pPr>
            <a:r>
              <a:rPr lang="en-US" dirty="0">
                <a:solidFill>
                  <a:schemeClr val="tx1"/>
                </a:solidFill>
                <a:latin typeface="Times New Roman" panose="02020603050405020304" pitchFamily="18" charset="0"/>
                <a:cs typeface="Times New Roman" panose="02020603050405020304" pitchFamily="18" charset="0"/>
              </a:rPr>
              <a:t>The DMAIC project methodology has five phases:</a:t>
            </a:r>
          </a:p>
          <a:p>
            <a:endParaRPr lang="en-US" dirty="0">
              <a:solidFill>
                <a:schemeClr val="tx1"/>
              </a:solidFill>
              <a:latin typeface="Times New Roman" panose="02020603050405020304" pitchFamily="18" charset="0"/>
              <a:cs typeface="Times New Roman" panose="02020603050405020304" pitchFamily="18" charset="0"/>
            </a:endParaRPr>
          </a:p>
          <a:p>
            <a:r>
              <a:rPr lang="en-US" b="1" dirty="0">
                <a:solidFill>
                  <a:schemeClr val="accent2">
                    <a:lumMod val="75000"/>
                  </a:schemeClr>
                </a:solidFill>
                <a:latin typeface="Times New Roman" panose="02020603050405020304" pitchFamily="18" charset="0"/>
                <a:cs typeface="Times New Roman" panose="02020603050405020304" pitchFamily="18" charset="0"/>
              </a:rPr>
              <a:t>Define</a:t>
            </a:r>
            <a:r>
              <a:rPr lang="en-US" dirty="0">
                <a:solidFill>
                  <a:schemeClr val="accent2">
                    <a:lumMod val="75000"/>
                  </a:schemeClr>
                </a:solidFill>
                <a:latin typeface="Times New Roman" panose="02020603050405020304" pitchFamily="18" charset="0"/>
                <a:cs typeface="Times New Roman" panose="02020603050405020304" pitchFamily="18" charset="0"/>
              </a:rPr>
              <a:t> </a:t>
            </a:r>
            <a:r>
              <a:rPr lang="en-US" dirty="0">
                <a:solidFill>
                  <a:schemeClr val="tx1"/>
                </a:solidFill>
                <a:latin typeface="Times New Roman" panose="02020603050405020304" pitchFamily="18" charset="0"/>
                <a:cs typeface="Times New Roman" panose="02020603050405020304" pitchFamily="18" charset="0"/>
              </a:rPr>
              <a:t>the problem, the project goals, and customer (internal and external) requirements.</a:t>
            </a:r>
          </a:p>
          <a:p>
            <a:r>
              <a:rPr lang="en-US" b="1" dirty="0" smtClean="0">
                <a:solidFill>
                  <a:schemeClr val="accent2">
                    <a:lumMod val="75000"/>
                  </a:schemeClr>
                </a:solidFill>
                <a:latin typeface="Times New Roman" panose="02020603050405020304" pitchFamily="18" charset="0"/>
                <a:cs typeface="Times New Roman" panose="02020603050405020304" pitchFamily="18" charset="0"/>
              </a:rPr>
              <a:t>Measure</a:t>
            </a:r>
            <a:r>
              <a:rPr lang="en-US" dirty="0" smtClean="0">
                <a:solidFill>
                  <a:schemeClr val="tx1"/>
                </a:solidFill>
                <a:latin typeface="Times New Roman" panose="02020603050405020304" pitchFamily="18" charset="0"/>
                <a:cs typeface="Times New Roman" panose="02020603050405020304" pitchFamily="18" charset="0"/>
              </a:rPr>
              <a:t> </a:t>
            </a:r>
            <a:r>
              <a:rPr lang="en-US" dirty="0">
                <a:solidFill>
                  <a:schemeClr val="tx1"/>
                </a:solidFill>
                <a:latin typeface="Times New Roman" panose="02020603050405020304" pitchFamily="18" charset="0"/>
                <a:cs typeface="Times New Roman" panose="02020603050405020304" pitchFamily="18" charset="0"/>
              </a:rPr>
              <a:t>key aspects of the current process and collect relevant data.</a:t>
            </a:r>
          </a:p>
          <a:p>
            <a:r>
              <a:rPr lang="en-US" b="1" dirty="0" smtClean="0">
                <a:solidFill>
                  <a:schemeClr val="accent2">
                    <a:lumMod val="75000"/>
                  </a:schemeClr>
                </a:solidFill>
                <a:latin typeface="Times New Roman" panose="02020603050405020304" pitchFamily="18" charset="0"/>
                <a:cs typeface="Times New Roman" panose="02020603050405020304" pitchFamily="18" charset="0"/>
              </a:rPr>
              <a:t>Analyze</a:t>
            </a:r>
            <a:r>
              <a:rPr lang="en-US" dirty="0" smtClean="0">
                <a:solidFill>
                  <a:schemeClr val="tx1"/>
                </a:solidFill>
                <a:latin typeface="Times New Roman" panose="02020603050405020304" pitchFamily="18" charset="0"/>
                <a:cs typeface="Times New Roman" panose="02020603050405020304" pitchFamily="18" charset="0"/>
              </a:rPr>
              <a:t> </a:t>
            </a:r>
            <a:r>
              <a:rPr lang="en-US" dirty="0">
                <a:solidFill>
                  <a:schemeClr val="tx1"/>
                </a:solidFill>
                <a:latin typeface="Times New Roman" panose="02020603050405020304" pitchFamily="18" charset="0"/>
                <a:cs typeface="Times New Roman" panose="02020603050405020304" pitchFamily="18" charset="0"/>
              </a:rPr>
              <a:t>the data to investigate and verify cause-and-effect relationships.</a:t>
            </a:r>
          </a:p>
          <a:p>
            <a:r>
              <a:rPr lang="en-US" b="1" dirty="0">
                <a:solidFill>
                  <a:schemeClr val="accent2">
                    <a:lumMod val="75000"/>
                  </a:schemeClr>
                </a:solidFill>
                <a:latin typeface="Times New Roman" panose="02020603050405020304" pitchFamily="18" charset="0"/>
                <a:cs typeface="Times New Roman" panose="02020603050405020304" pitchFamily="18" charset="0"/>
              </a:rPr>
              <a:t>Improve</a:t>
            </a:r>
            <a:r>
              <a:rPr lang="en-US" dirty="0">
                <a:solidFill>
                  <a:schemeClr val="tx1"/>
                </a:solidFill>
                <a:latin typeface="Times New Roman" panose="02020603050405020304" pitchFamily="18" charset="0"/>
                <a:cs typeface="Times New Roman" panose="02020603050405020304" pitchFamily="18" charset="0"/>
              </a:rPr>
              <a:t> the current process based upon data analysis using techniques such as the design of experiments</a:t>
            </a:r>
          </a:p>
          <a:p>
            <a:r>
              <a:rPr lang="en-US" b="1" dirty="0" smtClean="0">
                <a:solidFill>
                  <a:schemeClr val="accent2">
                    <a:lumMod val="75000"/>
                  </a:schemeClr>
                </a:solidFill>
                <a:latin typeface="Times New Roman" panose="02020603050405020304" pitchFamily="18" charset="0"/>
                <a:cs typeface="Times New Roman" panose="02020603050405020304" pitchFamily="18" charset="0"/>
              </a:rPr>
              <a:t>Control</a:t>
            </a:r>
            <a:r>
              <a:rPr lang="en-US" dirty="0" smtClean="0">
                <a:solidFill>
                  <a:schemeClr val="tx1"/>
                </a:solidFill>
                <a:latin typeface="Times New Roman" panose="02020603050405020304" pitchFamily="18" charset="0"/>
                <a:cs typeface="Times New Roman" panose="02020603050405020304" pitchFamily="18" charset="0"/>
              </a:rPr>
              <a:t> </a:t>
            </a:r>
            <a:r>
              <a:rPr lang="en-US" dirty="0">
                <a:solidFill>
                  <a:schemeClr val="tx1"/>
                </a:solidFill>
                <a:latin typeface="Times New Roman" panose="02020603050405020304" pitchFamily="18" charset="0"/>
                <a:cs typeface="Times New Roman" panose="02020603050405020304" pitchFamily="18" charset="0"/>
              </a:rPr>
              <a:t>the future state process to ensure that any deviations from target are corrected before they result in defects.</a:t>
            </a:r>
          </a:p>
          <a:p>
            <a:endParaRPr lang="en-US" dirty="0">
              <a:solidFill>
                <a:schemeClr val="tx1"/>
              </a:solidFill>
              <a:latin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12"/>
          </p:nvPr>
        </p:nvSpPr>
        <p:spPr/>
        <p:txBody>
          <a:bodyPr/>
          <a:lstStyle/>
          <a:p>
            <a:fld id="{D57F1E4F-1CFF-5643-939E-217C01CDF565}" type="slidenum">
              <a:rPr lang="en-US" smtClean="0"/>
              <a:pPr/>
              <a:t>8</a:t>
            </a:fld>
            <a:endParaRPr lang="en-US" dirty="0"/>
          </a:p>
        </p:txBody>
      </p:sp>
    </p:spTree>
    <p:extLst>
      <p:ext uri="{BB962C8B-B14F-4D97-AF65-F5344CB8AC3E}">
        <p14:creationId xmlns:p14="http://schemas.microsoft.com/office/powerpoint/2010/main" val="186397686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39888" y="554742"/>
            <a:ext cx="8911687" cy="831203"/>
          </a:xfrm>
        </p:spPr>
        <p:txBody>
          <a:bodyPr/>
          <a:lstStyle/>
          <a:p>
            <a:pPr algn="ctr"/>
            <a:r>
              <a:rPr lang="en-US" b="1" dirty="0">
                <a:solidFill>
                  <a:schemeClr val="tx1"/>
                </a:solidFill>
                <a:latin typeface="Times New Roman" panose="02020603050405020304" pitchFamily="18" charset="0"/>
                <a:cs typeface="Times New Roman" panose="02020603050405020304" pitchFamily="18" charset="0"/>
              </a:rPr>
              <a:t>Methodology </a:t>
            </a:r>
          </a:p>
        </p:txBody>
      </p:sp>
      <p:sp>
        <p:nvSpPr>
          <p:cNvPr id="3" name="Content Placeholder 2"/>
          <p:cNvSpPr>
            <a:spLocks noGrp="1"/>
          </p:cNvSpPr>
          <p:nvPr>
            <p:ph idx="1"/>
          </p:nvPr>
        </p:nvSpPr>
        <p:spPr>
          <a:xfrm>
            <a:off x="1636175" y="1966174"/>
            <a:ext cx="8915400" cy="2906077"/>
          </a:xfrm>
        </p:spPr>
        <p:txBody>
          <a:bodyPr>
            <a:normAutofit/>
          </a:bodyPr>
          <a:lstStyle/>
          <a:p>
            <a:r>
              <a:rPr lang="en-US" dirty="0">
                <a:solidFill>
                  <a:schemeClr val="tx1"/>
                </a:solidFill>
                <a:latin typeface="Times New Roman" panose="02020603050405020304" pitchFamily="18" charset="0"/>
                <a:cs typeface="Times New Roman" panose="02020603050405020304" pitchFamily="18" charset="0"/>
              </a:rPr>
              <a:t>The methodology used to study and evaluate the training process for the Practical Training Center at An-Najah National University is DMAIC, which is an acronym for the five phases associated with a problem-solving </a:t>
            </a:r>
            <a:r>
              <a:rPr lang="en-US" dirty="0" smtClean="0">
                <a:solidFill>
                  <a:schemeClr val="tx1"/>
                </a:solidFill>
                <a:latin typeface="Times New Roman" panose="02020603050405020304" pitchFamily="18" charset="0"/>
                <a:cs typeface="Times New Roman" panose="02020603050405020304" pitchFamily="18" charset="0"/>
              </a:rPr>
              <a:t>methodology.</a:t>
            </a:r>
          </a:p>
          <a:p>
            <a:endParaRPr lang="en-US" dirty="0" smtClean="0">
              <a:solidFill>
                <a:schemeClr val="tx1"/>
              </a:solidFill>
              <a:latin typeface="Times New Roman" panose="02020603050405020304" pitchFamily="18" charset="0"/>
              <a:cs typeface="Times New Roman" panose="02020603050405020304" pitchFamily="18" charset="0"/>
            </a:endParaRPr>
          </a:p>
          <a:p>
            <a:r>
              <a:rPr lang="en-US" dirty="0" smtClean="0">
                <a:solidFill>
                  <a:schemeClr val="tx1"/>
                </a:solidFill>
                <a:latin typeface="Times New Roman" panose="02020603050405020304" pitchFamily="18" charset="0"/>
                <a:cs typeface="Times New Roman" panose="02020603050405020304" pitchFamily="18" charset="0"/>
              </a:rPr>
              <a:t>it </a:t>
            </a:r>
            <a:r>
              <a:rPr lang="en-US" dirty="0">
                <a:solidFill>
                  <a:schemeClr val="tx1"/>
                </a:solidFill>
                <a:latin typeface="Times New Roman" panose="02020603050405020304" pitchFamily="18" charset="0"/>
                <a:cs typeface="Times New Roman" panose="02020603050405020304" pitchFamily="18" charset="0"/>
              </a:rPr>
              <a:t>will use these 5 phases to identify the root cause of inefficiency in the training process and devise solutions to enhance the process. Each phase uses specific tools to help identify the root cause of process inefficiency as well as devise solutions that will enhance the process</a:t>
            </a:r>
            <a:r>
              <a:rPr lang="en-US" dirty="0" smtClean="0">
                <a:solidFill>
                  <a:schemeClr val="tx1"/>
                </a:solidFill>
                <a:latin typeface="Times New Roman" panose="02020603050405020304" pitchFamily="18" charset="0"/>
                <a:cs typeface="Times New Roman" panose="02020603050405020304" pitchFamily="18" charset="0"/>
              </a:rPr>
              <a:t>.</a:t>
            </a:r>
          </a:p>
          <a:p>
            <a:endParaRPr lang="en-US" dirty="0">
              <a:solidFill>
                <a:schemeClr val="tx1"/>
              </a:solidFill>
              <a:latin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12"/>
          </p:nvPr>
        </p:nvSpPr>
        <p:spPr/>
        <p:txBody>
          <a:bodyPr/>
          <a:lstStyle/>
          <a:p>
            <a:fld id="{D57F1E4F-1CFF-5643-939E-217C01CDF565}" type="slidenum">
              <a:rPr lang="en-US" smtClean="0"/>
              <a:pPr/>
              <a:t>9</a:t>
            </a:fld>
            <a:endParaRPr lang="en-US" dirty="0"/>
          </a:p>
        </p:txBody>
      </p:sp>
    </p:spTree>
    <p:extLst>
      <p:ext uri="{BB962C8B-B14F-4D97-AF65-F5344CB8AC3E}">
        <p14:creationId xmlns:p14="http://schemas.microsoft.com/office/powerpoint/2010/main" val="3033877305"/>
      </p:ext>
    </p:extLst>
  </p:cSld>
  <p:clrMapOvr>
    <a:masterClrMapping/>
  </p:clrMapOvr>
</p:sld>
</file>

<file path=ppt/theme/theme1.xml><?xml version="1.0" encoding="utf-8"?>
<a:theme xmlns:a="http://schemas.openxmlformats.org/drawingml/2006/main" name="Wisp">
  <a:themeElements>
    <a:clrScheme name="Wisp">
      <a:dk1>
        <a:sysClr val="windowText" lastClr="000000"/>
      </a:dk1>
      <a:lt1>
        <a:sysClr val="window" lastClr="FFFFFF"/>
      </a:lt1>
      <a:dk2>
        <a:srgbClr val="2E5369"/>
      </a:dk2>
      <a:lt2>
        <a:srgbClr val="CFE2E7"/>
      </a:lt2>
      <a:accent1>
        <a:srgbClr val="353535"/>
      </a:accent1>
      <a:accent2>
        <a:srgbClr val="31B4E6"/>
      </a:accent2>
      <a:accent3>
        <a:srgbClr val="265991"/>
      </a:accent3>
      <a:accent4>
        <a:srgbClr val="7E40CC"/>
      </a:accent4>
      <a:accent5>
        <a:srgbClr val="B927E9"/>
      </a:accent5>
      <a:accent6>
        <a:srgbClr val="E833BF"/>
      </a:accent6>
      <a:hlink>
        <a:srgbClr val="2DA0F1"/>
      </a:hlink>
      <a:folHlink>
        <a:srgbClr val="7ED1E6"/>
      </a:folHlink>
    </a:clrScheme>
    <a:fontScheme name="Wisp">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isp">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4F34B87B-9C7A-41AE-A6CB-48536223DFF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Wisp</Template>
  <TotalTime>1012</TotalTime>
  <Words>3307</Words>
  <Application>Microsoft Office PowerPoint</Application>
  <PresentationFormat>Widescreen</PresentationFormat>
  <Paragraphs>286</Paragraphs>
  <Slides>43</Slides>
  <Notes>1</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43</vt:i4>
      </vt:variant>
    </vt:vector>
  </HeadingPairs>
  <TitlesOfParts>
    <vt:vector size="51" baseType="lpstr">
      <vt:lpstr>Arial</vt:lpstr>
      <vt:lpstr>Calibri</vt:lpstr>
      <vt:lpstr>Cambria Math</vt:lpstr>
      <vt:lpstr>Century Gothic</vt:lpstr>
      <vt:lpstr>Times New Roman</vt:lpstr>
      <vt:lpstr>Wingdings</vt:lpstr>
      <vt:lpstr>Wingdings 3</vt:lpstr>
      <vt:lpstr>Wisp</vt:lpstr>
      <vt:lpstr>PowerPoint Presentation</vt:lpstr>
      <vt:lpstr>Outline:</vt:lpstr>
      <vt:lpstr>Introduction</vt:lpstr>
      <vt:lpstr>Objectives</vt:lpstr>
      <vt:lpstr>Quality Gurus  </vt:lpstr>
      <vt:lpstr>Six Sigma </vt:lpstr>
      <vt:lpstr>PowerPoint Presentation</vt:lpstr>
      <vt:lpstr>DMAIC </vt:lpstr>
      <vt:lpstr>Methodology </vt:lpstr>
      <vt:lpstr>PowerPoint Presentation</vt:lpstr>
      <vt:lpstr>Define phase</vt:lpstr>
      <vt:lpstr>Voice of Customer (VOC): </vt:lpstr>
      <vt:lpstr>PowerPoint Presentation</vt:lpstr>
      <vt:lpstr>PowerPoint Presentation</vt:lpstr>
      <vt:lpstr>Project Charter </vt:lpstr>
      <vt:lpstr>Process mapping: </vt:lpstr>
      <vt:lpstr>SIPOC Diagram: </vt:lpstr>
      <vt:lpstr>Measure Phase </vt:lpstr>
      <vt:lpstr>Sampling</vt:lpstr>
      <vt:lpstr>Analyze Phase</vt:lpstr>
      <vt:lpstr>PowerPoint Presentation</vt:lpstr>
      <vt:lpstr>Results And Analysis</vt:lpstr>
      <vt:lpstr>PowerPoint Presentation</vt:lpstr>
      <vt:lpstr>PowerPoint Presentation</vt:lpstr>
      <vt:lpstr>     Project charter </vt:lpstr>
      <vt:lpstr>PowerPoint Presentation</vt:lpstr>
      <vt:lpstr>PowerPoint Presentation</vt:lpstr>
      <vt:lpstr>Process Map </vt:lpstr>
      <vt:lpstr>PowerPoint Presentation</vt:lpstr>
      <vt:lpstr>SIPOC Diagram </vt:lpstr>
      <vt:lpstr>Measure phase  </vt:lpstr>
      <vt:lpstr>PowerPoint Presentation</vt:lpstr>
      <vt:lpstr>PowerPoint Presentation</vt:lpstr>
      <vt:lpstr>PowerPoint Presentation</vt:lpstr>
      <vt:lpstr>Analysis phase:</vt:lpstr>
      <vt:lpstr>PowerPoint Presentation</vt:lpstr>
      <vt:lpstr>PowerPoint Presentation</vt:lpstr>
      <vt:lpstr>PowerPoint Presentation</vt:lpstr>
      <vt:lpstr>Discussion and Conclusion  </vt:lpstr>
      <vt:lpstr>PowerPoint Presentation</vt:lpstr>
      <vt:lpstr>Recommendations</vt:lpstr>
      <vt:lpstr>PowerPoint Presentation</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hp</dc:creator>
  <cp:lastModifiedBy>hp</cp:lastModifiedBy>
  <cp:revision>59</cp:revision>
  <dcterms:created xsi:type="dcterms:W3CDTF">2022-05-25T15:43:56Z</dcterms:created>
  <dcterms:modified xsi:type="dcterms:W3CDTF">2023-01-23T18:59:08Z</dcterms:modified>
</cp:coreProperties>
</file>