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2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4" r:id="rId68"/>
    <p:sldId id="323" r:id="rId69"/>
    <p:sldId id="326" r:id="rId70"/>
    <p:sldId id="327" r:id="rId71"/>
    <p:sldId id="333" r:id="rId72"/>
    <p:sldId id="334" r:id="rId73"/>
    <p:sldId id="335" r:id="rId74"/>
    <p:sldId id="336" r:id="rId75"/>
    <p:sldId id="337" r:id="rId76"/>
    <p:sldId id="338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346" r:id="rId85"/>
    <p:sldId id="347" r:id="rId86"/>
    <p:sldId id="348" r:id="rId87"/>
    <p:sldId id="349" r:id="rId88"/>
    <p:sldId id="350" r:id="rId89"/>
    <p:sldId id="351" r:id="rId90"/>
    <p:sldId id="352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28" r:id="rId104"/>
    <p:sldId id="329" r:id="rId105"/>
    <p:sldId id="330" r:id="rId106"/>
    <p:sldId id="331" r:id="rId107"/>
    <p:sldId id="332" r:id="rId108"/>
    <p:sldId id="365" r:id="rId109"/>
    <p:sldId id="366" r:id="rId110"/>
    <p:sldId id="367" r:id="rId111"/>
    <p:sldId id="368" r:id="rId112"/>
    <p:sldId id="369" r:id="rId113"/>
    <p:sldId id="370" r:id="rId114"/>
    <p:sldId id="388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  <p:sldId id="378" r:id="rId123"/>
    <p:sldId id="379" r:id="rId124"/>
    <p:sldId id="380" r:id="rId125"/>
    <p:sldId id="381" r:id="rId126"/>
    <p:sldId id="383" r:id="rId127"/>
    <p:sldId id="384" r:id="rId128"/>
    <p:sldId id="385" r:id="rId129"/>
    <p:sldId id="386" r:id="rId130"/>
    <p:sldId id="387" r:id="rId131"/>
  </p:sldIdLst>
  <p:sldSz cx="18288000" cy="10287000"/>
  <p:notesSz cx="6858000" cy="9144000"/>
  <p:defaultTextStyle>
    <a:defPPr lvl="0">
      <a:defRPr lang="en-U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754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viewProps" Target="view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theme" Target="theme/theme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notesMaster" Target="notesMasters/notesMaster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C:\Users\layth\Desktop\GP2\Lower%20portion%20Checks\Lower%20portion%20Checks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P-M3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766302383668136"/>
          <c:y val="0.10430391513560805"/>
          <c:w val="0.86685316837943294"/>
          <c:h val="0.83251618044347919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'PMM Wall'!$C$18:$C$28</c:f>
              <c:numCache>
                <c:formatCode>General</c:formatCode>
                <c:ptCount val="11"/>
                <c:pt idx="0">
                  <c:v>0</c:v>
                </c:pt>
                <c:pt idx="1">
                  <c:v>8326.1782999999905</c:v>
                </c:pt>
                <c:pt idx="2">
                  <c:v>13671.731000000009</c:v>
                </c:pt>
                <c:pt idx="3">
                  <c:v>17529.902999999998</c:v>
                </c:pt>
                <c:pt idx="4">
                  <c:v>19994.238000000001</c:v>
                </c:pt>
                <c:pt idx="5">
                  <c:v>21252.953000000001</c:v>
                </c:pt>
                <c:pt idx="6">
                  <c:v>23395.945000000018</c:v>
                </c:pt>
                <c:pt idx="7">
                  <c:v>24703.796999999999</c:v>
                </c:pt>
                <c:pt idx="8">
                  <c:v>20211.778999999999</c:v>
                </c:pt>
                <c:pt idx="9">
                  <c:v>14299.538</c:v>
                </c:pt>
                <c:pt idx="10">
                  <c:v>0</c:v>
                </c:pt>
              </c:numCache>
            </c:numRef>
          </c:xVal>
          <c:yVal>
            <c:numRef>
              <c:f>'PMM Wall'!$B$18:$B$28</c:f>
              <c:numCache>
                <c:formatCode>General</c:formatCode>
                <c:ptCount val="11"/>
                <c:pt idx="0">
                  <c:v>36034.400000000001</c:v>
                </c:pt>
                <c:pt idx="1">
                  <c:v>36034.400000000001</c:v>
                </c:pt>
                <c:pt idx="2">
                  <c:v>34194.9</c:v>
                </c:pt>
                <c:pt idx="3">
                  <c:v>29111.420000000009</c:v>
                </c:pt>
                <c:pt idx="4">
                  <c:v>23859.34</c:v>
                </c:pt>
                <c:pt idx="5">
                  <c:v>18319.460000000017</c:v>
                </c:pt>
                <c:pt idx="6">
                  <c:v>17025.240000000005</c:v>
                </c:pt>
                <c:pt idx="7">
                  <c:v>15028.08</c:v>
                </c:pt>
                <c:pt idx="8">
                  <c:v>9866.2999999999902</c:v>
                </c:pt>
                <c:pt idx="9">
                  <c:v>4759.91</c:v>
                </c:pt>
                <c:pt idx="10">
                  <c:v>-4939.1567000000014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AE1-420D-AFA9-C0B1B2CCD3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666752"/>
        <c:axId val="202668288"/>
      </c:scatterChart>
      <c:valAx>
        <c:axId val="202666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IL"/>
          </a:p>
        </c:txPr>
        <c:crossAx val="202668288"/>
        <c:crosses val="autoZero"/>
        <c:crossBetween val="midCat"/>
      </c:valAx>
      <c:valAx>
        <c:axId val="202668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IL"/>
          </a:p>
        </c:txPr>
        <c:crossAx val="202666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en-US"/>
      </a:pPr>
      <a:endParaRPr lang="en-IL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P-</a:t>
            </a:r>
            <a:r>
              <a:rPr lang="en-US" sz="18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0680555555555581"/>
          <c:y val="5.55555555555554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'PMM Wall'!$H$18:$H$28</c:f>
              <c:numCache>
                <c:formatCode>General</c:formatCode>
                <c:ptCount val="11"/>
                <c:pt idx="0">
                  <c:v>0</c:v>
                </c:pt>
                <c:pt idx="1">
                  <c:v>1428.2447</c:v>
                </c:pt>
                <c:pt idx="2">
                  <c:v>2409.8474000000001</c:v>
                </c:pt>
                <c:pt idx="3">
                  <c:v>3052.3577000000023</c:v>
                </c:pt>
                <c:pt idx="4">
                  <c:v>3359.7903000000001</c:v>
                </c:pt>
                <c:pt idx="5">
                  <c:v>3347.1235000000001</c:v>
                </c:pt>
                <c:pt idx="6">
                  <c:v>3622.8825000000002</c:v>
                </c:pt>
                <c:pt idx="7">
                  <c:v>3649.1843999999987</c:v>
                </c:pt>
                <c:pt idx="8">
                  <c:v>2675.6320000000001</c:v>
                </c:pt>
                <c:pt idx="9">
                  <c:v>1399.7909</c:v>
                </c:pt>
                <c:pt idx="10">
                  <c:v>0</c:v>
                </c:pt>
              </c:numCache>
            </c:numRef>
          </c:xVal>
          <c:yVal>
            <c:numRef>
              <c:f>'PMM Wall'!$F$18:$F$28</c:f>
              <c:numCache>
                <c:formatCode>General</c:formatCode>
                <c:ptCount val="11"/>
                <c:pt idx="0">
                  <c:v>36034.400000000001</c:v>
                </c:pt>
                <c:pt idx="1">
                  <c:v>36034.400000000001</c:v>
                </c:pt>
                <c:pt idx="2">
                  <c:v>34036.5</c:v>
                </c:pt>
                <c:pt idx="3">
                  <c:v>28679.5</c:v>
                </c:pt>
                <c:pt idx="4">
                  <c:v>23115.29</c:v>
                </c:pt>
                <c:pt idx="5">
                  <c:v>17145.490000000005</c:v>
                </c:pt>
                <c:pt idx="6">
                  <c:v>15033.26</c:v>
                </c:pt>
                <c:pt idx="7">
                  <c:v>11956.240000000009</c:v>
                </c:pt>
                <c:pt idx="8">
                  <c:v>6052.81</c:v>
                </c:pt>
                <c:pt idx="9">
                  <c:v>210.47489999999999</c:v>
                </c:pt>
                <c:pt idx="10">
                  <c:v>-4939.1567000000023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0EB-4D1A-A8CA-66C5D8E62B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005952"/>
        <c:axId val="203007488"/>
      </c:scatterChart>
      <c:valAx>
        <c:axId val="203005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IL"/>
          </a:p>
        </c:txPr>
        <c:crossAx val="203007488"/>
        <c:crosses val="autoZero"/>
        <c:crossBetween val="midCat"/>
      </c:valAx>
      <c:valAx>
        <c:axId val="203007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IL"/>
          </a:p>
        </c:txPr>
        <c:crossAx val="2030059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IL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>
                <a:effectLst/>
              </a:rPr>
              <a:t>P-M</a:t>
            </a:r>
            <a:endParaRPr lang="en-US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8465123000410133E-2"/>
          <c:y val="0.12704909370419032"/>
          <c:w val="0.88233064228063429"/>
          <c:h val="0.85656919444390955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'PMM column'!$D$4:$D$14</c:f>
              <c:numCache>
                <c:formatCode>General</c:formatCode>
                <c:ptCount val="11"/>
                <c:pt idx="0">
                  <c:v>0</c:v>
                </c:pt>
                <c:pt idx="1">
                  <c:v>174.82410000000004</c:v>
                </c:pt>
                <c:pt idx="2">
                  <c:v>358.74059999999969</c:v>
                </c:pt>
                <c:pt idx="3">
                  <c:v>504.55529999999999</c:v>
                </c:pt>
                <c:pt idx="4">
                  <c:v>585.09119999999996</c:v>
                </c:pt>
                <c:pt idx="5">
                  <c:v>593.17950000000053</c:v>
                </c:pt>
                <c:pt idx="6">
                  <c:v>624.39009999999996</c:v>
                </c:pt>
                <c:pt idx="7">
                  <c:v>598.8288</c:v>
                </c:pt>
                <c:pt idx="8">
                  <c:v>400.90789999999993</c:v>
                </c:pt>
                <c:pt idx="9">
                  <c:v>158.60850000000002</c:v>
                </c:pt>
                <c:pt idx="10">
                  <c:v>0</c:v>
                </c:pt>
              </c:numCache>
            </c:numRef>
          </c:xVal>
          <c:yVal>
            <c:numRef>
              <c:f>'PMM column'!$B$4:$B$14</c:f>
              <c:numCache>
                <c:formatCode>General</c:formatCode>
                <c:ptCount val="11"/>
                <c:pt idx="0">
                  <c:v>6480.0959000000003</c:v>
                </c:pt>
                <c:pt idx="1">
                  <c:v>6480.0959000000003</c:v>
                </c:pt>
                <c:pt idx="2">
                  <c:v>6480.0959000000003</c:v>
                </c:pt>
                <c:pt idx="3">
                  <c:v>5382.8311000000003</c:v>
                </c:pt>
                <c:pt idx="4">
                  <c:v>4133.3828000000003</c:v>
                </c:pt>
                <c:pt idx="5">
                  <c:v>2782.2759999999998</c:v>
                </c:pt>
                <c:pt idx="6">
                  <c:v>2200.9895999999999</c:v>
                </c:pt>
                <c:pt idx="7">
                  <c:v>1464.8202999999999</c:v>
                </c:pt>
                <c:pt idx="8">
                  <c:v>374.20649999999966</c:v>
                </c:pt>
                <c:pt idx="9">
                  <c:v>-664.84689999999932</c:v>
                </c:pt>
                <c:pt idx="10">
                  <c:v>-1227.5387000000001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A70-4AFF-952A-E4644A54B9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988352"/>
        <c:axId val="202174464"/>
      </c:scatterChart>
      <c:valAx>
        <c:axId val="201988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IL"/>
          </a:p>
        </c:txPr>
        <c:crossAx val="202174464"/>
        <c:crosses val="autoZero"/>
        <c:crossBetween val="midCat"/>
      </c:valAx>
      <c:valAx>
        <c:axId val="202174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IL"/>
          </a:p>
        </c:txPr>
        <c:crossAx val="201988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IL"/>
    </a:p>
  </c:txPr>
  <c:externalData r:id="rId2">
    <c:autoUpdate val="0"/>
  </c:externalData>
  <c:userShapes r:id="rId3"/>
</c:chartSpac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image" Target="../media/image126.png"/></Relationships>
</file>

<file path=ppt/drawing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image" Target="../media/image128.png"/></Relationships>
</file>

<file path=ppt/drawing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image" Target="../media/image12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0.12268</cdr:x>
      <cdr:y>0.13112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41AA70E8-F6D0-4E51-AD3C-3082C3FCA3A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560881" cy="35969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0.87332</cdr:x>
      <cdr:y>0.70555</cdr:y>
    </cdr:from>
    <cdr:to>
      <cdr:x>1</cdr:x>
      <cdr:y>0.84557</cdr:y>
    </cdr:to>
    <cdr:pic>
      <cdr:nvPicPr>
        <cdr:cNvPr id="4" name="chart">
          <a:extLst xmlns:a="http://schemas.openxmlformats.org/drawingml/2006/main">
            <a:ext uri="{FF2B5EF4-FFF2-40B4-BE49-F238E27FC236}">
              <a16:creationId xmlns:a16="http://schemas.microsoft.com/office/drawing/2014/main" id="{AE244511-F86B-4B48-B39D-27DBD281840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992819" y="1935471"/>
          <a:ext cx="579181" cy="384103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0.13334</cdr:x>
      <cdr:y>0.14001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3A24FE0E-1782-42C9-A212-9CE917E7117E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609653" cy="38408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0.85336</cdr:x>
      <cdr:y>0.7048</cdr:y>
    </cdr:from>
    <cdr:to>
      <cdr:x>0.99682</cdr:x>
      <cdr:y>0.82841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82119CDD-6024-4CAF-8E98-409D232E7506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901568" y="1933408"/>
          <a:ext cx="655899" cy="339087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0.12268</cdr:x>
      <cdr:y>0.13112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41AA70E8-F6D0-4E51-AD3C-3082C3FCA3A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560881" cy="35969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0.87332</cdr:x>
      <cdr:y>0.66944</cdr:y>
    </cdr:from>
    <cdr:to>
      <cdr:x>1</cdr:x>
      <cdr:y>0.80946</cdr:y>
    </cdr:to>
    <cdr:pic>
      <cdr:nvPicPr>
        <cdr:cNvPr id="4" name="chart">
          <a:extLst xmlns:a="http://schemas.openxmlformats.org/drawingml/2006/main">
            <a:ext uri="{FF2B5EF4-FFF2-40B4-BE49-F238E27FC236}">
              <a16:creationId xmlns:a16="http://schemas.microsoft.com/office/drawing/2014/main" id="{AE244511-F86B-4B48-B39D-27DBD281840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992819" y="1836411"/>
          <a:ext cx="579181" cy="384103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15837C0-DDD5-4424-88F0-E24CC2D3A45D}" type="datetimeFigureOut">
              <a:rPr lang="ar-SA" smtClean="0"/>
              <a:t>02/11/1443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5F4B9B1-CF8C-4518-B937-8FE7206A66A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8686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79326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56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4791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57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42938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61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61071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62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6137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63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6158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64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80080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65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69078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66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5599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 shear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Manual (KN)</a:t>
            </a:r>
          </a:p>
          <a:p>
            <a:pPr rtl="0" eaLnBrk="1" fontAlgn="ctr" latinLnBrk="0" hangingPunct="1"/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Etabs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(KN)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 Difference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Vx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14528.2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14528.031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0.001182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23298.28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23294.463</a:t>
            </a:r>
          </a:p>
          <a:p>
            <a:pPr rtl="0" eaLnBrk="1" fontAlgn="ctr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0.016367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67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1074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68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8137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4B9B1-CF8C-4518-B937-8FE7206A66A9}" type="slidenum">
              <a:rPr lang="ar-SA" smtClean="0">
                <a:solidFill>
                  <a:prstClr val="black"/>
                </a:solidFill>
              </a:rPr>
              <a:pPr/>
              <a:t>37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932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80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4317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81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28530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82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76895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83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24057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84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79601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87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21264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88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78271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98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59372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99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77079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101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2014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4B9B1-CF8C-4518-B937-8FE7206A66A9}" type="slidenum">
              <a:rPr lang="ar-SA" smtClean="0">
                <a:solidFill>
                  <a:prstClr val="black"/>
                </a:solidFill>
              </a:rPr>
              <a:pPr/>
              <a:t>38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9326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102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23170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105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21024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106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71364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107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58408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244389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632636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104325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830979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95231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2116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4B9B1-CF8C-4518-B937-8FE7206A66A9}" type="slidenum">
              <a:rPr lang="ar-SA" smtClean="0">
                <a:solidFill>
                  <a:prstClr val="black"/>
                </a:solidFill>
              </a:rPr>
              <a:pPr/>
              <a:t>39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93265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317160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17613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94187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121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6884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4B9B1-CF8C-4518-B937-8FE7206A66A9}" type="slidenum">
              <a:rPr lang="ar-SA" smtClean="0">
                <a:solidFill>
                  <a:prstClr val="black"/>
                </a:solidFill>
              </a:rPr>
              <a:pPr/>
              <a:t>40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932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50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9343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51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3896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52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168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4B9B1-CF8C-4518-B937-8FE7206A66A9}" type="slidenum">
              <a:rPr lang="ar-SA" smtClean="0"/>
              <a:t>55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896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sv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48.sv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148.sv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sv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7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sv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8.png"/><Relationship Id="rId4" Type="http://schemas.openxmlformats.org/officeDocument/2006/relationships/image" Target="../media/image156.sv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9.png"/><Relationship Id="rId4" Type="http://schemas.openxmlformats.org/officeDocument/2006/relationships/image" Target="../media/image156.sv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0.png"/><Relationship Id="rId4" Type="http://schemas.openxmlformats.org/officeDocument/2006/relationships/image" Target="../media/image156.sv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26.jpe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7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8.png"/><Relationship Id="rId4" Type="http://schemas.openxmlformats.org/officeDocument/2006/relationships/image" Target="../media/image162.sv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9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1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5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7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5.png"/><Relationship Id="rId4" Type="http://schemas.openxmlformats.org/officeDocument/2006/relationships/image" Target="../media/image184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7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9.png"/><Relationship Id="rId4" Type="http://schemas.openxmlformats.org/officeDocument/2006/relationships/image" Target="../media/image188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0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2.png"/><Relationship Id="rId4" Type="http://schemas.openxmlformats.org/officeDocument/2006/relationships/image" Target="../media/image191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7.png"/><Relationship Id="rId4" Type="http://schemas.openxmlformats.org/officeDocument/2006/relationships/image" Target="../media/image196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8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1.png"/><Relationship Id="rId5" Type="http://schemas.openxmlformats.org/officeDocument/2006/relationships/image" Target="../media/image200.png"/><Relationship Id="rId4" Type="http://schemas.openxmlformats.org/officeDocument/2006/relationships/image" Target="../media/image199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sv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3.png"/><Relationship Id="rId5" Type="http://schemas.openxmlformats.org/officeDocument/2006/relationships/image" Target="../media/image202.png"/><Relationship Id="rId4" Type="http://schemas.openxmlformats.org/officeDocument/2006/relationships/image" Target="../media/image19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5.svg"/><Relationship Id="rId4" Type="http://schemas.openxmlformats.org/officeDocument/2006/relationships/image" Target="../media/image20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2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2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8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3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4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28.svg"/><Relationship Id="rId7" Type="http://schemas.openxmlformats.org/officeDocument/2006/relationships/image" Target="../media/image4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5.svg"/><Relationship Id="rId10" Type="http://schemas.openxmlformats.org/officeDocument/2006/relationships/image" Target="../media/image49.png"/><Relationship Id="rId4" Type="http://schemas.openxmlformats.org/officeDocument/2006/relationships/image" Target="../media/image4.png"/><Relationship Id="rId9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8.svg"/><Relationship Id="rId9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8.svg"/><Relationship Id="rId9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8.svg"/><Relationship Id="rId9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5.sv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.svg"/><Relationship Id="rId7" Type="http://schemas.openxmlformats.org/officeDocument/2006/relationships/image" Target="../media/image2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5.sv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4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1.svg"/><Relationship Id="rId4" Type="http://schemas.openxmlformats.org/officeDocument/2006/relationships/image" Target="../media/image5.svg"/><Relationship Id="rId9" Type="http://schemas.openxmlformats.org/officeDocument/2006/relationships/image" Target="../media/image20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65.png"/><Relationship Id="rId4" Type="http://schemas.openxmlformats.org/officeDocument/2006/relationships/image" Target="../media/image5.svg"/><Relationship Id="rId9" Type="http://schemas.openxmlformats.org/officeDocument/2006/relationships/image" Target="../media/image64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5.svg"/><Relationship Id="rId7" Type="http://schemas.openxmlformats.org/officeDocument/2006/relationships/image" Target="../media/image2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5.svg"/><Relationship Id="rId7" Type="http://schemas.openxmlformats.org/officeDocument/2006/relationships/image" Target="../media/image2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Relationship Id="rId9" Type="http://schemas.openxmlformats.org/officeDocument/2006/relationships/image" Target="../media/image68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70.png"/><Relationship Id="rId4" Type="http://schemas.openxmlformats.org/officeDocument/2006/relationships/image" Target="../media/image5.svg"/><Relationship Id="rId9" Type="http://schemas.openxmlformats.org/officeDocument/2006/relationships/image" Target="../media/image69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72.png"/><Relationship Id="rId4" Type="http://schemas.openxmlformats.org/officeDocument/2006/relationships/image" Target="../media/image5.svg"/><Relationship Id="rId9" Type="http://schemas.openxmlformats.org/officeDocument/2006/relationships/image" Target="../media/image71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5.svg"/><Relationship Id="rId9" Type="http://schemas.openxmlformats.org/officeDocument/2006/relationships/image" Target="../media/image7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82.png"/><Relationship Id="rId4" Type="http://schemas.openxmlformats.org/officeDocument/2006/relationships/image" Target="../media/image5.svg"/><Relationship Id="rId9" Type="http://schemas.openxmlformats.org/officeDocument/2006/relationships/image" Target="../media/image81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5.svg"/><Relationship Id="rId9" Type="http://schemas.openxmlformats.org/officeDocument/2006/relationships/image" Target="../media/image83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5.svg"/><Relationship Id="rId9" Type="http://schemas.openxmlformats.org/officeDocument/2006/relationships/image" Target="../media/image84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5.svg"/><Relationship Id="rId9" Type="http://schemas.openxmlformats.org/officeDocument/2006/relationships/image" Target="../media/image8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5.sv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9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24.sv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jpeg"/><Relationship Id="rId4" Type="http://schemas.openxmlformats.org/officeDocument/2006/relationships/image" Target="../media/image24.sv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24.sv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5.svg"/><Relationship Id="rId7" Type="http://schemas.openxmlformats.org/officeDocument/2006/relationships/image" Target="../media/image2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3.png"/><Relationship Id="rId4" Type="http://schemas.openxmlformats.org/officeDocument/2006/relationships/image" Target="../media/image5.sv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5.sv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5.sv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svg"/><Relationship Id="rId7" Type="http://schemas.openxmlformats.org/officeDocument/2006/relationships/image" Target="../media/image123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2.png"/><Relationship Id="rId5" Type="http://schemas.openxmlformats.org/officeDocument/2006/relationships/image" Target="../media/image121.svg"/><Relationship Id="rId4" Type="http://schemas.openxmlformats.org/officeDocument/2006/relationships/image" Target="../media/image120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jpe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18.png"/><Relationship Id="rId7" Type="http://schemas.openxmlformats.org/officeDocument/2006/relationships/image" Target="../media/image121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125.png"/><Relationship Id="rId4" Type="http://schemas.openxmlformats.org/officeDocument/2006/relationships/image" Target="../media/image119.sv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18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svg"/><Relationship Id="rId5" Type="http://schemas.openxmlformats.org/officeDocument/2006/relationships/image" Target="../media/image120.png"/><Relationship Id="rId4" Type="http://schemas.openxmlformats.org/officeDocument/2006/relationships/image" Target="../media/image119.sv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22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3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5.jpeg"/><Relationship Id="rId4" Type="http://schemas.openxmlformats.org/officeDocument/2006/relationships/image" Target="../media/image134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4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3516" b="17606"/>
          <a:stretch>
            <a:fillRect/>
          </a:stretch>
        </p:blipFill>
        <p:spPr>
          <a:xfrm>
            <a:off x="378779" y="397230"/>
            <a:ext cx="1717743" cy="1905677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5659100" y="0"/>
            <a:ext cx="2628900" cy="811850"/>
            <a:chOff x="0" y="0"/>
            <a:chExt cx="889282" cy="27462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89282" cy="274626"/>
            </a:xfrm>
            <a:custGeom>
              <a:avLst/>
              <a:gdLst/>
              <a:ahLst/>
              <a:cxnLst/>
              <a:rect l="l" t="t" r="r" b="b"/>
              <a:pathLst>
                <a:path w="889282" h="274626">
                  <a:moveTo>
                    <a:pt x="0" y="0"/>
                  </a:moveTo>
                  <a:lnTo>
                    <a:pt x="889282" y="0"/>
                  </a:lnTo>
                  <a:lnTo>
                    <a:pt x="889282" y="274626"/>
                  </a:lnTo>
                  <a:lnTo>
                    <a:pt x="0" y="274626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723602" y="2750332"/>
            <a:ext cx="10310887" cy="4122620"/>
            <a:chOff x="0" y="0"/>
            <a:chExt cx="3487880" cy="139456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487880" cy="1394565"/>
            </a:xfrm>
            <a:custGeom>
              <a:avLst/>
              <a:gdLst/>
              <a:ahLst/>
              <a:cxnLst/>
              <a:rect l="l" t="t" r="r" b="b"/>
              <a:pathLst>
                <a:path w="3487880" h="1394565">
                  <a:moveTo>
                    <a:pt x="0" y="0"/>
                  </a:moveTo>
                  <a:lnTo>
                    <a:pt x="3487880" y="0"/>
                  </a:lnTo>
                  <a:lnTo>
                    <a:pt x="3487880" y="1394565"/>
                  </a:lnTo>
                  <a:lnTo>
                    <a:pt x="0" y="1394565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0" y="9424614"/>
            <a:ext cx="1679325" cy="862386"/>
            <a:chOff x="0" y="0"/>
            <a:chExt cx="568068" cy="29172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68068" cy="291721"/>
            </a:xfrm>
            <a:custGeom>
              <a:avLst/>
              <a:gdLst/>
              <a:ahLst/>
              <a:cxnLst/>
              <a:rect l="l" t="t" r="r" b="b"/>
              <a:pathLst>
                <a:path w="568068" h="291721">
                  <a:moveTo>
                    <a:pt x="0" y="0"/>
                  </a:moveTo>
                  <a:lnTo>
                    <a:pt x="568068" y="0"/>
                  </a:lnTo>
                  <a:lnTo>
                    <a:pt x="568068" y="291721"/>
                  </a:lnTo>
                  <a:lnTo>
                    <a:pt x="0" y="291721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9" name="AutoShape 9"/>
          <p:cNvSpPr/>
          <p:nvPr/>
        </p:nvSpPr>
        <p:spPr>
          <a:xfrm rot="-5390120">
            <a:off x="469697" y="3713104"/>
            <a:ext cx="2317348" cy="0"/>
          </a:xfrm>
          <a:prstGeom prst="line">
            <a:avLst/>
          </a:prstGeom>
          <a:ln w="952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rcRect t="4110" b="4110"/>
          <a:stretch>
            <a:fillRect/>
          </a:stretch>
        </p:blipFill>
        <p:spPr>
          <a:xfrm>
            <a:off x="11603047" y="1880896"/>
            <a:ext cx="6763008" cy="8562229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>
            <a:off x="2234763" y="4457700"/>
            <a:ext cx="7137837" cy="5829300"/>
            <a:chOff x="0" y="0"/>
            <a:chExt cx="2089649" cy="147334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089649" cy="1473342"/>
            </a:xfrm>
            <a:custGeom>
              <a:avLst/>
              <a:gdLst/>
              <a:ahLst/>
              <a:cxnLst/>
              <a:rect l="l" t="t" r="r" b="b"/>
              <a:pathLst>
                <a:path w="2089649" h="1473342">
                  <a:moveTo>
                    <a:pt x="0" y="0"/>
                  </a:moveTo>
                  <a:lnTo>
                    <a:pt x="2089649" y="0"/>
                  </a:lnTo>
                  <a:lnTo>
                    <a:pt x="2089649" y="1473342"/>
                  </a:lnTo>
                  <a:lnTo>
                    <a:pt x="0" y="1473342"/>
                  </a:lnTo>
                  <a:close/>
                </a:path>
              </a:pathLst>
            </a:custGeom>
            <a:solidFill>
              <a:srgbClr val="373736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239455" y="260473"/>
              <a:ext cx="1610739" cy="9523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dirty="0">
                  <a:solidFill>
                    <a:srgbClr val="FFFFFF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Under supervision of:</a:t>
              </a:r>
            </a:p>
            <a:p>
              <a:pPr algn="ctr">
                <a:lnSpc>
                  <a:spcPts val="4619"/>
                </a:lnSpc>
              </a:pPr>
              <a:r>
                <a:rPr lang="en-US" sz="3299" dirty="0">
                  <a:solidFill>
                    <a:srgbClr val="FFFFFF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 Dr.Ibrahim Arman.</a:t>
              </a:r>
            </a:p>
            <a:p>
              <a:pPr algn="ctr">
                <a:lnSpc>
                  <a:spcPts val="4619"/>
                </a:lnSpc>
              </a:pPr>
              <a:endParaRPr lang="en-US" sz="3299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endParaRPr>
            </a:p>
            <a:p>
              <a:pPr algn="ctr">
                <a:lnSpc>
                  <a:spcPts val="4619"/>
                </a:lnSpc>
              </a:pPr>
              <a:r>
                <a:rPr lang="en-US" sz="3299" dirty="0">
                  <a:solidFill>
                    <a:srgbClr val="FFFFFF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Prepared by:</a:t>
              </a:r>
            </a:p>
            <a:p>
              <a:pPr algn="ctr">
                <a:lnSpc>
                  <a:spcPts val="4479"/>
                </a:lnSpc>
              </a:pPr>
              <a:r>
                <a:rPr lang="en-US" sz="3199" dirty="0">
                  <a:solidFill>
                    <a:srgbClr val="FFFFFF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     Rania Fawzi Daraghmeh.</a:t>
              </a:r>
            </a:p>
            <a:p>
              <a:pPr algn="ctr">
                <a:lnSpc>
                  <a:spcPts val="4479"/>
                </a:lnSpc>
              </a:pPr>
              <a:r>
                <a:rPr lang="en-US" sz="3199" dirty="0">
                  <a:solidFill>
                    <a:srgbClr val="FFFFFF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Layth Ibrahim Obeid.</a:t>
              </a:r>
            </a:p>
            <a:p>
              <a:pPr algn="ctr">
                <a:lnSpc>
                  <a:spcPts val="4479"/>
                </a:lnSpc>
              </a:pPr>
              <a:r>
                <a:rPr lang="en-US" sz="3199" dirty="0">
                  <a:solidFill>
                    <a:srgbClr val="FFFFFF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      Du'a Mohammad Hotaree.</a:t>
              </a:r>
            </a:p>
            <a:p>
              <a:pPr algn="ctr">
                <a:lnSpc>
                  <a:spcPts val="4479"/>
                </a:lnSpc>
              </a:pPr>
              <a:endParaRPr lang="en-US" sz="3199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endParaRPr>
            </a:p>
            <a:p>
              <a:pPr algn="ctr">
                <a:lnSpc>
                  <a:spcPts val="4479"/>
                </a:lnSpc>
              </a:pPr>
              <a:r>
                <a:rPr lang="en-US" sz="3199" dirty="0">
                  <a:solidFill>
                    <a:srgbClr val="FFFFFF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Spring 2022.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577416" y="2389258"/>
            <a:ext cx="10394091" cy="2207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918"/>
              </a:lnSpc>
            </a:pPr>
            <a:r>
              <a:rPr lang="en-US" sz="4227" spc="676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STRUCTURAL ANALYSIS AND DESIGN OF JERUSALEM TWIN TOWERS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414253" y="1784330"/>
            <a:ext cx="8291589" cy="5872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5"/>
              </a:lnSpc>
            </a:pPr>
            <a:r>
              <a:rPr lang="en-US" sz="3503" spc="381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GRADUATION PROJECT-2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418960" y="190499"/>
            <a:ext cx="7258440" cy="14078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785"/>
              </a:lnSpc>
            </a:pPr>
            <a:r>
              <a:rPr lang="en-US" sz="2000" spc="294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AN-NAJAH NATIONAL UNIVERSITY </a:t>
            </a:r>
          </a:p>
          <a:p>
            <a:pPr>
              <a:lnSpc>
                <a:spcPts val="3785"/>
              </a:lnSpc>
            </a:pPr>
            <a:r>
              <a:rPr lang="en-US" sz="2000" spc="43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Faculty of Engineering</a:t>
            </a:r>
          </a:p>
          <a:p>
            <a:pPr>
              <a:lnSpc>
                <a:spcPts val="3785"/>
              </a:lnSpc>
            </a:pPr>
            <a:r>
              <a:rPr lang="en-US" sz="2000" spc="294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DEPARTMENT OF CIVIL ENGINEERING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474819" y="4861921"/>
            <a:ext cx="6813181" cy="5425079"/>
            <a:chOff x="0" y="0"/>
            <a:chExt cx="3735408" cy="297436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720F0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10942594" y="7948512"/>
            <a:ext cx="1608047" cy="402012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5400000">
            <a:off x="-3968318" y="5369764"/>
            <a:ext cx="9119007" cy="1122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86"/>
              </a:lnSpc>
            </a:pPr>
            <a:r>
              <a:rPr lang="en-US" sz="6561" spc="61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561" spc="61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6" name="AutoShape 6"/>
          <p:cNvSpPr/>
          <p:nvPr/>
        </p:nvSpPr>
        <p:spPr>
          <a:xfrm rot="-5402293">
            <a:off x="-926212" y="5048250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952531" y="2269134"/>
            <a:ext cx="15064133" cy="719146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952531" y="161925"/>
            <a:ext cx="10241053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SECTION VIEW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5400000">
            <a:off x="8586120" y="-3173714"/>
            <a:ext cx="3337283" cy="9982200"/>
            <a:chOff x="0" y="0"/>
            <a:chExt cx="2423185" cy="63063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23185" cy="6306392"/>
            </a:xfrm>
            <a:custGeom>
              <a:avLst/>
              <a:gdLst/>
              <a:ahLst/>
              <a:cxnLst/>
              <a:rect l="l" t="t" r="r" b="b"/>
              <a:pathLst>
                <a:path w="2423185" h="6306392">
                  <a:moveTo>
                    <a:pt x="0" y="0"/>
                  </a:moveTo>
                  <a:lnTo>
                    <a:pt x="2423185" y="0"/>
                  </a:lnTo>
                  <a:lnTo>
                    <a:pt x="2423185" y="6306392"/>
                  </a:lnTo>
                  <a:lnTo>
                    <a:pt x="0" y="6306392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158637" y="3402801"/>
            <a:ext cx="4358102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516577" y="1397706"/>
            <a:ext cx="1642223" cy="410556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6113487" y="148744"/>
            <a:ext cx="11235192" cy="3125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Mat Foundation: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019BB4-1591-469C-A3FF-F4A0ECA06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637" y="4381507"/>
            <a:ext cx="17190041" cy="59054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0F0082-8CEC-41FC-BB13-7AB54900A1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637" y="3505756"/>
            <a:ext cx="3495256" cy="819684"/>
          </a:xfrm>
          <a:prstGeom prst="rect">
            <a:avLst/>
          </a:prstGeom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5400000">
            <a:off x="8586120" y="-3173714"/>
            <a:ext cx="3337283" cy="9982200"/>
            <a:chOff x="0" y="0"/>
            <a:chExt cx="2423185" cy="63063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23185" cy="6306392"/>
            </a:xfrm>
            <a:custGeom>
              <a:avLst/>
              <a:gdLst/>
              <a:ahLst/>
              <a:cxnLst/>
              <a:rect l="l" t="t" r="r" b="b"/>
              <a:pathLst>
                <a:path w="2423185" h="6306392">
                  <a:moveTo>
                    <a:pt x="0" y="0"/>
                  </a:moveTo>
                  <a:lnTo>
                    <a:pt x="2423185" y="0"/>
                  </a:lnTo>
                  <a:lnTo>
                    <a:pt x="2423185" y="6306392"/>
                  </a:lnTo>
                  <a:lnTo>
                    <a:pt x="0" y="6306392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158637" y="3402801"/>
            <a:ext cx="4358102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5400000">
            <a:off x="1516577" y="1397706"/>
            <a:ext cx="1642223" cy="410556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6113487" y="148744"/>
            <a:ext cx="11235192" cy="3125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Mat Foundation: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B5C083-81FA-410A-A711-CD4CCF5601D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9400" y="3512405"/>
            <a:ext cx="7848600" cy="68009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5B44D6-0400-4EF3-B6C6-6881B82D4D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637" y="3486029"/>
            <a:ext cx="10553374" cy="685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5896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5400000">
            <a:off x="8586120" y="-3173714"/>
            <a:ext cx="3337283" cy="9982200"/>
            <a:chOff x="0" y="0"/>
            <a:chExt cx="2423185" cy="63063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23185" cy="6306392"/>
            </a:xfrm>
            <a:custGeom>
              <a:avLst/>
              <a:gdLst/>
              <a:ahLst/>
              <a:cxnLst/>
              <a:rect l="l" t="t" r="r" b="b"/>
              <a:pathLst>
                <a:path w="2423185" h="6306392">
                  <a:moveTo>
                    <a:pt x="0" y="0"/>
                  </a:moveTo>
                  <a:lnTo>
                    <a:pt x="2423185" y="0"/>
                  </a:lnTo>
                  <a:lnTo>
                    <a:pt x="2423185" y="6306392"/>
                  </a:lnTo>
                  <a:lnTo>
                    <a:pt x="0" y="6306392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158637" y="3402801"/>
            <a:ext cx="4358102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5400000">
            <a:off x="1516577" y="1397706"/>
            <a:ext cx="1642223" cy="410556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6113487" y="148744"/>
            <a:ext cx="11235192" cy="3125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Mat Foundation: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C7EAE3-2125-4BF6-8887-F371EAB5408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76401" y="3486028"/>
            <a:ext cx="7811599" cy="68009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B89E6E-B7B0-4CC2-889C-DCA34B91BD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3546956"/>
            <a:ext cx="10636682" cy="674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4650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101154" cy="129133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7966968"/>
            <a:ext cx="1101154" cy="129133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16158146" y="7966968"/>
            <a:ext cx="1101154" cy="129133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16158146" y="1028700"/>
            <a:ext cx="1101154" cy="129133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200400" y="647700"/>
            <a:ext cx="11811000" cy="13430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354"/>
              </a:lnSpc>
            </a:pPr>
            <a:r>
              <a:rPr lang="en-US" sz="10354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columns: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993D74-BA99-4F75-885E-BB3B0EA654A3}"/>
              </a:ext>
            </a:extLst>
          </p:cNvPr>
          <p:cNvSpPr/>
          <p:nvPr/>
        </p:nvSpPr>
        <p:spPr>
          <a:xfrm>
            <a:off x="1561788" y="2656873"/>
            <a:ext cx="10782612" cy="256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4000" b="1" dirty="0">
                <a:solidFill>
                  <a:srgbClr val="C00000"/>
                </a:solidFill>
                <a:latin typeface="Times New Roman"/>
              </a:rPr>
              <a:t>Column C15 in story3 was chosen to be verified and designed :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anose="05000000000000000000" pitchFamily="2" charset="2"/>
              <a:buChar char="Ø"/>
            </a:pPr>
            <a:r>
              <a:rPr lang="en-US" sz="4000" b="1" dirty="0">
                <a:solidFill>
                  <a:prstClr val="black"/>
                </a:solidFill>
                <a:latin typeface="Times New Roman"/>
              </a:rPr>
              <a:t>Length= 2.15m.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itchFamily="2" charset="2"/>
              <a:buChar char="Ø"/>
            </a:pPr>
            <a:r>
              <a:rPr lang="en-US" sz="4000" b="1" dirty="0">
                <a:solidFill>
                  <a:prstClr val="black"/>
                </a:solidFill>
                <a:latin typeface="Times New Roman"/>
              </a:rPr>
              <a:t>Diameter= 650mm</a:t>
            </a:r>
            <a:r>
              <a:rPr lang="en-US" sz="2800" b="1" dirty="0">
                <a:solidFill>
                  <a:prstClr val="black"/>
                </a:solidFill>
                <a:latin typeface="Times New Roman"/>
              </a:rPr>
              <a:t>.</a:t>
            </a:r>
          </a:p>
        </p:txBody>
      </p:sp>
      <p:pic>
        <p:nvPicPr>
          <p:cNvPr id="13" name="Picture 340">
            <a:extLst>
              <a:ext uri="{FF2B5EF4-FFF2-40B4-BE49-F238E27FC236}">
                <a16:creationId xmlns:a16="http://schemas.microsoft.com/office/drawing/2014/main" id="{AA3D1C5B-EB66-431E-8C09-5DE626B18E1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53094" y="3240374"/>
            <a:ext cx="8991600" cy="704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9567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101154" cy="129133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7966968"/>
            <a:ext cx="1101154" cy="129133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16158146" y="7966968"/>
            <a:ext cx="1101154" cy="129133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16158146" y="1028700"/>
            <a:ext cx="1101154" cy="129133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200400" y="647700"/>
            <a:ext cx="11811000" cy="13430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354"/>
              </a:lnSpc>
            </a:pPr>
            <a:r>
              <a:rPr lang="en-US" sz="10354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columns: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993D74-BA99-4F75-885E-BB3B0EA654A3}"/>
              </a:ext>
            </a:extLst>
          </p:cNvPr>
          <p:cNvSpPr/>
          <p:nvPr/>
        </p:nvSpPr>
        <p:spPr>
          <a:xfrm>
            <a:off x="1561788" y="2656873"/>
            <a:ext cx="10782612" cy="1328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anose="05000000000000000000" pitchFamily="2" charset="2"/>
              <a:buChar char="Ø"/>
            </a:pPr>
            <a:r>
              <a:rPr lang="en-US" sz="4000" b="1" dirty="0">
                <a:latin typeface="Times New Roman"/>
              </a:rPr>
              <a:t>Interaction diagram at 0 degrees.</a:t>
            </a:r>
          </a:p>
          <a:p>
            <a:pPr marL="571500" lvl="0" indent="-5715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anose="05000000000000000000" pitchFamily="2" charset="2"/>
              <a:buChar char="Ø"/>
            </a:pPr>
            <a:r>
              <a:rPr lang="en-US" sz="4000" b="1" dirty="0">
                <a:latin typeface="Times New Roman"/>
              </a:rPr>
              <a:t>Mu3 = -55.93 KN.m → ØPn3 = 6480 KN</a:t>
            </a:r>
            <a:r>
              <a:rPr lang="en-US" sz="4000" b="1" dirty="0">
                <a:solidFill>
                  <a:schemeClr val="bg2"/>
                </a:solidFill>
                <a:latin typeface="Times New Roman"/>
              </a:rPr>
              <a:t>.</a:t>
            </a:r>
          </a:p>
        </p:txBody>
      </p:sp>
      <p:graphicFrame>
        <p:nvGraphicFramePr>
          <p:cNvPr id="10" name="Chart 341">
            <a:extLst>
              <a:ext uri="{FF2B5EF4-FFF2-40B4-BE49-F238E27FC236}">
                <a16:creationId xmlns:a16="http://schemas.microsoft.com/office/drawing/2014/main" id="{7B0AF6CA-38EB-4E10-ABB8-D56541DF2A0A}"/>
              </a:ext>
            </a:extLst>
          </p:cNvPr>
          <p:cNvGraphicFramePr/>
          <p:nvPr/>
        </p:nvGraphicFramePr>
        <p:xfrm>
          <a:off x="4049974" y="3848100"/>
          <a:ext cx="11811000" cy="6458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3668093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101154" cy="129133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7966968"/>
            <a:ext cx="1101154" cy="129133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flipH="1">
            <a:off x="16158146" y="7966968"/>
            <a:ext cx="1101154" cy="129133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flipH="1">
            <a:off x="16158146" y="1028700"/>
            <a:ext cx="1101154" cy="129133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200400" y="647700"/>
            <a:ext cx="11811000" cy="13430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354"/>
              </a:lnSpc>
            </a:pPr>
            <a:r>
              <a:rPr lang="en-US" sz="10354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columns: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993D74-BA99-4F75-885E-BB3B0EA654A3}"/>
              </a:ext>
            </a:extLst>
          </p:cNvPr>
          <p:cNvSpPr/>
          <p:nvPr/>
        </p:nvSpPr>
        <p:spPr>
          <a:xfrm>
            <a:off x="1561788" y="2656873"/>
            <a:ext cx="10782612" cy="256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anose="05000000000000000000" pitchFamily="2" charset="2"/>
              <a:buChar char="Ø"/>
            </a:pPr>
            <a:r>
              <a:rPr lang="en-US" sz="4000" b="1" dirty="0">
                <a:latin typeface="Times New Roman"/>
              </a:rPr>
              <a:t>Interaction diagram at 90 degrees.</a:t>
            </a:r>
          </a:p>
          <a:p>
            <a:pPr marL="571500" lvl="0" indent="-5715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anose="05000000000000000000" pitchFamily="2" charset="2"/>
              <a:buChar char="Ø"/>
            </a:pPr>
            <a:r>
              <a:rPr lang="en-US" sz="4000" b="1" dirty="0">
                <a:latin typeface="Times New Roman"/>
              </a:rPr>
              <a:t>Mu2 = -53.73 KN.m → ØPn2 = 6480 KN. (positive values are compression).</a:t>
            </a:r>
          </a:p>
          <a:p>
            <a:pPr marL="571500" lvl="0" indent="-5715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anose="05000000000000000000" pitchFamily="2" charset="2"/>
              <a:buChar char="Ø"/>
            </a:pPr>
            <a:endParaRPr lang="en-US" sz="4000" b="1" dirty="0">
              <a:solidFill>
                <a:schemeClr val="bg2"/>
              </a:solidFill>
              <a:latin typeface="Times New 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CC63F1-392C-4054-800A-AD990E074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9092" y="4518880"/>
            <a:ext cx="10782612" cy="576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86238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101154" cy="129133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7966968"/>
            <a:ext cx="1101154" cy="129133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flipH="1">
            <a:off x="16158146" y="7966968"/>
            <a:ext cx="1101154" cy="129133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flipH="1">
            <a:off x="16158146" y="1028700"/>
            <a:ext cx="1101154" cy="129133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200400" y="647700"/>
            <a:ext cx="11811000" cy="13430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354"/>
              </a:lnSpc>
            </a:pPr>
            <a:r>
              <a:rPr lang="en-US" sz="10354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columns: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993D74-BA99-4F75-885E-BB3B0EA654A3}"/>
              </a:ext>
            </a:extLst>
          </p:cNvPr>
          <p:cNvSpPr/>
          <p:nvPr/>
        </p:nvSpPr>
        <p:spPr>
          <a:xfrm>
            <a:off x="1561788" y="2656873"/>
            <a:ext cx="10782612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anose="05000000000000000000" pitchFamily="2" charset="2"/>
              <a:buChar char="q"/>
            </a:pPr>
            <a:r>
              <a:rPr lang="en-US" sz="4000" b="1" dirty="0">
                <a:latin typeface="Times New Roman"/>
              </a:rPr>
              <a:t>Column C15 in story3 was chosen to be verified and designed :</a:t>
            </a:r>
          </a:p>
          <a:p>
            <a:pPr lvl="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</a:pPr>
            <a:endParaRPr lang="en-US" sz="4000" b="1" dirty="0">
              <a:solidFill>
                <a:schemeClr val="bg2"/>
              </a:solidFill>
              <a:latin typeface="Times New Roman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162155-4A3D-4B41-862F-0B820F605E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848100"/>
            <a:ext cx="12268200" cy="566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79452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101154" cy="129133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8700" y="7966968"/>
            <a:ext cx="1101154" cy="129133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flipH="1">
            <a:off x="16158146" y="7966968"/>
            <a:ext cx="1101154" cy="129133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flipH="1">
            <a:off x="16158146" y="1028700"/>
            <a:ext cx="1101154" cy="129133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200400" y="647700"/>
            <a:ext cx="11811000" cy="13430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354"/>
              </a:lnSpc>
            </a:pPr>
            <a:r>
              <a:rPr lang="en-US" sz="10354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columns: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993D74-BA99-4F75-885E-BB3B0EA654A3}"/>
              </a:ext>
            </a:extLst>
          </p:cNvPr>
          <p:cNvSpPr/>
          <p:nvPr/>
        </p:nvSpPr>
        <p:spPr>
          <a:xfrm>
            <a:off x="1561788" y="2656873"/>
            <a:ext cx="10782612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anose="05000000000000000000" pitchFamily="2" charset="2"/>
              <a:buChar char="q"/>
            </a:pPr>
            <a:r>
              <a:rPr lang="en-US" sz="4000" b="1" dirty="0">
                <a:latin typeface="Times New Roman"/>
              </a:rPr>
              <a:t>Column C15 in story3 was chosen to be verified and designed :</a:t>
            </a:r>
          </a:p>
          <a:p>
            <a:pPr lvl="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</a:pPr>
            <a:endParaRPr lang="en-US" sz="4000" b="1" dirty="0">
              <a:solidFill>
                <a:schemeClr val="bg2"/>
              </a:solidFill>
              <a:latin typeface="Times New Roman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695881-EE0D-4E77-95A3-54B795B4A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2187" y="4162425"/>
            <a:ext cx="13420725" cy="54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2415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6792" y="1900417"/>
            <a:ext cx="7325980" cy="0"/>
          </a:xfrm>
          <a:prstGeom prst="line">
            <a:avLst/>
          </a:prstGeom>
          <a:ln w="952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10957561" y="5904165"/>
            <a:ext cx="733044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8339977" y="9057294"/>
            <a:ext cx="1608047" cy="402012"/>
          </a:xfrm>
          <a:prstGeom prst="rect">
            <a:avLst/>
          </a:prstGeom>
        </p:spPr>
      </p:pic>
      <p:sp>
        <p:nvSpPr>
          <p:cNvPr id="11" name="AutoShape 11"/>
          <p:cNvSpPr/>
          <p:nvPr/>
        </p:nvSpPr>
        <p:spPr>
          <a:xfrm rot="-5428815">
            <a:off x="-251750" y="2174181"/>
            <a:ext cx="1362996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 rot="-5428815">
            <a:off x="387463" y="2015390"/>
            <a:ext cx="606844" cy="5086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sp>
      <p:sp>
        <p:nvSpPr>
          <p:cNvPr id="13" name="AutoShape 13"/>
          <p:cNvSpPr/>
          <p:nvPr/>
        </p:nvSpPr>
        <p:spPr>
          <a:xfrm rot="-5400000">
            <a:off x="16583518" y="6012757"/>
            <a:ext cx="1583957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AutoShape 14"/>
          <p:cNvSpPr/>
          <p:nvPr/>
        </p:nvSpPr>
        <p:spPr>
          <a:xfrm rot="-5429987">
            <a:off x="16925513" y="6514358"/>
            <a:ext cx="1535684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B83C5D-F56B-4292-A9B2-3402CE2AF35B}"/>
              </a:ext>
            </a:extLst>
          </p:cNvPr>
          <p:cNvSpPr/>
          <p:nvPr/>
        </p:nvSpPr>
        <p:spPr>
          <a:xfrm>
            <a:off x="6184296" y="48919"/>
            <a:ext cx="7527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Stairs:</a:t>
            </a:r>
            <a:endParaRPr kumimoji="0" lang="en-US" sz="7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1303DEB-6F92-402C-9635-BABE7A80CF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460" y="3160413"/>
            <a:ext cx="6863728" cy="657311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45289E1-E329-4942-82BE-D254404838F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30005" y="1249248"/>
            <a:ext cx="5573824" cy="8896950"/>
          </a:xfrm>
          <a:prstGeom prst="rect">
            <a:avLst/>
          </a:prstGeom>
        </p:spPr>
      </p:pic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6792" y="1900417"/>
            <a:ext cx="7325980" cy="0"/>
          </a:xfrm>
          <a:prstGeom prst="line">
            <a:avLst/>
          </a:prstGeom>
          <a:ln w="952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10957561" y="5904165"/>
            <a:ext cx="733044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8339977" y="9057294"/>
            <a:ext cx="1608047" cy="402012"/>
          </a:xfrm>
          <a:prstGeom prst="rect">
            <a:avLst/>
          </a:prstGeom>
        </p:spPr>
      </p:pic>
      <p:sp>
        <p:nvSpPr>
          <p:cNvPr id="11" name="AutoShape 11"/>
          <p:cNvSpPr/>
          <p:nvPr/>
        </p:nvSpPr>
        <p:spPr>
          <a:xfrm rot="-5428815">
            <a:off x="-251750" y="2174181"/>
            <a:ext cx="1362996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 rot="-5428815">
            <a:off x="387463" y="2015390"/>
            <a:ext cx="606844" cy="5086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sp>
      <p:sp>
        <p:nvSpPr>
          <p:cNvPr id="13" name="AutoShape 13"/>
          <p:cNvSpPr/>
          <p:nvPr/>
        </p:nvSpPr>
        <p:spPr>
          <a:xfrm rot="-5400000">
            <a:off x="16583518" y="6012757"/>
            <a:ext cx="1583957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AutoShape 14"/>
          <p:cNvSpPr/>
          <p:nvPr/>
        </p:nvSpPr>
        <p:spPr>
          <a:xfrm rot="-5429987">
            <a:off x="16925513" y="6514358"/>
            <a:ext cx="1535684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B83C5D-F56B-4292-A9B2-3402CE2AF35B}"/>
              </a:ext>
            </a:extLst>
          </p:cNvPr>
          <p:cNvSpPr/>
          <p:nvPr/>
        </p:nvSpPr>
        <p:spPr>
          <a:xfrm>
            <a:off x="6184296" y="48919"/>
            <a:ext cx="7527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Stairs:</a:t>
            </a:r>
            <a:endParaRPr kumimoji="0" lang="en-US" sz="7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3FE89-77CC-4D2D-A02E-D30B04A09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35" y="3147957"/>
            <a:ext cx="6906405" cy="54245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E7A25B-C912-4823-941A-9CCCD402BF2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02579" y="1359325"/>
            <a:ext cx="8618345" cy="756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666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17763" y="529047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0" y="9558717"/>
            <a:ext cx="685949" cy="7282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889207" y="479441"/>
            <a:ext cx="13786855" cy="9807559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2730461" y="-79561"/>
            <a:ext cx="4097674" cy="2468166"/>
            <a:chOff x="0" y="0"/>
            <a:chExt cx="1144138" cy="68915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44138" cy="689153"/>
            </a:xfrm>
            <a:custGeom>
              <a:avLst/>
              <a:gdLst/>
              <a:ahLst/>
              <a:cxnLst/>
              <a:rect l="l" t="t" r="r" b="b"/>
              <a:pathLst>
                <a:path w="1144138" h="689153">
                  <a:moveTo>
                    <a:pt x="0" y="0"/>
                  </a:moveTo>
                  <a:lnTo>
                    <a:pt x="1144138" y="0"/>
                  </a:lnTo>
                  <a:lnTo>
                    <a:pt x="1144138" y="689153"/>
                  </a:lnTo>
                  <a:lnTo>
                    <a:pt x="0" y="689153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937149" y="1483478"/>
            <a:ext cx="1388634" cy="1325514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3655190" y="4802016"/>
            <a:ext cx="9119007" cy="1122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86"/>
              </a:lnSpc>
            </a:pPr>
            <a:r>
              <a:rPr lang="en-US" sz="6561" spc="61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561" spc="61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325783" y="83094"/>
            <a:ext cx="3126849" cy="20631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85"/>
              </a:lnSpc>
            </a:pPr>
            <a:r>
              <a:rPr lang="en-US" sz="3918" spc="364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PROJECT PLAN OF FLOOR 04: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6792" y="1900417"/>
            <a:ext cx="7325980" cy="0"/>
          </a:xfrm>
          <a:prstGeom prst="line">
            <a:avLst/>
          </a:prstGeom>
          <a:ln w="952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10957561" y="5904165"/>
            <a:ext cx="733044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8339977" y="9057294"/>
            <a:ext cx="1608047" cy="402012"/>
          </a:xfrm>
          <a:prstGeom prst="rect">
            <a:avLst/>
          </a:prstGeom>
        </p:spPr>
      </p:pic>
      <p:sp>
        <p:nvSpPr>
          <p:cNvPr id="11" name="AutoShape 11"/>
          <p:cNvSpPr/>
          <p:nvPr/>
        </p:nvSpPr>
        <p:spPr>
          <a:xfrm rot="-5428815">
            <a:off x="-251750" y="2174181"/>
            <a:ext cx="1362996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 rot="-5428815">
            <a:off x="387463" y="2015390"/>
            <a:ext cx="606844" cy="5086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sp>
      <p:sp>
        <p:nvSpPr>
          <p:cNvPr id="13" name="AutoShape 13"/>
          <p:cNvSpPr/>
          <p:nvPr/>
        </p:nvSpPr>
        <p:spPr>
          <a:xfrm rot="-5400000">
            <a:off x="16583518" y="6012757"/>
            <a:ext cx="1583957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AutoShape 14"/>
          <p:cNvSpPr/>
          <p:nvPr/>
        </p:nvSpPr>
        <p:spPr>
          <a:xfrm rot="-5429987">
            <a:off x="16925513" y="6514358"/>
            <a:ext cx="1535684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B83C5D-F56B-4292-A9B2-3402CE2AF35B}"/>
              </a:ext>
            </a:extLst>
          </p:cNvPr>
          <p:cNvSpPr/>
          <p:nvPr/>
        </p:nvSpPr>
        <p:spPr>
          <a:xfrm>
            <a:off x="6184296" y="48919"/>
            <a:ext cx="7527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Stairs:</a:t>
            </a:r>
            <a:endParaRPr kumimoji="0" lang="en-US" sz="7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355CC4-0FBC-43EF-86D7-A5C202322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21" y="2507283"/>
            <a:ext cx="17223871" cy="628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82221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6792" y="1900417"/>
            <a:ext cx="7325980" cy="0"/>
          </a:xfrm>
          <a:prstGeom prst="line">
            <a:avLst/>
          </a:prstGeom>
          <a:ln w="952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10957561" y="5904165"/>
            <a:ext cx="733044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10800000">
            <a:off x="8339977" y="9057294"/>
            <a:ext cx="1608047" cy="402012"/>
          </a:xfrm>
          <a:prstGeom prst="rect">
            <a:avLst/>
          </a:prstGeom>
        </p:spPr>
      </p:pic>
      <p:sp>
        <p:nvSpPr>
          <p:cNvPr id="11" name="AutoShape 11"/>
          <p:cNvSpPr/>
          <p:nvPr/>
        </p:nvSpPr>
        <p:spPr>
          <a:xfrm rot="-5428815">
            <a:off x="-251750" y="2174181"/>
            <a:ext cx="1362996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 rot="-5428815">
            <a:off x="387463" y="2015390"/>
            <a:ext cx="606844" cy="5086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sp>
      <p:sp>
        <p:nvSpPr>
          <p:cNvPr id="13" name="AutoShape 13"/>
          <p:cNvSpPr/>
          <p:nvPr/>
        </p:nvSpPr>
        <p:spPr>
          <a:xfrm rot="-5400000">
            <a:off x="16583518" y="6012757"/>
            <a:ext cx="1583957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AutoShape 14"/>
          <p:cNvSpPr/>
          <p:nvPr/>
        </p:nvSpPr>
        <p:spPr>
          <a:xfrm rot="-5429987">
            <a:off x="16925513" y="6514358"/>
            <a:ext cx="1535684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B83C5D-F56B-4292-A9B2-3402CE2AF35B}"/>
              </a:ext>
            </a:extLst>
          </p:cNvPr>
          <p:cNvSpPr/>
          <p:nvPr/>
        </p:nvSpPr>
        <p:spPr>
          <a:xfrm>
            <a:off x="6184296" y="48919"/>
            <a:ext cx="7527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Stairs:</a:t>
            </a:r>
            <a:endParaRPr kumimoji="0" lang="en-US" sz="7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5D0DEA-2080-4867-979E-D0B2400F25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967" y="2551586"/>
            <a:ext cx="17170525" cy="7735414"/>
          </a:xfrm>
          <a:prstGeom prst="rect">
            <a:avLst/>
          </a:prstGeom>
        </p:spPr>
      </p:pic>
      <p:pic>
        <p:nvPicPr>
          <p:cNvPr id="17" name="Picture 10">
            <a:extLst>
              <a:ext uri="{FF2B5EF4-FFF2-40B4-BE49-F238E27FC236}">
                <a16:creationId xmlns:a16="http://schemas.microsoft.com/office/drawing/2014/main" id="{903F0F10-0DEB-4A71-88D5-48D35D42C2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10800000">
            <a:off x="8492377" y="9209694"/>
            <a:ext cx="1608047" cy="40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36030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6792" y="1900417"/>
            <a:ext cx="7325980" cy="0"/>
          </a:xfrm>
          <a:prstGeom prst="line">
            <a:avLst/>
          </a:prstGeom>
          <a:ln w="952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10957560" y="8386583"/>
            <a:ext cx="733044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8339977" y="9057294"/>
            <a:ext cx="1608047" cy="402012"/>
          </a:xfrm>
          <a:prstGeom prst="rect">
            <a:avLst/>
          </a:prstGeom>
        </p:spPr>
      </p:pic>
      <p:sp>
        <p:nvSpPr>
          <p:cNvPr id="11" name="AutoShape 11"/>
          <p:cNvSpPr/>
          <p:nvPr/>
        </p:nvSpPr>
        <p:spPr>
          <a:xfrm rot="-5428815">
            <a:off x="-251750" y="2174181"/>
            <a:ext cx="1362996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 rot="-5428815">
            <a:off x="387463" y="2015390"/>
            <a:ext cx="606844" cy="5086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sp>
      <p:sp>
        <p:nvSpPr>
          <p:cNvPr id="13" name="AutoShape 13"/>
          <p:cNvSpPr/>
          <p:nvPr/>
        </p:nvSpPr>
        <p:spPr>
          <a:xfrm rot="-5400000">
            <a:off x="16583518" y="6012757"/>
            <a:ext cx="1583957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AutoShape 14"/>
          <p:cNvSpPr/>
          <p:nvPr/>
        </p:nvSpPr>
        <p:spPr>
          <a:xfrm rot="-5429987">
            <a:off x="16925513" y="6514358"/>
            <a:ext cx="1535684" cy="0"/>
          </a:xfrm>
          <a:prstGeom prst="line">
            <a:avLst/>
          </a:prstGeom>
          <a:ln w="2095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B83C5D-F56B-4292-A9B2-3402CE2AF35B}"/>
              </a:ext>
            </a:extLst>
          </p:cNvPr>
          <p:cNvSpPr/>
          <p:nvPr/>
        </p:nvSpPr>
        <p:spPr>
          <a:xfrm>
            <a:off x="6184296" y="48919"/>
            <a:ext cx="7527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Stairs:</a:t>
            </a:r>
            <a:endParaRPr kumimoji="0" lang="en-US" sz="7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010529-27C9-45F0-B1A1-DDE476D08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17" y="2355153"/>
            <a:ext cx="17664851" cy="807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8112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442020" y="-39243"/>
            <a:ext cx="6320808" cy="10287000"/>
            <a:chOff x="0" y="0"/>
            <a:chExt cx="1175982" cy="1913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75982" cy="1913890"/>
            </a:xfrm>
            <a:custGeom>
              <a:avLst/>
              <a:gdLst/>
              <a:ahLst/>
              <a:cxnLst/>
              <a:rect l="l" t="t" r="r" b="b"/>
              <a:pathLst>
                <a:path w="1175982" h="1913890">
                  <a:moveTo>
                    <a:pt x="0" y="0"/>
                  </a:moveTo>
                  <a:lnTo>
                    <a:pt x="1175982" y="0"/>
                  </a:lnTo>
                  <a:lnTo>
                    <a:pt x="117598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DDDDDD">
                <a:alpha val="17647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8762828" y="22860"/>
            <a:ext cx="9502670" cy="10200894"/>
            <a:chOff x="0" y="0"/>
            <a:chExt cx="2226489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26489" cy="1913890"/>
            </a:xfrm>
            <a:custGeom>
              <a:avLst/>
              <a:gdLst/>
              <a:ahLst/>
              <a:cxnLst/>
              <a:rect l="l" t="t" r="r" b="b"/>
              <a:pathLst>
                <a:path w="2226489" h="1913890">
                  <a:moveTo>
                    <a:pt x="0" y="0"/>
                  </a:moveTo>
                  <a:lnTo>
                    <a:pt x="2226489" y="0"/>
                  </a:lnTo>
                  <a:lnTo>
                    <a:pt x="2226489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213E5F3-439C-4BD5-B686-0404B22037E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91497" y="0"/>
            <a:ext cx="5029200" cy="9296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DDD4D79-2791-4766-B271-7FCF0FDD2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647" y="2476500"/>
            <a:ext cx="8126202" cy="758218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743476" y="4191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1158427" y="3429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18DD02-6587-4C2A-8D8F-16C559430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7" y="2024062"/>
            <a:ext cx="17037061" cy="726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7091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1158427" y="3429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321062-FD63-4192-8C67-2E0C1249C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790700"/>
            <a:ext cx="14935200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363400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8785330" y="-22860"/>
            <a:ext cx="9502670" cy="10200894"/>
            <a:chOff x="0" y="0"/>
            <a:chExt cx="2226489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26489" cy="1913890"/>
            </a:xfrm>
            <a:custGeom>
              <a:avLst/>
              <a:gdLst/>
              <a:ahLst/>
              <a:cxnLst/>
              <a:rect l="l" t="t" r="r" b="b"/>
              <a:pathLst>
                <a:path w="2226489" h="1913890">
                  <a:moveTo>
                    <a:pt x="0" y="0"/>
                  </a:moveTo>
                  <a:lnTo>
                    <a:pt x="2226489" y="0"/>
                  </a:lnTo>
                  <a:lnTo>
                    <a:pt x="2226489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1158427" y="3429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F7E7C8-C8E3-44FC-87F9-5A9105075A0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15400" y="3771902"/>
            <a:ext cx="9181932" cy="29717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A399DA-F91A-4B13-A616-A5F503902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622" y="3162300"/>
            <a:ext cx="79248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1448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8785330" y="-22860"/>
            <a:ext cx="9502670" cy="10200894"/>
            <a:chOff x="0" y="0"/>
            <a:chExt cx="2226489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26489" cy="1913890"/>
            </a:xfrm>
            <a:custGeom>
              <a:avLst/>
              <a:gdLst/>
              <a:ahLst/>
              <a:cxnLst/>
              <a:rect l="l" t="t" r="r" b="b"/>
              <a:pathLst>
                <a:path w="2226489" h="1913890">
                  <a:moveTo>
                    <a:pt x="0" y="0"/>
                  </a:moveTo>
                  <a:lnTo>
                    <a:pt x="2226489" y="0"/>
                  </a:lnTo>
                  <a:lnTo>
                    <a:pt x="2226489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1158427" y="3429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7B6781-35DB-42F8-9D1E-A68936AD5E0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1600" y="2781300"/>
            <a:ext cx="8945438" cy="480059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31B969D-62F1-463C-9AF4-0ED66138A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962" y="3162297"/>
            <a:ext cx="7900968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29356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8785330" y="-22860"/>
            <a:ext cx="9502670" cy="10200894"/>
            <a:chOff x="0" y="0"/>
            <a:chExt cx="2226489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26489" cy="1913890"/>
            </a:xfrm>
            <a:custGeom>
              <a:avLst/>
              <a:gdLst/>
              <a:ahLst/>
              <a:cxnLst/>
              <a:rect l="l" t="t" r="r" b="b"/>
              <a:pathLst>
                <a:path w="2226489" h="1913890">
                  <a:moveTo>
                    <a:pt x="0" y="0"/>
                  </a:moveTo>
                  <a:lnTo>
                    <a:pt x="2226489" y="0"/>
                  </a:lnTo>
                  <a:lnTo>
                    <a:pt x="2226489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1158427" y="3429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A8E279-9E6E-492E-A65E-A645C5061FF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78407" y="1358563"/>
            <a:ext cx="5717151" cy="43243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B24DEA-9793-4D11-81F8-8F204BCC41E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894872" y="5690533"/>
            <a:ext cx="4597297" cy="42386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09ED39-DA4D-4540-9BCC-DE93C09D9F8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815810" y="1305223"/>
            <a:ext cx="4377711" cy="43243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242FB0B-D252-45B1-8BEA-28A75B51CA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5847" y="2927531"/>
            <a:ext cx="6888003" cy="416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854774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1158427" y="3429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E386DD-A136-4717-B2DF-DBDD6B4D7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426" y="2247905"/>
            <a:ext cx="10804974" cy="708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870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268349" y="2850742"/>
            <a:ext cx="2601455" cy="3613296"/>
            <a:chOff x="0" y="0"/>
            <a:chExt cx="2435960" cy="338343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5960" cy="3383431"/>
            </a:xfrm>
            <a:custGeom>
              <a:avLst/>
              <a:gdLst/>
              <a:ahLst/>
              <a:cxnLst/>
              <a:rect l="l" t="t" r="r" b="b"/>
              <a:pathLst>
                <a:path w="2435960" h="3383431">
                  <a:moveTo>
                    <a:pt x="2311499" y="3383431"/>
                  </a:moveTo>
                  <a:lnTo>
                    <a:pt x="124460" y="3383431"/>
                  </a:lnTo>
                  <a:cubicBezTo>
                    <a:pt x="55880" y="3383431"/>
                    <a:pt x="0" y="3327551"/>
                    <a:pt x="0" y="325897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311500" y="0"/>
                  </a:lnTo>
                  <a:cubicBezTo>
                    <a:pt x="2380080" y="0"/>
                    <a:pt x="2435960" y="55880"/>
                    <a:pt x="2435960" y="124460"/>
                  </a:cubicBezTo>
                  <a:lnTo>
                    <a:pt x="2435960" y="3258971"/>
                  </a:lnTo>
                  <a:cubicBezTo>
                    <a:pt x="2435960" y="3327551"/>
                    <a:pt x="2380080" y="3383431"/>
                    <a:pt x="2311500" y="3383431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268359" y="3444172"/>
            <a:ext cx="2601455" cy="806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6"/>
              </a:lnSpc>
            </a:pPr>
            <a:r>
              <a:rPr lang="en-US" sz="2474" spc="230" dirty="0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ASCE 7-10 </a:t>
            </a:r>
          </a:p>
          <a:p>
            <a:pPr marL="0" lvl="0" indent="0" algn="ctr">
              <a:lnSpc>
                <a:spcPts val="3216"/>
              </a:lnSpc>
              <a:spcBef>
                <a:spcPct val="0"/>
              </a:spcBef>
            </a:pPr>
            <a:r>
              <a:rPr lang="en-US" sz="2474" spc="230" dirty="0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               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5239463" y="2878165"/>
            <a:ext cx="2801407" cy="3613296"/>
            <a:chOff x="0" y="0"/>
            <a:chExt cx="2623191" cy="338343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623191" cy="3383431"/>
            </a:xfrm>
            <a:custGeom>
              <a:avLst/>
              <a:gdLst/>
              <a:ahLst/>
              <a:cxnLst/>
              <a:rect l="l" t="t" r="r" b="b"/>
              <a:pathLst>
                <a:path w="2623191" h="3383431">
                  <a:moveTo>
                    <a:pt x="2498731" y="3383431"/>
                  </a:moveTo>
                  <a:lnTo>
                    <a:pt x="124460" y="3383431"/>
                  </a:lnTo>
                  <a:cubicBezTo>
                    <a:pt x="55880" y="3383431"/>
                    <a:pt x="0" y="3327551"/>
                    <a:pt x="0" y="325897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498731" y="0"/>
                  </a:lnTo>
                  <a:cubicBezTo>
                    <a:pt x="2567312" y="0"/>
                    <a:pt x="2623191" y="55880"/>
                    <a:pt x="2623191" y="124460"/>
                  </a:cubicBezTo>
                  <a:lnTo>
                    <a:pt x="2623191" y="3258971"/>
                  </a:lnTo>
                  <a:cubicBezTo>
                    <a:pt x="2623191" y="3327551"/>
                    <a:pt x="2567312" y="3383431"/>
                    <a:pt x="2498731" y="3383431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5337500" y="3403750"/>
            <a:ext cx="2605332" cy="4326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89"/>
              </a:lnSpc>
              <a:spcBef>
                <a:spcPct val="0"/>
              </a:spcBef>
            </a:pPr>
            <a:r>
              <a:rPr lang="en-US" sz="2684" spc="249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IBC 2018 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8410518" y="2878165"/>
            <a:ext cx="2801407" cy="3613296"/>
            <a:chOff x="0" y="0"/>
            <a:chExt cx="2623191" cy="338343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623191" cy="3383431"/>
            </a:xfrm>
            <a:custGeom>
              <a:avLst/>
              <a:gdLst/>
              <a:ahLst/>
              <a:cxnLst/>
              <a:rect l="l" t="t" r="r" b="b"/>
              <a:pathLst>
                <a:path w="2623191" h="3383431">
                  <a:moveTo>
                    <a:pt x="2498731" y="3383431"/>
                  </a:moveTo>
                  <a:lnTo>
                    <a:pt x="124460" y="3383431"/>
                  </a:lnTo>
                  <a:cubicBezTo>
                    <a:pt x="55880" y="3383431"/>
                    <a:pt x="0" y="3327551"/>
                    <a:pt x="0" y="325897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498731" y="0"/>
                  </a:lnTo>
                  <a:cubicBezTo>
                    <a:pt x="2567312" y="0"/>
                    <a:pt x="2623191" y="55880"/>
                    <a:pt x="2623191" y="124460"/>
                  </a:cubicBezTo>
                  <a:lnTo>
                    <a:pt x="2623191" y="3258971"/>
                  </a:lnTo>
                  <a:cubicBezTo>
                    <a:pt x="2623191" y="3327551"/>
                    <a:pt x="2567312" y="3383431"/>
                    <a:pt x="2498731" y="3383431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8810422" y="3427654"/>
            <a:ext cx="2401503" cy="389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6"/>
              </a:lnSpc>
              <a:spcBef>
                <a:spcPct val="0"/>
              </a:spcBef>
            </a:pPr>
            <a:r>
              <a:rPr lang="en-US" sz="2474" spc="230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ACI 318-14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1665660" y="2878165"/>
            <a:ext cx="2632958" cy="3613296"/>
            <a:chOff x="0" y="0"/>
            <a:chExt cx="2465458" cy="338343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465458" cy="3383431"/>
            </a:xfrm>
            <a:custGeom>
              <a:avLst/>
              <a:gdLst/>
              <a:ahLst/>
              <a:cxnLst/>
              <a:rect l="l" t="t" r="r" b="b"/>
              <a:pathLst>
                <a:path w="2465458" h="3383431">
                  <a:moveTo>
                    <a:pt x="2340998" y="3383431"/>
                  </a:moveTo>
                  <a:lnTo>
                    <a:pt x="124460" y="3383431"/>
                  </a:lnTo>
                  <a:cubicBezTo>
                    <a:pt x="55880" y="3383431"/>
                    <a:pt x="0" y="3327551"/>
                    <a:pt x="0" y="325897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340999" y="0"/>
                  </a:lnTo>
                  <a:cubicBezTo>
                    <a:pt x="2409579" y="0"/>
                    <a:pt x="2465458" y="55880"/>
                    <a:pt x="2465458" y="124460"/>
                  </a:cubicBezTo>
                  <a:lnTo>
                    <a:pt x="2465458" y="3258971"/>
                  </a:lnTo>
                  <a:cubicBezTo>
                    <a:pt x="2465458" y="3327551"/>
                    <a:pt x="2409579" y="3383431"/>
                    <a:pt x="2340999" y="3383431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1897116" y="3459078"/>
            <a:ext cx="2401503" cy="389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6"/>
              </a:lnSpc>
              <a:spcBef>
                <a:spcPct val="0"/>
              </a:spcBef>
            </a:pPr>
            <a:r>
              <a:rPr lang="en-US" sz="2474" spc="230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ASTM 2016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704074" y="1059096"/>
            <a:ext cx="10879852" cy="1039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496"/>
              </a:lnSpc>
            </a:pPr>
            <a:r>
              <a:rPr lang="en-US" sz="6068" spc="564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CODES AND STANDARDS: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268359" y="5035084"/>
            <a:ext cx="2601455" cy="1210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6"/>
              </a:lnSpc>
            </a:pPr>
            <a:r>
              <a:rPr lang="en-US" sz="2400" b="1" spc="230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 COMPUTATIONS </a:t>
            </a:r>
          </a:p>
          <a:p>
            <a:pPr marL="0" lvl="0" indent="0" algn="ctr">
              <a:lnSpc>
                <a:spcPts val="3216"/>
              </a:lnSpc>
              <a:spcBef>
                <a:spcPct val="0"/>
              </a:spcBef>
            </a:pPr>
            <a:r>
              <a:rPr lang="en-US" sz="2474" spc="230" dirty="0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               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14825965" y="2843008"/>
            <a:ext cx="2887371" cy="3593607"/>
            <a:chOff x="0" y="0"/>
            <a:chExt cx="2703686" cy="336499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703686" cy="3364994"/>
            </a:xfrm>
            <a:custGeom>
              <a:avLst/>
              <a:gdLst/>
              <a:ahLst/>
              <a:cxnLst/>
              <a:rect l="l" t="t" r="r" b="b"/>
              <a:pathLst>
                <a:path w="2703686" h="3364994">
                  <a:moveTo>
                    <a:pt x="2579226" y="3364994"/>
                  </a:moveTo>
                  <a:lnTo>
                    <a:pt x="124460" y="3364994"/>
                  </a:lnTo>
                  <a:cubicBezTo>
                    <a:pt x="55880" y="3364994"/>
                    <a:pt x="0" y="3309114"/>
                    <a:pt x="0" y="324053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579226" y="0"/>
                  </a:lnTo>
                  <a:cubicBezTo>
                    <a:pt x="2647806" y="0"/>
                    <a:pt x="2703686" y="55880"/>
                    <a:pt x="2703686" y="124460"/>
                  </a:cubicBezTo>
                  <a:lnTo>
                    <a:pt x="2703686" y="3240534"/>
                  </a:lnTo>
                  <a:cubicBezTo>
                    <a:pt x="2703686" y="3309114"/>
                    <a:pt x="2647806" y="3364994"/>
                    <a:pt x="2579226" y="3364994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8" name="AutoShape 18"/>
          <p:cNvSpPr/>
          <p:nvPr/>
        </p:nvSpPr>
        <p:spPr>
          <a:xfrm rot="-3912">
            <a:off x="2268344" y="4631023"/>
            <a:ext cx="15444998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" name="TextBox 19"/>
          <p:cNvSpPr txBox="1"/>
          <p:nvPr/>
        </p:nvSpPr>
        <p:spPr>
          <a:xfrm>
            <a:off x="5352270" y="5035084"/>
            <a:ext cx="2601455" cy="1210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6"/>
              </a:lnSpc>
            </a:pPr>
            <a:r>
              <a:rPr lang="en-US" sz="2474" b="1" spc="230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 </a:t>
            </a:r>
            <a:r>
              <a:rPr lang="en-US" sz="2400" b="1" spc="230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COMPUTATIONS</a:t>
            </a:r>
            <a:r>
              <a:rPr lang="en-US" sz="2474" b="1" spc="230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</a:p>
          <a:p>
            <a:pPr marL="0" lvl="0" indent="0" algn="ctr">
              <a:lnSpc>
                <a:spcPts val="3216"/>
              </a:lnSpc>
              <a:spcBef>
                <a:spcPct val="0"/>
              </a:spcBef>
            </a:pPr>
            <a:r>
              <a:rPr lang="en-US" sz="2474" b="1" spc="230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              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758342" y="5034277"/>
            <a:ext cx="225363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6"/>
              </a:lnSpc>
              <a:spcBef>
                <a:spcPct val="0"/>
              </a:spcBef>
            </a:pPr>
            <a:r>
              <a:rPr lang="en-US" sz="2800" b="1" spc="230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ANALYSIS AND DESIGN         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1538827" y="5108133"/>
            <a:ext cx="2759792" cy="6781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36"/>
              </a:lnSpc>
              <a:spcBef>
                <a:spcPct val="0"/>
              </a:spcBef>
            </a:pPr>
            <a:r>
              <a:rPr lang="en-US" sz="2105" b="1" spc="195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MATERIALS SPECIFICATIONS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4977441" y="3259668"/>
            <a:ext cx="2401503" cy="983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616"/>
              </a:lnSpc>
              <a:spcBef>
                <a:spcPct val="0"/>
              </a:spcBef>
            </a:pPr>
            <a:r>
              <a:rPr lang="en-US" sz="2012" spc="187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JORDANIAN CODE FOR LOADS – 2006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5259702" y="5034277"/>
            <a:ext cx="2402949" cy="806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16"/>
              </a:lnSpc>
              <a:spcBef>
                <a:spcPct val="0"/>
              </a:spcBef>
            </a:pPr>
            <a:r>
              <a:rPr lang="en-US" sz="2474" b="1" spc="230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ONLY FOR SNOW LOAD</a:t>
            </a:r>
          </a:p>
        </p:txBody>
      </p:sp>
      <p:sp>
        <p:nvSpPr>
          <p:cNvPr id="24" name="AutoShape 24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5" name="TextBox 25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pic>
        <p:nvPicPr>
          <p:cNvPr id="26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8785330" y="-22860"/>
            <a:ext cx="9502670" cy="10200894"/>
            <a:chOff x="0" y="0"/>
            <a:chExt cx="2226489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26489" cy="1913890"/>
            </a:xfrm>
            <a:custGeom>
              <a:avLst/>
              <a:gdLst/>
              <a:ahLst/>
              <a:cxnLst/>
              <a:rect l="l" t="t" r="r" b="b"/>
              <a:pathLst>
                <a:path w="2226489" h="1913890">
                  <a:moveTo>
                    <a:pt x="0" y="0"/>
                  </a:moveTo>
                  <a:lnTo>
                    <a:pt x="2226489" y="0"/>
                  </a:lnTo>
                  <a:lnTo>
                    <a:pt x="2226489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1158427" y="3429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D62AF9-856A-40D3-A749-F719A2DAACA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79730" y="2201668"/>
            <a:ext cx="4895682" cy="59651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202DA0-AFC9-417E-9E82-B70B7AE2A2D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90176" y="2279764"/>
            <a:ext cx="4966978" cy="572747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63CBE36-4475-4AB7-92E1-DB1728A39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607" y="3177079"/>
            <a:ext cx="7391400" cy="498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21701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8754850" y="0"/>
            <a:ext cx="9502670" cy="10279377"/>
            <a:chOff x="0" y="0"/>
            <a:chExt cx="2226489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26489" cy="1913890"/>
            </a:xfrm>
            <a:custGeom>
              <a:avLst/>
              <a:gdLst/>
              <a:ahLst/>
              <a:cxnLst/>
              <a:rect l="l" t="t" r="r" b="b"/>
              <a:pathLst>
                <a:path w="2226489" h="1913890">
                  <a:moveTo>
                    <a:pt x="0" y="0"/>
                  </a:moveTo>
                  <a:lnTo>
                    <a:pt x="2226489" y="0"/>
                  </a:lnTo>
                  <a:lnTo>
                    <a:pt x="2226489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  <p:sp>
        <p:nvSpPr>
          <p:cNvPr id="15" name="AutoShape 15"/>
          <p:cNvSpPr/>
          <p:nvPr/>
        </p:nvSpPr>
        <p:spPr>
          <a:xfrm flipV="1">
            <a:off x="15163800" y="4914900"/>
            <a:ext cx="3124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4938D-CFC3-444E-8881-34E561DAB8F1}"/>
              </a:ext>
            </a:extLst>
          </p:cNvPr>
          <p:cNvSpPr/>
          <p:nvPr/>
        </p:nvSpPr>
        <p:spPr>
          <a:xfrm>
            <a:off x="1158427" y="342900"/>
            <a:ext cx="60003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Ramps:</a:t>
            </a:r>
            <a:endParaRPr lang="en-US" sz="6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4D7153-1EEF-41A5-A3FA-F4782B2E5C8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58400" y="647701"/>
            <a:ext cx="5943600" cy="838199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0CD6E1F-3D92-415F-AD5F-59090BFBF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238500"/>
            <a:ext cx="8458200" cy="380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593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042239" y="9099317"/>
            <a:ext cx="1608047" cy="40201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 rot="5400000">
            <a:off x="6282484" y="4720088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FABF69-2745-4E07-BA53-7360A02BF2E4}"/>
              </a:ext>
            </a:extLst>
          </p:cNvPr>
          <p:cNvSpPr txBox="1">
            <a:spLocks/>
          </p:cNvSpPr>
          <p:nvPr/>
        </p:nvSpPr>
        <p:spPr>
          <a:xfrm>
            <a:off x="4114800" y="140437"/>
            <a:ext cx="10058400" cy="12010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non-Structural elements: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تعدييييييييييل</a:t>
            </a:r>
            <a:endParaRPr lang="x-non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C7A5F43-5BBB-4E3C-BCBA-B7EB4B9B581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" y="2167598"/>
            <a:ext cx="9448800" cy="4191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1451B2-57EA-4B50-83AA-FE3F5D6FFF1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77200" y="4381500"/>
            <a:ext cx="9220200" cy="555111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85146AA-293A-4DC3-8F8F-0EF16F2C0B98}"/>
              </a:ext>
            </a:extLst>
          </p:cNvPr>
          <p:cNvSpPr/>
          <p:nvPr/>
        </p:nvSpPr>
        <p:spPr>
          <a:xfrm>
            <a:off x="0" y="859914"/>
            <a:ext cx="1752600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9E05ED-42BB-42F1-BBFD-A301CC2CBA40}"/>
              </a:ext>
            </a:extLst>
          </p:cNvPr>
          <p:cNvSpPr/>
          <p:nvPr/>
        </p:nvSpPr>
        <p:spPr>
          <a:xfrm>
            <a:off x="4572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6D65D-7C5F-405B-B3C1-4498C5F0BC11}"/>
              </a:ext>
            </a:extLst>
          </p:cNvPr>
          <p:cNvSpPr/>
          <p:nvPr/>
        </p:nvSpPr>
        <p:spPr>
          <a:xfrm>
            <a:off x="112776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042239" y="9099317"/>
            <a:ext cx="1608047" cy="40201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 rot="5400000">
            <a:off x="6282484" y="4720088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FABF69-2745-4E07-BA53-7360A02BF2E4}"/>
              </a:ext>
            </a:extLst>
          </p:cNvPr>
          <p:cNvSpPr txBox="1">
            <a:spLocks/>
          </p:cNvSpPr>
          <p:nvPr/>
        </p:nvSpPr>
        <p:spPr>
          <a:xfrm>
            <a:off x="4114800" y="140437"/>
            <a:ext cx="10058400" cy="12010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non-Structural elements:</a:t>
            </a:r>
            <a:endParaRPr lang="x-non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5146AA-293A-4DC3-8F8F-0EF16F2C0B98}"/>
              </a:ext>
            </a:extLst>
          </p:cNvPr>
          <p:cNvSpPr/>
          <p:nvPr/>
        </p:nvSpPr>
        <p:spPr>
          <a:xfrm>
            <a:off x="0" y="859914"/>
            <a:ext cx="1752600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9E05ED-42BB-42F1-BBFD-A301CC2CBA40}"/>
              </a:ext>
            </a:extLst>
          </p:cNvPr>
          <p:cNvSpPr/>
          <p:nvPr/>
        </p:nvSpPr>
        <p:spPr>
          <a:xfrm>
            <a:off x="4572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6D65D-7C5F-405B-B3C1-4498C5F0BC11}"/>
              </a:ext>
            </a:extLst>
          </p:cNvPr>
          <p:cNvSpPr/>
          <p:nvPr/>
        </p:nvSpPr>
        <p:spPr>
          <a:xfrm>
            <a:off x="112776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E23C9A4-48D1-43B8-B6FB-DE9D32120E7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46657" y="2442323"/>
            <a:ext cx="11125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12796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282971" y="9251717"/>
            <a:ext cx="1608047" cy="40201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 rot="5400000">
            <a:off x="6282484" y="4720088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FABF69-2745-4E07-BA53-7360A02BF2E4}"/>
              </a:ext>
            </a:extLst>
          </p:cNvPr>
          <p:cNvSpPr txBox="1">
            <a:spLocks/>
          </p:cNvSpPr>
          <p:nvPr/>
        </p:nvSpPr>
        <p:spPr>
          <a:xfrm>
            <a:off x="4114800" y="140437"/>
            <a:ext cx="10058400" cy="12010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non-Structural elements:</a:t>
            </a:r>
            <a:endParaRPr lang="x-non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5146AA-293A-4DC3-8F8F-0EF16F2C0B98}"/>
              </a:ext>
            </a:extLst>
          </p:cNvPr>
          <p:cNvSpPr/>
          <p:nvPr/>
        </p:nvSpPr>
        <p:spPr>
          <a:xfrm>
            <a:off x="0" y="859914"/>
            <a:ext cx="1752600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9E05ED-42BB-42F1-BBFD-A301CC2CBA40}"/>
              </a:ext>
            </a:extLst>
          </p:cNvPr>
          <p:cNvSpPr/>
          <p:nvPr/>
        </p:nvSpPr>
        <p:spPr>
          <a:xfrm>
            <a:off x="4572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6D65D-7C5F-405B-B3C1-4498C5F0BC11}"/>
              </a:ext>
            </a:extLst>
          </p:cNvPr>
          <p:cNvSpPr/>
          <p:nvPr/>
        </p:nvSpPr>
        <p:spPr>
          <a:xfrm>
            <a:off x="112776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09B3F2-C769-4968-8A74-C432FF50C8A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0" y="4611934"/>
            <a:ext cx="9369932" cy="549241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95B4A05-3A8A-4CAF-B3DC-2425753C65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" y="2019300"/>
            <a:ext cx="6873240" cy="3886200"/>
          </a:xfrm>
          <a:prstGeom prst="rect">
            <a:avLst/>
          </a:prstGeom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36A16B6C-F0A3-4D49-BF0A-1AE289688A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282971" y="9259110"/>
            <a:ext cx="1608047" cy="40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95177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042239" y="9099317"/>
            <a:ext cx="1608047" cy="40201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 rot="5400000">
            <a:off x="6282484" y="4720088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FABF69-2745-4E07-BA53-7360A02BF2E4}"/>
              </a:ext>
            </a:extLst>
          </p:cNvPr>
          <p:cNvSpPr txBox="1">
            <a:spLocks/>
          </p:cNvSpPr>
          <p:nvPr/>
        </p:nvSpPr>
        <p:spPr>
          <a:xfrm>
            <a:off x="4114800" y="140437"/>
            <a:ext cx="10058400" cy="12010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non-Structural elements:</a:t>
            </a:r>
            <a:endParaRPr lang="x-non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5146AA-293A-4DC3-8F8F-0EF16F2C0B98}"/>
              </a:ext>
            </a:extLst>
          </p:cNvPr>
          <p:cNvSpPr/>
          <p:nvPr/>
        </p:nvSpPr>
        <p:spPr>
          <a:xfrm>
            <a:off x="0" y="859914"/>
            <a:ext cx="1752600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9E05ED-42BB-42F1-BBFD-A301CC2CBA40}"/>
              </a:ext>
            </a:extLst>
          </p:cNvPr>
          <p:cNvSpPr/>
          <p:nvPr/>
        </p:nvSpPr>
        <p:spPr>
          <a:xfrm>
            <a:off x="4572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6D65D-7C5F-405B-B3C1-4498C5F0BC11}"/>
              </a:ext>
            </a:extLst>
          </p:cNvPr>
          <p:cNvSpPr/>
          <p:nvPr/>
        </p:nvSpPr>
        <p:spPr>
          <a:xfrm>
            <a:off x="112776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02D4E9-4795-4B6D-9B7E-1225D6C7CEC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70451" y="1898224"/>
            <a:ext cx="3741102" cy="82061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FD8C10-4372-4DB9-9A15-B0DACD0B3CB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87000" y="3695701"/>
            <a:ext cx="3919343" cy="60663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8329D9-C917-4C61-84C5-3EABD92A07C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1905" y="3041306"/>
            <a:ext cx="10058400" cy="49101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F3593AF-DBA8-4968-831E-B7002EA79EAA}"/>
              </a:ext>
            </a:extLst>
          </p:cNvPr>
          <p:cNvSpPr/>
          <p:nvPr/>
        </p:nvSpPr>
        <p:spPr>
          <a:xfrm>
            <a:off x="311905" y="2019300"/>
            <a:ext cx="3435556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</a:pPr>
            <a:r>
              <a:rPr lang="en-US" sz="5400" dirty="0">
                <a:solidFill>
                  <a:prstClr val="black"/>
                </a:solidFill>
                <a:latin typeface="Times New Roman"/>
              </a:rPr>
              <a:t>Steel angle:</a:t>
            </a:r>
          </a:p>
        </p:txBody>
      </p:sp>
    </p:spTree>
    <p:extLst>
      <p:ext uri="{BB962C8B-B14F-4D97-AF65-F5344CB8AC3E}">
        <p14:creationId xmlns:p14="http://schemas.microsoft.com/office/powerpoint/2010/main" val="2016764361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042239" y="9099317"/>
            <a:ext cx="1608047" cy="40201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 rot="5400000">
            <a:off x="6282484" y="4720088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FABF69-2745-4E07-BA53-7360A02BF2E4}"/>
              </a:ext>
            </a:extLst>
          </p:cNvPr>
          <p:cNvSpPr txBox="1">
            <a:spLocks/>
          </p:cNvSpPr>
          <p:nvPr/>
        </p:nvSpPr>
        <p:spPr>
          <a:xfrm>
            <a:off x="4114800" y="140437"/>
            <a:ext cx="10058400" cy="120100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non-Structural elements: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تعدييييييييييل</a:t>
            </a:r>
            <a:endParaRPr lang="x-non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5146AA-293A-4DC3-8F8F-0EF16F2C0B98}"/>
              </a:ext>
            </a:extLst>
          </p:cNvPr>
          <p:cNvSpPr/>
          <p:nvPr/>
        </p:nvSpPr>
        <p:spPr>
          <a:xfrm>
            <a:off x="14288" y="888490"/>
            <a:ext cx="1752600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9E05ED-42BB-42F1-BBFD-A301CC2CBA40}"/>
              </a:ext>
            </a:extLst>
          </p:cNvPr>
          <p:cNvSpPr/>
          <p:nvPr/>
        </p:nvSpPr>
        <p:spPr>
          <a:xfrm>
            <a:off x="4572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6D65D-7C5F-405B-B3C1-4498C5F0BC11}"/>
              </a:ext>
            </a:extLst>
          </p:cNvPr>
          <p:cNvSpPr/>
          <p:nvPr/>
        </p:nvSpPr>
        <p:spPr>
          <a:xfrm>
            <a:off x="112776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8ADA0C-8A41-42B9-BE10-8EEE23DC56D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" y="1714500"/>
            <a:ext cx="7851030" cy="50434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8A413D-5D16-46F8-8216-B5A399D2AEF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3999" y="1943100"/>
            <a:ext cx="8467497" cy="695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768374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042239" y="9099317"/>
            <a:ext cx="1608047" cy="40201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 rot="5400000">
            <a:off x="6282484" y="4720088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FABF69-2745-4E07-BA53-7360A02BF2E4}"/>
              </a:ext>
            </a:extLst>
          </p:cNvPr>
          <p:cNvSpPr txBox="1">
            <a:spLocks/>
          </p:cNvSpPr>
          <p:nvPr/>
        </p:nvSpPr>
        <p:spPr>
          <a:xfrm>
            <a:off x="4114800" y="140437"/>
            <a:ext cx="10058400" cy="12010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non-Structural elements:</a:t>
            </a:r>
            <a:endParaRPr lang="x-non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5146AA-293A-4DC3-8F8F-0EF16F2C0B98}"/>
              </a:ext>
            </a:extLst>
          </p:cNvPr>
          <p:cNvSpPr/>
          <p:nvPr/>
        </p:nvSpPr>
        <p:spPr>
          <a:xfrm>
            <a:off x="0" y="859914"/>
            <a:ext cx="1752600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9E05ED-42BB-42F1-BBFD-A301CC2CBA40}"/>
              </a:ext>
            </a:extLst>
          </p:cNvPr>
          <p:cNvSpPr/>
          <p:nvPr/>
        </p:nvSpPr>
        <p:spPr>
          <a:xfrm>
            <a:off x="4572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6D65D-7C5F-405B-B3C1-4498C5F0BC11}"/>
              </a:ext>
            </a:extLst>
          </p:cNvPr>
          <p:cNvSpPr/>
          <p:nvPr/>
        </p:nvSpPr>
        <p:spPr>
          <a:xfrm>
            <a:off x="112776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83695-CFA8-4A1E-976A-90E64B5F19A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1754382"/>
            <a:ext cx="12054840" cy="748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334329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042239" y="9099317"/>
            <a:ext cx="1608047" cy="40201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 rot="5400000">
            <a:off x="6282484" y="4720088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FABF69-2745-4E07-BA53-7360A02BF2E4}"/>
              </a:ext>
            </a:extLst>
          </p:cNvPr>
          <p:cNvSpPr txBox="1">
            <a:spLocks/>
          </p:cNvSpPr>
          <p:nvPr/>
        </p:nvSpPr>
        <p:spPr>
          <a:xfrm>
            <a:off x="4114800" y="140437"/>
            <a:ext cx="10058400" cy="12010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non-Structural elements:</a:t>
            </a:r>
            <a:endParaRPr lang="x-non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5146AA-293A-4DC3-8F8F-0EF16F2C0B98}"/>
              </a:ext>
            </a:extLst>
          </p:cNvPr>
          <p:cNvSpPr/>
          <p:nvPr/>
        </p:nvSpPr>
        <p:spPr>
          <a:xfrm>
            <a:off x="0" y="859914"/>
            <a:ext cx="1752600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9E05ED-42BB-42F1-BBFD-A301CC2CBA40}"/>
              </a:ext>
            </a:extLst>
          </p:cNvPr>
          <p:cNvSpPr/>
          <p:nvPr/>
        </p:nvSpPr>
        <p:spPr>
          <a:xfrm>
            <a:off x="4572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6D65D-7C5F-405B-B3C1-4498C5F0BC11}"/>
              </a:ext>
            </a:extLst>
          </p:cNvPr>
          <p:cNvSpPr/>
          <p:nvPr/>
        </p:nvSpPr>
        <p:spPr>
          <a:xfrm>
            <a:off x="112776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B74084-92BA-40B8-8FC6-BAC6D8275C71}"/>
              </a:ext>
            </a:extLst>
          </p:cNvPr>
          <p:cNvSpPr txBox="1">
            <a:spLocks/>
          </p:cNvSpPr>
          <p:nvPr/>
        </p:nvSpPr>
        <p:spPr>
          <a:xfrm>
            <a:off x="96216" y="1416174"/>
            <a:ext cx="8270544" cy="49268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7B5229"/>
              </a:buClr>
              <a:buFont typeface="Arial" pitchFamily="34" charset="0"/>
              <a:buNone/>
            </a:pPr>
            <a:r>
              <a:rPr lang="en-US" sz="4800" dirty="0"/>
              <a:t>Design of partition wall:</a:t>
            </a:r>
          </a:p>
          <a:p>
            <a:pPr marL="0" indent="0">
              <a:buClr>
                <a:srgbClr val="7B5229"/>
              </a:buClr>
              <a:buFont typeface="Arial" pitchFamily="34" charset="0"/>
              <a:buNone/>
            </a:pPr>
            <a:endParaRPr lang="en-US" sz="18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7BDEF3-A12D-43BD-9E1B-FB354D6522A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06714"/>
            <a:ext cx="7943320" cy="29367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C628F3-FB45-4957-BED7-D5B24900886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" y="4428454"/>
            <a:ext cx="8534400" cy="54102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C844347-3518-40F9-81BD-FFE873C0F84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887200" y="2400300"/>
            <a:ext cx="3176343" cy="770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24353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17042239" y="9099317"/>
            <a:ext cx="1608047" cy="40201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 rot="5400000">
            <a:off x="6282484" y="4720088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BFABF69-2745-4E07-BA53-7360A02BF2E4}"/>
              </a:ext>
            </a:extLst>
          </p:cNvPr>
          <p:cNvSpPr txBox="1">
            <a:spLocks/>
          </p:cNvSpPr>
          <p:nvPr/>
        </p:nvSpPr>
        <p:spPr>
          <a:xfrm>
            <a:off x="4114800" y="140437"/>
            <a:ext cx="10058400" cy="12010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Design of non-Structural elements:</a:t>
            </a:r>
            <a:endParaRPr lang="x-non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5146AA-293A-4DC3-8F8F-0EF16F2C0B98}"/>
              </a:ext>
            </a:extLst>
          </p:cNvPr>
          <p:cNvSpPr/>
          <p:nvPr/>
        </p:nvSpPr>
        <p:spPr>
          <a:xfrm>
            <a:off x="0" y="859914"/>
            <a:ext cx="1752600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9E05ED-42BB-42F1-BBFD-A301CC2CBA40}"/>
              </a:ext>
            </a:extLst>
          </p:cNvPr>
          <p:cNvSpPr/>
          <p:nvPr/>
        </p:nvSpPr>
        <p:spPr>
          <a:xfrm>
            <a:off x="4572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6D65D-7C5F-405B-B3C1-4498C5F0BC11}"/>
              </a:ext>
            </a:extLst>
          </p:cNvPr>
          <p:cNvSpPr/>
          <p:nvPr/>
        </p:nvSpPr>
        <p:spPr>
          <a:xfrm>
            <a:off x="1127760" y="859914"/>
            <a:ext cx="609600" cy="533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B74084-92BA-40B8-8FC6-BAC6D8275C71}"/>
              </a:ext>
            </a:extLst>
          </p:cNvPr>
          <p:cNvSpPr txBox="1">
            <a:spLocks/>
          </p:cNvSpPr>
          <p:nvPr/>
        </p:nvSpPr>
        <p:spPr>
          <a:xfrm>
            <a:off x="96216" y="1416174"/>
            <a:ext cx="8270544" cy="49268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7B5229"/>
              </a:buClr>
              <a:buFont typeface="Arial" pitchFamily="34" charset="0"/>
              <a:buNone/>
            </a:pPr>
            <a:r>
              <a:rPr lang="en-US" sz="4800" dirty="0"/>
              <a:t>Design of partition wall:</a:t>
            </a:r>
          </a:p>
          <a:p>
            <a:pPr marL="0" indent="0">
              <a:buClr>
                <a:srgbClr val="7B5229"/>
              </a:buClr>
              <a:buFont typeface="Arial" pitchFamily="34" charset="0"/>
              <a:buNone/>
            </a:pPr>
            <a:endParaRPr lang="en-US" sz="1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C1019D-7DEF-498E-8C9D-E28F725A892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62000" y="3101589"/>
            <a:ext cx="7840000" cy="33161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A071795-4CC5-4228-B030-E4F1BD44BFD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93792" y="2436889"/>
            <a:ext cx="7244232" cy="480527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76B466C-7B22-4236-A581-A7F9ACED9859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0400" y="7164383"/>
            <a:ext cx="11277600" cy="250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235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722978" y="4678296"/>
            <a:ext cx="4396807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18"/>
              </a:lnSpc>
              <a:spcBef>
                <a:spcPct val="0"/>
              </a:spcBef>
            </a:pPr>
            <a:r>
              <a:rPr lang="en-US" sz="3471" spc="322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ETABS 2016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642757" y="4678296"/>
            <a:ext cx="4396807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18"/>
              </a:lnSpc>
              <a:spcBef>
                <a:spcPct val="0"/>
              </a:spcBef>
            </a:pPr>
            <a:r>
              <a:rPr lang="en-US" sz="3471" spc="322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AUTOCAD 2019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562535" y="4437379"/>
            <a:ext cx="4396807" cy="9887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18"/>
              </a:lnSpc>
              <a:spcBef>
                <a:spcPct val="0"/>
              </a:spcBef>
            </a:pPr>
            <a:r>
              <a:rPr lang="en-US" sz="3471" spc="322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MICROSOFT OFFICE 2020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4383397" y="2947183"/>
            <a:ext cx="1099819" cy="1099819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4383397" y="2858851"/>
            <a:ext cx="1099819" cy="1066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8917"/>
              </a:lnSpc>
              <a:spcBef>
                <a:spcPct val="0"/>
              </a:spcBef>
            </a:pPr>
            <a:r>
              <a:rPr lang="en-US" sz="5679" u="none" spc="528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1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9291251" y="2947183"/>
            <a:ext cx="1099819" cy="1099819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9291251" y="2858851"/>
            <a:ext cx="1099819" cy="1066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8917"/>
              </a:lnSpc>
              <a:spcBef>
                <a:spcPct val="0"/>
              </a:spcBef>
            </a:pPr>
            <a:r>
              <a:rPr lang="en-US" sz="5679" u="none" spc="528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2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211030" y="2825965"/>
            <a:ext cx="1099819" cy="1099819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4211030" y="2737633"/>
            <a:ext cx="1099819" cy="1066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8917"/>
              </a:lnSpc>
              <a:spcBef>
                <a:spcPct val="0"/>
              </a:spcBef>
            </a:pPr>
            <a:r>
              <a:rPr lang="en-US" sz="5679" u="none" spc="528">
                <a:solidFill>
                  <a:srgbClr val="F9C04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3</a:t>
            </a:r>
          </a:p>
        </p:txBody>
      </p:sp>
      <p:sp>
        <p:nvSpPr>
          <p:cNvPr id="14" name="AutoShape 14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5" name="TextBox 15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704074" y="914400"/>
            <a:ext cx="10879852" cy="1039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496"/>
              </a:lnSpc>
            </a:pPr>
            <a:r>
              <a:rPr lang="en-US" sz="6068" spc="564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SOFTWARE PROGRAMS:</a:t>
            </a:r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sp>
        <p:nvSpPr>
          <p:cNvPr id="19" name="AutoShape 19"/>
          <p:cNvSpPr/>
          <p:nvPr/>
        </p:nvSpPr>
        <p:spPr>
          <a:xfrm rot="5408615">
            <a:off x="4200607" y="5879665"/>
            <a:ext cx="1436632" cy="0"/>
          </a:xfrm>
          <a:prstGeom prst="line">
            <a:avLst/>
          </a:prstGeom>
          <a:ln w="47625" cap="flat">
            <a:solidFill>
              <a:srgbClr val="3737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0" name="AutoShape 20"/>
          <p:cNvSpPr/>
          <p:nvPr/>
        </p:nvSpPr>
        <p:spPr>
          <a:xfrm rot="5408615">
            <a:off x="9097232" y="5857683"/>
            <a:ext cx="1436632" cy="0"/>
          </a:xfrm>
          <a:prstGeom prst="line">
            <a:avLst/>
          </a:prstGeom>
          <a:ln w="47625" cap="flat">
            <a:solidFill>
              <a:srgbClr val="3737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1" name="AutoShape 21"/>
          <p:cNvSpPr/>
          <p:nvPr/>
        </p:nvSpPr>
        <p:spPr>
          <a:xfrm rot="5478800">
            <a:off x="14149220" y="6000123"/>
            <a:ext cx="1196025" cy="0"/>
          </a:xfrm>
          <a:prstGeom prst="line">
            <a:avLst/>
          </a:prstGeom>
          <a:ln w="47625" cap="flat">
            <a:solidFill>
              <a:srgbClr val="3737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2" name="TextBox 22"/>
          <p:cNvSpPr txBox="1"/>
          <p:nvPr/>
        </p:nvSpPr>
        <p:spPr>
          <a:xfrm>
            <a:off x="2722978" y="6641387"/>
            <a:ext cx="4396807" cy="1470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18"/>
              </a:lnSpc>
              <a:spcBef>
                <a:spcPct val="0"/>
              </a:spcBef>
            </a:pPr>
            <a:r>
              <a:rPr lang="en-US" sz="3471" spc="322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ANALYSIS AND DESIGN THE MODEL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7642757" y="6641387"/>
            <a:ext cx="4396807" cy="9887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18"/>
              </a:lnSpc>
              <a:spcBef>
                <a:spcPct val="0"/>
              </a:spcBef>
            </a:pPr>
            <a:r>
              <a:rPr lang="en-US" sz="3471" spc="322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DRAWING PROGRAM.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2455510" y="6641387"/>
            <a:ext cx="4396807" cy="1470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18"/>
              </a:lnSpc>
              <a:spcBef>
                <a:spcPct val="0"/>
              </a:spcBef>
            </a:pPr>
            <a:r>
              <a:rPr lang="en-US" sz="3471" spc="322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PREPARING REPORTS &amp; TABLES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5">
            <a:extLst>
              <a:ext uri="{FF2B5EF4-FFF2-40B4-BE49-F238E27FC236}">
                <a16:creationId xmlns:a16="http://schemas.microsoft.com/office/drawing/2014/main" id="{E9556327-7CCB-4EA9-A512-556309A33A0E}"/>
              </a:ext>
            </a:extLst>
          </p:cNvPr>
          <p:cNvSpPr txBox="1">
            <a:spLocks/>
          </p:cNvSpPr>
          <p:nvPr/>
        </p:nvSpPr>
        <p:spPr>
          <a:xfrm>
            <a:off x="3429000" y="2648394"/>
            <a:ext cx="10515600" cy="230726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kern="0" dirty="0"/>
              <a:t>Thank you for listening..</a:t>
            </a:r>
            <a:br>
              <a:rPr lang="ar-SA" b="1" i="1" kern="0" dirty="0">
                <a:solidFill>
                  <a:srgbClr val="800000"/>
                </a:solidFill>
              </a:rPr>
            </a:br>
            <a:endParaRPr lang="ar-SA" dirty="0"/>
          </a:p>
        </p:txBody>
      </p:sp>
      <p:sp>
        <p:nvSpPr>
          <p:cNvPr id="3" name="عنوان 6">
            <a:extLst>
              <a:ext uri="{FF2B5EF4-FFF2-40B4-BE49-F238E27FC236}">
                <a16:creationId xmlns:a16="http://schemas.microsoft.com/office/drawing/2014/main" id="{29A6BA75-F2E5-43A0-A88E-A5DADD2428C1}"/>
              </a:ext>
            </a:extLst>
          </p:cNvPr>
          <p:cNvSpPr txBox="1">
            <a:spLocks/>
          </p:cNvSpPr>
          <p:nvPr/>
        </p:nvSpPr>
        <p:spPr>
          <a:xfrm>
            <a:off x="3429000" y="5448300"/>
            <a:ext cx="10515600" cy="22512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Clr>
                <a:srgbClr val="727CA3"/>
              </a:buClr>
              <a:buSzPct val="76000"/>
              <a:buNone/>
            </a:pPr>
            <a:r>
              <a:rPr lang="en-US" sz="3600" b="1" i="1" dirty="0">
                <a:solidFill>
                  <a:srgbClr val="800000"/>
                </a:solidFill>
                <a:latin typeface="Bookman Old Style"/>
                <a:ea typeface="+mj-ea"/>
                <a:cs typeface="+mj-cs"/>
              </a:rPr>
              <a:t>Any questions?</a:t>
            </a:r>
            <a:endParaRPr lang="ar-SA" sz="3600" b="1" i="1" dirty="0">
              <a:solidFill>
                <a:srgbClr val="800000"/>
              </a:solidFill>
              <a:latin typeface="Bookman Old Style"/>
              <a:ea typeface="+mj-ea"/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4740ABFF-CA63-4FBE-8827-0BBF4E610E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400000">
            <a:off x="-208175" y="8326872"/>
            <a:ext cx="1774335" cy="443584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1C4515D8-A1A7-4D25-9636-8BB527E037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5400000">
            <a:off x="16839391" y="1998875"/>
            <a:ext cx="1774335" cy="44358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1ECB792-C25E-496D-BD23-BE906CA297E7}"/>
              </a:ext>
            </a:extLst>
          </p:cNvPr>
          <p:cNvSpPr/>
          <p:nvPr/>
        </p:nvSpPr>
        <p:spPr>
          <a:xfrm>
            <a:off x="12877800" y="840858"/>
            <a:ext cx="4953000" cy="381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E2365F3-725C-413D-9E30-A03438ACC3C0}"/>
              </a:ext>
            </a:extLst>
          </p:cNvPr>
          <p:cNvSpPr/>
          <p:nvPr/>
        </p:nvSpPr>
        <p:spPr>
          <a:xfrm>
            <a:off x="487680" y="9639300"/>
            <a:ext cx="49530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595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1996920" y="4535613"/>
          <a:ext cx="7361257" cy="4642582"/>
        </p:xfrm>
        <a:graphic>
          <a:graphicData uri="http://schemas.openxmlformats.org/drawingml/2006/table">
            <a:tbl>
              <a:tblPr/>
              <a:tblGrid>
                <a:gridCol w="3114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1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4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6446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Structural element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Concrete Type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fcʹ (MPa)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3509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Walls, columns and footings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B500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40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461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Beams, slabs and stairs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B400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32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" name="Group 3"/>
          <p:cNvGrpSpPr/>
          <p:nvPr/>
        </p:nvGrpSpPr>
        <p:grpSpPr>
          <a:xfrm>
            <a:off x="1996920" y="2923484"/>
            <a:ext cx="7361257" cy="1612129"/>
            <a:chOff x="0" y="0"/>
            <a:chExt cx="8469551" cy="185484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469551" cy="1854848"/>
            </a:xfrm>
            <a:custGeom>
              <a:avLst/>
              <a:gdLst/>
              <a:ahLst/>
              <a:cxnLst/>
              <a:rect l="l" t="t" r="r" b="b"/>
              <a:pathLst>
                <a:path w="8469551" h="1854848">
                  <a:moveTo>
                    <a:pt x="8345091" y="1854848"/>
                  </a:moveTo>
                  <a:lnTo>
                    <a:pt x="124460" y="1854848"/>
                  </a:lnTo>
                  <a:cubicBezTo>
                    <a:pt x="55880" y="1854848"/>
                    <a:pt x="0" y="1798968"/>
                    <a:pt x="0" y="173038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8345091" y="0"/>
                  </a:lnTo>
                  <a:cubicBezTo>
                    <a:pt x="8413671" y="0"/>
                    <a:pt x="8469551" y="55880"/>
                    <a:pt x="8469551" y="124460"/>
                  </a:cubicBezTo>
                  <a:lnTo>
                    <a:pt x="8469551" y="1730388"/>
                  </a:lnTo>
                  <a:cubicBezTo>
                    <a:pt x="8469551" y="1798968"/>
                    <a:pt x="8413671" y="1854848"/>
                    <a:pt x="8345091" y="1854848"/>
                  </a:cubicBezTo>
                  <a:close/>
                </a:path>
              </a:pathLst>
            </a:custGeom>
            <a:solidFill>
              <a:srgbClr val="720F02"/>
            </a:solidFill>
          </p:spPr>
        </p:sp>
      </p:grpSp>
      <p:graphicFrame>
        <p:nvGraphicFramePr>
          <p:cNvPr id="5" name="Table 5"/>
          <p:cNvGraphicFramePr>
            <a:graphicFrameLocks noGrp="1"/>
          </p:cNvGraphicFramePr>
          <p:nvPr/>
        </p:nvGraphicFramePr>
        <p:xfrm>
          <a:off x="10450690" y="4559312"/>
          <a:ext cx="7251234" cy="4584452"/>
        </p:xfrm>
        <a:graphic>
          <a:graphicData uri="http://schemas.openxmlformats.org/drawingml/2006/table">
            <a:tbl>
              <a:tblPr/>
              <a:tblGrid>
                <a:gridCol w="4563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7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9395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Montserrat Bold"/>
                        </a:rPr>
                        <a:t>Yield strength (Fy)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Montserrat Bold"/>
                        </a:rPr>
                        <a:t>420 MPa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08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Montserrat Bold"/>
                        </a:rPr>
                        <a:t>Ultimate strength (fu)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Montserrat Bold"/>
                        </a:rPr>
                        <a:t>620 MPa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08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Montserrat Bold"/>
                        </a:rPr>
                        <a:t>Steel grade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Montserrat Bold"/>
                        </a:rPr>
                        <a:t>60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0328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Montserrat Bold"/>
                        </a:rPr>
                        <a:t>Modulus of elasticity (Es)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Montserrat Bold"/>
                        </a:rPr>
                        <a:t>200 GPa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Group 6"/>
          <p:cNvGrpSpPr/>
          <p:nvPr/>
        </p:nvGrpSpPr>
        <p:grpSpPr>
          <a:xfrm>
            <a:off x="10450690" y="2929182"/>
            <a:ext cx="7262666" cy="1630130"/>
            <a:chOff x="0" y="0"/>
            <a:chExt cx="8263846" cy="18548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263846" cy="1854848"/>
            </a:xfrm>
            <a:custGeom>
              <a:avLst/>
              <a:gdLst/>
              <a:ahLst/>
              <a:cxnLst/>
              <a:rect l="l" t="t" r="r" b="b"/>
              <a:pathLst>
                <a:path w="8263846" h="1854848">
                  <a:moveTo>
                    <a:pt x="8139386" y="1854848"/>
                  </a:moveTo>
                  <a:lnTo>
                    <a:pt x="124460" y="1854848"/>
                  </a:lnTo>
                  <a:cubicBezTo>
                    <a:pt x="55880" y="1854848"/>
                    <a:pt x="0" y="1798968"/>
                    <a:pt x="0" y="173038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8139386" y="0"/>
                  </a:lnTo>
                  <a:cubicBezTo>
                    <a:pt x="8207966" y="0"/>
                    <a:pt x="8263846" y="55880"/>
                    <a:pt x="8263846" y="124460"/>
                  </a:cubicBezTo>
                  <a:lnTo>
                    <a:pt x="8263846" y="1730388"/>
                  </a:lnTo>
                  <a:cubicBezTo>
                    <a:pt x="8263846" y="1798968"/>
                    <a:pt x="8207966" y="1854848"/>
                    <a:pt x="8139386" y="1854848"/>
                  </a:cubicBezTo>
                  <a:close/>
                </a:path>
              </a:pathLst>
            </a:custGeom>
            <a:solidFill>
              <a:srgbClr val="720F02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682499" y="3064532"/>
            <a:ext cx="7361257" cy="1187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41"/>
              </a:lnSpc>
            </a:pPr>
            <a:r>
              <a:rPr lang="en-US" sz="6886" spc="64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CONCRETE</a:t>
            </a:r>
          </a:p>
        </p:txBody>
      </p:sp>
      <p:sp>
        <p:nvSpPr>
          <p:cNvPr id="9" name="AutoShape 9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3321655" y="1921206"/>
            <a:ext cx="12618383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spc="371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A. STRUCTURAL ELEMENTS MATERIALS: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005375" y="2791156"/>
            <a:ext cx="6330975" cy="18014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36"/>
              </a:lnSpc>
            </a:pPr>
            <a:r>
              <a:rPr lang="en-US" sz="5168" spc="48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REINFORCEMENT STEEL</a:t>
            </a:r>
          </a:p>
        </p:txBody>
      </p:sp>
      <p:sp>
        <p:nvSpPr>
          <p:cNvPr id="14" name="TextBox 14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203581" y="411163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MATERIALS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aphicFrame>
        <p:nvGraphicFramePr>
          <p:cNvPr id="5" name="Table 5"/>
          <p:cNvGraphicFramePr>
            <a:graphicFrameLocks noGrp="1"/>
          </p:cNvGraphicFramePr>
          <p:nvPr/>
        </p:nvGraphicFramePr>
        <p:xfrm>
          <a:off x="5234636" y="2636361"/>
          <a:ext cx="8214620" cy="7572375"/>
        </p:xfrm>
        <a:graphic>
          <a:graphicData uri="http://schemas.openxmlformats.org/drawingml/2006/table">
            <a:tbl>
              <a:tblPr/>
              <a:tblGrid>
                <a:gridCol w="4107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7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Material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Unit weight γ (Kn/m^3)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Masonry stone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26.5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Cement Mortar &amp; Plaster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23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Partition blocks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15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Filling material aggregate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18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Glass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25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Aluminum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26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Porcelain tiles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24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Marble tiles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 Bold"/>
                        </a:rPr>
                        <a:t>27</a:t>
                      </a:r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6"/>
          <p:cNvSpPr txBox="1"/>
          <p:nvPr/>
        </p:nvSpPr>
        <p:spPr>
          <a:xfrm>
            <a:off x="3321655" y="1868021"/>
            <a:ext cx="12618383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spc="371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B. NON-STRUCTURAL ELEMENTS MATERIALS:</a:t>
            </a:r>
          </a:p>
        </p:txBody>
      </p:sp>
      <p:sp>
        <p:nvSpPr>
          <p:cNvPr id="7" name="TextBox 7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203581" y="411163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MATERIALS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34350" y="453835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2083626"/>
            <a:ext cx="689761" cy="68976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3598962"/>
            <a:ext cx="689761" cy="68976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4869748"/>
            <a:ext cx="689761" cy="68976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6083460"/>
            <a:ext cx="689761" cy="6897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7242297" y="9558717"/>
            <a:ext cx="685949" cy="7282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3408837" y="4601806"/>
            <a:ext cx="8760309" cy="10833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25"/>
              </a:lnSpc>
            </a:pPr>
            <a:r>
              <a:rPr lang="en-US" sz="6303" spc="586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303" spc="586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785735" y="221655"/>
            <a:ext cx="13169253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SOIL INVESTIGATION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97395" y="2016951"/>
            <a:ext cx="13435092" cy="1180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characterization of soil is Marl soil with equal levels of strength and density of limestone.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97395" y="3708333"/>
            <a:ext cx="1310912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soil is reported to be "TYPE C"  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97395" y="4803073"/>
            <a:ext cx="1403085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foundation of the tower will be made using mat foundation.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97395" y="6104807"/>
            <a:ext cx="1403085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bearing capacity equals 500KN/m 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124119" y="5937036"/>
            <a:ext cx="1677877" cy="3355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2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897395" y="7008169"/>
            <a:ext cx="14030851" cy="5741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K coefficient = 0.35 up to a depth of 3m ,and k=0.15 below that depth. 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7073424"/>
            <a:ext cx="689761" cy="689761"/>
          </a:xfrm>
          <a:prstGeom prst="rect">
            <a:avLst/>
          </a:prstGeom>
        </p:spPr>
      </p:pic>
      <p:sp>
        <p:nvSpPr>
          <p:cNvPr id="17" name="TextBox 17"/>
          <p:cNvSpPr txBox="1"/>
          <p:nvPr/>
        </p:nvSpPr>
        <p:spPr>
          <a:xfrm>
            <a:off x="3897395" y="8634730"/>
            <a:ext cx="1403085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Surcharge load=20KN/m 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533105" y="8482945"/>
            <a:ext cx="490679" cy="3355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2</a:t>
            </a:r>
          </a:p>
        </p:txBody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8568539"/>
            <a:ext cx="689761" cy="68976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34350" y="453835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442761" y="2090996"/>
            <a:ext cx="689761" cy="68976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442761" y="3606332"/>
            <a:ext cx="689761" cy="68976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442761" y="4877118"/>
            <a:ext cx="689761" cy="68976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442761" y="6090829"/>
            <a:ext cx="689761" cy="6897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7242297" y="9558717"/>
            <a:ext cx="685949" cy="7282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3408837" y="4601806"/>
            <a:ext cx="8760309" cy="10833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25"/>
              </a:lnSpc>
            </a:pPr>
            <a:r>
              <a:rPr lang="en-US" sz="6303" spc="586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303" spc="586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785735" y="221655"/>
            <a:ext cx="13169253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ASSUMPTIONS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554420" y="2024321"/>
            <a:ext cx="13435092" cy="1180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Different elements will be represented as lines and areas in the program.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554420" y="3539657"/>
            <a:ext cx="13109121" cy="5741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structure is analyzed and designed for the critical load cases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554420" y="5084195"/>
            <a:ext cx="1403085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foundation of the tower will be mat foundation.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554420" y="6112177"/>
            <a:ext cx="1403085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supports to the model are fixed.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554420" y="7324935"/>
            <a:ext cx="14030851" cy="1180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wind and rains  loads will not be the dominant load case as the seismic forces are larger.</a:t>
            </a: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442761" y="7390190"/>
            <a:ext cx="689761" cy="68976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410198" y="1556126"/>
            <a:ext cx="13034325" cy="7291232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2385889" y="184169"/>
            <a:ext cx="6423340" cy="1238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600"/>
              </a:lnSpc>
              <a:spcBef>
                <a:spcPct val="0"/>
              </a:spcBef>
            </a:pPr>
            <a:r>
              <a:rPr lang="en-US" sz="8000" spc="74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6" name="AutoShape 6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TextBox 7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4" name="AutoShape 4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4897748"/>
                  </p:ext>
                </p:extLst>
              </p:nvPr>
            </p:nvGraphicFramePr>
            <p:xfrm>
              <a:off x="8574277" y="1422419"/>
              <a:ext cx="7815342" cy="8279442"/>
            </p:xfrm>
            <a:graphic>
              <a:graphicData uri="http://schemas.openxmlformats.org/drawingml/2006/table">
                <a:tbl>
                  <a:tblPr/>
                  <a:tblGrid>
                    <a:gridCol w="423151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58383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Live Load (KN/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)</a:t>
                          </a:r>
                          <a:endParaRPr lang="en-US" sz="2400" dirty="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Occupancy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Lobbies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Apartments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Balconies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Garage (Passenger vehicle only)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Ramp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6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Storage Rooms (light)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Gardens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Trash room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12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Generator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Roof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Stairs</a:t>
                          </a:r>
                          <a:endParaRPr lang="en-US" sz="2400" dirty="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4897748"/>
                  </p:ext>
                </p:extLst>
              </p:nvPr>
            </p:nvGraphicFramePr>
            <p:xfrm>
              <a:off x="8574277" y="1422419"/>
              <a:ext cx="7815342" cy="8279442"/>
            </p:xfrm>
            <a:graphic>
              <a:graphicData uri="http://schemas.openxmlformats.org/drawingml/2006/table">
                <a:tbl>
                  <a:tblPr/>
                  <a:tblGrid>
                    <a:gridCol w="4231511"/>
                    <a:gridCol w="3583831"/>
                  </a:tblGrid>
                  <a:tr h="677862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6"/>
                          <a:stretch>
                            <a:fillRect l="-144" t="-9910" r="-84726" b="-11243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Occupancy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Lobbies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Apartments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Balconies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Garage (Passenger vehicle only)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Ramp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6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Storage Rooms (light)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Gardens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Trash room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12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Generator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Roof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7862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</a:t>
                          </a:r>
                          <a:endParaRPr lang="en-US" sz="240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Stairs</a:t>
                          </a:r>
                          <a:endParaRPr lang="en-US" sz="2400" dirty="0"/>
                        </a:p>
                      </a:txBody>
                      <a:tcPr>
                        <a:lnL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8"/>
          <p:cNvSpPr txBox="1"/>
          <p:nvPr/>
        </p:nvSpPr>
        <p:spPr>
          <a:xfrm>
            <a:off x="2726333" y="1629892"/>
            <a:ext cx="8838091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A.GRAVITY LOADS:</a:t>
            </a:r>
          </a:p>
        </p:txBody>
      </p:sp>
      <p:sp>
        <p:nvSpPr>
          <p:cNvPr id="9" name="TextBox 9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726333" y="3059439"/>
            <a:ext cx="5684658" cy="1216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1.Dead load: self weigh of the </a:t>
            </a:r>
            <a:r>
              <a:rPr lang="en-US" sz="3500" dirty="0" err="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struture</a:t>
            </a:r>
            <a:endParaRPr lang="en-US" sz="3500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726333" y="4913681"/>
            <a:ext cx="5684658" cy="1216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2.Live loads: According to  ASCE7-16 code.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183180" y="4499710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16183588" y="8141808"/>
            <a:ext cx="1612896" cy="1712438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590635" y="704319"/>
            <a:ext cx="2314508" cy="2493097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207634" y="884270"/>
            <a:ext cx="689761" cy="689761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 rot="5400000">
            <a:off x="-2741256" y="4303730"/>
            <a:ext cx="8206122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CONSTRAINS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951786" y="798545"/>
            <a:ext cx="9590974" cy="13938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complexity of the project plans. </a:t>
            </a:r>
          </a:p>
          <a:p>
            <a:pPr algn="just">
              <a:lnSpc>
                <a:spcPts val="5599"/>
              </a:lnSpc>
            </a:pPr>
            <a:endParaRPr lang="en-US" sz="3999" dirty="0">
              <a:solidFill>
                <a:srgbClr val="373736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007729" y="7419800"/>
            <a:ext cx="12061559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Modeling the structure was not easy.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007729" y="2457641"/>
            <a:ext cx="10518584" cy="13938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Various and continuous changes of levels and structural elements of each story.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93429" y="4547879"/>
            <a:ext cx="10632884" cy="209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Different zones were taken in the computation of loads due to the multiple usages for each story.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007729" y="8795728"/>
            <a:ext cx="10518584" cy="1393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Run time was consuming, it takes more than 3 hours.</a:t>
            </a: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207634" y="2507655"/>
            <a:ext cx="689761" cy="68976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207634" y="4798620"/>
            <a:ext cx="689761" cy="68976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207634" y="7505525"/>
            <a:ext cx="689761" cy="68976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207634" y="8838198"/>
            <a:ext cx="689761" cy="68976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9373016" y="1918022"/>
            <a:ext cx="7237164" cy="6353418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159324" y="3943967"/>
            <a:ext cx="4986055" cy="5571508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726333" y="1629892"/>
            <a:ext cx="8838091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A.GRAVITY LOADS:</a:t>
            </a:r>
          </a:p>
        </p:txBody>
      </p:sp>
      <p:sp>
        <p:nvSpPr>
          <p:cNvPr id="8" name="TextBox 8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268329" y="2728442"/>
            <a:ext cx="6419444" cy="12155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3.Super imposed loads on slabs: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268329" y="8160619"/>
            <a:ext cx="6419444" cy="1225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            = 5.52 KN/m . </a:t>
            </a:r>
          </a:p>
          <a:p>
            <a:pPr>
              <a:lnSpc>
                <a:spcPts val="4900"/>
              </a:lnSpc>
            </a:pPr>
            <a:endParaRPr lang="en-US" sz="350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508619" y="8462244"/>
            <a:ext cx="2418944" cy="3355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DL partition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268329" y="3624891"/>
            <a:ext cx="12542792" cy="503221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539724" y="1422419"/>
            <a:ext cx="9397429" cy="5757499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726333" y="1629892"/>
            <a:ext cx="8838091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A.GRAVITY LOADS:</a:t>
            </a:r>
          </a:p>
        </p:txBody>
      </p:sp>
      <p:sp>
        <p:nvSpPr>
          <p:cNvPr id="8" name="TextBox 8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268329" y="2728442"/>
            <a:ext cx="6419444" cy="12155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3.Super imposed loads on slabs: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268329" y="8160619"/>
            <a:ext cx="6419444" cy="1225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            = 5.52 KN/m . </a:t>
            </a:r>
          </a:p>
          <a:p>
            <a:pPr>
              <a:lnSpc>
                <a:spcPts val="4900"/>
              </a:lnSpc>
            </a:pPr>
            <a:endParaRPr lang="en-US" sz="350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508619" y="8462244"/>
            <a:ext cx="2418944" cy="3355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DL partition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410991" y="2318867"/>
            <a:ext cx="9493775" cy="5471712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726333" y="1629892"/>
            <a:ext cx="8838091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A.GRAVITY LOADS:</a:t>
            </a:r>
          </a:p>
        </p:txBody>
      </p:sp>
      <p:sp>
        <p:nvSpPr>
          <p:cNvPr id="7" name="TextBox 7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726333" y="3267801"/>
            <a:ext cx="5684658" cy="1216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3. Super imposed dead loads on slabs.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726333" y="2555894"/>
            <a:ext cx="11967511" cy="2111341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039511" y="7433956"/>
            <a:ext cx="11344760" cy="3140683"/>
          </a:xfrm>
          <a:prstGeom prst="rect">
            <a:avLst/>
          </a:prstGeom>
        </p:spPr>
      </p:pic>
      <p:graphicFrame>
        <p:nvGraphicFramePr>
          <p:cNvPr id="9" name="Table 9"/>
          <p:cNvGraphicFramePr>
            <a:graphicFrameLocks noGrp="1"/>
          </p:cNvGraphicFramePr>
          <p:nvPr/>
        </p:nvGraphicFramePr>
        <p:xfrm>
          <a:off x="3247637" y="4790629"/>
          <a:ext cx="10482320" cy="2452828"/>
        </p:xfrm>
        <a:graphic>
          <a:graphicData uri="http://schemas.openxmlformats.org/drawingml/2006/table">
            <a:tbl>
              <a:tblPr/>
              <a:tblGrid>
                <a:gridCol w="2521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35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46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07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4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0153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Material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Masonry stone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Aluminum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Glass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Block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Plain concrete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64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Unit weight (KN/m3)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26.5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26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25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15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23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64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Thickness (cm)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5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0.2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0.4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10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Barlow Medium"/>
                        </a:rPr>
                        <a:t>5</a:t>
                      </a:r>
                      <a:endParaRPr lang="en-US" sz="1100"/>
                    </a:p>
                  </a:txBody>
                  <a:tcPr>
                    <a:lnL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10"/>
          <p:cNvSpPr txBox="1"/>
          <p:nvPr/>
        </p:nvSpPr>
        <p:spPr>
          <a:xfrm>
            <a:off x="2726333" y="1336694"/>
            <a:ext cx="8838091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A.GRAVITY LOADS:</a:t>
            </a:r>
          </a:p>
        </p:txBody>
      </p:sp>
      <p:sp>
        <p:nvSpPr>
          <p:cNvPr id="11" name="TextBox 11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726333" y="1958994"/>
            <a:ext cx="10417465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3. Super imposed dead loads on exterior walls.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graphicFrame>
        <p:nvGraphicFramePr>
          <p:cNvPr id="7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439041"/>
              </p:ext>
            </p:extLst>
          </p:nvPr>
        </p:nvGraphicFramePr>
        <p:xfrm>
          <a:off x="9896703" y="3114660"/>
          <a:ext cx="6494189" cy="3619500"/>
        </p:xfrm>
        <a:graphic>
          <a:graphicData uri="http://schemas.openxmlformats.org/drawingml/2006/table">
            <a:tbl>
              <a:tblPr/>
              <a:tblGrid>
                <a:gridCol w="3374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9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582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Montserrat Bold"/>
                        </a:rPr>
                        <a:t>Structure Elevation AMSL (h) in meters</a:t>
                      </a:r>
                      <a:endParaRPr lang="en-US" sz="2400" dirty="0"/>
                    </a:p>
                  </a:txBody>
                  <a:tcPr>
                    <a:lnL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Montserrat Bold"/>
                        </a:rPr>
                        <a:t>Site Snow Load (S_0) (KN/m2)</a:t>
                      </a:r>
                      <a:endParaRPr lang="en-US" sz="2400"/>
                    </a:p>
                  </a:txBody>
                  <a:tcPr>
                    <a:lnL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042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Montserrat Bold"/>
                        </a:rPr>
                        <a:t>h &lt; 250 m</a:t>
                      </a:r>
                      <a:endParaRPr lang="en-US" sz="2400"/>
                    </a:p>
                  </a:txBody>
                  <a:tcPr>
                    <a:lnL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Montserrat Bold"/>
                        </a:rPr>
                        <a:t>0</a:t>
                      </a:r>
                      <a:endParaRPr lang="en-US" sz="2400"/>
                    </a:p>
                  </a:txBody>
                  <a:tcPr>
                    <a:lnL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042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Montserrat Bold"/>
                        </a:rPr>
                        <a:t>250 &lt; h &lt; 500</a:t>
                      </a:r>
                      <a:endParaRPr lang="en-US" sz="2400"/>
                    </a:p>
                  </a:txBody>
                  <a:tcPr>
                    <a:lnL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Montserrat Bold"/>
                        </a:rPr>
                        <a:t>(h-250)/800</a:t>
                      </a:r>
                      <a:endParaRPr lang="en-US" sz="2400"/>
                    </a:p>
                  </a:txBody>
                  <a:tcPr>
                    <a:lnL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042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Montserrat Bold"/>
                        </a:rPr>
                        <a:t>500 &lt; h &lt; 1500</a:t>
                      </a:r>
                      <a:endParaRPr lang="en-US" sz="2400"/>
                    </a:p>
                  </a:txBody>
                  <a:tcPr>
                    <a:lnL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Montserrat Bold"/>
                        </a:rPr>
                        <a:t>(h-400)/320</a:t>
                      </a:r>
                      <a:endParaRPr lang="en-US" sz="2400" dirty="0"/>
                    </a:p>
                  </a:txBody>
                  <a:tcPr>
                    <a:lnL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5" cap="flat" cmpd="sng" algn="ctr">
                      <a:solidFill>
                        <a:srgbClr val="EF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726333" y="2860930"/>
            <a:ext cx="8153711" cy="6054736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2726333" y="1336694"/>
            <a:ext cx="8838091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A.GRAVITY LOADS: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726333" y="2149494"/>
            <a:ext cx="10417465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4. Snow load: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726333" y="1336694"/>
            <a:ext cx="8838091" cy="67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B. Temperature load: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752459" y="2149494"/>
            <a:ext cx="10417465" cy="43574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ts val="4900"/>
              </a:lnSpc>
              <a:buFont typeface="Arial" pitchFamily="34" charset="0"/>
              <a:buChar char="•"/>
            </a:pPr>
            <a:endParaRPr lang="en-US" sz="3500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 marL="457200" indent="-457200">
              <a:lnSpc>
                <a:spcPts val="4900"/>
              </a:lnSpc>
              <a:buFont typeface="Arial" pitchFamily="34" charset="0"/>
              <a:buChar char="•"/>
            </a:pPr>
            <a:r>
              <a:rPr lang="en-US" sz="35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Temperature load has been used rather than using of expansion joint.</a:t>
            </a:r>
          </a:p>
          <a:p>
            <a:pPr marL="457200" indent="-457200">
              <a:lnSpc>
                <a:spcPts val="4900"/>
              </a:lnSpc>
              <a:buFont typeface="Arial" pitchFamily="34" charset="0"/>
              <a:buChar char="•"/>
            </a:pPr>
            <a:endParaRPr lang="en-US" sz="3500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 marL="457200" indent="-457200">
              <a:lnSpc>
                <a:spcPts val="4900"/>
              </a:lnSpc>
              <a:buFont typeface="Arial" pitchFamily="34" charset="0"/>
              <a:buChar char="•"/>
            </a:pPr>
            <a:r>
              <a:rPr lang="en-US" sz="35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Temperature load equals to 15 °C due to the average change of the temperature during the day.</a:t>
            </a:r>
          </a:p>
        </p:txBody>
      </p:sp>
    </p:spTree>
    <p:extLst>
      <p:ext uri="{BB962C8B-B14F-4D97-AF65-F5344CB8AC3E}">
        <p14:creationId xmlns:p14="http://schemas.microsoft.com/office/powerpoint/2010/main" val="30850400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726333" y="1336694"/>
            <a:ext cx="8838091" cy="67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C. LATERAL load: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2"/>
              <p:cNvSpPr txBox="1"/>
              <p:nvPr/>
            </p:nvSpPr>
            <p:spPr>
              <a:xfrm>
                <a:off x="2726333" y="2628900"/>
                <a:ext cx="10417465" cy="6283771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4900"/>
                  </a:lnSpc>
                </a:pPr>
                <a:r>
                  <a:rPr lang="en-US" sz="3500" b="1" dirty="0">
                    <a:solidFill>
                      <a:srgbClr val="C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1</a:t>
                </a:r>
                <a:r>
                  <a:rPr lang="en-US" sz="3500" b="1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.Earthquake load:</a:t>
                </a:r>
              </a:p>
              <a:p>
                <a:pPr>
                  <a:lnSpc>
                    <a:spcPts val="4900"/>
                  </a:lnSpc>
                </a:pPr>
                <a:endParaRPr lang="en-US" sz="3500" b="1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>
                  <a:lnSpc>
                    <a:spcPts val="4900"/>
                  </a:lnSpc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From maps: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Spectral response acceleration: </a:t>
                </a:r>
              </a:p>
              <a:p>
                <a:pPr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=  0.38g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= 0.1g.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Site coefficient:</a:t>
                </a:r>
              </a:p>
              <a:p>
                <a:pPr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=1.7,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=1.2.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Spectral acceleration:</a:t>
                </a:r>
              </a:p>
              <a:p>
                <a:pPr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𝑀𝑆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sz="3500" b="0" i="1" smtClean="0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×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=0.456.</a:t>
                </a:r>
              </a:p>
              <a:p>
                <a:pPr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𝑀</m:t>
                        </m:r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×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=0.17. </a:t>
                </a:r>
              </a:p>
            </p:txBody>
          </p:sp>
        </mc:Choice>
        <mc:Fallback xmlns="">
          <p:sp>
            <p:nvSpPr>
              <p:cNvPr id="12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333" y="2628900"/>
                <a:ext cx="10417465" cy="6283771"/>
              </a:xfrm>
              <a:prstGeom prst="rect">
                <a:avLst/>
              </a:prstGeom>
              <a:blipFill>
                <a:blip r:embed="rId6"/>
                <a:stretch>
                  <a:fillRect l="-2575" t="-1358" b="-2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0448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726333" y="1336694"/>
            <a:ext cx="8838091" cy="67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C. LATERAL load: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2"/>
              <p:cNvSpPr txBox="1"/>
              <p:nvPr/>
            </p:nvSpPr>
            <p:spPr>
              <a:xfrm>
                <a:off x="2726333" y="2628900"/>
                <a:ext cx="10417465" cy="5027017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4900"/>
                  </a:lnSpc>
                </a:pPr>
                <a:r>
                  <a:rPr lang="en-US" sz="3500" b="1" dirty="0">
                    <a:solidFill>
                      <a:srgbClr val="C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1</a:t>
                </a:r>
                <a:r>
                  <a:rPr lang="en-US" sz="3500" b="1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.Earthquake load: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The design spectral acceleration parameters: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sz="35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=𝑆_𝑀𝑆=0.456.</a:t>
                </a:r>
              </a:p>
              <a:p>
                <a:pPr>
                  <a:lnSpc>
                    <a:spcPts val="4900"/>
                  </a:lnSpc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5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𝑀</m:t>
                        </m:r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5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=0.17.</a:t>
                </a:r>
              </a:p>
              <a:p>
                <a:pPr>
                  <a:lnSpc>
                    <a:spcPts val="4900"/>
                  </a:lnSpc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</p:txBody>
          </p:sp>
        </mc:Choice>
        <mc:Fallback xmlns="">
          <p:sp>
            <p:nvSpPr>
              <p:cNvPr id="12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333" y="2628900"/>
                <a:ext cx="10417465" cy="5027017"/>
              </a:xfrm>
              <a:prstGeom prst="rect">
                <a:avLst/>
              </a:prstGeom>
              <a:blipFill>
                <a:blip r:embed="rId6"/>
                <a:stretch>
                  <a:fillRect l="-2575" t="-1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6303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726333" y="1336694"/>
            <a:ext cx="8838091" cy="67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C. LATERAL load: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Barlow Medium Bold"/>
              </a:rPr>
              <a:t>LOADS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2"/>
              <p:cNvSpPr txBox="1"/>
              <p:nvPr/>
            </p:nvSpPr>
            <p:spPr>
              <a:xfrm>
                <a:off x="2726333" y="2628900"/>
                <a:ext cx="12666067" cy="628377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900"/>
                  </a:lnSpc>
                </a:pPr>
                <a:r>
                  <a:rPr lang="en-US" sz="3500" b="1" dirty="0">
                    <a:solidFill>
                      <a:srgbClr val="C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1</a:t>
                </a:r>
                <a:r>
                  <a:rPr lang="en-US" sz="3500" b="1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.Earthquake load: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Risk category (III).                                       (ASCE 7-16).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Importance factor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) = 1.25.                       (ASCE 7-16).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Seismic design category (SDC) → C.          (ASCE 7-16).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Redundancy factor (</a:t>
                </a:r>
                <a:r>
                  <a:rPr lang="el-GR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ρ) = 1.0.                        (</a:t>
                </a: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ASCE 7-16).</a:t>
                </a:r>
              </a:p>
              <a:p>
                <a:pPr>
                  <a:lnSpc>
                    <a:spcPts val="4900"/>
                  </a:lnSpc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</p:txBody>
          </p:sp>
        </mc:Choice>
        <mc:Fallback xmlns="">
          <p:sp>
            <p:nvSpPr>
              <p:cNvPr id="12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333" y="2628900"/>
                <a:ext cx="12666067" cy="6283771"/>
              </a:xfrm>
              <a:prstGeom prst="rect">
                <a:avLst/>
              </a:prstGeom>
              <a:blipFill>
                <a:blip r:embed="rId6"/>
                <a:stretch>
                  <a:fillRect l="-2117" t="-13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9086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726333" y="1336694"/>
            <a:ext cx="8838091" cy="67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C. LATERAL load: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2"/>
              <p:cNvSpPr txBox="1"/>
              <p:nvPr/>
            </p:nvSpPr>
            <p:spPr>
              <a:xfrm>
                <a:off x="2726333" y="2628900"/>
                <a:ext cx="12666067" cy="691214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900"/>
                  </a:lnSpc>
                </a:pPr>
                <a:r>
                  <a:rPr lang="en-US" sz="3500" b="1" dirty="0">
                    <a:solidFill>
                      <a:srgbClr val="C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1</a:t>
                </a:r>
                <a:r>
                  <a:rPr lang="en-US" sz="3500" b="1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.Earthquake load:</a:t>
                </a: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>
                  <a:lnSpc>
                    <a:spcPts val="4900"/>
                  </a:lnSpc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</a:t>
                </a:r>
                <a:r>
                  <a:rPr lang="en-US" sz="3500" b="1" dirty="0">
                    <a:solidFill>
                      <a:srgbClr val="C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Seismic forces resisting system:</a:t>
                </a:r>
              </a:p>
              <a:p>
                <a:pPr>
                  <a:lnSpc>
                    <a:spcPts val="4900"/>
                  </a:lnSpc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Bearing wall system-ordinary reinforced concrete shear wall.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Response modification coefficient (</a:t>
                </a:r>
                <a:r>
                  <a:rPr lang="en-US" sz="3500" b="1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R</a:t>
                </a: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) = 4.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Over-strength factor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3500" dirty="0">
                            <a:solidFill>
                              <a:srgbClr val="000000"/>
                            </a:solidFill>
                            <a:latin typeface="Open Sans Light" panose="020B0604020202020204" charset="0"/>
                            <a:ea typeface="Open Sans Light" panose="020B0604020202020204" charset="0"/>
                            <a:cs typeface="Open Sans Light" panose="020B0604020202020204" charset="0"/>
                          </a:rPr>
                          <m:t>Ω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) = 2.5.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Deflection amplification factor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) = 4.</a:t>
                </a:r>
              </a:p>
              <a:p>
                <a:pPr>
                  <a:lnSpc>
                    <a:spcPts val="4900"/>
                  </a:lnSpc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</p:txBody>
          </p:sp>
        </mc:Choice>
        <mc:Fallback xmlns="">
          <p:sp>
            <p:nvSpPr>
              <p:cNvPr id="12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333" y="2628900"/>
                <a:ext cx="12666067" cy="6912149"/>
              </a:xfrm>
              <a:prstGeom prst="rect">
                <a:avLst/>
              </a:prstGeom>
              <a:blipFill>
                <a:blip r:embed="rId6"/>
                <a:stretch>
                  <a:fillRect l="-2117" t="-1235" r="-1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5502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8286468" cy="10287000"/>
            <a:chOff x="0" y="0"/>
            <a:chExt cx="2803077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03077" cy="3479800"/>
            </a:xfrm>
            <a:custGeom>
              <a:avLst/>
              <a:gdLst/>
              <a:ahLst/>
              <a:cxnLst/>
              <a:rect l="l" t="t" r="r" b="b"/>
              <a:pathLst>
                <a:path w="2803077" h="3479800">
                  <a:moveTo>
                    <a:pt x="0" y="0"/>
                  </a:moveTo>
                  <a:lnTo>
                    <a:pt x="2803077" y="0"/>
                  </a:lnTo>
                  <a:lnTo>
                    <a:pt x="2803077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5338997">
            <a:off x="-33805" y="4877874"/>
            <a:ext cx="2125009" cy="531252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28700" y="3163838"/>
            <a:ext cx="6468484" cy="3432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784"/>
              </a:lnSpc>
            </a:pPr>
            <a:r>
              <a:rPr lang="en-US" sz="9846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Project Outline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10800000" flipH="1">
            <a:off x="6826899" y="4305555"/>
            <a:ext cx="1101154" cy="1291332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8992634" y="1008254"/>
            <a:ext cx="3846569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243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1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299453" y="933450"/>
            <a:ext cx="7880847" cy="8290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3"/>
              </a:lnSpc>
            </a:pPr>
            <a:r>
              <a:rPr lang="en-US" sz="485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Introduction.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992634" y="2366520"/>
            <a:ext cx="3846569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243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992634" y="3870723"/>
            <a:ext cx="3846569" cy="13891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endParaRPr lang="en-US" sz="3999" spc="243" dirty="0">
              <a:solidFill>
                <a:srgbClr val="AB0D0B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>
              <a:lnSpc>
                <a:spcPts val="5599"/>
              </a:lnSpc>
            </a:pPr>
            <a:r>
              <a:rPr lang="en-US" sz="3999" spc="243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3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992634" y="6208653"/>
            <a:ext cx="3846569" cy="2107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endParaRPr lang="en-US" sz="3999" spc="243" dirty="0">
              <a:solidFill>
                <a:srgbClr val="AB0D0B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>
              <a:lnSpc>
                <a:spcPts val="5599"/>
              </a:lnSpc>
            </a:pPr>
            <a:endParaRPr lang="en-US" sz="3999" spc="243" dirty="0">
              <a:solidFill>
                <a:srgbClr val="AB0D0B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>
              <a:lnSpc>
                <a:spcPts val="5599"/>
              </a:lnSpc>
            </a:pPr>
            <a:r>
              <a:rPr lang="en-US" sz="3999" spc="243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4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299453" y="2365390"/>
            <a:ext cx="7880847" cy="814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3"/>
              </a:lnSpc>
            </a:pPr>
            <a:r>
              <a:rPr lang="en-US" sz="485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Design.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299453" y="3724786"/>
            <a:ext cx="5693586" cy="2558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3"/>
              </a:lnSpc>
            </a:pPr>
            <a:endParaRPr lang="en-US" sz="4859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>
              <a:lnSpc>
                <a:spcPts val="6803"/>
              </a:lnSpc>
            </a:pPr>
            <a:r>
              <a:rPr lang="en-US" sz="485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Three Dimensional Modeling.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2299453" y="5851205"/>
            <a:ext cx="7880847" cy="2558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03"/>
              </a:lnSpc>
            </a:pPr>
            <a:r>
              <a:rPr lang="en-US" sz="485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</a:p>
          <a:p>
            <a:pPr>
              <a:lnSpc>
                <a:spcPts val="6803"/>
              </a:lnSpc>
            </a:pPr>
            <a:endParaRPr lang="en-US" sz="4859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>
              <a:lnSpc>
                <a:spcPts val="6803"/>
              </a:lnSpc>
            </a:pPr>
            <a:r>
              <a:rPr lang="en-US" sz="485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Structural Design.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726333" y="1336694"/>
            <a:ext cx="8838091" cy="67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C. LATERAL load: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726333" y="2259616"/>
            <a:ext cx="12666067" cy="12155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 b="1" dirty="0">
                <a:solidFill>
                  <a:srgbClr val="C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1</a:t>
            </a:r>
            <a:r>
              <a:rPr lang="en-US" sz="3500" b="1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.Earthquake load:</a:t>
            </a:r>
            <a:endParaRPr lang="en-US" sz="3500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>
              <a:lnSpc>
                <a:spcPts val="4900"/>
              </a:lnSpc>
            </a:pPr>
            <a:r>
              <a:rPr lang="en-US" sz="35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</a:p>
        </p:txBody>
      </p:sp>
      <p:pic>
        <p:nvPicPr>
          <p:cNvPr id="13" name="Picture 8">
            <a:extLst>
              <a:ext uri="{FF2B5EF4-FFF2-40B4-BE49-F238E27FC236}">
                <a16:creationId xmlns:a16="http://schemas.microsoft.com/office/drawing/2014/main" id="{40A8D413-1471-4EFB-BC74-B089BD808B89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05001" y="3218157"/>
            <a:ext cx="7467600" cy="6822185"/>
          </a:xfrm>
          <a:prstGeom prst="rect">
            <a:avLst/>
          </a:prstGeom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91D8F08F-6AC3-4549-9992-51FC5BDB32B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r="12939"/>
          <a:stretch/>
        </p:blipFill>
        <p:spPr>
          <a:xfrm>
            <a:off x="9059366" y="2489204"/>
            <a:ext cx="9228634" cy="716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245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726333" y="1336694"/>
            <a:ext cx="8838091" cy="67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C. LATERAL load: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2"/>
              <p:cNvSpPr txBox="1"/>
              <p:nvPr/>
            </p:nvSpPr>
            <p:spPr>
              <a:xfrm>
                <a:off x="2726333" y="2628900"/>
                <a:ext cx="12666067" cy="7499297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900"/>
                  </a:lnSpc>
                </a:pPr>
                <a:r>
                  <a:rPr lang="en-US" sz="3500" b="1" dirty="0">
                    <a:solidFill>
                      <a:srgbClr val="9D200B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2. </a:t>
                </a:r>
                <a:r>
                  <a:rPr lang="en-US" sz="3500" b="1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Soil load:</a:t>
                </a:r>
              </a:p>
              <a:p>
                <a:pPr>
                  <a:lnSpc>
                    <a:spcPts val="4900"/>
                  </a:lnSpc>
                </a:pPr>
                <a:endParaRPr lang="en-US" sz="3500" b="1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>
                  <a:lnSpc>
                    <a:spcPts val="4900"/>
                  </a:lnSpc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The soil report has specified the following points: 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K = 0.35 up to depth 3m.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K = 0.15 below 3m.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Surcharge load = 20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5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𝛾 = 20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. 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Soil lateral pressure: P = 𝛾 × 𝐻 ×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Soil seismic load: ∆𝑃 = 0.4 ×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 × 𝛾 × 𝐻𝑏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𝑋</m:t>
                        </m:r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5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35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sz="35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= 0.456.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en-US" sz="35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5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𝑋𝑆</m:t>
                        </m:r>
                      </m:sub>
                    </m:sSub>
                    <m:r>
                      <a:rPr lang="en-US" sz="35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500" dirty="0">
                    <a:solidFill>
                      <a:srgbClr val="000000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2.5 = 0.182.</a:t>
                </a:r>
              </a:p>
              <a:p>
                <a:pPr marL="457200" indent="-457200">
                  <a:lnSpc>
                    <a:spcPts val="4900"/>
                  </a:lnSpc>
                  <a:buFont typeface="Wingdings" pitchFamily="2" charset="2"/>
                  <a:buChar char="Ø"/>
                </a:pPr>
                <a:endParaRPr lang="en-US" sz="3500" dirty="0">
                  <a:solidFill>
                    <a:srgbClr val="000000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</p:txBody>
          </p:sp>
        </mc:Choice>
        <mc:Fallback xmlns="">
          <p:sp>
            <p:nvSpPr>
              <p:cNvPr id="12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333" y="2628900"/>
                <a:ext cx="12666067" cy="7499297"/>
              </a:xfrm>
              <a:prstGeom prst="rect">
                <a:avLst/>
              </a:prstGeom>
              <a:blipFill>
                <a:blip r:embed="rId6"/>
                <a:stretch>
                  <a:fillRect l="-2117" t="-1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28415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37501" y="4587378"/>
            <a:ext cx="3439998" cy="0"/>
          </a:xfrm>
          <a:prstGeom prst="line">
            <a:avLst/>
          </a:prstGeom>
          <a:ln w="161925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940038" y="441710"/>
            <a:ext cx="2347962" cy="58699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6959343" y="9258300"/>
            <a:ext cx="754013" cy="800548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-3048" y="15780"/>
            <a:ext cx="6501369" cy="1406638"/>
            <a:chOff x="0" y="0"/>
            <a:chExt cx="6873637" cy="1487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873637" cy="1487182"/>
            </a:xfrm>
            <a:custGeom>
              <a:avLst/>
              <a:gdLst/>
              <a:ahLst/>
              <a:cxnLst/>
              <a:rect l="l" t="t" r="r" b="b"/>
              <a:pathLst>
                <a:path w="6873637" h="1487182">
                  <a:moveTo>
                    <a:pt x="0" y="0"/>
                  </a:moveTo>
                  <a:lnTo>
                    <a:pt x="6873637" y="0"/>
                  </a:lnTo>
                  <a:lnTo>
                    <a:pt x="6873637" y="1487182"/>
                  </a:lnTo>
                  <a:lnTo>
                    <a:pt x="0" y="1487182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726333" y="1336694"/>
            <a:ext cx="8838091" cy="67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spc="371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C. LATERAL load:</a:t>
            </a:r>
          </a:p>
        </p:txBody>
      </p:sp>
      <p:sp>
        <p:nvSpPr>
          <p:cNvPr id="10" name="TextBox 10"/>
          <p:cNvSpPr txBox="1"/>
          <p:nvPr/>
        </p:nvSpPr>
        <p:spPr>
          <a:xfrm rot="5400000">
            <a:off x="-2923780" y="4640096"/>
            <a:ext cx="7344625" cy="9092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99"/>
              </a:lnSpc>
            </a:pPr>
            <a:r>
              <a:rPr lang="en-US" sz="5285" spc="491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5285" spc="491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187" y="117667"/>
            <a:ext cx="6309192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 spc="604">
                <a:solidFill>
                  <a:srgbClr val="F2F2F2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726333" y="2628900"/>
            <a:ext cx="12666067" cy="5871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900"/>
              </a:lnSpc>
            </a:pPr>
            <a:r>
              <a:rPr lang="en-US" sz="3500" b="1" dirty="0">
                <a:solidFill>
                  <a:srgbClr val="9D20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2. </a:t>
            </a:r>
            <a:r>
              <a:rPr lang="en-US" sz="3500" b="1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Soil load:</a:t>
            </a: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6F37426B-1238-4869-8B2B-685D10C5774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059366" y="1437131"/>
            <a:ext cx="4788454" cy="3657600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842F0E74-1AAE-4A4E-ABEC-4D05A76D9FD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75815" y="5321325"/>
            <a:ext cx="2895601" cy="4343400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295" y="5753100"/>
            <a:ext cx="3178305" cy="3905474"/>
          </a:xfrm>
          <a:prstGeom prst="rect">
            <a:avLst/>
          </a:prstGeom>
        </p:spPr>
      </p:pic>
      <p:pic>
        <p:nvPicPr>
          <p:cNvPr id="16" name="Picture 12">
            <a:extLst>
              <a:ext uri="{FF2B5EF4-FFF2-40B4-BE49-F238E27FC236}">
                <a16:creationId xmlns:a16="http://schemas.microsoft.com/office/drawing/2014/main" id="{F91659D4-B49D-4260-AF6E-430E6EDD9C07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543317" y="5094731"/>
            <a:ext cx="3124200" cy="4796588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00" y="5076086"/>
            <a:ext cx="3581400" cy="4563843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1088012" y="7205956"/>
            <a:ext cx="447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>
                <a:solidFill>
                  <a:prstClr val="black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=</a:t>
            </a:r>
            <a:endParaRPr lang="x-none" sz="3600" b="1" dirty="0">
              <a:solidFill>
                <a:prstClr val="black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675805" y="7335689"/>
            <a:ext cx="447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>
                <a:solidFill>
                  <a:prstClr val="black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+</a:t>
            </a:r>
            <a:endParaRPr lang="x-none" sz="3600" b="1" dirty="0">
              <a:solidFill>
                <a:prstClr val="black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4654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" y="458765"/>
            <a:ext cx="5833223" cy="4151336"/>
            <a:chOff x="1" y="0"/>
            <a:chExt cx="3342205" cy="2974364"/>
          </a:xfrm>
          <a:solidFill>
            <a:srgbClr val="9D200B"/>
          </a:solidFill>
        </p:grpSpPr>
        <p:sp>
          <p:nvSpPr>
            <p:cNvPr id="3" name="Freeform 3"/>
            <p:cNvSpPr/>
            <p:nvPr/>
          </p:nvSpPr>
          <p:spPr>
            <a:xfrm>
              <a:off x="1" y="0"/>
              <a:ext cx="3342205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1638300" y="2506060"/>
            <a:ext cx="5867399" cy="390446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4225177" y="8828693"/>
            <a:ext cx="1608047" cy="402012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752600" y="2189932"/>
            <a:ext cx="5638800" cy="31385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3131"/>
              </a:lnSpc>
            </a:pPr>
            <a:r>
              <a:rPr lang="en-US" sz="4400" b="1" spc="872" dirty="0">
                <a:solidFill>
                  <a:srgbClr val="373736"/>
                </a:solidFill>
                <a:latin typeface="Open Sans Light" charset="0"/>
                <a:ea typeface="Open Sans Light" charset="0"/>
                <a:cs typeface="Open Sans Light" charset="0"/>
              </a:rPr>
              <a:t>Load</a:t>
            </a:r>
          </a:p>
          <a:p>
            <a:pPr>
              <a:lnSpc>
                <a:spcPts val="13131"/>
              </a:lnSpc>
            </a:pPr>
            <a:r>
              <a:rPr lang="en-US" sz="4400" b="1" spc="872" dirty="0">
                <a:solidFill>
                  <a:srgbClr val="373736"/>
                </a:solidFill>
                <a:latin typeface="Open Sans Light" charset="0"/>
                <a:ea typeface="Open Sans Light" charset="0"/>
                <a:cs typeface="Open Sans Light" charset="0"/>
              </a:rPr>
              <a:t>Combination</a:t>
            </a:r>
            <a:r>
              <a:rPr lang="en-US" sz="6000" b="1" spc="872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: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7505699" y="3105710"/>
            <a:ext cx="6125395" cy="5909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en-US" sz="3600" b="1" dirty="0">
                <a:solidFill>
                  <a:srgbClr val="9D20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Service load combinations: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مستطيل 9"/>
              <p:cNvSpPr/>
              <p:nvPr/>
            </p:nvSpPr>
            <p:spPr>
              <a:xfrm>
                <a:off x="7505699" y="3696641"/>
                <a:ext cx="10629901" cy="53599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en-US" sz="3600" b="1" dirty="0">
                    <a:solidFill>
                      <a:srgbClr val="9D200B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1. </a:t>
                </a:r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D + F + H + 0.75T.</a:t>
                </a:r>
                <a:endParaRPr lang="x-none" sz="3200" dirty="0">
                  <a:solidFill>
                    <a:prstClr val="black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  <a:p>
                <a:pPr lvl="0"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1000"/>
                  </a:spcAft>
                </a:pPr>
                <a:r>
                  <a:rPr lang="en-US" sz="3200" b="1" dirty="0">
                    <a:solidFill>
                      <a:srgbClr val="9D200B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2. </a:t>
                </a:r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D + L + F + H + 0.75T.</a:t>
                </a:r>
              </a:p>
              <a:p>
                <a:pPr lvl="0"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1000"/>
                  </a:spcAft>
                </a:pPr>
                <a:r>
                  <a:rPr lang="en-US" sz="3200" b="1" dirty="0">
                    <a:solidFill>
                      <a:srgbClr val="9D200B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3. </a:t>
                </a:r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D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x-none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𝐿</m:t>
                        </m:r>
                      </m:e>
                      <m:sub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+ F + H + 0.75T.</a:t>
                </a:r>
              </a:p>
              <a:p>
                <a:pPr lvl="0"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1000"/>
                  </a:spcAft>
                </a:pPr>
                <a:r>
                  <a:rPr lang="en-US" sz="3200" b="1" dirty="0">
                    <a:solidFill>
                      <a:srgbClr val="9D200B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4. </a:t>
                </a:r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D + S + F + H + 0.75T.</a:t>
                </a:r>
              </a:p>
              <a:p>
                <a:pPr lvl="0"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1000"/>
                  </a:spcAft>
                </a:pPr>
                <a:r>
                  <a:rPr lang="en-US" sz="3200" b="1" dirty="0">
                    <a:solidFill>
                      <a:srgbClr val="9D200B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5. </a:t>
                </a:r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1.0 D + 0.7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x-none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+ 0.7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x-none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+ F + H + 0.75T.</a:t>
                </a:r>
              </a:p>
              <a:p>
                <a:pPr lvl="0"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1000"/>
                  </a:spcAft>
                </a:pPr>
                <a:r>
                  <a:rPr lang="en-US" sz="3200" b="1" dirty="0">
                    <a:solidFill>
                      <a:srgbClr val="9D200B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6. </a:t>
                </a:r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1.0 D + 0.525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x-none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+ 0.525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x-none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+ 0.75 L + F + H + 0.75T.</a:t>
                </a:r>
              </a:p>
              <a:p>
                <a:pPr lvl="0"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1000"/>
                  </a:spcAft>
                </a:pPr>
                <a:r>
                  <a:rPr lang="en-US" sz="3200" b="1" dirty="0">
                    <a:solidFill>
                      <a:srgbClr val="9D200B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7. </a:t>
                </a:r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0.6 D – 0.7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x-none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+ 0.7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x-none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Open Sans Light" panose="020B0604020202020204" charset="0"/>
                    <a:ea typeface="Open Sans Light" panose="020B0604020202020204" charset="0"/>
                    <a:cs typeface="Open Sans Light" panose="020B0604020202020204" charset="0"/>
                  </a:rPr>
                  <a:t> + 0.6F + 0.75T.</a:t>
                </a:r>
                <a:endParaRPr lang="x-none" sz="3200" dirty="0">
                  <a:solidFill>
                    <a:prstClr val="black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endParaRPr>
              </a:p>
            </p:txBody>
          </p:sp>
        </mc:Choice>
        <mc:Fallback xmlns="">
          <p:sp>
            <p:nvSpPr>
              <p:cNvPr id="10" name="مستطيل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699" y="3696641"/>
                <a:ext cx="10629901" cy="5359993"/>
              </a:xfrm>
              <a:prstGeom prst="rect">
                <a:avLst/>
              </a:prstGeom>
              <a:blipFill>
                <a:blip r:embed="rId4"/>
                <a:stretch>
                  <a:fillRect l="-1720" t="-1591" b="-2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" y="458765"/>
            <a:ext cx="5833223" cy="4151336"/>
            <a:chOff x="1" y="0"/>
            <a:chExt cx="3342205" cy="2974364"/>
          </a:xfrm>
          <a:solidFill>
            <a:srgbClr val="9D200B"/>
          </a:solidFill>
        </p:grpSpPr>
        <p:sp>
          <p:nvSpPr>
            <p:cNvPr id="3" name="Freeform 3"/>
            <p:cNvSpPr/>
            <p:nvPr/>
          </p:nvSpPr>
          <p:spPr>
            <a:xfrm>
              <a:off x="1" y="0"/>
              <a:ext cx="3342205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1638300" y="2506060"/>
            <a:ext cx="5867399" cy="390446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4225177" y="8828693"/>
            <a:ext cx="1608047" cy="402012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752600" y="2189932"/>
            <a:ext cx="5638800" cy="31385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3131"/>
              </a:lnSpc>
            </a:pPr>
            <a:r>
              <a:rPr lang="en-US" sz="4400" b="1" spc="872" dirty="0">
                <a:solidFill>
                  <a:srgbClr val="373736"/>
                </a:solidFill>
                <a:latin typeface="Open Sans Light" charset="0"/>
                <a:ea typeface="Open Sans Light" charset="0"/>
                <a:cs typeface="Open Sans Light" charset="0"/>
              </a:rPr>
              <a:t>Load</a:t>
            </a:r>
          </a:p>
          <a:p>
            <a:pPr>
              <a:lnSpc>
                <a:spcPts val="13131"/>
              </a:lnSpc>
            </a:pPr>
            <a:r>
              <a:rPr lang="en-US" sz="4400" b="1" spc="872" dirty="0">
                <a:solidFill>
                  <a:srgbClr val="373736"/>
                </a:solidFill>
                <a:latin typeface="Open Sans Light" charset="0"/>
                <a:ea typeface="Open Sans Light" charset="0"/>
                <a:cs typeface="Open Sans Light" charset="0"/>
              </a:rPr>
              <a:t>Combination</a:t>
            </a:r>
            <a:r>
              <a:rPr lang="en-US" sz="6000" b="1" spc="872" dirty="0">
                <a:solidFill>
                  <a:srgbClr val="373736"/>
                </a:solidFill>
                <a:latin typeface="Open Sans Light" charset="0"/>
                <a:ea typeface="Open Sans Light" charset="0"/>
                <a:cs typeface="Open Sans Light" charset="0"/>
              </a:rPr>
              <a:t>: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7505699" y="3105710"/>
            <a:ext cx="6811480" cy="5909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en-US" sz="3600" b="1" dirty="0">
                <a:solidFill>
                  <a:srgbClr val="9D200B"/>
                </a:solidFill>
                <a:latin typeface="Open Sans Light" charset="0"/>
                <a:ea typeface="Open Sans Light" charset="0"/>
                <a:cs typeface="Open Sans Light" charset="0"/>
              </a:rPr>
              <a:t>Strength design combination.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مستطيل 9"/>
              <p:cNvSpPr/>
              <p:nvPr/>
            </p:nvSpPr>
            <p:spPr>
              <a:xfrm>
                <a:off x="7505699" y="3696641"/>
                <a:ext cx="10629901" cy="55948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pt-BR" sz="3600" b="1" dirty="0">
                    <a:solidFill>
                      <a:srgbClr val="9D200B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1. </a:t>
                </a:r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1.4 D + 1.4 F + 1.6H + T.</a:t>
                </a:r>
              </a:p>
              <a:p>
                <a:pPr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pt-BR" sz="3600" b="1" dirty="0">
                    <a:solidFill>
                      <a:srgbClr val="9D200B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2. </a:t>
                </a:r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1.2 D + 1.6 L + 0.5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US" sz="36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+1.2 F + 1.6H + T.</a:t>
                </a:r>
              </a:p>
              <a:p>
                <a:pPr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pt-BR" sz="3600" b="1" dirty="0">
                    <a:solidFill>
                      <a:srgbClr val="9D200B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3. </a:t>
                </a:r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1.2 D + 1.6 L + 0.5 S  +1.2 F + 1.6H + T.</a:t>
                </a:r>
              </a:p>
              <a:p>
                <a:pPr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pt-BR" sz="3600" b="1" dirty="0">
                    <a:solidFill>
                      <a:srgbClr val="9D200B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4. </a:t>
                </a:r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1.2 D + 1.6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US" sz="36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+ L + 1.2F + 1.6H + T.</a:t>
                </a:r>
              </a:p>
              <a:p>
                <a:pPr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pt-BR" sz="3600" b="1" dirty="0">
                    <a:solidFill>
                      <a:srgbClr val="9D200B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5. </a:t>
                </a:r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1.2 D + 1.6 S + L +1.2 F + 1.6H + T.</a:t>
                </a:r>
              </a:p>
              <a:p>
                <a:pPr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pt-BR" sz="3600" b="1" dirty="0">
                    <a:solidFill>
                      <a:srgbClr val="9D200B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6. </a:t>
                </a:r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1.2 D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𝑉</m:t>
                        </m:r>
                      </m:sub>
                    </m:sSub>
                    <m:r>
                      <a:rPr lang="en-US" sz="36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en-US" sz="36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+ L + 0.2S + 1.2F + 1.6H + T.</a:t>
                </a:r>
              </a:p>
              <a:p>
                <a:pPr algn="just">
                  <a:lnSpc>
                    <a:spcPct val="107000"/>
                  </a:lnSpc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pt-BR" sz="3600" b="1" dirty="0">
                    <a:solidFill>
                      <a:srgbClr val="9D200B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7. </a:t>
                </a:r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0.9 D 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36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en-US" sz="36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pt-BR" sz="3600" dirty="0">
                    <a:solidFill>
                      <a:prstClr val="black"/>
                    </a:solidFill>
                    <a:latin typeface="Open Sans Light" charset="0"/>
                    <a:ea typeface="Open Sans Light" charset="0"/>
                    <a:cs typeface="Open Sans Light" charset="0"/>
                  </a:rPr>
                  <a:t>+ 0.9F + 1.6H + T.</a:t>
                </a:r>
              </a:p>
            </p:txBody>
          </p:sp>
        </mc:Choice>
        <mc:Fallback xmlns="">
          <p:sp>
            <p:nvSpPr>
              <p:cNvPr id="10" name="مستطيل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699" y="3696641"/>
                <a:ext cx="10629901" cy="5594865"/>
              </a:xfrm>
              <a:prstGeom prst="rect">
                <a:avLst/>
              </a:prstGeom>
              <a:blipFill rotWithShape="1">
                <a:blip r:embed="rId4"/>
                <a:stretch>
                  <a:fillRect l="-1720" t="-1525" b="-315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987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711162" y="3904040"/>
            <a:ext cx="12865675" cy="9525"/>
          </a:xfrm>
          <a:prstGeom prst="line">
            <a:avLst/>
          </a:prstGeom>
          <a:ln w="19050" cap="rnd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2387312" y="3742115"/>
            <a:ext cx="323850" cy="323850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6723928" y="3774546"/>
            <a:ext cx="323850" cy="323850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1091549" y="3764617"/>
            <a:ext cx="323850" cy="323850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501223"/>
            <a:ext cx="16230600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800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2: </a:t>
            </a:r>
            <a:r>
              <a:rPr lang="en-US" sz="8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Design.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609075" y="4536773"/>
            <a:ext cx="4126925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3600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Slab structural system.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461536" y="4578336"/>
            <a:ext cx="3630736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3600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slab thickness.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582400" y="4531528"/>
            <a:ext cx="4268759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3600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dimensions of columns and walls.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894375" y="4330700"/>
            <a:ext cx="3364925" cy="438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endParaRPr lang="en-US" sz="2799" spc="260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4847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34350" y="453835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682299" y="2486823"/>
            <a:ext cx="689761" cy="6897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7242297" y="9558717"/>
            <a:ext cx="685949" cy="7282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4400788" y="5087957"/>
            <a:ext cx="10744201" cy="1045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25"/>
              </a:lnSpc>
            </a:pPr>
            <a:r>
              <a:rPr lang="en-US" sz="6000" spc="586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CH2:</a:t>
            </a:r>
            <a:r>
              <a:rPr lang="en-US" sz="6000" spc="586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Design.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372060" y="238372"/>
            <a:ext cx="15730865" cy="14303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66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Slab preliminary design: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678927" y="2535099"/>
            <a:ext cx="13435092" cy="5741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Slab type is flat slab.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15940038" y="100067"/>
            <a:ext cx="2347962" cy="586990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258" y="3390900"/>
            <a:ext cx="13856990" cy="58630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810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34350" y="453835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682298" y="659280"/>
            <a:ext cx="689761" cy="6897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7242297" y="9558717"/>
            <a:ext cx="685949" cy="7282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4400788" y="5087957"/>
            <a:ext cx="10744201" cy="1045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25"/>
              </a:lnSpc>
            </a:pPr>
            <a:r>
              <a:rPr lang="en-US" sz="6000" spc="586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CH2:</a:t>
            </a:r>
            <a:r>
              <a:rPr lang="en-US" sz="6000" spc="586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Design.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2605" y="717062"/>
            <a:ext cx="13435092" cy="5741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Floor -02: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15940038" y="100067"/>
            <a:ext cx="2347962" cy="586990"/>
          </a:xfrm>
          <a:prstGeom prst="rect">
            <a:avLst/>
          </a:prstGeom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4B984A25-4F7D-4EDE-B20E-37002EDE2CB7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91200" y="1349041"/>
            <a:ext cx="10439400" cy="857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804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34350" y="453835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682298" y="659280"/>
            <a:ext cx="689761" cy="6897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7242297" y="9558717"/>
            <a:ext cx="685949" cy="7282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4400788" y="5087957"/>
            <a:ext cx="10744201" cy="1045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25"/>
              </a:lnSpc>
            </a:pPr>
            <a:r>
              <a:rPr lang="en-US" sz="6000" spc="586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CH2:</a:t>
            </a:r>
            <a:r>
              <a:rPr lang="en-US" sz="6000" spc="586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Design.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2605" y="717062"/>
            <a:ext cx="13435092" cy="5741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Floor 04: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15940038" y="100067"/>
            <a:ext cx="2347962" cy="586990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B2678E11-470D-4C97-AFA8-DDB28F33D252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95278" y="1176270"/>
            <a:ext cx="11807568" cy="777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9506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34350" y="453835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242297" y="9558717"/>
            <a:ext cx="685949" cy="7282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4400788" y="5087957"/>
            <a:ext cx="10744201" cy="1045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25"/>
              </a:lnSpc>
            </a:pPr>
            <a:r>
              <a:rPr lang="en-US" sz="6000" spc="586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CH2:</a:t>
            </a:r>
            <a:r>
              <a:rPr lang="en-US" sz="6000" spc="586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Design.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372060" y="238372"/>
            <a:ext cx="15730865" cy="14303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66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Slab preliminary design: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5940038" y="100067"/>
            <a:ext cx="2347962" cy="586990"/>
          </a:xfrm>
          <a:prstGeom prst="rect">
            <a:avLst/>
          </a:prstGeom>
        </p:spPr>
      </p:pic>
      <p:graphicFrame>
        <p:nvGraphicFramePr>
          <p:cNvPr id="12" name="عنصر نائب للمحتوى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9370005"/>
              </p:ext>
            </p:extLst>
          </p:nvPr>
        </p:nvGraphicFramePr>
        <p:xfrm>
          <a:off x="5334000" y="1854197"/>
          <a:ext cx="7696199" cy="8068660"/>
        </p:xfrm>
        <a:graphic>
          <a:graphicData uri="http://schemas.openxmlformats.org/drawingml/2006/table">
            <a:tbl>
              <a:tblPr firstRow="1" firstCol="1" bandRow="1"/>
              <a:tblGrid>
                <a:gridCol w="2469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6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99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56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Floor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254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 Level (m)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254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Preliminary slab depth (mm)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254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8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-2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254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-7.40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254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350mm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254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-8.40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450mm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Under-ramp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-7.40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1000mm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-1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-5.25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450mm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-4.40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350mm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01( GF)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-2.5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300mm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 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-1.4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300mm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 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0.00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300mm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02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+2.80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350mm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 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+3.70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350mm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03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+5.85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350mm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04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 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+6.85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350mm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134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04 - 21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+10.0 to +70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350mm 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394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190625" y="3913566"/>
            <a:ext cx="16068675" cy="0"/>
          </a:xfrm>
          <a:prstGeom prst="line">
            <a:avLst/>
          </a:prstGeom>
          <a:ln w="19050" cap="rnd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1028700" y="3761166"/>
            <a:ext cx="323850" cy="323850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5317258" y="3751641"/>
            <a:ext cx="323850" cy="323850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9605817" y="3751641"/>
            <a:ext cx="323850" cy="323850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3894375" y="3751641"/>
            <a:ext cx="323850" cy="323850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501223"/>
            <a:ext cx="16230600" cy="2476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800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1: </a:t>
            </a:r>
            <a:r>
              <a:rPr lang="en-US" sz="8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INTRODUCTION.</a:t>
            </a:r>
          </a:p>
          <a:p>
            <a:pPr marL="0" lvl="0" indent="0" algn="ctr">
              <a:lnSpc>
                <a:spcPts val="9600"/>
              </a:lnSpc>
              <a:spcBef>
                <a:spcPct val="0"/>
              </a:spcBef>
            </a:pPr>
            <a:r>
              <a:rPr lang="en-US" sz="8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OUTLINE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90334" y="4330700"/>
            <a:ext cx="4126925" cy="9005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PROJECT PLANS AND SITE LOCATION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783692" y="4330700"/>
            <a:ext cx="3364925" cy="13622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FLOORS HEIGHTS, AREAS AND USAGES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767742" y="4330700"/>
            <a:ext cx="3364925" cy="907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CODES AND STANDARDS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894375" y="4330700"/>
            <a:ext cx="3364925" cy="907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SOFTWARE PROGRAMS</a:t>
            </a:r>
          </a:p>
        </p:txBody>
      </p:sp>
      <p:sp>
        <p:nvSpPr>
          <p:cNvPr id="16" name="AutoShape 16"/>
          <p:cNvSpPr/>
          <p:nvPr/>
        </p:nvSpPr>
        <p:spPr>
          <a:xfrm>
            <a:off x="1271588" y="6638290"/>
            <a:ext cx="16068675" cy="0"/>
          </a:xfrm>
          <a:prstGeom prst="line">
            <a:avLst/>
          </a:prstGeom>
          <a:ln w="19050" cap="rnd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7" name="Group 17"/>
          <p:cNvGrpSpPr/>
          <p:nvPr/>
        </p:nvGrpSpPr>
        <p:grpSpPr>
          <a:xfrm>
            <a:off x="1109663" y="6485890"/>
            <a:ext cx="323850" cy="323850"/>
            <a:chOff x="0" y="0"/>
            <a:chExt cx="6350000" cy="6350000"/>
          </a:xfrm>
        </p:grpSpPr>
        <p:sp>
          <p:nvSpPr>
            <p:cNvPr id="18" name="Freeform 1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5398221" y="6476365"/>
            <a:ext cx="323850" cy="323850"/>
            <a:chOff x="0" y="0"/>
            <a:chExt cx="6350000" cy="6350000"/>
          </a:xfrm>
        </p:grpSpPr>
        <p:sp>
          <p:nvSpPr>
            <p:cNvPr id="20" name="Freeform 2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9686779" y="6476365"/>
            <a:ext cx="323850" cy="323850"/>
            <a:chOff x="0" y="0"/>
            <a:chExt cx="6350000" cy="6350000"/>
          </a:xfrm>
        </p:grpSpPr>
        <p:sp>
          <p:nvSpPr>
            <p:cNvPr id="22" name="Freeform 2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23" name="Group 23"/>
          <p:cNvGrpSpPr/>
          <p:nvPr/>
        </p:nvGrpSpPr>
        <p:grpSpPr>
          <a:xfrm>
            <a:off x="13975338" y="6476365"/>
            <a:ext cx="323850" cy="323850"/>
            <a:chOff x="0" y="0"/>
            <a:chExt cx="6350000" cy="6350000"/>
          </a:xfrm>
        </p:grpSpPr>
        <p:sp>
          <p:nvSpPr>
            <p:cNvPr id="24" name="Freeform 2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25" name="TextBox 25"/>
          <p:cNvSpPr txBox="1"/>
          <p:nvPr/>
        </p:nvSpPr>
        <p:spPr>
          <a:xfrm>
            <a:off x="1271296" y="7055424"/>
            <a:ext cx="4126925" cy="436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MATERIALS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5864655" y="7055424"/>
            <a:ext cx="3364925" cy="9005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GEOTECHNICAL INVESTIGATIONS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848704" y="7055424"/>
            <a:ext cx="3364925" cy="13622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</a:pPr>
            <a:r>
              <a:rPr lang="en-US" sz="2799" spc="26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LOADS </a:t>
            </a:r>
          </a:p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(GRAVITY AND LATERAL LOADS)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975338" y="7055424"/>
            <a:ext cx="3364925" cy="9005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 COMBINATIONS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34350" y="453835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242297" y="9558717"/>
            <a:ext cx="685949" cy="7282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4400788" y="5087957"/>
            <a:ext cx="10744201" cy="1045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25"/>
              </a:lnSpc>
            </a:pPr>
            <a:r>
              <a:rPr lang="en-US" sz="6000" spc="586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CH2:</a:t>
            </a:r>
            <a:r>
              <a:rPr lang="en-US" sz="6000" spc="586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Preliminary Design.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362200" y="100067"/>
            <a:ext cx="19050000" cy="29969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6600" spc="836" dirty="0">
                <a:solidFill>
                  <a:srgbClr val="373736"/>
                </a:solidFill>
                <a:latin typeface="Barlow Medium Bold"/>
              </a:rPr>
              <a:t>Walls and columns preliminary dimensions: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5940038" y="100067"/>
            <a:ext cx="2347962" cy="586990"/>
          </a:xfrm>
          <a:prstGeom prst="rect">
            <a:avLst/>
          </a:prstGeom>
        </p:spPr>
      </p:pic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303902"/>
              </p:ext>
            </p:extLst>
          </p:nvPr>
        </p:nvGraphicFramePr>
        <p:xfrm>
          <a:off x="4191000" y="3331720"/>
          <a:ext cx="11749038" cy="6226996"/>
        </p:xfrm>
        <a:graphic>
          <a:graphicData uri="http://schemas.openxmlformats.org/drawingml/2006/table">
            <a:tbl>
              <a:tblPr firstRow="1" firstCol="1" bandRow="1"/>
              <a:tblGrid>
                <a:gridCol w="5874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567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effectLst/>
                        </a:rPr>
                        <a:t>Structural element</a:t>
                      </a:r>
                      <a:endParaRPr lang="en-US" sz="40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>
                          <a:effectLst/>
                        </a:rPr>
                        <a:t>Preliminary dimensions</a:t>
                      </a:r>
                      <a:endParaRPr lang="en-US" sz="40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67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</a:rPr>
                        <a:t>Walls</a:t>
                      </a:r>
                      <a:endParaRPr lang="en-US" sz="4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</a:rPr>
                        <a:t>Thickness = 300mm</a:t>
                      </a:r>
                      <a:endParaRPr lang="en-US" sz="4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67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0">
                          <a:effectLst/>
                        </a:rPr>
                        <a:t>Circular columns</a:t>
                      </a:r>
                      <a:endParaRPr lang="en-US" sz="4000" b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</a:rPr>
                        <a:t>R = 400mm</a:t>
                      </a:r>
                      <a:endParaRPr lang="en-US" sz="4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67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</a:rPr>
                        <a:t>Square columns</a:t>
                      </a:r>
                      <a:endParaRPr lang="en-US" sz="4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AC956E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0" dirty="0">
                          <a:effectLst/>
                        </a:rPr>
                        <a:t>700*700</a:t>
                      </a:r>
                      <a:endParaRPr lang="en-US" sz="4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solidFill>
                        <a:srgbClr val="AC956E"/>
                      </a:solidFill>
                    </a:lnR>
                    <a:lnT w="12700" cmpd="sng">
                      <a:solidFill>
                        <a:srgbClr val="AC956E"/>
                      </a:solidFill>
                    </a:lnT>
                    <a:lnB w="12700" cmpd="sng">
                      <a:solidFill>
                        <a:srgbClr val="AC956E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C956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0941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438400" y="3923091"/>
            <a:ext cx="12865674" cy="0"/>
          </a:xfrm>
          <a:prstGeom prst="line">
            <a:avLst/>
          </a:prstGeom>
          <a:ln w="19050" cap="rnd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2276475" y="3761166"/>
            <a:ext cx="323850" cy="323850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6442798" y="3751641"/>
            <a:ext cx="323850" cy="323850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0744200" y="3763132"/>
            <a:ext cx="323850" cy="323850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501223"/>
            <a:ext cx="16878300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800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3: </a:t>
            </a:r>
            <a:r>
              <a:rPr lang="en-US" sz="8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Three – Dimensional Analysis and Design.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154671" y="4330700"/>
            <a:ext cx="4126925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Structural modeling of the building.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010400" y="4330699"/>
            <a:ext cx="3364925" cy="1364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Verification of the structural analysis.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450204" y="4330700"/>
            <a:ext cx="3364925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Deflection computations.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894375" y="4330700"/>
            <a:ext cx="3364925" cy="438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endParaRPr lang="en-US" sz="2799" spc="260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16" name="AutoShape 16"/>
          <p:cNvSpPr/>
          <p:nvPr/>
        </p:nvSpPr>
        <p:spPr>
          <a:xfrm>
            <a:off x="2438399" y="6656705"/>
            <a:ext cx="12865675" cy="0"/>
          </a:xfrm>
          <a:prstGeom prst="line">
            <a:avLst/>
          </a:prstGeom>
          <a:ln w="19050" cap="rnd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7" name="Group 17"/>
          <p:cNvGrpSpPr/>
          <p:nvPr/>
        </p:nvGrpSpPr>
        <p:grpSpPr>
          <a:xfrm>
            <a:off x="2181367" y="6494780"/>
            <a:ext cx="323850" cy="323850"/>
            <a:chOff x="0" y="0"/>
            <a:chExt cx="6350000" cy="6350000"/>
          </a:xfrm>
        </p:grpSpPr>
        <p:sp>
          <p:nvSpPr>
            <p:cNvPr id="18" name="Freeform 1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6280873" y="6476365"/>
            <a:ext cx="323850" cy="323850"/>
            <a:chOff x="0" y="0"/>
            <a:chExt cx="6350000" cy="6350000"/>
          </a:xfrm>
        </p:grpSpPr>
        <p:sp>
          <p:nvSpPr>
            <p:cNvPr id="20" name="Freeform 2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10743478" y="6476365"/>
            <a:ext cx="323850" cy="323850"/>
            <a:chOff x="0" y="0"/>
            <a:chExt cx="6350000" cy="6350000"/>
          </a:xfrm>
        </p:grpSpPr>
        <p:sp>
          <p:nvSpPr>
            <p:cNvPr id="22" name="Freeform 2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25" name="TextBox 25"/>
          <p:cNvSpPr txBox="1"/>
          <p:nvPr/>
        </p:nvSpPr>
        <p:spPr>
          <a:xfrm>
            <a:off x="2302598" y="7145841"/>
            <a:ext cx="4126925" cy="438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Slab shear check.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6985000" y="7120072"/>
            <a:ext cx="3364925" cy="907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Structural irregularity.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1531166" y="7081193"/>
            <a:ext cx="3364925" cy="438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Effect of P-delta.</a:t>
            </a:r>
          </a:p>
        </p:txBody>
      </p:sp>
    </p:spTree>
    <p:extLst>
      <p:ext uri="{BB962C8B-B14F-4D97-AF65-F5344CB8AC3E}">
        <p14:creationId xmlns:p14="http://schemas.microsoft.com/office/powerpoint/2010/main" val="7785325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6317" y="0"/>
            <a:ext cx="4900125" cy="3901785"/>
            <a:chOff x="0" y="0"/>
            <a:chExt cx="3735408" cy="2974364"/>
          </a:xfrm>
          <a:solidFill>
            <a:srgbClr val="80000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814324" y="610608"/>
            <a:ext cx="5350922" cy="426073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1028700" y="1667954"/>
            <a:ext cx="5118764" cy="2031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29"/>
              </a:lnSpc>
            </a:pPr>
            <a:r>
              <a:rPr lang="en-US" sz="5806" spc="540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Structural Modeling.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66700"/>
            <a:ext cx="7696200" cy="960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345" y="8034532"/>
            <a:ext cx="2347913" cy="537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6317" y="0"/>
            <a:ext cx="4900125" cy="3901785"/>
            <a:chOff x="0" y="0"/>
            <a:chExt cx="3735408" cy="2974364"/>
          </a:xfrm>
          <a:solidFill>
            <a:srgbClr val="80000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814324" y="610608"/>
            <a:ext cx="5350922" cy="426073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1083508" y="718884"/>
            <a:ext cx="5118764" cy="40875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29"/>
              </a:lnSpc>
            </a:pPr>
            <a:r>
              <a:rPr lang="en-US" sz="5806" spc="540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Section modifiers for flexure and torsion: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6781800" y="3917370"/>
            <a:ext cx="9753600" cy="3098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3600" dirty="0">
                <a:solidFill>
                  <a:prstClr val="black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Slab modifiers = 0.25.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3600" dirty="0">
                <a:solidFill>
                  <a:prstClr val="black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Beams modifiers = 0.35.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3600" dirty="0">
                <a:solidFill>
                  <a:prstClr val="black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Wall modifiers = 0.7.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3600" dirty="0">
                <a:solidFill>
                  <a:prstClr val="black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Columns modifiers = 0.7.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</a:pPr>
            <a:r>
              <a:rPr lang="en-US" sz="3600" dirty="0">
                <a:solidFill>
                  <a:prstClr val="black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Ramp and stairs modifiers = 0.001</a:t>
            </a:r>
            <a:r>
              <a:rPr lang="en-US" sz="2400" dirty="0">
                <a:solidFill>
                  <a:prstClr val="black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056" y="2740976"/>
            <a:ext cx="23479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7780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6317" y="0"/>
            <a:ext cx="4900125" cy="3901785"/>
            <a:chOff x="0" y="0"/>
            <a:chExt cx="3735408" cy="2974364"/>
          </a:xfrm>
          <a:solidFill>
            <a:srgbClr val="80000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814324" y="610608"/>
            <a:ext cx="5350922" cy="426073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930403" y="1659114"/>
            <a:ext cx="5118764" cy="2010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29"/>
              </a:lnSpc>
            </a:pPr>
            <a:r>
              <a:rPr lang="en-US" sz="5806" spc="540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 Definition: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581900"/>
            <a:ext cx="23479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625806"/>
            <a:ext cx="11430000" cy="4492668"/>
          </a:xfrm>
          <a:prstGeom prst="rect">
            <a:avLst/>
          </a:prstGeom>
          <a:ln w="38100">
            <a:solidFill>
              <a:sysClr val="windowText" lastClr="000000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4077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6317" y="0"/>
            <a:ext cx="4900125" cy="3901785"/>
            <a:chOff x="0" y="0"/>
            <a:chExt cx="3735408" cy="2974364"/>
          </a:xfrm>
          <a:solidFill>
            <a:srgbClr val="80000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814324" y="610608"/>
            <a:ext cx="5350922" cy="426073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930403" y="1659114"/>
            <a:ext cx="5118764" cy="2010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29"/>
              </a:lnSpc>
            </a:pPr>
            <a:r>
              <a:rPr lang="en-US" sz="5806" spc="540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 Definition: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581900"/>
            <a:ext cx="23479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625806"/>
            <a:ext cx="7594600" cy="6127794"/>
          </a:xfrm>
          <a:prstGeom prst="rect">
            <a:avLst/>
          </a:prstGeom>
          <a:solidFill>
            <a:srgbClr val="000000">
              <a:shade val="95000"/>
            </a:srgbClr>
          </a:solidFill>
          <a:ln w="57150">
            <a:solidFill>
              <a:sysClr val="windowText" lastClr="000000"/>
            </a:solidFill>
            <a:miter lim="800000"/>
            <a:headEnd/>
            <a:tailEnd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6858000" y="610608"/>
            <a:ext cx="11201400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buClr>
                <a:srgbClr val="7B5229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Parameters of seismic forces in X and Y direction.</a:t>
            </a:r>
          </a:p>
          <a:p>
            <a:pPr lvl="0">
              <a:lnSpc>
                <a:spcPct val="120000"/>
              </a:lnSpc>
              <a:buClr>
                <a:srgbClr val="7B5229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The values of S</a:t>
            </a:r>
            <a:r>
              <a:rPr lang="en-US" sz="3600" baseline="-25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</a:t>
            </a: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, S</a:t>
            </a:r>
            <a:r>
              <a:rPr lang="en-US" sz="3600" baseline="-25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1</a:t>
            </a: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and site class coefficient were changed in both directions until the values of S</a:t>
            </a:r>
            <a:r>
              <a:rPr lang="en-US" sz="3600" baseline="-25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DS</a:t>
            </a: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and S</a:t>
            </a:r>
            <a:r>
              <a:rPr lang="en-US" sz="3600" baseline="-25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D1</a:t>
            </a: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reached the previously calculated values.</a:t>
            </a:r>
          </a:p>
        </p:txBody>
      </p:sp>
    </p:spTree>
    <p:extLst>
      <p:ext uri="{BB962C8B-B14F-4D97-AF65-F5344CB8AC3E}">
        <p14:creationId xmlns:p14="http://schemas.microsoft.com/office/powerpoint/2010/main" val="37851905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6317" y="0"/>
            <a:ext cx="4900125" cy="3901785"/>
            <a:chOff x="0" y="0"/>
            <a:chExt cx="3735408" cy="2974364"/>
          </a:xfrm>
          <a:solidFill>
            <a:srgbClr val="80000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814324" y="610608"/>
            <a:ext cx="5350922" cy="426073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930403" y="1659114"/>
            <a:ext cx="5118764" cy="2010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29"/>
              </a:lnSpc>
            </a:pPr>
            <a:r>
              <a:rPr lang="en-US" sz="5806" spc="540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Load Definition: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1513" y="9494127"/>
            <a:ext cx="23479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711200" y="5016500"/>
            <a:ext cx="13639799" cy="270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20000"/>
              </a:lnSpc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Functions:</a:t>
            </a:r>
          </a:p>
          <a:p>
            <a:pPr>
              <a:lnSpc>
                <a:spcPct val="120000"/>
              </a:lnSpc>
              <a:buClr>
                <a:srgbClr val="7B5229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 Response Spectrum function was defined in ETABS software based on ASCE 7-10 code.</a:t>
            </a:r>
          </a:p>
          <a:p>
            <a:pPr>
              <a:lnSpc>
                <a:spcPct val="120000"/>
              </a:lnSpc>
              <a:buClr>
                <a:srgbClr val="7B5229"/>
              </a:buClr>
            </a:pPr>
            <a:endParaRPr lang="en-US" sz="3600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055" y="201480"/>
            <a:ext cx="8876414" cy="50789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2334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6317" y="0"/>
            <a:ext cx="4900125" cy="3901785"/>
            <a:chOff x="0" y="0"/>
            <a:chExt cx="3735408" cy="2974364"/>
          </a:xfrm>
          <a:solidFill>
            <a:srgbClr val="80000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788924" y="661408"/>
            <a:ext cx="5350922" cy="426073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930403" y="1659114"/>
            <a:ext cx="5118764" cy="971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29"/>
              </a:lnSpc>
            </a:pPr>
            <a:r>
              <a:rPr lang="en-US" sz="5806" spc="540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Masses: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496300"/>
            <a:ext cx="23479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6324600" y="748223"/>
            <a:ext cx="10760869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20000"/>
              </a:lnSpc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The total seismic load (w) includes: 100% from dead loads and superimposed dead loads, in addition to 25% from live loads.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63685"/>
            <a:ext cx="10820400" cy="4632615"/>
          </a:xfrm>
          <a:prstGeom prst="rect">
            <a:avLst/>
          </a:prstGeom>
          <a:solidFill>
            <a:srgbClr val="000000">
              <a:shade val="95000"/>
            </a:srgbClr>
          </a:solidFill>
          <a:ln w="57150">
            <a:solidFill>
              <a:sysClr val="windowText" lastClr="000000"/>
            </a:solidFill>
            <a:miter lim="800000"/>
            <a:headEnd/>
            <a:tailEnd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75894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6317" y="0"/>
            <a:ext cx="4900125" cy="3901785"/>
            <a:chOff x="0" y="0"/>
            <a:chExt cx="3735408" cy="2974364"/>
          </a:xfrm>
          <a:solidFill>
            <a:srgbClr val="80000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" name="Group 4"/>
          <p:cNvGrpSpPr/>
          <p:nvPr/>
        </p:nvGrpSpPr>
        <p:grpSpPr>
          <a:xfrm>
            <a:off x="788924" y="661408"/>
            <a:ext cx="5350922" cy="426073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1205836" y="1332229"/>
            <a:ext cx="5118764" cy="3048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29"/>
              </a:lnSpc>
            </a:pPr>
            <a:r>
              <a:rPr lang="en-US" sz="5806" spc="540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Pier and spandrel labeling: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496300"/>
            <a:ext cx="23479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6629400" y="2247900"/>
            <a:ext cx="10515600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20000"/>
              </a:lnSpc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rgbClr val="000000"/>
                </a:solidFill>
                <a:latin typeface="Open Sans Light" charset="0"/>
                <a:ea typeface="Open Sans Light" charset="0"/>
                <a:cs typeface="Open Sans Light" charset="0"/>
              </a:rPr>
              <a:t>Walls must be assigned to pier or spandrel label before obtaining either output forces or design.</a:t>
            </a:r>
          </a:p>
          <a:p>
            <a:pPr marL="571500" indent="-571500">
              <a:lnSpc>
                <a:spcPct val="120000"/>
              </a:lnSpc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rgbClr val="000000"/>
                </a:solidFill>
                <a:latin typeface="Open Sans Light" charset="0"/>
                <a:ea typeface="Open Sans Light" charset="0"/>
                <a:cs typeface="Open Sans Light" charset="0"/>
              </a:rPr>
              <a:t>Piers will report the forces and preform the design at the top and bottom of each object for each story.</a:t>
            </a:r>
          </a:p>
          <a:p>
            <a:pPr marL="571500" indent="-571500">
              <a:lnSpc>
                <a:spcPct val="120000"/>
              </a:lnSpc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3600" dirty="0">
                <a:solidFill>
                  <a:srgbClr val="000000"/>
                </a:solidFill>
                <a:latin typeface="Open Sans Light" charset="0"/>
                <a:ea typeface="Open Sans Light" charset="0"/>
                <a:cs typeface="Open Sans Light" charset="0"/>
              </a:rPr>
              <a:t>Spandrel label on the other hand output the forces and the design ate the left and right ends of the object.</a:t>
            </a:r>
          </a:p>
        </p:txBody>
      </p:sp>
    </p:spTree>
    <p:extLst>
      <p:ext uri="{BB962C8B-B14F-4D97-AF65-F5344CB8AC3E}">
        <p14:creationId xmlns:p14="http://schemas.microsoft.com/office/powerpoint/2010/main" val="78666721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5" y="4399508"/>
            <a:ext cx="3964261" cy="2214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48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1.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48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Compatibility check:</a:t>
            </a:r>
          </a:p>
        </p:txBody>
      </p:sp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0CD36B9D-02F1-4430-8063-4D3A1821DE7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r="-2" b="2469"/>
          <a:stretch/>
        </p:blipFill>
        <p:spPr>
          <a:xfrm>
            <a:off x="6785525" y="881965"/>
            <a:ext cx="7162800" cy="940503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5490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34350" y="453835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862754" y="2507655"/>
            <a:ext cx="689761" cy="68976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4288723"/>
            <a:ext cx="689761" cy="68976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6073859"/>
            <a:ext cx="689761" cy="68976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785735" y="7858995"/>
            <a:ext cx="689761" cy="6897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7242297" y="9558717"/>
            <a:ext cx="685949" cy="728283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340653" y="3371681"/>
            <a:ext cx="7587593" cy="5886619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 rot="5400000">
            <a:off x="-3408837" y="4601806"/>
            <a:ext cx="8760309" cy="10833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25"/>
              </a:lnSpc>
            </a:pPr>
            <a:r>
              <a:rPr lang="en-US" sz="6303" spc="586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303" spc="586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93429" y="5987348"/>
            <a:ext cx="12061559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+783m AMSL of the north.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93429" y="2421930"/>
            <a:ext cx="9535032" cy="688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Location: Jerusalem city –Palestine.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97395" y="4202998"/>
            <a:ext cx="9535032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Elevation of the site.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97395" y="7771698"/>
            <a:ext cx="9535032" cy="688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+777m AMSL of the south.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785735" y="221655"/>
            <a:ext cx="10310534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SITE LOCATION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6" y="4399508"/>
            <a:ext cx="3719574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2.  </a:t>
            </a:r>
            <a:r>
              <a:rPr lang="en-US" sz="48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Equilibrium check: </a:t>
            </a:r>
          </a:p>
        </p:txBody>
      </p:sp>
      <p:graphicFrame>
        <p:nvGraphicFramePr>
          <p:cNvPr id="10" name="Table 6">
            <a:extLst>
              <a:ext uri="{FF2B5EF4-FFF2-40B4-BE49-F238E27FC236}">
                <a16:creationId xmlns:a16="http://schemas.microsoft.com/office/drawing/2014/main" id="{DDBA085B-FA24-4650-B675-A8246F6ED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83459"/>
              </p:ext>
            </p:extLst>
          </p:nvPr>
        </p:nvGraphicFramePr>
        <p:xfrm>
          <a:off x="5257800" y="2330050"/>
          <a:ext cx="11811000" cy="5626898"/>
        </p:xfrm>
        <a:graphic>
          <a:graphicData uri="http://schemas.openxmlformats.org/drawingml/2006/table">
            <a:tbl>
              <a:tblPr firstRow="1" bandRow="1"/>
              <a:tblGrid>
                <a:gridCol w="3324372">
                  <a:extLst>
                    <a:ext uri="{9D8B030D-6E8A-4147-A177-3AD203B41FA5}">
                      <a16:colId xmlns:a16="http://schemas.microsoft.com/office/drawing/2014/main" val="1985636786"/>
                    </a:ext>
                  </a:extLst>
                </a:gridCol>
                <a:gridCol w="2828876">
                  <a:extLst>
                    <a:ext uri="{9D8B030D-6E8A-4147-A177-3AD203B41FA5}">
                      <a16:colId xmlns:a16="http://schemas.microsoft.com/office/drawing/2014/main" val="2885917920"/>
                    </a:ext>
                  </a:extLst>
                </a:gridCol>
                <a:gridCol w="2828876">
                  <a:extLst>
                    <a:ext uri="{9D8B030D-6E8A-4147-A177-3AD203B41FA5}">
                      <a16:colId xmlns:a16="http://schemas.microsoft.com/office/drawing/2014/main" val="3633368384"/>
                    </a:ext>
                  </a:extLst>
                </a:gridCol>
                <a:gridCol w="2828876">
                  <a:extLst>
                    <a:ext uri="{9D8B030D-6E8A-4147-A177-3AD203B41FA5}">
                      <a16:colId xmlns:a16="http://schemas.microsoft.com/office/drawing/2014/main" val="2347088432"/>
                    </a:ext>
                  </a:extLst>
                </a:gridCol>
              </a:tblGrid>
              <a:tr h="1187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Load 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254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Manual value (KN)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254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Etabs value (KN)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254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Difference %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254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298409"/>
                  </a:ext>
                </a:extLst>
              </a:tr>
              <a:tr h="6878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en-US" sz="3600" b="1" dirty="0"/>
                        <a:t>Dead </a:t>
                      </a:r>
                      <a:endParaRPr lang="x-none" sz="3600" b="1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254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669,965.15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254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674,199.8542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254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0.63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254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300160"/>
                  </a:ext>
                </a:extLst>
              </a:tr>
              <a:tr h="6849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en-US" sz="3600" b="1" dirty="0"/>
                        <a:t>Live </a:t>
                      </a:r>
                      <a:endParaRPr lang="x-none" sz="3600" b="1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128,650.78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128,695.9069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0.04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539133"/>
                  </a:ext>
                </a:extLst>
              </a:tr>
              <a:tr h="6878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en-US" sz="3600" b="1" dirty="0"/>
                        <a:t>Snow</a:t>
                      </a:r>
                      <a:endParaRPr lang="x-none" sz="3600" b="1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1055.73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1039.2415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1.56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72834"/>
                  </a:ext>
                </a:extLst>
              </a:tr>
              <a:tr h="6878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en-US" sz="3600" b="1" dirty="0"/>
                        <a:t>Super imposed (stone)</a:t>
                      </a:r>
                      <a:endParaRPr lang="x-none" sz="3600" b="1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37,041.20</a:t>
                      </a:r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37,122.901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0.22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2775493"/>
                  </a:ext>
                </a:extLst>
              </a:tr>
              <a:tr h="6878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en-US" sz="3600" b="1" dirty="0"/>
                        <a:t>Super imposed (slab)</a:t>
                      </a:r>
                      <a:endParaRPr lang="x-none" sz="3600" b="1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159,380.3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159,417.9765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3600" dirty="0"/>
                        <a:t>0.02</a:t>
                      </a:r>
                      <a:endParaRPr lang="x-none" sz="3600" dirty="0"/>
                    </a:p>
                  </a:txBody>
                  <a:tcPr>
                    <a:lnL w="12700" cmpd="sng">
                      <a:solidFill>
                        <a:srgbClr val="730E00"/>
                      </a:solidFill>
                    </a:lnL>
                    <a:lnR w="12700" cmpd="sng">
                      <a:solidFill>
                        <a:srgbClr val="730E00"/>
                      </a:solidFill>
                    </a:lnR>
                    <a:lnT w="12700" cmpd="sng">
                      <a:solidFill>
                        <a:srgbClr val="730E00"/>
                      </a:solidFill>
                    </a:lnT>
                    <a:lnB w="12700" cmpd="sng">
                      <a:solidFill>
                        <a:srgbClr val="730E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0E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986227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878C4EB-7D10-4E47-9001-D5261E784427}"/>
              </a:ext>
            </a:extLst>
          </p:cNvPr>
          <p:cNvCxnSpPr>
            <a:cxnSpLocks/>
          </p:cNvCxnSpPr>
          <p:nvPr/>
        </p:nvCxnSpPr>
        <p:spPr>
          <a:xfrm flipH="1">
            <a:off x="3200400" y="495300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3025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0" y="9558717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-1" y="0"/>
            <a:ext cx="4208947" cy="10304995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7112678" y="9258300"/>
            <a:ext cx="685949" cy="72828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CE47987-A2EA-424D-A05A-BC30CA5B0B82}"/>
              </a:ext>
            </a:extLst>
          </p:cNvPr>
          <p:cNvSpPr>
            <a:spLocks noGrp="1"/>
          </p:cNvSpPr>
          <p:nvPr/>
        </p:nvSpPr>
        <p:spPr>
          <a:xfrm>
            <a:off x="4720118" y="0"/>
            <a:ext cx="11881387" cy="11057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Verification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  <a:r>
              <a:rPr lang="en-US" sz="6000" b="1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of structural analysis: </a:t>
            </a:r>
            <a:endParaRPr lang="x-none" sz="6000" b="1" dirty="0"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9CDF6F7-3671-4DEF-8261-1A8909C74F81}"/>
              </a:ext>
            </a:extLst>
          </p:cNvPr>
          <p:cNvSpPr>
            <a:spLocks noGrp="1"/>
          </p:cNvSpPr>
          <p:nvPr/>
        </p:nvSpPr>
        <p:spPr>
          <a:xfrm>
            <a:off x="4425413" y="1739800"/>
            <a:ext cx="13030239" cy="8517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solidFill>
                <a:srgbClr val="7B5229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7B5229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3600" b="1" dirty="0"/>
              <a:t>1</a:t>
            </a:r>
            <a:r>
              <a:rPr lang="en-US" sz="3600" b="1" baseline="30000" dirty="0"/>
              <a:t>st</a:t>
            </a:r>
            <a:r>
              <a:rPr lang="en-US" sz="3600" b="1" dirty="0"/>
              <a:t>  -</a:t>
            </a:r>
            <a:r>
              <a:rPr lang="en-US" sz="3600" b="1" dirty="0" err="1"/>
              <a:t>ve</a:t>
            </a:r>
            <a:r>
              <a:rPr lang="en-US" sz="3600" b="1" dirty="0"/>
              <a:t> moment =-3.384KN.m.            +</a:t>
            </a:r>
            <a:r>
              <a:rPr lang="en-US" sz="3600" b="1" dirty="0" err="1"/>
              <a:t>ve</a:t>
            </a:r>
            <a:r>
              <a:rPr lang="en-US" sz="3600" b="1" dirty="0"/>
              <a:t> moment= +2.64KN.m.  </a:t>
            </a:r>
          </a:p>
          <a:p>
            <a:pPr marL="0" indent="0">
              <a:buNone/>
            </a:pPr>
            <a:r>
              <a:rPr lang="en-US" sz="3600" b="1" dirty="0"/>
              <a:t>(-29.93,10.23,25.90)                              (-27.70,10.23,25.90)</a:t>
            </a:r>
            <a:endParaRPr lang="x-none" sz="3600" b="1" dirty="0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C93FC1BD-EC54-49B8-8689-8599BC714774}"/>
              </a:ext>
            </a:extLst>
          </p:cNvPr>
          <p:cNvSpPr>
            <a:spLocks noGrp="1"/>
          </p:cNvSpPr>
          <p:nvPr/>
        </p:nvSpPr>
        <p:spPr>
          <a:xfrm>
            <a:off x="15368917" y="989231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x-non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x-none" sz="1800" b="1" dirty="0">
              <a:solidFill>
                <a:srgbClr val="C00000"/>
              </a:solidFill>
            </a:endParaRPr>
          </a:p>
        </p:txBody>
      </p:sp>
      <p:pic>
        <p:nvPicPr>
          <p:cNvPr id="12" name="صورة 4">
            <a:extLst>
              <a:ext uri="{FF2B5EF4-FFF2-40B4-BE49-F238E27FC236}">
                <a16:creationId xmlns:a16="http://schemas.microsoft.com/office/drawing/2014/main" id="{2D65EFFA-0FD1-4D33-958E-E44C7FAE8AD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413" y="2950457"/>
            <a:ext cx="6090188" cy="4422076"/>
          </a:xfrm>
          <a:prstGeom prst="rect">
            <a:avLst/>
          </a:prstGeom>
        </p:spPr>
      </p:pic>
      <p:pic>
        <p:nvPicPr>
          <p:cNvPr id="13" name="صورة 5">
            <a:extLst>
              <a:ext uri="{FF2B5EF4-FFF2-40B4-BE49-F238E27FC236}">
                <a16:creationId xmlns:a16="http://schemas.microsoft.com/office/drawing/2014/main" id="{7BE87B6E-297F-4B03-BB65-9DC700C649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464" y="2950457"/>
            <a:ext cx="6090188" cy="4422076"/>
          </a:xfrm>
          <a:prstGeom prst="rect">
            <a:avLst/>
          </a:prstGeom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281E4AB3-6FAD-4E28-8FFD-4A3F299748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15" name="Picture 9">
            <a:extLst>
              <a:ext uri="{FF2B5EF4-FFF2-40B4-BE49-F238E27FC236}">
                <a16:creationId xmlns:a16="http://schemas.microsoft.com/office/drawing/2014/main" id="{A74C55CD-2493-43C6-8FA2-C15E5E16B3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8C067A10-058D-4F0A-BAF1-A1C79E9661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4AAFDB0-B0BF-485D-9D15-4622D2F15F8A}"/>
              </a:ext>
            </a:extLst>
          </p:cNvPr>
          <p:cNvSpPr/>
          <p:nvPr/>
        </p:nvSpPr>
        <p:spPr>
          <a:xfrm>
            <a:off x="87387" y="4252152"/>
            <a:ext cx="4121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3. </a:t>
            </a:r>
          </a:p>
          <a:p>
            <a:r>
              <a:rPr lang="en-US" sz="4800" b="1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Stress – strain check </a:t>
            </a:r>
            <a:endParaRPr lang="en-US" sz="4800" b="1" dirty="0">
              <a:solidFill>
                <a:srgbClr val="7B5229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5130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0" y="9558717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-1" y="0"/>
            <a:ext cx="4208947" cy="10304995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7112678" y="9258300"/>
            <a:ext cx="685949" cy="72828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CE47987-A2EA-424D-A05A-BC30CA5B0B82}"/>
              </a:ext>
            </a:extLst>
          </p:cNvPr>
          <p:cNvSpPr>
            <a:spLocks noGrp="1"/>
          </p:cNvSpPr>
          <p:nvPr/>
        </p:nvSpPr>
        <p:spPr>
          <a:xfrm>
            <a:off x="4720118" y="0"/>
            <a:ext cx="11881387" cy="11057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Verification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  <a:r>
              <a:rPr lang="en-US" sz="6000" b="1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of structural analysis: </a:t>
            </a:r>
            <a:endParaRPr lang="x-none" sz="6000" b="1" dirty="0"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9CDF6F7-3671-4DEF-8261-1A8909C74F81}"/>
              </a:ext>
            </a:extLst>
          </p:cNvPr>
          <p:cNvSpPr>
            <a:spLocks noGrp="1"/>
          </p:cNvSpPr>
          <p:nvPr/>
        </p:nvSpPr>
        <p:spPr>
          <a:xfrm>
            <a:off x="4425413" y="1739800"/>
            <a:ext cx="13030239" cy="8517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>
              <a:solidFill>
                <a:srgbClr val="7B5229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7B5229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C93FC1BD-EC54-49B8-8689-8599BC714774}"/>
              </a:ext>
            </a:extLst>
          </p:cNvPr>
          <p:cNvSpPr>
            <a:spLocks noGrp="1"/>
          </p:cNvSpPr>
          <p:nvPr/>
        </p:nvSpPr>
        <p:spPr>
          <a:xfrm>
            <a:off x="15368917" y="989231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x-non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x-none" sz="1800" b="1" dirty="0">
              <a:solidFill>
                <a:srgbClr val="C00000"/>
              </a:solidFill>
            </a:endParaRPr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281E4AB3-6FAD-4E28-8FFD-4A3F299748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15" name="Picture 9">
            <a:extLst>
              <a:ext uri="{FF2B5EF4-FFF2-40B4-BE49-F238E27FC236}">
                <a16:creationId xmlns:a16="http://schemas.microsoft.com/office/drawing/2014/main" id="{A74C55CD-2493-43C6-8FA2-C15E5E16B3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8C067A10-058D-4F0A-BAF1-A1C79E9661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4AAFDB0-B0BF-485D-9D15-4622D2F15F8A}"/>
              </a:ext>
            </a:extLst>
          </p:cNvPr>
          <p:cNvSpPr/>
          <p:nvPr/>
        </p:nvSpPr>
        <p:spPr>
          <a:xfrm>
            <a:off x="87387" y="4252152"/>
            <a:ext cx="4121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3. </a:t>
            </a:r>
          </a:p>
          <a:p>
            <a:r>
              <a:rPr lang="en-US" sz="4800" b="1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Stress – strain check </a:t>
            </a:r>
            <a:endParaRPr lang="en-US" sz="4800" b="1" dirty="0">
              <a:solidFill>
                <a:srgbClr val="7B5229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pic>
        <p:nvPicPr>
          <p:cNvPr id="16" name="صورة 7">
            <a:extLst>
              <a:ext uri="{FF2B5EF4-FFF2-40B4-BE49-F238E27FC236}">
                <a16:creationId xmlns:a16="http://schemas.microsoft.com/office/drawing/2014/main" id="{7F244D97-2AA9-4BE4-89C2-B127314E53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638301"/>
            <a:ext cx="7620000" cy="57912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ED428E8-8DDC-43C1-A797-FC12E8CF35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70168" y="7697040"/>
            <a:ext cx="7584032" cy="179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4870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5A76A671-88D1-4FF6-87D1-F39F9EC0F0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0" y="9558717"/>
            <a:ext cx="685949" cy="728283"/>
          </a:xfrm>
          <a:prstGeom prst="rect">
            <a:avLst/>
          </a:prstGeom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44987DCD-1A65-436F-B4BD-4F3508043C7A}"/>
              </a:ext>
            </a:extLst>
          </p:cNvPr>
          <p:cNvGrpSpPr/>
          <p:nvPr/>
        </p:nvGrpSpPr>
        <p:grpSpPr>
          <a:xfrm>
            <a:off x="-1" y="-29562"/>
            <a:ext cx="4208947" cy="10316562"/>
            <a:chOff x="0" y="0"/>
            <a:chExt cx="783072" cy="1913890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8F12A7E5-D9BA-4673-8833-F08DAF9783C4}"/>
                </a:ext>
              </a:extLst>
            </p:cNvPr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0" name="Picture 7">
            <a:extLst>
              <a:ext uri="{FF2B5EF4-FFF2-40B4-BE49-F238E27FC236}">
                <a16:creationId xmlns:a16="http://schemas.microsoft.com/office/drawing/2014/main" id="{292C996F-3409-4E44-8855-A5D1F814C8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A5D7ECC9-7132-47BA-9D0B-7F58519869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AC449E0-BEAC-41DE-9675-D76C660BF24F}"/>
              </a:ext>
            </a:extLst>
          </p:cNvPr>
          <p:cNvSpPr/>
          <p:nvPr/>
        </p:nvSpPr>
        <p:spPr>
          <a:xfrm>
            <a:off x="87387" y="4252152"/>
            <a:ext cx="4121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4. </a:t>
            </a:r>
          </a:p>
          <a:p>
            <a:r>
              <a:rPr lang="en-US" sz="4800" b="1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Stress – strain check</a:t>
            </a:r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B45AD713-0001-44DE-993E-A19DFB932C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sp>
        <p:nvSpPr>
          <p:cNvPr id="18" name="مستطيل 11">
            <a:extLst>
              <a:ext uri="{FF2B5EF4-FFF2-40B4-BE49-F238E27FC236}">
                <a16:creationId xmlns:a16="http://schemas.microsoft.com/office/drawing/2014/main" id="{CB28830B-9FF2-444B-9095-872EA9BCC192}"/>
              </a:ext>
            </a:extLst>
          </p:cNvPr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481422B-265A-4A68-8FDC-8FC84E0803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632" y="1985809"/>
            <a:ext cx="12903731" cy="727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9333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5A76A671-88D1-4FF6-87D1-F39F9EC0F0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0" y="9558717"/>
            <a:ext cx="685949" cy="728283"/>
          </a:xfrm>
          <a:prstGeom prst="rect">
            <a:avLst/>
          </a:prstGeom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44987DCD-1A65-436F-B4BD-4F3508043C7A}"/>
              </a:ext>
            </a:extLst>
          </p:cNvPr>
          <p:cNvGrpSpPr/>
          <p:nvPr/>
        </p:nvGrpSpPr>
        <p:grpSpPr>
          <a:xfrm>
            <a:off x="-1" y="-29562"/>
            <a:ext cx="4208947" cy="10316562"/>
            <a:chOff x="0" y="0"/>
            <a:chExt cx="783072" cy="1913890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8F12A7E5-D9BA-4673-8833-F08DAF9783C4}"/>
                </a:ext>
              </a:extLst>
            </p:cNvPr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0" name="Picture 7">
            <a:extLst>
              <a:ext uri="{FF2B5EF4-FFF2-40B4-BE49-F238E27FC236}">
                <a16:creationId xmlns:a16="http://schemas.microsoft.com/office/drawing/2014/main" id="{292C996F-3409-4E44-8855-A5D1F814C8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A5D7ECC9-7132-47BA-9D0B-7F58519869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AC449E0-BEAC-41DE-9675-D76C660BF24F}"/>
              </a:ext>
            </a:extLst>
          </p:cNvPr>
          <p:cNvSpPr/>
          <p:nvPr/>
        </p:nvSpPr>
        <p:spPr>
          <a:xfrm>
            <a:off x="87387" y="4252152"/>
            <a:ext cx="4121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4. </a:t>
            </a:r>
            <a:endParaRPr lang="ar-JO" sz="4800" b="1" dirty="0">
              <a:solidFill>
                <a:schemeClr val="bg1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r>
              <a:rPr lang="en-US" sz="4800" b="1" dirty="0">
                <a:solidFill>
                  <a:schemeClr val="bg1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Deflection check:</a:t>
            </a:r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B45AD713-0001-44DE-993E-A19DFB932C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17602051" y="9529154"/>
            <a:ext cx="685949" cy="728283"/>
          </a:xfrm>
          <a:prstGeom prst="rect">
            <a:avLst/>
          </a:prstGeom>
        </p:spPr>
      </p:pic>
      <p:sp>
        <p:nvSpPr>
          <p:cNvPr id="18" name="مستطيل 11">
            <a:extLst>
              <a:ext uri="{FF2B5EF4-FFF2-40B4-BE49-F238E27FC236}">
                <a16:creationId xmlns:a16="http://schemas.microsoft.com/office/drawing/2014/main" id="{CB28830B-9FF2-444B-9095-872EA9BCC192}"/>
              </a:ext>
            </a:extLst>
          </p:cNvPr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12191A5D-3E9D-409F-9AFE-E8A029914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0600" y="861805"/>
            <a:ext cx="5867400" cy="8350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C49863-5DD8-42D5-9C14-5980AB59D2A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02" y="1790531"/>
            <a:ext cx="9150998" cy="723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9146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6" y="4399508"/>
            <a:ext cx="3719574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5. </a:t>
            </a:r>
            <a:endParaRPr lang="ar-JO" sz="4000" b="1" dirty="0">
              <a:solidFill>
                <a:prstClr val="white"/>
              </a:solidFill>
              <a:latin typeface="Open Sans Light" charset="0"/>
              <a:ea typeface="Open Sans Light" charset="0"/>
              <a:cs typeface="Open Sans Light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Slab shear check: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74A9A5-DE44-4343-97A3-C3806A7DDF3B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693769" y="1519198"/>
            <a:ext cx="6629400" cy="72486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F4E161-BE7B-4077-B161-42A2076CF2E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941" y="1883613"/>
            <a:ext cx="7399198" cy="724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733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6" y="4399508"/>
            <a:ext cx="3719574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6.</a:t>
            </a:r>
            <a:endParaRPr lang="ar-JO" sz="4000" b="1" dirty="0">
              <a:solidFill>
                <a:prstClr val="white"/>
              </a:solidFill>
              <a:latin typeface="Open Sans Light" charset="0"/>
              <a:ea typeface="Open Sans Light" charset="0"/>
              <a:cs typeface="Open Sans Light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 Punching shear check 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BF942D-E0A7-4891-BCB4-FD79CD654C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08946" y="1375371"/>
            <a:ext cx="8745053" cy="7248602"/>
          </a:xfrm>
          <a:prstGeom prst="rect">
            <a:avLst/>
          </a:prstGeom>
        </p:spPr>
      </p:pic>
      <p:pic>
        <p:nvPicPr>
          <p:cNvPr id="15" name="Picture 51">
            <a:extLst>
              <a:ext uri="{FF2B5EF4-FFF2-40B4-BE49-F238E27FC236}">
                <a16:creationId xmlns:a16="http://schemas.microsoft.com/office/drawing/2014/main" id="{36059217-2441-4BDD-91AB-0C60CF68EC92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2954000" y="1085894"/>
            <a:ext cx="5334000" cy="7538079"/>
          </a:xfrm>
          <a:prstGeom prst="rect">
            <a:avLst/>
          </a:prstGeom>
          <a:ln w="285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28467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6" y="4399508"/>
            <a:ext cx="3719574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6.</a:t>
            </a:r>
            <a:endParaRPr lang="ar-JO" sz="4000" b="1" dirty="0">
              <a:solidFill>
                <a:prstClr val="white"/>
              </a:solidFill>
              <a:latin typeface="Open Sans Light" charset="0"/>
              <a:ea typeface="Open Sans Light" charset="0"/>
              <a:cs typeface="Open Sans Light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 Punching shear check 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F5F48C-2B8B-4713-9E3E-99D91BB3DE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08947" y="1028363"/>
            <a:ext cx="14079054" cy="922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7996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246260" y="2350464"/>
            <a:ext cx="4954272" cy="5514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71500" indent="-571500" algn="ctr">
              <a:lnSpc>
                <a:spcPts val="4302"/>
              </a:lnSpc>
              <a:buFont typeface="Wingdings" panose="05000000000000000000" pitchFamily="2" charset="2"/>
              <a:buChar char="q"/>
            </a:pPr>
            <a:r>
              <a:rPr lang="en-US" sz="3911" spc="363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Upper portion : 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2076661" y="2048110"/>
            <a:ext cx="1233733" cy="1239263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0640267" y="2106789"/>
            <a:ext cx="1239263" cy="1239263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A4AA5B1-AF5C-481A-A424-825C77DDB8DD}"/>
              </a:ext>
            </a:extLst>
          </p:cNvPr>
          <p:cNvSpPr/>
          <p:nvPr/>
        </p:nvSpPr>
        <p:spPr>
          <a:xfrm>
            <a:off x="3600450" y="342900"/>
            <a:ext cx="109563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/>
              <a:t>Two staged – Analysis and Design: </a:t>
            </a:r>
            <a:endParaRPr lang="en-US" sz="6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44A58F-23A6-4435-A28A-D73EA34E882C}"/>
              </a:ext>
            </a:extLst>
          </p:cNvPr>
          <p:cNvSpPr txBox="1"/>
          <p:nvPr/>
        </p:nvSpPr>
        <p:spPr>
          <a:xfrm>
            <a:off x="2500430" y="2210681"/>
            <a:ext cx="834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ACB548-947C-4FB7-9B44-C8D56509157D}"/>
              </a:ext>
            </a:extLst>
          </p:cNvPr>
          <p:cNvSpPr/>
          <p:nvPr/>
        </p:nvSpPr>
        <p:spPr>
          <a:xfrm>
            <a:off x="11045910" y="2252244"/>
            <a:ext cx="6527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18A5A5-AB91-446C-B704-F342438337BE}"/>
              </a:ext>
            </a:extLst>
          </p:cNvPr>
          <p:cNvSpPr/>
          <p:nvPr/>
        </p:nvSpPr>
        <p:spPr>
          <a:xfrm>
            <a:off x="11842129" y="2392028"/>
            <a:ext cx="4954272" cy="64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lnSpc>
                <a:spcPts val="4302"/>
              </a:lnSpc>
              <a:buFont typeface="Wingdings" panose="05000000000000000000" pitchFamily="2" charset="2"/>
              <a:buChar char="q"/>
            </a:pPr>
            <a:r>
              <a:rPr lang="en-US" sz="3910" spc="363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Lower portion : </a:t>
            </a:r>
          </a:p>
        </p:txBody>
      </p:sp>
      <p:pic>
        <p:nvPicPr>
          <p:cNvPr id="26" name="صورة 6" descr="1.jpg">
            <a:extLst>
              <a:ext uri="{FF2B5EF4-FFF2-40B4-BE49-F238E27FC236}">
                <a16:creationId xmlns:a16="http://schemas.microsoft.com/office/drawing/2014/main" id="{3811D1DC-74BC-47EE-B23C-6FD4C89FD29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0399" y="3339290"/>
            <a:ext cx="3284135" cy="6947710"/>
          </a:xfrm>
          <a:prstGeom prst="rect">
            <a:avLst/>
          </a:prstGeom>
        </p:spPr>
      </p:pic>
      <p:pic>
        <p:nvPicPr>
          <p:cNvPr id="27" name="صورة 7" descr="2.jpg">
            <a:extLst>
              <a:ext uri="{FF2B5EF4-FFF2-40B4-BE49-F238E27FC236}">
                <a16:creationId xmlns:a16="http://schemas.microsoft.com/office/drawing/2014/main" id="{2F814FD3-8A81-4AB6-B76D-5CF6502A246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15350" y="3462069"/>
            <a:ext cx="5794897" cy="6824931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A4AA5B1-AF5C-481A-A424-825C77DDB8DD}"/>
              </a:ext>
            </a:extLst>
          </p:cNvPr>
          <p:cNvSpPr/>
          <p:nvPr/>
        </p:nvSpPr>
        <p:spPr>
          <a:xfrm>
            <a:off x="3600450" y="342900"/>
            <a:ext cx="109563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Verification of structural analysis: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8CF317-392F-48AF-BF7C-F6208BF94C4D}"/>
              </a:ext>
            </a:extLst>
          </p:cNvPr>
          <p:cNvSpPr/>
          <p:nvPr/>
        </p:nvSpPr>
        <p:spPr>
          <a:xfrm>
            <a:off x="244841" y="2247900"/>
            <a:ext cx="84428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400" dirty="0"/>
              <a:t>Principles of running the analysis:</a:t>
            </a:r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D7066EF5-1AA3-4B12-930D-CC353747A9CE}"/>
              </a:ext>
            </a:extLst>
          </p:cNvPr>
          <p:cNvGrpSpPr/>
          <p:nvPr/>
        </p:nvGrpSpPr>
        <p:grpSpPr>
          <a:xfrm>
            <a:off x="244841" y="3467100"/>
            <a:ext cx="1239263" cy="1239263"/>
            <a:chOff x="0" y="0"/>
            <a:chExt cx="6350000" cy="6350000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63EE501-FD3F-44F4-907B-3B300C6D3E30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2226FBC-D616-443D-A831-C5D27A8D0712}"/>
              </a:ext>
            </a:extLst>
          </p:cNvPr>
          <p:cNvSpPr txBox="1"/>
          <p:nvPr/>
        </p:nvSpPr>
        <p:spPr>
          <a:xfrm>
            <a:off x="566939" y="36195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A.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F03058-A491-4EA8-901C-4B1C23D4B530}"/>
              </a:ext>
            </a:extLst>
          </p:cNvPr>
          <p:cNvSpPr/>
          <p:nvPr/>
        </p:nvSpPr>
        <p:spPr>
          <a:xfrm>
            <a:off x="1676400" y="3619500"/>
            <a:ext cx="1051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Mass participation ratio in each direction at least 90%.</a:t>
            </a:r>
          </a:p>
          <a:p>
            <a:r>
              <a:rPr lang="en-US" sz="2400" dirty="0"/>
              <a:t>This condition was fulfilled in the upper portion.</a:t>
            </a:r>
          </a:p>
          <a:p>
            <a:r>
              <a:rPr lang="en-US" sz="2400" b="1" dirty="0">
                <a:solidFill>
                  <a:srgbClr val="7B5229"/>
                </a:solidFill>
              </a:rPr>
              <a:t>Note: </a:t>
            </a:r>
            <a:r>
              <a:rPr lang="en-US" sz="2400" dirty="0"/>
              <a:t>In the lower portion the equivalent static method was implemented. </a:t>
            </a:r>
          </a:p>
        </p:txBody>
      </p:sp>
      <p:graphicFrame>
        <p:nvGraphicFramePr>
          <p:cNvPr id="18" name="جدول 6">
            <a:extLst>
              <a:ext uri="{FF2B5EF4-FFF2-40B4-BE49-F238E27FC236}">
                <a16:creationId xmlns:a16="http://schemas.microsoft.com/office/drawing/2014/main" id="{55C90973-60DC-4D71-9F8E-0D116609BD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614174"/>
              </p:ext>
            </p:extLst>
          </p:nvPr>
        </p:nvGraphicFramePr>
        <p:xfrm>
          <a:off x="11257456" y="3160703"/>
          <a:ext cx="6782938" cy="2306469"/>
        </p:xfrm>
        <a:graphic>
          <a:graphicData uri="http://schemas.openxmlformats.org/drawingml/2006/table">
            <a:tbl>
              <a:tblPr/>
              <a:tblGrid>
                <a:gridCol w="806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6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6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7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46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11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02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68823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Case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Mode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Period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UX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UY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Sum UX</a:t>
                      </a:r>
                      <a:endParaRPr lang="en-US" sz="1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Sum UY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882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sec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82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Modal</a:t>
                      </a:r>
                      <a:endParaRPr lang="en-US" sz="1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0.065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3.84E-06</a:t>
                      </a:r>
                      <a:endParaRPr lang="en-US" sz="1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0.9234</a:t>
                      </a:r>
                      <a:endParaRPr lang="en-US" sz="1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0.9118</a:t>
                      </a:r>
                      <a:endParaRPr lang="en-US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23DCC053-21FC-46D2-A01D-B49887D65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41" y="6286500"/>
            <a:ext cx="1231499" cy="12375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33837E0-B939-4979-984B-314583E1F0BE}"/>
              </a:ext>
            </a:extLst>
          </p:cNvPr>
          <p:cNvSpPr txBox="1"/>
          <p:nvPr/>
        </p:nvSpPr>
        <p:spPr>
          <a:xfrm>
            <a:off x="566939" y="6499893"/>
            <a:ext cx="728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B.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5438178-A66A-4F31-9C0B-8251CF3688A2}"/>
              </a:ext>
            </a:extLst>
          </p:cNvPr>
          <p:cNvSpPr/>
          <p:nvPr/>
        </p:nvSpPr>
        <p:spPr>
          <a:xfrm>
            <a:off x="1669472" y="6286500"/>
            <a:ext cx="95879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Scaling of forces:</a:t>
            </a:r>
          </a:p>
          <a:p>
            <a:r>
              <a:rPr lang="en-US" sz="2400" dirty="0"/>
              <a:t>If equivalent </a:t>
            </a:r>
            <a:r>
              <a:rPr lang="en-US" sz="2400" dirty="0" err="1"/>
              <a:t>statict</a:t>
            </a:r>
            <a:r>
              <a:rPr lang="en-US" sz="2400" dirty="0"/>
              <a:t> base shear value (V) is larger than response spectrum base shear value(Vt) , the forces shall be multiplied by </a:t>
            </a:r>
          </a:p>
          <a:p>
            <a:r>
              <a:rPr lang="en-US" sz="2400" dirty="0"/>
              <a:t>𝑉/𝑉𝑡 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49403B9-27AB-49E5-89D1-76F0D464B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7455" y="5676900"/>
            <a:ext cx="6782938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797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17763" y="529047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0" y="9558717"/>
            <a:ext cx="685949" cy="7282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302532" y="484449"/>
            <a:ext cx="10985468" cy="9802551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5400000">
            <a:off x="-3655190" y="4802016"/>
            <a:ext cx="9119007" cy="1122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86"/>
              </a:lnSpc>
            </a:pPr>
            <a:r>
              <a:rPr lang="en-US" sz="6561" spc="61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561" spc="61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2730461" y="-79561"/>
            <a:ext cx="5197990" cy="3130923"/>
            <a:chOff x="0" y="0"/>
            <a:chExt cx="1144138" cy="68915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144138" cy="689153"/>
            </a:xfrm>
            <a:custGeom>
              <a:avLst/>
              <a:gdLst/>
              <a:ahLst/>
              <a:cxnLst/>
              <a:rect l="l" t="t" r="r" b="b"/>
              <a:pathLst>
                <a:path w="1144138" h="689153">
                  <a:moveTo>
                    <a:pt x="0" y="0"/>
                  </a:moveTo>
                  <a:lnTo>
                    <a:pt x="1144138" y="0"/>
                  </a:lnTo>
                  <a:lnTo>
                    <a:pt x="1144138" y="689153"/>
                  </a:lnTo>
                  <a:lnTo>
                    <a:pt x="0" y="689153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2695811" y="264800"/>
            <a:ext cx="5267292" cy="2308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6600" spc="613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NORTHERN FACADE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937149" y="1725847"/>
            <a:ext cx="1388634" cy="1325514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A4AA5B1-AF5C-481A-A424-825C77DDB8DD}"/>
              </a:ext>
            </a:extLst>
          </p:cNvPr>
          <p:cNvSpPr/>
          <p:nvPr/>
        </p:nvSpPr>
        <p:spPr>
          <a:xfrm>
            <a:off x="3600450" y="342900"/>
            <a:ext cx="109563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Verification of structural analysis: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8CF317-392F-48AF-BF7C-F6208BF94C4D}"/>
              </a:ext>
            </a:extLst>
          </p:cNvPr>
          <p:cNvSpPr/>
          <p:nvPr/>
        </p:nvSpPr>
        <p:spPr>
          <a:xfrm>
            <a:off x="244841" y="2247900"/>
            <a:ext cx="84428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400" dirty="0"/>
              <a:t>Principles of running the analysis:</a:t>
            </a:r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D7066EF5-1AA3-4B12-930D-CC353747A9CE}"/>
              </a:ext>
            </a:extLst>
          </p:cNvPr>
          <p:cNvGrpSpPr/>
          <p:nvPr/>
        </p:nvGrpSpPr>
        <p:grpSpPr>
          <a:xfrm>
            <a:off x="244841" y="3390414"/>
            <a:ext cx="1239263" cy="1239263"/>
            <a:chOff x="0" y="0"/>
            <a:chExt cx="6350000" cy="6350000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63EE501-FD3F-44F4-907B-3B300C6D3E30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2226FBC-D616-443D-A831-C5D27A8D0712}"/>
              </a:ext>
            </a:extLst>
          </p:cNvPr>
          <p:cNvSpPr txBox="1"/>
          <p:nvPr/>
        </p:nvSpPr>
        <p:spPr>
          <a:xfrm>
            <a:off x="566939" y="360688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C.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EC8383-6D27-45B7-8E2B-DC6763772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345" y="3611326"/>
            <a:ext cx="6044362" cy="3891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510483-7934-4839-81E9-40FA85AF9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581" y="5156122"/>
            <a:ext cx="7823057" cy="37257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702B12-5B93-40A8-997D-DCF5D8079C2F}"/>
              </a:ext>
            </a:extLst>
          </p:cNvPr>
          <p:cNvSpPr txBox="1"/>
          <p:nvPr/>
        </p:nvSpPr>
        <p:spPr>
          <a:xfrm>
            <a:off x="10768214" y="3450223"/>
            <a:ext cx="6443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 for the lower portion:</a:t>
            </a:r>
            <a:endParaRPr lang="en-IL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5">
            <a:extLst>
              <a:ext uri="{FF2B5EF4-FFF2-40B4-BE49-F238E27FC236}">
                <a16:creationId xmlns:a16="http://schemas.microsoft.com/office/drawing/2014/main" id="{BB56B5EE-BEF8-4858-AC30-D944627E0B52}"/>
              </a:ext>
            </a:extLst>
          </p:cNvPr>
          <p:cNvGrpSpPr/>
          <p:nvPr/>
        </p:nvGrpSpPr>
        <p:grpSpPr>
          <a:xfrm>
            <a:off x="9394127" y="3240761"/>
            <a:ext cx="1239263" cy="1239263"/>
            <a:chOff x="0" y="0"/>
            <a:chExt cx="6350000" cy="6350000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19B17CE-F8B7-4B82-810C-E615D5DE4F07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2" name="TextBox 12">
            <a:extLst>
              <a:ext uri="{FF2B5EF4-FFF2-40B4-BE49-F238E27FC236}">
                <a16:creationId xmlns:a16="http://schemas.microsoft.com/office/drawing/2014/main" id="{52226FBC-D616-443D-A831-C5D27A8D0712}"/>
              </a:ext>
            </a:extLst>
          </p:cNvPr>
          <p:cNvSpPr txBox="1"/>
          <p:nvPr/>
        </p:nvSpPr>
        <p:spPr>
          <a:xfrm>
            <a:off x="9716225" y="339041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en-US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>
                <a:solidFill>
                  <a:srgbClr val="FF0000"/>
                </a:solidFill>
              </a:rPr>
              <a:t>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3A3017-3A15-408C-95AD-B949C2444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3329" y="5141834"/>
            <a:ext cx="7115175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034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6" y="4399508"/>
            <a:ext cx="3719574" cy="1328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7. </a:t>
            </a:r>
            <a:endParaRPr lang="ar-JO" sz="4000" b="1" dirty="0">
              <a:solidFill>
                <a:prstClr val="white"/>
              </a:solidFill>
              <a:latin typeface="Open Sans Light" charset="0"/>
              <a:ea typeface="Open Sans Light" charset="0"/>
              <a:cs typeface="Open Sans Light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Drift check: 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89C1DC32-F4F3-417E-A247-217159F24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633" y="1558358"/>
            <a:ext cx="13708612" cy="6480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79ED08-BF51-4F8A-879F-1D7DBEA4CE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633" y="8039100"/>
            <a:ext cx="8728967" cy="224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989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5" y="4399508"/>
            <a:ext cx="4327315" cy="1328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8. </a:t>
            </a:r>
            <a:endParaRPr lang="ar-JO" sz="4000" b="1" dirty="0">
              <a:solidFill>
                <a:prstClr val="white"/>
              </a:solidFill>
              <a:latin typeface="Open Sans Light" charset="0"/>
              <a:ea typeface="Open Sans Light" charset="0"/>
              <a:cs typeface="Open Sans Light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P – Delta effect: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EA3495-1150-434C-810A-9BAC3736EC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197913"/>
            <a:ext cx="13243129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254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5" y="4399508"/>
            <a:ext cx="4327315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9.</a:t>
            </a:r>
            <a:endParaRPr lang="ar-JO" sz="4000" b="1" dirty="0">
              <a:solidFill>
                <a:prstClr val="white"/>
              </a:solidFill>
              <a:latin typeface="Open Sans Light" charset="0"/>
              <a:ea typeface="Open Sans Light" charset="0"/>
              <a:cs typeface="Open Sans Light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 Horizontal structural irregularities: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CC5EFC-6152-4D94-8C03-A2B1CC7454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86990" y="1714500"/>
            <a:ext cx="13337598" cy="723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7050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17357364" y="9258300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0" y="-1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46546" y="9529155"/>
            <a:ext cx="685949" cy="72828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44686" y="176606"/>
            <a:ext cx="2100006" cy="2004551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4953000" y="12700"/>
            <a:ext cx="117230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  <a:latin typeface="Open Sans Light" charset="0"/>
                <a:ea typeface="Open Sans Light" charset="0"/>
                <a:cs typeface="Open Sans Light" charset="0"/>
              </a:rPr>
              <a:t>Verification of structural analysis: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244685" y="4399508"/>
            <a:ext cx="43273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prstClr val="white"/>
                </a:solidFill>
                <a:latin typeface="Open Sans Light" charset="0"/>
                <a:ea typeface="Open Sans Light" charset="0"/>
                <a:cs typeface="Open Sans Light" charset="0"/>
              </a:rPr>
              <a:t>10. Vertical structural irregularities: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918B44-5EB5-42AC-AF15-B1ECC2EB54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35774" y="1676220"/>
            <a:ext cx="13402240" cy="742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26829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A4AA5B1-AF5C-481A-A424-825C77DDB8DD}"/>
              </a:ext>
            </a:extLst>
          </p:cNvPr>
          <p:cNvSpPr/>
          <p:nvPr/>
        </p:nvSpPr>
        <p:spPr>
          <a:xfrm>
            <a:off x="566939" y="269408"/>
            <a:ext cx="109563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Verification of structural analysis: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8CF317-392F-48AF-BF7C-F6208BF94C4D}"/>
              </a:ext>
            </a:extLst>
          </p:cNvPr>
          <p:cNvSpPr/>
          <p:nvPr/>
        </p:nvSpPr>
        <p:spPr>
          <a:xfrm>
            <a:off x="244841" y="2247900"/>
            <a:ext cx="69003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400" dirty="0"/>
              <a:t>Seismic force (Base Shear):</a:t>
            </a:r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D7066EF5-1AA3-4B12-930D-CC353747A9CE}"/>
              </a:ext>
            </a:extLst>
          </p:cNvPr>
          <p:cNvGrpSpPr/>
          <p:nvPr/>
        </p:nvGrpSpPr>
        <p:grpSpPr>
          <a:xfrm>
            <a:off x="244841" y="3467100"/>
            <a:ext cx="1239263" cy="1239263"/>
            <a:chOff x="0" y="0"/>
            <a:chExt cx="6350000" cy="6350000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63EE501-FD3F-44F4-907B-3B300C6D3E30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2226FBC-D616-443D-A831-C5D27A8D0712}"/>
              </a:ext>
            </a:extLst>
          </p:cNvPr>
          <p:cNvSpPr txBox="1"/>
          <p:nvPr/>
        </p:nvSpPr>
        <p:spPr>
          <a:xfrm>
            <a:off x="566939" y="36195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A.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187696-BE66-4C2A-BFBF-474030245548}"/>
              </a:ext>
            </a:extLst>
          </p:cNvPr>
          <p:cNvSpPr/>
          <p:nvPr/>
        </p:nvSpPr>
        <p:spPr>
          <a:xfrm>
            <a:off x="1643043" y="3613745"/>
            <a:ext cx="39132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Upper portion: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DEC5A3-4238-4EF4-8ADD-976F706ADA86}"/>
              </a:ext>
            </a:extLst>
          </p:cNvPr>
          <p:cNvSpPr/>
          <p:nvPr/>
        </p:nvSpPr>
        <p:spPr>
          <a:xfrm>
            <a:off x="1055369" y="4896397"/>
            <a:ext cx="9144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Weight of structure = 287692.6 KN.</a:t>
            </a:r>
          </a:p>
          <a:p>
            <a:endParaRPr lang="en-US" sz="4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421536-89C5-4B00-997D-FDAD019CF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92" y="6243637"/>
            <a:ext cx="10679431" cy="2911000"/>
          </a:xfrm>
          <a:prstGeom prst="rect">
            <a:avLst/>
          </a:prstGeom>
        </p:spPr>
      </p:pic>
      <p:grpSp>
        <p:nvGrpSpPr>
          <p:cNvPr id="19" name="Group 4">
            <a:extLst>
              <a:ext uri="{FF2B5EF4-FFF2-40B4-BE49-F238E27FC236}">
                <a16:creationId xmlns:a16="http://schemas.microsoft.com/office/drawing/2014/main" id="{323EBA57-7359-4970-9126-E4DDBC4D9919}"/>
              </a:ext>
            </a:extLst>
          </p:cNvPr>
          <p:cNvGrpSpPr/>
          <p:nvPr/>
        </p:nvGrpSpPr>
        <p:grpSpPr>
          <a:xfrm>
            <a:off x="14702790" y="0"/>
            <a:ext cx="3600450" cy="10287000"/>
            <a:chOff x="0" y="0"/>
            <a:chExt cx="783072" cy="1913890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B4C80889-6590-4DF7-968D-B7A62CEEC611}"/>
                </a:ext>
              </a:extLst>
            </p:cNvPr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F9DD1081-0512-4D67-B8AA-D49D3550210E}"/>
              </a:ext>
            </a:extLst>
          </p:cNvPr>
          <p:cNvSpPr/>
          <p:nvPr/>
        </p:nvSpPr>
        <p:spPr>
          <a:xfrm>
            <a:off x="15228231" y="586740"/>
            <a:ext cx="307500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F6D84DB-14BD-4A86-BBB2-1852F0F23A83}"/>
              </a:ext>
            </a:extLst>
          </p:cNvPr>
          <p:cNvSpPr/>
          <p:nvPr/>
        </p:nvSpPr>
        <p:spPr>
          <a:xfrm>
            <a:off x="15773400" y="1385233"/>
            <a:ext cx="25146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348F6CB-9D0D-4E54-92D3-C1EE8E9ED677}"/>
              </a:ext>
            </a:extLst>
          </p:cNvPr>
          <p:cNvSpPr/>
          <p:nvPr/>
        </p:nvSpPr>
        <p:spPr>
          <a:xfrm>
            <a:off x="16764000" y="2183726"/>
            <a:ext cx="15240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2">
            <a:extLst>
              <a:ext uri="{FF2B5EF4-FFF2-40B4-BE49-F238E27FC236}">
                <a16:creationId xmlns:a16="http://schemas.microsoft.com/office/drawing/2014/main" id="{6F93E0C4-B463-4D4D-8E11-5A41FDAFF56F}"/>
              </a:ext>
            </a:extLst>
          </p:cNvPr>
          <p:cNvGrpSpPr/>
          <p:nvPr/>
        </p:nvGrpSpPr>
        <p:grpSpPr>
          <a:xfrm>
            <a:off x="15139003" y="8736418"/>
            <a:ext cx="2764863" cy="888842"/>
            <a:chOff x="0" y="0"/>
            <a:chExt cx="19553350" cy="3835400"/>
          </a:xfrm>
        </p:grpSpPr>
        <p:sp>
          <p:nvSpPr>
            <p:cNvPr id="37" name="Freeform 3">
              <a:extLst>
                <a:ext uri="{FF2B5EF4-FFF2-40B4-BE49-F238E27FC236}">
                  <a16:creationId xmlns:a16="http://schemas.microsoft.com/office/drawing/2014/main" id="{8C08870E-0D6A-46A9-8788-AD2D9AF3B7C5}"/>
                </a:ext>
              </a:extLst>
            </p:cNvPr>
            <p:cNvSpPr/>
            <p:nvPr/>
          </p:nvSpPr>
          <p:spPr>
            <a:xfrm>
              <a:off x="-12700" y="-12700"/>
              <a:ext cx="19578751" cy="3860800"/>
            </a:xfrm>
            <a:custGeom>
              <a:avLst/>
              <a:gdLst/>
              <a:ahLst/>
              <a:cxnLst/>
              <a:rect l="l" t="t" r="r" b="b"/>
              <a:pathLst>
                <a:path w="19578751" h="3860800">
                  <a:moveTo>
                    <a:pt x="18716420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8716420" y="3860800"/>
                  </a:lnTo>
                  <a:cubicBezTo>
                    <a:pt x="19188860" y="3860800"/>
                    <a:pt x="19578751" y="3470910"/>
                    <a:pt x="19578751" y="2998470"/>
                  </a:cubicBezTo>
                  <a:lnTo>
                    <a:pt x="19578751" y="862330"/>
                  </a:lnTo>
                  <a:cubicBezTo>
                    <a:pt x="19578751" y="389890"/>
                    <a:pt x="19188860" y="0"/>
                    <a:pt x="18716420" y="0"/>
                  </a:cubicBezTo>
                  <a:close/>
                  <a:moveTo>
                    <a:pt x="19388251" y="927100"/>
                  </a:moveTo>
                  <a:lnTo>
                    <a:pt x="19388251" y="2998470"/>
                  </a:lnTo>
                  <a:cubicBezTo>
                    <a:pt x="19388251" y="3365500"/>
                    <a:pt x="19083451" y="3670300"/>
                    <a:pt x="18716420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8716420" y="190500"/>
                  </a:lnTo>
                  <a:cubicBezTo>
                    <a:pt x="19083451" y="190500"/>
                    <a:pt x="19388251" y="495300"/>
                    <a:pt x="19388251" y="862330"/>
                  </a:cubicBezTo>
                  <a:lnTo>
                    <a:pt x="19388251" y="92710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</p:spTree>
    <p:extLst>
      <p:ext uri="{BB962C8B-B14F-4D97-AF65-F5344CB8AC3E}">
        <p14:creationId xmlns:p14="http://schemas.microsoft.com/office/powerpoint/2010/main" val="35344113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A4AA5B1-AF5C-481A-A424-825C77DDB8DD}"/>
              </a:ext>
            </a:extLst>
          </p:cNvPr>
          <p:cNvSpPr/>
          <p:nvPr/>
        </p:nvSpPr>
        <p:spPr>
          <a:xfrm>
            <a:off x="566939" y="361224"/>
            <a:ext cx="109563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Verification of structural analysis: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8CF317-392F-48AF-BF7C-F6208BF94C4D}"/>
              </a:ext>
            </a:extLst>
          </p:cNvPr>
          <p:cNvSpPr/>
          <p:nvPr/>
        </p:nvSpPr>
        <p:spPr>
          <a:xfrm>
            <a:off x="244841" y="2247900"/>
            <a:ext cx="69003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400" dirty="0"/>
              <a:t>Seismic force (Base Shear):</a:t>
            </a:r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D7066EF5-1AA3-4B12-930D-CC353747A9CE}"/>
              </a:ext>
            </a:extLst>
          </p:cNvPr>
          <p:cNvGrpSpPr/>
          <p:nvPr/>
        </p:nvGrpSpPr>
        <p:grpSpPr>
          <a:xfrm>
            <a:off x="244841" y="3467100"/>
            <a:ext cx="1239263" cy="1239263"/>
            <a:chOff x="0" y="0"/>
            <a:chExt cx="6350000" cy="6350000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63EE501-FD3F-44F4-907B-3B300C6D3E30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2226FBC-D616-443D-A831-C5D27A8D0712}"/>
              </a:ext>
            </a:extLst>
          </p:cNvPr>
          <p:cNvSpPr txBox="1"/>
          <p:nvPr/>
        </p:nvSpPr>
        <p:spPr>
          <a:xfrm>
            <a:off x="566939" y="36195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B.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187696-BE66-4C2A-BFBF-474030245548}"/>
              </a:ext>
            </a:extLst>
          </p:cNvPr>
          <p:cNvSpPr/>
          <p:nvPr/>
        </p:nvSpPr>
        <p:spPr>
          <a:xfrm>
            <a:off x="1643043" y="3613745"/>
            <a:ext cx="39132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Lower portion: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DEC5A3-4238-4EF4-8ADD-976F706ADA86}"/>
              </a:ext>
            </a:extLst>
          </p:cNvPr>
          <p:cNvSpPr/>
          <p:nvPr/>
        </p:nvSpPr>
        <p:spPr>
          <a:xfrm>
            <a:off x="1055369" y="4896397"/>
            <a:ext cx="9144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Weight of structure = 819906.1KN.</a:t>
            </a:r>
          </a:p>
          <a:p>
            <a:endParaRPr lang="en-US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0BA8DE-1C80-4565-A1A5-F537040BF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39" y="6342947"/>
            <a:ext cx="10644454" cy="2911000"/>
          </a:xfrm>
          <a:prstGeom prst="rect">
            <a:avLst/>
          </a:prstGeom>
        </p:spPr>
      </p:pic>
      <p:grpSp>
        <p:nvGrpSpPr>
          <p:cNvPr id="17" name="Group 4">
            <a:extLst>
              <a:ext uri="{FF2B5EF4-FFF2-40B4-BE49-F238E27FC236}">
                <a16:creationId xmlns:a16="http://schemas.microsoft.com/office/drawing/2014/main" id="{A20D4AEE-BD50-4A35-BF2B-047B751D3F34}"/>
              </a:ext>
            </a:extLst>
          </p:cNvPr>
          <p:cNvGrpSpPr/>
          <p:nvPr/>
        </p:nvGrpSpPr>
        <p:grpSpPr>
          <a:xfrm>
            <a:off x="14702790" y="0"/>
            <a:ext cx="3600450" cy="10287000"/>
            <a:chOff x="0" y="0"/>
            <a:chExt cx="783072" cy="1913890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E1113ABF-2FFA-4AFA-A8CE-793C42BCF965}"/>
                </a:ext>
              </a:extLst>
            </p:cNvPr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29912BEC-D1A1-4490-ADFB-317E2847551C}"/>
              </a:ext>
            </a:extLst>
          </p:cNvPr>
          <p:cNvSpPr/>
          <p:nvPr/>
        </p:nvSpPr>
        <p:spPr>
          <a:xfrm>
            <a:off x="15228231" y="586740"/>
            <a:ext cx="307500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4D40F2-7BFB-4B06-8846-A9E011790518}"/>
              </a:ext>
            </a:extLst>
          </p:cNvPr>
          <p:cNvSpPr/>
          <p:nvPr/>
        </p:nvSpPr>
        <p:spPr>
          <a:xfrm>
            <a:off x="15773400" y="1385233"/>
            <a:ext cx="25146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036B6A-0679-49E5-8D63-CE05CF4B97F1}"/>
              </a:ext>
            </a:extLst>
          </p:cNvPr>
          <p:cNvSpPr/>
          <p:nvPr/>
        </p:nvSpPr>
        <p:spPr>
          <a:xfrm>
            <a:off x="16764000" y="2183726"/>
            <a:ext cx="15240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">
            <a:extLst>
              <a:ext uri="{FF2B5EF4-FFF2-40B4-BE49-F238E27FC236}">
                <a16:creationId xmlns:a16="http://schemas.microsoft.com/office/drawing/2014/main" id="{211D3B21-F5F3-4548-B984-09704E6FAFC2}"/>
              </a:ext>
            </a:extLst>
          </p:cNvPr>
          <p:cNvGrpSpPr/>
          <p:nvPr/>
        </p:nvGrpSpPr>
        <p:grpSpPr>
          <a:xfrm>
            <a:off x="15139003" y="8736418"/>
            <a:ext cx="2764863" cy="888842"/>
            <a:chOff x="0" y="0"/>
            <a:chExt cx="19553350" cy="3835400"/>
          </a:xfrm>
        </p:grpSpPr>
        <p:sp>
          <p:nvSpPr>
            <p:cNvPr id="23" name="Freeform 3">
              <a:extLst>
                <a:ext uri="{FF2B5EF4-FFF2-40B4-BE49-F238E27FC236}">
                  <a16:creationId xmlns:a16="http://schemas.microsoft.com/office/drawing/2014/main" id="{79D54E73-F3CD-4F59-9FA3-A9627C733D22}"/>
                </a:ext>
              </a:extLst>
            </p:cNvPr>
            <p:cNvSpPr/>
            <p:nvPr/>
          </p:nvSpPr>
          <p:spPr>
            <a:xfrm>
              <a:off x="-12700" y="-12700"/>
              <a:ext cx="19578751" cy="3860800"/>
            </a:xfrm>
            <a:custGeom>
              <a:avLst/>
              <a:gdLst/>
              <a:ahLst/>
              <a:cxnLst/>
              <a:rect l="l" t="t" r="r" b="b"/>
              <a:pathLst>
                <a:path w="19578751" h="3860800">
                  <a:moveTo>
                    <a:pt x="18716420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8716420" y="3860800"/>
                  </a:lnTo>
                  <a:cubicBezTo>
                    <a:pt x="19188860" y="3860800"/>
                    <a:pt x="19578751" y="3470910"/>
                    <a:pt x="19578751" y="2998470"/>
                  </a:cubicBezTo>
                  <a:lnTo>
                    <a:pt x="19578751" y="862330"/>
                  </a:lnTo>
                  <a:cubicBezTo>
                    <a:pt x="19578751" y="389890"/>
                    <a:pt x="19188860" y="0"/>
                    <a:pt x="18716420" y="0"/>
                  </a:cubicBezTo>
                  <a:close/>
                  <a:moveTo>
                    <a:pt x="19388251" y="927100"/>
                  </a:moveTo>
                  <a:lnTo>
                    <a:pt x="19388251" y="2998470"/>
                  </a:lnTo>
                  <a:cubicBezTo>
                    <a:pt x="19388251" y="3365500"/>
                    <a:pt x="19083451" y="3670300"/>
                    <a:pt x="18716420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8716420" y="190500"/>
                  </a:lnTo>
                  <a:cubicBezTo>
                    <a:pt x="19083451" y="190500"/>
                    <a:pt x="19388251" y="495300"/>
                    <a:pt x="19388251" y="862330"/>
                  </a:cubicBezTo>
                  <a:lnTo>
                    <a:pt x="19388251" y="92710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</p:spTree>
    <p:extLst>
      <p:ext uri="{BB962C8B-B14F-4D97-AF65-F5344CB8AC3E}">
        <p14:creationId xmlns:p14="http://schemas.microsoft.com/office/powerpoint/2010/main" val="297805635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A4AA5B1-AF5C-481A-A424-825C77DDB8DD}"/>
              </a:ext>
            </a:extLst>
          </p:cNvPr>
          <p:cNvSpPr/>
          <p:nvPr/>
        </p:nvSpPr>
        <p:spPr>
          <a:xfrm>
            <a:off x="566939" y="361224"/>
            <a:ext cx="109563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Verification of structural analysis: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8CF317-392F-48AF-BF7C-F6208BF94C4D}"/>
              </a:ext>
            </a:extLst>
          </p:cNvPr>
          <p:cNvSpPr/>
          <p:nvPr/>
        </p:nvSpPr>
        <p:spPr>
          <a:xfrm>
            <a:off x="244841" y="2247900"/>
            <a:ext cx="69003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400" dirty="0"/>
              <a:t>Seismic force (Base Shear):</a:t>
            </a:r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D7066EF5-1AA3-4B12-930D-CC353747A9CE}"/>
              </a:ext>
            </a:extLst>
          </p:cNvPr>
          <p:cNvGrpSpPr/>
          <p:nvPr/>
        </p:nvGrpSpPr>
        <p:grpSpPr>
          <a:xfrm>
            <a:off x="244841" y="3467100"/>
            <a:ext cx="1239263" cy="1239263"/>
            <a:chOff x="0" y="0"/>
            <a:chExt cx="6350000" cy="6350000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63EE501-FD3F-44F4-907B-3B300C6D3E30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2226FBC-D616-443D-A831-C5D27A8D0712}"/>
              </a:ext>
            </a:extLst>
          </p:cNvPr>
          <p:cNvSpPr txBox="1"/>
          <p:nvPr/>
        </p:nvSpPr>
        <p:spPr>
          <a:xfrm>
            <a:off x="566939" y="36195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A.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187696-BE66-4C2A-BFBF-474030245548}"/>
              </a:ext>
            </a:extLst>
          </p:cNvPr>
          <p:cNvSpPr/>
          <p:nvPr/>
        </p:nvSpPr>
        <p:spPr>
          <a:xfrm>
            <a:off x="1643043" y="3613745"/>
            <a:ext cx="10313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Base shear results for the upper portion: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A20D4AEE-BD50-4A35-BF2B-047B751D3F34}"/>
              </a:ext>
            </a:extLst>
          </p:cNvPr>
          <p:cNvGrpSpPr/>
          <p:nvPr/>
        </p:nvGrpSpPr>
        <p:grpSpPr>
          <a:xfrm>
            <a:off x="14702790" y="0"/>
            <a:ext cx="3600450" cy="10287000"/>
            <a:chOff x="0" y="0"/>
            <a:chExt cx="783072" cy="1913890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E1113ABF-2FFA-4AFA-A8CE-793C42BCF965}"/>
                </a:ext>
              </a:extLst>
            </p:cNvPr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29912BEC-D1A1-4490-ADFB-317E2847551C}"/>
              </a:ext>
            </a:extLst>
          </p:cNvPr>
          <p:cNvSpPr/>
          <p:nvPr/>
        </p:nvSpPr>
        <p:spPr>
          <a:xfrm>
            <a:off x="15228231" y="586740"/>
            <a:ext cx="307500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4D40F2-7BFB-4B06-8846-A9E011790518}"/>
              </a:ext>
            </a:extLst>
          </p:cNvPr>
          <p:cNvSpPr/>
          <p:nvPr/>
        </p:nvSpPr>
        <p:spPr>
          <a:xfrm>
            <a:off x="15773400" y="1385233"/>
            <a:ext cx="25146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036B6A-0679-49E5-8D63-CE05CF4B97F1}"/>
              </a:ext>
            </a:extLst>
          </p:cNvPr>
          <p:cNvSpPr/>
          <p:nvPr/>
        </p:nvSpPr>
        <p:spPr>
          <a:xfrm>
            <a:off x="16764000" y="2183726"/>
            <a:ext cx="15240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جدول 7">
            <a:extLst>
              <a:ext uri="{FF2B5EF4-FFF2-40B4-BE49-F238E27FC236}">
                <a16:creationId xmlns:a16="http://schemas.microsoft.com/office/drawing/2014/main" id="{018932DC-A00F-4F1C-9B04-82D1BD6721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929707"/>
              </p:ext>
            </p:extLst>
          </p:nvPr>
        </p:nvGraphicFramePr>
        <p:xfrm>
          <a:off x="1766565" y="4467602"/>
          <a:ext cx="8557144" cy="2115402"/>
        </p:xfrm>
        <a:graphic>
          <a:graphicData uri="http://schemas.openxmlformats.org/drawingml/2006/table">
            <a:tbl>
              <a:tblPr/>
              <a:tblGrid>
                <a:gridCol w="2219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0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55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18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886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Base shear</a:t>
                      </a: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Manual (KN)</a:t>
                      </a: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Etabs (KN)</a:t>
                      </a:r>
                      <a:endParaRPr lang="en-US" sz="2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Difference</a:t>
                      </a:r>
                      <a:endParaRPr lang="en-US" sz="3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26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Vx</a:t>
                      </a: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14528.2</a:t>
                      </a: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14528.031</a:t>
                      </a:r>
                      <a:endParaRPr lang="en-US" sz="2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0.001182</a:t>
                      </a: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26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Vy</a:t>
                      </a: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23298.28</a:t>
                      </a:r>
                      <a:endParaRPr lang="en-US" sz="2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23294.463</a:t>
                      </a: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0.016367</a:t>
                      </a:r>
                      <a:endParaRPr lang="en-US" sz="2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8" name="Group 5">
            <a:extLst>
              <a:ext uri="{FF2B5EF4-FFF2-40B4-BE49-F238E27FC236}">
                <a16:creationId xmlns:a16="http://schemas.microsoft.com/office/drawing/2014/main" id="{BD9D29F0-2661-4EC1-9023-4D1EA784F0FD}"/>
              </a:ext>
            </a:extLst>
          </p:cNvPr>
          <p:cNvGrpSpPr/>
          <p:nvPr/>
        </p:nvGrpSpPr>
        <p:grpSpPr>
          <a:xfrm>
            <a:off x="244841" y="6678125"/>
            <a:ext cx="1239263" cy="1239263"/>
            <a:chOff x="0" y="0"/>
            <a:chExt cx="6350000" cy="6350000"/>
          </a:xfrm>
        </p:grpSpPr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34F9C1A-94CB-45E7-9200-DEF053FEBF54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B4BC8FC-F9B1-4C1A-AFAF-1639EFF2B703}"/>
              </a:ext>
            </a:extLst>
          </p:cNvPr>
          <p:cNvSpPr txBox="1"/>
          <p:nvPr/>
        </p:nvSpPr>
        <p:spPr>
          <a:xfrm>
            <a:off x="566939" y="6830525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A.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41BA194-6433-46F2-83CE-37AE5A40BB10}"/>
              </a:ext>
            </a:extLst>
          </p:cNvPr>
          <p:cNvSpPr/>
          <p:nvPr/>
        </p:nvSpPr>
        <p:spPr>
          <a:xfrm>
            <a:off x="1643043" y="6824770"/>
            <a:ext cx="10313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Base shear results for the lower portion:</a:t>
            </a:r>
          </a:p>
        </p:txBody>
      </p:sp>
      <p:graphicFrame>
        <p:nvGraphicFramePr>
          <p:cNvPr id="32" name="جدول 8">
            <a:extLst>
              <a:ext uri="{FF2B5EF4-FFF2-40B4-BE49-F238E27FC236}">
                <a16:creationId xmlns:a16="http://schemas.microsoft.com/office/drawing/2014/main" id="{071188BC-997B-434D-AADC-169507DC0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670617"/>
              </p:ext>
            </p:extLst>
          </p:nvPr>
        </p:nvGraphicFramePr>
        <p:xfrm>
          <a:off x="1766565" y="7808926"/>
          <a:ext cx="8557144" cy="2308212"/>
        </p:xfrm>
        <a:graphic>
          <a:graphicData uri="http://schemas.openxmlformats.org/drawingml/2006/table">
            <a:tbl>
              <a:tblPr/>
              <a:tblGrid>
                <a:gridCol w="1636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4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5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0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94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Base shear</a:t>
                      </a:r>
                      <a:endParaRPr lang="en-US" sz="2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Manual (KN)</a:t>
                      </a:r>
                      <a:endParaRPr lang="en-US" sz="2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Etabs (KN)</a:t>
                      </a:r>
                      <a:endParaRPr lang="en-US" sz="2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% Difference</a:t>
                      </a:r>
                      <a:endParaRPr lang="en-US" sz="2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94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Vx</a:t>
                      </a:r>
                      <a:endParaRPr lang="en-US" sz="2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116153.641</a:t>
                      </a:r>
                      <a:endParaRPr lang="en-US" sz="28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111954.205</a:t>
                      </a:r>
                      <a:endParaRPr lang="en-US" sz="2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3.61</a:t>
                      </a:r>
                      <a:endParaRPr lang="en-US" sz="2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94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Vy</a:t>
                      </a:r>
                      <a:endParaRPr lang="en-US" sz="2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116836.6228</a:t>
                      </a:r>
                      <a:endParaRPr lang="en-US" sz="2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112715.709</a:t>
                      </a:r>
                      <a:endParaRPr lang="en-US" sz="2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3.52</a:t>
                      </a:r>
                      <a:endParaRPr lang="en-US" sz="2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3" name="Group 2">
            <a:extLst>
              <a:ext uri="{FF2B5EF4-FFF2-40B4-BE49-F238E27FC236}">
                <a16:creationId xmlns:a16="http://schemas.microsoft.com/office/drawing/2014/main" id="{7D088C3F-4904-4A34-97E8-5CE8142E999A}"/>
              </a:ext>
            </a:extLst>
          </p:cNvPr>
          <p:cNvGrpSpPr/>
          <p:nvPr/>
        </p:nvGrpSpPr>
        <p:grpSpPr>
          <a:xfrm>
            <a:off x="15139003" y="8736418"/>
            <a:ext cx="2764863" cy="888842"/>
            <a:chOff x="0" y="0"/>
            <a:chExt cx="19553350" cy="3835400"/>
          </a:xfrm>
        </p:grpSpPr>
        <p:sp>
          <p:nvSpPr>
            <p:cNvPr id="34" name="Freeform 3">
              <a:extLst>
                <a:ext uri="{FF2B5EF4-FFF2-40B4-BE49-F238E27FC236}">
                  <a16:creationId xmlns:a16="http://schemas.microsoft.com/office/drawing/2014/main" id="{D6345A8C-B8E0-41C0-9E98-9D25EB199438}"/>
                </a:ext>
              </a:extLst>
            </p:cNvPr>
            <p:cNvSpPr/>
            <p:nvPr/>
          </p:nvSpPr>
          <p:spPr>
            <a:xfrm>
              <a:off x="-12700" y="-12700"/>
              <a:ext cx="19578751" cy="3860800"/>
            </a:xfrm>
            <a:custGeom>
              <a:avLst/>
              <a:gdLst/>
              <a:ahLst/>
              <a:cxnLst/>
              <a:rect l="l" t="t" r="r" b="b"/>
              <a:pathLst>
                <a:path w="19578751" h="3860800">
                  <a:moveTo>
                    <a:pt x="18716420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8716420" y="3860800"/>
                  </a:lnTo>
                  <a:cubicBezTo>
                    <a:pt x="19188860" y="3860800"/>
                    <a:pt x="19578751" y="3470910"/>
                    <a:pt x="19578751" y="2998470"/>
                  </a:cubicBezTo>
                  <a:lnTo>
                    <a:pt x="19578751" y="862330"/>
                  </a:lnTo>
                  <a:cubicBezTo>
                    <a:pt x="19578751" y="389890"/>
                    <a:pt x="19188860" y="0"/>
                    <a:pt x="18716420" y="0"/>
                  </a:cubicBezTo>
                  <a:close/>
                  <a:moveTo>
                    <a:pt x="19388251" y="927100"/>
                  </a:moveTo>
                  <a:lnTo>
                    <a:pt x="19388251" y="2998470"/>
                  </a:lnTo>
                  <a:cubicBezTo>
                    <a:pt x="19388251" y="3365500"/>
                    <a:pt x="19083451" y="3670300"/>
                    <a:pt x="18716420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8716420" y="190500"/>
                  </a:lnTo>
                  <a:cubicBezTo>
                    <a:pt x="19083451" y="190500"/>
                    <a:pt x="19388251" y="495300"/>
                    <a:pt x="19388251" y="862330"/>
                  </a:cubicBezTo>
                  <a:lnTo>
                    <a:pt x="19388251" y="92710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</p:spTree>
    <p:extLst>
      <p:ext uri="{BB962C8B-B14F-4D97-AF65-F5344CB8AC3E}">
        <p14:creationId xmlns:p14="http://schemas.microsoft.com/office/powerpoint/2010/main" val="60142457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A4AA5B1-AF5C-481A-A424-825C77DDB8DD}"/>
              </a:ext>
            </a:extLst>
          </p:cNvPr>
          <p:cNvSpPr/>
          <p:nvPr/>
        </p:nvSpPr>
        <p:spPr>
          <a:xfrm>
            <a:off x="566939" y="361224"/>
            <a:ext cx="109563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Verification of structural analysis: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8CF317-392F-48AF-BF7C-F6208BF94C4D}"/>
              </a:ext>
            </a:extLst>
          </p:cNvPr>
          <p:cNvSpPr/>
          <p:nvPr/>
        </p:nvSpPr>
        <p:spPr>
          <a:xfrm>
            <a:off x="338181" y="1575733"/>
            <a:ext cx="144889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400" dirty="0"/>
              <a:t>Seismic force distribution for the upper portion X- direction:</a:t>
            </a:r>
          </a:p>
          <a:p>
            <a:endParaRPr lang="en-US" sz="4400" dirty="0"/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A20D4AEE-BD50-4A35-BF2B-047B751D3F34}"/>
              </a:ext>
            </a:extLst>
          </p:cNvPr>
          <p:cNvGrpSpPr/>
          <p:nvPr/>
        </p:nvGrpSpPr>
        <p:grpSpPr>
          <a:xfrm>
            <a:off x="14702790" y="0"/>
            <a:ext cx="3600450" cy="10287000"/>
            <a:chOff x="0" y="0"/>
            <a:chExt cx="783072" cy="1913890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E1113ABF-2FFA-4AFA-A8CE-793C42BCF965}"/>
                </a:ext>
              </a:extLst>
            </p:cNvPr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29912BEC-D1A1-4490-ADFB-317E2847551C}"/>
              </a:ext>
            </a:extLst>
          </p:cNvPr>
          <p:cNvSpPr/>
          <p:nvPr/>
        </p:nvSpPr>
        <p:spPr>
          <a:xfrm>
            <a:off x="15228231" y="586740"/>
            <a:ext cx="307500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4D40F2-7BFB-4B06-8846-A9E011790518}"/>
              </a:ext>
            </a:extLst>
          </p:cNvPr>
          <p:cNvSpPr/>
          <p:nvPr/>
        </p:nvSpPr>
        <p:spPr>
          <a:xfrm>
            <a:off x="15773400" y="1385233"/>
            <a:ext cx="25146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FF0000"/>
              </a:highligh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036B6A-0679-49E5-8D63-CE05CF4B97F1}"/>
              </a:ext>
            </a:extLst>
          </p:cNvPr>
          <p:cNvSpPr/>
          <p:nvPr/>
        </p:nvSpPr>
        <p:spPr>
          <a:xfrm>
            <a:off x="16764000" y="2183726"/>
            <a:ext cx="15240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B0B756-B5F5-4BE2-BFDD-6796F35B3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81" y="2564726"/>
            <a:ext cx="14271269" cy="7761625"/>
          </a:xfrm>
          <a:prstGeom prst="rect">
            <a:avLst/>
          </a:prstGeom>
        </p:spPr>
      </p:pic>
      <p:grpSp>
        <p:nvGrpSpPr>
          <p:cNvPr id="22" name="Group 2">
            <a:extLst>
              <a:ext uri="{FF2B5EF4-FFF2-40B4-BE49-F238E27FC236}">
                <a16:creationId xmlns:a16="http://schemas.microsoft.com/office/drawing/2014/main" id="{E3C69A64-01B3-4134-B485-494DC05FF453}"/>
              </a:ext>
            </a:extLst>
          </p:cNvPr>
          <p:cNvGrpSpPr/>
          <p:nvPr/>
        </p:nvGrpSpPr>
        <p:grpSpPr>
          <a:xfrm>
            <a:off x="15139003" y="8736418"/>
            <a:ext cx="2764863" cy="888842"/>
            <a:chOff x="0" y="0"/>
            <a:chExt cx="19553350" cy="3835400"/>
          </a:xfrm>
        </p:grpSpPr>
        <p:sp>
          <p:nvSpPr>
            <p:cNvPr id="23" name="Freeform 3">
              <a:extLst>
                <a:ext uri="{FF2B5EF4-FFF2-40B4-BE49-F238E27FC236}">
                  <a16:creationId xmlns:a16="http://schemas.microsoft.com/office/drawing/2014/main" id="{18D337F7-49BD-43C0-89AC-E659526E97F8}"/>
                </a:ext>
              </a:extLst>
            </p:cNvPr>
            <p:cNvSpPr/>
            <p:nvPr/>
          </p:nvSpPr>
          <p:spPr>
            <a:xfrm>
              <a:off x="-12700" y="-12700"/>
              <a:ext cx="19578751" cy="3860800"/>
            </a:xfrm>
            <a:custGeom>
              <a:avLst/>
              <a:gdLst/>
              <a:ahLst/>
              <a:cxnLst/>
              <a:rect l="l" t="t" r="r" b="b"/>
              <a:pathLst>
                <a:path w="19578751" h="3860800">
                  <a:moveTo>
                    <a:pt x="18716420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8716420" y="3860800"/>
                  </a:lnTo>
                  <a:cubicBezTo>
                    <a:pt x="19188860" y="3860800"/>
                    <a:pt x="19578751" y="3470910"/>
                    <a:pt x="19578751" y="2998470"/>
                  </a:cubicBezTo>
                  <a:lnTo>
                    <a:pt x="19578751" y="862330"/>
                  </a:lnTo>
                  <a:cubicBezTo>
                    <a:pt x="19578751" y="389890"/>
                    <a:pt x="19188860" y="0"/>
                    <a:pt x="18716420" y="0"/>
                  </a:cubicBezTo>
                  <a:close/>
                  <a:moveTo>
                    <a:pt x="19388251" y="927100"/>
                  </a:moveTo>
                  <a:lnTo>
                    <a:pt x="19388251" y="2998470"/>
                  </a:lnTo>
                  <a:cubicBezTo>
                    <a:pt x="19388251" y="3365500"/>
                    <a:pt x="19083451" y="3670300"/>
                    <a:pt x="18716420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8716420" y="190500"/>
                  </a:lnTo>
                  <a:cubicBezTo>
                    <a:pt x="19083451" y="190500"/>
                    <a:pt x="19388251" y="495300"/>
                    <a:pt x="19388251" y="862330"/>
                  </a:cubicBezTo>
                  <a:lnTo>
                    <a:pt x="19388251" y="92710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</p:spTree>
    <p:extLst>
      <p:ext uri="{BB962C8B-B14F-4D97-AF65-F5344CB8AC3E}">
        <p14:creationId xmlns:p14="http://schemas.microsoft.com/office/powerpoint/2010/main" val="12969225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6317" y="0"/>
            <a:ext cx="4900125" cy="3901785"/>
            <a:chOff x="0" y="0"/>
            <a:chExt cx="3735408" cy="297436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814324" y="610608"/>
            <a:ext cx="5350922" cy="4260737"/>
            <a:chOff x="0" y="0"/>
            <a:chExt cx="3735408" cy="29743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735408" cy="2974364"/>
            </a:xfrm>
            <a:custGeom>
              <a:avLst/>
              <a:gdLst/>
              <a:ahLst/>
              <a:cxnLst/>
              <a:rect l="l" t="t" r="r" b="b"/>
              <a:pathLst>
                <a:path w="3735408" h="2974364">
                  <a:moveTo>
                    <a:pt x="0" y="0"/>
                  </a:moveTo>
                  <a:lnTo>
                    <a:pt x="3735408" y="0"/>
                  </a:lnTo>
                  <a:lnTo>
                    <a:pt x="3735408" y="2974364"/>
                  </a:lnTo>
                  <a:lnTo>
                    <a:pt x="0" y="2974364"/>
                  </a:lnTo>
                  <a:close/>
                </a:path>
              </a:pathLst>
            </a:custGeom>
            <a:solidFill>
              <a:srgbClr val="DFE2E1"/>
            </a:solidFill>
          </p:spPr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2685762" y="7620614"/>
            <a:ext cx="1608047" cy="402012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028700" y="1667954"/>
            <a:ext cx="5118764" cy="2031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29"/>
              </a:lnSpc>
            </a:pPr>
            <a:r>
              <a:rPr lang="en-US" sz="5806" spc="540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Structural Design.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DD19585-6E15-486A-8C95-6CA87FFEB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088821"/>
            <a:ext cx="11413268" cy="832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424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17763" y="529047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0" y="9558717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079053" y="0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 t="211" b="211"/>
          <a:stretch>
            <a:fillRect/>
          </a:stretch>
        </p:blipFill>
        <p:spPr>
          <a:xfrm>
            <a:off x="2805096" y="2248167"/>
            <a:ext cx="10205986" cy="7374274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18467" b="25662"/>
          <a:stretch>
            <a:fillRect/>
          </a:stretch>
        </p:blipFill>
        <p:spPr>
          <a:xfrm>
            <a:off x="17112678" y="9258300"/>
            <a:ext cx="685949" cy="7282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 rot="5400000">
            <a:off x="-3655190" y="4802016"/>
            <a:ext cx="9119007" cy="1122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86"/>
              </a:lnSpc>
            </a:pPr>
            <a:r>
              <a:rPr lang="en-US" sz="6561" spc="61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561" spc="61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15698621" y="342900"/>
            <a:ext cx="2100006" cy="2004551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341828" y="-62924"/>
            <a:ext cx="11941879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FLOORS USAGE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9F83F125-852D-4954-A682-A55BB823F281}"/>
              </a:ext>
            </a:extLst>
          </p:cNvPr>
          <p:cNvSpPr/>
          <p:nvPr/>
        </p:nvSpPr>
        <p:spPr>
          <a:xfrm>
            <a:off x="1190625" y="3913566"/>
            <a:ext cx="16068675" cy="0"/>
          </a:xfrm>
          <a:prstGeom prst="line">
            <a:avLst/>
          </a:prstGeom>
          <a:ln w="19050" cap="rnd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AC279B55-0CB4-42CC-A411-B9C5F05FFF99}"/>
              </a:ext>
            </a:extLst>
          </p:cNvPr>
          <p:cNvGrpSpPr/>
          <p:nvPr/>
        </p:nvGrpSpPr>
        <p:grpSpPr>
          <a:xfrm>
            <a:off x="1028700" y="3761166"/>
            <a:ext cx="323850" cy="323850"/>
            <a:chOff x="0" y="0"/>
            <a:chExt cx="6350000" cy="63500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F7E683FA-E9F2-4B63-827D-B98C534BC877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45631DE4-1A47-4AE4-8281-CD9272092DC0}"/>
              </a:ext>
            </a:extLst>
          </p:cNvPr>
          <p:cNvGrpSpPr/>
          <p:nvPr/>
        </p:nvGrpSpPr>
        <p:grpSpPr>
          <a:xfrm>
            <a:off x="5317258" y="3751641"/>
            <a:ext cx="323850" cy="323850"/>
            <a:chOff x="0" y="0"/>
            <a:chExt cx="6350000" cy="63500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CA9DF6DF-0B65-4D30-A110-4E83C070C9AF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F23563E0-8D44-4DCB-99C5-C33FDC131C8D}"/>
              </a:ext>
            </a:extLst>
          </p:cNvPr>
          <p:cNvGrpSpPr/>
          <p:nvPr/>
        </p:nvGrpSpPr>
        <p:grpSpPr>
          <a:xfrm>
            <a:off x="9605817" y="3751641"/>
            <a:ext cx="323850" cy="323850"/>
            <a:chOff x="0" y="0"/>
            <a:chExt cx="6350000" cy="6350000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9D49035-469D-4045-BFAC-B457655CE476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9C72C13E-8A43-41C6-84FA-D6FA06F6B29E}"/>
              </a:ext>
            </a:extLst>
          </p:cNvPr>
          <p:cNvGrpSpPr/>
          <p:nvPr/>
        </p:nvGrpSpPr>
        <p:grpSpPr>
          <a:xfrm>
            <a:off x="13894375" y="3751641"/>
            <a:ext cx="323850" cy="323850"/>
            <a:chOff x="0" y="0"/>
            <a:chExt cx="6350000" cy="6350000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CBB884-7DFC-4638-B21E-57D59639B41C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11" name="TextBox 11">
            <a:extLst>
              <a:ext uri="{FF2B5EF4-FFF2-40B4-BE49-F238E27FC236}">
                <a16:creationId xmlns:a16="http://schemas.microsoft.com/office/drawing/2014/main" id="{0DCD6F45-8E95-4FB7-A387-DE8378AF1346}"/>
              </a:ext>
            </a:extLst>
          </p:cNvPr>
          <p:cNvSpPr txBox="1"/>
          <p:nvPr/>
        </p:nvSpPr>
        <p:spPr>
          <a:xfrm>
            <a:off x="1028700" y="501223"/>
            <a:ext cx="16230600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800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CHAPTER 4: </a:t>
            </a:r>
            <a:r>
              <a:rPr lang="en-US" sz="800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Structural Design.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14991A59-FA9C-42D8-888A-CE178303F6DE}"/>
              </a:ext>
            </a:extLst>
          </p:cNvPr>
          <p:cNvSpPr txBox="1"/>
          <p:nvPr/>
        </p:nvSpPr>
        <p:spPr>
          <a:xfrm>
            <a:off x="1190334" y="4330700"/>
            <a:ext cx="4126925" cy="438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slabs.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5E49CA50-D6D8-45A1-BD9C-BC224D0F4C47}"/>
              </a:ext>
            </a:extLst>
          </p:cNvPr>
          <p:cNvSpPr txBox="1"/>
          <p:nvPr/>
        </p:nvSpPr>
        <p:spPr>
          <a:xfrm>
            <a:off x="5783692" y="4330700"/>
            <a:ext cx="3364925" cy="9005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columns.</a:t>
            </a: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CF033DF4-CEB5-4E69-9822-AE9971E71999}"/>
              </a:ext>
            </a:extLst>
          </p:cNvPr>
          <p:cNvSpPr txBox="1"/>
          <p:nvPr/>
        </p:nvSpPr>
        <p:spPr>
          <a:xfrm>
            <a:off x="9767742" y="4330700"/>
            <a:ext cx="3364925" cy="438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walls. 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C2F9D8AD-3982-438A-8D8A-FFFF0915DCD8}"/>
              </a:ext>
            </a:extLst>
          </p:cNvPr>
          <p:cNvSpPr txBox="1"/>
          <p:nvPr/>
        </p:nvSpPr>
        <p:spPr>
          <a:xfrm>
            <a:off x="13894375" y="4330700"/>
            <a:ext cx="3364925" cy="907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footings.</a:t>
            </a:r>
          </a:p>
        </p:txBody>
      </p:sp>
      <p:sp>
        <p:nvSpPr>
          <p:cNvPr id="16" name="AutoShape 16">
            <a:extLst>
              <a:ext uri="{FF2B5EF4-FFF2-40B4-BE49-F238E27FC236}">
                <a16:creationId xmlns:a16="http://schemas.microsoft.com/office/drawing/2014/main" id="{82766AE7-11DC-44EC-B75E-E2B9508E3A6E}"/>
              </a:ext>
            </a:extLst>
          </p:cNvPr>
          <p:cNvSpPr/>
          <p:nvPr/>
        </p:nvSpPr>
        <p:spPr>
          <a:xfrm>
            <a:off x="1271588" y="6638290"/>
            <a:ext cx="16068675" cy="0"/>
          </a:xfrm>
          <a:prstGeom prst="line">
            <a:avLst/>
          </a:prstGeom>
          <a:ln w="19050" cap="rnd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7" name="Group 17">
            <a:extLst>
              <a:ext uri="{FF2B5EF4-FFF2-40B4-BE49-F238E27FC236}">
                <a16:creationId xmlns:a16="http://schemas.microsoft.com/office/drawing/2014/main" id="{8EB2206D-6D9B-4768-B1A5-5A1791687ECA}"/>
              </a:ext>
            </a:extLst>
          </p:cNvPr>
          <p:cNvGrpSpPr/>
          <p:nvPr/>
        </p:nvGrpSpPr>
        <p:grpSpPr>
          <a:xfrm>
            <a:off x="1109663" y="6485890"/>
            <a:ext cx="323850" cy="323850"/>
            <a:chOff x="0" y="0"/>
            <a:chExt cx="6350000" cy="6350000"/>
          </a:xfrm>
        </p:grpSpPr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E230CC1A-3D84-4198-8D11-C08D37FC2A32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19" name="Group 19">
            <a:extLst>
              <a:ext uri="{FF2B5EF4-FFF2-40B4-BE49-F238E27FC236}">
                <a16:creationId xmlns:a16="http://schemas.microsoft.com/office/drawing/2014/main" id="{E1642044-8464-437C-AA7C-901933EC5F2C}"/>
              </a:ext>
            </a:extLst>
          </p:cNvPr>
          <p:cNvGrpSpPr/>
          <p:nvPr/>
        </p:nvGrpSpPr>
        <p:grpSpPr>
          <a:xfrm>
            <a:off x="5398221" y="6476365"/>
            <a:ext cx="323850" cy="323850"/>
            <a:chOff x="0" y="0"/>
            <a:chExt cx="6350000" cy="6350000"/>
          </a:xfrm>
        </p:grpSpPr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A7AE9A5E-F4B0-4C73-BC59-190E039FE2C2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D964930-73D5-49B0-9B19-C5A714238F07}"/>
              </a:ext>
            </a:extLst>
          </p:cNvPr>
          <p:cNvGrpSpPr/>
          <p:nvPr/>
        </p:nvGrpSpPr>
        <p:grpSpPr>
          <a:xfrm>
            <a:off x="9686779" y="6476365"/>
            <a:ext cx="323850" cy="323850"/>
            <a:chOff x="0" y="0"/>
            <a:chExt cx="6350000" cy="6350000"/>
          </a:xfrm>
        </p:grpSpPr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D8FE8CF6-878F-463B-9706-ACC5851F59C9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grpSp>
        <p:nvGrpSpPr>
          <p:cNvPr id="23" name="Group 23">
            <a:extLst>
              <a:ext uri="{FF2B5EF4-FFF2-40B4-BE49-F238E27FC236}">
                <a16:creationId xmlns:a16="http://schemas.microsoft.com/office/drawing/2014/main" id="{E14D6670-A601-4A2E-8CE9-90AFCBD65C09}"/>
              </a:ext>
            </a:extLst>
          </p:cNvPr>
          <p:cNvGrpSpPr/>
          <p:nvPr/>
        </p:nvGrpSpPr>
        <p:grpSpPr>
          <a:xfrm>
            <a:off x="13975338" y="6476365"/>
            <a:ext cx="323850" cy="323850"/>
            <a:chOff x="0" y="0"/>
            <a:chExt cx="6350000" cy="6350000"/>
          </a:xfrm>
        </p:grpSpPr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EF8725-B4A8-4254-9938-6E2EF51F1BDF}"/>
                </a:ext>
              </a:extLst>
            </p:cNvPr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25" name="TextBox 25">
            <a:extLst>
              <a:ext uri="{FF2B5EF4-FFF2-40B4-BE49-F238E27FC236}">
                <a16:creationId xmlns:a16="http://schemas.microsoft.com/office/drawing/2014/main" id="{FC301AAD-CD9B-447A-8B40-F5F390B93185}"/>
              </a:ext>
            </a:extLst>
          </p:cNvPr>
          <p:cNvSpPr txBox="1"/>
          <p:nvPr/>
        </p:nvSpPr>
        <p:spPr>
          <a:xfrm>
            <a:off x="1271296" y="7055424"/>
            <a:ext cx="4126925" cy="436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stairs.</a:t>
            </a:r>
          </a:p>
        </p:txBody>
      </p:sp>
      <p:sp>
        <p:nvSpPr>
          <p:cNvPr id="26" name="TextBox 26">
            <a:extLst>
              <a:ext uri="{FF2B5EF4-FFF2-40B4-BE49-F238E27FC236}">
                <a16:creationId xmlns:a16="http://schemas.microsoft.com/office/drawing/2014/main" id="{A0D5C172-5505-4692-B5E7-E9F05ECEC9DF}"/>
              </a:ext>
            </a:extLst>
          </p:cNvPr>
          <p:cNvSpPr txBox="1"/>
          <p:nvPr/>
        </p:nvSpPr>
        <p:spPr>
          <a:xfrm>
            <a:off x="5864655" y="7055424"/>
            <a:ext cx="3364925" cy="4389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3639"/>
              </a:lnSpc>
              <a:spcBef>
                <a:spcPct val="0"/>
              </a:spcBef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ramp.</a:t>
            </a:r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A63240DC-8FDA-4EF7-B4E3-459D6CA32268}"/>
              </a:ext>
            </a:extLst>
          </p:cNvPr>
          <p:cNvSpPr txBox="1"/>
          <p:nvPr/>
        </p:nvSpPr>
        <p:spPr>
          <a:xfrm>
            <a:off x="9848704" y="7055424"/>
            <a:ext cx="3364925" cy="18238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</a:t>
            </a:r>
          </a:p>
          <a:p>
            <a:pPr algn="ctr">
              <a:lnSpc>
                <a:spcPts val="3639"/>
              </a:lnSpc>
            </a:pPr>
            <a:r>
              <a:rPr lang="en-US" sz="2799" spc="26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non-structural elements.</a:t>
            </a:r>
          </a:p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endParaRPr lang="en-US" sz="2799" spc="260" dirty="0">
              <a:solidFill>
                <a:srgbClr val="000000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8682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599845" y="1357929"/>
            <a:ext cx="6210203" cy="8268072"/>
            <a:chOff x="0" y="0"/>
            <a:chExt cx="3663950" cy="4878070"/>
          </a:xfrm>
        </p:grpSpPr>
        <p:sp>
          <p:nvSpPr>
            <p:cNvPr id="3" name="Freeform 3"/>
            <p:cNvSpPr/>
            <p:nvPr/>
          </p:nvSpPr>
          <p:spPr>
            <a:xfrm>
              <a:off x="31750" y="31750"/>
              <a:ext cx="3600450" cy="4814570"/>
            </a:xfrm>
            <a:custGeom>
              <a:avLst/>
              <a:gdLst/>
              <a:ahLst/>
              <a:cxnLst/>
              <a:rect l="l" t="t" r="r" b="b"/>
              <a:pathLst>
                <a:path w="3600450" h="481457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2"/>
              <a:stretch>
                <a:fillRect l="-20565" r="-20565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3663950" cy="4878070"/>
            </a:xfrm>
            <a:custGeom>
              <a:avLst/>
              <a:gdLst/>
              <a:ahLst/>
              <a:cxnLst/>
              <a:rect l="l" t="t" r="r" b="b"/>
              <a:pathLst>
                <a:path w="3663950" h="487807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028700" y="682552"/>
            <a:ext cx="5649941" cy="8067066"/>
            <a:chOff x="0" y="0"/>
            <a:chExt cx="1698479" cy="24251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698479" cy="2425113"/>
            </a:xfrm>
            <a:custGeom>
              <a:avLst/>
              <a:gdLst/>
              <a:ahLst/>
              <a:cxnLst/>
              <a:rect l="l" t="t" r="r" b="b"/>
              <a:pathLst>
                <a:path w="1698479" h="2425113">
                  <a:moveTo>
                    <a:pt x="0" y="0"/>
                  </a:moveTo>
                  <a:lnTo>
                    <a:pt x="0" y="2425113"/>
                  </a:lnTo>
                  <a:lnTo>
                    <a:pt x="1698479" y="2425113"/>
                  </a:lnTo>
                  <a:lnTo>
                    <a:pt x="1698479" y="0"/>
                  </a:lnTo>
                  <a:lnTo>
                    <a:pt x="0" y="0"/>
                  </a:lnTo>
                  <a:close/>
                  <a:moveTo>
                    <a:pt x="1637519" y="2364153"/>
                  </a:moveTo>
                  <a:lnTo>
                    <a:pt x="59690" y="2364153"/>
                  </a:lnTo>
                  <a:lnTo>
                    <a:pt x="59690" y="59690"/>
                  </a:lnTo>
                  <a:lnTo>
                    <a:pt x="1637519" y="59690"/>
                  </a:lnTo>
                  <a:lnTo>
                    <a:pt x="1637519" y="2364153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10381193" y="0"/>
            <a:ext cx="7692001" cy="3125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</a:t>
            </a:r>
          </a:p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of slabs:</a:t>
            </a:r>
          </a:p>
        </p:txBody>
      </p:sp>
      <p:pic>
        <p:nvPicPr>
          <p:cNvPr id="12" name="Picture 347">
            <a:extLst>
              <a:ext uri="{FF2B5EF4-FFF2-40B4-BE49-F238E27FC236}">
                <a16:creationId xmlns:a16="http://schemas.microsoft.com/office/drawing/2014/main" id="{8358A5BE-3960-456F-9C86-E7CFE83403B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8338" y="1433605"/>
            <a:ext cx="6067895" cy="813858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65FF98A-F031-4EE3-89BE-338AFCA17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3863" y="3038958"/>
            <a:ext cx="9209331" cy="7092737"/>
          </a:xfrm>
          <a:prstGeom prst="rect">
            <a:avLst/>
          </a:prstGeom>
        </p:spPr>
      </p:pic>
      <p:pic>
        <p:nvPicPr>
          <p:cNvPr id="25" name="Picture 7">
            <a:extLst>
              <a:ext uri="{FF2B5EF4-FFF2-40B4-BE49-F238E27FC236}">
                <a16:creationId xmlns:a16="http://schemas.microsoft.com/office/drawing/2014/main" id="{3475B639-3AD9-46B7-8637-2663C1877B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-10800000">
            <a:off x="16465147" y="9170174"/>
            <a:ext cx="1608047" cy="402012"/>
          </a:xfrm>
          <a:prstGeom prst="rect">
            <a:avLst/>
          </a:prstGeom>
        </p:spPr>
      </p:pic>
      <p:pic>
        <p:nvPicPr>
          <p:cNvPr id="26" name="Picture 8">
            <a:extLst>
              <a:ext uri="{FF2B5EF4-FFF2-40B4-BE49-F238E27FC236}">
                <a16:creationId xmlns:a16="http://schemas.microsoft.com/office/drawing/2014/main" id="{0CB56FF1-3A55-4C09-8F6E-824674CE50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-10800000">
            <a:off x="16502622" y="9663988"/>
            <a:ext cx="1608047" cy="402012"/>
          </a:xfrm>
          <a:prstGeom prst="rect">
            <a:avLst/>
          </a:prstGeo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599845" y="1357929"/>
            <a:ext cx="6210203" cy="8268072"/>
            <a:chOff x="0" y="0"/>
            <a:chExt cx="3663950" cy="4878070"/>
          </a:xfrm>
        </p:grpSpPr>
        <p:sp>
          <p:nvSpPr>
            <p:cNvPr id="3" name="Freeform 3"/>
            <p:cNvSpPr/>
            <p:nvPr/>
          </p:nvSpPr>
          <p:spPr>
            <a:xfrm>
              <a:off x="31750" y="31750"/>
              <a:ext cx="3600450" cy="4814570"/>
            </a:xfrm>
            <a:custGeom>
              <a:avLst/>
              <a:gdLst/>
              <a:ahLst/>
              <a:cxnLst/>
              <a:rect l="l" t="t" r="r" b="b"/>
              <a:pathLst>
                <a:path w="3600450" h="481457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2"/>
              <a:stretch>
                <a:fillRect l="-20565" r="-20565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3663950" cy="4878070"/>
            </a:xfrm>
            <a:custGeom>
              <a:avLst/>
              <a:gdLst/>
              <a:ahLst/>
              <a:cxnLst/>
              <a:rect l="l" t="t" r="r" b="b"/>
              <a:pathLst>
                <a:path w="3663950" h="487807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028700" y="682552"/>
            <a:ext cx="5649941" cy="8067066"/>
            <a:chOff x="0" y="0"/>
            <a:chExt cx="1698479" cy="24251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698479" cy="2425113"/>
            </a:xfrm>
            <a:custGeom>
              <a:avLst/>
              <a:gdLst/>
              <a:ahLst/>
              <a:cxnLst/>
              <a:rect l="l" t="t" r="r" b="b"/>
              <a:pathLst>
                <a:path w="1698479" h="2425113">
                  <a:moveTo>
                    <a:pt x="0" y="0"/>
                  </a:moveTo>
                  <a:lnTo>
                    <a:pt x="0" y="2425113"/>
                  </a:lnTo>
                  <a:lnTo>
                    <a:pt x="1698479" y="2425113"/>
                  </a:lnTo>
                  <a:lnTo>
                    <a:pt x="1698479" y="0"/>
                  </a:lnTo>
                  <a:lnTo>
                    <a:pt x="0" y="0"/>
                  </a:lnTo>
                  <a:close/>
                  <a:moveTo>
                    <a:pt x="1637519" y="2364153"/>
                  </a:moveTo>
                  <a:lnTo>
                    <a:pt x="59690" y="2364153"/>
                  </a:lnTo>
                  <a:lnTo>
                    <a:pt x="59690" y="59690"/>
                  </a:lnTo>
                  <a:lnTo>
                    <a:pt x="1637519" y="59690"/>
                  </a:lnTo>
                  <a:lnTo>
                    <a:pt x="1637519" y="2364153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10800000">
            <a:off x="16465147" y="9170174"/>
            <a:ext cx="1608047" cy="40201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10800000">
            <a:off x="16502622" y="9663988"/>
            <a:ext cx="1608047" cy="40201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381193" y="0"/>
            <a:ext cx="7692001" cy="3125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</a:t>
            </a:r>
          </a:p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of slabs:</a:t>
            </a:r>
          </a:p>
        </p:txBody>
      </p:sp>
      <p:pic>
        <p:nvPicPr>
          <p:cNvPr id="16" name="Picture 348">
            <a:extLst>
              <a:ext uri="{FF2B5EF4-FFF2-40B4-BE49-F238E27FC236}">
                <a16:creationId xmlns:a16="http://schemas.microsoft.com/office/drawing/2014/main" id="{809614A1-51EC-4370-8F71-2EA4C469FC2A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53659" y="1411743"/>
            <a:ext cx="6102573" cy="81604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8EB36E-421D-4BBB-B6C3-E93890F4D5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0046" y="4381500"/>
            <a:ext cx="9466710" cy="148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14939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>
            <a:off x="543819" y="111052"/>
            <a:ext cx="8243888" cy="8067066"/>
            <a:chOff x="0" y="0"/>
            <a:chExt cx="1698479" cy="24251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698479" cy="2425113"/>
            </a:xfrm>
            <a:custGeom>
              <a:avLst/>
              <a:gdLst/>
              <a:ahLst/>
              <a:cxnLst/>
              <a:rect l="l" t="t" r="r" b="b"/>
              <a:pathLst>
                <a:path w="1698479" h="2425113">
                  <a:moveTo>
                    <a:pt x="0" y="0"/>
                  </a:moveTo>
                  <a:lnTo>
                    <a:pt x="0" y="2425113"/>
                  </a:lnTo>
                  <a:lnTo>
                    <a:pt x="1698479" y="2425113"/>
                  </a:lnTo>
                  <a:lnTo>
                    <a:pt x="1698479" y="0"/>
                  </a:lnTo>
                  <a:lnTo>
                    <a:pt x="0" y="0"/>
                  </a:lnTo>
                  <a:close/>
                  <a:moveTo>
                    <a:pt x="1637519" y="2364153"/>
                  </a:moveTo>
                  <a:lnTo>
                    <a:pt x="59690" y="2364153"/>
                  </a:lnTo>
                  <a:lnTo>
                    <a:pt x="59690" y="59690"/>
                  </a:lnTo>
                  <a:lnTo>
                    <a:pt x="1637519" y="59690"/>
                  </a:lnTo>
                  <a:lnTo>
                    <a:pt x="1637519" y="2364153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16465147" y="9170174"/>
            <a:ext cx="1608047" cy="40201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16502622" y="9663988"/>
            <a:ext cx="1608047" cy="40201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381193" y="0"/>
            <a:ext cx="7692001" cy="3125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</a:t>
            </a:r>
          </a:p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of slabs:</a:t>
            </a:r>
          </a:p>
        </p:txBody>
      </p:sp>
      <p:pic>
        <p:nvPicPr>
          <p:cNvPr id="14" name="صورة 8" descr="2.jpg">
            <a:extLst>
              <a:ext uri="{FF2B5EF4-FFF2-40B4-BE49-F238E27FC236}">
                <a16:creationId xmlns:a16="http://schemas.microsoft.com/office/drawing/2014/main" id="{5E78D0D2-3DB8-4D94-8464-A237CE83166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5677" y="831526"/>
            <a:ext cx="7548186" cy="1002697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0B86D0B-40F9-4DB3-B20C-C840D1E408D4}"/>
              </a:ext>
            </a:extLst>
          </p:cNvPr>
          <p:cNvSpPr/>
          <p:nvPr/>
        </p:nvSpPr>
        <p:spPr>
          <a:xfrm>
            <a:off x="8863863" y="4532091"/>
            <a:ext cx="9144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3200" b="1" dirty="0">
                <a:solidFill>
                  <a:srgbClr val="7B5229"/>
                </a:solidFill>
                <a:latin typeface="Times New Roman"/>
              </a:rPr>
              <a:t>Reinforcement in X-Direction of story 16 of the upper portion “left side” </a:t>
            </a:r>
            <a:endParaRPr lang="ar-SA" sz="3200" dirty="0">
              <a:solidFill>
                <a:prstClr val="black"/>
              </a:solidFill>
              <a:latin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98427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599845" y="1357929"/>
            <a:ext cx="6210203" cy="8268072"/>
            <a:chOff x="0" y="0"/>
            <a:chExt cx="3663950" cy="4878070"/>
          </a:xfrm>
        </p:grpSpPr>
        <p:sp>
          <p:nvSpPr>
            <p:cNvPr id="3" name="Freeform 3"/>
            <p:cNvSpPr/>
            <p:nvPr/>
          </p:nvSpPr>
          <p:spPr>
            <a:xfrm>
              <a:off x="31750" y="31750"/>
              <a:ext cx="3600450" cy="4814570"/>
            </a:xfrm>
            <a:custGeom>
              <a:avLst/>
              <a:gdLst/>
              <a:ahLst/>
              <a:cxnLst/>
              <a:rect l="l" t="t" r="r" b="b"/>
              <a:pathLst>
                <a:path w="3600450" h="481457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2"/>
              <a:stretch>
                <a:fillRect l="-20565" r="-20565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3663950" cy="4878070"/>
            </a:xfrm>
            <a:custGeom>
              <a:avLst/>
              <a:gdLst/>
              <a:ahLst/>
              <a:cxnLst/>
              <a:rect l="l" t="t" r="r" b="b"/>
              <a:pathLst>
                <a:path w="3663950" h="487807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028700" y="682552"/>
            <a:ext cx="5649941" cy="8067066"/>
            <a:chOff x="0" y="0"/>
            <a:chExt cx="1698479" cy="24251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698479" cy="2425113"/>
            </a:xfrm>
            <a:custGeom>
              <a:avLst/>
              <a:gdLst/>
              <a:ahLst/>
              <a:cxnLst/>
              <a:rect l="l" t="t" r="r" b="b"/>
              <a:pathLst>
                <a:path w="1698479" h="2425113">
                  <a:moveTo>
                    <a:pt x="0" y="0"/>
                  </a:moveTo>
                  <a:lnTo>
                    <a:pt x="0" y="2425113"/>
                  </a:lnTo>
                  <a:lnTo>
                    <a:pt x="1698479" y="2425113"/>
                  </a:lnTo>
                  <a:lnTo>
                    <a:pt x="1698479" y="0"/>
                  </a:lnTo>
                  <a:lnTo>
                    <a:pt x="0" y="0"/>
                  </a:lnTo>
                  <a:close/>
                  <a:moveTo>
                    <a:pt x="1637519" y="2364153"/>
                  </a:moveTo>
                  <a:lnTo>
                    <a:pt x="59690" y="2364153"/>
                  </a:lnTo>
                  <a:lnTo>
                    <a:pt x="59690" y="59690"/>
                  </a:lnTo>
                  <a:lnTo>
                    <a:pt x="1637519" y="59690"/>
                  </a:lnTo>
                  <a:lnTo>
                    <a:pt x="1637519" y="2364153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10800000">
            <a:off x="16465147" y="9170174"/>
            <a:ext cx="1608047" cy="40201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10800000">
            <a:off x="16502622" y="9663988"/>
            <a:ext cx="1608047" cy="40201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381193" y="0"/>
            <a:ext cx="7692001" cy="3125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</a:t>
            </a:r>
          </a:p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of slabs: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B86D0B-40F9-4DB3-B20C-C840D1E408D4}"/>
              </a:ext>
            </a:extLst>
          </p:cNvPr>
          <p:cNvSpPr/>
          <p:nvPr/>
        </p:nvSpPr>
        <p:spPr>
          <a:xfrm>
            <a:off x="8863863" y="4532091"/>
            <a:ext cx="9144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3200" b="1" dirty="0">
                <a:solidFill>
                  <a:srgbClr val="7B5229"/>
                </a:solidFill>
                <a:latin typeface="Times New Roman"/>
              </a:rPr>
              <a:t>Reinforcement in Y-Direction of story 16 of the upper portion “left side” </a:t>
            </a:r>
          </a:p>
        </p:txBody>
      </p:sp>
      <p:pic>
        <p:nvPicPr>
          <p:cNvPr id="16" name="صورة 7" descr="1.jpg">
            <a:extLst>
              <a:ext uri="{FF2B5EF4-FFF2-40B4-BE49-F238E27FC236}">
                <a16:creationId xmlns:a16="http://schemas.microsoft.com/office/drawing/2014/main" id="{8BEF9CF3-17CC-4D4F-994C-99BE3E7B3C0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76774" y="1411744"/>
            <a:ext cx="6079460" cy="820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840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599845" y="1357929"/>
            <a:ext cx="6210203" cy="8268072"/>
            <a:chOff x="0" y="0"/>
            <a:chExt cx="3663950" cy="4878070"/>
          </a:xfrm>
        </p:grpSpPr>
        <p:sp>
          <p:nvSpPr>
            <p:cNvPr id="3" name="Freeform 3"/>
            <p:cNvSpPr/>
            <p:nvPr/>
          </p:nvSpPr>
          <p:spPr>
            <a:xfrm>
              <a:off x="31750" y="31750"/>
              <a:ext cx="3600450" cy="4814570"/>
            </a:xfrm>
            <a:custGeom>
              <a:avLst/>
              <a:gdLst/>
              <a:ahLst/>
              <a:cxnLst/>
              <a:rect l="l" t="t" r="r" b="b"/>
              <a:pathLst>
                <a:path w="3600450" h="481457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2"/>
              <a:stretch>
                <a:fillRect l="-20565" r="-20565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3663950" cy="4878070"/>
            </a:xfrm>
            <a:custGeom>
              <a:avLst/>
              <a:gdLst/>
              <a:ahLst/>
              <a:cxnLst/>
              <a:rect l="l" t="t" r="r" b="b"/>
              <a:pathLst>
                <a:path w="3663950" h="487807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028700" y="682552"/>
            <a:ext cx="5649941" cy="8067066"/>
            <a:chOff x="0" y="0"/>
            <a:chExt cx="1698479" cy="24251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698479" cy="2425113"/>
            </a:xfrm>
            <a:custGeom>
              <a:avLst/>
              <a:gdLst/>
              <a:ahLst/>
              <a:cxnLst/>
              <a:rect l="l" t="t" r="r" b="b"/>
              <a:pathLst>
                <a:path w="1698479" h="2425113">
                  <a:moveTo>
                    <a:pt x="0" y="0"/>
                  </a:moveTo>
                  <a:lnTo>
                    <a:pt x="0" y="2425113"/>
                  </a:lnTo>
                  <a:lnTo>
                    <a:pt x="1698479" y="2425113"/>
                  </a:lnTo>
                  <a:lnTo>
                    <a:pt x="1698479" y="0"/>
                  </a:lnTo>
                  <a:lnTo>
                    <a:pt x="0" y="0"/>
                  </a:lnTo>
                  <a:close/>
                  <a:moveTo>
                    <a:pt x="1637519" y="2364153"/>
                  </a:moveTo>
                  <a:lnTo>
                    <a:pt x="59690" y="2364153"/>
                  </a:lnTo>
                  <a:lnTo>
                    <a:pt x="59690" y="59690"/>
                  </a:lnTo>
                  <a:lnTo>
                    <a:pt x="1637519" y="59690"/>
                  </a:lnTo>
                  <a:lnTo>
                    <a:pt x="1637519" y="2364153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10800000">
            <a:off x="16465147" y="9170174"/>
            <a:ext cx="1608047" cy="40201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10800000">
            <a:off x="16502622" y="9663988"/>
            <a:ext cx="1608047" cy="40201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381193" y="0"/>
            <a:ext cx="7692001" cy="3125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</a:t>
            </a:r>
          </a:p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of slabs: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B86D0B-40F9-4DB3-B20C-C840D1E408D4}"/>
              </a:ext>
            </a:extLst>
          </p:cNvPr>
          <p:cNvSpPr/>
          <p:nvPr/>
        </p:nvSpPr>
        <p:spPr>
          <a:xfrm>
            <a:off x="8863863" y="4532091"/>
            <a:ext cx="9144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3200" b="1" dirty="0">
                <a:solidFill>
                  <a:srgbClr val="7B5229"/>
                </a:solidFill>
                <a:latin typeface="Times New Roman"/>
              </a:rPr>
              <a:t>Reinforcement of punching shear in story -1:</a:t>
            </a:r>
          </a:p>
        </p:txBody>
      </p:sp>
      <p:pic>
        <p:nvPicPr>
          <p:cNvPr id="14" name="صورة 8" descr="25.jpg">
            <a:extLst>
              <a:ext uri="{FF2B5EF4-FFF2-40B4-BE49-F238E27FC236}">
                <a16:creationId xmlns:a16="http://schemas.microsoft.com/office/drawing/2014/main" id="{88FE9222-DAA4-433A-AC7C-8E3E5D6F3E5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1638" y="1411744"/>
            <a:ext cx="7806316" cy="8475206"/>
          </a:xfrm>
          <a:prstGeom prst="rect">
            <a:avLst/>
          </a:prstGeom>
          <a:solidFill>
            <a:srgbClr val="000000">
              <a:shade val="95000"/>
            </a:srgbClr>
          </a:solidFill>
          <a:ln w="127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5" name="صورة 10" descr="26.jpg">
            <a:extLst>
              <a:ext uri="{FF2B5EF4-FFF2-40B4-BE49-F238E27FC236}">
                <a16:creationId xmlns:a16="http://schemas.microsoft.com/office/drawing/2014/main" id="{ACDDFA2E-FA9B-4293-BBA9-B8426DEF5CA0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668000" y="5170135"/>
            <a:ext cx="5020155" cy="4455865"/>
          </a:xfrm>
          <a:prstGeom prst="rect">
            <a:avLst/>
          </a:prstGeom>
          <a:solidFill>
            <a:srgbClr val="000000">
              <a:shade val="95000"/>
            </a:srgbClr>
          </a:solidFill>
          <a:ln w="127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150879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028700" y="732623"/>
            <a:ext cx="951939" cy="951939"/>
            <a:chOff x="0" y="0"/>
            <a:chExt cx="1913890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3011915" y="675473"/>
            <a:ext cx="3846569" cy="1736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 spc="305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Diaphragm: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4AB85C5-1BC3-4887-9D34-E48A20B6FFBC}"/>
              </a:ext>
            </a:extLst>
          </p:cNvPr>
          <p:cNvSpPr txBox="1">
            <a:spLocks/>
          </p:cNvSpPr>
          <p:nvPr/>
        </p:nvSpPr>
        <p:spPr>
          <a:xfrm>
            <a:off x="12090989" y="3314700"/>
            <a:ext cx="9346031" cy="6060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5229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FF0000"/>
                </a:solidFill>
              </a:rPr>
              <a:t> Diaphragm:</a:t>
            </a:r>
            <a:endParaRPr lang="en-US" dirty="0">
              <a:solidFill>
                <a:srgbClr val="FF0000"/>
              </a:solidFill>
            </a:endParaRPr>
          </a:p>
          <a:p>
            <a:pPr>
              <a:buClr>
                <a:srgbClr val="7B5229"/>
              </a:buClr>
              <a:buFont typeface="Arial" pitchFamily="34" charset="0"/>
              <a:buNone/>
            </a:pPr>
            <a:endParaRPr lang="en-US" b="1" dirty="0"/>
          </a:p>
          <a:p>
            <a:pPr>
              <a:buClr>
                <a:srgbClr val="7B5229"/>
              </a:buClr>
              <a:buFont typeface="Wingdings" pitchFamily="2" charset="2"/>
              <a:buChar char="Ø"/>
            </a:pPr>
            <a:endParaRPr lang="en-US" b="1" dirty="0">
              <a:solidFill>
                <a:srgbClr val="7B5229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46B961-46B7-4FD3-8BB1-5F8653DE8C1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90989" y="4136707"/>
            <a:ext cx="2844211" cy="12515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F61DA3-7B16-4A3A-BFB2-100DAF24CCE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26996" y="5524500"/>
            <a:ext cx="6161004" cy="38507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A5C486E-07B5-4995-9B59-A8331EFD6BF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8" y="1914524"/>
            <a:ext cx="11705290" cy="7554127"/>
          </a:xfrm>
          <a:prstGeom prst="rect">
            <a:avLst/>
          </a:prstGeom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97788" y="675473"/>
            <a:ext cx="8936089" cy="8936054"/>
            <a:chOff x="0" y="0"/>
            <a:chExt cx="6350025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0000"/>
              </a:solidFill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1028700" y="675473"/>
            <a:ext cx="951939" cy="951939"/>
            <a:chOff x="0" y="0"/>
            <a:chExt cx="1913890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3011915" y="675473"/>
            <a:ext cx="3846569" cy="1736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 spc="305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Diaphragm: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4AB85C5-1BC3-4887-9D34-E48A20B6FFBC}"/>
              </a:ext>
            </a:extLst>
          </p:cNvPr>
          <p:cNvSpPr txBox="1">
            <a:spLocks/>
          </p:cNvSpPr>
          <p:nvPr/>
        </p:nvSpPr>
        <p:spPr>
          <a:xfrm>
            <a:off x="12090989" y="3314700"/>
            <a:ext cx="9346031" cy="6060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5229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FF0000"/>
                </a:solidFill>
              </a:rPr>
              <a:t> Diaphragm:</a:t>
            </a:r>
            <a:endParaRPr lang="en-US" dirty="0">
              <a:solidFill>
                <a:srgbClr val="FF0000"/>
              </a:solidFill>
            </a:endParaRPr>
          </a:p>
          <a:p>
            <a:pPr>
              <a:buClr>
                <a:srgbClr val="7B5229"/>
              </a:buClr>
              <a:buFont typeface="Arial" pitchFamily="34" charset="0"/>
              <a:buNone/>
            </a:pPr>
            <a:endParaRPr lang="en-US" b="1" dirty="0"/>
          </a:p>
          <a:p>
            <a:pPr>
              <a:buClr>
                <a:srgbClr val="7B5229"/>
              </a:buClr>
              <a:buFont typeface="Wingdings" pitchFamily="2" charset="2"/>
              <a:buChar char="Ø"/>
            </a:pPr>
            <a:endParaRPr lang="en-US" b="1" dirty="0">
              <a:solidFill>
                <a:srgbClr val="7B5229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A96CB5-7BED-4F29-969A-B00B37B81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5727" y="4136706"/>
            <a:ext cx="5675073" cy="49691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DA2CABA-AF47-4738-AE55-7FF0A28AF6A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7788" y="675472"/>
            <a:ext cx="8936090" cy="893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8069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028700" y="675473"/>
            <a:ext cx="951939" cy="951939"/>
            <a:chOff x="0" y="0"/>
            <a:chExt cx="1913890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3011915" y="675473"/>
            <a:ext cx="3846569" cy="1736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 spc="305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Diaphragm: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4AB85C5-1BC3-4887-9D34-E48A20B6FFBC}"/>
              </a:ext>
            </a:extLst>
          </p:cNvPr>
          <p:cNvSpPr txBox="1">
            <a:spLocks/>
          </p:cNvSpPr>
          <p:nvPr/>
        </p:nvSpPr>
        <p:spPr>
          <a:xfrm>
            <a:off x="11833878" y="3314700"/>
            <a:ext cx="7187611" cy="6060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5229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FF0000"/>
                </a:solidFill>
              </a:rPr>
              <a:t> Diaphragm:</a:t>
            </a:r>
            <a:endParaRPr lang="en-US" dirty="0">
              <a:solidFill>
                <a:srgbClr val="FF0000"/>
              </a:solidFill>
            </a:endParaRPr>
          </a:p>
          <a:p>
            <a:pPr>
              <a:buClr>
                <a:srgbClr val="7B5229"/>
              </a:buClr>
              <a:buFont typeface="Arial" pitchFamily="34" charset="0"/>
              <a:buNone/>
            </a:pPr>
            <a:endParaRPr lang="en-US" b="1" dirty="0"/>
          </a:p>
          <a:p>
            <a:pPr marL="0" indent="0">
              <a:buClr>
                <a:srgbClr val="7B5229"/>
              </a:buClr>
              <a:buNone/>
            </a:pPr>
            <a:r>
              <a:rPr lang="en-US" dirty="0"/>
              <a:t>Section cuts with 1 meter increments.</a:t>
            </a:r>
            <a:endParaRPr lang="en-US" b="1" dirty="0">
              <a:solidFill>
                <a:srgbClr val="7B5229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EF7BC3-54EF-4AE8-9A86-6A192D76F7C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42921" y="5051201"/>
            <a:ext cx="5038222" cy="49820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8CC275-8289-4D59-80F4-EDBB4B13912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1152" y="3145746"/>
            <a:ext cx="10922726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6990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028700" y="675473"/>
            <a:ext cx="951939" cy="951939"/>
            <a:chOff x="0" y="0"/>
            <a:chExt cx="1913890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3011915" y="675473"/>
            <a:ext cx="3846569" cy="1736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 spc="305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Diaphragm: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4AB85C5-1BC3-4887-9D34-E48A20B6FFBC}"/>
              </a:ext>
            </a:extLst>
          </p:cNvPr>
          <p:cNvSpPr txBox="1">
            <a:spLocks/>
          </p:cNvSpPr>
          <p:nvPr/>
        </p:nvSpPr>
        <p:spPr>
          <a:xfrm>
            <a:off x="5244856" y="2411974"/>
            <a:ext cx="7187611" cy="60311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6600" b="1" dirty="0">
                <a:solidFill>
                  <a:srgbClr val="FF0000"/>
                </a:solidFill>
              </a:rPr>
              <a:t> Diaphragm:</a:t>
            </a:r>
            <a:endParaRPr lang="en-US" sz="6600" dirty="0">
              <a:solidFill>
                <a:srgbClr val="FF0000"/>
              </a:solidFill>
            </a:endParaRPr>
          </a:p>
          <a:p>
            <a:pPr>
              <a:buClr>
                <a:srgbClr val="7B5229"/>
              </a:buClr>
              <a:buFont typeface="Arial" pitchFamily="34" charset="0"/>
              <a:buNone/>
            </a:pPr>
            <a:endParaRPr lang="en-US" b="1" dirty="0"/>
          </a:p>
          <a:p>
            <a:pPr marL="0" indent="0">
              <a:buClr>
                <a:srgbClr val="7B5229"/>
              </a:buClr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688524-DD47-46DC-9950-8D264FFD842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5212" y="3377122"/>
            <a:ext cx="9062947" cy="30925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A3E3BD0-6E66-4D84-9B50-7FBCC16800C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4856" y="6331283"/>
            <a:ext cx="4394839" cy="11883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56F9F5-AC78-4FE8-A93B-A78E353E35E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5294" y="7582927"/>
            <a:ext cx="3778706" cy="9234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0D9CCC-C0E7-4A6F-8B0A-88DF032BBEA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8721" y="8985174"/>
            <a:ext cx="8014719" cy="43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76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17763" y="5290474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0" y="9558717"/>
            <a:ext cx="685949" cy="72828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079053" y="0"/>
            <a:ext cx="4208947" cy="10287000"/>
            <a:chOff x="0" y="0"/>
            <a:chExt cx="783072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83072" cy="1913890"/>
            </a:xfrm>
            <a:custGeom>
              <a:avLst/>
              <a:gdLst/>
              <a:ahLst/>
              <a:cxnLst/>
              <a:rect l="l" t="t" r="r" b="b"/>
              <a:pathLst>
                <a:path w="783072" h="1913890">
                  <a:moveTo>
                    <a:pt x="0" y="0"/>
                  </a:moveTo>
                  <a:lnTo>
                    <a:pt x="783072" y="0"/>
                  </a:lnTo>
                  <a:lnTo>
                    <a:pt x="783072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17112678" y="9258300"/>
            <a:ext cx="685949" cy="728283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5698621" y="342900"/>
            <a:ext cx="2100006" cy="20045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1192331"/>
                  </p:ext>
                </p:extLst>
              </p:nvPr>
            </p:nvGraphicFramePr>
            <p:xfrm>
              <a:off x="3029070" y="1876425"/>
              <a:ext cx="8013928" cy="7619273"/>
            </p:xfrm>
            <a:graphic>
              <a:graphicData uri="http://schemas.openxmlformats.org/drawingml/2006/table">
                <a:tbl>
                  <a:tblPr/>
                  <a:tblGrid>
                    <a:gridCol w="196053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80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769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8262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940733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Floor NO.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Area of each tower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US" sz="2400" b="1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Total area</a:t>
                          </a:r>
                        </a:p>
                        <a:p>
                          <a:pPr algn="ctr"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Height </a:t>
                          </a:r>
                        </a:p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m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-3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2704.4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4.3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-2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2704.4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2704.4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 (Ground floor)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2704.4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3.85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2349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3.15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2107.7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3.15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4 - 17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3.15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18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3.3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19, 20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2.95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22 (Roof)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2.5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1192331"/>
                  </p:ext>
                </p:extLst>
              </p:nvPr>
            </p:nvGraphicFramePr>
            <p:xfrm>
              <a:off x="3029070" y="1876425"/>
              <a:ext cx="8013928" cy="7619273"/>
            </p:xfrm>
            <a:graphic>
              <a:graphicData uri="http://schemas.openxmlformats.org/drawingml/2006/table">
                <a:tbl>
                  <a:tblPr/>
                  <a:tblGrid>
                    <a:gridCol w="1960534"/>
                    <a:gridCol w="1993803"/>
                    <a:gridCol w="2076968"/>
                    <a:gridCol w="1982623"/>
                  </a:tblGrid>
                  <a:tr h="940733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Floor NO.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8"/>
                          <a:stretch>
                            <a:fillRect l="-98777" t="-7143" r="-203670" b="-711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8"/>
                          <a:stretch>
                            <a:fillRect l="-190616" t="-7143" r="-95308" b="-711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Height </a:t>
                          </a:r>
                          <a:endParaRPr lang="en-US" sz="2400" dirty="0" smtClean="0">
                            <a:solidFill>
                              <a:srgbClr val="000000"/>
                            </a:solidFill>
                            <a:latin typeface="Barlow Medium Bold"/>
                          </a:endParaRPr>
                        </a:p>
                        <a:p>
                          <a:pPr algn="ctr">
                            <a:defRPr/>
                          </a:pPr>
                          <a:r>
                            <a:rPr lang="en-US" sz="2400" dirty="0" smtClean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m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-3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2704.4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4.3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-2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2704.4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2704.4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 (Ground floor)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2704.4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3.85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2349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3.15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-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2107.7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3.15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4 - 17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3.15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18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3.3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19, 20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3.5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2.95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85558"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22 (Roof)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595.5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1191</a:t>
                          </a:r>
                          <a:endParaRPr lang="en-US" sz="240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defRPr/>
                          </a:pPr>
                          <a:r>
                            <a:rPr lang="en-US" sz="2400" dirty="0">
                              <a:solidFill>
                                <a:srgbClr val="000000"/>
                              </a:solidFill>
                              <a:latin typeface="Barlow Medium Bold"/>
                            </a:rPr>
                            <a:t>2.5</a:t>
                          </a:r>
                          <a:endParaRPr lang="en-US" sz="2400" dirty="0"/>
                        </a:p>
                      </a:txBody>
                      <a:tcPr>
                        <a:lnL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EFA54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extBox 9"/>
          <p:cNvSpPr txBox="1"/>
          <p:nvPr/>
        </p:nvSpPr>
        <p:spPr>
          <a:xfrm rot="5400000">
            <a:off x="-3655190" y="4802016"/>
            <a:ext cx="9119007" cy="1122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86"/>
              </a:lnSpc>
            </a:pPr>
            <a:r>
              <a:rPr lang="en-US" sz="6561" spc="61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561" spc="61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85528" y="418153"/>
            <a:ext cx="12893525" cy="1087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820"/>
              </a:lnSpc>
            </a:pPr>
            <a:r>
              <a:rPr lang="en-US" sz="6300" spc="585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FLOORS AREAS AND HEIGHTS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028700" y="675473"/>
            <a:ext cx="951939" cy="951939"/>
            <a:chOff x="0" y="0"/>
            <a:chExt cx="1913890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3011915" y="675473"/>
            <a:ext cx="3846569" cy="1736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 spc="305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Diaphragm: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4AB85C5-1BC3-4887-9D34-E48A20B6FFBC}"/>
              </a:ext>
            </a:extLst>
          </p:cNvPr>
          <p:cNvSpPr txBox="1">
            <a:spLocks/>
          </p:cNvSpPr>
          <p:nvPr/>
        </p:nvSpPr>
        <p:spPr>
          <a:xfrm>
            <a:off x="11833878" y="3314700"/>
            <a:ext cx="7187611" cy="6060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5229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FF0000"/>
                </a:solidFill>
              </a:rPr>
              <a:t> Diaphragm:</a:t>
            </a:r>
            <a:endParaRPr lang="en-US" dirty="0">
              <a:solidFill>
                <a:srgbClr val="FF0000"/>
              </a:solidFill>
            </a:endParaRPr>
          </a:p>
          <a:p>
            <a:pPr>
              <a:buClr>
                <a:srgbClr val="7B5229"/>
              </a:buClr>
              <a:buFont typeface="Arial" pitchFamily="34" charset="0"/>
              <a:buNone/>
            </a:pPr>
            <a:endParaRPr lang="en-US" b="1" dirty="0"/>
          </a:p>
          <a:p>
            <a:pPr marL="0" indent="0">
              <a:buClr>
                <a:srgbClr val="7B5229"/>
              </a:buClr>
              <a:buNone/>
            </a:pPr>
            <a:r>
              <a:rPr lang="en-US" dirty="0"/>
              <a:t>shear check:</a:t>
            </a: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B28BDB-E19A-4836-94CE-7960C815C59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15800" y="5448300"/>
            <a:ext cx="6030888" cy="3657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9A580C-72CA-4C6B-957E-802A232BF07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8002" y="3105149"/>
            <a:ext cx="11157119" cy="468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590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2054112" y="0"/>
            <a:ext cx="6344871" cy="10287000"/>
            <a:chOff x="0" y="0"/>
            <a:chExt cx="2146290" cy="3479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" name="Freeform 5"/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grpFill/>
          </p:spPr>
        </p:sp>
      </p:grpSp>
      <p:sp>
        <p:nvSpPr>
          <p:cNvPr id="7" name="TextBox 7"/>
          <p:cNvSpPr txBox="1"/>
          <p:nvPr/>
        </p:nvSpPr>
        <p:spPr>
          <a:xfrm>
            <a:off x="3962400" y="190500"/>
            <a:ext cx="5993531" cy="3125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Collector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581210" y="3714750"/>
            <a:ext cx="5306739" cy="3715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200"/>
              </a:lnSpc>
            </a:pPr>
            <a:r>
              <a:rPr lang="en-US" sz="3000" b="1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Collector elements:</a:t>
            </a:r>
          </a:p>
          <a:p>
            <a:pPr algn="just">
              <a:lnSpc>
                <a:spcPts val="4200"/>
              </a:lnSpc>
            </a:pPr>
            <a:r>
              <a:rPr lang="en-US" sz="3000" b="1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1. Shall be provided that are capable to transfer the seismic forces. </a:t>
            </a:r>
            <a:br>
              <a:rPr lang="en-US" sz="3000" b="1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</a:br>
            <a:r>
              <a:rPr lang="en-US" sz="3000" b="1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2. they are affected with tension and compression forces (F11 &amp; F22).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855F2B-2EA8-44C8-9834-8E2CFD21B6D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28788" y="3495675"/>
            <a:ext cx="8759607" cy="5893108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3B122562-0AE9-4F75-A4BC-8D981FC838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467" b="25662"/>
          <a:stretch>
            <a:fillRect/>
          </a:stretch>
        </p:blipFill>
        <p:spPr>
          <a:xfrm>
            <a:off x="391181" y="8420100"/>
            <a:ext cx="1612896" cy="171243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DCC1B33-3D46-438C-82EF-DA6D612B5DBF}"/>
              </a:ext>
            </a:extLst>
          </p:cNvPr>
          <p:cNvSpPr/>
          <p:nvPr/>
        </p:nvSpPr>
        <p:spPr>
          <a:xfrm>
            <a:off x="12587287" y="2386014"/>
            <a:ext cx="3118123" cy="716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4400" b="1" dirty="0">
                <a:solidFill>
                  <a:schemeClr val="bg1"/>
                </a:solidFill>
                <a:latin typeface="Times New Roman"/>
              </a:rPr>
              <a:t>Collector</a:t>
            </a:r>
            <a:r>
              <a:rPr lang="en-US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</a:rPr>
              <a:t>:</a:t>
            </a:r>
            <a:endParaRPr lang="en-US" sz="4400" dirty="0">
              <a:solidFill>
                <a:schemeClr val="accent2">
                  <a:lumMod val="40000"/>
                  <a:lumOff val="6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2054112" y="0"/>
            <a:ext cx="6344871" cy="10287000"/>
            <a:chOff x="0" y="0"/>
            <a:chExt cx="2146290" cy="3479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3962400" y="190500"/>
            <a:ext cx="5993531" cy="3125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Collector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581211" y="4229100"/>
            <a:ext cx="5290674" cy="1041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00"/>
              </a:lnSpc>
            </a:pPr>
            <a:r>
              <a:rPr lang="en-US" sz="3000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Points where maximum values of tension and compression 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3B122562-0AE9-4F75-A4BC-8D981FC83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391181" y="8420100"/>
            <a:ext cx="1612896" cy="17124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9A33EFB-1E2C-44B5-9FF3-F95E5093418C}"/>
              </a:ext>
            </a:extLst>
          </p:cNvPr>
          <p:cNvSpPr/>
          <p:nvPr/>
        </p:nvSpPr>
        <p:spPr>
          <a:xfrm>
            <a:off x="12581211" y="2400300"/>
            <a:ext cx="31242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4400" b="1" dirty="0">
                <a:solidFill>
                  <a:srgbClr val="7B5229"/>
                </a:solidFill>
                <a:latin typeface="Times New Roman"/>
              </a:rPr>
              <a:t>Collector:</a:t>
            </a:r>
            <a:endParaRPr lang="en-US" sz="4400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E0CFC9-D24B-402B-A84B-C893250CC7B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02258" y="3102031"/>
            <a:ext cx="4508342" cy="666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10985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2054112" y="0"/>
            <a:ext cx="6344871" cy="10287000"/>
            <a:chOff x="0" y="0"/>
            <a:chExt cx="2146290" cy="3479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3962400" y="190500"/>
            <a:ext cx="5993531" cy="3125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Collector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3B122562-0AE9-4F75-A4BC-8D981FC83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391181" y="8420100"/>
            <a:ext cx="1612896" cy="17124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9A33EFB-1E2C-44B5-9FF3-F95E5093418C}"/>
              </a:ext>
            </a:extLst>
          </p:cNvPr>
          <p:cNvSpPr/>
          <p:nvPr/>
        </p:nvSpPr>
        <p:spPr>
          <a:xfrm>
            <a:off x="12581211" y="2400300"/>
            <a:ext cx="31242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4400" b="1" dirty="0">
                <a:solidFill>
                  <a:srgbClr val="7B5229"/>
                </a:solidFill>
                <a:latin typeface="Times New Roman"/>
              </a:rPr>
              <a:t>Collector:</a:t>
            </a:r>
            <a:endParaRPr lang="en-US" sz="4400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1EFAB8-6AAF-4725-8077-586F7813A43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62400" y="3316164"/>
            <a:ext cx="5791200" cy="63045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935AFA-6894-40DE-B6DB-C18CA68D81E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054112" y="4540543"/>
            <a:ext cx="6362360" cy="190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96143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12054112" y="0"/>
            <a:ext cx="6344871" cy="10287000"/>
            <a:chOff x="0" y="0"/>
            <a:chExt cx="2146290" cy="3479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3962400" y="190500"/>
            <a:ext cx="5993531" cy="3125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99"/>
              </a:lnSpc>
            </a:pPr>
            <a:r>
              <a:rPr lang="en-US" sz="9000" spc="836" dirty="0">
                <a:solidFill>
                  <a:srgbClr val="373736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Collector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3B122562-0AE9-4F75-A4BC-8D981FC83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8467" b="25662"/>
          <a:stretch>
            <a:fillRect/>
          </a:stretch>
        </p:blipFill>
        <p:spPr>
          <a:xfrm>
            <a:off x="391181" y="8420100"/>
            <a:ext cx="1612896" cy="17124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9A33EFB-1E2C-44B5-9FF3-F95E5093418C}"/>
              </a:ext>
            </a:extLst>
          </p:cNvPr>
          <p:cNvSpPr/>
          <p:nvPr/>
        </p:nvSpPr>
        <p:spPr>
          <a:xfrm>
            <a:off x="12581211" y="2400300"/>
            <a:ext cx="31242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4400" b="1" dirty="0">
                <a:solidFill>
                  <a:srgbClr val="7B5229"/>
                </a:solidFill>
                <a:latin typeface="Times New Roman"/>
              </a:rPr>
              <a:t>Collector:</a:t>
            </a:r>
            <a:endParaRPr lang="en-US" sz="4400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27E145-3947-4EE2-B186-67F98DB5A8C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34918" y="3316164"/>
            <a:ext cx="5904233" cy="6324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DAA64D-D105-4B63-B988-43C776ACAC2B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054112" y="3848100"/>
            <a:ext cx="6344871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0272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571500" y="510404"/>
            <a:ext cx="8572500" cy="1205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359"/>
              </a:lnSpc>
            </a:pPr>
            <a:r>
              <a:rPr lang="en-US" sz="8829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Walls:</a:t>
            </a: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FA02EF4-E9EF-431F-9C5B-A337AFA1AA31}"/>
              </a:ext>
            </a:extLst>
          </p:cNvPr>
          <p:cNvSpPr/>
          <p:nvPr/>
        </p:nvSpPr>
        <p:spPr>
          <a:xfrm>
            <a:off x="1028700" y="8391311"/>
            <a:ext cx="1562100" cy="394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6B1EFB2E-A7D9-43A1-9680-A79A6147DA11}"/>
              </a:ext>
            </a:extLst>
          </p:cNvPr>
          <p:cNvGrpSpPr/>
          <p:nvPr/>
        </p:nvGrpSpPr>
        <p:grpSpPr>
          <a:xfrm>
            <a:off x="12428245" y="0"/>
            <a:ext cx="5859755" cy="10287000"/>
            <a:chOff x="0" y="0"/>
            <a:chExt cx="2146290" cy="3479800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113FA89C-E8EA-46FE-B0FC-68EF75D6A52C}"/>
                </a:ext>
              </a:extLst>
            </p:cNvPr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22" name="Picture 15">
            <a:extLst>
              <a:ext uri="{FF2B5EF4-FFF2-40B4-BE49-F238E27FC236}">
                <a16:creationId xmlns:a16="http://schemas.microsoft.com/office/drawing/2014/main" id="{A45B5C27-1AF0-447D-B63E-54644F67B7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pic>
        <p:nvPicPr>
          <p:cNvPr id="23" name="Picture 313">
            <a:extLst>
              <a:ext uri="{FF2B5EF4-FFF2-40B4-BE49-F238E27FC236}">
                <a16:creationId xmlns:a16="http://schemas.microsoft.com/office/drawing/2014/main" id="{8743A49C-9669-490B-B9C0-A521BF33D2BA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15200" y="2539069"/>
            <a:ext cx="7772399" cy="66430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2F00B9E-31C5-460B-B1AD-58CE2DCF19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2608753"/>
            <a:ext cx="7986208" cy="5139178"/>
          </a:xfrm>
          <a:prstGeom prst="rect">
            <a:avLst/>
          </a:prstGeom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571500" y="510404"/>
            <a:ext cx="8572500" cy="1205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359"/>
              </a:lnSpc>
            </a:pPr>
            <a:r>
              <a:rPr lang="en-US" sz="8829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A02EF4-E9EF-431F-9C5B-A337AFA1AA31}"/>
              </a:ext>
            </a:extLst>
          </p:cNvPr>
          <p:cNvSpPr/>
          <p:nvPr/>
        </p:nvSpPr>
        <p:spPr>
          <a:xfrm>
            <a:off x="1028700" y="8391311"/>
            <a:ext cx="1562100" cy="394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37FFC05-C993-45D9-9385-175E31F356C2}"/>
              </a:ext>
            </a:extLst>
          </p:cNvPr>
          <p:cNvSpPr txBox="1">
            <a:spLocks/>
          </p:cNvSpPr>
          <p:nvPr/>
        </p:nvSpPr>
        <p:spPr>
          <a:xfrm>
            <a:off x="541476" y="3543300"/>
            <a:ext cx="10969052" cy="5715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5229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7B5229"/>
                </a:solidFill>
              </a:rPr>
              <a:t>Flexural verification:</a:t>
            </a:r>
          </a:p>
          <a:p>
            <a:r>
              <a:rPr lang="en-US" dirty="0"/>
              <a:t>Bressler’s Reciprocal load method shall be applied to verify the wall section for the biaxial moments.</a:t>
            </a:r>
          </a:p>
          <a:p>
            <a:r>
              <a:rPr lang="en-US" dirty="0"/>
              <a:t>CSI SAP 2000 was used to obtain the moment – axial interaction diagram (P-M-M).</a:t>
            </a:r>
          </a:p>
          <a:p>
            <a:endParaRPr lang="en-US" dirty="0"/>
          </a:p>
          <a:p>
            <a:pPr>
              <a:buClr>
                <a:srgbClr val="7B5229"/>
              </a:buClr>
              <a:buFont typeface="Arial" pitchFamily="34" charset="0"/>
              <a:buNone/>
            </a:pPr>
            <a:endParaRPr lang="en-US" b="1" dirty="0"/>
          </a:p>
          <a:p>
            <a:pPr>
              <a:buClr>
                <a:srgbClr val="7B5229"/>
              </a:buClr>
              <a:buFont typeface="Wingdings" pitchFamily="2" charset="2"/>
              <a:buChar char="Ø"/>
            </a:pPr>
            <a:endParaRPr lang="en-US" b="1" dirty="0">
              <a:solidFill>
                <a:srgbClr val="7B5229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6EDADD25-61F5-41B8-9AFD-CAD53B4A4065}"/>
              </a:ext>
            </a:extLst>
          </p:cNvPr>
          <p:cNvGrpSpPr/>
          <p:nvPr/>
        </p:nvGrpSpPr>
        <p:grpSpPr>
          <a:xfrm>
            <a:off x="12428245" y="0"/>
            <a:ext cx="5859755" cy="10287000"/>
            <a:chOff x="0" y="0"/>
            <a:chExt cx="2146290" cy="3479800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30E893A9-8558-4A2D-A5DD-6D160CE0631D}"/>
                </a:ext>
              </a:extLst>
            </p:cNvPr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3" name="Picture 15">
            <a:extLst>
              <a:ext uri="{FF2B5EF4-FFF2-40B4-BE49-F238E27FC236}">
                <a16:creationId xmlns:a16="http://schemas.microsoft.com/office/drawing/2014/main" id="{212F34B5-298F-4AE8-B9E2-C321E2661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pic>
        <p:nvPicPr>
          <p:cNvPr id="18" name="صورة 7" descr="7.jpg">
            <a:extLst>
              <a:ext uri="{FF2B5EF4-FFF2-40B4-BE49-F238E27FC236}">
                <a16:creationId xmlns:a16="http://schemas.microsoft.com/office/drawing/2014/main" id="{5A5DAF01-9EE4-4D01-A24A-2483CA0ACE4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28700" y="6595727"/>
            <a:ext cx="5118599" cy="90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54125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571500" y="510404"/>
            <a:ext cx="8572500" cy="1205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359"/>
              </a:lnSpc>
            </a:pPr>
            <a:r>
              <a:rPr lang="en-US" sz="8829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Walls:</a:t>
            </a: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FA02EF4-E9EF-431F-9C5B-A337AFA1AA31}"/>
              </a:ext>
            </a:extLst>
          </p:cNvPr>
          <p:cNvSpPr/>
          <p:nvPr/>
        </p:nvSpPr>
        <p:spPr>
          <a:xfrm>
            <a:off x="1028700" y="8391311"/>
            <a:ext cx="1562100" cy="394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EAA086-986A-4C91-9158-26EC2F4407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28" y="3795543"/>
            <a:ext cx="6328972" cy="198120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98F5474-D740-4578-9B96-F02D041EC578}"/>
              </a:ext>
            </a:extLst>
          </p:cNvPr>
          <p:cNvGrpSpPr/>
          <p:nvPr/>
        </p:nvGrpSpPr>
        <p:grpSpPr>
          <a:xfrm>
            <a:off x="12580645" y="152400"/>
            <a:ext cx="5859755" cy="10287000"/>
            <a:chOff x="0" y="0"/>
            <a:chExt cx="2146290" cy="3479800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F6416A5C-60FA-41EC-A9DB-DA1E31A06E4B}"/>
                </a:ext>
              </a:extLst>
            </p:cNvPr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3" name="Picture 15">
            <a:extLst>
              <a:ext uri="{FF2B5EF4-FFF2-40B4-BE49-F238E27FC236}">
                <a16:creationId xmlns:a16="http://schemas.microsoft.com/office/drawing/2014/main" id="{0F3BB03D-561E-45ED-8655-C1A14BF00D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5772772" y="4761013"/>
            <a:ext cx="1638928" cy="1069773"/>
          </a:xfrm>
          <a:prstGeom prst="rect">
            <a:avLst/>
          </a:prstGeom>
        </p:spPr>
      </p:pic>
      <p:graphicFrame>
        <p:nvGraphicFramePr>
          <p:cNvPr id="20" name="Chart 365">
            <a:extLst>
              <a:ext uri="{FF2B5EF4-FFF2-40B4-BE49-F238E27FC236}">
                <a16:creationId xmlns:a16="http://schemas.microsoft.com/office/drawing/2014/main" id="{6BB72F02-C29D-4D45-A26E-1C2A4BD790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1188816"/>
              </p:ext>
            </p:extLst>
          </p:nvPr>
        </p:nvGraphicFramePr>
        <p:xfrm>
          <a:off x="6553200" y="2324100"/>
          <a:ext cx="9219572" cy="731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79486150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571500" y="510404"/>
            <a:ext cx="8572500" cy="1205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359"/>
              </a:lnSpc>
            </a:pPr>
            <a:r>
              <a:rPr lang="en-US" sz="8829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Walls:</a:t>
            </a: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FA02EF4-E9EF-431F-9C5B-A337AFA1AA31}"/>
              </a:ext>
            </a:extLst>
          </p:cNvPr>
          <p:cNvSpPr/>
          <p:nvPr/>
        </p:nvSpPr>
        <p:spPr>
          <a:xfrm>
            <a:off x="1028700" y="8391311"/>
            <a:ext cx="1562100" cy="394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198F5474-D740-4578-9B96-F02D041EC578}"/>
              </a:ext>
            </a:extLst>
          </p:cNvPr>
          <p:cNvGrpSpPr/>
          <p:nvPr/>
        </p:nvGrpSpPr>
        <p:grpSpPr>
          <a:xfrm>
            <a:off x="12580645" y="152400"/>
            <a:ext cx="5859755" cy="10287000"/>
            <a:chOff x="0" y="0"/>
            <a:chExt cx="2146290" cy="3479800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F6416A5C-60FA-41EC-A9DB-DA1E31A06E4B}"/>
                </a:ext>
              </a:extLst>
            </p:cNvPr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3" name="Picture 15">
            <a:extLst>
              <a:ext uri="{FF2B5EF4-FFF2-40B4-BE49-F238E27FC236}">
                <a16:creationId xmlns:a16="http://schemas.microsoft.com/office/drawing/2014/main" id="{0F3BB03D-561E-45ED-8655-C1A14BF00D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5772772" y="4761013"/>
            <a:ext cx="1638928" cy="1069773"/>
          </a:xfrm>
          <a:prstGeom prst="rect">
            <a:avLst/>
          </a:prstGeom>
        </p:spPr>
      </p:pic>
      <p:graphicFrame>
        <p:nvGraphicFramePr>
          <p:cNvPr id="10" name="Chart 309">
            <a:extLst>
              <a:ext uri="{FF2B5EF4-FFF2-40B4-BE49-F238E27FC236}">
                <a16:creationId xmlns:a16="http://schemas.microsoft.com/office/drawing/2014/main" id="{49AF94F8-D4D4-4806-8987-BF3281CAA9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1304326"/>
              </p:ext>
            </p:extLst>
          </p:nvPr>
        </p:nvGraphicFramePr>
        <p:xfrm>
          <a:off x="6563969" y="2184116"/>
          <a:ext cx="9219571" cy="7293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8EF88C42-B62A-4C15-821B-BB2999FD79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819591"/>
            <a:ext cx="6297366" cy="188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5085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571500" y="510404"/>
            <a:ext cx="8572500" cy="1205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359"/>
              </a:lnSpc>
            </a:pPr>
            <a:r>
              <a:rPr lang="en-US" sz="8829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A02EF4-E9EF-431F-9C5B-A337AFA1AA31}"/>
              </a:ext>
            </a:extLst>
          </p:cNvPr>
          <p:cNvSpPr/>
          <p:nvPr/>
        </p:nvSpPr>
        <p:spPr>
          <a:xfrm>
            <a:off x="1028700" y="8391311"/>
            <a:ext cx="1562100" cy="394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6EDADD25-61F5-41B8-9AFD-CAD53B4A4065}"/>
              </a:ext>
            </a:extLst>
          </p:cNvPr>
          <p:cNvGrpSpPr/>
          <p:nvPr/>
        </p:nvGrpSpPr>
        <p:grpSpPr>
          <a:xfrm>
            <a:off x="12428245" y="0"/>
            <a:ext cx="5859755" cy="10287000"/>
            <a:chOff x="0" y="0"/>
            <a:chExt cx="2146290" cy="3479800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30E893A9-8558-4A2D-A5DD-6D160CE0631D}"/>
                </a:ext>
              </a:extLst>
            </p:cNvPr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3" name="Picture 15">
            <a:extLst>
              <a:ext uri="{FF2B5EF4-FFF2-40B4-BE49-F238E27FC236}">
                <a16:creationId xmlns:a16="http://schemas.microsoft.com/office/drawing/2014/main" id="{212F34B5-298F-4AE8-B9E2-C321E2661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0531F7-00D3-4F7B-9412-B1DC840F4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992" y="2705100"/>
            <a:ext cx="11507034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05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5402293">
            <a:off x="-17763" y="5939921"/>
            <a:ext cx="4103062" cy="0"/>
          </a:xfrm>
          <a:prstGeom prst="line">
            <a:avLst/>
          </a:prstGeom>
          <a:ln w="190500" cap="flat">
            <a:solidFill>
              <a:srgbClr val="373736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467" b="25662"/>
          <a:stretch>
            <a:fillRect/>
          </a:stretch>
        </p:blipFill>
        <p:spPr>
          <a:xfrm>
            <a:off x="342751" y="9558717"/>
            <a:ext cx="685949" cy="7282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398634" y="0"/>
            <a:ext cx="12889366" cy="10287000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2130386" y="0"/>
            <a:ext cx="4747993" cy="3334130"/>
            <a:chOff x="0" y="0"/>
            <a:chExt cx="1144138" cy="80343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44138" cy="803435"/>
            </a:xfrm>
            <a:custGeom>
              <a:avLst/>
              <a:gdLst/>
              <a:ahLst/>
              <a:cxnLst/>
              <a:rect l="l" t="t" r="r" b="b"/>
              <a:pathLst>
                <a:path w="1144138" h="803435">
                  <a:moveTo>
                    <a:pt x="0" y="0"/>
                  </a:moveTo>
                  <a:lnTo>
                    <a:pt x="1144138" y="0"/>
                  </a:lnTo>
                  <a:lnTo>
                    <a:pt x="1144138" y="803435"/>
                  </a:lnTo>
                  <a:lnTo>
                    <a:pt x="0" y="803435"/>
                  </a:lnTo>
                  <a:close/>
                </a:path>
              </a:pathLst>
            </a:custGeom>
            <a:solidFill>
              <a:srgbClr val="AB0D0B"/>
            </a:solidFill>
          </p:spPr>
        </p:sp>
      </p:grpSp>
      <p:sp>
        <p:nvSpPr>
          <p:cNvPr id="7" name="TextBox 7"/>
          <p:cNvSpPr txBox="1"/>
          <p:nvPr/>
        </p:nvSpPr>
        <p:spPr>
          <a:xfrm rot="5400000">
            <a:off x="-3655190" y="4802016"/>
            <a:ext cx="9119007" cy="1122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186"/>
              </a:lnSpc>
            </a:pPr>
            <a:r>
              <a:rPr lang="en-US" sz="6561" spc="610" dirty="0">
                <a:solidFill>
                  <a:srgbClr val="AB0D0B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CH1:</a:t>
            </a:r>
            <a:r>
              <a:rPr lang="en-US" sz="6561" spc="610" dirty="0">
                <a:solidFill>
                  <a:srgbClr val="000000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INTRODUCTION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467365" y="277402"/>
            <a:ext cx="4074036" cy="2684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47"/>
              </a:lnSpc>
            </a:pPr>
            <a:r>
              <a:rPr lang="en-US" sz="5105" spc="474" dirty="0">
                <a:solidFill>
                  <a:srgbClr val="FFFFFF"/>
                </a:solidFill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PROJECT PLAN OF FLOOR - 02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319464" y="0"/>
            <a:ext cx="1428607" cy="1363670"/>
          </a:xfrm>
          <a:prstGeom prst="rect">
            <a:avLst/>
          </a:prstGeom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571500" y="510404"/>
            <a:ext cx="8572500" cy="1205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359"/>
              </a:lnSpc>
            </a:pPr>
            <a:r>
              <a:rPr lang="en-US" sz="8829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A02EF4-E9EF-431F-9C5B-A337AFA1AA31}"/>
              </a:ext>
            </a:extLst>
          </p:cNvPr>
          <p:cNvSpPr/>
          <p:nvPr/>
        </p:nvSpPr>
        <p:spPr>
          <a:xfrm>
            <a:off x="1028700" y="8391311"/>
            <a:ext cx="1562100" cy="394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37FFC05-C993-45D9-9385-175E31F356C2}"/>
              </a:ext>
            </a:extLst>
          </p:cNvPr>
          <p:cNvSpPr txBox="1">
            <a:spLocks/>
          </p:cNvSpPr>
          <p:nvPr/>
        </p:nvSpPr>
        <p:spPr>
          <a:xfrm>
            <a:off x="541476" y="3390900"/>
            <a:ext cx="10969052" cy="5715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5229"/>
              </a:buClr>
              <a:buFont typeface="Wingdings" pitchFamily="2" charset="2"/>
              <a:buChar char="q"/>
            </a:pPr>
            <a:r>
              <a:rPr lang="en-US" sz="4400" b="1" dirty="0">
                <a:solidFill>
                  <a:srgbClr val="7B5229"/>
                </a:solidFill>
              </a:rPr>
              <a:t>Flexural verification:</a:t>
            </a:r>
          </a:p>
          <a:p>
            <a:pPr marL="0" indent="0">
              <a:buNone/>
            </a:pPr>
            <a:endParaRPr lang="en-US" dirty="0"/>
          </a:p>
          <a:p>
            <a:pPr>
              <a:buClr>
                <a:srgbClr val="7B5229"/>
              </a:buClr>
              <a:buFont typeface="Arial" pitchFamily="34" charset="0"/>
              <a:buNone/>
            </a:pPr>
            <a:endParaRPr lang="en-US" b="1" dirty="0"/>
          </a:p>
          <a:p>
            <a:pPr>
              <a:buClr>
                <a:srgbClr val="7B5229"/>
              </a:buClr>
              <a:buFont typeface="Wingdings" pitchFamily="2" charset="2"/>
              <a:buChar char="Ø"/>
            </a:pPr>
            <a:endParaRPr lang="en-US" b="1" dirty="0">
              <a:solidFill>
                <a:srgbClr val="7B5229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6EDADD25-61F5-41B8-9AFD-CAD53B4A4065}"/>
              </a:ext>
            </a:extLst>
          </p:cNvPr>
          <p:cNvGrpSpPr/>
          <p:nvPr/>
        </p:nvGrpSpPr>
        <p:grpSpPr>
          <a:xfrm>
            <a:off x="12428245" y="0"/>
            <a:ext cx="5859755" cy="10287000"/>
            <a:chOff x="0" y="0"/>
            <a:chExt cx="2146290" cy="3479800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30E893A9-8558-4A2D-A5DD-6D160CE0631D}"/>
                </a:ext>
              </a:extLst>
            </p:cNvPr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3" name="Picture 15">
            <a:extLst>
              <a:ext uri="{FF2B5EF4-FFF2-40B4-BE49-F238E27FC236}">
                <a16:creationId xmlns:a16="http://schemas.microsoft.com/office/drawing/2014/main" id="{212F34B5-298F-4AE8-B9E2-C321E2661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44C42C-5AC6-480A-BD05-B478CEF2F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43" y="4188218"/>
            <a:ext cx="11569192" cy="331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9621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571500" y="510404"/>
            <a:ext cx="8572500" cy="1205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359"/>
              </a:lnSpc>
            </a:pPr>
            <a:r>
              <a:rPr lang="en-US" sz="8829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A02EF4-E9EF-431F-9C5B-A337AFA1AA31}"/>
              </a:ext>
            </a:extLst>
          </p:cNvPr>
          <p:cNvSpPr/>
          <p:nvPr/>
        </p:nvSpPr>
        <p:spPr>
          <a:xfrm>
            <a:off x="1028700" y="8391311"/>
            <a:ext cx="1562100" cy="394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6EDADD25-61F5-41B8-9AFD-CAD53B4A4065}"/>
              </a:ext>
            </a:extLst>
          </p:cNvPr>
          <p:cNvGrpSpPr/>
          <p:nvPr/>
        </p:nvGrpSpPr>
        <p:grpSpPr>
          <a:xfrm>
            <a:off x="12428245" y="0"/>
            <a:ext cx="5859755" cy="10287000"/>
            <a:chOff x="0" y="0"/>
            <a:chExt cx="2146290" cy="3479800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30E893A9-8558-4A2D-A5DD-6D160CE0631D}"/>
                </a:ext>
              </a:extLst>
            </p:cNvPr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3" name="Picture 15">
            <a:extLst>
              <a:ext uri="{FF2B5EF4-FFF2-40B4-BE49-F238E27FC236}">
                <a16:creationId xmlns:a16="http://schemas.microsoft.com/office/drawing/2014/main" id="{212F34B5-298F-4AE8-B9E2-C321E2661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8C5CDBF-A102-48F6-A35D-C0F57198B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" y="3201766"/>
            <a:ext cx="11355592" cy="354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4008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571500" y="510404"/>
            <a:ext cx="8572500" cy="1205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359"/>
              </a:lnSpc>
            </a:pPr>
            <a:r>
              <a:rPr lang="en-US" sz="8829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Design of Walls:</a:t>
            </a: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6EDADD25-61F5-41B8-9AFD-CAD53B4A4065}"/>
              </a:ext>
            </a:extLst>
          </p:cNvPr>
          <p:cNvGrpSpPr/>
          <p:nvPr/>
        </p:nvGrpSpPr>
        <p:grpSpPr>
          <a:xfrm>
            <a:off x="12428245" y="0"/>
            <a:ext cx="5859755" cy="10287000"/>
            <a:chOff x="0" y="0"/>
            <a:chExt cx="2146290" cy="3479800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30E893A9-8558-4A2D-A5DD-6D160CE0631D}"/>
                </a:ext>
              </a:extLst>
            </p:cNvPr>
            <p:cNvSpPr/>
            <p:nvPr/>
          </p:nvSpPr>
          <p:spPr>
            <a:xfrm>
              <a:off x="0" y="0"/>
              <a:ext cx="2146290" cy="3479800"/>
            </a:xfrm>
            <a:custGeom>
              <a:avLst/>
              <a:gdLst/>
              <a:ahLst/>
              <a:cxnLst/>
              <a:rect l="l" t="t" r="r" b="b"/>
              <a:pathLst>
                <a:path w="2146290" h="3479800">
                  <a:moveTo>
                    <a:pt x="0" y="0"/>
                  </a:moveTo>
                  <a:lnTo>
                    <a:pt x="2146290" y="0"/>
                  </a:lnTo>
                  <a:lnTo>
                    <a:pt x="214629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373736"/>
            </a:solidFill>
          </p:spPr>
        </p:sp>
      </p:grpSp>
      <p:pic>
        <p:nvPicPr>
          <p:cNvPr id="13" name="Picture 15">
            <a:extLst>
              <a:ext uri="{FF2B5EF4-FFF2-40B4-BE49-F238E27FC236}">
                <a16:creationId xmlns:a16="http://schemas.microsoft.com/office/drawing/2014/main" id="{212F34B5-298F-4AE8-B9E2-C321E2661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620372" y="4608613"/>
            <a:ext cx="1638928" cy="10697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420BB1-C637-4CF5-B811-69EA7B341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" y="2400300"/>
            <a:ext cx="9563100" cy="2440890"/>
          </a:xfrm>
          <a:prstGeom prst="rect">
            <a:avLst/>
          </a:prstGeom>
        </p:spPr>
      </p:pic>
      <p:pic>
        <p:nvPicPr>
          <p:cNvPr id="15" name="صورة 8" descr="15.jpg">
            <a:extLst>
              <a:ext uri="{FF2B5EF4-FFF2-40B4-BE49-F238E27FC236}">
                <a16:creationId xmlns:a16="http://schemas.microsoft.com/office/drawing/2014/main" id="{41E597A0-8AA9-45E4-A9B2-CF84B3DF387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" y="5038384"/>
            <a:ext cx="11041355" cy="335292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0BCC94F-1FD8-474D-B161-ADA0258E90CE}"/>
              </a:ext>
            </a:extLst>
          </p:cNvPr>
          <p:cNvSpPr/>
          <p:nvPr/>
        </p:nvSpPr>
        <p:spPr>
          <a:xfrm>
            <a:off x="1028700" y="8391311"/>
            <a:ext cx="1562100" cy="394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2682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808659" y="1637418"/>
            <a:ext cx="951939" cy="951939"/>
            <a:chOff x="0" y="0"/>
            <a:chExt cx="1913890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sp>
      </p:grpSp>
      <p:grpSp>
        <p:nvGrpSpPr>
          <p:cNvPr id="8" name="Group 8"/>
          <p:cNvGrpSpPr/>
          <p:nvPr/>
        </p:nvGrpSpPr>
        <p:grpSpPr>
          <a:xfrm>
            <a:off x="808659" y="2756689"/>
            <a:ext cx="951939" cy="241046"/>
            <a:chOff x="0" y="0"/>
            <a:chExt cx="1913890" cy="4846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grpSp>
        <p:nvGrpSpPr>
          <p:cNvPr id="10" name="Group 10"/>
          <p:cNvGrpSpPr/>
          <p:nvPr/>
        </p:nvGrpSpPr>
        <p:grpSpPr>
          <a:xfrm>
            <a:off x="808659" y="3185930"/>
            <a:ext cx="951939" cy="241046"/>
            <a:chOff x="0" y="0"/>
            <a:chExt cx="1913890" cy="48462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5C08056-CE88-438C-B4F4-F8C15EF20923}"/>
              </a:ext>
            </a:extLst>
          </p:cNvPr>
          <p:cNvSpPr/>
          <p:nvPr/>
        </p:nvSpPr>
        <p:spPr>
          <a:xfrm>
            <a:off x="5143500" y="562525"/>
            <a:ext cx="8001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Spandrel: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5" name="Picture 396">
            <a:extLst>
              <a:ext uri="{FF2B5EF4-FFF2-40B4-BE49-F238E27FC236}">
                <a16:creationId xmlns:a16="http://schemas.microsoft.com/office/drawing/2014/main" id="{BE2B4681-9771-4DC1-A102-AD469BE4AAD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91800" y="1790700"/>
            <a:ext cx="7245255" cy="7848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FA988A1-0D10-4472-87DF-B8680751E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3096127"/>
            <a:ext cx="8610600" cy="4094745"/>
          </a:xfrm>
          <a:prstGeom prst="rect">
            <a:avLst/>
          </a:prstGeom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808659" y="1637418"/>
            <a:ext cx="951939" cy="951939"/>
            <a:chOff x="0" y="0"/>
            <a:chExt cx="1913890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sp>
      </p:grpSp>
      <p:grpSp>
        <p:nvGrpSpPr>
          <p:cNvPr id="8" name="Group 8"/>
          <p:cNvGrpSpPr/>
          <p:nvPr/>
        </p:nvGrpSpPr>
        <p:grpSpPr>
          <a:xfrm>
            <a:off x="808659" y="2756689"/>
            <a:ext cx="951939" cy="241046"/>
            <a:chOff x="0" y="0"/>
            <a:chExt cx="1913890" cy="4846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grpSp>
        <p:nvGrpSpPr>
          <p:cNvPr id="10" name="Group 10"/>
          <p:cNvGrpSpPr/>
          <p:nvPr/>
        </p:nvGrpSpPr>
        <p:grpSpPr>
          <a:xfrm>
            <a:off x="808659" y="3185930"/>
            <a:ext cx="951939" cy="241046"/>
            <a:chOff x="0" y="0"/>
            <a:chExt cx="1913890" cy="48462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5C08056-CE88-438C-B4F4-F8C15EF20923}"/>
              </a:ext>
            </a:extLst>
          </p:cNvPr>
          <p:cNvSpPr/>
          <p:nvPr/>
        </p:nvSpPr>
        <p:spPr>
          <a:xfrm>
            <a:off x="5143500" y="562525"/>
            <a:ext cx="8001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Spandrel: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B9B625-CA6A-4323-884F-B0F6F08FD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2566247"/>
            <a:ext cx="10668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58644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808659" y="1637418"/>
            <a:ext cx="951939" cy="951939"/>
            <a:chOff x="0" y="0"/>
            <a:chExt cx="1913890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sp>
      </p:grpSp>
      <p:grpSp>
        <p:nvGrpSpPr>
          <p:cNvPr id="8" name="Group 8"/>
          <p:cNvGrpSpPr/>
          <p:nvPr/>
        </p:nvGrpSpPr>
        <p:grpSpPr>
          <a:xfrm>
            <a:off x="808659" y="2756689"/>
            <a:ext cx="951939" cy="241046"/>
            <a:chOff x="0" y="0"/>
            <a:chExt cx="1913890" cy="4846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grpSp>
        <p:nvGrpSpPr>
          <p:cNvPr id="10" name="Group 10"/>
          <p:cNvGrpSpPr/>
          <p:nvPr/>
        </p:nvGrpSpPr>
        <p:grpSpPr>
          <a:xfrm>
            <a:off x="808659" y="3185930"/>
            <a:ext cx="951939" cy="241046"/>
            <a:chOff x="0" y="0"/>
            <a:chExt cx="1913890" cy="48462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5C08056-CE88-438C-B4F4-F8C15EF20923}"/>
              </a:ext>
            </a:extLst>
          </p:cNvPr>
          <p:cNvSpPr/>
          <p:nvPr/>
        </p:nvSpPr>
        <p:spPr>
          <a:xfrm>
            <a:off x="5143500" y="562525"/>
            <a:ext cx="8001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Spandrel: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8DD387-1131-4A23-9151-F105C80DB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2589357"/>
            <a:ext cx="10356954" cy="673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3633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808659" y="1637418"/>
            <a:ext cx="951939" cy="951939"/>
            <a:chOff x="0" y="0"/>
            <a:chExt cx="1913890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sp>
      </p:grpSp>
      <p:grpSp>
        <p:nvGrpSpPr>
          <p:cNvPr id="8" name="Group 8"/>
          <p:cNvGrpSpPr/>
          <p:nvPr/>
        </p:nvGrpSpPr>
        <p:grpSpPr>
          <a:xfrm>
            <a:off x="808659" y="2756689"/>
            <a:ext cx="951939" cy="241046"/>
            <a:chOff x="0" y="0"/>
            <a:chExt cx="1913890" cy="4846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grpSp>
        <p:nvGrpSpPr>
          <p:cNvPr id="10" name="Group 10"/>
          <p:cNvGrpSpPr/>
          <p:nvPr/>
        </p:nvGrpSpPr>
        <p:grpSpPr>
          <a:xfrm>
            <a:off x="808659" y="3185930"/>
            <a:ext cx="951939" cy="241046"/>
            <a:chOff x="0" y="0"/>
            <a:chExt cx="1913890" cy="48462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5C08056-CE88-438C-B4F4-F8C15EF20923}"/>
              </a:ext>
            </a:extLst>
          </p:cNvPr>
          <p:cNvSpPr/>
          <p:nvPr/>
        </p:nvSpPr>
        <p:spPr>
          <a:xfrm>
            <a:off x="5143500" y="562525"/>
            <a:ext cx="8001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Spandrel: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AB0EC7-6372-4391-8D28-A684EF0B2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372056"/>
            <a:ext cx="10494144" cy="627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4186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808659" y="1637418"/>
            <a:ext cx="951939" cy="951939"/>
            <a:chOff x="0" y="0"/>
            <a:chExt cx="1913890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sp>
      </p:grpSp>
      <p:grpSp>
        <p:nvGrpSpPr>
          <p:cNvPr id="8" name="Group 8"/>
          <p:cNvGrpSpPr/>
          <p:nvPr/>
        </p:nvGrpSpPr>
        <p:grpSpPr>
          <a:xfrm>
            <a:off x="808659" y="2756689"/>
            <a:ext cx="951939" cy="241046"/>
            <a:chOff x="0" y="0"/>
            <a:chExt cx="1913890" cy="4846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grpSp>
        <p:nvGrpSpPr>
          <p:cNvPr id="10" name="Group 10"/>
          <p:cNvGrpSpPr/>
          <p:nvPr/>
        </p:nvGrpSpPr>
        <p:grpSpPr>
          <a:xfrm>
            <a:off x="808659" y="3185930"/>
            <a:ext cx="951939" cy="241046"/>
            <a:chOff x="0" y="0"/>
            <a:chExt cx="1913890" cy="48462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5C08056-CE88-438C-B4F4-F8C15EF20923}"/>
              </a:ext>
            </a:extLst>
          </p:cNvPr>
          <p:cNvSpPr/>
          <p:nvPr/>
        </p:nvSpPr>
        <p:spPr>
          <a:xfrm>
            <a:off x="4876800" y="529422"/>
            <a:ext cx="8001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Spandrel: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07669F-5E37-4F77-8A8D-A092CF66C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152586"/>
            <a:ext cx="11201400" cy="725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60633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808659" y="1637418"/>
            <a:ext cx="951939" cy="951939"/>
            <a:chOff x="0" y="0"/>
            <a:chExt cx="1913890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sp>
      </p:grpSp>
      <p:grpSp>
        <p:nvGrpSpPr>
          <p:cNvPr id="8" name="Group 8"/>
          <p:cNvGrpSpPr/>
          <p:nvPr/>
        </p:nvGrpSpPr>
        <p:grpSpPr>
          <a:xfrm>
            <a:off x="808659" y="2756689"/>
            <a:ext cx="951939" cy="241046"/>
            <a:chOff x="0" y="0"/>
            <a:chExt cx="1913890" cy="4846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grpSp>
        <p:nvGrpSpPr>
          <p:cNvPr id="10" name="Group 10"/>
          <p:cNvGrpSpPr/>
          <p:nvPr/>
        </p:nvGrpSpPr>
        <p:grpSpPr>
          <a:xfrm>
            <a:off x="808659" y="3185930"/>
            <a:ext cx="951939" cy="241046"/>
            <a:chOff x="0" y="0"/>
            <a:chExt cx="1913890" cy="48462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5C08056-CE88-438C-B4F4-F8C15EF20923}"/>
              </a:ext>
            </a:extLst>
          </p:cNvPr>
          <p:cNvSpPr/>
          <p:nvPr/>
        </p:nvSpPr>
        <p:spPr>
          <a:xfrm>
            <a:off x="5143500" y="562525"/>
            <a:ext cx="8001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Spandrel: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3" name="Picture 55">
            <a:extLst>
              <a:ext uri="{FF2B5EF4-FFF2-40B4-BE49-F238E27FC236}">
                <a16:creationId xmlns:a16="http://schemas.microsoft.com/office/drawing/2014/main" id="{C3A558A0-DFBA-401D-9C1E-D46D40483F6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90220" y="2113387"/>
            <a:ext cx="4705694" cy="65353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79273A-4B39-4554-8A47-AEC313637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2997735"/>
            <a:ext cx="10287000" cy="39745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42D627-6B6F-4A07-A2BB-7F292037EA09}"/>
              </a:ext>
            </a:extLst>
          </p:cNvPr>
          <p:cNvSpPr txBox="1"/>
          <p:nvPr/>
        </p:nvSpPr>
        <p:spPr>
          <a:xfrm>
            <a:off x="12272962" y="3900488"/>
            <a:ext cx="45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en-IL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60287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808659" y="1637418"/>
            <a:ext cx="951939" cy="951939"/>
            <a:chOff x="0" y="0"/>
            <a:chExt cx="1913890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sp>
      </p:grpSp>
      <p:grpSp>
        <p:nvGrpSpPr>
          <p:cNvPr id="8" name="Group 8"/>
          <p:cNvGrpSpPr/>
          <p:nvPr/>
        </p:nvGrpSpPr>
        <p:grpSpPr>
          <a:xfrm>
            <a:off x="808659" y="2756689"/>
            <a:ext cx="951939" cy="241046"/>
            <a:chOff x="0" y="0"/>
            <a:chExt cx="1913890" cy="4846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grpSp>
        <p:nvGrpSpPr>
          <p:cNvPr id="10" name="Group 10"/>
          <p:cNvGrpSpPr/>
          <p:nvPr/>
        </p:nvGrpSpPr>
        <p:grpSpPr>
          <a:xfrm>
            <a:off x="808659" y="3185930"/>
            <a:ext cx="951939" cy="241046"/>
            <a:chOff x="0" y="0"/>
            <a:chExt cx="1913890" cy="48462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484627"/>
            </a:xfrm>
            <a:custGeom>
              <a:avLst/>
              <a:gdLst/>
              <a:ahLst/>
              <a:cxnLst/>
              <a:rect l="l" t="t" r="r" b="b"/>
              <a:pathLst>
                <a:path w="1913890" h="484627">
                  <a:moveTo>
                    <a:pt x="0" y="0"/>
                  </a:moveTo>
                  <a:lnTo>
                    <a:pt x="1913890" y="0"/>
                  </a:lnTo>
                  <a:lnTo>
                    <a:pt x="1913890" y="484627"/>
                  </a:lnTo>
                  <a:lnTo>
                    <a:pt x="0" y="48462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5C08056-CE88-438C-B4F4-F8C15EF20923}"/>
              </a:ext>
            </a:extLst>
          </p:cNvPr>
          <p:cNvSpPr/>
          <p:nvPr/>
        </p:nvSpPr>
        <p:spPr>
          <a:xfrm>
            <a:off x="5143500" y="562525"/>
            <a:ext cx="8001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Design of Spandrel:</a:t>
            </a:r>
            <a:endParaRPr kumimoji="0" lang="en-US" sz="6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5" name="Picture 349">
            <a:extLst>
              <a:ext uri="{FF2B5EF4-FFF2-40B4-BE49-F238E27FC236}">
                <a16:creationId xmlns:a16="http://schemas.microsoft.com/office/drawing/2014/main" id="{CED2160C-6536-4B21-B7AC-D00D940471E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30000" y="2516280"/>
            <a:ext cx="6354141" cy="638225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D221327-77B8-4DDA-AAF5-07598B756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6582" y="2400300"/>
            <a:ext cx="9442430" cy="63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10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wsPrint">
    <a:dk1>
      <a:sysClr val="windowText" lastClr="000000"/>
    </a:dk1>
    <a:lt1>
      <a:sysClr val="window" lastClr="FFFFFF"/>
    </a:lt1>
    <a:dk2>
      <a:srgbClr val="303030"/>
    </a:dk2>
    <a:lt2>
      <a:srgbClr val="DEDEE0"/>
    </a:lt2>
    <a:accent1>
      <a:srgbClr val="AD0101"/>
    </a:accent1>
    <a:accent2>
      <a:srgbClr val="726056"/>
    </a:accent2>
    <a:accent3>
      <a:srgbClr val="AC956E"/>
    </a:accent3>
    <a:accent4>
      <a:srgbClr val="808DA9"/>
    </a:accent4>
    <a:accent5>
      <a:srgbClr val="424E5B"/>
    </a:accent5>
    <a:accent6>
      <a:srgbClr val="730E00"/>
    </a:accent6>
    <a:hlink>
      <a:srgbClr val="D26900"/>
    </a:hlink>
    <a:folHlink>
      <a:srgbClr val="D89243"/>
    </a:folHlink>
  </a:clrScheme>
  <a:fontScheme name="Office كلاسيكي">
    <a:majorFont>
      <a:latin typeface="Arial"/>
      <a:ea typeface=""/>
      <a:cs typeface=""/>
      <a:font script="Jpan" typeface="ＭＳ Ｐゴシック"/>
      <a:font script="Hang" typeface="돋움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Times New Roman"/>
      <a:ea typeface=""/>
      <a:cs typeface=""/>
      <a:font script="Jpan" typeface="ＭＳ Ｐ明朝"/>
      <a:font script="Hang" typeface="바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NewsPrint">
    <a:dk1>
      <a:sysClr val="windowText" lastClr="000000"/>
    </a:dk1>
    <a:lt1>
      <a:sysClr val="window" lastClr="FFFFFF"/>
    </a:lt1>
    <a:dk2>
      <a:srgbClr val="303030"/>
    </a:dk2>
    <a:lt2>
      <a:srgbClr val="DEDEE0"/>
    </a:lt2>
    <a:accent1>
      <a:srgbClr val="AD0101"/>
    </a:accent1>
    <a:accent2>
      <a:srgbClr val="726056"/>
    </a:accent2>
    <a:accent3>
      <a:srgbClr val="AC956E"/>
    </a:accent3>
    <a:accent4>
      <a:srgbClr val="808DA9"/>
    </a:accent4>
    <a:accent5>
      <a:srgbClr val="424E5B"/>
    </a:accent5>
    <a:accent6>
      <a:srgbClr val="730E00"/>
    </a:accent6>
    <a:hlink>
      <a:srgbClr val="D26900"/>
    </a:hlink>
    <a:folHlink>
      <a:srgbClr val="D89243"/>
    </a:folHlink>
  </a:clrScheme>
  <a:fontScheme name="Office كلاسيكي">
    <a:majorFont>
      <a:latin typeface="Arial"/>
      <a:ea typeface=""/>
      <a:cs typeface=""/>
      <a:font script="Jpan" typeface="ＭＳ Ｐゴシック"/>
      <a:font script="Hang" typeface="돋움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Times New Roman"/>
      <a:ea typeface=""/>
      <a:cs typeface=""/>
      <a:font script="Jpan" typeface="ＭＳ Ｐ明朝"/>
      <a:font script="Hang" typeface="바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2985</Words>
  <Application>Microsoft Office PowerPoint</Application>
  <PresentationFormat>Custom</PresentationFormat>
  <Paragraphs>820</Paragraphs>
  <Slides>130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130</vt:i4>
      </vt:variant>
    </vt:vector>
  </HeadingPairs>
  <TitlesOfParts>
    <vt:vector size="141" baseType="lpstr">
      <vt:lpstr>Arial</vt:lpstr>
      <vt:lpstr>Barlow Medium</vt:lpstr>
      <vt:lpstr>Barlow Medium Bold</vt:lpstr>
      <vt:lpstr>Bookman Old Style</vt:lpstr>
      <vt:lpstr>Calibri</vt:lpstr>
      <vt:lpstr>Cambria Math</vt:lpstr>
      <vt:lpstr>Montserrat Bold</vt:lpstr>
      <vt:lpstr>Open Sans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וופא עביד</cp:lastModifiedBy>
  <cp:revision>11</cp:revision>
  <dcterms:modified xsi:type="dcterms:W3CDTF">2022-06-01T08:39:05Z</dcterms:modified>
</cp:coreProperties>
</file>