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546" autoAdjust="0"/>
    <p:restoredTop sz="94660"/>
  </p:normalViewPr>
  <p:slideViewPr>
    <p:cSldViewPr>
      <p:cViewPr varScale="1">
        <p:scale>
          <a:sx n="66" d="100"/>
          <a:sy n="66" d="100"/>
        </p:scale>
        <p:origin x="-154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497BCAC-CDD6-46BE-B656-18A5B958DF05}" type="datetimeFigureOut">
              <a:rPr lang="ar-SA" smtClean="0"/>
              <a:t>15/05/42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A1925C7-B7EE-47C2-806F-3EE4980EDE0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2666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925C7-B7EE-47C2-806F-3EE4980EDE0C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2759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7590-9175-4810-9657-DF7F78C87D82}" type="datetimeFigureOut">
              <a:rPr lang="ar-SA" smtClean="0"/>
              <a:t>15/05/42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DCFF-56F4-4AE5-860C-96EEB7BCD1A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43361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7590-9175-4810-9657-DF7F78C87D82}" type="datetimeFigureOut">
              <a:rPr lang="ar-SA" smtClean="0"/>
              <a:t>15/05/42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DCFF-56F4-4AE5-860C-96EEB7BCD1A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3413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7590-9175-4810-9657-DF7F78C87D82}" type="datetimeFigureOut">
              <a:rPr lang="ar-SA" smtClean="0"/>
              <a:t>15/05/42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DCFF-56F4-4AE5-860C-96EEB7BCD1A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0092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7590-9175-4810-9657-DF7F78C87D82}" type="datetimeFigureOut">
              <a:rPr lang="ar-SA" smtClean="0"/>
              <a:t>15/05/42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DCFF-56F4-4AE5-860C-96EEB7BCD1A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3534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7590-9175-4810-9657-DF7F78C87D82}" type="datetimeFigureOut">
              <a:rPr lang="ar-SA" smtClean="0"/>
              <a:t>15/05/42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DCFF-56F4-4AE5-860C-96EEB7BCD1A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36987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7590-9175-4810-9657-DF7F78C87D82}" type="datetimeFigureOut">
              <a:rPr lang="ar-SA" smtClean="0"/>
              <a:t>15/05/42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DCFF-56F4-4AE5-860C-96EEB7BCD1A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08282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7590-9175-4810-9657-DF7F78C87D82}" type="datetimeFigureOut">
              <a:rPr lang="ar-SA" smtClean="0"/>
              <a:t>15/05/42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DCFF-56F4-4AE5-860C-96EEB7BCD1A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98297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7590-9175-4810-9657-DF7F78C87D82}" type="datetimeFigureOut">
              <a:rPr lang="ar-SA" smtClean="0"/>
              <a:t>15/05/42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DCFF-56F4-4AE5-860C-96EEB7BCD1A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26943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7590-9175-4810-9657-DF7F78C87D82}" type="datetimeFigureOut">
              <a:rPr lang="ar-SA" smtClean="0"/>
              <a:t>15/05/42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DCFF-56F4-4AE5-860C-96EEB7BCD1A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64897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7590-9175-4810-9657-DF7F78C87D82}" type="datetimeFigureOut">
              <a:rPr lang="ar-SA" smtClean="0"/>
              <a:t>15/05/42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DCFF-56F4-4AE5-860C-96EEB7BCD1A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6809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7590-9175-4810-9657-DF7F78C87D82}" type="datetimeFigureOut">
              <a:rPr lang="ar-SA" smtClean="0"/>
              <a:t>15/05/42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DCFF-56F4-4AE5-860C-96EEB7BCD1A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33859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D7590-9175-4810-9657-DF7F78C87D82}" type="datetimeFigureOut">
              <a:rPr lang="ar-SA" smtClean="0"/>
              <a:t>15/05/42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7DCFF-56F4-4AE5-860C-96EEB7BCD1A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34522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/>
          </a:bodyPr>
          <a:lstStyle/>
          <a:p>
            <a:endParaRPr lang="ar-SA" b="1" dirty="0" smtClean="0">
              <a:solidFill>
                <a:schemeClr val="tx1"/>
              </a:solidFill>
              <a:cs typeface="+mj-cs"/>
            </a:endParaRPr>
          </a:p>
          <a:p>
            <a:r>
              <a:rPr lang="en-US" b="1" dirty="0" smtClean="0">
                <a:solidFill>
                  <a:schemeClr val="tx1"/>
                </a:solidFill>
                <a:cs typeface="+mj-cs"/>
              </a:rPr>
              <a:t>Occupational  Safety</a:t>
            </a:r>
          </a:p>
          <a:p>
            <a:endParaRPr lang="en-US" sz="2800" b="1" dirty="0">
              <a:solidFill>
                <a:schemeClr val="tx1"/>
              </a:solidFill>
              <a:cs typeface="+mj-cs"/>
            </a:endParaRPr>
          </a:p>
          <a:p>
            <a:pPr marL="457200" indent="-457200" algn="l" rtl="0"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tx1"/>
                </a:solidFill>
                <a:cs typeface="+mj-cs"/>
              </a:rPr>
              <a:t>Safety at workplace</a:t>
            </a:r>
          </a:p>
          <a:p>
            <a:pPr marL="457200" indent="-457200" algn="l" rtl="0">
              <a:buFont typeface="Arial" pitchFamily="34" charset="0"/>
              <a:buChar char="•"/>
            </a:pPr>
            <a:endParaRPr lang="en-US" sz="2800" b="1" dirty="0">
              <a:solidFill>
                <a:schemeClr val="tx1"/>
              </a:solidFill>
              <a:cs typeface="+mj-cs"/>
            </a:endParaRPr>
          </a:p>
          <a:p>
            <a:pPr marL="457200" indent="-457200" algn="l" rtl="0"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tx1"/>
                </a:solidFill>
                <a:cs typeface="+mj-cs"/>
              </a:rPr>
              <a:t>Safety tools</a:t>
            </a:r>
          </a:p>
          <a:p>
            <a:pPr lvl="0" algn="l" rtl="0">
              <a:spcBef>
                <a:spcPts val="0"/>
              </a:spcBef>
            </a:pPr>
            <a:endParaRPr lang="en-US" sz="2800" b="1" dirty="0">
              <a:solidFill>
                <a:schemeClr val="tx1"/>
              </a:solidFill>
              <a:cs typeface="+mj-cs"/>
            </a:endParaRPr>
          </a:p>
          <a:p>
            <a:pPr marL="457200" lvl="0" indent="-457200" algn="l" rtl="0"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b="1" smtClean="0">
                <a:solidFill>
                  <a:prstClr val="black"/>
                </a:solidFill>
              </a:rPr>
              <a:t>Human–machine </a:t>
            </a:r>
            <a:r>
              <a:rPr lang="en-US" sz="2800" b="1" dirty="0">
                <a:solidFill>
                  <a:prstClr val="black"/>
                </a:solidFill>
              </a:rPr>
              <a:t>interaction and work design</a:t>
            </a:r>
            <a:endParaRPr lang="ar-SA" sz="2800" b="1" dirty="0">
              <a:solidFill>
                <a:prstClr val="black"/>
              </a:solidFill>
            </a:endParaRPr>
          </a:p>
          <a:p>
            <a:pPr marL="457200" indent="-457200" algn="l" rtl="0">
              <a:buFont typeface="Arial" pitchFamily="34" charset="0"/>
              <a:buChar char="•"/>
            </a:pPr>
            <a:endParaRPr lang="en-US" b="1" dirty="0" smtClean="0">
              <a:solidFill>
                <a:schemeClr val="tx1"/>
              </a:solidFill>
              <a:cs typeface="+mj-cs"/>
            </a:endParaRPr>
          </a:p>
          <a:p>
            <a:pPr marL="457200" indent="-457200" algn="l" rtl="0">
              <a:buFont typeface="Arial" pitchFamily="34" charset="0"/>
              <a:buChar char="•"/>
            </a:pPr>
            <a:endParaRPr lang="en-US" sz="2800" b="1" dirty="0">
              <a:solidFill>
                <a:schemeClr val="tx1"/>
              </a:solidFill>
              <a:cs typeface="+mj-cs"/>
            </a:endParaRPr>
          </a:p>
          <a:p>
            <a:pPr marL="457200" indent="-457200" algn="l" rtl="0">
              <a:buFont typeface="Arial" pitchFamily="34" charset="0"/>
              <a:buChar char="•"/>
            </a:pPr>
            <a:endParaRPr lang="en-US" sz="2800" b="1" dirty="0" smtClean="0">
              <a:solidFill>
                <a:schemeClr val="tx1"/>
              </a:solidFill>
              <a:cs typeface="+mj-cs"/>
            </a:endParaRPr>
          </a:p>
          <a:p>
            <a:pPr marL="457200" indent="-457200" algn="l" rtl="0">
              <a:buFont typeface="Arial" pitchFamily="34" charset="0"/>
              <a:buChar char="•"/>
            </a:pPr>
            <a:endParaRPr lang="en-US" sz="2800" b="1" dirty="0">
              <a:solidFill>
                <a:schemeClr val="tx1"/>
              </a:solidFill>
              <a:cs typeface="+mj-cs"/>
            </a:endParaRPr>
          </a:p>
          <a:p>
            <a:pPr marL="457200" indent="-457200" algn="l" rtl="0">
              <a:buFont typeface="Arial" pitchFamily="34" charset="0"/>
              <a:buChar char="•"/>
            </a:pPr>
            <a:endParaRPr lang="en-US" sz="2800" dirty="0">
              <a:solidFill>
                <a:schemeClr val="tx1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81457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08712"/>
          </a:xfrm>
        </p:spPr>
        <p:txBody>
          <a:bodyPr/>
          <a:lstStyle/>
          <a:p>
            <a:pPr algn="l"/>
            <a:endParaRPr lang="en-US" dirty="0" smtClean="0"/>
          </a:p>
          <a:p>
            <a:pPr lvl="0" algn="l" rtl="0">
              <a:buFont typeface="Wingdings" pitchFamily="2" charset="2"/>
              <a:buChar char="Ø"/>
            </a:pPr>
            <a:r>
              <a:rPr lang="en-US" sz="2200" b="1" dirty="0" smtClean="0">
                <a:solidFill>
                  <a:prstClr val="black"/>
                </a:solidFill>
              </a:rPr>
              <a:t>Safety at work place</a:t>
            </a:r>
          </a:p>
          <a:p>
            <a:pPr marL="0" lvl="0" indent="0" algn="l" rtl="0">
              <a:buNone/>
            </a:pPr>
            <a:endParaRPr lang="en-US" sz="2200" b="1" dirty="0" smtClean="0">
              <a:solidFill>
                <a:prstClr val="black"/>
              </a:solidFill>
            </a:endParaRPr>
          </a:p>
          <a:p>
            <a:pPr lvl="0" algn="l" rtl="0">
              <a:buFont typeface="Courier New" pitchFamily="49" charset="0"/>
              <a:buChar char="o"/>
            </a:pPr>
            <a:r>
              <a:rPr lang="en-US" sz="2200" dirty="0" smtClean="0">
                <a:solidFill>
                  <a:prstClr val="black"/>
                </a:solidFill>
              </a:rPr>
              <a:t>Heat, cold and the design of the physical environment</a:t>
            </a:r>
          </a:p>
          <a:p>
            <a:pPr lvl="0" algn="l" rtl="0">
              <a:buFont typeface="Courier New" pitchFamily="49" charset="0"/>
              <a:buChar char="o"/>
            </a:pPr>
            <a:r>
              <a:rPr lang="en-US" sz="2200" dirty="0" smtClean="0">
                <a:solidFill>
                  <a:prstClr val="black"/>
                </a:solidFill>
              </a:rPr>
              <a:t>Lighting</a:t>
            </a:r>
          </a:p>
          <a:p>
            <a:pPr lvl="0" algn="l" rtl="0">
              <a:buFont typeface="Courier New" pitchFamily="49" charset="0"/>
              <a:buChar char="o"/>
            </a:pPr>
            <a:endParaRPr lang="en-US" sz="2200" dirty="0" smtClean="0">
              <a:solidFill>
                <a:prstClr val="black"/>
              </a:solidFill>
            </a:endParaRPr>
          </a:p>
          <a:p>
            <a:pPr marL="0" lvl="0" indent="0" algn="l" rtl="0">
              <a:buNone/>
            </a:pPr>
            <a:endParaRPr lang="en-US" sz="2200" dirty="0" smtClean="0">
              <a:solidFill>
                <a:prstClr val="black"/>
              </a:solidFill>
            </a:endParaRPr>
          </a:p>
          <a:p>
            <a:pPr algn="l"/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2414342"/>
            <a:ext cx="5578475" cy="345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39552" y="5877272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Wingdings" pitchFamily="2" charset="2"/>
              <a:buChar char="q"/>
            </a:pPr>
            <a:r>
              <a:rPr lang="en-US" dirty="0"/>
              <a:t>Periodic illumination level measurements by light-level meter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40441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260648"/>
            <a:ext cx="8686800" cy="6408712"/>
          </a:xfrm>
        </p:spPr>
        <p:txBody>
          <a:bodyPr>
            <a:normAutofit/>
          </a:bodyPr>
          <a:lstStyle/>
          <a:p>
            <a:pPr algn="l" rtl="0">
              <a:buFont typeface="Courier New" pitchFamily="49" charset="0"/>
              <a:buChar char="o"/>
            </a:pPr>
            <a:endParaRPr lang="en-US" sz="2200" dirty="0" smtClean="0">
              <a:cs typeface="+mj-cs"/>
            </a:endParaRPr>
          </a:p>
          <a:p>
            <a:pPr algn="l" rtl="0">
              <a:buFont typeface="Courier New" pitchFamily="49" charset="0"/>
              <a:buChar char="o"/>
            </a:pPr>
            <a:r>
              <a:rPr lang="en-US" sz="2200" dirty="0" smtClean="0">
                <a:cs typeface="+mj-cs"/>
              </a:rPr>
              <a:t>Ventilation </a:t>
            </a:r>
            <a:r>
              <a:rPr lang="en-US" sz="2200" dirty="0">
                <a:cs typeface="+mj-cs"/>
              </a:rPr>
              <a:t>system</a:t>
            </a:r>
          </a:p>
          <a:p>
            <a:pPr marL="0" indent="0" algn="l" rtl="0">
              <a:buNone/>
            </a:pPr>
            <a:endParaRPr lang="en-US" sz="2200" dirty="0" smtClean="0">
              <a:cs typeface="+mj-cs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649725"/>
              </p:ext>
            </p:extLst>
          </p:nvPr>
        </p:nvGraphicFramePr>
        <p:xfrm>
          <a:off x="268870" y="1268760"/>
          <a:ext cx="6408712" cy="1440160"/>
        </p:xfrm>
        <a:graphic>
          <a:graphicData uri="http://schemas.openxmlformats.org/drawingml/2006/table">
            <a:tbl>
              <a:tblPr firstRow="1" firstCol="1" bandRow="1"/>
              <a:tblGrid>
                <a:gridCol w="305014"/>
                <a:gridCol w="3269471"/>
                <a:gridCol w="2834227"/>
              </a:tblGrid>
              <a:tr h="44464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9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Type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Air In cubic feet per minute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759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workplace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60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759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Offices and management rooms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251520" y="2841901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Wingdings" pitchFamily="2" charset="2"/>
              <a:buChar char="q"/>
            </a:pPr>
            <a:r>
              <a:rPr lang="en-US" dirty="0" smtClean="0">
                <a:cs typeface="+mj-cs"/>
              </a:rPr>
              <a:t>Periodic velocity of air flow measurements and air pressure by CFM meter device.</a:t>
            </a:r>
            <a:endParaRPr lang="ar-SA" dirty="0">
              <a:cs typeface="+mj-cs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72571" y="3789040"/>
            <a:ext cx="272985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l" rtl="0">
              <a:buFont typeface="Courier New" pitchFamily="49" charset="0"/>
              <a:buChar char="o"/>
            </a:pPr>
            <a:r>
              <a:rPr lang="en-US" sz="2200" dirty="0" smtClean="0">
                <a:cs typeface="+mj-cs"/>
              </a:rPr>
              <a:t>Noise and Vibration</a:t>
            </a:r>
            <a:endParaRPr lang="ar-SA" sz="2200" dirty="0">
              <a:cs typeface="+mj-cs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51520" y="4365104"/>
            <a:ext cx="3776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l" rtl="0">
              <a:buFont typeface="Wingdings" pitchFamily="2" charset="2"/>
              <a:buChar char="q"/>
            </a:pPr>
            <a:r>
              <a:rPr lang="en-US" dirty="0" smtClean="0">
                <a:cs typeface="+mj-cs"/>
              </a:rPr>
              <a:t>noise level shouldn’t exceed 80 Db.</a:t>
            </a:r>
            <a:endParaRPr lang="ar-SA" dirty="0">
              <a:cs typeface="+mj-cs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251520" y="4734436"/>
            <a:ext cx="61572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Wingdings" pitchFamily="2" charset="2"/>
              <a:buChar char="q"/>
            </a:pPr>
            <a:r>
              <a:rPr lang="en-US" dirty="0" smtClean="0"/>
              <a:t>In laboratory, noise level should be between 55-60 dB </a:t>
            </a:r>
            <a:endParaRPr lang="ar-SA" dirty="0"/>
          </a:p>
        </p:txBody>
      </p:sp>
      <p:sp>
        <p:nvSpPr>
          <p:cNvPr id="10" name="مستطيل 9"/>
          <p:cNvSpPr/>
          <p:nvPr/>
        </p:nvSpPr>
        <p:spPr>
          <a:xfrm>
            <a:off x="262807" y="5301208"/>
            <a:ext cx="8701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Wingdings" pitchFamily="2" charset="2"/>
              <a:buChar char="q"/>
            </a:pPr>
            <a:r>
              <a:rPr lang="en-US" dirty="0" smtClean="0"/>
              <a:t>In testing, all windows must be closed, measurement is done at a distance of at least 1 meter from walls, 1.2 meter from ground. </a:t>
            </a:r>
            <a:endParaRPr lang="ar-SA" dirty="0"/>
          </a:p>
        </p:txBody>
      </p:sp>
      <p:sp>
        <p:nvSpPr>
          <p:cNvPr id="11" name="مستطيل 10"/>
          <p:cNvSpPr/>
          <p:nvPr/>
        </p:nvSpPr>
        <p:spPr>
          <a:xfrm>
            <a:off x="268870" y="6224538"/>
            <a:ext cx="76154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Wingdings" pitchFamily="2" charset="2"/>
              <a:buChar char="q"/>
            </a:pPr>
            <a:r>
              <a:rPr lang="en-US" dirty="0" smtClean="0"/>
              <a:t>Regular </a:t>
            </a:r>
            <a:r>
              <a:rPr lang="en-US" dirty="0"/>
              <a:t>maintenance and replacement of worn parts can prevent vibration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64791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08712"/>
          </a:xfrm>
        </p:spPr>
        <p:txBody>
          <a:bodyPr>
            <a:normAutofit/>
          </a:bodyPr>
          <a:lstStyle/>
          <a:p>
            <a:pPr algn="l" rtl="0"/>
            <a:endParaRPr lang="en-US" sz="2200" b="1" dirty="0" smtClean="0">
              <a:cs typeface="+mj-cs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200" b="1" dirty="0" smtClean="0">
                <a:cs typeface="+mj-cs"/>
              </a:rPr>
              <a:t>  Safety tools</a:t>
            </a:r>
          </a:p>
          <a:p>
            <a:pPr algn="l" rtl="0"/>
            <a:endParaRPr lang="ar-SA" sz="2200" b="1" dirty="0">
              <a:cs typeface="+mj-cs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467544" y="1196752"/>
            <a:ext cx="336919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l" rtl="0">
              <a:buFont typeface="Courier New" pitchFamily="49" charset="0"/>
              <a:buChar char="o"/>
            </a:pPr>
            <a:r>
              <a:rPr lang="en-US" sz="2200" dirty="0">
                <a:cs typeface="+mj-cs"/>
              </a:rPr>
              <a:t>Helmet and 	Work shoes</a:t>
            </a:r>
            <a:endParaRPr lang="ar-SA" sz="2200" dirty="0">
              <a:cs typeface="+mj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67544" y="1916832"/>
            <a:ext cx="84249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Courier New" pitchFamily="49" charset="0"/>
              <a:buChar char="o"/>
            </a:pPr>
            <a:r>
              <a:rPr lang="en-US" sz="2200" dirty="0" smtClean="0">
                <a:cs typeface="+mj-cs"/>
              </a:rPr>
              <a:t>Ear protection</a:t>
            </a:r>
            <a:endParaRPr lang="ar-SA" dirty="0">
              <a:cs typeface="+mj-cs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07849" y="2636912"/>
            <a:ext cx="22166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r" rtl="0">
              <a:buFont typeface="Courier New" pitchFamily="49" charset="0"/>
              <a:buChar char="o"/>
            </a:pPr>
            <a:r>
              <a:rPr lang="en-US" sz="2200" dirty="0" smtClean="0">
                <a:cs typeface="+mj-cs"/>
              </a:rPr>
              <a:t>Worker's </a:t>
            </a:r>
            <a:r>
              <a:rPr lang="en-US" sz="2200" dirty="0">
                <a:cs typeface="+mj-cs"/>
              </a:rPr>
              <a:t>dress</a:t>
            </a:r>
            <a:endParaRPr lang="ar-SA" sz="2200" dirty="0">
              <a:cs typeface="+mj-cs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67544" y="3120127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0">
              <a:buFont typeface="Wingdings" pitchFamily="2" charset="2"/>
              <a:buChar char="q"/>
            </a:pPr>
            <a:r>
              <a:rPr lang="en-US" dirty="0" smtClean="0">
                <a:cs typeface="+mj-cs"/>
              </a:rPr>
              <a:t>It </a:t>
            </a:r>
            <a:r>
              <a:rPr lang="en-US" dirty="0">
                <a:cs typeface="+mj-cs"/>
              </a:rPr>
              <a:t>is not safe to use loose clothes. Especially the wire drawing machine</a:t>
            </a:r>
            <a:endParaRPr lang="ar-SA" dirty="0">
              <a:cs typeface="+mj-cs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714316" y="3510004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l" rtl="0">
              <a:buFont typeface="Wingdings" pitchFamily="2" charset="2"/>
              <a:buChar char="q"/>
            </a:pPr>
            <a:r>
              <a:rPr lang="en-US" dirty="0" smtClean="0"/>
              <a:t>Wearing </a:t>
            </a:r>
            <a:r>
              <a:rPr lang="en-US" dirty="0"/>
              <a:t>of polyester and cotton is </a:t>
            </a:r>
            <a:r>
              <a:rPr lang="en-US" dirty="0" smtClean="0"/>
              <a:t>proper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407849" y="4581128"/>
            <a:ext cx="848463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Courier New" pitchFamily="49" charset="0"/>
              <a:buChar char="o"/>
            </a:pPr>
            <a:r>
              <a:rPr lang="en-US" sz="2200" dirty="0" smtClean="0">
                <a:cs typeface="+mj-cs"/>
              </a:rPr>
              <a:t>Gloves</a:t>
            </a:r>
            <a:r>
              <a:rPr lang="en-US" dirty="0" smtClean="0"/>
              <a:t> (</a:t>
            </a:r>
            <a:r>
              <a:rPr lang="en-US" dirty="0" smtClean="0">
                <a:solidFill>
                  <a:prstClr val="black"/>
                </a:solidFill>
              </a:rPr>
              <a:t>Super </a:t>
            </a:r>
            <a:r>
              <a:rPr lang="en-US" dirty="0">
                <a:solidFill>
                  <a:prstClr val="black"/>
                </a:solidFill>
              </a:rPr>
              <a:t>fabric gloves</a:t>
            </a:r>
            <a:r>
              <a:rPr lang="en-US" sz="2200" dirty="0">
                <a:solidFill>
                  <a:prstClr val="black"/>
                </a:solidFill>
              </a:rPr>
              <a:t>, </a:t>
            </a:r>
            <a:r>
              <a:rPr lang="en-US" dirty="0">
                <a:solidFill>
                  <a:prstClr val="black"/>
                </a:solidFill>
              </a:rPr>
              <a:t>consists of </a:t>
            </a:r>
            <a:r>
              <a:rPr lang="en-US" dirty="0" smtClean="0">
                <a:solidFill>
                  <a:prstClr val="black"/>
                </a:solidFill>
              </a:rPr>
              <a:t>nylon </a:t>
            </a:r>
            <a:r>
              <a:rPr lang="en-US" dirty="0">
                <a:solidFill>
                  <a:prstClr val="black"/>
                </a:solidFill>
              </a:rPr>
              <a:t>or </a:t>
            </a:r>
            <a:r>
              <a:rPr lang="en-US" dirty="0" smtClean="0">
                <a:solidFill>
                  <a:prstClr val="black"/>
                </a:solidFill>
              </a:rPr>
              <a:t>polyester)</a:t>
            </a:r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397864" y="5337176"/>
            <a:ext cx="33317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l" rtl="0">
              <a:buFont typeface="Courier New" pitchFamily="49" charset="0"/>
              <a:buChar char="o"/>
            </a:pPr>
            <a:r>
              <a:rPr lang="en-US" sz="2200" dirty="0" smtClean="0">
                <a:cs typeface="+mj-cs"/>
              </a:rPr>
              <a:t>Dust mask</a:t>
            </a:r>
            <a:r>
              <a:rPr lang="en-US" dirty="0" smtClean="0">
                <a:cs typeface="+mj-cs"/>
              </a:rPr>
              <a:t>(miller</a:t>
            </a:r>
            <a:r>
              <a:rPr lang="en-US" sz="2200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machine)</a:t>
            </a:r>
            <a:r>
              <a:rPr lang="en-US" sz="2200" dirty="0" smtClean="0">
                <a:cs typeface="+mj-cs"/>
              </a:rPr>
              <a:t> </a:t>
            </a:r>
            <a:endParaRPr lang="ar-SA" sz="2200" dirty="0">
              <a:cs typeface="+mj-cs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484345" y="5805264"/>
            <a:ext cx="579460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l" rtl="0">
              <a:buFont typeface="Courier New" pitchFamily="49" charset="0"/>
              <a:buChar char="o"/>
            </a:pPr>
            <a:r>
              <a:rPr lang="en-US" sz="2200" dirty="0" smtClean="0">
                <a:cs typeface="+mj-cs"/>
              </a:rPr>
              <a:t>Safety Glasses (mixer machine, press machine)</a:t>
            </a:r>
            <a:endParaRPr lang="ar-SA" sz="22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80350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88640"/>
            <a:ext cx="8507288" cy="6336704"/>
          </a:xfrm>
        </p:spPr>
        <p:txBody>
          <a:bodyPr/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ar-SA" sz="2200" dirty="0"/>
          </a:p>
        </p:txBody>
      </p:sp>
      <p:sp>
        <p:nvSpPr>
          <p:cNvPr id="2" name="مستطيل 1"/>
          <p:cNvSpPr/>
          <p:nvPr/>
        </p:nvSpPr>
        <p:spPr>
          <a:xfrm>
            <a:off x="491283" y="774665"/>
            <a:ext cx="663219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Ø"/>
            </a:pPr>
            <a:r>
              <a:rPr lang="en-US" sz="2200" b="1" dirty="0" smtClean="0"/>
              <a:t>Human–machine </a:t>
            </a:r>
            <a:r>
              <a:rPr lang="en-US" sz="2200" b="1" dirty="0"/>
              <a:t>interaction and work design</a:t>
            </a:r>
            <a:endParaRPr lang="ar-SA" sz="2200" b="1" dirty="0"/>
          </a:p>
        </p:txBody>
      </p:sp>
      <p:sp>
        <p:nvSpPr>
          <p:cNvPr id="5" name="مستطيل 4"/>
          <p:cNvSpPr/>
          <p:nvPr/>
        </p:nvSpPr>
        <p:spPr>
          <a:xfrm>
            <a:off x="840840" y="1370682"/>
            <a:ext cx="20724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l" rtl="0">
              <a:buFont typeface="Courier New" pitchFamily="49" charset="0"/>
              <a:buChar char="o"/>
            </a:pPr>
            <a:r>
              <a:rPr lang="en-US" sz="2200" dirty="0" smtClean="0"/>
              <a:t>Tire </a:t>
            </a:r>
            <a:r>
              <a:rPr lang="en-US" sz="2200" dirty="0" err="1"/>
              <a:t>debeader</a:t>
            </a:r>
            <a:endParaRPr lang="ar-SA" sz="2200" dirty="0"/>
          </a:p>
        </p:txBody>
      </p:sp>
      <p:sp>
        <p:nvSpPr>
          <p:cNvPr id="6" name="مستطيل 5"/>
          <p:cNvSpPr/>
          <p:nvPr/>
        </p:nvSpPr>
        <p:spPr>
          <a:xfrm>
            <a:off x="840840" y="1838248"/>
            <a:ext cx="81236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Courier New" pitchFamily="49" charset="0"/>
              <a:buChar char="o"/>
            </a:pPr>
            <a:r>
              <a:rPr lang="en-US" sz="2200" dirty="0" smtClean="0"/>
              <a:t>Tire </a:t>
            </a:r>
            <a:r>
              <a:rPr lang="en-US" sz="2200" dirty="0"/>
              <a:t>shredder </a:t>
            </a:r>
            <a:r>
              <a:rPr lang="en-US" sz="2200" dirty="0" smtClean="0"/>
              <a:t>machine</a:t>
            </a:r>
            <a:r>
              <a:rPr lang="en-US" dirty="0" smtClean="0"/>
              <a:t>(The </a:t>
            </a:r>
            <a:r>
              <a:rPr lang="en-US" dirty="0"/>
              <a:t>risk </a:t>
            </a:r>
            <a:r>
              <a:rPr lang="en-US" dirty="0" smtClean="0"/>
              <a:t>should </a:t>
            </a:r>
            <a:r>
              <a:rPr lang="en-US" dirty="0"/>
              <a:t>be about 2.7 m from the ground as it is </a:t>
            </a:r>
            <a:r>
              <a:rPr lang="en-US" dirty="0" smtClean="0"/>
              <a:t>high-risk).</a:t>
            </a:r>
            <a:endParaRPr lang="ar-S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894" y="2348880"/>
            <a:ext cx="2994025" cy="2064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932812" y="4653136"/>
            <a:ext cx="287456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l" rtl="0">
              <a:buFont typeface="Courier New" pitchFamily="49" charset="0"/>
              <a:buChar char="o"/>
            </a:pPr>
            <a:r>
              <a:rPr lang="en-US" sz="2200" dirty="0" smtClean="0"/>
              <a:t>Dryer </a:t>
            </a:r>
            <a:r>
              <a:rPr lang="en-US" sz="2200" dirty="0"/>
              <a:t>mixer Machine</a:t>
            </a:r>
            <a:endParaRPr lang="ar-SA" sz="2200" dirty="0"/>
          </a:p>
        </p:txBody>
      </p:sp>
      <p:sp>
        <p:nvSpPr>
          <p:cNvPr id="8" name="مستطيل 7"/>
          <p:cNvSpPr/>
          <p:nvPr/>
        </p:nvSpPr>
        <p:spPr>
          <a:xfrm>
            <a:off x="1027995" y="5373216"/>
            <a:ext cx="35616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l" rtl="0">
              <a:buFont typeface="Courier New" pitchFamily="49" charset="0"/>
              <a:buChar char="o"/>
            </a:pPr>
            <a:r>
              <a:rPr lang="en-US" sz="2200" dirty="0" smtClean="0"/>
              <a:t>Rubber </a:t>
            </a:r>
            <a:r>
              <a:rPr lang="en-US" sz="2200" dirty="0"/>
              <a:t>Tile Press Machine</a:t>
            </a:r>
            <a:endParaRPr lang="ar-SA" sz="2200" dirty="0"/>
          </a:p>
        </p:txBody>
      </p:sp>
      <p:pic>
        <p:nvPicPr>
          <p:cNvPr id="9" name="صورة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656" y="4474478"/>
            <a:ext cx="1962150" cy="229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441578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211</Words>
  <Application>Microsoft Office PowerPoint</Application>
  <PresentationFormat>عرض على الشاشة (3:4)‏</PresentationFormat>
  <Paragraphs>51</Paragraphs>
  <Slides>5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aa</dc:creator>
  <cp:lastModifiedBy>aa</cp:lastModifiedBy>
  <cp:revision>17</cp:revision>
  <dcterms:created xsi:type="dcterms:W3CDTF">2020-12-26T19:58:22Z</dcterms:created>
  <dcterms:modified xsi:type="dcterms:W3CDTF">2020-12-29T21:32:52Z</dcterms:modified>
</cp:coreProperties>
</file>