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69" r:id="rId1"/>
  </p:sldMasterIdLst>
  <p:notesMasterIdLst>
    <p:notesMasterId r:id="rId11"/>
  </p:notesMasterIdLst>
  <p:sldIdLst>
    <p:sldId id="256" r:id="rId2"/>
    <p:sldId id="257" r:id="rId3"/>
    <p:sldId id="258" r:id="rId4"/>
    <p:sldId id="259" r:id="rId5"/>
    <p:sldId id="262" r:id="rId6"/>
    <p:sldId id="260" r:id="rId7"/>
    <p:sldId id="263" r:id="rId8"/>
    <p:sldId id="265" r:id="rId9"/>
    <p:sldId id="266"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5" roundtripDataSignature="AMtx7mhEH1qJyCZlntiuL5/7XmAeNSnlX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p:scale>
          <a:sx n="90" d="100"/>
          <a:sy n="90" d="100"/>
        </p:scale>
        <p:origin x="-816" y="-10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customschemas.google.com/relationships/presentationmetadata" Target="meta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xmlns="" val="34279579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3" name="Google Shape;103;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 name="Google Shape;10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cc1dd1cabc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cc1dd1cabc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cc1dd1cabc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cc1dd1cab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5" name="Google Shape;14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3498110"/>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314451"/>
            <a:ext cx="7772400" cy="137232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2708705"/>
            <a:ext cx="7772400" cy="899778"/>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3714750"/>
            <a:ext cx="9147765" cy="1434066"/>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10997"/>
            <a:ext cx="8229600" cy="3289553"/>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05980"/>
            <a:ext cx="1777470" cy="419457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05981"/>
            <a:ext cx="6324600" cy="419457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85000"/>
              </a:lnSpc>
              <a:spcBef>
                <a:spcPts val="0"/>
              </a:spcBef>
              <a:spcAft>
                <a:spcPts val="0"/>
              </a:spcAft>
              <a:buClr>
                <a:srgbClr val="3F3F3F"/>
              </a:buClr>
              <a:buSzPts val="2800"/>
              <a:buFont typeface="Calibri"/>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5" name="Google Shape;25;p1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90000"/>
              </a:lnSpc>
              <a:spcBef>
                <a:spcPts val="0"/>
              </a:spcBef>
              <a:spcAft>
                <a:spcPts val="0"/>
              </a:spcAft>
              <a:buSzPts val="1800"/>
              <a:buChar char="●"/>
              <a:defRPr/>
            </a:lvl1pPr>
            <a:lvl2pPr marL="914400" lvl="1" indent="-317500" algn="l">
              <a:lnSpc>
                <a:spcPct val="90000"/>
              </a:lnSpc>
              <a:spcBef>
                <a:spcPts val="0"/>
              </a:spcBef>
              <a:spcAft>
                <a:spcPts val="0"/>
              </a:spcAft>
              <a:buSzPts val="1400"/>
              <a:buChar char="○"/>
              <a:defRPr/>
            </a:lvl2pPr>
            <a:lvl3pPr marL="1371600" lvl="2" indent="-317500" algn="l">
              <a:lnSpc>
                <a:spcPct val="90000"/>
              </a:lnSpc>
              <a:spcBef>
                <a:spcPts val="0"/>
              </a:spcBef>
              <a:spcAft>
                <a:spcPts val="0"/>
              </a:spcAft>
              <a:buSzPts val="1400"/>
              <a:buChar char="■"/>
              <a:defRPr/>
            </a:lvl3pPr>
            <a:lvl4pPr marL="1828800" lvl="3" indent="-317500" algn="l">
              <a:lnSpc>
                <a:spcPct val="90000"/>
              </a:lnSpc>
              <a:spcBef>
                <a:spcPts val="0"/>
              </a:spcBef>
              <a:spcAft>
                <a:spcPts val="0"/>
              </a:spcAft>
              <a:buSzPts val="1400"/>
              <a:buChar char="●"/>
              <a:defRPr/>
            </a:lvl4pPr>
            <a:lvl5pPr marL="2286000" lvl="4" indent="-317500" algn="l">
              <a:lnSpc>
                <a:spcPct val="90000"/>
              </a:lnSpc>
              <a:spcBef>
                <a:spcPts val="0"/>
              </a:spcBef>
              <a:spcAft>
                <a:spcPts val="0"/>
              </a:spcAft>
              <a:buSzPts val="1400"/>
              <a:buChar char="○"/>
              <a:defRPr/>
            </a:lvl5pPr>
            <a:lvl6pPr marL="2743200" lvl="5" indent="-317500" algn="l">
              <a:lnSpc>
                <a:spcPct val="90000"/>
              </a:lnSpc>
              <a:spcBef>
                <a:spcPts val="0"/>
              </a:spcBef>
              <a:spcAft>
                <a:spcPts val="0"/>
              </a:spcAft>
              <a:buSzPts val="1400"/>
              <a:buChar char="■"/>
              <a:defRPr/>
            </a:lvl6pPr>
            <a:lvl7pPr marL="3200400" lvl="6" indent="-317500" algn="l">
              <a:lnSpc>
                <a:spcPct val="90000"/>
              </a:lnSpc>
              <a:spcBef>
                <a:spcPts val="0"/>
              </a:spcBef>
              <a:spcAft>
                <a:spcPts val="0"/>
              </a:spcAft>
              <a:buSzPts val="1400"/>
              <a:buChar char="●"/>
              <a:defRPr/>
            </a:lvl7pPr>
            <a:lvl8pPr marL="3657600" lvl="7" indent="-317500" algn="l">
              <a:lnSpc>
                <a:spcPct val="90000"/>
              </a:lnSpc>
              <a:spcBef>
                <a:spcPts val="0"/>
              </a:spcBef>
              <a:spcAft>
                <a:spcPts val="0"/>
              </a:spcAft>
              <a:buSzPts val="1400"/>
              <a:buChar char="○"/>
              <a:defRPr/>
            </a:lvl8pPr>
            <a:lvl9pPr marL="4114800" lvl="8" indent="-317500" algn="l">
              <a:lnSpc>
                <a:spcPct val="90000"/>
              </a:lnSpc>
              <a:spcBef>
                <a:spcPts val="0"/>
              </a:spcBef>
              <a:spcAft>
                <a:spcPts val="0"/>
              </a:spcAft>
              <a:buSzPts val="1400"/>
              <a:buChar char="■"/>
              <a:defRPr/>
            </a:lvl9pPr>
          </a:lstStyle>
          <a:p>
            <a:endParaRPr/>
          </a:p>
        </p:txBody>
      </p:sp>
      <p:sp>
        <p:nvSpPr>
          <p:cNvPr id="26" name="Google Shape;26;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spcBef>
                <a:spcPts val="0"/>
              </a:spcBef>
              <a:spcAft>
                <a:spcPts val="0"/>
              </a:spcAft>
              <a:buClr>
                <a:srgbClr val="FFFFFF"/>
              </a:buClr>
              <a:buSzPts val="788"/>
              <a:buFont typeface="Calibri"/>
              <a:buNone/>
              <a:defRPr sz="788" b="0" i="0" u="none" strike="noStrike" cap="none">
                <a:solidFill>
                  <a:srgbClr val="FFFFFF"/>
                </a:solidFill>
                <a:latin typeface="Calibri"/>
                <a:ea typeface="Calibri"/>
                <a:cs typeface="Calibri"/>
                <a:sym typeface="Calibri"/>
              </a:defRPr>
            </a:lvl1pPr>
            <a:lvl2pPr marL="0" marR="0" lvl="1" indent="0" algn="r">
              <a:spcBef>
                <a:spcPts val="0"/>
              </a:spcBef>
              <a:spcAft>
                <a:spcPts val="0"/>
              </a:spcAft>
              <a:buClr>
                <a:srgbClr val="FFFFFF"/>
              </a:buClr>
              <a:buSzPts val="788"/>
              <a:buFont typeface="Calibri"/>
              <a:buNone/>
              <a:defRPr sz="788" b="0" i="0" u="none" strike="noStrike" cap="none">
                <a:solidFill>
                  <a:srgbClr val="FFFFFF"/>
                </a:solidFill>
                <a:latin typeface="Calibri"/>
                <a:ea typeface="Calibri"/>
                <a:cs typeface="Calibri"/>
                <a:sym typeface="Calibri"/>
              </a:defRPr>
            </a:lvl2pPr>
            <a:lvl3pPr marL="0" marR="0" lvl="2" indent="0" algn="r">
              <a:spcBef>
                <a:spcPts val="0"/>
              </a:spcBef>
              <a:spcAft>
                <a:spcPts val="0"/>
              </a:spcAft>
              <a:buClr>
                <a:srgbClr val="FFFFFF"/>
              </a:buClr>
              <a:buSzPts val="788"/>
              <a:buFont typeface="Calibri"/>
              <a:buNone/>
              <a:defRPr sz="788" b="0" i="0" u="none" strike="noStrike" cap="none">
                <a:solidFill>
                  <a:srgbClr val="FFFFFF"/>
                </a:solidFill>
                <a:latin typeface="Calibri"/>
                <a:ea typeface="Calibri"/>
                <a:cs typeface="Calibri"/>
                <a:sym typeface="Calibri"/>
              </a:defRPr>
            </a:lvl3pPr>
            <a:lvl4pPr marL="0" marR="0" lvl="3" indent="0" algn="r">
              <a:spcBef>
                <a:spcPts val="0"/>
              </a:spcBef>
              <a:spcAft>
                <a:spcPts val="0"/>
              </a:spcAft>
              <a:buClr>
                <a:srgbClr val="FFFFFF"/>
              </a:buClr>
              <a:buSzPts val="788"/>
              <a:buFont typeface="Calibri"/>
              <a:buNone/>
              <a:defRPr sz="788" b="0" i="0" u="none" strike="noStrike" cap="none">
                <a:solidFill>
                  <a:srgbClr val="FFFFFF"/>
                </a:solidFill>
                <a:latin typeface="Calibri"/>
                <a:ea typeface="Calibri"/>
                <a:cs typeface="Calibri"/>
                <a:sym typeface="Calibri"/>
              </a:defRPr>
            </a:lvl4pPr>
            <a:lvl5pPr marL="0" marR="0" lvl="4" indent="0" algn="r">
              <a:spcBef>
                <a:spcPts val="0"/>
              </a:spcBef>
              <a:spcAft>
                <a:spcPts val="0"/>
              </a:spcAft>
              <a:buClr>
                <a:srgbClr val="FFFFFF"/>
              </a:buClr>
              <a:buSzPts val="788"/>
              <a:buFont typeface="Calibri"/>
              <a:buNone/>
              <a:defRPr sz="788" b="0" i="0" u="none" strike="noStrike" cap="none">
                <a:solidFill>
                  <a:srgbClr val="FFFFFF"/>
                </a:solidFill>
                <a:latin typeface="Calibri"/>
                <a:ea typeface="Calibri"/>
                <a:cs typeface="Calibri"/>
                <a:sym typeface="Calibri"/>
              </a:defRPr>
            </a:lvl5pPr>
            <a:lvl6pPr marL="0" marR="0" lvl="5" indent="0" algn="r">
              <a:spcBef>
                <a:spcPts val="0"/>
              </a:spcBef>
              <a:spcAft>
                <a:spcPts val="0"/>
              </a:spcAft>
              <a:buClr>
                <a:srgbClr val="FFFFFF"/>
              </a:buClr>
              <a:buSzPts val="788"/>
              <a:buFont typeface="Calibri"/>
              <a:buNone/>
              <a:defRPr sz="788" b="0" i="0" u="none" strike="noStrike" cap="none">
                <a:solidFill>
                  <a:srgbClr val="FFFFFF"/>
                </a:solidFill>
                <a:latin typeface="Calibri"/>
                <a:ea typeface="Calibri"/>
                <a:cs typeface="Calibri"/>
                <a:sym typeface="Calibri"/>
              </a:defRPr>
            </a:lvl6pPr>
            <a:lvl7pPr marL="0" marR="0" lvl="6" indent="0" algn="r">
              <a:spcBef>
                <a:spcPts val="0"/>
              </a:spcBef>
              <a:spcAft>
                <a:spcPts val="0"/>
              </a:spcAft>
              <a:buClr>
                <a:srgbClr val="FFFFFF"/>
              </a:buClr>
              <a:buSzPts val="788"/>
              <a:buFont typeface="Calibri"/>
              <a:buNone/>
              <a:defRPr sz="788" b="0" i="0" u="none" strike="noStrike" cap="none">
                <a:solidFill>
                  <a:srgbClr val="FFFFFF"/>
                </a:solidFill>
                <a:latin typeface="Calibri"/>
                <a:ea typeface="Calibri"/>
                <a:cs typeface="Calibri"/>
                <a:sym typeface="Calibri"/>
              </a:defRPr>
            </a:lvl7pPr>
            <a:lvl8pPr marL="0" marR="0" lvl="7" indent="0" algn="r">
              <a:spcBef>
                <a:spcPts val="0"/>
              </a:spcBef>
              <a:spcAft>
                <a:spcPts val="0"/>
              </a:spcAft>
              <a:buClr>
                <a:srgbClr val="FFFFFF"/>
              </a:buClr>
              <a:buSzPts val="788"/>
              <a:buFont typeface="Calibri"/>
              <a:buNone/>
              <a:defRPr sz="788" b="0" i="0" u="none" strike="noStrike" cap="none">
                <a:solidFill>
                  <a:srgbClr val="FFFFFF"/>
                </a:solidFill>
                <a:latin typeface="Calibri"/>
                <a:ea typeface="Calibri"/>
                <a:cs typeface="Calibri"/>
                <a:sym typeface="Calibri"/>
              </a:defRPr>
            </a:lvl8pPr>
            <a:lvl9pPr marL="0" marR="0" lvl="8" indent="0" algn="r">
              <a:spcBef>
                <a:spcPts val="0"/>
              </a:spcBef>
              <a:spcAft>
                <a:spcPts val="0"/>
              </a:spcAft>
              <a:buClr>
                <a:srgbClr val="FFFFFF"/>
              </a:buClr>
              <a:buSzPts val="788"/>
              <a:buFont typeface="Calibri"/>
              <a:buNone/>
              <a:defRPr sz="788" b="0" i="0" u="none" strike="noStrike" cap="none">
                <a:solidFill>
                  <a:srgbClr val="FFFFFF"/>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794784"/>
            <a:ext cx="7772400" cy="13716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198784"/>
            <a:ext cx="4572000" cy="1091166"/>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
        <p:nvSpPr>
          <p:cNvPr id="7" name="Chevron 6"/>
          <p:cNvSpPr/>
          <p:nvPr/>
        </p:nvSpPr>
        <p:spPr>
          <a:xfrm>
            <a:off x="3636680" y="2254104"/>
            <a:ext cx="182880" cy="17145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2254104"/>
            <a:ext cx="182880" cy="17145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110997"/>
            <a:ext cx="4038600" cy="3394472"/>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110997"/>
            <a:ext cx="4038600" cy="3394472"/>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8229600" cy="85725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4057650"/>
            <a:ext cx="4040188" cy="5715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7" y="4057650"/>
            <a:ext cx="4041775" cy="5715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083221"/>
            <a:ext cx="4040188" cy="2956322"/>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1083221"/>
            <a:ext cx="4041775" cy="2956322"/>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3657600"/>
            <a:ext cx="7481776" cy="3429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4016327"/>
            <a:ext cx="3974592" cy="6858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05740"/>
            <a:ext cx="7479792" cy="3429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4805958"/>
            <a:ext cx="1920240" cy="274320"/>
          </a:xfrm>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4082552"/>
            <a:ext cx="7162800" cy="486174"/>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42476"/>
            <a:ext cx="8686800" cy="329184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endParaRPr lang="en-US"/>
          </a:p>
        </p:txBody>
      </p:sp>
      <p:sp>
        <p:nvSpPr>
          <p:cNvPr id="6" name="Footer Placeholder 5"/>
          <p:cNvSpPr>
            <a:spLocks noGrp="1"/>
          </p:cNvSpPr>
          <p:nvPr>
            <p:ph type="ftr" sz="quarter" idx="11"/>
          </p:nvPr>
        </p:nvSpPr>
        <p:spPr>
          <a:xfrm>
            <a:off x="4380073" y="4805958"/>
            <a:ext cx="2350681" cy="273844"/>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
        <p:nvSpPr>
          <p:cNvPr id="2" name="Title 1"/>
          <p:cNvSpPr>
            <a:spLocks noGrp="1"/>
          </p:cNvSpPr>
          <p:nvPr>
            <p:ph type="title"/>
          </p:nvPr>
        </p:nvSpPr>
        <p:spPr>
          <a:xfrm>
            <a:off x="228600" y="3648842"/>
            <a:ext cx="8075432" cy="422004"/>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7" y="3751495"/>
            <a:ext cx="3802003" cy="1082333"/>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4338767"/>
            <a:ext cx="3802003" cy="6286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4343440"/>
            <a:ext cx="3402314" cy="810651"/>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4340804"/>
            <a:ext cx="3405509" cy="813287"/>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3741330"/>
            <a:ext cx="182880" cy="17145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3741330"/>
            <a:ext cx="182880" cy="17145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7" y="3751495"/>
            <a:ext cx="3802003" cy="1082333"/>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4338767"/>
            <a:ext cx="3802003" cy="6286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4343440"/>
            <a:ext cx="3402314" cy="810651"/>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4340804"/>
            <a:ext cx="3405509" cy="813287"/>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05979"/>
            <a:ext cx="8229600" cy="85725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110997"/>
            <a:ext cx="8229600" cy="339447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4805958"/>
            <a:ext cx="1920240" cy="274320"/>
          </a:xfrm>
          <a:prstGeom prst="rect">
            <a:avLst/>
          </a:prstGeom>
        </p:spPr>
        <p:txBody>
          <a:bodyPr vert="horz" anchor="b"/>
          <a:lstStyle>
            <a:lvl1pPr algn="l" eaLnBrk="1" latinLnBrk="0" hangingPunct="1">
              <a:defRPr kumimoji="0" sz="1000">
                <a:solidFill>
                  <a:schemeClr val="tx1"/>
                </a:solidFill>
              </a:defRPr>
            </a:lvl1pPr>
            <a:extLst/>
          </a:lstStyle>
          <a:p>
            <a:endParaRPr lang="en-US"/>
          </a:p>
        </p:txBody>
      </p:sp>
      <p:sp>
        <p:nvSpPr>
          <p:cNvPr id="22" name="Footer Placeholder 21"/>
          <p:cNvSpPr>
            <a:spLocks noGrp="1"/>
          </p:cNvSpPr>
          <p:nvPr>
            <p:ph type="ftr" sz="quarter" idx="3"/>
          </p:nvPr>
        </p:nvSpPr>
        <p:spPr>
          <a:xfrm>
            <a:off x="4380073" y="4805958"/>
            <a:ext cx="2350681" cy="273844"/>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4805958"/>
            <a:ext cx="365760" cy="273844"/>
          </a:xfrm>
          <a:prstGeom prst="rect">
            <a:avLst/>
          </a:prstGeom>
        </p:spPr>
        <p:txBody>
          <a:bodyPr vert="horz" anchor="b"/>
          <a:lstStyle>
            <a:lvl1pPr algn="r" eaLnBrk="1" latinLnBrk="0" hangingPunct="1">
              <a:defRPr kumimoji="0" sz="1000" b="0">
                <a:solidFill>
                  <a:schemeClr val="tx1"/>
                </a:solidFill>
              </a:defRPr>
            </a:lvl1pPr>
            <a:extLst/>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a:t>
            </a:fld>
            <a:endParaRPr lang="en-US"/>
          </a:p>
        </p:txBody>
      </p:sp>
    </p:spTree>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881" r:id="rId12"/>
  </p:sldLayoutIdLst>
  <p:hf sldNum="0"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
          <p:cNvSpPr txBox="1">
            <a:spLocks noGrp="1"/>
          </p:cNvSpPr>
          <p:nvPr>
            <p:ph type="ctrTitle"/>
          </p:nvPr>
        </p:nvSpPr>
        <p:spPr>
          <a:xfrm>
            <a:off x="707065" y="570172"/>
            <a:ext cx="7772400" cy="1372321"/>
          </a:xfrm>
          <a:prstGeom prst="rect">
            <a:avLst/>
          </a:prstGeom>
          <a:noFill/>
          <a:ln>
            <a:noFill/>
          </a:ln>
        </p:spPr>
        <p:txBody>
          <a:bodyPr spcFirstLastPara="1" wrap="square" lIns="91425" tIns="91425" rIns="91425" bIns="91425" anchor="b" anchorCtr="0">
            <a:normAutofit/>
          </a:bodyPr>
          <a:lstStyle/>
          <a:p>
            <a:pPr marL="0" lvl="0" indent="0" algn="ctr" rtl="0">
              <a:lnSpc>
                <a:spcPct val="85000"/>
              </a:lnSpc>
              <a:spcBef>
                <a:spcPts val="0"/>
              </a:spcBef>
              <a:spcAft>
                <a:spcPts val="0"/>
              </a:spcAft>
              <a:buClr>
                <a:srgbClr val="262626"/>
              </a:buClr>
              <a:buSzPts val="4400"/>
              <a:buFont typeface="Arial"/>
              <a:buNone/>
            </a:pPr>
            <a:r>
              <a:rPr lang="en-US" sz="4400" dirty="0" smtClean="0"/>
              <a:t>Al </a:t>
            </a:r>
            <a:r>
              <a:rPr lang="en-US" sz="4400" dirty="0" err="1" smtClean="0"/>
              <a:t>Abrar</a:t>
            </a:r>
            <a:r>
              <a:rPr lang="en-US" sz="4400" dirty="0" smtClean="0"/>
              <a:t> </a:t>
            </a:r>
            <a:r>
              <a:rPr lang="en-US" sz="4400" dirty="0"/>
              <a:t>Pharmacy </a:t>
            </a:r>
            <a:endParaRPr sz="4400" dirty="0"/>
          </a:p>
        </p:txBody>
      </p:sp>
      <p:sp>
        <p:nvSpPr>
          <p:cNvPr id="106" name="Google Shape;106;p1"/>
          <p:cNvSpPr txBox="1">
            <a:spLocks noGrp="1"/>
          </p:cNvSpPr>
          <p:nvPr>
            <p:ph type="subTitle" idx="1"/>
          </p:nvPr>
        </p:nvSpPr>
        <p:spPr>
          <a:xfrm>
            <a:off x="494414" y="2113282"/>
            <a:ext cx="7772400" cy="1235974"/>
          </a:xfrm>
          <a:prstGeom prst="rect">
            <a:avLst/>
          </a:prstGeom>
          <a:noFill/>
          <a:ln>
            <a:noFill/>
          </a:ln>
        </p:spPr>
        <p:txBody>
          <a:bodyPr spcFirstLastPara="1" wrap="square" lIns="91425" tIns="91425" rIns="91425" bIns="91425" anchor="t" anchorCtr="0">
            <a:normAutofit fontScale="62500" lnSpcReduction="20000"/>
          </a:bodyPr>
          <a:lstStyle/>
          <a:p>
            <a:pPr algn="ctr">
              <a:lnSpc>
                <a:spcPct val="200000"/>
              </a:lnSpc>
              <a:spcBef>
                <a:spcPts val="0"/>
              </a:spcBef>
              <a:buSzPts val="1800"/>
            </a:pPr>
            <a:r>
              <a:rPr lang="en-US" sz="1800" dirty="0" smtClean="0"/>
              <a:t>Supervised by: Dr . Maher Abu </a:t>
            </a:r>
            <a:r>
              <a:rPr lang="en-US" sz="1800" dirty="0" smtClean="0"/>
              <a:t>Baker</a:t>
            </a:r>
            <a:r>
              <a:rPr lang="ar-SA" sz="1900" dirty="0" smtClean="0"/>
              <a:t>  </a:t>
            </a:r>
            <a:endParaRPr lang="en-US" sz="1900" dirty="0" smtClean="0"/>
          </a:p>
          <a:p>
            <a:pPr marL="0" lvl="0" indent="0" algn="ctr" rtl="0">
              <a:lnSpc>
                <a:spcPct val="200000"/>
              </a:lnSpc>
              <a:spcBef>
                <a:spcPts val="0"/>
              </a:spcBef>
              <a:spcAft>
                <a:spcPts val="0"/>
              </a:spcAft>
              <a:buSzPts val="1800"/>
              <a:buNone/>
            </a:pPr>
            <a:r>
              <a:rPr lang="en-US" sz="1900" dirty="0" smtClean="0"/>
              <a:t>By</a:t>
            </a:r>
            <a:r>
              <a:rPr lang="ar-SA" sz="1900" dirty="0" smtClean="0"/>
              <a:t>      </a:t>
            </a:r>
            <a:endParaRPr sz="1900" smtClean="0"/>
          </a:p>
          <a:p>
            <a:pPr marL="0" lvl="0" indent="0" algn="ctr" rtl="0">
              <a:lnSpc>
                <a:spcPct val="200000"/>
              </a:lnSpc>
              <a:spcBef>
                <a:spcPts val="0"/>
              </a:spcBef>
              <a:spcAft>
                <a:spcPts val="0"/>
              </a:spcAft>
              <a:buSzPts val="1800"/>
              <a:buNone/>
            </a:pPr>
            <a:r>
              <a:rPr lang="en-US" sz="1900" dirty="0" err="1" smtClean="0"/>
              <a:t>Alaa</a:t>
            </a:r>
            <a:r>
              <a:rPr lang="en-US" sz="1900" dirty="0" smtClean="0"/>
              <a:t> </a:t>
            </a:r>
            <a:r>
              <a:rPr lang="en-US" sz="1900" dirty="0" err="1" smtClean="0"/>
              <a:t>Abdallah</a:t>
            </a:r>
            <a:r>
              <a:rPr lang="en-US" sz="1900" dirty="0" smtClean="0"/>
              <a:t>            </a:t>
            </a:r>
            <a:r>
              <a:rPr lang="en-US" sz="1900" dirty="0" err="1" smtClean="0"/>
              <a:t>Leen</a:t>
            </a:r>
            <a:r>
              <a:rPr lang="en-US" sz="1900" dirty="0" smtClean="0"/>
              <a:t> </a:t>
            </a:r>
            <a:r>
              <a:rPr lang="en-US" sz="1900" dirty="0" err="1" smtClean="0"/>
              <a:t>Dawoud</a:t>
            </a:r>
            <a:r>
              <a:rPr lang="en-US" sz="1900" dirty="0" smtClean="0"/>
              <a:t>                </a:t>
            </a:r>
            <a:r>
              <a:rPr lang="en-US" sz="1900" dirty="0" err="1" smtClean="0"/>
              <a:t>Laila</a:t>
            </a:r>
            <a:r>
              <a:rPr lang="en-US" sz="1900" dirty="0" smtClean="0"/>
              <a:t> </a:t>
            </a:r>
            <a:r>
              <a:rPr lang="en-US" sz="1900" dirty="0" err="1" smtClean="0"/>
              <a:t>Raddad</a:t>
            </a:r>
            <a:endParaRPr lang="en-US" sz="19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
          <p:cNvSpPr txBox="1">
            <a:spLocks noGrp="1"/>
          </p:cNvSpPr>
          <p:nvPr>
            <p:ph type="title"/>
          </p:nvPr>
        </p:nvSpPr>
        <p:spPr>
          <a:xfrm>
            <a:off x="311700" y="338700"/>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85000"/>
              </a:lnSpc>
              <a:spcBef>
                <a:spcPts val="0"/>
              </a:spcBef>
              <a:spcAft>
                <a:spcPts val="0"/>
              </a:spcAft>
              <a:buClr>
                <a:srgbClr val="3F3F3F"/>
              </a:buClr>
              <a:buSzPct val="86419"/>
              <a:buFont typeface="Calibri"/>
              <a:buNone/>
            </a:pPr>
            <a:r>
              <a:rPr lang="en-US" dirty="0"/>
              <a:t>Outline:</a:t>
            </a:r>
            <a:endParaRPr/>
          </a:p>
        </p:txBody>
      </p:sp>
      <p:sp>
        <p:nvSpPr>
          <p:cNvPr id="112" name="Google Shape;112;p2"/>
          <p:cNvSpPr txBox="1">
            <a:spLocks noGrp="1"/>
          </p:cNvSpPr>
          <p:nvPr>
            <p:ph type="body" idx="1"/>
          </p:nvPr>
        </p:nvSpPr>
        <p:spPr>
          <a:prstGeom prst="rect">
            <a:avLst/>
          </a:prstGeom>
          <a:noFill/>
          <a:ln>
            <a:noFill/>
          </a:ln>
        </p:spPr>
        <p:txBody>
          <a:bodyPr spcFirstLastPara="1" wrap="square" lIns="91425" tIns="91425" rIns="91425" bIns="91425" anchor="t" anchorCtr="0">
            <a:normAutofit/>
          </a:bodyPr>
          <a:lstStyle/>
          <a:p>
            <a:pPr indent="-228600">
              <a:buFont typeface="Wingdings" pitchFamily="2" charset="2"/>
              <a:buChar char="Ø"/>
            </a:pPr>
            <a:endParaRPr dirty="0"/>
          </a:p>
          <a:p>
            <a:pPr indent="-228600">
              <a:buFont typeface="Wingdings" pitchFamily="2" charset="2"/>
              <a:buChar char="Ø"/>
            </a:pPr>
            <a:endParaRPr dirty="0"/>
          </a:p>
          <a:p>
            <a:pPr lvl="0" indent="-355600">
              <a:buSzPts val="2000"/>
              <a:buFont typeface="Wingdings" pitchFamily="2" charset="2"/>
              <a:buChar char="Ø"/>
            </a:pPr>
            <a:r>
              <a:rPr lang="en-US" sz="2000" dirty="0"/>
              <a:t>Project </a:t>
            </a:r>
            <a:r>
              <a:rPr lang="en-US" sz="2000" dirty="0" smtClean="0"/>
              <a:t>Idea .</a:t>
            </a:r>
          </a:p>
          <a:p>
            <a:pPr lvl="0" indent="-355600">
              <a:buSzPts val="2000"/>
              <a:buFont typeface="Wingdings" pitchFamily="2" charset="2"/>
              <a:buChar char="Ø"/>
            </a:pPr>
            <a:r>
              <a:rPr lang="en-US" sz="2000" dirty="0" smtClean="0"/>
              <a:t>Outputs.</a:t>
            </a:r>
            <a:endParaRPr lang="ar-JO" sz="2000" dirty="0" smtClean="0"/>
          </a:p>
          <a:p>
            <a:pPr indent="-355600">
              <a:buSzPts val="2000"/>
              <a:buFont typeface="Wingdings" pitchFamily="2" charset="2"/>
              <a:buChar char="Ø"/>
            </a:pPr>
            <a:r>
              <a:rPr lang="en-US" sz="2000" dirty="0"/>
              <a:t>Used </a:t>
            </a:r>
            <a:r>
              <a:rPr lang="en-US" sz="2000" dirty="0" smtClean="0"/>
              <a:t>Tools</a:t>
            </a:r>
            <a:r>
              <a:rPr lang="ar-JO" sz="2000" dirty="0" smtClean="0"/>
              <a:t>.</a:t>
            </a:r>
          </a:p>
          <a:p>
            <a:pPr marL="457200" lvl="0" indent="-355600" algn="l" rtl="0">
              <a:lnSpc>
                <a:spcPct val="90000"/>
              </a:lnSpc>
              <a:spcBef>
                <a:spcPts val="0"/>
              </a:spcBef>
              <a:spcAft>
                <a:spcPts val="0"/>
              </a:spcAft>
              <a:buSzPts val="2000"/>
              <a:buFont typeface="Wingdings" pitchFamily="2" charset="2"/>
              <a:buChar char="Ø"/>
            </a:pPr>
            <a:r>
              <a:rPr lang="en-US" sz="2000" dirty="0" smtClean="0"/>
              <a:t>Construct.</a:t>
            </a:r>
            <a:endParaRPr lang="ar-JO" sz="2000" dirty="0" smtClean="0"/>
          </a:p>
          <a:p>
            <a:pPr indent="-355600">
              <a:buSzPts val="2000"/>
              <a:buFont typeface="Wingdings" pitchFamily="2" charset="2"/>
              <a:buChar char="Ø"/>
            </a:pPr>
            <a:r>
              <a:rPr lang="en-US" sz="2000" dirty="0"/>
              <a:t>Future </a:t>
            </a:r>
            <a:r>
              <a:rPr lang="en-US" sz="2000" dirty="0" smtClean="0"/>
              <a:t>work</a:t>
            </a:r>
            <a:r>
              <a:rPr lang="ar-JO" sz="2000" dirty="0" smtClean="0"/>
              <a:t>.</a:t>
            </a:r>
            <a:endParaRPr lang="en-US" sz="2000" dirty="0"/>
          </a:p>
          <a:p>
            <a:pPr marL="457200" lvl="0" indent="-355600" algn="l" rtl="0">
              <a:lnSpc>
                <a:spcPct val="90000"/>
              </a:lnSpc>
              <a:spcBef>
                <a:spcPts val="0"/>
              </a:spcBef>
              <a:spcAft>
                <a:spcPts val="0"/>
              </a:spcAft>
              <a:buSzPts val="2000"/>
              <a:buFont typeface="Wingdings" pitchFamily="2" charset="2"/>
              <a:buChar char="Ø"/>
            </a:pPr>
            <a:endParaRPr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gcc1dd1cabc_1_5"/>
          <p:cNvSpPr txBox="1">
            <a:spLocks noGrp="1"/>
          </p:cNvSpPr>
          <p:nvPr>
            <p:ph type="title"/>
          </p:nvPr>
        </p:nvSpPr>
        <p:spPr>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0555"/>
              <a:buFont typeface="Arial"/>
              <a:buNone/>
            </a:pPr>
            <a:r>
              <a:rPr lang="en-US" dirty="0"/>
              <a:t>Project Idea:</a:t>
            </a:r>
            <a:r>
              <a:rPr lang="en-US" dirty="0">
                <a:latin typeface="Arial"/>
                <a:ea typeface="Arial"/>
                <a:cs typeface="Arial"/>
                <a:sym typeface="Arial"/>
              </a:rPr>
              <a:t/>
            </a:r>
            <a:br>
              <a:rPr lang="en-US" dirty="0">
                <a:latin typeface="Arial"/>
                <a:ea typeface="Arial"/>
                <a:cs typeface="Arial"/>
                <a:sym typeface="Arial"/>
              </a:rPr>
            </a:br>
            <a:endParaRPr dirty="0"/>
          </a:p>
        </p:txBody>
      </p:sp>
      <p:sp>
        <p:nvSpPr>
          <p:cNvPr id="118" name="Google Shape;118;gcc1dd1cabc_1_5"/>
          <p:cNvSpPr txBox="1">
            <a:spLocks noGrp="1"/>
          </p:cNvSpPr>
          <p:nvPr>
            <p:ph type="body" idx="1"/>
          </p:nvPr>
        </p:nvSpPr>
        <p:spPr>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946"/>
              <a:buFont typeface="Arial"/>
              <a:buNone/>
            </a:pPr>
            <a:r>
              <a:rPr lang="en-US" sz="2400" b="1" dirty="0" smtClean="0">
                <a:latin typeface="Arial Narrow" pitchFamily="34" charset="0"/>
              </a:rPr>
              <a:t>The </a:t>
            </a:r>
            <a:r>
              <a:rPr lang="en-US" sz="2400" b="1" dirty="0">
                <a:latin typeface="Arial Narrow" pitchFamily="34" charset="0"/>
              </a:rPr>
              <a:t>operation of two pharmacy systems:</a:t>
            </a:r>
            <a:endParaRPr sz="2400" b="1">
              <a:latin typeface="Arial Narrow" pitchFamily="34" charset="0"/>
            </a:endParaRPr>
          </a:p>
          <a:p>
            <a:pPr marL="0" lvl="0" indent="0" algn="l" rtl="0">
              <a:spcBef>
                <a:spcPts val="1200"/>
              </a:spcBef>
              <a:spcAft>
                <a:spcPts val="0"/>
              </a:spcAft>
              <a:buClr>
                <a:schemeClr val="dk1"/>
              </a:buClr>
              <a:buSzPts val="1946"/>
              <a:buFont typeface="Arial"/>
              <a:buNone/>
            </a:pPr>
            <a:r>
              <a:rPr lang="en-US" sz="1750" b="1" dirty="0">
                <a:latin typeface="Arial Narrow" pitchFamily="34" charset="0"/>
              </a:rPr>
              <a:t>first: website serve the pharmacy </a:t>
            </a:r>
            <a:r>
              <a:rPr lang="en-US" sz="1750" b="1" dirty="0" smtClean="0">
                <a:latin typeface="Arial Narrow" pitchFamily="34" charset="0"/>
              </a:rPr>
              <a:t>owner</a:t>
            </a:r>
            <a:endParaRPr sz="1750" b="1">
              <a:latin typeface="Arial Narrow" pitchFamily="34" charset="0"/>
            </a:endParaRPr>
          </a:p>
          <a:p>
            <a:pPr marL="0" lvl="0" indent="0" algn="l" rtl="0">
              <a:spcBef>
                <a:spcPts val="1200"/>
              </a:spcBef>
              <a:spcAft>
                <a:spcPts val="0"/>
              </a:spcAft>
              <a:buClr>
                <a:schemeClr val="dk1"/>
              </a:buClr>
              <a:buSzPts val="1946"/>
              <a:buFont typeface="Arial"/>
              <a:buNone/>
            </a:pPr>
            <a:r>
              <a:rPr lang="en-US" sz="1750" dirty="0">
                <a:latin typeface="Arial Narrow" pitchFamily="34" charset="0"/>
              </a:rPr>
              <a:t>A system that can organize the sale, purchase, search and inventory operations in the pharmacy. Where the work of the pharmacist is organized, and through it, information about medicines can be obtained, and the system can also organize sales and purchases, extract invoices, follow up on available stock, show reports upon the arrival of stock of a particular item to its minimum limit, warn of the powers of items that are nearing completion, and reports of stagnant items and best-selling items.</a:t>
            </a:r>
            <a:endParaRPr sz="1750">
              <a:latin typeface="Arial Narrow"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gcc1dd1cabc_1_0"/>
          <p:cNvSpPr txBox="1">
            <a:spLocks noGrp="1"/>
          </p:cNvSpPr>
          <p:nvPr>
            <p:ph type="title"/>
          </p:nvPr>
        </p:nvSpPr>
        <p:spPr>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rgbClr val="3F3F3F"/>
              </a:buClr>
              <a:buSzPct val="86419"/>
              <a:buFont typeface="Arial"/>
              <a:buNone/>
            </a:pPr>
            <a:r>
              <a:rPr lang="en-US"/>
              <a:t>Project Idea:</a:t>
            </a:r>
            <a:r>
              <a:rPr lang="en-US">
                <a:latin typeface="Arial"/>
                <a:ea typeface="Arial"/>
                <a:cs typeface="Arial"/>
                <a:sym typeface="Arial"/>
              </a:rPr>
              <a:t/>
            </a:r>
            <a:br>
              <a:rPr lang="en-US">
                <a:latin typeface="Arial"/>
                <a:ea typeface="Arial"/>
                <a:cs typeface="Arial"/>
                <a:sym typeface="Arial"/>
              </a:rPr>
            </a:br>
            <a:endParaRPr/>
          </a:p>
        </p:txBody>
      </p:sp>
      <p:sp>
        <p:nvSpPr>
          <p:cNvPr id="124" name="Google Shape;124;gcc1dd1cabc_1_0"/>
          <p:cNvSpPr txBox="1">
            <a:spLocks noGrp="1"/>
          </p:cNvSpPr>
          <p:nvPr>
            <p:ph type="body" idx="1"/>
          </p:nvPr>
        </p:nvSpPr>
        <p:spPr>
          <a:prstGeom prst="rect">
            <a:avLst/>
          </a:prstGeom>
        </p:spPr>
        <p:txBody>
          <a:bodyPr spcFirstLastPara="1" wrap="square" lIns="91425" tIns="91425" rIns="91425" bIns="91425" anchor="t" anchorCtr="0">
            <a:normAutofit/>
          </a:bodyPr>
          <a:lstStyle/>
          <a:p>
            <a:pPr marL="0" lvl="0" indent="0" algn="l" rtl="0">
              <a:spcBef>
                <a:spcPts val="1200"/>
              </a:spcBef>
              <a:spcAft>
                <a:spcPts val="0"/>
              </a:spcAft>
              <a:buClr>
                <a:schemeClr val="dk1"/>
              </a:buClr>
              <a:buSzPts val="1946"/>
              <a:buFont typeface="Arial"/>
              <a:buNone/>
            </a:pPr>
            <a:r>
              <a:rPr lang="en-US" sz="2100" b="1" dirty="0"/>
              <a:t/>
            </a:r>
            <a:br>
              <a:rPr lang="en-US" sz="2100" b="1" dirty="0"/>
            </a:br>
            <a:r>
              <a:rPr lang="en-US" sz="1750" b="1" dirty="0"/>
              <a:t>Second: website serve pharmacy </a:t>
            </a:r>
            <a:r>
              <a:rPr lang="en-US" sz="1750" b="1" dirty="0" smtClean="0"/>
              <a:t>customers</a:t>
            </a:r>
            <a:endParaRPr sz="1750" b="1"/>
          </a:p>
          <a:p>
            <a:pPr marL="0" lvl="0" indent="0" algn="l" rtl="0">
              <a:spcBef>
                <a:spcPts val="1200"/>
              </a:spcBef>
              <a:spcAft>
                <a:spcPts val="1200"/>
              </a:spcAft>
              <a:buClr>
                <a:schemeClr val="dk1"/>
              </a:buClr>
              <a:buSzPts val="1946"/>
              <a:buFont typeface="Arial"/>
              <a:buNone/>
            </a:pPr>
            <a:r>
              <a:rPr lang="en-US" sz="1750" dirty="0"/>
              <a:t>Where the site provides the service of registration in the system for pharmacy customers and the possibility of displaying products through the website according to the classification of each product, searching for a specific product, displaying product details, and making an order to purchase the product.</a:t>
            </a:r>
            <a:endParaRPr sz="175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6"/>
          <p:cNvSpPr txBox="1">
            <a:spLocks noGrp="1"/>
          </p:cNvSpPr>
          <p:nvPr>
            <p:ph type="title"/>
          </p:nvPr>
        </p:nvSpPr>
        <p:spPr>
          <a:prstGeom prst="rect">
            <a:avLst/>
          </a:prstGeom>
          <a:noFill/>
          <a:ln>
            <a:noFill/>
          </a:ln>
        </p:spPr>
        <p:txBody>
          <a:bodyPr spcFirstLastPara="1" wrap="square" lIns="91425" tIns="91425" rIns="91425" bIns="91425" anchor="t" anchorCtr="0">
            <a:normAutofit fontScale="90000"/>
          </a:bodyPr>
          <a:lstStyle/>
          <a:p>
            <a:pPr marL="0" lvl="0" indent="0" algn="l" rtl="0">
              <a:lnSpc>
                <a:spcPct val="85000"/>
              </a:lnSpc>
              <a:spcBef>
                <a:spcPts val="0"/>
              </a:spcBef>
              <a:spcAft>
                <a:spcPts val="0"/>
              </a:spcAft>
              <a:buClr>
                <a:srgbClr val="3F3F3F"/>
              </a:buClr>
              <a:buSzPct val="86419"/>
              <a:buFont typeface="Arial"/>
              <a:buNone/>
            </a:pPr>
            <a:r>
              <a:rPr lang="en-US"/>
              <a:t>Outputs:</a:t>
            </a:r>
            <a:endParaRPr/>
          </a:p>
        </p:txBody>
      </p:sp>
      <p:sp>
        <p:nvSpPr>
          <p:cNvPr id="142" name="Google Shape;142;p6"/>
          <p:cNvSpPr txBox="1">
            <a:spLocks noGrp="1"/>
          </p:cNvSpPr>
          <p:nvPr>
            <p:ph type="body" idx="1"/>
          </p:nvPr>
        </p:nvSpPr>
        <p:spPr>
          <a:xfrm>
            <a:off x="311700" y="1278599"/>
            <a:ext cx="8520600" cy="3416400"/>
          </a:xfrm>
          <a:prstGeom prst="rect">
            <a:avLst/>
          </a:prstGeom>
          <a:noFill/>
          <a:ln>
            <a:noFill/>
          </a:ln>
        </p:spPr>
        <p:txBody>
          <a:bodyPr spcFirstLastPara="1" wrap="square" lIns="91425" tIns="91425" rIns="91425" bIns="91425" anchor="t" anchorCtr="0">
            <a:noAutofit/>
          </a:bodyPr>
          <a:lstStyle/>
          <a:p>
            <a:pPr marL="127000" lvl="0" indent="0" algn="l" rtl="0">
              <a:lnSpc>
                <a:spcPct val="90000"/>
              </a:lnSpc>
              <a:spcBef>
                <a:spcPts val="0"/>
              </a:spcBef>
              <a:spcAft>
                <a:spcPts val="0"/>
              </a:spcAft>
              <a:buSzPts val="1600"/>
              <a:buNone/>
            </a:pPr>
            <a:r>
              <a:rPr lang="en-US" sz="1800" dirty="0"/>
              <a:t>1- Review the products in the pharmacy, quantities, prices and their details.</a:t>
            </a:r>
            <a:endParaRPr sz="1700" dirty="0"/>
          </a:p>
          <a:p>
            <a:pPr marL="457200" lvl="0" indent="-228600" algn="l" rtl="0">
              <a:lnSpc>
                <a:spcPct val="90000"/>
              </a:lnSpc>
              <a:spcBef>
                <a:spcPts val="0"/>
              </a:spcBef>
              <a:spcAft>
                <a:spcPts val="0"/>
              </a:spcAft>
              <a:buSzPts val="1600"/>
              <a:buNone/>
            </a:pPr>
            <a:endParaRPr sz="1800" dirty="0"/>
          </a:p>
          <a:p>
            <a:pPr marL="127000" lvl="0" indent="0" algn="l" rtl="0">
              <a:lnSpc>
                <a:spcPct val="90000"/>
              </a:lnSpc>
              <a:spcBef>
                <a:spcPts val="0"/>
              </a:spcBef>
              <a:spcAft>
                <a:spcPts val="0"/>
              </a:spcAft>
              <a:buSzPts val="1600"/>
              <a:buNone/>
            </a:pPr>
            <a:r>
              <a:rPr lang="en-US" sz="1800" dirty="0"/>
              <a:t>2- Display customer data and sales invoices for them.</a:t>
            </a:r>
            <a:endParaRPr sz="1700" dirty="0"/>
          </a:p>
          <a:p>
            <a:pPr marL="457200" lvl="0" indent="-228600" algn="l" rtl="0">
              <a:lnSpc>
                <a:spcPct val="90000"/>
              </a:lnSpc>
              <a:spcBef>
                <a:spcPts val="0"/>
              </a:spcBef>
              <a:spcAft>
                <a:spcPts val="0"/>
              </a:spcAft>
              <a:buSzPts val="1600"/>
              <a:buNone/>
            </a:pPr>
            <a:endParaRPr sz="1800" dirty="0"/>
          </a:p>
          <a:p>
            <a:pPr marL="127000" lvl="0" indent="0" algn="l" rtl="0">
              <a:lnSpc>
                <a:spcPct val="90000"/>
              </a:lnSpc>
              <a:spcBef>
                <a:spcPts val="0"/>
              </a:spcBef>
              <a:spcAft>
                <a:spcPts val="0"/>
              </a:spcAft>
              <a:buSzPts val="1600"/>
              <a:buNone/>
            </a:pPr>
            <a:r>
              <a:rPr lang="en-US" sz="1800" dirty="0"/>
              <a:t>3- Display suppliers' data and all dealings with them.</a:t>
            </a:r>
            <a:endParaRPr sz="1700" dirty="0"/>
          </a:p>
          <a:p>
            <a:pPr marL="457200" lvl="0" indent="-228600" algn="l" rtl="0">
              <a:lnSpc>
                <a:spcPct val="90000"/>
              </a:lnSpc>
              <a:spcBef>
                <a:spcPts val="0"/>
              </a:spcBef>
              <a:spcAft>
                <a:spcPts val="0"/>
              </a:spcAft>
              <a:buSzPts val="1600"/>
              <a:buNone/>
            </a:pPr>
            <a:endParaRPr sz="1800" dirty="0"/>
          </a:p>
          <a:p>
            <a:pPr marL="127000" lvl="0" indent="0" algn="l" rtl="0">
              <a:lnSpc>
                <a:spcPct val="90000"/>
              </a:lnSpc>
              <a:spcBef>
                <a:spcPts val="0"/>
              </a:spcBef>
              <a:spcAft>
                <a:spcPts val="0"/>
              </a:spcAft>
              <a:buSzPts val="1600"/>
              <a:buNone/>
            </a:pPr>
            <a:r>
              <a:rPr lang="en-US" sz="1800" dirty="0"/>
              <a:t>5- Review various invoices and reports.</a:t>
            </a:r>
            <a:endParaRPr sz="1700" dirty="0"/>
          </a:p>
          <a:p>
            <a:pPr marL="457200" lvl="0" indent="-228600" algn="l" rtl="0">
              <a:lnSpc>
                <a:spcPct val="90000"/>
              </a:lnSpc>
              <a:spcBef>
                <a:spcPts val="0"/>
              </a:spcBef>
              <a:spcAft>
                <a:spcPts val="0"/>
              </a:spcAft>
              <a:buSzPts val="1600"/>
              <a:buNone/>
            </a:pPr>
            <a:endParaRPr sz="1800" dirty="0"/>
          </a:p>
          <a:p>
            <a:pPr marL="127000" lvl="0" indent="0" algn="l" rtl="0">
              <a:lnSpc>
                <a:spcPct val="90000"/>
              </a:lnSpc>
              <a:spcBef>
                <a:spcPts val="0"/>
              </a:spcBef>
              <a:spcAft>
                <a:spcPts val="0"/>
              </a:spcAft>
              <a:buSzPts val="1600"/>
              <a:buNone/>
            </a:pPr>
            <a:r>
              <a:rPr lang="en-US" sz="1800" dirty="0"/>
              <a:t>6- Reviewing the various buying and selling processes.</a:t>
            </a:r>
            <a:endParaRPr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4"/>
          <p:cNvSpPr txBox="1">
            <a:spLocks noGrp="1"/>
          </p:cNvSpPr>
          <p:nvPr>
            <p:ph type="title"/>
          </p:nvPr>
        </p:nvSpPr>
        <p:spPr>
          <a:prstGeom prst="rect">
            <a:avLst/>
          </a:prstGeom>
          <a:noFill/>
          <a:ln>
            <a:noFill/>
          </a:ln>
        </p:spPr>
        <p:txBody>
          <a:bodyPr spcFirstLastPara="1" wrap="square" lIns="91425" tIns="91425" rIns="91425" bIns="91425" anchor="t" anchorCtr="0">
            <a:normAutofit fontScale="90000"/>
          </a:bodyPr>
          <a:lstStyle/>
          <a:p>
            <a:pPr lvl="0">
              <a:buSzPct val="86419"/>
            </a:pPr>
            <a:r>
              <a:rPr lang="en-US" dirty="0"/>
              <a:t>Used Tools:</a:t>
            </a:r>
            <a:endParaRPr dirty="0"/>
          </a:p>
        </p:txBody>
      </p:sp>
      <p:sp>
        <p:nvSpPr>
          <p:cNvPr id="21506" name="AutoShape 2" descr="Sublime Text Vector Logo - Download Free SVG Icon | Worldvectorlog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08" name="AutoShape 4" descr="Sublime Text Vector Logo - Download Free SVG Icon | Worldvectorlog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5" descr="ccc.png"/>
          <p:cNvPicPr>
            <a:picLocks noChangeAspect="1"/>
          </p:cNvPicPr>
          <p:nvPr/>
        </p:nvPicPr>
        <p:blipFill>
          <a:blip r:embed="rId3"/>
          <a:stretch>
            <a:fillRect/>
          </a:stretch>
        </p:blipFill>
        <p:spPr>
          <a:xfrm>
            <a:off x="6007394" y="1345271"/>
            <a:ext cx="1401173" cy="1394946"/>
          </a:xfrm>
          <a:prstGeom prst="rect">
            <a:avLst/>
          </a:prstGeom>
        </p:spPr>
      </p:pic>
      <p:pic>
        <p:nvPicPr>
          <p:cNvPr id="7" name="Picture 6" descr="تنزيل.png"/>
          <p:cNvPicPr>
            <a:picLocks noChangeAspect="1"/>
          </p:cNvPicPr>
          <p:nvPr/>
        </p:nvPicPr>
        <p:blipFill>
          <a:blip r:embed="rId4"/>
          <a:stretch>
            <a:fillRect/>
          </a:stretch>
        </p:blipFill>
        <p:spPr>
          <a:xfrm>
            <a:off x="3308969" y="1360968"/>
            <a:ext cx="1902868" cy="1414131"/>
          </a:xfrm>
          <a:prstGeom prst="rect">
            <a:avLst/>
          </a:prstGeom>
        </p:spPr>
      </p:pic>
      <p:pic>
        <p:nvPicPr>
          <p:cNvPr id="8" name="Picture 7" descr="تنزيل (1).png"/>
          <p:cNvPicPr>
            <a:picLocks noChangeAspect="1"/>
          </p:cNvPicPr>
          <p:nvPr/>
        </p:nvPicPr>
        <p:blipFill>
          <a:blip r:embed="rId5"/>
          <a:stretch>
            <a:fillRect/>
          </a:stretch>
        </p:blipFill>
        <p:spPr>
          <a:xfrm>
            <a:off x="1339702" y="1193505"/>
            <a:ext cx="1714500" cy="1714500"/>
          </a:xfrm>
          <a:prstGeom prst="rect">
            <a:avLst/>
          </a:prstGeom>
        </p:spPr>
      </p:pic>
      <p:sp>
        <p:nvSpPr>
          <p:cNvPr id="9" name="TextBox 8"/>
          <p:cNvSpPr txBox="1"/>
          <p:nvPr/>
        </p:nvSpPr>
        <p:spPr>
          <a:xfrm>
            <a:off x="1637414" y="2775098"/>
            <a:ext cx="1020726" cy="307777"/>
          </a:xfrm>
          <a:prstGeom prst="rect">
            <a:avLst/>
          </a:prstGeom>
          <a:noFill/>
        </p:spPr>
        <p:txBody>
          <a:bodyPr wrap="square" rtlCol="0">
            <a:spAutoFit/>
          </a:bodyPr>
          <a:lstStyle/>
          <a:p>
            <a:r>
              <a:rPr lang="en-US" dirty="0" smtClean="0"/>
              <a:t>draw.io </a:t>
            </a:r>
            <a:endParaRPr lang="en-US" dirty="0"/>
          </a:p>
        </p:txBody>
      </p:sp>
      <p:sp>
        <p:nvSpPr>
          <p:cNvPr id="10" name="TextBox 9"/>
          <p:cNvSpPr txBox="1"/>
          <p:nvPr/>
        </p:nvSpPr>
        <p:spPr>
          <a:xfrm>
            <a:off x="3572540" y="2753833"/>
            <a:ext cx="1499190" cy="307777"/>
          </a:xfrm>
          <a:prstGeom prst="rect">
            <a:avLst/>
          </a:prstGeom>
          <a:noFill/>
        </p:spPr>
        <p:txBody>
          <a:bodyPr wrap="square" rtlCol="0">
            <a:spAutoFit/>
          </a:bodyPr>
          <a:lstStyle/>
          <a:p>
            <a:r>
              <a:rPr lang="en-US" dirty="0" err="1" smtClean="0"/>
              <a:t>MySql</a:t>
            </a:r>
            <a:endParaRPr lang="en-US" dirty="0"/>
          </a:p>
        </p:txBody>
      </p:sp>
      <p:sp>
        <p:nvSpPr>
          <p:cNvPr id="11" name="TextBox 10"/>
          <p:cNvSpPr txBox="1"/>
          <p:nvPr/>
        </p:nvSpPr>
        <p:spPr>
          <a:xfrm>
            <a:off x="6347637" y="2817628"/>
            <a:ext cx="925033" cy="307777"/>
          </a:xfrm>
          <a:prstGeom prst="rect">
            <a:avLst/>
          </a:prstGeom>
          <a:noFill/>
        </p:spPr>
        <p:txBody>
          <a:bodyPr wrap="square" rtlCol="0">
            <a:spAutoFit/>
          </a:bodyPr>
          <a:lstStyle/>
          <a:p>
            <a:r>
              <a:rPr lang="en-US" dirty="0" smtClean="0"/>
              <a:t>Sublime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7"/>
          <p:cNvSpPr txBox="1">
            <a:spLocks noGrp="1"/>
          </p:cNvSpPr>
          <p:nvPr>
            <p:ph type="title"/>
          </p:nvPr>
        </p:nvSpPr>
        <p:spPr>
          <a:prstGeom prst="rect">
            <a:avLst/>
          </a:prstGeom>
          <a:noFill/>
          <a:ln>
            <a:noFill/>
          </a:ln>
        </p:spPr>
        <p:txBody>
          <a:bodyPr spcFirstLastPara="1" wrap="square" lIns="91425" tIns="91425" rIns="91425" bIns="91425" anchor="t" anchorCtr="0">
            <a:normAutofit fontScale="90000"/>
          </a:bodyPr>
          <a:lstStyle/>
          <a:p>
            <a:pPr marL="0" lvl="0" indent="0" algn="l" rtl="0">
              <a:lnSpc>
                <a:spcPct val="85000"/>
              </a:lnSpc>
              <a:spcBef>
                <a:spcPts val="0"/>
              </a:spcBef>
              <a:spcAft>
                <a:spcPts val="0"/>
              </a:spcAft>
              <a:buClr>
                <a:srgbClr val="3F3F3F"/>
              </a:buClr>
              <a:buSzPct val="86419"/>
              <a:buFont typeface="Calibri"/>
              <a:buNone/>
            </a:pPr>
            <a:r>
              <a:rPr lang="en-US">
                <a:latin typeface="Arial"/>
                <a:ea typeface="Arial"/>
                <a:cs typeface="Arial"/>
                <a:sym typeface="Arial"/>
              </a:rPr>
              <a:t>Construct:</a:t>
            </a:r>
            <a:endParaRPr>
              <a:latin typeface="Arial"/>
              <a:ea typeface="Arial"/>
              <a:cs typeface="Arial"/>
              <a:sym typeface="Arial"/>
            </a:endParaRPr>
          </a:p>
        </p:txBody>
      </p:sp>
      <p:sp>
        <p:nvSpPr>
          <p:cNvPr id="148" name="Google Shape;148;p7"/>
          <p:cNvSpPr txBox="1">
            <a:spLocks noGrp="1"/>
          </p:cNvSpPr>
          <p:nvPr>
            <p:ph type="body" idx="1"/>
          </p:nvPr>
        </p:nvSpPr>
        <p:spPr>
          <a:prstGeom prst="rect">
            <a:avLst/>
          </a:prstGeom>
          <a:noFill/>
          <a:ln>
            <a:noFill/>
          </a:ln>
        </p:spPr>
        <p:txBody>
          <a:bodyPr spcFirstLastPara="1" wrap="square" lIns="91425" tIns="91425" rIns="91425" bIns="91425" anchor="t" anchorCtr="0">
            <a:normAutofit/>
          </a:bodyPr>
          <a:lstStyle/>
          <a:p>
            <a:pPr marL="285750" indent="-285750"/>
            <a:endParaRPr sz="2000" dirty="0">
              <a:latin typeface="+mn-lt"/>
            </a:endParaRPr>
          </a:p>
          <a:p>
            <a:pPr marL="285750" indent="-285750"/>
            <a:endParaRPr sz="2000" dirty="0">
              <a:latin typeface="+mn-lt"/>
              <a:ea typeface="Arial"/>
              <a:cs typeface="Arial"/>
              <a:sym typeface="Arial"/>
            </a:endParaRPr>
          </a:p>
          <a:p>
            <a:pPr marL="285750" indent="-285750"/>
            <a:r>
              <a:rPr lang="en-US" sz="2000" i="0" dirty="0" smtClean="0">
                <a:solidFill>
                  <a:srgbClr val="000000"/>
                </a:solidFill>
                <a:effectLst/>
                <a:latin typeface="+mn-lt"/>
              </a:rPr>
              <a:t> </a:t>
            </a:r>
            <a:r>
              <a:rPr lang="en-US" sz="2000" i="0" dirty="0">
                <a:solidFill>
                  <a:srgbClr val="000000"/>
                </a:solidFill>
                <a:effectLst/>
                <a:latin typeface="+mn-lt"/>
              </a:rPr>
              <a:t>Internet </a:t>
            </a:r>
            <a:r>
              <a:rPr lang="en-US" sz="2000" i="0" dirty="0" smtClean="0">
                <a:solidFill>
                  <a:srgbClr val="000000"/>
                </a:solidFill>
                <a:effectLst/>
                <a:latin typeface="+mn-lt"/>
              </a:rPr>
              <a:t>connection </a:t>
            </a:r>
          </a:p>
          <a:p>
            <a:pPr marL="0" indent="0">
              <a:buNone/>
            </a:pPr>
            <a:endParaRPr lang="en-US" sz="2000" dirty="0">
              <a:latin typeface="+mn-lt"/>
            </a:endParaRPr>
          </a:p>
          <a:p>
            <a:pPr marL="285750" indent="-285750"/>
            <a:r>
              <a:rPr lang="en-US" sz="2000" i="0" dirty="0" smtClean="0">
                <a:solidFill>
                  <a:srgbClr val="000000"/>
                </a:solidFill>
                <a:effectLst/>
                <a:latin typeface="+mn-lt"/>
              </a:rPr>
              <a:t>  shortage </a:t>
            </a:r>
            <a:r>
              <a:rPr lang="en-US" sz="2000" i="0" dirty="0">
                <a:solidFill>
                  <a:srgbClr val="000000"/>
                </a:solidFill>
                <a:effectLst/>
                <a:latin typeface="+mn-lt"/>
              </a:rPr>
              <a:t>of time</a:t>
            </a:r>
            <a:r>
              <a:rPr lang="en-US" sz="2000" dirty="0">
                <a:latin typeface="+mn-lt"/>
              </a:rPr>
              <a:t> </a:t>
            </a:r>
          </a:p>
          <a:p>
            <a:pPr marL="285750" indent="-285750"/>
            <a:endParaRPr lang="en-US" sz="2000" i="0" dirty="0">
              <a:solidFill>
                <a:srgbClr val="000000"/>
              </a:solidFill>
              <a:effectLst/>
              <a:latin typeface="+mn-lt"/>
            </a:endParaRPr>
          </a:p>
          <a:p>
            <a:pPr marL="285750" indent="-285750"/>
            <a:r>
              <a:rPr lang="en-US" sz="2000" i="0" dirty="0" smtClean="0">
                <a:solidFill>
                  <a:srgbClr val="000000"/>
                </a:solidFill>
                <a:effectLst/>
                <a:latin typeface="+mn-lt"/>
              </a:rPr>
              <a:t>  COVID-19</a:t>
            </a:r>
            <a:r>
              <a:rPr lang="en-US" sz="2000" dirty="0" smtClean="0">
                <a:latin typeface="+mn-lt"/>
              </a:rPr>
              <a:t> </a:t>
            </a:r>
            <a:r>
              <a:rPr lang="en-US" sz="2000" dirty="0">
                <a:latin typeface="+mn-lt"/>
              </a:rPr>
              <a:t/>
            </a:r>
            <a:br>
              <a:rPr lang="en-US" sz="2000" dirty="0">
                <a:latin typeface="+mn-lt"/>
              </a:rPr>
            </a:br>
            <a:r>
              <a:rPr lang="en-US" sz="2000" dirty="0">
                <a:latin typeface="+mn-lt"/>
              </a:rPr>
              <a:t> </a:t>
            </a:r>
            <a:br>
              <a:rPr lang="en-US" sz="2000" dirty="0">
                <a:latin typeface="+mn-lt"/>
              </a:rPr>
            </a:br>
            <a:r>
              <a:rPr lang="en-US" sz="2000" dirty="0">
                <a:latin typeface="+mn-lt"/>
              </a:rPr>
              <a:t> </a:t>
            </a:r>
            <a:br>
              <a:rPr lang="en-US" sz="2000" dirty="0">
                <a:latin typeface="+mn-lt"/>
              </a:rPr>
            </a:br>
            <a:endParaRPr sz="2000" dirty="0">
              <a:latin typeface="+mn-lt"/>
              <a:ea typeface="Arial"/>
              <a:cs typeface="Arial"/>
              <a:sym typeface="Arial"/>
            </a:endParaRPr>
          </a:p>
          <a:p>
            <a:pPr marL="0" lvl="0" indent="0" algn="l" rtl="1">
              <a:lnSpc>
                <a:spcPct val="90000"/>
              </a:lnSpc>
              <a:spcBef>
                <a:spcPts val="1200"/>
              </a:spcBef>
              <a:spcAft>
                <a:spcPts val="0"/>
              </a:spcAft>
              <a:buSzPts val="1800"/>
              <a:buNone/>
            </a:pPr>
            <a:endParaRPr sz="2000" dirty="0">
              <a:latin typeface="+mn-lt"/>
            </a:endParaRPr>
          </a:p>
          <a:p>
            <a:pPr marL="0" lvl="0" indent="0" algn="l" rtl="1">
              <a:lnSpc>
                <a:spcPct val="90000"/>
              </a:lnSpc>
              <a:spcBef>
                <a:spcPts val="1200"/>
              </a:spcBef>
              <a:spcAft>
                <a:spcPts val="1200"/>
              </a:spcAft>
              <a:buSzPts val="1800"/>
              <a:buNone/>
            </a:pPr>
            <a:endParaRPr sz="2000" dirty="0">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Future work:</a:t>
            </a:r>
          </a:p>
        </p:txBody>
      </p:sp>
      <p:sp>
        <p:nvSpPr>
          <p:cNvPr id="3" name="Text Placeholder 2"/>
          <p:cNvSpPr>
            <a:spLocks noGrp="1"/>
          </p:cNvSpPr>
          <p:nvPr>
            <p:ph type="body" idx="1"/>
          </p:nvPr>
        </p:nvSpPr>
        <p:spPr>
          <a:xfrm>
            <a:off x="457200" y="1392865"/>
            <a:ext cx="8375100" cy="3176010"/>
          </a:xfrm>
        </p:spPr>
        <p:txBody>
          <a:bodyPr>
            <a:normAutofit/>
          </a:bodyPr>
          <a:lstStyle/>
          <a:p>
            <a:pPr marL="114300" indent="0">
              <a:buNone/>
            </a:pPr>
            <a:endParaRPr lang="en-US" sz="2000" dirty="0" smtClean="0"/>
          </a:p>
          <a:p>
            <a:r>
              <a:rPr lang="en-US" sz="2000" dirty="0" smtClean="0"/>
              <a:t>Converting </a:t>
            </a:r>
            <a:r>
              <a:rPr lang="en-US" sz="2000" dirty="0"/>
              <a:t>the website into a mobile Apps.</a:t>
            </a:r>
          </a:p>
          <a:p>
            <a:pPr marL="114300" indent="0">
              <a:buNone/>
            </a:pPr>
            <a:r>
              <a:rPr lang="en-US" sz="2000" dirty="0" smtClean="0"/>
              <a:t> </a:t>
            </a:r>
          </a:p>
          <a:p>
            <a:r>
              <a:rPr lang="en-US" sz="2000" dirty="0" smtClean="0"/>
              <a:t>Adding </a:t>
            </a:r>
            <a:r>
              <a:rPr lang="en-US" sz="2000" dirty="0"/>
              <a:t>several features to the website, such as adding </a:t>
            </a:r>
            <a:r>
              <a:rPr lang="en-US" sz="2000" dirty="0" smtClean="0"/>
              <a:t>a pharmacy </a:t>
            </a:r>
            <a:r>
              <a:rPr lang="en-US" sz="2000" dirty="0"/>
              <a:t>locator via maps.</a:t>
            </a:r>
          </a:p>
          <a:p>
            <a:endParaRPr lang="en-US" sz="2000" dirty="0"/>
          </a:p>
          <a:p>
            <a:r>
              <a:rPr lang="en-US" sz="2000" dirty="0" smtClean="0"/>
              <a:t>The </a:t>
            </a:r>
            <a:r>
              <a:rPr lang="en-US" sz="2000" dirty="0"/>
              <a:t>customer can track his order.</a:t>
            </a:r>
          </a:p>
        </p:txBody>
      </p:sp>
    </p:spTree>
    <p:extLst>
      <p:ext uri="{BB962C8B-B14F-4D97-AF65-F5344CB8AC3E}">
        <p14:creationId xmlns:p14="http://schemas.microsoft.com/office/powerpoint/2010/main" xmlns="" val="2862838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9986" y="2016199"/>
            <a:ext cx="7772400" cy="1372321"/>
          </a:xfrm>
        </p:spPr>
        <p:txBody>
          <a:bodyPr/>
          <a:lstStyle/>
          <a:p>
            <a:pPr algn="l"/>
            <a:r>
              <a:rPr lang="en-US" dirty="0" smtClean="0"/>
              <a:t>Thank you</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171</TotalTime>
  <Words>254</Words>
  <Application>Microsoft Office PowerPoint</Application>
  <PresentationFormat>On-screen Show (16:9)</PresentationFormat>
  <Paragraphs>49</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Concourse</vt:lpstr>
      <vt:lpstr>Al Abrar Pharmacy </vt:lpstr>
      <vt:lpstr>Outline:</vt:lpstr>
      <vt:lpstr>Project Idea: </vt:lpstr>
      <vt:lpstr>Project Idea: </vt:lpstr>
      <vt:lpstr>Outputs:</vt:lpstr>
      <vt:lpstr>Used Tools:</vt:lpstr>
      <vt:lpstr>Construct:</vt:lpstr>
      <vt:lpstr>Future work:</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Al-Abrar Pharmacy</dc:title>
  <dc:creator>laila raddad</dc:creator>
  <cp:lastModifiedBy>Elana</cp:lastModifiedBy>
  <cp:revision>11</cp:revision>
  <dcterms:modified xsi:type="dcterms:W3CDTF">2021-05-22T20:52:53Z</dcterms:modified>
</cp:coreProperties>
</file>