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39"/>
  </p:notesMasterIdLst>
  <p:sldIdLst>
    <p:sldId id="256" r:id="rId2"/>
    <p:sldId id="257" r:id="rId3"/>
    <p:sldId id="411" r:id="rId4"/>
    <p:sldId id="259" r:id="rId5"/>
    <p:sldId id="261" r:id="rId6"/>
    <p:sldId id="459" r:id="rId7"/>
    <p:sldId id="458" r:id="rId8"/>
    <p:sldId id="460" r:id="rId9"/>
    <p:sldId id="461" r:id="rId10"/>
    <p:sldId id="348" r:id="rId11"/>
    <p:sldId id="377" r:id="rId12"/>
    <p:sldId id="301" r:id="rId13"/>
    <p:sldId id="302" r:id="rId14"/>
    <p:sldId id="454" r:id="rId15"/>
    <p:sldId id="455" r:id="rId16"/>
    <p:sldId id="456" r:id="rId17"/>
    <p:sldId id="376" r:id="rId18"/>
    <p:sldId id="375" r:id="rId19"/>
    <p:sldId id="374" r:id="rId20"/>
    <p:sldId id="378" r:id="rId21"/>
    <p:sldId id="464" r:id="rId22"/>
    <p:sldId id="382" r:id="rId23"/>
    <p:sldId id="386" r:id="rId24"/>
    <p:sldId id="462" r:id="rId25"/>
    <p:sldId id="383" r:id="rId26"/>
    <p:sldId id="384" r:id="rId27"/>
    <p:sldId id="385" r:id="rId28"/>
    <p:sldId id="465" r:id="rId29"/>
    <p:sldId id="467" r:id="rId30"/>
    <p:sldId id="258" r:id="rId31"/>
    <p:sldId id="468" r:id="rId32"/>
    <p:sldId id="260" r:id="rId33"/>
    <p:sldId id="469" r:id="rId34"/>
    <p:sldId id="262" r:id="rId35"/>
    <p:sldId id="263" r:id="rId36"/>
    <p:sldId id="466" r:id="rId37"/>
    <p:sldId id="352" r:id="rId3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413" autoAdjust="0"/>
    <p:restoredTop sz="94660"/>
  </p:normalViewPr>
  <p:slideViewPr>
    <p:cSldViewPr>
      <p:cViewPr varScale="1">
        <p:scale>
          <a:sx n="72" d="100"/>
          <a:sy n="72" d="100"/>
        </p:scale>
        <p:origin x="133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5F202A-AED1-481A-91E9-CC50D1FC2B88}" type="datetimeFigureOut">
              <a:rPr lang="en-US" smtClean="0"/>
              <a:pPr/>
              <a:t>5/16/2018</a:t>
            </a:fld>
            <a:endParaRPr lang="en-US" dirty="0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595471-1BBC-431A-9030-CDB1AE19A51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93176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595471-1BBC-431A-9030-CDB1AE19A519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57194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3D1DC-EEA1-48E7-A8A3-AD161343A64F}" type="datetime1">
              <a:rPr lang="en-US" smtClean="0"/>
              <a:t>5/16/2018</a:t>
            </a:fld>
            <a:endParaRPr lang="en-US" dirty="0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64A36-5BEE-4D9F-8790-0138BFA8A55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D4876-F35E-4A03-ADA8-25AB49A1CE61}" type="datetime1">
              <a:rPr lang="en-US" smtClean="0"/>
              <a:t>5/16/2018</a:t>
            </a:fld>
            <a:endParaRPr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64A36-5BEE-4D9F-8790-0138BFA8A55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EE5D5-DF0C-4337-9365-CBF4BCED6E56}" type="datetime1">
              <a:rPr lang="en-US" smtClean="0"/>
              <a:t>5/16/2018</a:t>
            </a:fld>
            <a:endParaRPr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64A36-5BEE-4D9F-8790-0138BFA8A55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E8C46-BC12-4325-952C-E340ED470423}" type="datetime1">
              <a:rPr lang="en-US" smtClean="0"/>
              <a:t>5/16/2018</a:t>
            </a:fld>
            <a:endParaRPr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64A36-5BEE-4D9F-8790-0138BFA8A55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5CB76-2BEE-496F-8428-C654175FB312}" type="datetime1">
              <a:rPr lang="en-US" smtClean="0"/>
              <a:t>5/16/2018</a:t>
            </a:fld>
            <a:endParaRPr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64A36-5BEE-4D9F-8790-0138BFA8A55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4766-81E4-4AF0-9DD2-3CE9E73B34E1}" type="datetime1">
              <a:rPr lang="en-US" smtClean="0"/>
              <a:t>5/16/2018</a:t>
            </a:fld>
            <a:endParaRPr lang="en-US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64A36-5BEE-4D9F-8790-0138BFA8A55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D84BC-61CE-41F7-863C-40056EECAD6A}" type="datetime1">
              <a:rPr lang="en-US" smtClean="0"/>
              <a:t>5/16/2018</a:t>
            </a:fld>
            <a:endParaRPr lang="en-US" dirty="0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64A36-5BEE-4D9F-8790-0138BFA8A55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9A025-A4CF-40E3-8E5F-BDB50EB467C9}" type="datetime1">
              <a:rPr lang="en-US" smtClean="0"/>
              <a:t>5/16/2018</a:t>
            </a:fld>
            <a:endParaRPr lang="en-US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64A36-5BEE-4D9F-8790-0138BFA8A55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3B0F2-88DA-49A2-B044-0FFA341863FD}" type="datetime1">
              <a:rPr lang="en-US" smtClean="0"/>
              <a:t>5/16/2018</a:t>
            </a:fld>
            <a:endParaRPr lang="en-US" dirty="0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64A36-5BEE-4D9F-8790-0138BFA8A55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AFCA9-B84C-4E42-82FA-71F34F3A2304}" type="datetime1">
              <a:rPr lang="en-US" smtClean="0"/>
              <a:t>5/16/2018</a:t>
            </a:fld>
            <a:endParaRPr lang="en-US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64A36-5BEE-4D9F-8790-0138BFA8A55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7B29B-B42F-4A27-A410-8345E3E3760F}" type="datetime1">
              <a:rPr lang="en-US" smtClean="0"/>
              <a:t>5/16/2018</a:t>
            </a:fld>
            <a:endParaRPr lang="en-US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64A36-5BEE-4D9F-8790-0138BFA8A55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dirty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ar-SA"/>
              <a:t>انقر لتحرير أنماط النص الرئيسي</a:t>
            </a:r>
          </a:p>
          <a:p>
            <a:pPr lvl="1" eaLnBrk="1" latinLnBrk="0" hangingPunct="1"/>
            <a:r>
              <a:rPr kumimoji="0" lang="ar-SA"/>
              <a:t>المستوى الثاني</a:t>
            </a:r>
          </a:p>
          <a:p>
            <a:pPr lvl="2" eaLnBrk="1" latinLnBrk="0" hangingPunct="1"/>
            <a:r>
              <a:rPr kumimoji="0" lang="ar-SA"/>
              <a:t>المستوى الثالث</a:t>
            </a:r>
          </a:p>
          <a:p>
            <a:pPr lvl="3" eaLnBrk="1" latinLnBrk="0" hangingPunct="1"/>
            <a:r>
              <a:rPr kumimoji="0" lang="ar-SA"/>
              <a:t>المستوى الرابع</a:t>
            </a:r>
          </a:p>
          <a:p>
            <a:pPr lvl="4" eaLnBrk="1" latinLnBrk="0" hangingPunct="1"/>
            <a:r>
              <a:rPr kumimoji="0" lang="ar-SA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7280D341-5638-4446-A5EF-42B27B2C9B6B}" type="datetime1">
              <a:rPr lang="en-US" smtClean="0"/>
              <a:t>5/16/2018</a:t>
            </a:fld>
            <a:endParaRPr lang="en-US" dirty="0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 dirty="0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D4164A36-5BEE-4D9F-8790-0138BFA8A55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hf hdr="0" ftr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phot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36250" y="226799"/>
            <a:ext cx="2600325" cy="2286000"/>
          </a:xfrm>
          <a:prstGeom prst="rect">
            <a:avLst/>
          </a:prstGeom>
        </p:spPr>
      </p:pic>
      <p:sp>
        <p:nvSpPr>
          <p:cNvPr id="10" name="مربع نص 9"/>
          <p:cNvSpPr txBox="1"/>
          <p:nvPr/>
        </p:nvSpPr>
        <p:spPr>
          <a:xfrm>
            <a:off x="2357422" y="5786454"/>
            <a:ext cx="571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Supervised by :  Eng.  Wala Omar </a:t>
            </a:r>
          </a:p>
          <a:p>
            <a:endParaRPr lang="en-US" dirty="0"/>
          </a:p>
        </p:txBody>
      </p:sp>
      <p:sp>
        <p:nvSpPr>
          <p:cNvPr id="9" name="مربع نص 8"/>
          <p:cNvSpPr txBox="1"/>
          <p:nvPr/>
        </p:nvSpPr>
        <p:spPr>
          <a:xfrm>
            <a:off x="2750351" y="2861814"/>
            <a:ext cx="557212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Arabic Typesetting" pitchFamily="66" charset="-78"/>
                <a:cs typeface="Arabic Typesetting" pitchFamily="66" charset="-78"/>
              </a:rPr>
              <a:t>Redesign of AL-</a:t>
            </a:r>
            <a:r>
              <a:rPr lang="en-US" sz="3200" b="1" dirty="0" err="1">
                <a:latin typeface="Arabic Typesetting" pitchFamily="66" charset="-78"/>
                <a:cs typeface="Arabic Typesetting" pitchFamily="66" charset="-78"/>
              </a:rPr>
              <a:t>Rahma</a:t>
            </a:r>
            <a:r>
              <a:rPr lang="en-US" sz="3200" b="1" dirty="0">
                <a:latin typeface="Arabic Typesetting" pitchFamily="66" charset="-78"/>
                <a:cs typeface="Arabic Typesetting" pitchFamily="66" charset="-78"/>
              </a:rPr>
              <a:t> Dispensary In Nablus.</a:t>
            </a:r>
          </a:p>
          <a:p>
            <a:endParaRPr lang="en-US" dirty="0"/>
          </a:p>
        </p:txBody>
      </p:sp>
      <p:sp>
        <p:nvSpPr>
          <p:cNvPr id="12" name="مربع نص 11"/>
          <p:cNvSpPr txBox="1"/>
          <p:nvPr/>
        </p:nvSpPr>
        <p:spPr>
          <a:xfrm>
            <a:off x="2285984" y="4214818"/>
            <a:ext cx="650085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" sz="2000" b="1" kern="0" dirty="0">
                <a:latin typeface="Times New Roman" pitchFamily="18" charset="0"/>
                <a:ea typeface="Varela Round"/>
                <a:cs typeface="Times New Roman" pitchFamily="18" charset="0"/>
                <a:sym typeface="Varela Round"/>
              </a:rPr>
              <a:t>Prepared by : Mohammad Shanaa     </a:t>
            </a:r>
          </a:p>
          <a:p>
            <a:r>
              <a:rPr lang="en" sz="2000" b="1" kern="0" dirty="0">
                <a:latin typeface="Times New Roman" pitchFamily="18" charset="0"/>
                <a:ea typeface="Varela Round"/>
                <a:cs typeface="Times New Roman" pitchFamily="18" charset="0"/>
                <a:sym typeface="Varela Round"/>
              </a:rPr>
              <a:t>                         Mahdi Abu-Safat</a:t>
            </a:r>
          </a:p>
          <a:p>
            <a:r>
              <a:rPr lang="en" sz="2000" b="1" kern="0" dirty="0">
                <a:latin typeface="Times New Roman" pitchFamily="18" charset="0"/>
                <a:cs typeface="Times New Roman" pitchFamily="18" charset="0"/>
                <a:sym typeface="Varela Round"/>
              </a:rPr>
              <a:t>                         Hmed Hamarsheh </a:t>
            </a:r>
          </a:p>
          <a:p>
            <a:r>
              <a:rPr lang="en" sz="2000" b="1" kern="0" dirty="0">
                <a:latin typeface="Times New Roman" pitchFamily="18" charset="0"/>
                <a:cs typeface="Times New Roman" pitchFamily="18" charset="0"/>
                <a:sym typeface="Varela Round"/>
              </a:rPr>
              <a:t>                         Nasser Malayshi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F90082E-19C4-4A28-8A12-ABBDD2118B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2BC45-2BC2-4320-8F1E-08BBBF9090B6}" type="datetime1">
              <a:rPr lang="en-US" smtClean="0"/>
              <a:t>5/16/2018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9AC808-DC61-48FF-A9A7-40979A1086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64A36-5BEE-4D9F-8790-0138BFA8A558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>
            <a:normAutofit/>
          </a:bodyPr>
          <a:lstStyle/>
          <a:p>
            <a:r>
              <a:rPr lang="en-US" dirty="0"/>
              <a:t>Architectural </a:t>
            </a:r>
            <a:r>
              <a:rPr lang="en-US" sz="4400" dirty="0"/>
              <a:t>design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357290" y="2000240"/>
            <a:ext cx="7498080" cy="609600"/>
          </a:xfrm>
          <a:prstGeom prst="rect">
            <a:avLst/>
          </a:prstGeom>
        </p:spPr>
        <p:txBody>
          <a:bodyPr>
            <a:norm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>
              <a:buFont typeface="Wingdings" pitchFamily="2" charset="2"/>
              <a:buChar char="v"/>
            </a:pPr>
            <a:r>
              <a:rPr lang="en-US" dirty="0"/>
              <a:t> Site Plan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357290" y="4357694"/>
            <a:ext cx="7498080" cy="2286016"/>
          </a:xfrm>
          <a:prstGeom prst="rect">
            <a:avLst/>
          </a:prstGeom>
        </p:spPr>
        <p:txBody>
          <a:bodyPr>
            <a:norm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>
              <a:buFont typeface="Wingdings" pitchFamily="2" charset="2"/>
              <a:buChar char="v"/>
            </a:pPr>
            <a:r>
              <a:rPr lang="en-US" dirty="0"/>
              <a:t> Second floor</a:t>
            </a:r>
          </a:p>
          <a:p>
            <a:pPr>
              <a:buFont typeface="Wingdings" pitchFamily="2" charset="2"/>
              <a:buChar char="v"/>
            </a:pPr>
            <a:r>
              <a:rPr lang="en-US" dirty="0"/>
              <a:t> Third floor 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1357290" y="2643182"/>
            <a:ext cx="7498080" cy="1214446"/>
          </a:xfrm>
          <a:prstGeom prst="rect">
            <a:avLst/>
          </a:prstGeom>
        </p:spPr>
        <p:txBody>
          <a:bodyPr>
            <a:norm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>
              <a:buFont typeface="Wingdings" pitchFamily="2" charset="2"/>
              <a:buChar char="v"/>
            </a:pPr>
            <a:r>
              <a:rPr lang="en-US" dirty="0"/>
              <a:t> Parking </a:t>
            </a:r>
          </a:p>
          <a:p>
            <a:pPr>
              <a:buFont typeface="Wingdings" pitchFamily="2" charset="2"/>
              <a:buChar char="v"/>
            </a:pPr>
            <a:r>
              <a:rPr lang="en-US" dirty="0"/>
              <a:t> Ground Floor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1357290" y="3714752"/>
            <a:ext cx="7498080" cy="609600"/>
          </a:xfrm>
          <a:prstGeom prst="rect">
            <a:avLst/>
          </a:prstGeom>
        </p:spPr>
        <p:txBody>
          <a:bodyPr>
            <a:norm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>
              <a:buFont typeface="Wingdings" pitchFamily="2" charset="2"/>
              <a:buChar char="v"/>
            </a:pPr>
            <a:r>
              <a:rPr lang="en-US" dirty="0"/>
              <a:t> First Floor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57C1CD3-4B54-4666-95F2-8F6A96C1C1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BBF3F-9DCD-4EC4-B6BB-1C6FFCCE4B4B}" type="datetime1">
              <a:rPr lang="en-US" smtClean="0"/>
              <a:t>5/16/2018</a:t>
            </a:fld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EF2A052-5DB3-4E0B-97A7-5DB5625724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64A36-5BEE-4D9F-8790-0138BFA8A558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18144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Site Plan</a:t>
            </a:r>
          </a:p>
        </p:txBody>
      </p:sp>
      <p:sp>
        <p:nvSpPr>
          <p:cNvPr id="6" name="Up Arrow 5"/>
          <p:cNvSpPr/>
          <p:nvPr/>
        </p:nvSpPr>
        <p:spPr>
          <a:xfrm>
            <a:off x="8358214" y="285728"/>
            <a:ext cx="457200" cy="9906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8286776" y="1285860"/>
            <a:ext cx="4635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82296" indent="0">
              <a:buNone/>
            </a:pPr>
            <a:r>
              <a:rPr lang="en-US" b="1" i="1" dirty="0"/>
              <a:t>N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857364"/>
            <a:ext cx="8475372" cy="40719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B860465-20E7-4681-BB18-97CBBBE921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81A00-245A-4F7D-A6DF-D683C39783AF}" type="datetime1">
              <a:rPr lang="en-US" smtClean="0"/>
              <a:t>5/16/2018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EC9709-6E07-4219-8DED-0176C00C24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64A36-5BEE-4D9F-8790-0138BFA8A558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85522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285852" y="571480"/>
            <a:ext cx="7498080" cy="640080"/>
          </a:xfrm>
        </p:spPr>
        <p:txBody>
          <a:bodyPr>
            <a:normAutofit fontScale="90000"/>
          </a:bodyPr>
          <a:lstStyle/>
          <a:p>
            <a:r>
              <a:rPr lang="en-US" dirty="0"/>
              <a:t>Basements</a:t>
            </a:r>
            <a:br>
              <a:rPr lang="en-US" dirty="0"/>
            </a:br>
            <a:endParaRPr lang="en-US" dirty="0"/>
          </a:p>
        </p:txBody>
      </p:sp>
      <p:sp>
        <p:nvSpPr>
          <p:cNvPr id="9" name="Up Arrow 8"/>
          <p:cNvSpPr/>
          <p:nvPr/>
        </p:nvSpPr>
        <p:spPr>
          <a:xfrm>
            <a:off x="8043890" y="80010"/>
            <a:ext cx="457200" cy="9906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357298"/>
            <a:ext cx="7715304" cy="46960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مربع نص 12"/>
          <p:cNvSpPr txBox="1"/>
          <p:nvPr/>
        </p:nvSpPr>
        <p:spPr>
          <a:xfrm>
            <a:off x="2285984" y="6143644"/>
            <a:ext cx="5143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About 605 m2 and capacity for 19 cars </a:t>
            </a:r>
          </a:p>
        </p:txBody>
      </p:sp>
      <p:sp>
        <p:nvSpPr>
          <p:cNvPr id="8" name="Rectangle 11"/>
          <p:cNvSpPr/>
          <p:nvPr/>
        </p:nvSpPr>
        <p:spPr>
          <a:xfrm>
            <a:off x="7500958" y="714356"/>
            <a:ext cx="4635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82296" indent="0">
              <a:buNone/>
            </a:pPr>
            <a:r>
              <a:rPr lang="en-US" b="1" i="1" dirty="0"/>
              <a:t>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9B3E08-3B23-43FB-845D-34236C6862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2E996-9721-48BB-9915-74CD003D6DF2}" type="datetime1">
              <a:rPr lang="en-US" smtClean="0"/>
              <a:t>5/16/2018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08C1D3-DC8F-415F-87D7-13E18F9191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64A36-5BEE-4D9F-8790-0138BFA8A558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90951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1538" y="-214338"/>
            <a:ext cx="7866889" cy="1219200"/>
          </a:xfrm>
        </p:spPr>
        <p:txBody>
          <a:bodyPr/>
          <a:lstStyle/>
          <a:p>
            <a:r>
              <a:rPr lang="en-US" dirty="0"/>
              <a:t>Ground Floor</a:t>
            </a:r>
          </a:p>
        </p:txBody>
      </p:sp>
      <p:sp>
        <p:nvSpPr>
          <p:cNvPr id="3" name="عنوان 1"/>
          <p:cNvSpPr txBox="1">
            <a:spLocks/>
          </p:cNvSpPr>
          <p:nvPr/>
        </p:nvSpPr>
        <p:spPr>
          <a:xfrm>
            <a:off x="1428728" y="571480"/>
            <a:ext cx="7498080" cy="1143000"/>
          </a:xfrm>
          <a:prstGeom prst="rect">
            <a:avLst/>
          </a:prstGeom>
        </p:spPr>
        <p:txBody>
          <a:bodyPr anchor="ctr">
            <a:normAutofit fontScale="9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br>
              <a:rPr lang="en-US" dirty="0"/>
            </a:b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914" y="1285860"/>
            <a:ext cx="8728804" cy="52149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Up Arrow 5"/>
          <p:cNvSpPr/>
          <p:nvPr/>
        </p:nvSpPr>
        <p:spPr>
          <a:xfrm>
            <a:off x="8358214" y="152384"/>
            <a:ext cx="457200" cy="9906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1"/>
          <p:cNvSpPr/>
          <p:nvPr/>
        </p:nvSpPr>
        <p:spPr>
          <a:xfrm>
            <a:off x="7751750" y="714356"/>
            <a:ext cx="4635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82296" indent="0">
              <a:buNone/>
            </a:pPr>
            <a:r>
              <a:rPr lang="en-US" b="1" i="1" dirty="0"/>
              <a:t>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FA61AD-0281-45DB-9C73-8E5C00B653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C7726-1E22-42C7-820D-72C81A99AD1A}" type="datetime1">
              <a:rPr lang="en-US" smtClean="0"/>
              <a:t>5/16/2018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E945569-607B-4797-9E3F-7CFB7B9343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64A36-5BEE-4D9F-8790-0138BFA8A558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10139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1538" y="-214338"/>
            <a:ext cx="7866889" cy="1219200"/>
          </a:xfrm>
        </p:spPr>
        <p:txBody>
          <a:bodyPr/>
          <a:lstStyle/>
          <a:p>
            <a:r>
              <a:rPr lang="en-US" dirty="0"/>
              <a:t>First Floor</a:t>
            </a:r>
          </a:p>
        </p:txBody>
      </p:sp>
      <p:sp>
        <p:nvSpPr>
          <p:cNvPr id="3" name="عنوان 1"/>
          <p:cNvSpPr txBox="1">
            <a:spLocks/>
          </p:cNvSpPr>
          <p:nvPr/>
        </p:nvSpPr>
        <p:spPr>
          <a:xfrm>
            <a:off x="1428728" y="571480"/>
            <a:ext cx="7498080" cy="1143000"/>
          </a:xfrm>
          <a:prstGeom prst="rect">
            <a:avLst/>
          </a:prstGeom>
        </p:spPr>
        <p:txBody>
          <a:bodyPr anchor="ctr">
            <a:normAutofit fontScale="9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br>
              <a:rPr lang="en-US" dirty="0"/>
            </a:b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357298"/>
            <a:ext cx="8715404" cy="51959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Up Arrow 5"/>
          <p:cNvSpPr/>
          <p:nvPr/>
        </p:nvSpPr>
        <p:spPr>
          <a:xfrm>
            <a:off x="8358214" y="152384"/>
            <a:ext cx="457200" cy="9906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11"/>
          <p:cNvSpPr/>
          <p:nvPr/>
        </p:nvSpPr>
        <p:spPr>
          <a:xfrm>
            <a:off x="7929586" y="714356"/>
            <a:ext cx="4635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82296" indent="0">
              <a:buNone/>
            </a:pPr>
            <a:r>
              <a:rPr lang="en-US" b="1" i="1" dirty="0"/>
              <a:t>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1988CD-6CD0-4B4B-9952-7ADE7710D7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41D6A-5370-4DA1-98D4-52F18DE366E1}" type="datetime1">
              <a:rPr lang="en-US" smtClean="0"/>
              <a:t>5/16/2018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FA23AD7-231A-4251-AB7A-D8FEBBE05C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64A36-5BEE-4D9F-8790-0138BFA8A558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10139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8662" y="214290"/>
            <a:ext cx="7866889" cy="1219200"/>
          </a:xfrm>
        </p:spPr>
        <p:txBody>
          <a:bodyPr/>
          <a:lstStyle/>
          <a:p>
            <a:r>
              <a:rPr lang="en-US" dirty="0"/>
              <a:t>Second Floor</a:t>
            </a:r>
          </a:p>
        </p:txBody>
      </p:sp>
      <p:sp>
        <p:nvSpPr>
          <p:cNvPr id="3" name="عنوان 1"/>
          <p:cNvSpPr txBox="1">
            <a:spLocks/>
          </p:cNvSpPr>
          <p:nvPr/>
        </p:nvSpPr>
        <p:spPr>
          <a:xfrm>
            <a:off x="1428728" y="571480"/>
            <a:ext cx="7498080" cy="1143000"/>
          </a:xfrm>
          <a:prstGeom prst="rect">
            <a:avLst/>
          </a:prstGeom>
        </p:spPr>
        <p:txBody>
          <a:bodyPr anchor="ctr">
            <a:normAutofit fontScale="9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br>
              <a:rPr lang="en-US" dirty="0"/>
            </a:b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 l="7265"/>
          <a:stretch>
            <a:fillRect/>
          </a:stretch>
        </p:blipFill>
        <p:spPr bwMode="auto">
          <a:xfrm>
            <a:off x="285721" y="1966932"/>
            <a:ext cx="8715436" cy="42481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Up Arrow 5"/>
          <p:cNvSpPr/>
          <p:nvPr/>
        </p:nvSpPr>
        <p:spPr>
          <a:xfrm>
            <a:off x="8358214" y="223822"/>
            <a:ext cx="457200" cy="9906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11"/>
          <p:cNvSpPr/>
          <p:nvPr/>
        </p:nvSpPr>
        <p:spPr>
          <a:xfrm>
            <a:off x="7823188" y="987966"/>
            <a:ext cx="4635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82296" indent="0">
              <a:buNone/>
            </a:pPr>
            <a:r>
              <a:rPr lang="en-US" b="1" i="1" dirty="0"/>
              <a:t>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892209-FD5E-49ED-B53C-4C4A4887C8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6382C-4AC1-4C5E-914C-BBB9C208BA7C}" type="datetime1">
              <a:rPr lang="en-US" smtClean="0"/>
              <a:t>5/16/2018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3D2C2B0-6418-4862-AF5F-F42697943B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64A36-5BEE-4D9F-8790-0138BFA8A558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10139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1538" y="0"/>
            <a:ext cx="7866889" cy="1219200"/>
          </a:xfrm>
        </p:spPr>
        <p:txBody>
          <a:bodyPr/>
          <a:lstStyle/>
          <a:p>
            <a:r>
              <a:rPr lang="en-US" dirty="0"/>
              <a:t>Third Floor</a:t>
            </a:r>
          </a:p>
        </p:txBody>
      </p:sp>
      <p:sp>
        <p:nvSpPr>
          <p:cNvPr id="3" name="عنوان 1"/>
          <p:cNvSpPr txBox="1">
            <a:spLocks/>
          </p:cNvSpPr>
          <p:nvPr/>
        </p:nvSpPr>
        <p:spPr>
          <a:xfrm>
            <a:off x="1428728" y="571480"/>
            <a:ext cx="7498080" cy="1143000"/>
          </a:xfrm>
          <a:prstGeom prst="rect">
            <a:avLst/>
          </a:prstGeom>
        </p:spPr>
        <p:txBody>
          <a:bodyPr anchor="ctr">
            <a:normAutofit fontScale="9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br>
              <a:rPr lang="en-US" dirty="0"/>
            </a:b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6253" y="1785926"/>
            <a:ext cx="8167713" cy="42576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Up Arrow 5"/>
          <p:cNvSpPr/>
          <p:nvPr/>
        </p:nvSpPr>
        <p:spPr>
          <a:xfrm>
            <a:off x="8358214" y="295260"/>
            <a:ext cx="457200" cy="9906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11"/>
          <p:cNvSpPr/>
          <p:nvPr/>
        </p:nvSpPr>
        <p:spPr>
          <a:xfrm>
            <a:off x="7823188" y="987966"/>
            <a:ext cx="4635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82296" indent="0">
              <a:buNone/>
            </a:pPr>
            <a:r>
              <a:rPr lang="en-US" b="1" i="1" dirty="0"/>
              <a:t>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7770A8-9F36-4E6A-8107-85FB1F8342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519FF-E48B-447A-98B0-B3ADD5A08F96}" type="datetime1">
              <a:rPr lang="en-US" smtClean="0"/>
              <a:t>5/16/2018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0B7E70-499F-4F0E-A37E-8BA54C268D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64A36-5BEE-4D9F-8790-0138BFA8A558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10139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Environmental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Thermal design.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Natural Lighting.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Acoustic Design.</a:t>
            </a:r>
          </a:p>
          <a:p>
            <a:pPr marL="82296" indent="0">
              <a:buNone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7E197D-EE36-42B6-A225-B038615864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5B8C8-06D8-4147-AC56-26076EC57313}" type="datetime1">
              <a:rPr lang="en-US" smtClean="0"/>
              <a:t>5/16/2018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B3F238B-393E-494D-86F3-AD0A6A6531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64A36-5BEE-4D9F-8790-0138BFA8A558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48867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Thermal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6858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Exterior Wall</a:t>
            </a:r>
          </a:p>
          <a:p>
            <a:pPr marL="82296" indent="0">
              <a:buNone/>
            </a:pP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2860377" y="6348362"/>
                <a:ext cx="3423246" cy="470000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:r>
                  <a:rPr lang="en-US" sz="2400" b="1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U-Value</a:t>
                </a:r>
                <a:r>
                  <a:rPr lang="en-US" sz="2400" b="1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 = 0.51 W/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1" i="1">
                            <a:ln w="0"/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1" i="1">
                            <a:ln w="0"/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  <m:sup>
                        <m:r>
                          <a:rPr lang="en-US" sz="2400" b="1" i="1">
                            <a:ln w="0"/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sz="2400" b="1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.K</a:t>
                </a:r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60377" y="6348362"/>
                <a:ext cx="3423246" cy="470000"/>
              </a:xfrm>
              <a:prstGeom prst="rect">
                <a:avLst/>
              </a:prstGeom>
              <a:blipFill>
                <a:blip r:embed="rId2"/>
                <a:stretch>
                  <a:fillRect l="-2491" t="-10390" r="-3025" b="-36364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>
            <a:extLst>
              <a:ext uri="{FF2B5EF4-FFF2-40B4-BE49-F238E27FC236}">
                <a16:creationId xmlns:a16="http://schemas.microsoft.com/office/drawing/2014/main" id="{35039189-993B-4EC3-86FE-D3BA52B21D2F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051720" y="2163762"/>
            <a:ext cx="5040560" cy="39647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48A213E8-CD87-4D8D-896E-AFBB318DC6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EABF4-EE97-4F74-B3F0-46CBECD3469A}" type="datetime1">
              <a:rPr lang="en-US" smtClean="0"/>
              <a:t>5/16/2018</a:t>
            </a:fld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1E4E2B3E-08EF-4CC2-99E4-A8BBEF78EC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64A36-5BEE-4D9F-8790-0138BFA8A558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63590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Thermal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7624" y="1188847"/>
            <a:ext cx="2895600" cy="7620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Flat Roof</a:t>
            </a:r>
          </a:p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1646337" y="6079844"/>
                <a:ext cx="3569119" cy="49667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15000"/>
                  </a:lnSpc>
                </a:pPr>
                <a:r>
                  <a:rPr lang="en-US" sz="2400" b="1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U-Value= </a:t>
                </a:r>
                <a:r>
                  <a:rPr lang="en-US" sz="2400" b="1" dirty="0"/>
                  <a:t>0.466 </a:t>
                </a:r>
                <a:r>
                  <a:rPr lang="en-US" sz="2400" b="1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W/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1" i="1">
                            <a:ln w="0"/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400" b="1" i="1">
                            <a:ln w="0"/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𝒎</m:t>
                        </m:r>
                      </m:e>
                      <m:sup>
                        <m:r>
                          <a:rPr lang="en-US" sz="2400" b="1" i="1">
                            <a:ln w="0"/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sz="2400" b="1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.K.</a:t>
                </a:r>
                <a:endParaRPr lang="en-US" sz="2400" b="1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46337" y="6079844"/>
                <a:ext cx="3569119" cy="496674"/>
              </a:xfrm>
              <a:prstGeom prst="rect">
                <a:avLst/>
              </a:prstGeom>
              <a:blipFill>
                <a:blip r:embed="rId2"/>
                <a:stretch>
                  <a:fillRect l="-2901" t="-6098" r="-2730" b="-31707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Content Placeholder 2"/>
          <p:cNvSpPr txBox="1">
            <a:spLocks/>
          </p:cNvSpPr>
          <p:nvPr/>
        </p:nvSpPr>
        <p:spPr>
          <a:xfrm>
            <a:off x="5774339" y="1219200"/>
            <a:ext cx="2895600" cy="762000"/>
          </a:xfrm>
          <a:prstGeom prst="rect">
            <a:avLst/>
          </a:prstGeom>
        </p:spPr>
        <p:txBody>
          <a:bodyPr>
            <a:norm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>
              <a:buFont typeface="Wingdings" panose="05000000000000000000" pitchFamily="2" charset="2"/>
              <a:buChar char="v"/>
            </a:pP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Glazing</a:t>
            </a:r>
          </a:p>
          <a:p>
            <a:endParaRPr lang="en-US" dirty="0"/>
          </a:p>
        </p:txBody>
      </p:sp>
      <p:sp>
        <p:nvSpPr>
          <p:cNvPr id="12" name="Rounded Rectangle 11"/>
          <p:cNvSpPr/>
          <p:nvPr/>
        </p:nvSpPr>
        <p:spPr>
          <a:xfrm>
            <a:off x="5952737" y="2080419"/>
            <a:ext cx="2976469" cy="23166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>
                <a:solidFill>
                  <a:schemeClr val="bg1"/>
                </a:solidFill>
              </a:rPr>
              <a:t>Double grey 6mm/13mm argon LOE (low emittance glass), and SHGC= 0.568</a:t>
            </a:r>
          </a:p>
        </p:txBody>
      </p:sp>
      <p:sp>
        <p:nvSpPr>
          <p:cNvPr id="13" name="Rectangle 12"/>
          <p:cNvSpPr/>
          <p:nvPr/>
        </p:nvSpPr>
        <p:spPr>
          <a:xfrm>
            <a:off x="8929206" y="5721028"/>
            <a:ext cx="184731" cy="3588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</a:pP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5754975" y="4805626"/>
                <a:ext cx="3259739" cy="49667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15000"/>
                  </a:lnSpc>
                </a:pPr>
                <a:r>
                  <a:rPr lang="en-US" sz="24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U-Value= 1.76W/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1" i="1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400" b="1" i="1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𝒎</m:t>
                        </m:r>
                      </m:e>
                      <m:sup>
                        <m:r>
                          <a:rPr lang="en-US" sz="2400" b="1" i="1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sz="24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.K.</a:t>
                </a:r>
                <a:endParaRPr lang="en-US" sz="20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54975" y="4805626"/>
                <a:ext cx="3259739" cy="496674"/>
              </a:xfrm>
              <a:prstGeom prst="rect">
                <a:avLst/>
              </a:prstGeom>
              <a:blipFill>
                <a:blip r:embed="rId3"/>
                <a:stretch>
                  <a:fillRect l="-2991" t="-4878" r="-3364" b="-32927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Picture 14">
            <a:extLst>
              <a:ext uri="{FF2B5EF4-FFF2-40B4-BE49-F238E27FC236}">
                <a16:creationId xmlns:a16="http://schemas.microsoft.com/office/drawing/2014/main" id="{270DDAB1-7BD8-42AC-B069-52E3CB087434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1103027" y="1800699"/>
            <a:ext cx="4189054" cy="4148581"/>
          </a:xfrm>
          <a:prstGeom prst="rect">
            <a:avLst/>
          </a:prstGeom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0916960-3172-4E2C-9D9A-F275D2D8D8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1F39-25EE-4CA1-ACDF-B7F3009F719E}" type="datetime1">
              <a:rPr lang="en-US" smtClean="0"/>
              <a:t>5/16/2018</a:t>
            </a:fld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8BBCB8-71A8-437B-AF94-56D01ACBA8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64A36-5BEE-4D9F-8790-0138BFA8A558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3075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Outline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0292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Introduction</a:t>
            </a:r>
          </a:p>
          <a:p>
            <a:pPr>
              <a:buFont typeface="Wingdings" pitchFamily="2" charset="2"/>
              <a:buChar char="v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Site description &amp; Analysis  </a:t>
            </a:r>
          </a:p>
          <a:p>
            <a:pPr>
              <a:buFont typeface="Wingdings" pitchFamily="2" charset="2"/>
              <a:buChar char="v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Architectural design</a:t>
            </a:r>
          </a:p>
          <a:p>
            <a:pPr>
              <a:buFont typeface="Wingdings" pitchFamily="2" charset="2"/>
              <a:buChar char="v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Environmental design </a:t>
            </a:r>
          </a:p>
          <a:p>
            <a:pPr>
              <a:buFont typeface="Wingdings" pitchFamily="2" charset="2"/>
              <a:buChar char="v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Structural design  </a:t>
            </a:r>
          </a:p>
          <a:p>
            <a:pPr>
              <a:buFont typeface="Wingdings" pitchFamily="2" charset="2"/>
              <a:buChar char="v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Mechanical design </a:t>
            </a:r>
          </a:p>
          <a:p>
            <a:pPr>
              <a:buFont typeface="Wingdings" pitchFamily="2" charset="2"/>
              <a:buChar char="v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Electrical design </a:t>
            </a:r>
          </a:p>
          <a:p>
            <a:pPr>
              <a:buFont typeface="Wingdings" pitchFamily="2" charset="2"/>
              <a:buChar char="v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Quantity survey and cost</a:t>
            </a:r>
            <a:endParaRPr lang="en-US" sz="2800" dirty="0"/>
          </a:p>
          <a:p>
            <a:endParaRPr lang="en-US" sz="2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FBE8AE-E583-4929-B576-5EC92FFFDF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16A55-6363-4360-8773-1D68E3277100}" type="datetime1">
              <a:rPr lang="en-US" smtClean="0"/>
              <a:t>5/16/2018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DB16D72-55C2-4269-B488-BAA18295C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64A36-5BEE-4D9F-8790-0138BFA8A558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Builder Results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6E5CB4B-8C86-4E8B-B1B8-8C6EF6304BEE}"/>
              </a:ext>
            </a:extLst>
          </p:cNvPr>
          <p:cNvSpPr/>
          <p:nvPr/>
        </p:nvSpPr>
        <p:spPr>
          <a:xfrm>
            <a:off x="1461992" y="1628800"/>
            <a:ext cx="7142456" cy="2600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Design Builder Parameters:</a:t>
            </a:r>
          </a:p>
          <a:p>
            <a:pPr marL="457200" indent="-45720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HAVC System: VRF.</a:t>
            </a:r>
          </a:p>
          <a:p>
            <a:pPr marL="457200" indent="-45720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System is used for Heating &amp; Cooling.</a:t>
            </a:r>
          </a:p>
          <a:p>
            <a:pPr marL="457200" indent="-45720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Building is used for 24 hours.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B49F0E-A2FA-4012-9474-81EA86F0DE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75E2F-256B-4756-BCBE-8362C937558F}" type="datetime1">
              <a:rPr lang="en-US" smtClean="0"/>
              <a:t>5/16/2018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E3913FA-6BAB-4D60-AA91-6732F48B26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64A36-5BEE-4D9F-8790-0138BFA8A558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482921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5B623D8-1D47-4764-8C22-1CA23A094F68}"/>
              </a:ext>
            </a:extLst>
          </p:cNvPr>
          <p:cNvSpPr/>
          <p:nvPr/>
        </p:nvSpPr>
        <p:spPr>
          <a:xfrm>
            <a:off x="1403648" y="476672"/>
            <a:ext cx="558838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Air and operative temperature.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74FFAD3-4937-4B49-B959-85104B779D81}"/>
              </a:ext>
            </a:extLst>
          </p:cNvPr>
          <p:cNvPicPr/>
          <p:nvPr/>
        </p:nvPicPr>
        <p:blipFill rotWithShape="1">
          <a:blip r:embed="rId2"/>
          <a:srcRect r="1070" b="39356"/>
          <a:stretch/>
        </p:blipFill>
        <p:spPr bwMode="auto">
          <a:xfrm>
            <a:off x="1403648" y="1556792"/>
            <a:ext cx="7416824" cy="35283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47250E94-E95D-4E0F-A8DC-8B252550964E}"/>
              </a:ext>
            </a:extLst>
          </p:cNvPr>
          <p:cNvSpPr/>
          <p:nvPr/>
        </p:nvSpPr>
        <p:spPr>
          <a:xfrm>
            <a:off x="1907704" y="5395863"/>
            <a:ext cx="31470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Air temperature equals 22.15 C </a:t>
            </a:r>
            <a:endParaRPr lang="he-I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002DEBD-3FA7-405C-B6E0-4ACE0A7E6937}"/>
              </a:ext>
            </a:extLst>
          </p:cNvPr>
          <p:cNvSpPr/>
          <p:nvPr/>
        </p:nvSpPr>
        <p:spPr>
          <a:xfrm>
            <a:off x="1907704" y="5765195"/>
            <a:ext cx="36920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Operative temperature equals 21.08 C</a:t>
            </a:r>
            <a:endParaRPr lang="he-I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A7B7C1-12D4-4AE8-AAFF-1D76D336A5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E3E50-1A8C-4F93-87BE-8A13C951233D}" type="datetime1">
              <a:rPr lang="en-US" smtClean="0"/>
              <a:t>5/16/2018</a:t>
            </a:fld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974701-09D6-4F90-B65E-6FD117BCFD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64A36-5BEE-4D9F-8790-0138BFA8A558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847332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Builder Results</a:t>
            </a:r>
          </a:p>
        </p:txBody>
      </p:sp>
      <p:pic>
        <p:nvPicPr>
          <p:cNvPr id="5" name="Picture 4" descr="C:\Users\student\Desktop\cooling shanaa.png">
            <a:extLst>
              <a:ext uri="{FF2B5EF4-FFF2-40B4-BE49-F238E27FC236}">
                <a16:creationId xmlns:a16="http://schemas.microsoft.com/office/drawing/2014/main" id="{56DC0A5A-E1EB-4EB3-8EE5-186E9C307A06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481137"/>
            <a:ext cx="7169999" cy="41801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B691DDD1-F437-4810-BF90-EB819C75D1FE}"/>
              </a:ext>
            </a:extLst>
          </p:cNvPr>
          <p:cNvSpPr/>
          <p:nvPr/>
        </p:nvSpPr>
        <p:spPr>
          <a:xfrm>
            <a:off x="4217075" y="5805264"/>
            <a:ext cx="19351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between 41-53 % </a:t>
            </a:r>
            <a:endParaRPr lang="he-I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042836DE-1122-4499-AC4B-766B2718FF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1F6D8-2308-433C-8CB6-628017B22F4F}" type="datetime1">
              <a:rPr lang="en-US" smtClean="0"/>
              <a:t>5/16/2018</a:t>
            </a:fld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E2F8890-6683-4139-B631-2790B9155B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64A36-5BEE-4D9F-8790-0138BFA8A558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173358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644650" y="274638"/>
            <a:ext cx="7499350" cy="1143000"/>
          </a:xfrm>
        </p:spPr>
        <p:txBody>
          <a:bodyPr/>
          <a:lstStyle/>
          <a:p>
            <a:r>
              <a:rPr lang="en-US" dirty="0"/>
              <a:t>Design Builder Results.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64F0AD8-4A74-4779-ABC3-88A12DF930AF}"/>
              </a:ext>
            </a:extLst>
          </p:cNvPr>
          <p:cNvPicPr/>
          <p:nvPr/>
        </p:nvPicPr>
        <p:blipFill rotWithShape="1">
          <a:blip r:embed="rId2"/>
          <a:srcRect t="65607" r="-474"/>
          <a:stretch/>
        </p:blipFill>
        <p:spPr>
          <a:xfrm>
            <a:off x="1593884" y="4437112"/>
            <a:ext cx="7534915" cy="1800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2">
            <a:extLst>
              <a:ext uri="{FF2B5EF4-FFF2-40B4-BE49-F238E27FC236}">
                <a16:creationId xmlns:a16="http://schemas.microsoft.com/office/drawing/2014/main" id="{FF440829-E26F-4855-AF68-E8BEF0F7F0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e-IL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B859591-6A90-48C8-BAC4-8BD95330D42D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588" r="1379"/>
          <a:stretch/>
        </p:blipFill>
        <p:spPr bwMode="auto">
          <a:xfrm>
            <a:off x="1593884" y="2251758"/>
            <a:ext cx="7226587" cy="13417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Rectangle 3">
            <a:extLst>
              <a:ext uri="{FF2B5EF4-FFF2-40B4-BE49-F238E27FC236}">
                <a16:creationId xmlns:a16="http://schemas.microsoft.com/office/drawing/2014/main" id="{BE8C5C72-BFF3-4CD2-B98C-EE50A4F0BA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9716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e-IL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B23A412-5A5C-4D58-8348-AE683C1C9E25}"/>
              </a:ext>
            </a:extLst>
          </p:cNvPr>
          <p:cNvSpPr txBox="1"/>
          <p:nvPr/>
        </p:nvSpPr>
        <p:spPr>
          <a:xfrm>
            <a:off x="1593884" y="1654771"/>
            <a:ext cx="935577" cy="4001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Before.</a:t>
            </a:r>
            <a:endParaRPr lang="he-IL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59BD295-5972-4DE9-BF59-9C3B49319E8F}"/>
              </a:ext>
            </a:extLst>
          </p:cNvPr>
          <p:cNvSpPr/>
          <p:nvPr/>
        </p:nvSpPr>
        <p:spPr>
          <a:xfrm>
            <a:off x="1644650" y="4067780"/>
            <a:ext cx="76014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After.</a:t>
            </a:r>
            <a:endParaRPr lang="he-IL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Date Placeholder 12">
            <a:extLst>
              <a:ext uri="{FF2B5EF4-FFF2-40B4-BE49-F238E27FC236}">
                <a16:creationId xmlns:a16="http://schemas.microsoft.com/office/drawing/2014/main" id="{870A18A1-FA61-4DAB-AD36-4B7055C42E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9355C-5B4B-4655-998D-A5ADB325C772}" type="datetime1">
              <a:rPr lang="en-US" smtClean="0"/>
              <a:t>5/16/2018</a:t>
            </a:fld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5FA883A9-A9C1-47F1-87BF-DEABB1356A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64A36-5BEE-4D9F-8790-0138BFA8A558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773330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954D95C-4AD4-43E0-8427-159CE50627E3}"/>
              </a:ext>
            </a:extLst>
          </p:cNvPr>
          <p:cNvSpPr/>
          <p:nvPr/>
        </p:nvSpPr>
        <p:spPr>
          <a:xfrm>
            <a:off x="1261579" y="204969"/>
            <a:ext cx="257910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Site energy.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2B9D0399-27D5-4F16-973D-66A5CF99C19C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646056" y="819540"/>
          <a:ext cx="6629400" cy="1359718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9343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475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475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58678">
                <a:tc>
                  <a:txBody>
                    <a:bodyPr/>
                    <a:lstStyle/>
                    <a:p>
                      <a:pPr algn="ctr"/>
                      <a:endParaRPr lang="en-US" sz="20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Old</a:t>
                      </a:r>
                      <a:r>
                        <a:rPr lang="en-US" sz="2000" b="1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New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58678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 site</a:t>
                      </a:r>
                      <a:r>
                        <a:rPr lang="en-US" sz="2000" b="1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energy/year </a:t>
                      </a:r>
                      <a:endParaRPr lang="en-US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253.85 kWh/m</a:t>
                      </a:r>
                      <a:r>
                        <a:rPr kumimoji="0" lang="en-US" sz="2000" b="0" kern="1200" baseline="30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  <a:endParaRPr lang="en-US" sz="20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167.93</a:t>
                      </a:r>
                      <a:r>
                        <a:rPr kumimoji="0" lang="en-US" sz="2000" b="0" kern="1200" baseline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k</a:t>
                      </a:r>
                      <a:r>
                        <a:rPr kumimoji="0" lang="en-US" sz="20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Wh/m</a:t>
                      </a:r>
                      <a:r>
                        <a:rPr kumimoji="0" lang="en-US" sz="2000" b="0" kern="1200" baseline="30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  <a:endParaRPr lang="en-US" sz="20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20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1FE367F8-6A92-4591-A3B1-E3C8B53BD08A}"/>
              </a:ext>
            </a:extLst>
          </p:cNvPr>
          <p:cNvSpPr/>
          <p:nvPr/>
        </p:nvSpPr>
        <p:spPr>
          <a:xfrm>
            <a:off x="1646056" y="2232588"/>
            <a:ext cx="6629400" cy="8735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</a:pPr>
            <a:r>
              <a:rPr lang="fr-F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</a:t>
            </a:r>
            <a:r>
              <a:rPr lang="fr-FR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cost</a:t>
            </a:r>
            <a:r>
              <a:rPr lang="fr-F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of 1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KWh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is 0.60 </a:t>
            </a:r>
            <a:r>
              <a:rPr lang="he-I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₪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so the total energy consumption is equal 161514 </a:t>
            </a:r>
            <a:r>
              <a:rPr lang="he-I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₪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(0.60*269191.28).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57B1B3A-2D90-41B0-96B4-BF673585E05F}"/>
              </a:ext>
            </a:extLst>
          </p:cNvPr>
          <p:cNvSpPr/>
          <p:nvPr/>
        </p:nvSpPr>
        <p:spPr>
          <a:xfrm>
            <a:off x="1612258" y="3162927"/>
            <a:ext cx="6663198" cy="8735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</a:pPr>
            <a:r>
              <a:rPr lang="fr-F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</a:t>
            </a:r>
            <a:r>
              <a:rPr lang="fr-FR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cost</a:t>
            </a:r>
            <a:r>
              <a:rPr lang="fr-F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of 1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KWh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is 0.60 </a:t>
            </a:r>
            <a:r>
              <a:rPr lang="he-I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₪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so the total energy consumption is equal 171696 </a:t>
            </a:r>
            <a:r>
              <a:rPr lang="he-I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₪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(0.60*286282.34).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70A0A69-1886-47E2-96C0-C18764BD86B6}"/>
              </a:ext>
            </a:extLst>
          </p:cNvPr>
          <p:cNvSpPr/>
          <p:nvPr/>
        </p:nvSpPr>
        <p:spPr>
          <a:xfrm>
            <a:off x="1261579" y="4096617"/>
            <a:ext cx="555632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Heating and cooling capacity</a:t>
            </a: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EFBDE902-F920-4EC7-B2A8-3440969064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7782309"/>
              </p:ext>
            </p:extLst>
          </p:nvPr>
        </p:nvGraphicFramePr>
        <p:xfrm>
          <a:off x="1585998" y="4765072"/>
          <a:ext cx="6689457" cy="175260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24812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978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104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5713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Load</a:t>
                      </a:r>
                      <a:r>
                        <a:rPr lang="en-US" sz="2000" baseline="0" dirty="0"/>
                        <a:t> capacity 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`Old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New</a:t>
                      </a:r>
                      <a:r>
                        <a:rPr lang="en-US" baseline="0" dirty="0"/>
                        <a:t> 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842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Heating capacity 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224.31 kW</a:t>
                      </a:r>
                      <a:endParaRPr lang="en-US" sz="20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112.67</a:t>
                      </a:r>
                      <a:r>
                        <a:rPr lang="en-US" sz="20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kW</a:t>
                      </a:r>
                      <a:endParaRPr lang="en-US" sz="20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1268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Cooling capacity 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305.67 kW</a:t>
                      </a:r>
                      <a:endParaRPr lang="en-US" sz="20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210.49 kW</a:t>
                      </a:r>
                      <a:endParaRPr lang="en-US" sz="20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4E7994-33F7-451A-A700-D0109DF9CE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D3123-3D07-489D-9128-B3A0C57CFDD6}" type="datetime1">
              <a:rPr lang="en-US" smtClean="0"/>
              <a:t>5/16/2018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2661E8-A2AE-477B-B77F-5B9228AB49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64A36-5BEE-4D9F-8790-0138BFA8A558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800634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7498080" cy="1143000"/>
          </a:xfrm>
        </p:spPr>
        <p:txBody>
          <a:bodyPr/>
          <a:lstStyle/>
          <a:p>
            <a:r>
              <a:rPr lang="en-US" dirty="0"/>
              <a:t>Natural Lighting</a:t>
            </a:r>
          </a:p>
        </p:txBody>
      </p:sp>
      <p:sp>
        <p:nvSpPr>
          <p:cNvPr id="6" name="Rectangle 5"/>
          <p:cNvSpPr/>
          <p:nvPr/>
        </p:nvSpPr>
        <p:spPr>
          <a:xfrm>
            <a:off x="1763688" y="1032246"/>
            <a:ext cx="1919436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dirty="0">
                <a:ln w="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Ground Floor</a:t>
            </a:r>
            <a:endParaRPr lang="en-US" sz="2400" b="0" cap="none" spc="0" dirty="0">
              <a:ln w="0"/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24F53C-00D8-4D69-83C8-6C93469BF8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A294D-4D47-415D-AFD4-E4A02B71850A}" type="datetime1">
              <a:rPr lang="en-US" smtClean="0"/>
              <a:t>5/16/2018</a:t>
            </a:fld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29BEFBF-50C7-4C78-A443-52B0D2007A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64A36-5BEE-4D9F-8790-0138BFA8A558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40215E0-A0DF-48A2-A941-94CF836C5C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2415" y="1493911"/>
            <a:ext cx="7704049" cy="4975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587415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7498080" cy="1143000"/>
          </a:xfrm>
        </p:spPr>
        <p:txBody>
          <a:bodyPr/>
          <a:lstStyle/>
          <a:p>
            <a:r>
              <a:rPr lang="en-US" dirty="0"/>
              <a:t>Natural Lighting</a:t>
            </a:r>
          </a:p>
        </p:txBody>
      </p:sp>
      <p:sp>
        <p:nvSpPr>
          <p:cNvPr id="6" name="Rectangle 5"/>
          <p:cNvSpPr/>
          <p:nvPr/>
        </p:nvSpPr>
        <p:spPr>
          <a:xfrm>
            <a:off x="1745414" y="1116134"/>
            <a:ext cx="1534074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dirty="0">
                <a:ln w="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First Floor.</a:t>
            </a:r>
            <a:endParaRPr lang="en-US" sz="2400" b="0" cap="none" spc="0" dirty="0">
              <a:ln w="0"/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78575B4-6187-411D-8291-067DCFFEE3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E5210-39E1-4E63-A208-92ADDDE5B261}" type="datetime1">
              <a:rPr lang="en-US" smtClean="0"/>
              <a:t>5/16/2018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FE5A40-C7A7-416E-9121-0BE108A871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64A36-5BEE-4D9F-8790-0138BFA8A558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B15A0A9-4644-46CD-BE36-15D81EF8F6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342" y="1705540"/>
            <a:ext cx="8010196" cy="4807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772910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7498080" cy="1143000"/>
          </a:xfrm>
        </p:spPr>
        <p:txBody>
          <a:bodyPr/>
          <a:lstStyle/>
          <a:p>
            <a:r>
              <a:rPr lang="en-US" dirty="0"/>
              <a:t>Natural Lighting</a:t>
            </a:r>
          </a:p>
        </p:txBody>
      </p:sp>
      <p:sp>
        <p:nvSpPr>
          <p:cNvPr id="6" name="Rectangle 5"/>
          <p:cNvSpPr/>
          <p:nvPr/>
        </p:nvSpPr>
        <p:spPr>
          <a:xfrm>
            <a:off x="1601398" y="1119903"/>
            <a:ext cx="1883529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dirty="0">
                <a:ln w="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Second Floor.</a:t>
            </a:r>
            <a:endParaRPr lang="en-US" sz="2400" b="0" cap="none" spc="0" dirty="0">
              <a:ln w="0"/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4ADB68-E4C7-4C12-A8C4-8E17F6BACB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A2E43-1412-414D-9DFF-FD53FCB41F7E}" type="datetime1">
              <a:rPr lang="en-US" smtClean="0"/>
              <a:t>5/16/2018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EEAD76E-0A43-4D33-A5E8-2DCF5BB44A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64A36-5BEE-4D9F-8790-0138BFA8A558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D3A4C1E-4AE2-495E-AB9A-1F0BDF6AFB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5466" y="1507331"/>
            <a:ext cx="7877948" cy="4433888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C21013DF-0DEE-4D13-8557-58518EB66700}"/>
              </a:ext>
            </a:extLst>
          </p:cNvPr>
          <p:cNvSpPr/>
          <p:nvPr/>
        </p:nvSpPr>
        <p:spPr>
          <a:xfrm>
            <a:off x="1105466" y="5461055"/>
            <a:ext cx="8287816" cy="96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 total average daylight factor for all building equals 2.39 which is acceptable.</a:t>
            </a:r>
          </a:p>
        </p:txBody>
      </p:sp>
    </p:spTree>
    <p:extLst>
      <p:ext uri="{BB962C8B-B14F-4D97-AF65-F5344CB8AC3E}">
        <p14:creationId xmlns:p14="http://schemas.microsoft.com/office/powerpoint/2010/main" val="66157678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822F75-12C1-4203-A0D1-DB39489D0680}"/>
              </a:ext>
            </a:extLst>
          </p:cNvPr>
          <p:cNvSpPr txBox="1">
            <a:spLocks/>
          </p:cNvSpPr>
          <p:nvPr/>
        </p:nvSpPr>
        <p:spPr>
          <a:xfrm>
            <a:off x="1295400" y="0"/>
            <a:ext cx="7498080" cy="11430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US" dirty="0"/>
              <a:t>Natural Lighting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0BF8C77-9E0D-4540-A126-AA18BB25426C}"/>
              </a:ext>
            </a:extLst>
          </p:cNvPr>
          <p:cNvSpPr/>
          <p:nvPr/>
        </p:nvSpPr>
        <p:spPr>
          <a:xfrm>
            <a:off x="1691200" y="1119903"/>
            <a:ext cx="1703928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dirty="0">
                <a:ln w="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Third Floor:</a:t>
            </a:r>
            <a:endParaRPr lang="en-US" sz="2400" b="0" cap="none" spc="0" dirty="0">
              <a:ln w="0"/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9414850-CDFF-4421-8759-D65D06199F9F}"/>
              </a:ext>
            </a:extLst>
          </p:cNvPr>
          <p:cNvSpPr/>
          <p:nvPr/>
        </p:nvSpPr>
        <p:spPr>
          <a:xfrm>
            <a:off x="1475656" y="5937814"/>
            <a:ext cx="8287816" cy="96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 total average daylight factor for all building equals 2.14 which is acceptable.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8CD2501F-2A74-47AD-A3F0-177FC45721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68CC7-0B64-4B18-8703-C11678A5B5DB}" type="datetime1">
              <a:rPr lang="en-US" smtClean="0"/>
              <a:t>5/16/2018</a:t>
            </a:fld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1312BF7-688F-43B1-ADC0-E751F094A8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64A36-5BEE-4D9F-8790-0138BFA8A558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9D8776C-36EB-44C8-AEEA-52ED4BD9D7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4937" y="1812081"/>
            <a:ext cx="6819006" cy="4092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706984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043608" y="404664"/>
            <a:ext cx="7886700" cy="3263504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70000"/>
              </a:lnSpc>
            </a:pPr>
            <a:r>
              <a:rPr lang="en-US" sz="1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HVAC system.</a:t>
            </a:r>
          </a:p>
          <a:p>
            <a:pPr>
              <a:lnSpc>
                <a:spcPct val="170000"/>
              </a:lnSpc>
            </a:pPr>
            <a:r>
              <a:rPr lang="en-US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System used are :</a:t>
            </a:r>
          </a:p>
          <a:p>
            <a:pPr>
              <a:lnSpc>
                <a:spcPct val="170000"/>
              </a:lnSpc>
              <a:buFont typeface="Wingdings" pitchFamily="2" charset="2"/>
              <a:buChar char="Ø"/>
            </a:pPr>
            <a:r>
              <a:rPr lang="en-US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VRF </a:t>
            </a:r>
            <a:endParaRPr lang="en-US" sz="8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Wingdings" pitchFamily="2" charset="2"/>
            </a:endParaRPr>
          </a:p>
          <a:p>
            <a:pPr>
              <a:lnSpc>
                <a:spcPct val="170000"/>
              </a:lnSpc>
              <a:buFont typeface="Wingdings" pitchFamily="2" charset="2"/>
              <a:buChar char="Ø"/>
            </a:pPr>
            <a:r>
              <a:rPr lang="en-US" sz="80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This building was divided into several zones.</a:t>
            </a:r>
            <a:r>
              <a:rPr lang="en-US" sz="8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 </a:t>
            </a:r>
            <a:endParaRPr lang="en-US" sz="8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70000"/>
              </a:lnSpc>
              <a:buNone/>
            </a:pPr>
            <a:r>
              <a:rPr lang="en-US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Main components of VRF system are :</a:t>
            </a:r>
          </a:p>
          <a:p>
            <a:pPr>
              <a:lnSpc>
                <a:spcPct val="170000"/>
              </a:lnSpc>
              <a:buFont typeface="Wingdings" pitchFamily="2" charset="2"/>
              <a:buChar char="v"/>
            </a:pPr>
            <a:r>
              <a:rPr lang="en-US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Out door unit (for cooling and heating).</a:t>
            </a:r>
          </a:p>
          <a:p>
            <a:pPr>
              <a:lnSpc>
                <a:spcPct val="170000"/>
              </a:lnSpc>
              <a:buFont typeface="Wingdings" pitchFamily="2" charset="2"/>
              <a:buChar char="v"/>
            </a:pPr>
            <a:r>
              <a:rPr lang="en-US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Controller.</a:t>
            </a:r>
          </a:p>
          <a:p>
            <a:pPr>
              <a:lnSpc>
                <a:spcPct val="170000"/>
              </a:lnSpc>
              <a:buFont typeface="Wingdings" pitchFamily="2" charset="2"/>
              <a:buChar char="v"/>
            </a:pPr>
            <a:r>
              <a:rPr lang="en-US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Fan coil unit.</a:t>
            </a:r>
          </a:p>
          <a:p>
            <a:pPr>
              <a:lnSpc>
                <a:spcPct val="170000"/>
              </a:lnSpc>
              <a:buFont typeface="Wingdings" pitchFamily="2" charset="2"/>
              <a:buChar char="v"/>
            </a:pPr>
            <a:r>
              <a:rPr lang="en-US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Ducts.</a:t>
            </a:r>
          </a:p>
          <a:p>
            <a:pPr>
              <a:lnSpc>
                <a:spcPct val="170000"/>
              </a:lnSpc>
              <a:buFont typeface="Wingdings" pitchFamily="2" charset="2"/>
              <a:buChar char="v"/>
            </a:pPr>
            <a:r>
              <a:rPr lang="en-US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Diffusers.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C90727C9-BC79-4788-9888-AFBEDF55F9B4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25520C3-1AD0-4C84-83DF-7B8319229C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D2616-A327-4062-AB99-740C567A4A7A}" type="datetime1">
              <a:rPr lang="en-US" smtClean="0"/>
              <a:t>5/16/2018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09219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296373" y="0"/>
            <a:ext cx="7498080" cy="1142984"/>
          </a:xfrm>
        </p:spPr>
        <p:txBody>
          <a:bodyPr>
            <a:normAutofit fontScale="90000"/>
          </a:bodyPr>
          <a:lstStyle/>
          <a:p>
            <a:r>
              <a:rPr lang="en-US" sz="4400" dirty="0">
                <a:latin typeface="Times New Roman" pitchFamily="18" charset="0"/>
                <a:cs typeface="Times New Roman" pitchFamily="18" charset="0"/>
              </a:rPr>
              <a:t>Introduction:</a:t>
            </a:r>
            <a:br>
              <a:rPr lang="en-US" sz="4400" dirty="0"/>
            </a:br>
            <a:endParaRPr lang="en-US" dirty="0"/>
          </a:p>
        </p:txBody>
      </p:sp>
      <p:pic>
        <p:nvPicPr>
          <p:cNvPr id="8" name="תמונה 42" descr="D:\00.local.profile\Downloads\22850325_141077723306962_1546845756_o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00" y="714356"/>
            <a:ext cx="4929222" cy="34290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صورة 8" descr="C:\Users\sky2017\Desktop\gggggg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8926" y="3286124"/>
            <a:ext cx="5943600" cy="33432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70468C6-B0DA-4C20-826D-A66E9CFE02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361CC-E049-4873-9E6B-780A18D5A5EA}" type="datetime1">
              <a:rPr lang="en-US" smtClean="0"/>
              <a:t>5/16/2018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1B6842-7409-4A2D-A109-7C66BED403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64A36-5BEE-4D9F-8790-0138BFA8A558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738963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344168" y="535695"/>
            <a:ext cx="7498080" cy="4800600"/>
          </a:xfrm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Out door unit.</a:t>
            </a:r>
          </a:p>
          <a:p>
            <a:pPr marL="0" indent="0">
              <a:buNone/>
            </a:pPr>
            <a:endParaRPr lang="en-US" sz="2400" dirty="0"/>
          </a:p>
          <a:p>
            <a:endParaRPr lang="en-US" sz="2400" dirty="0"/>
          </a:p>
          <a:p>
            <a:endParaRPr lang="en-US" dirty="0"/>
          </a:p>
        </p:txBody>
      </p:sp>
      <p:pic>
        <p:nvPicPr>
          <p:cNvPr id="5" name="صورة 4"/>
          <p:cNvPicPr/>
          <p:nvPr/>
        </p:nvPicPr>
        <p:blipFill>
          <a:blip r:embed="rId2"/>
          <a:stretch>
            <a:fillRect/>
          </a:stretch>
        </p:blipFill>
        <p:spPr>
          <a:xfrm>
            <a:off x="2627784" y="1684690"/>
            <a:ext cx="3816424" cy="41205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C90727C9-BC79-4788-9888-AFBEDF55F9B4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87DB65E-4284-4A45-BF0E-8CCA4AB37A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D9C15-71CF-4340-B2D8-0FB04D940A98}" type="datetime1">
              <a:rPr lang="en-US" smtClean="0"/>
              <a:t>5/16/2018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155431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353011" y="624385"/>
            <a:ext cx="7498080" cy="4800600"/>
          </a:xfrm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Controller.</a:t>
            </a:r>
          </a:p>
          <a:p>
            <a:pPr marL="0" indent="0">
              <a:buNone/>
            </a:pP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pic>
        <p:nvPicPr>
          <p:cNvPr id="8" name="صورة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1772815"/>
            <a:ext cx="4968552" cy="36521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C90727C9-BC79-4788-9888-AFBEDF55F9B4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7935DDE-94B7-403B-B863-6AFF1116D9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A6483-E199-470A-B955-6BE499174205}" type="datetime1">
              <a:rPr lang="en-US" smtClean="0"/>
              <a:t>5/16/2018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19051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C90727C9-BC79-4788-9888-AFBEDF55F9B4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955548" y="375009"/>
            <a:ext cx="7886700" cy="3263504"/>
          </a:xfrm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Fan coil unit.</a:t>
            </a:r>
          </a:p>
          <a:p>
            <a:pPr marL="0" indent="0">
              <a:buNone/>
            </a:pP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Diffusers.</a:t>
            </a:r>
          </a:p>
          <a:p>
            <a:endParaRPr lang="en-US" dirty="0"/>
          </a:p>
        </p:txBody>
      </p:sp>
      <p:pic>
        <p:nvPicPr>
          <p:cNvPr id="9" name="صورة 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2652" y="980728"/>
            <a:ext cx="3641519" cy="20162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2401" y="3817845"/>
            <a:ext cx="5723957" cy="26651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90D130C-359D-4425-A661-C4BDA21224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A8417-3A49-4E91-A06B-DBDF98685B87}" type="datetime1">
              <a:rPr lang="en-US" smtClean="0"/>
              <a:t>5/16/2018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633829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C90727C9-BC79-4788-9888-AFBEDF55F9B4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726948" y="552450"/>
            <a:ext cx="7886700" cy="3629025"/>
          </a:xfrm>
        </p:spPr>
        <p:txBody>
          <a:bodyPr/>
          <a:lstStyle/>
          <a:p>
            <a:pPr lvl="1"/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HVAC distribution for ground floor.</a:t>
            </a:r>
          </a:p>
          <a:p>
            <a:pPr marL="0" indent="0">
              <a:buNone/>
            </a:pPr>
            <a:r>
              <a:rPr lang="en-US" dirty="0"/>
              <a:t>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3216" y="1800225"/>
            <a:ext cx="7829550" cy="34432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4289D58-F131-4CF1-9781-CC5BAC0507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551DA-A5F1-4C23-9AC7-075959D1CCF1}" type="datetime1">
              <a:rPr lang="en-US" smtClean="0"/>
              <a:t>5/16/2018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744883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164784" y="260648"/>
            <a:ext cx="7886700" cy="3629612"/>
          </a:xfrm>
        </p:spPr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HVAC distribution for ground floor.</a:t>
            </a:r>
          </a:p>
          <a:p>
            <a:pPr marL="0" indent="0">
              <a:buNone/>
            </a:pPr>
            <a:r>
              <a:rPr lang="en-US" dirty="0"/>
              <a:t>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C90727C9-BC79-4788-9888-AFBEDF55F9B4}" type="slidenum">
              <a:rPr lang="en-US" smtClean="0"/>
              <a:pPr/>
              <a:t>34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7635" y="1807064"/>
            <a:ext cx="7250054" cy="36296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DCD2BC-E98B-4EC6-99CF-1BF00014A9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DB2C6-344B-4E34-AAF3-7C10BAE09B7D}" type="datetime1">
              <a:rPr lang="en-US" smtClean="0"/>
              <a:t>5/16/2018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117244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32513" y="188640"/>
            <a:ext cx="7886700" cy="3629612"/>
          </a:xfrm>
        </p:spPr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HVAC distribution for ground floor.</a:t>
            </a:r>
          </a:p>
          <a:p>
            <a:pPr marL="0" indent="0">
              <a:buNone/>
            </a:pPr>
            <a:r>
              <a:rPr lang="en-US" dirty="0"/>
              <a:t>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C90727C9-BC79-4788-9888-AFBEDF55F9B4}" type="slidenum">
              <a:rPr lang="en-US" smtClean="0"/>
              <a:pPr/>
              <a:t>35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7580" y="1340768"/>
            <a:ext cx="7465478" cy="41044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A524F77-9D81-4939-B6F1-380E691CD4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07038-7642-4154-B157-1BCBD7B65CF5}" type="datetime1">
              <a:rPr lang="en-US" smtClean="0"/>
              <a:t>5/16/2018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159885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6C29862-CA7E-4F2F-B7ED-33CC2E9C2422}"/>
              </a:ext>
            </a:extLst>
          </p:cNvPr>
          <p:cNvSpPr/>
          <p:nvPr/>
        </p:nvSpPr>
        <p:spPr>
          <a:xfrm>
            <a:off x="1475656" y="332656"/>
            <a:ext cx="370255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Quantity Surviving.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7435707-3FD6-4E21-9A18-F144CB3574DE}"/>
              </a:ext>
            </a:extLst>
          </p:cNvPr>
          <p:cNvSpPr/>
          <p:nvPr/>
        </p:nvSpPr>
        <p:spPr>
          <a:xfrm>
            <a:off x="1619672" y="1412776"/>
            <a:ext cx="55043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Total cost for the project = </a:t>
            </a:r>
            <a:r>
              <a:rPr lang="he-IL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he-IL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688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he-IL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085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NIS.</a:t>
            </a:r>
            <a:r>
              <a:rPr lang="he-IL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FF10E0F-78DE-48C7-AD86-12A53097286B}"/>
              </a:ext>
            </a:extLst>
          </p:cNvPr>
          <p:cNvSpPr/>
          <p:nvPr/>
        </p:nvSpPr>
        <p:spPr>
          <a:xfrm>
            <a:off x="1619672" y="2308230"/>
            <a:ext cx="61206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Unit cost for the project = </a:t>
            </a:r>
            <a:r>
              <a:rPr lang="he-IL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2634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NIS.</a:t>
            </a:r>
            <a:r>
              <a:rPr lang="he-IL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A3930C-B621-4DE6-9BC0-28EFCCA70F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FC37F-21AB-4F7A-B3E9-132B9E805E39}" type="datetime1">
              <a:rPr lang="en-US" smtClean="0"/>
              <a:t>5/16/2018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AE079A-0AD2-4744-B079-7C63D502B1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64A36-5BEE-4D9F-8790-0138BFA8A558}" type="slidenum">
              <a:rPr lang="en-US" smtClean="0"/>
              <a:pPr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112147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1600200" y="2667000"/>
            <a:ext cx="63246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THANK YOU. </a:t>
            </a:r>
            <a:endParaRPr lang="ar-SA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4410C02-DE3F-4791-90E3-B8DA90752C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42DC4-6EC8-43AD-88C9-F40C905C4597}" type="datetime1">
              <a:rPr lang="en-US" smtClean="0"/>
              <a:t>5/16/2018</a:t>
            </a:fld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AA78D6F-3987-44D5-8D4E-64FBD8CE3E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64A36-5BEE-4D9F-8790-0138BFA8A558}" type="slidenum">
              <a:rPr lang="en-US" smtClean="0"/>
              <a:pPr/>
              <a:t>37</a:t>
            </a:fld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Site analysis  </a:t>
            </a:r>
          </a:p>
        </p:txBody>
      </p:sp>
      <p:sp>
        <p:nvSpPr>
          <p:cNvPr id="5" name="سهم لأعلى 4"/>
          <p:cNvSpPr/>
          <p:nvPr/>
        </p:nvSpPr>
        <p:spPr>
          <a:xfrm>
            <a:off x="8001024" y="642918"/>
            <a:ext cx="642910" cy="947734"/>
          </a:xfrm>
          <a:prstGeom prst="up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N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714488"/>
            <a:ext cx="7708515" cy="38576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C0AAE48-0FF4-469B-A075-86D13B3F55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093CD-C49A-4D2D-8E37-959AFCC1FAC3}" type="datetime1">
              <a:rPr lang="en-US" smtClean="0"/>
              <a:t>5/16/2018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B6788D-0915-49B5-B219-43B9DB3401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64A36-5BEE-4D9F-8790-0138BFA8A558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Site analysis </a:t>
            </a:r>
            <a:br>
              <a:rPr lang="en-US" dirty="0"/>
            </a:br>
            <a:endParaRPr lang="en-US" dirty="0"/>
          </a:p>
        </p:txBody>
      </p:sp>
      <p:sp>
        <p:nvSpPr>
          <p:cNvPr id="6" name="عنصر نائب للمحتوى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400" dirty="0">
                <a:latin typeface="Times New Roman" pitchFamily="18" charset="0"/>
                <a:cs typeface="Times New Roman" pitchFamily="18" charset="0"/>
              </a:rPr>
              <a:t>Climate condition:</a:t>
            </a:r>
          </a:p>
          <a:p>
            <a:pPr>
              <a:buNone/>
            </a:pPr>
            <a:r>
              <a:rPr lang="en-US" sz="4400" dirty="0">
                <a:latin typeface="Times New Roman" pitchFamily="18" charset="0"/>
                <a:cs typeface="Times New Roman" pitchFamily="18" charset="0"/>
              </a:rPr>
              <a:t>Temperature  = (9-32) ˚C</a:t>
            </a:r>
          </a:p>
          <a:p>
            <a:pPr>
              <a:buNone/>
            </a:pPr>
            <a:r>
              <a:rPr lang="en-US" sz="4400" dirty="0">
                <a:latin typeface="Times New Roman" pitchFamily="18" charset="0"/>
                <a:cs typeface="Times New Roman" pitchFamily="18" charset="0"/>
              </a:rPr>
              <a:t>Humidity = 61 %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CF7FE36-CF94-4ABD-A3CF-439B1C8781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66875-2AA5-4349-AE4D-A0B443101D4E}" type="datetime1">
              <a:rPr lang="en-US" smtClean="0"/>
              <a:t>5/16/2018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30DF5D-C098-4B91-B108-5F436E68E9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64A36-5BEE-4D9F-8790-0138BFA8A558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606D123-7E9A-477E-81BE-E96FF4BE797B}"/>
              </a:ext>
            </a:extLst>
          </p:cNvPr>
          <p:cNvSpPr/>
          <p:nvPr/>
        </p:nvSpPr>
        <p:spPr>
          <a:xfrm>
            <a:off x="1547664" y="236878"/>
            <a:ext cx="579958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Sun path and shadows analysis</a:t>
            </a:r>
            <a:endParaRPr lang="he-IL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A731B7C-FA78-4F4D-A5D7-9532A1EB8743}"/>
              </a:ext>
            </a:extLst>
          </p:cNvPr>
          <p:cNvSpPr/>
          <p:nvPr/>
        </p:nvSpPr>
        <p:spPr>
          <a:xfrm>
            <a:off x="3075039" y="6251790"/>
            <a:ext cx="41665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Sun path and shadows on 21/1 at 9:00 AM.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0FB9D30-DFF6-46A9-9CAF-FCBF6558DFD7}"/>
              </a:ext>
            </a:extLst>
          </p:cNvPr>
          <p:cNvSpPr/>
          <p:nvPr/>
        </p:nvSpPr>
        <p:spPr>
          <a:xfrm>
            <a:off x="1627749" y="996611"/>
            <a:ext cx="17207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1. In Winter.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F79DC89-49A2-48B5-AAF4-86205F6AFDC5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627749" y="1493609"/>
            <a:ext cx="7120715" cy="47581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647FF04-926A-4CAC-8D4F-2740DDC422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11828-29B5-40EE-9E71-E168D6CA55E8}" type="datetime1">
              <a:rPr lang="en-US" smtClean="0"/>
              <a:t>5/16/2018</a:t>
            </a:fld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0AE3C1F-56D8-413C-9672-BFEB2F6A53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64A36-5BEE-4D9F-8790-0138BFA8A558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20467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080A25E-02ED-41A9-A726-40639675BA9E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600200" y="1529397"/>
            <a:ext cx="7148264" cy="44918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31E27CF3-4B6C-4C1B-9BE5-2DD7E7E0F7F2}"/>
              </a:ext>
            </a:extLst>
          </p:cNvPr>
          <p:cNvSpPr/>
          <p:nvPr/>
        </p:nvSpPr>
        <p:spPr>
          <a:xfrm>
            <a:off x="1547664" y="236878"/>
            <a:ext cx="579958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Sun path and shadows analysis</a:t>
            </a:r>
            <a:endParaRPr lang="he-IL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A8E54D8-7842-40D6-AD8B-4520A22693A8}"/>
              </a:ext>
            </a:extLst>
          </p:cNvPr>
          <p:cNvSpPr/>
          <p:nvPr/>
        </p:nvSpPr>
        <p:spPr>
          <a:xfrm>
            <a:off x="3075039" y="6251790"/>
            <a:ext cx="42562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Sun path and shadows on 21/1 at 12:00 PM.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8AAE096-9087-472B-9E7E-13C9539B4D9D}"/>
              </a:ext>
            </a:extLst>
          </p:cNvPr>
          <p:cNvSpPr/>
          <p:nvPr/>
        </p:nvSpPr>
        <p:spPr>
          <a:xfrm>
            <a:off x="1627749" y="996611"/>
            <a:ext cx="17207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1. In Winter.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1AD4D70-42F8-4FCA-9DE4-2203BCB8AE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B8717-3D2F-4205-B419-FA667CD0DAFE}" type="datetime1">
              <a:rPr lang="en-US" smtClean="0"/>
              <a:t>5/16/2018</a:t>
            </a:fld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EDFE794-E31F-4614-8BB3-121FC9C696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64A36-5BEE-4D9F-8790-0138BFA8A558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03129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983BB72-5FAE-4D8C-BC34-29FC232A3A4A}"/>
              </a:ext>
            </a:extLst>
          </p:cNvPr>
          <p:cNvSpPr/>
          <p:nvPr/>
        </p:nvSpPr>
        <p:spPr>
          <a:xfrm>
            <a:off x="1547664" y="236878"/>
            <a:ext cx="579958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Sun path and shadows analysis</a:t>
            </a:r>
            <a:endParaRPr lang="he-IL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01BE14E-A61E-41DB-82C2-5A85C071A6C1}"/>
              </a:ext>
            </a:extLst>
          </p:cNvPr>
          <p:cNvSpPr/>
          <p:nvPr/>
        </p:nvSpPr>
        <p:spPr>
          <a:xfrm>
            <a:off x="3075039" y="6251790"/>
            <a:ext cx="41665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Sun path and shadows on 21/7 at 9:00 AM.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4B2CD7E-FCEE-4E2A-B5FF-B1F400919AEC}"/>
              </a:ext>
            </a:extLst>
          </p:cNvPr>
          <p:cNvSpPr/>
          <p:nvPr/>
        </p:nvSpPr>
        <p:spPr>
          <a:xfrm>
            <a:off x="1627749" y="996611"/>
            <a:ext cx="1927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2. In Summer.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4A7BAFA-21BB-4EB6-B910-41EA948B0A7D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476190" y="1458276"/>
            <a:ext cx="7364288" cy="47919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5CFCD77-1B9A-455E-A8AC-79B5226109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89B01-80DF-47C4-A476-A9A39D7FBE81}" type="datetime1">
              <a:rPr lang="en-US" smtClean="0"/>
              <a:t>5/16/2018</a:t>
            </a:fld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0F774E24-B412-4F43-88E4-7FFAE94124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64A36-5BEE-4D9F-8790-0138BFA8A558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13490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3C3EE79-A35A-4F7C-BD7B-CC0206BF7C8C}"/>
              </a:ext>
            </a:extLst>
          </p:cNvPr>
          <p:cNvSpPr/>
          <p:nvPr/>
        </p:nvSpPr>
        <p:spPr>
          <a:xfrm>
            <a:off x="1547664" y="236878"/>
            <a:ext cx="579958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Sun path and shadows analysis</a:t>
            </a:r>
            <a:endParaRPr lang="he-IL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2BF6D62-D60A-4CE8-9260-F288CCC58F56}"/>
              </a:ext>
            </a:extLst>
          </p:cNvPr>
          <p:cNvSpPr/>
          <p:nvPr/>
        </p:nvSpPr>
        <p:spPr>
          <a:xfrm>
            <a:off x="3075039" y="6251790"/>
            <a:ext cx="42820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Sun path and shadows on 21/7 at 12:00 PM.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E29B8E4-7690-46A3-928C-E8D65AE0D579}"/>
              </a:ext>
            </a:extLst>
          </p:cNvPr>
          <p:cNvSpPr/>
          <p:nvPr/>
        </p:nvSpPr>
        <p:spPr>
          <a:xfrm>
            <a:off x="1627749" y="996611"/>
            <a:ext cx="1927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2. In Summer.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F8222CD-02D2-4910-8953-FD8E19FA1B40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541286" y="1442967"/>
            <a:ext cx="7336739" cy="47440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AAAA600-35F5-44F4-A71A-581A303759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1E6E-B4E9-4871-A9B2-0705CB0792F8}" type="datetime1">
              <a:rPr lang="en-US" smtClean="0"/>
              <a:t>5/16/2018</a:t>
            </a:fld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5A131E5-4537-4220-B8AF-6AAFEAAE38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64A36-5BEE-4D9F-8790-0138BFA8A558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551883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4873</TotalTime>
  <Words>620</Words>
  <Application>Microsoft Office PowerPoint</Application>
  <PresentationFormat>On-screen Show (4:3)</PresentationFormat>
  <Paragraphs>221</Paragraphs>
  <Slides>37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9" baseType="lpstr">
      <vt:lpstr>Arabic Typesetting</vt:lpstr>
      <vt:lpstr>Arial</vt:lpstr>
      <vt:lpstr>Calibri</vt:lpstr>
      <vt:lpstr>Cambria Math</vt:lpstr>
      <vt:lpstr>Gill Sans MT</vt:lpstr>
      <vt:lpstr>Majalla UI</vt:lpstr>
      <vt:lpstr>Times New Roman</vt:lpstr>
      <vt:lpstr>Varela Round</vt:lpstr>
      <vt:lpstr>Verdana</vt:lpstr>
      <vt:lpstr>Wingdings</vt:lpstr>
      <vt:lpstr>Wingdings 2</vt:lpstr>
      <vt:lpstr>انقلاب</vt:lpstr>
      <vt:lpstr>PowerPoint Presentation</vt:lpstr>
      <vt:lpstr>Outline</vt:lpstr>
      <vt:lpstr>Introduction: </vt:lpstr>
      <vt:lpstr>Site analysis  </vt:lpstr>
      <vt:lpstr>Site analysis  </vt:lpstr>
      <vt:lpstr>PowerPoint Presentation</vt:lpstr>
      <vt:lpstr>PowerPoint Presentation</vt:lpstr>
      <vt:lpstr>PowerPoint Presentation</vt:lpstr>
      <vt:lpstr>PowerPoint Presentation</vt:lpstr>
      <vt:lpstr>Architectural design</vt:lpstr>
      <vt:lpstr>Site Plan</vt:lpstr>
      <vt:lpstr>Basements </vt:lpstr>
      <vt:lpstr>Ground Floor</vt:lpstr>
      <vt:lpstr>First Floor</vt:lpstr>
      <vt:lpstr>Second Floor</vt:lpstr>
      <vt:lpstr>Third Floor</vt:lpstr>
      <vt:lpstr>Environmental Design</vt:lpstr>
      <vt:lpstr>Thermal</vt:lpstr>
      <vt:lpstr>Thermal</vt:lpstr>
      <vt:lpstr>Design Builder Results</vt:lpstr>
      <vt:lpstr>PowerPoint Presentation</vt:lpstr>
      <vt:lpstr>Design Builder Results</vt:lpstr>
      <vt:lpstr>Design Builder Results.</vt:lpstr>
      <vt:lpstr>PowerPoint Presentation</vt:lpstr>
      <vt:lpstr>Natural Lighting</vt:lpstr>
      <vt:lpstr>Natural Lighting</vt:lpstr>
      <vt:lpstr>Natural Lighting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Graduation Project 1</dc:title>
  <dc:creator>StarGame</dc:creator>
  <cp:lastModifiedBy>Windows User</cp:lastModifiedBy>
  <cp:revision>362</cp:revision>
  <dcterms:created xsi:type="dcterms:W3CDTF">2017-12-15T11:35:57Z</dcterms:created>
  <dcterms:modified xsi:type="dcterms:W3CDTF">2018-05-16T03:15:57Z</dcterms:modified>
</cp:coreProperties>
</file>