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331" r:id="rId17"/>
    <p:sldId id="332" r:id="rId18"/>
    <p:sldId id="333" r:id="rId19"/>
    <p:sldId id="274" r:id="rId20"/>
    <p:sldId id="334" r:id="rId21"/>
    <p:sldId id="335"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327" r:id="rId40"/>
    <p:sldId id="328" r:id="rId41"/>
    <p:sldId id="329" r:id="rId42"/>
    <p:sldId id="330" r:id="rId43"/>
    <p:sldId id="294" r:id="rId44"/>
    <p:sldId id="295" r:id="rId45"/>
    <p:sldId id="296" r:id="rId46"/>
    <p:sldId id="297" r:id="rId47"/>
    <p:sldId id="298" r:id="rId48"/>
    <p:sldId id="299" r:id="rId49"/>
    <p:sldId id="300" r:id="rId50"/>
    <p:sldId id="301" r:id="rId51"/>
    <p:sldId id="338" r:id="rId52"/>
    <p:sldId id="339" r:id="rId53"/>
    <p:sldId id="303" r:id="rId54"/>
    <p:sldId id="304" r:id="rId55"/>
    <p:sldId id="305" r:id="rId56"/>
    <p:sldId id="336" r:id="rId57"/>
    <p:sldId id="337" r:id="rId58"/>
    <p:sldId id="308" r:id="rId59"/>
    <p:sldId id="309" r:id="rId60"/>
    <p:sldId id="340" r:id="rId61"/>
    <p:sldId id="341" r:id="rId62"/>
    <p:sldId id="342" r:id="rId63"/>
    <p:sldId id="343" r:id="rId64"/>
    <p:sldId id="344" r:id="rId65"/>
    <p:sldId id="345" r:id="rId66"/>
    <p:sldId id="346" r:id="rId67"/>
    <p:sldId id="317" r:id="rId68"/>
    <p:sldId id="321" r:id="rId69"/>
    <p:sldId id="347" r:id="rId70"/>
    <p:sldId id="348" r:id="rId71"/>
    <p:sldId id="349" r:id="rId72"/>
    <p:sldId id="322" r:id="rId73"/>
    <p:sldId id="325" r:id="rId74"/>
    <p:sldId id="351" r:id="rId75"/>
    <p:sldId id="352" r:id="rId76"/>
    <p:sldId id="326" r:id="rId77"/>
  </p:sldIdLst>
  <p:sldSz cx="12192000" cy="6858000"/>
  <p:notesSz cx="6858000" cy="9144000"/>
  <p:embeddedFontLst>
    <p:embeddedFont>
      <p:font typeface="Arial Black" panose="020B0A04020102020204" pitchFamily="34" charset="0"/>
      <p:regular r:id="rId79"/>
      <p:bold r:id="rId80"/>
    </p:embeddedFont>
    <p:embeddedFont>
      <p:font typeface="Montserrat" panose="00000500000000000000" pitchFamily="2" charset="0"/>
      <p:regular r:id="rId81"/>
      <p:bold r:id="rId82"/>
      <p:italic r:id="rId83"/>
      <p:boldItalic r:id="rId84"/>
    </p:embeddedFont>
    <p:embeddedFont>
      <p:font typeface="Play" panose="020B0604020202020204" charset="0"/>
      <p:regular r:id="rId85"/>
      <p:bold r:id="rId8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7" roundtripDataSignature="AMtx7mi2XIagA80hGUWGEe2txxhWNUdqa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46" d="100"/>
          <a:sy n="46" d="100"/>
        </p:scale>
        <p:origin x="3036" y="13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6.fntdata"/><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font" Target="fonts/font1.fntdata"/><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font" Target="fonts/font2.fntdata"/><Relationship Id="rId85"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font" Target="fonts/font5.fntdata"/><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font" Target="fonts/font3.fntdata"/><Relationship Id="rId86"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customschemas.google.com/relationships/presentationmetadata" Target="metadata"/><Relationship Id="rId61" Type="http://schemas.openxmlformats.org/officeDocument/2006/relationships/slide" Target="slides/slide60.xml"/><Relationship Id="rId82" Type="http://schemas.openxmlformats.org/officeDocument/2006/relationships/font" Target="fonts/font4.fntdata"/><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3" name="Google Shape;21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6" name="Google Shape;23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5" name="Google Shape;245;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5" name="Google Shape;255;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6" name="Google Shape;266;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6" name="Google Shape;27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a:extLst>
            <a:ext uri="{FF2B5EF4-FFF2-40B4-BE49-F238E27FC236}">
              <a16:creationId xmlns:a16="http://schemas.microsoft.com/office/drawing/2014/main" id="{186CB117-DA39-869F-8B74-1D7B42084254}"/>
            </a:ext>
          </a:extLst>
        </p:cNvPr>
        <p:cNvGrpSpPr/>
        <p:nvPr/>
      </p:nvGrpSpPr>
      <p:grpSpPr>
        <a:xfrm>
          <a:off x="0" y="0"/>
          <a:ext cx="0" cy="0"/>
          <a:chOff x="0" y="0"/>
          <a:chExt cx="0" cy="0"/>
        </a:xfrm>
      </p:grpSpPr>
      <p:sp>
        <p:nvSpPr>
          <p:cNvPr id="275" name="Google Shape;275;p15:notes">
            <a:extLst>
              <a:ext uri="{FF2B5EF4-FFF2-40B4-BE49-F238E27FC236}">
                <a16:creationId xmlns:a16="http://schemas.microsoft.com/office/drawing/2014/main" id="{D1C961A8-730F-D868-D97D-91265AF591E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6" name="Google Shape;276;p15:notes">
            <a:extLst>
              <a:ext uri="{FF2B5EF4-FFF2-40B4-BE49-F238E27FC236}">
                <a16:creationId xmlns:a16="http://schemas.microsoft.com/office/drawing/2014/main" id="{B3B5AB64-FB19-A287-1EE7-F2D95062CBE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84674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a:extLst>
            <a:ext uri="{FF2B5EF4-FFF2-40B4-BE49-F238E27FC236}">
              <a16:creationId xmlns:a16="http://schemas.microsoft.com/office/drawing/2014/main" id="{E2BE8F19-ABFB-E6CB-866C-793D4AF259E1}"/>
            </a:ext>
          </a:extLst>
        </p:cNvPr>
        <p:cNvGrpSpPr/>
        <p:nvPr/>
      </p:nvGrpSpPr>
      <p:grpSpPr>
        <a:xfrm>
          <a:off x="0" y="0"/>
          <a:ext cx="0" cy="0"/>
          <a:chOff x="0" y="0"/>
          <a:chExt cx="0" cy="0"/>
        </a:xfrm>
      </p:grpSpPr>
      <p:sp>
        <p:nvSpPr>
          <p:cNvPr id="275" name="Google Shape;275;p15:notes">
            <a:extLst>
              <a:ext uri="{FF2B5EF4-FFF2-40B4-BE49-F238E27FC236}">
                <a16:creationId xmlns:a16="http://schemas.microsoft.com/office/drawing/2014/main" id="{6ADBE0FA-62B5-A9EE-FC79-374F34B95D1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6" name="Google Shape;276;p15:notes">
            <a:extLst>
              <a:ext uri="{FF2B5EF4-FFF2-40B4-BE49-F238E27FC236}">
                <a16:creationId xmlns:a16="http://schemas.microsoft.com/office/drawing/2014/main" id="{DED1DFE5-766D-52A5-90D7-D24131577B7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5052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a:extLst>
            <a:ext uri="{FF2B5EF4-FFF2-40B4-BE49-F238E27FC236}">
              <a16:creationId xmlns:a16="http://schemas.microsoft.com/office/drawing/2014/main" id="{251A2503-9E1C-E72A-4997-192A2E7F32EF}"/>
            </a:ext>
          </a:extLst>
        </p:cNvPr>
        <p:cNvGrpSpPr/>
        <p:nvPr/>
      </p:nvGrpSpPr>
      <p:grpSpPr>
        <a:xfrm>
          <a:off x="0" y="0"/>
          <a:ext cx="0" cy="0"/>
          <a:chOff x="0" y="0"/>
          <a:chExt cx="0" cy="0"/>
        </a:xfrm>
      </p:grpSpPr>
      <p:sp>
        <p:nvSpPr>
          <p:cNvPr id="275" name="Google Shape;275;p15:notes">
            <a:extLst>
              <a:ext uri="{FF2B5EF4-FFF2-40B4-BE49-F238E27FC236}">
                <a16:creationId xmlns:a16="http://schemas.microsoft.com/office/drawing/2014/main" id="{34D566D0-0098-C1C3-ACD8-796E356A284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76" name="Google Shape;276;p15:notes">
            <a:extLst>
              <a:ext uri="{FF2B5EF4-FFF2-40B4-BE49-F238E27FC236}">
                <a16:creationId xmlns:a16="http://schemas.microsoft.com/office/drawing/2014/main" id="{9D34D122-9F6C-DD24-1322-C39C70A486F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4615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4" name="Google Shape;324;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0" name="Google Shape;9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a:extLst>
            <a:ext uri="{FF2B5EF4-FFF2-40B4-BE49-F238E27FC236}">
              <a16:creationId xmlns:a16="http://schemas.microsoft.com/office/drawing/2014/main" id="{6F9A6CE0-E06C-C00D-C524-431C43B14275}"/>
            </a:ext>
          </a:extLst>
        </p:cNvPr>
        <p:cNvGrpSpPr/>
        <p:nvPr/>
      </p:nvGrpSpPr>
      <p:grpSpPr>
        <a:xfrm>
          <a:off x="0" y="0"/>
          <a:ext cx="0" cy="0"/>
          <a:chOff x="0" y="0"/>
          <a:chExt cx="0" cy="0"/>
        </a:xfrm>
      </p:grpSpPr>
      <p:sp>
        <p:nvSpPr>
          <p:cNvPr id="323" name="Google Shape;323;p19:notes">
            <a:extLst>
              <a:ext uri="{FF2B5EF4-FFF2-40B4-BE49-F238E27FC236}">
                <a16:creationId xmlns:a16="http://schemas.microsoft.com/office/drawing/2014/main" id="{2955E6EE-49D1-5954-5721-50E394B525D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4" name="Google Shape;324;p19:notes">
            <a:extLst>
              <a:ext uri="{FF2B5EF4-FFF2-40B4-BE49-F238E27FC236}">
                <a16:creationId xmlns:a16="http://schemas.microsoft.com/office/drawing/2014/main" id="{49C0FAF9-6FC6-A61F-158F-1ED707515FE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003201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a:extLst>
            <a:ext uri="{FF2B5EF4-FFF2-40B4-BE49-F238E27FC236}">
              <a16:creationId xmlns:a16="http://schemas.microsoft.com/office/drawing/2014/main" id="{F63C6B63-9076-39C7-E104-096A2FFAF209}"/>
            </a:ext>
          </a:extLst>
        </p:cNvPr>
        <p:cNvGrpSpPr/>
        <p:nvPr/>
      </p:nvGrpSpPr>
      <p:grpSpPr>
        <a:xfrm>
          <a:off x="0" y="0"/>
          <a:ext cx="0" cy="0"/>
          <a:chOff x="0" y="0"/>
          <a:chExt cx="0" cy="0"/>
        </a:xfrm>
      </p:grpSpPr>
      <p:sp>
        <p:nvSpPr>
          <p:cNvPr id="323" name="Google Shape;323;p19:notes">
            <a:extLst>
              <a:ext uri="{FF2B5EF4-FFF2-40B4-BE49-F238E27FC236}">
                <a16:creationId xmlns:a16="http://schemas.microsoft.com/office/drawing/2014/main" id="{AA360927-9C6D-DFBE-0065-A484E0B040A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4" name="Google Shape;324;p19:notes">
            <a:extLst>
              <a:ext uri="{FF2B5EF4-FFF2-40B4-BE49-F238E27FC236}">
                <a16:creationId xmlns:a16="http://schemas.microsoft.com/office/drawing/2014/main" id="{BCF0DBEC-E558-E24D-1D20-ABDB8884AD5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41875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7" name="Google Shape;357;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7" name="Google Shape;367;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6" name="Google Shape;386;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6" name="Google Shape;406;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6" name="Google Shape;426;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6" name="Google Shape;446;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6" name="Google Shape;466;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6" name="Google Shape;486;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9" name="Google Shape;9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6" name="Google Shape;506;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6" name="Google Shape;526;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6" name="Google Shape;546;p3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6" name="Google Shape;556;p3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0" name="Google Shape;570;p3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4" name="Google Shape;584;p3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Google Shape;597;p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8" name="Google Shape;598;p3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1" name="Google Shape;611;p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2" name="Google Shape;612;p3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6" name="Google Shape;626;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a:extLst>
            <a:ext uri="{FF2B5EF4-FFF2-40B4-BE49-F238E27FC236}">
              <a16:creationId xmlns:a16="http://schemas.microsoft.com/office/drawing/2014/main" id="{FE312350-4DA7-8839-AF8D-5B81CC70CE63}"/>
            </a:ext>
          </a:extLst>
        </p:cNvPr>
        <p:cNvGrpSpPr/>
        <p:nvPr/>
      </p:nvGrpSpPr>
      <p:grpSpPr>
        <a:xfrm>
          <a:off x="0" y="0"/>
          <a:ext cx="0" cy="0"/>
          <a:chOff x="0" y="0"/>
          <a:chExt cx="0" cy="0"/>
        </a:xfrm>
      </p:grpSpPr>
      <p:sp>
        <p:nvSpPr>
          <p:cNvPr id="597" name="Google Shape;597;p36:notes">
            <a:extLst>
              <a:ext uri="{FF2B5EF4-FFF2-40B4-BE49-F238E27FC236}">
                <a16:creationId xmlns:a16="http://schemas.microsoft.com/office/drawing/2014/main" id="{FC452F06-5088-5675-41B5-187C6463403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8" name="Google Shape;598;p36:notes">
            <a:extLst>
              <a:ext uri="{FF2B5EF4-FFF2-40B4-BE49-F238E27FC236}">
                <a16:creationId xmlns:a16="http://schemas.microsoft.com/office/drawing/2014/main" id="{7C011880-7520-5648-8FE4-E763A1B2657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6522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8" name="Google Shape;10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a:extLst>
            <a:ext uri="{FF2B5EF4-FFF2-40B4-BE49-F238E27FC236}">
              <a16:creationId xmlns:a16="http://schemas.microsoft.com/office/drawing/2014/main" id="{D954C1F8-364C-115A-B358-9F286FA41F44}"/>
            </a:ext>
          </a:extLst>
        </p:cNvPr>
        <p:cNvGrpSpPr/>
        <p:nvPr/>
      </p:nvGrpSpPr>
      <p:grpSpPr>
        <a:xfrm>
          <a:off x="0" y="0"/>
          <a:ext cx="0" cy="0"/>
          <a:chOff x="0" y="0"/>
          <a:chExt cx="0" cy="0"/>
        </a:xfrm>
      </p:grpSpPr>
      <p:sp>
        <p:nvSpPr>
          <p:cNvPr id="611" name="Google Shape;611;p37:notes">
            <a:extLst>
              <a:ext uri="{FF2B5EF4-FFF2-40B4-BE49-F238E27FC236}">
                <a16:creationId xmlns:a16="http://schemas.microsoft.com/office/drawing/2014/main" id="{16CA1B04-42F8-C47B-FDB1-FEE3274F49E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2" name="Google Shape;612;p37:notes">
            <a:extLst>
              <a:ext uri="{FF2B5EF4-FFF2-40B4-BE49-F238E27FC236}">
                <a16:creationId xmlns:a16="http://schemas.microsoft.com/office/drawing/2014/main" id="{74FE91C6-174B-ED2E-6D07-B3061047A52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97027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a:extLst>
            <a:ext uri="{FF2B5EF4-FFF2-40B4-BE49-F238E27FC236}">
              <a16:creationId xmlns:a16="http://schemas.microsoft.com/office/drawing/2014/main" id="{84A79A0B-C3C5-FE56-3304-5926B08F0A2A}"/>
            </a:ext>
          </a:extLst>
        </p:cNvPr>
        <p:cNvGrpSpPr/>
        <p:nvPr/>
      </p:nvGrpSpPr>
      <p:grpSpPr>
        <a:xfrm>
          <a:off x="0" y="0"/>
          <a:ext cx="0" cy="0"/>
          <a:chOff x="0" y="0"/>
          <a:chExt cx="0" cy="0"/>
        </a:xfrm>
      </p:grpSpPr>
      <p:sp>
        <p:nvSpPr>
          <p:cNvPr id="625" name="Google Shape;625;p38:notes">
            <a:extLst>
              <a:ext uri="{FF2B5EF4-FFF2-40B4-BE49-F238E27FC236}">
                <a16:creationId xmlns:a16="http://schemas.microsoft.com/office/drawing/2014/main" id="{3AF9D498-22C6-8DAE-2107-3D5522C681A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6" name="Google Shape;626;p38:notes">
            <a:extLst>
              <a:ext uri="{FF2B5EF4-FFF2-40B4-BE49-F238E27FC236}">
                <a16:creationId xmlns:a16="http://schemas.microsoft.com/office/drawing/2014/main" id="{250CC854-FB58-FA48-865B-1C13F91907C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75015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a:extLst>
            <a:ext uri="{FF2B5EF4-FFF2-40B4-BE49-F238E27FC236}">
              <a16:creationId xmlns:a16="http://schemas.microsoft.com/office/drawing/2014/main" id="{65660AC4-411E-AAAD-1CDD-659A439EB8C2}"/>
            </a:ext>
          </a:extLst>
        </p:cNvPr>
        <p:cNvGrpSpPr/>
        <p:nvPr/>
      </p:nvGrpSpPr>
      <p:grpSpPr>
        <a:xfrm>
          <a:off x="0" y="0"/>
          <a:ext cx="0" cy="0"/>
          <a:chOff x="0" y="0"/>
          <a:chExt cx="0" cy="0"/>
        </a:xfrm>
      </p:grpSpPr>
      <p:sp>
        <p:nvSpPr>
          <p:cNvPr id="625" name="Google Shape;625;p38:notes">
            <a:extLst>
              <a:ext uri="{FF2B5EF4-FFF2-40B4-BE49-F238E27FC236}">
                <a16:creationId xmlns:a16="http://schemas.microsoft.com/office/drawing/2014/main" id="{4A1FAEC9-1BB8-00BA-415B-CAFF7E0C4AC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6" name="Google Shape;626;p38:notes">
            <a:extLst>
              <a:ext uri="{FF2B5EF4-FFF2-40B4-BE49-F238E27FC236}">
                <a16:creationId xmlns:a16="http://schemas.microsoft.com/office/drawing/2014/main" id="{DAD21E46-57D0-2A41-B086-C07D4517995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057414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0" name="Google Shape;640;p3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0" name="Google Shape;650;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0" name="Google Shape;670;p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0" name="Google Shape;690;p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0" name="Google Shape;710;p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8"/>
        <p:cNvGrpSpPr/>
        <p:nvPr/>
      </p:nvGrpSpPr>
      <p:grpSpPr>
        <a:xfrm>
          <a:off x="0" y="0"/>
          <a:ext cx="0" cy="0"/>
          <a:chOff x="0" y="0"/>
          <a:chExt cx="0" cy="0"/>
        </a:xfrm>
      </p:grpSpPr>
      <p:sp>
        <p:nvSpPr>
          <p:cNvPr id="729" name="Google Shape;729;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0" name="Google Shape;730;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8"/>
        <p:cNvGrpSpPr/>
        <p:nvPr/>
      </p:nvGrpSpPr>
      <p:grpSpPr>
        <a:xfrm>
          <a:off x="0" y="0"/>
          <a:ext cx="0" cy="0"/>
          <a:chOff x="0" y="0"/>
          <a:chExt cx="0" cy="0"/>
        </a:xfrm>
      </p:grpSpPr>
      <p:sp>
        <p:nvSpPr>
          <p:cNvPr id="749" name="Google Shape;749;p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50" name="Google Shape;750;p4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6" name="Google Shape;11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p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0" name="Google Shape;760;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a:extLst>
            <a:ext uri="{FF2B5EF4-FFF2-40B4-BE49-F238E27FC236}">
              <a16:creationId xmlns:a16="http://schemas.microsoft.com/office/drawing/2014/main" id="{C805C41A-B72B-F2FB-C535-A247A323B235}"/>
            </a:ext>
          </a:extLst>
        </p:cNvPr>
        <p:cNvGrpSpPr/>
        <p:nvPr/>
      </p:nvGrpSpPr>
      <p:grpSpPr>
        <a:xfrm>
          <a:off x="0" y="0"/>
          <a:ext cx="0" cy="0"/>
          <a:chOff x="0" y="0"/>
          <a:chExt cx="0" cy="0"/>
        </a:xfrm>
      </p:grpSpPr>
      <p:sp>
        <p:nvSpPr>
          <p:cNvPr id="759" name="Google Shape;759;p46:notes">
            <a:extLst>
              <a:ext uri="{FF2B5EF4-FFF2-40B4-BE49-F238E27FC236}">
                <a16:creationId xmlns:a16="http://schemas.microsoft.com/office/drawing/2014/main" id="{AC45D754-D2DA-96BE-DD44-2896C58D3DD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0" name="Google Shape;760;p46:notes">
            <a:extLst>
              <a:ext uri="{FF2B5EF4-FFF2-40B4-BE49-F238E27FC236}">
                <a16:creationId xmlns:a16="http://schemas.microsoft.com/office/drawing/2014/main" id="{7AF1FED7-B8CB-FD08-32BD-2B5995B8B36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317447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a:extLst>
            <a:ext uri="{FF2B5EF4-FFF2-40B4-BE49-F238E27FC236}">
              <a16:creationId xmlns:a16="http://schemas.microsoft.com/office/drawing/2014/main" id="{4B87F7BF-C68F-0868-471D-ACB05CE49D72}"/>
            </a:ext>
          </a:extLst>
        </p:cNvPr>
        <p:cNvGrpSpPr/>
        <p:nvPr/>
      </p:nvGrpSpPr>
      <p:grpSpPr>
        <a:xfrm>
          <a:off x="0" y="0"/>
          <a:ext cx="0" cy="0"/>
          <a:chOff x="0" y="0"/>
          <a:chExt cx="0" cy="0"/>
        </a:xfrm>
      </p:grpSpPr>
      <p:sp>
        <p:nvSpPr>
          <p:cNvPr id="759" name="Google Shape;759;p46:notes">
            <a:extLst>
              <a:ext uri="{FF2B5EF4-FFF2-40B4-BE49-F238E27FC236}">
                <a16:creationId xmlns:a16="http://schemas.microsoft.com/office/drawing/2014/main" id="{6E77CBE8-5720-0830-E2FB-0F833BAD4F5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0" name="Google Shape;760;p46:notes">
            <a:extLst>
              <a:ext uri="{FF2B5EF4-FFF2-40B4-BE49-F238E27FC236}">
                <a16:creationId xmlns:a16="http://schemas.microsoft.com/office/drawing/2014/main" id="{29CB0614-19C6-50C9-0DA8-41A9CB780D5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605726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2" name="Google Shape;802;p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1"/>
        <p:cNvGrpSpPr/>
        <p:nvPr/>
      </p:nvGrpSpPr>
      <p:grpSpPr>
        <a:xfrm>
          <a:off x="0" y="0"/>
          <a:ext cx="0" cy="0"/>
          <a:chOff x="0" y="0"/>
          <a:chExt cx="0" cy="0"/>
        </a:xfrm>
      </p:grpSpPr>
      <p:sp>
        <p:nvSpPr>
          <p:cNvPr id="822" name="Google Shape;822;p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3" name="Google Shape;823;p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p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4" name="Google Shape;844;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a:extLst>
            <a:ext uri="{FF2B5EF4-FFF2-40B4-BE49-F238E27FC236}">
              <a16:creationId xmlns:a16="http://schemas.microsoft.com/office/drawing/2014/main" id="{12CC2F96-5D5F-0200-1D44-5AE6FDDE6850}"/>
            </a:ext>
          </a:extLst>
        </p:cNvPr>
        <p:cNvGrpSpPr/>
        <p:nvPr/>
      </p:nvGrpSpPr>
      <p:grpSpPr>
        <a:xfrm>
          <a:off x="0" y="0"/>
          <a:ext cx="0" cy="0"/>
          <a:chOff x="0" y="0"/>
          <a:chExt cx="0" cy="0"/>
        </a:xfrm>
      </p:grpSpPr>
      <p:sp>
        <p:nvSpPr>
          <p:cNvPr id="843" name="Google Shape;843;p50:notes">
            <a:extLst>
              <a:ext uri="{FF2B5EF4-FFF2-40B4-BE49-F238E27FC236}">
                <a16:creationId xmlns:a16="http://schemas.microsoft.com/office/drawing/2014/main" id="{B5F81231-9A5F-8235-381C-AE195A954B6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4" name="Google Shape;844;p50:notes">
            <a:extLst>
              <a:ext uri="{FF2B5EF4-FFF2-40B4-BE49-F238E27FC236}">
                <a16:creationId xmlns:a16="http://schemas.microsoft.com/office/drawing/2014/main" id="{1B1B4802-9F3B-656C-C7A2-67BF4D671D1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462809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a:extLst>
            <a:ext uri="{FF2B5EF4-FFF2-40B4-BE49-F238E27FC236}">
              <a16:creationId xmlns:a16="http://schemas.microsoft.com/office/drawing/2014/main" id="{FAB8CC88-01B9-FA61-F582-0CAEF203E4D1}"/>
            </a:ext>
          </a:extLst>
        </p:cNvPr>
        <p:cNvGrpSpPr/>
        <p:nvPr/>
      </p:nvGrpSpPr>
      <p:grpSpPr>
        <a:xfrm>
          <a:off x="0" y="0"/>
          <a:ext cx="0" cy="0"/>
          <a:chOff x="0" y="0"/>
          <a:chExt cx="0" cy="0"/>
        </a:xfrm>
      </p:grpSpPr>
      <p:sp>
        <p:nvSpPr>
          <p:cNvPr id="843" name="Google Shape;843;p50:notes">
            <a:extLst>
              <a:ext uri="{FF2B5EF4-FFF2-40B4-BE49-F238E27FC236}">
                <a16:creationId xmlns:a16="http://schemas.microsoft.com/office/drawing/2014/main" id="{10F775F7-D117-5680-ED18-89142F6AA08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4" name="Google Shape;844;p50:notes">
            <a:extLst>
              <a:ext uri="{FF2B5EF4-FFF2-40B4-BE49-F238E27FC236}">
                <a16:creationId xmlns:a16="http://schemas.microsoft.com/office/drawing/2014/main" id="{A6B80772-D952-96EE-59F7-58BAE89E9FE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143335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2"/>
        <p:cNvGrpSpPr/>
        <p:nvPr/>
      </p:nvGrpSpPr>
      <p:grpSpPr>
        <a:xfrm>
          <a:off x="0" y="0"/>
          <a:ext cx="0" cy="0"/>
          <a:chOff x="0" y="0"/>
          <a:chExt cx="0" cy="0"/>
        </a:xfrm>
      </p:grpSpPr>
      <p:sp>
        <p:nvSpPr>
          <p:cNvPr id="903" name="Google Shape;903;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04" name="Google Shape;904;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p:cNvGrpSpPr/>
        <p:nvPr/>
      </p:nvGrpSpPr>
      <p:grpSpPr>
        <a:xfrm>
          <a:off x="0" y="0"/>
          <a:ext cx="0" cy="0"/>
          <a:chOff x="0" y="0"/>
          <a:chExt cx="0" cy="0"/>
        </a:xfrm>
      </p:grpSpPr>
      <p:sp>
        <p:nvSpPr>
          <p:cNvPr id="912" name="Google Shape;912;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13" name="Google Shape;913;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5" name="Google Shape;12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a:extLst>
            <a:ext uri="{FF2B5EF4-FFF2-40B4-BE49-F238E27FC236}">
              <a16:creationId xmlns:a16="http://schemas.microsoft.com/office/drawing/2014/main" id="{449226E7-6621-6271-85AE-9A4EFF3D9A46}"/>
            </a:ext>
          </a:extLst>
        </p:cNvPr>
        <p:cNvGrpSpPr/>
        <p:nvPr/>
      </p:nvGrpSpPr>
      <p:grpSpPr>
        <a:xfrm>
          <a:off x="0" y="0"/>
          <a:ext cx="0" cy="0"/>
          <a:chOff x="0" y="0"/>
          <a:chExt cx="0" cy="0"/>
        </a:xfrm>
      </p:grpSpPr>
      <p:sp>
        <p:nvSpPr>
          <p:cNvPr id="912" name="Google Shape;912;p54:notes">
            <a:extLst>
              <a:ext uri="{FF2B5EF4-FFF2-40B4-BE49-F238E27FC236}">
                <a16:creationId xmlns:a16="http://schemas.microsoft.com/office/drawing/2014/main" id="{CB3D9636-13F1-834C-B071-6E829B736FB8}"/>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13" name="Google Shape;913;p54:notes">
            <a:extLst>
              <a:ext uri="{FF2B5EF4-FFF2-40B4-BE49-F238E27FC236}">
                <a16:creationId xmlns:a16="http://schemas.microsoft.com/office/drawing/2014/main" id="{DF651C47-0E47-FD04-21A0-B2104D4B548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0327606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a:extLst>
            <a:ext uri="{FF2B5EF4-FFF2-40B4-BE49-F238E27FC236}">
              <a16:creationId xmlns:a16="http://schemas.microsoft.com/office/drawing/2014/main" id="{F3C32085-6A48-3C52-733F-D1AFBA589AE4}"/>
            </a:ext>
          </a:extLst>
        </p:cNvPr>
        <p:cNvGrpSpPr/>
        <p:nvPr/>
      </p:nvGrpSpPr>
      <p:grpSpPr>
        <a:xfrm>
          <a:off x="0" y="0"/>
          <a:ext cx="0" cy="0"/>
          <a:chOff x="0" y="0"/>
          <a:chExt cx="0" cy="0"/>
        </a:xfrm>
      </p:grpSpPr>
      <p:sp>
        <p:nvSpPr>
          <p:cNvPr id="912" name="Google Shape;912;p54:notes">
            <a:extLst>
              <a:ext uri="{FF2B5EF4-FFF2-40B4-BE49-F238E27FC236}">
                <a16:creationId xmlns:a16="http://schemas.microsoft.com/office/drawing/2014/main" id="{B39607E3-F0CF-91B0-9D89-B9C02152FA91}"/>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13" name="Google Shape;913;p54:notes">
            <a:extLst>
              <a:ext uri="{FF2B5EF4-FFF2-40B4-BE49-F238E27FC236}">
                <a16:creationId xmlns:a16="http://schemas.microsoft.com/office/drawing/2014/main" id="{4AE5A795-6E2F-5BD1-785A-B8F80E5A2BE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397694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a:extLst>
            <a:ext uri="{FF2B5EF4-FFF2-40B4-BE49-F238E27FC236}">
              <a16:creationId xmlns:a16="http://schemas.microsoft.com/office/drawing/2014/main" id="{39700A12-4316-22CD-4EDA-55AE8B732CD8}"/>
            </a:ext>
          </a:extLst>
        </p:cNvPr>
        <p:cNvGrpSpPr/>
        <p:nvPr/>
      </p:nvGrpSpPr>
      <p:grpSpPr>
        <a:xfrm>
          <a:off x="0" y="0"/>
          <a:ext cx="0" cy="0"/>
          <a:chOff x="0" y="0"/>
          <a:chExt cx="0" cy="0"/>
        </a:xfrm>
      </p:grpSpPr>
      <p:sp>
        <p:nvSpPr>
          <p:cNvPr id="912" name="Google Shape;912;p54:notes">
            <a:extLst>
              <a:ext uri="{FF2B5EF4-FFF2-40B4-BE49-F238E27FC236}">
                <a16:creationId xmlns:a16="http://schemas.microsoft.com/office/drawing/2014/main" id="{F7BCE97F-A07A-313E-342B-3FE7BDBD93D7}"/>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13" name="Google Shape;913;p54:notes">
            <a:extLst>
              <a:ext uri="{FF2B5EF4-FFF2-40B4-BE49-F238E27FC236}">
                <a16:creationId xmlns:a16="http://schemas.microsoft.com/office/drawing/2014/main" id="{8021C6DE-E070-D568-4834-968FBE3EC44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0188693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a:extLst>
            <a:ext uri="{FF2B5EF4-FFF2-40B4-BE49-F238E27FC236}">
              <a16:creationId xmlns:a16="http://schemas.microsoft.com/office/drawing/2014/main" id="{82D3F972-BFA0-95A0-BD54-5827AD988E86}"/>
            </a:ext>
          </a:extLst>
        </p:cNvPr>
        <p:cNvGrpSpPr/>
        <p:nvPr/>
      </p:nvGrpSpPr>
      <p:grpSpPr>
        <a:xfrm>
          <a:off x="0" y="0"/>
          <a:ext cx="0" cy="0"/>
          <a:chOff x="0" y="0"/>
          <a:chExt cx="0" cy="0"/>
        </a:xfrm>
      </p:grpSpPr>
      <p:sp>
        <p:nvSpPr>
          <p:cNvPr id="912" name="Google Shape;912;p54:notes">
            <a:extLst>
              <a:ext uri="{FF2B5EF4-FFF2-40B4-BE49-F238E27FC236}">
                <a16:creationId xmlns:a16="http://schemas.microsoft.com/office/drawing/2014/main" id="{1D9315DF-08CD-4552-A50A-071C5D60E754}"/>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13" name="Google Shape;913;p54:notes">
            <a:extLst>
              <a:ext uri="{FF2B5EF4-FFF2-40B4-BE49-F238E27FC236}">
                <a16:creationId xmlns:a16="http://schemas.microsoft.com/office/drawing/2014/main" id="{6EBB3D4F-A38F-3822-5158-62FF2B03D46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540367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a:extLst>
            <a:ext uri="{FF2B5EF4-FFF2-40B4-BE49-F238E27FC236}">
              <a16:creationId xmlns:a16="http://schemas.microsoft.com/office/drawing/2014/main" id="{88EFE2D1-B29B-02EC-571B-B40843FE77BB}"/>
            </a:ext>
          </a:extLst>
        </p:cNvPr>
        <p:cNvGrpSpPr/>
        <p:nvPr/>
      </p:nvGrpSpPr>
      <p:grpSpPr>
        <a:xfrm>
          <a:off x="0" y="0"/>
          <a:ext cx="0" cy="0"/>
          <a:chOff x="0" y="0"/>
          <a:chExt cx="0" cy="0"/>
        </a:xfrm>
      </p:grpSpPr>
      <p:sp>
        <p:nvSpPr>
          <p:cNvPr id="912" name="Google Shape;912;p54:notes">
            <a:extLst>
              <a:ext uri="{FF2B5EF4-FFF2-40B4-BE49-F238E27FC236}">
                <a16:creationId xmlns:a16="http://schemas.microsoft.com/office/drawing/2014/main" id="{E1146421-E8ED-8A99-561C-082BD29D53A9}"/>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13" name="Google Shape;913;p54:notes">
            <a:extLst>
              <a:ext uri="{FF2B5EF4-FFF2-40B4-BE49-F238E27FC236}">
                <a16:creationId xmlns:a16="http://schemas.microsoft.com/office/drawing/2014/main" id="{D4347DD6-CA8A-79B7-CA23-EE2E05443BC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3668055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a:extLst>
            <a:ext uri="{FF2B5EF4-FFF2-40B4-BE49-F238E27FC236}">
              <a16:creationId xmlns:a16="http://schemas.microsoft.com/office/drawing/2014/main" id="{E6CC7841-FE4C-415A-651A-BE8703A26C19}"/>
            </a:ext>
          </a:extLst>
        </p:cNvPr>
        <p:cNvGrpSpPr/>
        <p:nvPr/>
      </p:nvGrpSpPr>
      <p:grpSpPr>
        <a:xfrm>
          <a:off x="0" y="0"/>
          <a:ext cx="0" cy="0"/>
          <a:chOff x="0" y="0"/>
          <a:chExt cx="0" cy="0"/>
        </a:xfrm>
      </p:grpSpPr>
      <p:sp>
        <p:nvSpPr>
          <p:cNvPr id="912" name="Google Shape;912;p54:notes">
            <a:extLst>
              <a:ext uri="{FF2B5EF4-FFF2-40B4-BE49-F238E27FC236}">
                <a16:creationId xmlns:a16="http://schemas.microsoft.com/office/drawing/2014/main" id="{98D8C356-43A4-01C3-8316-5849756ACC2D}"/>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13" name="Google Shape;913;p54:notes">
            <a:extLst>
              <a:ext uri="{FF2B5EF4-FFF2-40B4-BE49-F238E27FC236}">
                <a16:creationId xmlns:a16="http://schemas.microsoft.com/office/drawing/2014/main" id="{80152CFC-F24C-71A9-4FC9-B2EA8EF34ED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1585588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a:extLst>
            <a:ext uri="{FF2B5EF4-FFF2-40B4-BE49-F238E27FC236}">
              <a16:creationId xmlns:a16="http://schemas.microsoft.com/office/drawing/2014/main" id="{4F18F6F3-C96B-05DF-C59D-6914E8CE818B}"/>
            </a:ext>
          </a:extLst>
        </p:cNvPr>
        <p:cNvGrpSpPr/>
        <p:nvPr/>
      </p:nvGrpSpPr>
      <p:grpSpPr>
        <a:xfrm>
          <a:off x="0" y="0"/>
          <a:ext cx="0" cy="0"/>
          <a:chOff x="0" y="0"/>
          <a:chExt cx="0" cy="0"/>
        </a:xfrm>
      </p:grpSpPr>
      <p:sp>
        <p:nvSpPr>
          <p:cNvPr id="912" name="Google Shape;912;p54:notes">
            <a:extLst>
              <a:ext uri="{FF2B5EF4-FFF2-40B4-BE49-F238E27FC236}">
                <a16:creationId xmlns:a16="http://schemas.microsoft.com/office/drawing/2014/main" id="{7642EAAA-45FB-6FDE-5C0F-2CC09DB4FE1D}"/>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13" name="Google Shape;913;p54:notes">
            <a:extLst>
              <a:ext uri="{FF2B5EF4-FFF2-40B4-BE49-F238E27FC236}">
                <a16:creationId xmlns:a16="http://schemas.microsoft.com/office/drawing/2014/main" id="{A4CB8D4E-425F-C3B1-9FAE-111BACBAEE3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1672363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8"/>
        <p:cNvGrpSpPr/>
        <p:nvPr/>
      </p:nvGrpSpPr>
      <p:grpSpPr>
        <a:xfrm>
          <a:off x="0" y="0"/>
          <a:ext cx="0" cy="0"/>
          <a:chOff x="0" y="0"/>
          <a:chExt cx="0" cy="0"/>
        </a:xfrm>
      </p:grpSpPr>
      <p:sp>
        <p:nvSpPr>
          <p:cNvPr id="1299" name="Google Shape;1299;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00" name="Google Shape;1300;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7"/>
        <p:cNvGrpSpPr/>
        <p:nvPr/>
      </p:nvGrpSpPr>
      <p:grpSpPr>
        <a:xfrm>
          <a:off x="0" y="0"/>
          <a:ext cx="0" cy="0"/>
          <a:chOff x="0" y="0"/>
          <a:chExt cx="0" cy="0"/>
        </a:xfrm>
      </p:grpSpPr>
      <p:sp>
        <p:nvSpPr>
          <p:cNvPr id="1368" name="Google Shape;1368;p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69" name="Google Shape;1369;p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7">
          <a:extLst>
            <a:ext uri="{FF2B5EF4-FFF2-40B4-BE49-F238E27FC236}">
              <a16:creationId xmlns:a16="http://schemas.microsoft.com/office/drawing/2014/main" id="{5C2291A9-890D-AFDF-29DA-1B3D6A6C2CCE}"/>
            </a:ext>
          </a:extLst>
        </p:cNvPr>
        <p:cNvGrpSpPr/>
        <p:nvPr/>
      </p:nvGrpSpPr>
      <p:grpSpPr>
        <a:xfrm>
          <a:off x="0" y="0"/>
          <a:ext cx="0" cy="0"/>
          <a:chOff x="0" y="0"/>
          <a:chExt cx="0" cy="0"/>
        </a:xfrm>
      </p:grpSpPr>
      <p:sp>
        <p:nvSpPr>
          <p:cNvPr id="1368" name="Google Shape;1368;p66:notes">
            <a:extLst>
              <a:ext uri="{FF2B5EF4-FFF2-40B4-BE49-F238E27FC236}">
                <a16:creationId xmlns:a16="http://schemas.microsoft.com/office/drawing/2014/main" id="{AA28C6F0-1752-C68C-B200-E42F8AE4A85C}"/>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69" name="Google Shape;1369;p66:notes">
            <a:extLst>
              <a:ext uri="{FF2B5EF4-FFF2-40B4-BE49-F238E27FC236}">
                <a16:creationId xmlns:a16="http://schemas.microsoft.com/office/drawing/2014/main" id="{42E26BFD-B83D-12A8-EB80-E5C32916CCA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00653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7" name="Google Shape;14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7">
          <a:extLst>
            <a:ext uri="{FF2B5EF4-FFF2-40B4-BE49-F238E27FC236}">
              <a16:creationId xmlns:a16="http://schemas.microsoft.com/office/drawing/2014/main" id="{EAFD2BAF-DA01-0EA1-307F-CCDC981B9C31}"/>
            </a:ext>
          </a:extLst>
        </p:cNvPr>
        <p:cNvGrpSpPr/>
        <p:nvPr/>
      </p:nvGrpSpPr>
      <p:grpSpPr>
        <a:xfrm>
          <a:off x="0" y="0"/>
          <a:ext cx="0" cy="0"/>
          <a:chOff x="0" y="0"/>
          <a:chExt cx="0" cy="0"/>
        </a:xfrm>
      </p:grpSpPr>
      <p:sp>
        <p:nvSpPr>
          <p:cNvPr id="1368" name="Google Shape;1368;p66:notes">
            <a:extLst>
              <a:ext uri="{FF2B5EF4-FFF2-40B4-BE49-F238E27FC236}">
                <a16:creationId xmlns:a16="http://schemas.microsoft.com/office/drawing/2014/main" id="{75674755-3AD1-5C40-903B-EF66C5BFB2BF}"/>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69" name="Google Shape;1369;p66:notes">
            <a:extLst>
              <a:ext uri="{FF2B5EF4-FFF2-40B4-BE49-F238E27FC236}">
                <a16:creationId xmlns:a16="http://schemas.microsoft.com/office/drawing/2014/main" id="{3D59D2EB-995F-6A20-5FA1-230559703FF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467164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7">
          <a:extLst>
            <a:ext uri="{FF2B5EF4-FFF2-40B4-BE49-F238E27FC236}">
              <a16:creationId xmlns:a16="http://schemas.microsoft.com/office/drawing/2014/main" id="{5C7550E7-394E-74B8-B705-EABCD9CEBB69}"/>
            </a:ext>
          </a:extLst>
        </p:cNvPr>
        <p:cNvGrpSpPr/>
        <p:nvPr/>
      </p:nvGrpSpPr>
      <p:grpSpPr>
        <a:xfrm>
          <a:off x="0" y="0"/>
          <a:ext cx="0" cy="0"/>
          <a:chOff x="0" y="0"/>
          <a:chExt cx="0" cy="0"/>
        </a:xfrm>
      </p:grpSpPr>
      <p:sp>
        <p:nvSpPr>
          <p:cNvPr id="1368" name="Google Shape;1368;p66:notes">
            <a:extLst>
              <a:ext uri="{FF2B5EF4-FFF2-40B4-BE49-F238E27FC236}">
                <a16:creationId xmlns:a16="http://schemas.microsoft.com/office/drawing/2014/main" id="{1C128023-E46A-95F7-B7B0-E83BDC82A8CC}"/>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69" name="Google Shape;1369;p66:notes">
            <a:extLst>
              <a:ext uri="{FF2B5EF4-FFF2-40B4-BE49-F238E27FC236}">
                <a16:creationId xmlns:a16="http://schemas.microsoft.com/office/drawing/2014/main" id="{E85C7F8F-4515-C0B6-635B-46FB943B59B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1343558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7"/>
        <p:cNvGrpSpPr/>
        <p:nvPr/>
      </p:nvGrpSpPr>
      <p:grpSpPr>
        <a:xfrm>
          <a:off x="0" y="0"/>
          <a:ext cx="0" cy="0"/>
          <a:chOff x="0" y="0"/>
          <a:chExt cx="0" cy="0"/>
        </a:xfrm>
      </p:grpSpPr>
      <p:sp>
        <p:nvSpPr>
          <p:cNvPr id="1388" name="Google Shape;1388;p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89" name="Google Shape;1389;p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6"/>
        <p:cNvGrpSpPr/>
        <p:nvPr/>
      </p:nvGrpSpPr>
      <p:grpSpPr>
        <a:xfrm>
          <a:off x="0" y="0"/>
          <a:ext cx="0" cy="0"/>
          <a:chOff x="0" y="0"/>
          <a:chExt cx="0" cy="0"/>
        </a:xfrm>
      </p:grpSpPr>
      <p:sp>
        <p:nvSpPr>
          <p:cNvPr id="1417" name="Google Shape;1417;p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18" name="Google Shape;1418;p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6">
          <a:extLst>
            <a:ext uri="{FF2B5EF4-FFF2-40B4-BE49-F238E27FC236}">
              <a16:creationId xmlns:a16="http://schemas.microsoft.com/office/drawing/2014/main" id="{3C750B1B-26CA-DB32-366B-F30952D45E5F}"/>
            </a:ext>
          </a:extLst>
        </p:cNvPr>
        <p:cNvGrpSpPr/>
        <p:nvPr/>
      </p:nvGrpSpPr>
      <p:grpSpPr>
        <a:xfrm>
          <a:off x="0" y="0"/>
          <a:ext cx="0" cy="0"/>
          <a:chOff x="0" y="0"/>
          <a:chExt cx="0" cy="0"/>
        </a:xfrm>
      </p:grpSpPr>
      <p:sp>
        <p:nvSpPr>
          <p:cNvPr id="1417" name="Google Shape;1417;p70:notes">
            <a:extLst>
              <a:ext uri="{FF2B5EF4-FFF2-40B4-BE49-F238E27FC236}">
                <a16:creationId xmlns:a16="http://schemas.microsoft.com/office/drawing/2014/main" id="{3EE7E7A6-5D5E-786C-05A0-6A1EB5257B0D}"/>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18" name="Google Shape;1418;p70:notes">
            <a:extLst>
              <a:ext uri="{FF2B5EF4-FFF2-40B4-BE49-F238E27FC236}">
                <a16:creationId xmlns:a16="http://schemas.microsoft.com/office/drawing/2014/main" id="{A3538CF2-6AF5-9688-985D-F316BA25997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2968918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6">
          <a:extLst>
            <a:ext uri="{FF2B5EF4-FFF2-40B4-BE49-F238E27FC236}">
              <a16:creationId xmlns:a16="http://schemas.microsoft.com/office/drawing/2014/main" id="{C847A0FA-CBA3-05EC-9AF1-8EC96B4775ED}"/>
            </a:ext>
          </a:extLst>
        </p:cNvPr>
        <p:cNvGrpSpPr/>
        <p:nvPr/>
      </p:nvGrpSpPr>
      <p:grpSpPr>
        <a:xfrm>
          <a:off x="0" y="0"/>
          <a:ext cx="0" cy="0"/>
          <a:chOff x="0" y="0"/>
          <a:chExt cx="0" cy="0"/>
        </a:xfrm>
      </p:grpSpPr>
      <p:sp>
        <p:nvSpPr>
          <p:cNvPr id="1417" name="Google Shape;1417;p70:notes">
            <a:extLst>
              <a:ext uri="{FF2B5EF4-FFF2-40B4-BE49-F238E27FC236}">
                <a16:creationId xmlns:a16="http://schemas.microsoft.com/office/drawing/2014/main" id="{BC257C23-A7CE-5D04-7454-07140A1E3C60}"/>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18" name="Google Shape;1418;p70:notes">
            <a:extLst>
              <a:ext uri="{FF2B5EF4-FFF2-40B4-BE49-F238E27FC236}">
                <a16:creationId xmlns:a16="http://schemas.microsoft.com/office/drawing/2014/main" id="{277E887D-F60A-56EC-1E97-87C7114370B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4241072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6"/>
        <p:cNvGrpSpPr/>
        <p:nvPr/>
      </p:nvGrpSpPr>
      <p:grpSpPr>
        <a:xfrm>
          <a:off x="0" y="0"/>
          <a:ext cx="0" cy="0"/>
          <a:chOff x="0" y="0"/>
          <a:chExt cx="0" cy="0"/>
        </a:xfrm>
      </p:grpSpPr>
      <p:sp>
        <p:nvSpPr>
          <p:cNvPr id="1427" name="Google Shape;1427;p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8" name="Google Shape;1428;p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9" name="Google Shape;16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1" name="Google Shape;19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7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7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7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7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7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8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8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8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8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8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8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8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8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8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7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7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7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7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7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7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26" name="Google Shape;26;p7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7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7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7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7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7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7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7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7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7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7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7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7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7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7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7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7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7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7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7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7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7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8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8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8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8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8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81"/>
          <p:cNvSpPr>
            <a:spLocks noGrp="1"/>
          </p:cNvSpPr>
          <p:nvPr>
            <p:ph type="pic" idx="2"/>
          </p:nvPr>
        </p:nvSpPr>
        <p:spPr>
          <a:xfrm>
            <a:off x="5183188" y="987425"/>
            <a:ext cx="6172200" cy="4873625"/>
          </a:xfrm>
          <a:prstGeom prst="rect">
            <a:avLst/>
          </a:prstGeom>
          <a:noFill/>
          <a:ln>
            <a:noFill/>
          </a:ln>
        </p:spPr>
      </p:sp>
      <p:sp>
        <p:nvSpPr>
          <p:cNvPr id="64" name="Google Shape;64;p8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8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8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8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7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7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7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9" name="Google Shape;9;p7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0" name="Google Shape;10;p7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59.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slide" Target="slide68.xml"/><Relationship Id="rId5" Type="http://schemas.openxmlformats.org/officeDocument/2006/relationships/slide" Target="slide63.xml"/><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slide" Target="slide2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slide" Target="slide50.xml"/><Relationship Id="rId5" Type="http://schemas.openxmlformats.org/officeDocument/2006/relationships/slide" Target="slide23.xml"/><Relationship Id="rId4" Type="http://schemas.openxmlformats.org/officeDocument/2006/relationships/slide" Target="slide4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59.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slide" Target="slide68.xml"/><Relationship Id="rId5" Type="http://schemas.openxmlformats.org/officeDocument/2006/relationships/slide" Target="slide63.xml"/><Relationship Id="rId4" Type="http://schemas.openxmlformats.org/officeDocument/2006/relationships/slide" Target="slide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slide" Target="slide25.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slide" Target="slide50.xml"/><Relationship Id="rId5" Type="http://schemas.openxmlformats.org/officeDocument/2006/relationships/slide" Target="slide23.xml"/><Relationship Id="rId4" Type="http://schemas.openxmlformats.org/officeDocument/2006/relationships/slide" Target="slide4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slide" Target="slide26.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slide" Target="slide50.xml"/><Relationship Id="rId5" Type="http://schemas.openxmlformats.org/officeDocument/2006/relationships/slide" Target="slide23.xml"/><Relationship Id="rId4" Type="http://schemas.openxmlformats.org/officeDocument/2006/relationships/slide" Target="slide4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slide" Target="slide26.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slide" Target="slide50.xml"/><Relationship Id="rId5" Type="http://schemas.openxmlformats.org/officeDocument/2006/relationships/slide" Target="slide23.xml"/><Relationship Id="rId4" Type="http://schemas.openxmlformats.org/officeDocument/2006/relationships/slide" Target="slide4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slide" Target="slide26.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slide" Target="slide50.xml"/><Relationship Id="rId5" Type="http://schemas.openxmlformats.org/officeDocument/2006/relationships/slide" Target="slide23.xml"/><Relationship Id="rId4" Type="http://schemas.openxmlformats.org/officeDocument/2006/relationships/slide" Target="slide44.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59.xml"/><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slide" Target="slide68.xml"/><Relationship Id="rId5" Type="http://schemas.openxmlformats.org/officeDocument/2006/relationships/slide" Target="slide63.xml"/><Relationship Id="rId4" Type="http://schemas.openxmlformats.org/officeDocument/2006/relationships/slide" Target="slide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59.xml"/><Relationship Id="rId2" Type="http://schemas.openxmlformats.org/officeDocument/2006/relationships/notesSlide" Target="../notesSlides/notesSlide67.xml"/><Relationship Id="rId1" Type="http://schemas.openxmlformats.org/officeDocument/2006/relationships/slideLayout" Target="../slideLayouts/slideLayout1.xml"/><Relationship Id="rId6" Type="http://schemas.openxmlformats.org/officeDocument/2006/relationships/slide" Target="slide68.xml"/><Relationship Id="rId5" Type="http://schemas.openxmlformats.org/officeDocument/2006/relationships/slide" Target="slide63.xml"/><Relationship Id="rId4" Type="http://schemas.openxmlformats.org/officeDocument/2006/relationships/slide" Target="slide1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59.xml"/><Relationship Id="rId2" Type="http://schemas.openxmlformats.org/officeDocument/2006/relationships/notesSlide" Target="../notesSlides/notesSlide72.xml"/><Relationship Id="rId1" Type="http://schemas.openxmlformats.org/officeDocument/2006/relationships/slideLayout" Target="../slideLayouts/slideLayout1.xml"/><Relationship Id="rId6" Type="http://schemas.openxmlformats.org/officeDocument/2006/relationships/slide" Target="slide68.xml"/><Relationship Id="rId5" Type="http://schemas.openxmlformats.org/officeDocument/2006/relationships/slide" Target="slide63.xml"/><Relationship Id="rId4" Type="http://schemas.openxmlformats.org/officeDocument/2006/relationships/slide" Target="slide1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1524000" y="1427163"/>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Play"/>
              <a:buNone/>
            </a:pPr>
            <a:r>
              <a:rPr lang="en-US" sz="16600" b="1"/>
              <a:t>UniNest</a:t>
            </a:r>
            <a:endParaRPr sz="16600" b="1"/>
          </a:p>
        </p:txBody>
      </p:sp>
      <p:sp>
        <p:nvSpPr>
          <p:cNvPr id="85" name="Google Shape;85;p1"/>
          <p:cNvSpPr txBox="1">
            <a:spLocks noGrp="1"/>
          </p:cNvSpPr>
          <p:nvPr>
            <p:ph type="subTitle" idx="1"/>
          </p:nvPr>
        </p:nvSpPr>
        <p:spPr>
          <a:xfrm>
            <a:off x="1524000" y="447579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en-US" sz="2800"/>
              <a:t>Made by</a:t>
            </a:r>
            <a:r>
              <a:rPr lang="en-US" sz="2800" b="1"/>
              <a:t> Arqam Mousa and Jad Kawa </a:t>
            </a:r>
            <a:endParaRPr sz="2800" b="1"/>
          </a:p>
          <a:p>
            <a:pPr marL="0" lvl="0" indent="0" algn="ctr" rtl="0">
              <a:lnSpc>
                <a:spcPct val="90000"/>
              </a:lnSpc>
              <a:spcBef>
                <a:spcPts val="1000"/>
              </a:spcBef>
              <a:spcAft>
                <a:spcPts val="0"/>
              </a:spcAft>
              <a:buClr>
                <a:schemeClr val="dk1"/>
              </a:buClr>
              <a:buSzPts val="2400"/>
              <a:buNone/>
            </a:pPr>
            <a:r>
              <a:rPr lang="en-US" sz="2800"/>
              <a:t>Under the supervision of </a:t>
            </a:r>
            <a:r>
              <a:rPr lang="en-US" sz="2800" b="1"/>
              <a:t>Dr.Samer Arandi</a:t>
            </a:r>
            <a:endParaRPr sz="2800" b="1"/>
          </a:p>
        </p:txBody>
      </p:sp>
      <p:sp>
        <p:nvSpPr>
          <p:cNvPr id="86" name="Google Shape;86;p1"/>
          <p:cNvSpPr/>
          <p:nvPr/>
        </p:nvSpPr>
        <p:spPr>
          <a:xfrm>
            <a:off x="-898635" y="-541283"/>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7" name="Google Shape;87;p1"/>
          <p:cNvSpPr/>
          <p:nvPr/>
        </p:nvSpPr>
        <p:spPr>
          <a:xfrm>
            <a:off x="898634" y="295787"/>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600" b="1">
                <a:latin typeface="Arial"/>
                <a:ea typeface="Arial"/>
                <a:cs typeface="Arial"/>
                <a:sym typeface="Arial"/>
              </a:rPr>
              <a:t>Objectives</a:t>
            </a:r>
            <a:endParaRPr sz="6600" b="1">
              <a:latin typeface="Arial"/>
              <a:ea typeface="Arial"/>
              <a:cs typeface="Arial"/>
              <a:sym typeface="Arial"/>
            </a:endParaRPr>
          </a:p>
        </p:txBody>
      </p:sp>
      <p:sp>
        <p:nvSpPr>
          <p:cNvPr id="216" name="Google Shape;216;p10"/>
          <p:cNvSpPr txBox="1">
            <a:spLocks noGrp="1"/>
          </p:cNvSpPr>
          <p:nvPr>
            <p:ph type="body" idx="1"/>
          </p:nvPr>
        </p:nvSpPr>
        <p:spPr>
          <a:xfrm>
            <a:off x="838200" y="1772808"/>
            <a:ext cx="10515600" cy="4981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800"/>
              <a:buNone/>
            </a:pPr>
            <a:r>
              <a:rPr lang="en-US" b="1">
                <a:latin typeface="Arial"/>
                <a:ea typeface="Arial"/>
                <a:cs typeface="Arial"/>
                <a:sym typeface="Arial"/>
              </a:rPr>
              <a:t>The specific objectives of the project include:</a:t>
            </a:r>
            <a:endParaRPr/>
          </a:p>
        </p:txBody>
      </p:sp>
      <p:pic>
        <p:nvPicPr>
          <p:cNvPr id="217" name="Google Shape;217;p10"/>
          <p:cNvPicPr preferRelativeResize="0"/>
          <p:nvPr/>
        </p:nvPicPr>
        <p:blipFill rotWithShape="1">
          <a:blip r:embed="rId3">
            <a:alphaModFix/>
          </a:blip>
          <a:srcRect/>
          <a:stretch/>
        </p:blipFill>
        <p:spPr>
          <a:xfrm>
            <a:off x="6767840" y="5395960"/>
            <a:ext cx="18000" cy="18000"/>
          </a:xfrm>
          <a:prstGeom prst="rect">
            <a:avLst/>
          </a:prstGeom>
          <a:noFill/>
          <a:ln>
            <a:noFill/>
          </a:ln>
        </p:spPr>
      </p:pic>
      <p:sp>
        <p:nvSpPr>
          <p:cNvPr id="218" name="Google Shape;218;p10"/>
          <p:cNvSpPr/>
          <p:nvPr/>
        </p:nvSpPr>
        <p:spPr>
          <a:xfrm>
            <a:off x="1378658" y="2510600"/>
            <a:ext cx="4643770"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9" name="Google Shape;219;p10"/>
          <p:cNvSpPr txBox="1"/>
          <p:nvPr/>
        </p:nvSpPr>
        <p:spPr>
          <a:xfrm>
            <a:off x="482559" y="2428480"/>
            <a:ext cx="469341"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1</a:t>
            </a:r>
            <a:endParaRPr sz="19900" b="0" i="0" u="none" strike="noStrike" cap="none">
              <a:solidFill>
                <a:srgbClr val="143C64"/>
              </a:solidFill>
              <a:latin typeface="Arial"/>
              <a:ea typeface="Arial"/>
              <a:cs typeface="Arial"/>
              <a:sym typeface="Arial"/>
            </a:endParaRPr>
          </a:p>
        </p:txBody>
      </p:sp>
      <p:sp>
        <p:nvSpPr>
          <p:cNvPr id="220" name="Google Shape;220;p10"/>
          <p:cNvSpPr/>
          <p:nvPr/>
        </p:nvSpPr>
        <p:spPr>
          <a:xfrm>
            <a:off x="6814279" y="2510600"/>
            <a:ext cx="4539521"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1" name="Google Shape;221;p10"/>
          <p:cNvSpPr txBox="1"/>
          <p:nvPr/>
        </p:nvSpPr>
        <p:spPr>
          <a:xfrm>
            <a:off x="5918180" y="2428480"/>
            <a:ext cx="4697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2</a:t>
            </a:r>
            <a:endParaRPr sz="19900" b="0" i="0" u="none" strike="noStrike" cap="none">
              <a:solidFill>
                <a:srgbClr val="143C64"/>
              </a:solidFill>
              <a:latin typeface="Arial"/>
              <a:ea typeface="Arial"/>
              <a:cs typeface="Arial"/>
              <a:sym typeface="Arial"/>
            </a:endParaRPr>
          </a:p>
        </p:txBody>
      </p:sp>
      <p:sp>
        <p:nvSpPr>
          <p:cNvPr id="222" name="Google Shape;222;p10"/>
          <p:cNvSpPr/>
          <p:nvPr/>
        </p:nvSpPr>
        <p:spPr>
          <a:xfrm>
            <a:off x="1378660" y="4667021"/>
            <a:ext cx="4643408"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3" name="Google Shape;223;p10"/>
          <p:cNvSpPr txBox="1"/>
          <p:nvPr/>
        </p:nvSpPr>
        <p:spPr>
          <a:xfrm>
            <a:off x="484999" y="4584901"/>
            <a:ext cx="21121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3</a:t>
            </a:r>
            <a:endParaRPr sz="19900" b="0" i="0" u="none" strike="noStrike" cap="none">
              <a:solidFill>
                <a:srgbClr val="143C64"/>
              </a:solidFill>
              <a:latin typeface="Arial"/>
              <a:ea typeface="Arial"/>
              <a:cs typeface="Arial"/>
              <a:sym typeface="Arial"/>
            </a:endParaRPr>
          </a:p>
        </p:txBody>
      </p:sp>
      <p:sp>
        <p:nvSpPr>
          <p:cNvPr id="224" name="Google Shape;224;p10"/>
          <p:cNvSpPr/>
          <p:nvPr/>
        </p:nvSpPr>
        <p:spPr>
          <a:xfrm>
            <a:off x="6886711" y="4667021"/>
            <a:ext cx="4538440"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25" name="Google Shape;225;p10"/>
          <p:cNvSpPr txBox="1"/>
          <p:nvPr/>
        </p:nvSpPr>
        <p:spPr>
          <a:xfrm>
            <a:off x="5913990" y="4584901"/>
            <a:ext cx="364019"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4</a:t>
            </a:r>
            <a:endParaRPr sz="19900" b="0" i="0" u="none" strike="noStrike" cap="none">
              <a:solidFill>
                <a:srgbClr val="143C64"/>
              </a:solidFill>
              <a:latin typeface="Arial"/>
              <a:ea typeface="Arial"/>
              <a:cs typeface="Arial"/>
              <a:sym typeface="Arial"/>
            </a:endParaRPr>
          </a:p>
        </p:txBody>
      </p:sp>
      <p:sp>
        <p:nvSpPr>
          <p:cNvPr id="226" name="Google Shape;226;p10"/>
          <p:cNvSpPr txBox="1"/>
          <p:nvPr/>
        </p:nvSpPr>
        <p:spPr>
          <a:xfrm>
            <a:off x="1448928" y="2747915"/>
            <a:ext cx="4539521" cy="92328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To enable users to browse apartment listings and access detailed information, including images, and descriptive content.</a:t>
            </a:r>
            <a:endParaRPr sz="1800" b="0" i="0" u="none" strike="noStrike" cap="none" dirty="0">
              <a:solidFill>
                <a:schemeClr val="lt1"/>
              </a:solidFill>
              <a:latin typeface="Arial"/>
              <a:ea typeface="Arial"/>
              <a:cs typeface="Arial"/>
              <a:sym typeface="Arial"/>
            </a:endParaRPr>
          </a:p>
        </p:txBody>
      </p:sp>
      <p:sp>
        <p:nvSpPr>
          <p:cNvPr id="227" name="Google Shape;227;p10"/>
          <p:cNvSpPr txBox="1"/>
          <p:nvPr/>
        </p:nvSpPr>
        <p:spPr>
          <a:xfrm>
            <a:off x="5828123" y="2766840"/>
            <a:ext cx="6511834"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ensure that all apartment listings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are relevant, accurate, and tailored to</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student needs.</a:t>
            </a:r>
            <a:endParaRPr/>
          </a:p>
        </p:txBody>
      </p:sp>
      <p:sp>
        <p:nvSpPr>
          <p:cNvPr id="228" name="Google Shape;228;p10"/>
          <p:cNvSpPr txBox="1"/>
          <p:nvPr/>
        </p:nvSpPr>
        <p:spPr>
          <a:xfrm>
            <a:off x="1465950" y="5042836"/>
            <a:ext cx="4390209"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enhance transparency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and build trust in student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housing information.</a:t>
            </a:r>
            <a:endParaRPr/>
          </a:p>
        </p:txBody>
      </p:sp>
      <p:sp>
        <p:nvSpPr>
          <p:cNvPr id="229" name="Google Shape;229;p10"/>
          <p:cNvSpPr txBox="1"/>
          <p:nvPr/>
        </p:nvSpPr>
        <p:spPr>
          <a:xfrm>
            <a:off x="5860826" y="5069740"/>
            <a:ext cx="659021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provide students with a centralized </a:t>
            </a:r>
            <a:endParaRPr/>
          </a:p>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Platform for searching and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comparing apartments near campus.</a:t>
            </a:r>
            <a:endParaRPr/>
          </a:p>
        </p:txBody>
      </p:sp>
      <p:sp>
        <p:nvSpPr>
          <p:cNvPr id="230" name="Google Shape;230;p10"/>
          <p:cNvSpPr/>
          <p:nvPr/>
        </p:nvSpPr>
        <p:spPr>
          <a:xfrm>
            <a:off x="-898635" y="-964155"/>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31" name="Google Shape;231;p10"/>
          <p:cNvSpPr/>
          <p:nvPr/>
        </p:nvSpPr>
        <p:spPr>
          <a:xfrm>
            <a:off x="995609" y="-61673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32" name="Google Shape;232;p10"/>
          <p:cNvSpPr/>
          <p:nvPr/>
        </p:nvSpPr>
        <p:spPr>
          <a:xfrm>
            <a:off x="717229" y="362203"/>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33" name="Google Shape;233;p10"/>
          <p:cNvSpPr/>
          <p:nvPr/>
        </p:nvSpPr>
        <p:spPr>
          <a:xfrm>
            <a:off x="0" y="0"/>
            <a:ext cx="12192000" cy="0"/>
          </a:xfrm>
          <a:prstGeom prst="rect">
            <a:avLst/>
          </a:prstGeom>
          <a:noFill/>
          <a:ln>
            <a:noFill/>
          </a:ln>
        </p:spPr>
        <p:txBody>
          <a:bodyPr spcFirstLastPara="1" wrap="square" lIns="91425" tIns="45700" rIns="91425" bIns="45700" anchor="ctr" anchorCtr="0">
            <a:spAutoFit/>
          </a:bodyPr>
          <a:lstStyle/>
          <a:p>
            <a:pPr marL="0" marR="0" lvl="0" indent="-11430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To ensure that all apartment listings are relevant, accurate, and tailored to student needs.</a:t>
            </a:r>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11">
            <a:hlinkClick r:id="rId3" action="ppaction://hlinksldjump"/>
          </p:cNvPr>
          <p:cNvSpPr/>
          <p:nvPr/>
        </p:nvSpPr>
        <p:spPr>
          <a:xfrm>
            <a:off x="1442720" y="39116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Introduction</a:t>
            </a:r>
            <a:endParaRPr sz="2000" b="1" i="0" u="none" strike="noStrike" cap="none">
              <a:solidFill>
                <a:schemeClr val="lt1"/>
              </a:solidFill>
              <a:latin typeface="Arial"/>
              <a:ea typeface="Arial"/>
              <a:cs typeface="Arial"/>
              <a:sym typeface="Arial"/>
            </a:endParaRPr>
          </a:p>
        </p:txBody>
      </p:sp>
      <p:sp>
        <p:nvSpPr>
          <p:cNvPr id="239" name="Google Shape;239;p11">
            <a:hlinkClick r:id="rId4" action="ppaction://hlinksldjump"/>
          </p:cNvPr>
          <p:cNvSpPr/>
          <p:nvPr/>
        </p:nvSpPr>
        <p:spPr>
          <a:xfrm>
            <a:off x="1442720" y="399288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Features</a:t>
            </a:r>
            <a:endParaRPr sz="2800" b="1" i="0" u="none" strike="noStrike" cap="none">
              <a:solidFill>
                <a:schemeClr val="lt1"/>
              </a:solidFill>
              <a:latin typeface="Arial"/>
              <a:ea typeface="Arial"/>
              <a:cs typeface="Arial"/>
              <a:sym typeface="Arial"/>
            </a:endParaRPr>
          </a:p>
        </p:txBody>
      </p:sp>
      <p:sp>
        <p:nvSpPr>
          <p:cNvPr id="240" name="Google Shape;240;p11">
            <a:hlinkClick r:id="rId5" action="ppaction://hlinksldjump"/>
          </p:cNvPr>
          <p:cNvSpPr/>
          <p:nvPr/>
        </p:nvSpPr>
        <p:spPr>
          <a:xfrm>
            <a:off x="8275322" y="39116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Constrains</a:t>
            </a:r>
            <a:endParaRPr sz="2000" b="1" i="0" u="none" strike="noStrike" cap="none">
              <a:solidFill>
                <a:schemeClr val="lt1"/>
              </a:solidFill>
              <a:latin typeface="Arial"/>
              <a:ea typeface="Arial"/>
              <a:cs typeface="Arial"/>
              <a:sym typeface="Arial"/>
            </a:endParaRPr>
          </a:p>
        </p:txBody>
      </p:sp>
      <p:sp>
        <p:nvSpPr>
          <p:cNvPr id="241" name="Google Shape;241;p11">
            <a:hlinkClick r:id="rId6" action="ppaction://hlinksldjump"/>
          </p:cNvPr>
          <p:cNvSpPr/>
          <p:nvPr/>
        </p:nvSpPr>
        <p:spPr>
          <a:xfrm>
            <a:off x="8275322" y="399288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Future work</a:t>
            </a:r>
            <a:endParaRPr sz="2800" b="1" i="0" u="none" strike="noStrike" cap="none">
              <a:solidFill>
                <a:schemeClr val="lt1"/>
              </a:solidFill>
              <a:latin typeface="Arial"/>
              <a:ea typeface="Arial"/>
              <a:cs typeface="Arial"/>
              <a:sym typeface="Arial"/>
            </a:endParaRPr>
          </a:p>
        </p:txBody>
      </p:sp>
      <p:sp>
        <p:nvSpPr>
          <p:cNvPr id="242" name="Google Shape;242;p11">
            <a:hlinkClick r:id="rId7" action="ppaction://hlinksldjump"/>
          </p:cNvPr>
          <p:cNvSpPr/>
          <p:nvPr/>
        </p:nvSpPr>
        <p:spPr>
          <a:xfrm>
            <a:off x="4859020" y="219202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Tech stack</a:t>
            </a:r>
            <a:endParaRPr sz="2800" b="1"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Features</a:t>
            </a:r>
            <a:endParaRPr/>
          </a:p>
        </p:txBody>
      </p:sp>
      <p:sp>
        <p:nvSpPr>
          <p:cNvPr id="248" name="Google Shape;248;p12">
            <a:hlinkClick r:id="rId3" action="ppaction://hlinksldjump"/>
          </p:cNvPr>
          <p:cNvSpPr/>
          <p:nvPr/>
        </p:nvSpPr>
        <p:spPr>
          <a:xfrm>
            <a:off x="2032000"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STUDENT</a:t>
            </a:r>
            <a:endParaRPr sz="2400" b="0" i="0" u="none" strike="noStrike" cap="none">
              <a:solidFill>
                <a:schemeClr val="dk1"/>
              </a:solidFill>
              <a:latin typeface="Arial"/>
              <a:ea typeface="Arial"/>
              <a:cs typeface="Arial"/>
              <a:sym typeface="Arial"/>
            </a:endParaRPr>
          </a:p>
        </p:txBody>
      </p:sp>
      <p:sp>
        <p:nvSpPr>
          <p:cNvPr id="249" name="Google Shape;249;p12">
            <a:hlinkClick r:id="rId4" action="ppaction://hlinksldjump"/>
          </p:cNvPr>
          <p:cNvSpPr/>
          <p:nvPr/>
        </p:nvSpPr>
        <p:spPr>
          <a:xfrm>
            <a:off x="3399129" y="370592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SUPER ADMIN</a:t>
            </a:r>
            <a:endParaRPr sz="2400" b="0" i="0" u="none" strike="noStrike" cap="none">
              <a:solidFill>
                <a:schemeClr val="dk1"/>
              </a:solidFill>
              <a:latin typeface="Arial"/>
              <a:ea typeface="Arial"/>
              <a:cs typeface="Arial"/>
              <a:sym typeface="Arial"/>
            </a:endParaRPr>
          </a:p>
        </p:txBody>
      </p:sp>
      <p:sp>
        <p:nvSpPr>
          <p:cNvPr id="250" name="Google Shape;250;p12">
            <a:hlinkClick r:id="rId5" action="ppaction://hlinksldjump"/>
          </p:cNvPr>
          <p:cNvSpPr/>
          <p:nvPr/>
        </p:nvSpPr>
        <p:spPr>
          <a:xfrm>
            <a:off x="4767071"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LANDLORD</a:t>
            </a:r>
            <a:endParaRPr sz="2400" b="0" i="0" u="none" strike="noStrike" cap="none">
              <a:solidFill>
                <a:schemeClr val="dk1"/>
              </a:solidFill>
              <a:latin typeface="Arial"/>
              <a:ea typeface="Arial"/>
              <a:cs typeface="Arial"/>
              <a:sym typeface="Arial"/>
            </a:endParaRPr>
          </a:p>
        </p:txBody>
      </p:sp>
      <p:sp>
        <p:nvSpPr>
          <p:cNvPr id="251" name="Google Shape;251;p12">
            <a:hlinkClick r:id="rId6" action="ppaction://hlinksldjump"/>
          </p:cNvPr>
          <p:cNvSpPr/>
          <p:nvPr/>
        </p:nvSpPr>
        <p:spPr>
          <a:xfrm>
            <a:off x="6134201" y="370592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65550" tIns="465550" rIns="465550" bIns="465550" anchor="ctr" anchorCtr="0">
            <a:noAutofit/>
          </a:bodyPr>
          <a:lstStyle/>
          <a:p>
            <a:pPr marL="0" marR="0" lvl="0" indent="0" algn="ctr" rtl="1">
              <a:lnSpc>
                <a:spcPct val="9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TECHNICAL FEATURES</a:t>
            </a:r>
            <a:endParaRPr sz="2000" b="0" i="0" u="none" strike="noStrike" cap="none">
              <a:solidFill>
                <a:schemeClr val="dk1"/>
              </a:solidFill>
              <a:latin typeface="Arial"/>
              <a:ea typeface="Arial"/>
              <a:cs typeface="Arial"/>
              <a:sym typeface="Arial"/>
            </a:endParaRPr>
          </a:p>
        </p:txBody>
      </p:sp>
      <p:sp>
        <p:nvSpPr>
          <p:cNvPr id="252" name="Google Shape;252;p12">
            <a:hlinkClick r:id="rId7" action="ppaction://hlinksldjump"/>
          </p:cNvPr>
          <p:cNvSpPr/>
          <p:nvPr/>
        </p:nvSpPr>
        <p:spPr>
          <a:xfrm>
            <a:off x="7501331"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ADMIN</a:t>
            </a:r>
            <a:endParaRPr sz="2400" b="0" i="0" u="none" strike="noStrike" cap="none">
              <a:solidFill>
                <a:schemeClr val="dk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3"/>
          <p:cNvSpPr/>
          <p:nvPr/>
        </p:nvSpPr>
        <p:spPr>
          <a:xfrm>
            <a:off x="538480" y="1914425"/>
            <a:ext cx="11257280" cy="2015550"/>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600" b="1" i="0" u="none" strike="noStrike" cap="none">
                <a:solidFill>
                  <a:schemeClr val="lt1"/>
                </a:solidFill>
                <a:latin typeface="Arial"/>
                <a:ea typeface="Arial"/>
                <a:cs typeface="Arial"/>
                <a:sym typeface="Arial"/>
              </a:rPr>
              <a:t>2. Smart Roommate Matching System</a:t>
            </a:r>
            <a:endParaRPr sz="20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a:solidFill>
                  <a:schemeClr val="lt1"/>
                </a:solidFill>
                <a:latin typeface="Arial"/>
                <a:ea typeface="Arial"/>
                <a:cs typeface="Arial"/>
                <a:sym typeface="Arial"/>
              </a:rPr>
              <a:t>AI-Powered Compatibility Algorithm with 10 weighted factors:</a:t>
            </a:r>
            <a:endParaRPr sz="1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a:solidFill>
                  <a:schemeClr val="lt1"/>
                </a:solidFill>
                <a:latin typeface="Arial"/>
                <a:ea typeface="Arial"/>
                <a:cs typeface="Arial"/>
                <a:sym typeface="Arial"/>
              </a:rPr>
              <a:t>Budget (20%), Cleanliness (15%), Noise tolerance (15%), Sleep schedule (12%), Study habits (10%), Interests (10%), Major (5%), Smoking (5%), Pets (4%), Guests (4%)</a:t>
            </a:r>
            <a:endParaRPr sz="1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a:solidFill>
                  <a:schemeClr val="lt1"/>
                </a:solidFill>
                <a:latin typeface="Arial"/>
                <a:ea typeface="Arial"/>
                <a:cs typeface="Arial"/>
                <a:sym typeface="Arial"/>
              </a:rPr>
              <a:t>Dealbreaker features: Smoking &amp; pets mismatches apply 30% penalty</a:t>
            </a:r>
            <a:endParaRPr sz="1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a:solidFill>
                  <a:schemeClr val="lt1"/>
                </a:solidFill>
                <a:latin typeface="Arial"/>
                <a:ea typeface="Arial"/>
                <a:cs typeface="Arial"/>
                <a:sym typeface="Arial"/>
              </a:rPr>
              <a:t>Customizable priorities (1-5 scale per factor)</a:t>
            </a:r>
            <a:endParaRPr sz="1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a:solidFill>
                  <a:schemeClr val="lt1"/>
                </a:solidFill>
                <a:latin typeface="Arial"/>
                <a:ea typeface="Arial"/>
                <a:cs typeface="Arial"/>
                <a:sym typeface="Arial"/>
              </a:rPr>
              <a:t>Same gender &amp; same university matching (enforced)</a:t>
            </a:r>
            <a:endParaRPr sz="1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a:solidFill>
                  <a:schemeClr val="lt1"/>
                </a:solidFill>
                <a:latin typeface="Arial"/>
                <a:ea typeface="Arial"/>
                <a:cs typeface="Arial"/>
                <a:sym typeface="Arial"/>
              </a:rPr>
              <a:t>Match requests with custom messages, accept/reject functionality</a:t>
            </a:r>
            <a:endParaRPr sz="1800" b="0" i="0" u="none" strike="noStrike" cap="none">
              <a:solidFill>
                <a:schemeClr val="lt1"/>
              </a:solidFill>
              <a:latin typeface="Arial"/>
              <a:ea typeface="Arial"/>
              <a:cs typeface="Arial"/>
              <a:sym typeface="Arial"/>
            </a:endParaRPr>
          </a:p>
        </p:txBody>
      </p:sp>
      <p:sp>
        <p:nvSpPr>
          <p:cNvPr id="258" name="Google Shape;258;p13"/>
          <p:cNvSpPr/>
          <p:nvPr/>
        </p:nvSpPr>
        <p:spPr>
          <a:xfrm>
            <a:off x="538480" y="1914425"/>
            <a:ext cx="11257280" cy="2015550"/>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400" b="1" i="0" u="none" strike="noStrike" cap="none">
                <a:solidFill>
                  <a:schemeClr val="lt1"/>
                </a:solidFill>
                <a:latin typeface="Arial"/>
                <a:ea typeface="Arial"/>
                <a:cs typeface="Arial"/>
                <a:sym typeface="Arial"/>
              </a:rPr>
              <a:t>**2. Smart Roommate Matching System** </a:t>
            </a:r>
            <a:endParaRPr sz="18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 **AI-Powered Compatibility Algorithm** with **10 weighted factors**:</a:t>
            </a:r>
            <a:endParaRPr sz="1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  - Budget (20%), Cleanliness (15%), Noise tolerance (15%), Sleep schedule (12%), Study habits (10%), Interests (10%), Major (5%), Smoking (5%), Pets (4%), Guests (4%)</a:t>
            </a:r>
            <a:endParaRPr sz="1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 **Dealbreaker features**: Smoking &amp; pets mismatches apply 30% penalty</a:t>
            </a:r>
            <a:endParaRPr sz="1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 **Customizable priorities** (1-5 scale per factor)</a:t>
            </a:r>
            <a:endParaRPr sz="1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 **Same gender &amp; same university matching** (enforced)</a:t>
            </a:r>
            <a:endParaRPr sz="1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 **Match requests** with custom messages, accept/reject functionality</a:t>
            </a:r>
            <a:endParaRPr sz="1800" b="0" i="0" u="none" strike="noStrike" cap="none">
              <a:solidFill>
                <a:schemeClr val="lt1"/>
              </a:solidFill>
              <a:latin typeface="Arial"/>
              <a:ea typeface="Arial"/>
              <a:cs typeface="Arial"/>
              <a:sym typeface="Arial"/>
            </a:endParaRPr>
          </a:p>
        </p:txBody>
      </p:sp>
      <p:sp>
        <p:nvSpPr>
          <p:cNvPr id="259" name="Google Shape;259;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STUDENT</a:t>
            </a:r>
            <a:endParaRPr/>
          </a:p>
        </p:txBody>
      </p:sp>
      <p:sp>
        <p:nvSpPr>
          <p:cNvPr id="260" name="Google Shape;260;p13"/>
          <p:cNvSpPr/>
          <p:nvPr/>
        </p:nvSpPr>
        <p:spPr>
          <a:xfrm>
            <a:off x="-1425840" y="-83106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1" name="Google Shape;261;p13"/>
          <p:cNvSpPr/>
          <p:nvPr/>
        </p:nvSpPr>
        <p:spPr>
          <a:xfrm>
            <a:off x="721244" y="-43145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2" name="Google Shape;262;p13"/>
          <p:cNvSpPr/>
          <p:nvPr/>
        </p:nvSpPr>
        <p:spPr>
          <a:xfrm>
            <a:off x="282030" y="-889390"/>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3" name="Google Shape;263;p13"/>
          <p:cNvSpPr/>
          <p:nvPr/>
        </p:nvSpPr>
        <p:spPr>
          <a:xfrm>
            <a:off x="538480" y="1914425"/>
            <a:ext cx="11257280" cy="2015550"/>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 1. Property Search &amp; Discovery</a:t>
            </a:r>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Advanced Filtering: Property type (Apartment, House, Room, Studio), price range, bedrooms, bathrooms, square footage, university proximity, city, distance-based search</a:t>
            </a:r>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Interactive Map View with Haversine distance calculation</a:t>
            </a:r>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Property Details: Images, video tours, amenities, lease duration</a:t>
            </a:r>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Favorites System: Save preferred properties</a:t>
            </a:r>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14"/>
          <p:cNvSpPr/>
          <p:nvPr/>
        </p:nvSpPr>
        <p:spPr>
          <a:xfrm>
            <a:off x="538480" y="4327398"/>
            <a:ext cx="11257280" cy="2015550"/>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600" b="1" i="0" u="none" strike="noStrike" cap="none" dirty="0">
                <a:solidFill>
                  <a:schemeClr val="lt1"/>
                </a:solidFill>
                <a:latin typeface="Arial"/>
                <a:ea typeface="Arial"/>
                <a:cs typeface="Arial"/>
                <a:sym typeface="Arial"/>
              </a:rPr>
              <a:t>2. Smart Roommate Matching System</a:t>
            </a:r>
            <a:endParaRPr sz="2000" b="1"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dirty="0">
                <a:solidFill>
                  <a:schemeClr val="lt1"/>
                </a:solidFill>
                <a:latin typeface="Arial"/>
                <a:ea typeface="Arial"/>
                <a:cs typeface="Arial"/>
                <a:sym typeface="Arial"/>
              </a:rPr>
              <a:t>AI-Powered Compatibility Algorithm with 10 weighted factors:</a:t>
            </a:r>
            <a:endParaRPr sz="1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dirty="0">
                <a:solidFill>
                  <a:schemeClr val="lt1"/>
                </a:solidFill>
                <a:latin typeface="Arial"/>
                <a:ea typeface="Arial"/>
                <a:cs typeface="Arial"/>
                <a:sym typeface="Arial"/>
              </a:rPr>
              <a:t>Budget (20%), Cleanliness (15%), Noise tolerance (15%), Sleep schedule (12%), Study habits (10%), Interests (10%), Major (5%), Smoking (5%), Pets (4%), Guests (4%)</a:t>
            </a:r>
            <a:endParaRPr sz="1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dirty="0">
                <a:solidFill>
                  <a:schemeClr val="lt1"/>
                </a:solidFill>
                <a:latin typeface="Arial"/>
                <a:ea typeface="Arial"/>
                <a:cs typeface="Arial"/>
                <a:sym typeface="Arial"/>
              </a:rPr>
              <a:t>Dealbreaker features: Smoking &amp; pets mismatches apply 30% penalty</a:t>
            </a:r>
            <a:endParaRPr sz="1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dirty="0">
                <a:solidFill>
                  <a:schemeClr val="lt1"/>
                </a:solidFill>
                <a:latin typeface="Arial"/>
                <a:ea typeface="Arial"/>
                <a:cs typeface="Arial"/>
                <a:sym typeface="Arial"/>
              </a:rPr>
              <a:t>Customizable priorities (1-5 scale per factor)</a:t>
            </a:r>
            <a:endParaRPr sz="1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dirty="0">
                <a:solidFill>
                  <a:schemeClr val="lt1"/>
                </a:solidFill>
                <a:latin typeface="Arial"/>
                <a:ea typeface="Arial"/>
                <a:cs typeface="Arial"/>
                <a:sym typeface="Arial"/>
              </a:rPr>
              <a:t>Same gender &amp; same university matching (enforced)</a:t>
            </a:r>
            <a:endParaRPr sz="1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400"/>
              <a:buFont typeface="Arial"/>
              <a:buChar char="•"/>
            </a:pPr>
            <a:r>
              <a:rPr lang="en-US" sz="1400" b="0" i="0" u="none" strike="noStrike" cap="none" dirty="0">
                <a:solidFill>
                  <a:schemeClr val="lt1"/>
                </a:solidFill>
                <a:latin typeface="Arial"/>
                <a:ea typeface="Arial"/>
                <a:cs typeface="Arial"/>
                <a:sym typeface="Arial"/>
              </a:rPr>
              <a:t>Match requests with custom messages, accept/reject functionality</a:t>
            </a:r>
            <a:endParaRPr sz="1800" b="0" i="0" u="none" strike="noStrike" cap="none" dirty="0">
              <a:solidFill>
                <a:schemeClr val="lt1"/>
              </a:solidFill>
              <a:latin typeface="Arial"/>
              <a:ea typeface="Arial"/>
              <a:cs typeface="Arial"/>
              <a:sym typeface="Arial"/>
            </a:endParaRPr>
          </a:p>
        </p:txBody>
      </p:sp>
      <p:sp>
        <p:nvSpPr>
          <p:cNvPr id="269" name="Google Shape;269;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STUDENT</a:t>
            </a:r>
            <a:endParaRPr/>
          </a:p>
        </p:txBody>
      </p:sp>
      <p:sp>
        <p:nvSpPr>
          <p:cNvPr id="270" name="Google Shape;270;p14"/>
          <p:cNvSpPr/>
          <p:nvPr/>
        </p:nvSpPr>
        <p:spPr>
          <a:xfrm>
            <a:off x="9785499" y="-92251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1" name="Google Shape;271;p14"/>
          <p:cNvSpPr/>
          <p:nvPr/>
        </p:nvSpPr>
        <p:spPr>
          <a:xfrm>
            <a:off x="11932583" y="-52290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2" name="Google Shape;272;p14"/>
          <p:cNvSpPr/>
          <p:nvPr/>
        </p:nvSpPr>
        <p:spPr>
          <a:xfrm>
            <a:off x="11493369" y="-980840"/>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3" name="Google Shape;273;p14"/>
          <p:cNvSpPr/>
          <p:nvPr/>
        </p:nvSpPr>
        <p:spPr>
          <a:xfrm>
            <a:off x="538480" y="1914425"/>
            <a:ext cx="11257280" cy="2015550"/>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 1. Property Search &amp; Discovery</a:t>
            </a:r>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Advanced Filtering: Property type (Apartment, House, Room, Studio), price range, bedrooms, bathrooms, square footage, university proximity, city, distance-based search</a:t>
            </a:r>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Interactive Map View with Haversine distance calculation</a:t>
            </a:r>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Property Details: Images, video tours, amenities, lease duration</a:t>
            </a:r>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Favorites System - Save preferred properties.</a:t>
            </a:r>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15"/>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4. Property Viewing Scheduler*</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Book viewings from landlord's available time slots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Add personal notes</a:t>
            </a:r>
            <a:endParaRPr sz="2400" b="0" i="0" u="none" strike="noStrike" cap="none">
              <a:solidFill>
                <a:schemeClr val="lt1"/>
              </a:solidFill>
              <a:latin typeface="Arial"/>
              <a:ea typeface="Arial"/>
              <a:cs typeface="Arial"/>
              <a:sym typeface="Arial"/>
            </a:endParaRPr>
          </a:p>
        </p:txBody>
      </p:sp>
      <p:sp>
        <p:nvSpPr>
          <p:cNvPr id="279" name="Google Shape;279;p15"/>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5. Review &amp; Rating System</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Rate properties and landlords separately (1-5 stars)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Mark reviews as "helpful"</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One review per property/landlord per student</a:t>
            </a:r>
            <a:endParaRPr sz="2400" b="0" i="0" u="none" strike="noStrike" cap="none">
              <a:solidFill>
                <a:schemeClr val="lt1"/>
              </a:solidFill>
              <a:latin typeface="Arial"/>
              <a:ea typeface="Arial"/>
              <a:cs typeface="Arial"/>
              <a:sym typeface="Arial"/>
            </a:endParaRPr>
          </a:p>
        </p:txBody>
      </p:sp>
      <p:sp>
        <p:nvSpPr>
          <p:cNvPr id="280" name="Google Shape;280;p15"/>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dirty="0">
                <a:solidFill>
                  <a:schemeClr val="lt1"/>
                </a:solidFill>
                <a:latin typeface="Arial"/>
                <a:ea typeface="Arial"/>
                <a:cs typeface="Arial"/>
                <a:sym typeface="Arial"/>
              </a:rPr>
              <a:t>6. AI Assistant Chat </a:t>
            </a:r>
            <a:endParaRPr sz="2800" b="1"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Caring figure support for students:</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Cooking tips, cleaning advice, laundry guidance</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Time management, budgeting, health/wellness</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Emotional support and encouragement</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Conversation history</a:t>
            </a:r>
            <a:endParaRPr sz="2800" b="0" i="0" u="none" strike="noStrike" cap="none" dirty="0">
              <a:solidFill>
                <a:schemeClr val="lt1"/>
              </a:solidFill>
              <a:latin typeface="Arial"/>
              <a:ea typeface="Arial"/>
              <a:cs typeface="Arial"/>
              <a:sym typeface="Arial"/>
            </a:endParaRPr>
          </a:p>
        </p:txBody>
      </p:sp>
      <p:sp>
        <p:nvSpPr>
          <p:cNvPr id="281" name="Google Shape;281;p15"/>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3. Student Marketplace</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Categories: furniture, electronics, books, clothing, kitchenware, sports, other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Conditions: new, like_new, good, fair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Landlords are blocked from marketplace access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Create, edit, delete, toggle visibility of items</a:t>
            </a:r>
            <a:endParaRPr sz="2400" b="0" i="0" u="none" strike="noStrike" cap="none">
              <a:solidFill>
                <a:schemeClr val="lt1"/>
              </a:solidFill>
              <a:latin typeface="Arial"/>
              <a:ea typeface="Arial"/>
              <a:cs typeface="Arial"/>
              <a:sym typeface="Arial"/>
            </a:endParaRPr>
          </a:p>
        </p:txBody>
      </p:sp>
      <p:sp>
        <p:nvSpPr>
          <p:cNvPr id="282" name="Google Shape;282;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dirty="0">
                <a:latin typeface="Arial"/>
                <a:ea typeface="Arial"/>
                <a:cs typeface="Arial"/>
                <a:sym typeface="Arial"/>
              </a:rPr>
              <a:t>STUDENT</a:t>
            </a:r>
            <a:endParaRPr dirty="0"/>
          </a:p>
        </p:txBody>
      </p:sp>
      <p:sp>
        <p:nvSpPr>
          <p:cNvPr id="283" name="Google Shape;283;p15"/>
          <p:cNvSpPr/>
          <p:nvPr/>
        </p:nvSpPr>
        <p:spPr>
          <a:xfrm>
            <a:off x="-1245704" y="-377097"/>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4" name="Google Shape;284;p15"/>
          <p:cNvSpPr/>
          <p:nvPr/>
        </p:nvSpPr>
        <p:spPr>
          <a:xfrm>
            <a:off x="756124" y="-377097"/>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5" name="Google Shape;285;p15"/>
          <p:cNvSpPr/>
          <p:nvPr/>
        </p:nvSpPr>
        <p:spPr>
          <a:xfrm>
            <a:off x="170899" y="-770574"/>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7">
          <a:extLst>
            <a:ext uri="{FF2B5EF4-FFF2-40B4-BE49-F238E27FC236}">
              <a16:creationId xmlns:a16="http://schemas.microsoft.com/office/drawing/2014/main" id="{E26F2E92-F7FA-C676-8BA7-63861A65D247}"/>
            </a:ext>
          </a:extLst>
        </p:cNvPr>
        <p:cNvGrpSpPr/>
        <p:nvPr/>
      </p:nvGrpSpPr>
      <p:grpSpPr>
        <a:xfrm>
          <a:off x="0" y="0"/>
          <a:ext cx="0" cy="0"/>
          <a:chOff x="0" y="0"/>
          <a:chExt cx="0" cy="0"/>
        </a:xfrm>
      </p:grpSpPr>
      <p:sp>
        <p:nvSpPr>
          <p:cNvPr id="279" name="Google Shape;279;p15">
            <a:extLst>
              <a:ext uri="{FF2B5EF4-FFF2-40B4-BE49-F238E27FC236}">
                <a16:creationId xmlns:a16="http://schemas.microsoft.com/office/drawing/2014/main" id="{FCD2966A-3A0D-03DE-FC44-583474D959A7}"/>
              </a:ext>
            </a:extLst>
          </p:cNvPr>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5. Review &amp; Rating System</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Rate properties and landlords separately (1-5 stars)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Mark reviews as "helpful"</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One review per property/landlord per student</a:t>
            </a:r>
            <a:endParaRPr sz="2400" b="0" i="0" u="none" strike="noStrike" cap="none">
              <a:solidFill>
                <a:schemeClr val="lt1"/>
              </a:solidFill>
              <a:latin typeface="Arial"/>
              <a:ea typeface="Arial"/>
              <a:cs typeface="Arial"/>
              <a:sym typeface="Arial"/>
            </a:endParaRPr>
          </a:p>
        </p:txBody>
      </p:sp>
      <p:sp>
        <p:nvSpPr>
          <p:cNvPr id="280" name="Google Shape;280;p15">
            <a:extLst>
              <a:ext uri="{FF2B5EF4-FFF2-40B4-BE49-F238E27FC236}">
                <a16:creationId xmlns:a16="http://schemas.microsoft.com/office/drawing/2014/main" id="{A4117651-8E61-3291-806F-CC2BCB0A3C3C}"/>
              </a:ext>
            </a:extLst>
          </p:cNvPr>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dirty="0">
                <a:solidFill>
                  <a:schemeClr val="lt1"/>
                </a:solidFill>
                <a:latin typeface="Arial"/>
                <a:ea typeface="Arial"/>
                <a:cs typeface="Arial"/>
                <a:sym typeface="Arial"/>
              </a:rPr>
              <a:t>6. AI Assistant Chat </a:t>
            </a:r>
            <a:endParaRPr sz="2800" b="1"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Caring figure support for students:</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Cooking tips, cleaning advice, laundry guidance</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Time management, budgeting, health/wellness</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Emotional support and encouragement</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Conversation history</a:t>
            </a:r>
            <a:endParaRPr sz="2800" b="0" i="0" u="none" strike="noStrike" cap="none" dirty="0">
              <a:solidFill>
                <a:schemeClr val="lt1"/>
              </a:solidFill>
              <a:latin typeface="Arial"/>
              <a:ea typeface="Arial"/>
              <a:cs typeface="Arial"/>
              <a:sym typeface="Arial"/>
            </a:endParaRPr>
          </a:p>
        </p:txBody>
      </p:sp>
      <p:sp>
        <p:nvSpPr>
          <p:cNvPr id="281" name="Google Shape;281;p15">
            <a:extLst>
              <a:ext uri="{FF2B5EF4-FFF2-40B4-BE49-F238E27FC236}">
                <a16:creationId xmlns:a16="http://schemas.microsoft.com/office/drawing/2014/main" id="{C4A97B65-F1B4-7779-F8C7-27706D96372A}"/>
              </a:ext>
            </a:extLst>
          </p:cNvPr>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3. Student Marketplace</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Categories: furniture, electronics, books, clothing, kitchenware, sports, other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Conditions: new, like_new, good, fair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Landlords are blocked from marketplace access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Create, edit, delete, toggle visibility of items</a:t>
            </a:r>
            <a:endParaRPr sz="2400" b="0" i="0" u="none" strike="noStrike" cap="none">
              <a:solidFill>
                <a:schemeClr val="lt1"/>
              </a:solidFill>
              <a:latin typeface="Arial"/>
              <a:ea typeface="Arial"/>
              <a:cs typeface="Arial"/>
              <a:sym typeface="Arial"/>
            </a:endParaRPr>
          </a:p>
        </p:txBody>
      </p:sp>
      <p:sp>
        <p:nvSpPr>
          <p:cNvPr id="278" name="Google Shape;278;p15">
            <a:extLst>
              <a:ext uri="{FF2B5EF4-FFF2-40B4-BE49-F238E27FC236}">
                <a16:creationId xmlns:a16="http://schemas.microsoft.com/office/drawing/2014/main" id="{AEDE0333-321F-135A-6F20-615C041EC7A3}"/>
              </a:ext>
            </a:extLst>
          </p:cNvPr>
          <p:cNvSpPr/>
          <p:nvPr/>
        </p:nvSpPr>
        <p:spPr>
          <a:xfrm>
            <a:off x="314743" y="4317222"/>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4. Property Viewing Scheduler*</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Book viewings from landlord's available time slots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Add personal notes</a:t>
            </a:r>
            <a:endParaRPr sz="2400" b="0" i="0" u="none" strike="noStrike" cap="none">
              <a:solidFill>
                <a:schemeClr val="lt1"/>
              </a:solidFill>
              <a:latin typeface="Arial"/>
              <a:ea typeface="Arial"/>
              <a:cs typeface="Arial"/>
              <a:sym typeface="Arial"/>
            </a:endParaRPr>
          </a:p>
        </p:txBody>
      </p:sp>
      <p:sp>
        <p:nvSpPr>
          <p:cNvPr id="282" name="Google Shape;282;p15">
            <a:extLst>
              <a:ext uri="{FF2B5EF4-FFF2-40B4-BE49-F238E27FC236}">
                <a16:creationId xmlns:a16="http://schemas.microsoft.com/office/drawing/2014/main" id="{66549A9E-3158-D6E9-DE0B-91EE670706A8}"/>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dirty="0">
                <a:latin typeface="Arial"/>
                <a:ea typeface="Arial"/>
                <a:cs typeface="Arial"/>
                <a:sym typeface="Arial"/>
              </a:rPr>
              <a:t>STUDENT</a:t>
            </a:r>
            <a:endParaRPr dirty="0"/>
          </a:p>
        </p:txBody>
      </p:sp>
      <p:sp>
        <p:nvSpPr>
          <p:cNvPr id="283" name="Google Shape;283;p15">
            <a:extLst>
              <a:ext uri="{FF2B5EF4-FFF2-40B4-BE49-F238E27FC236}">
                <a16:creationId xmlns:a16="http://schemas.microsoft.com/office/drawing/2014/main" id="{CC690DD7-62B7-7597-71BF-25973E7CF028}"/>
              </a:ext>
            </a:extLst>
          </p:cNvPr>
          <p:cNvSpPr/>
          <p:nvPr/>
        </p:nvSpPr>
        <p:spPr>
          <a:xfrm>
            <a:off x="10079988" y="6056606"/>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4" name="Google Shape;284;p15">
            <a:extLst>
              <a:ext uri="{FF2B5EF4-FFF2-40B4-BE49-F238E27FC236}">
                <a16:creationId xmlns:a16="http://schemas.microsoft.com/office/drawing/2014/main" id="{65FAB235-F042-A8F1-92DE-260B53D511E3}"/>
              </a:ext>
            </a:extLst>
          </p:cNvPr>
          <p:cNvSpPr/>
          <p:nvPr/>
        </p:nvSpPr>
        <p:spPr>
          <a:xfrm>
            <a:off x="11877257" y="6014559"/>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5" name="Google Shape;285;p15">
            <a:extLst>
              <a:ext uri="{FF2B5EF4-FFF2-40B4-BE49-F238E27FC236}">
                <a16:creationId xmlns:a16="http://schemas.microsoft.com/office/drawing/2014/main" id="{2754E2AC-0E24-4E55-7F97-CA3276E719ED}"/>
              </a:ext>
            </a:extLst>
          </p:cNvPr>
          <p:cNvSpPr/>
          <p:nvPr/>
        </p:nvSpPr>
        <p:spPr>
          <a:xfrm>
            <a:off x="170899" y="-770574"/>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691384442"/>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7">
          <a:extLst>
            <a:ext uri="{FF2B5EF4-FFF2-40B4-BE49-F238E27FC236}">
              <a16:creationId xmlns:a16="http://schemas.microsoft.com/office/drawing/2014/main" id="{D8984E59-DE72-CBC5-0A9B-A2D5E00514EA}"/>
            </a:ext>
          </a:extLst>
        </p:cNvPr>
        <p:cNvGrpSpPr/>
        <p:nvPr/>
      </p:nvGrpSpPr>
      <p:grpSpPr>
        <a:xfrm>
          <a:off x="0" y="0"/>
          <a:ext cx="0" cy="0"/>
          <a:chOff x="0" y="0"/>
          <a:chExt cx="0" cy="0"/>
        </a:xfrm>
      </p:grpSpPr>
      <p:sp>
        <p:nvSpPr>
          <p:cNvPr id="281" name="Google Shape;281;p15">
            <a:extLst>
              <a:ext uri="{FF2B5EF4-FFF2-40B4-BE49-F238E27FC236}">
                <a16:creationId xmlns:a16="http://schemas.microsoft.com/office/drawing/2014/main" id="{8FA168DE-5688-96F6-8899-BC1F12BBD63A}"/>
              </a:ext>
            </a:extLst>
          </p:cNvPr>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3. Student Marketplace</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Categories: furniture, electronics, books, clothing, kitchenware, sports, other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Conditions: new, like_new, good, fair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Landlords are blocked from marketplace access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Create, edit, delete, toggle visibility of items</a:t>
            </a:r>
            <a:endParaRPr sz="2400" b="0" i="0" u="none" strike="noStrike" cap="none">
              <a:solidFill>
                <a:schemeClr val="lt1"/>
              </a:solidFill>
              <a:latin typeface="Arial"/>
              <a:ea typeface="Arial"/>
              <a:cs typeface="Arial"/>
              <a:sym typeface="Arial"/>
            </a:endParaRPr>
          </a:p>
        </p:txBody>
      </p:sp>
      <p:sp>
        <p:nvSpPr>
          <p:cNvPr id="280" name="Google Shape;280;p15">
            <a:extLst>
              <a:ext uri="{FF2B5EF4-FFF2-40B4-BE49-F238E27FC236}">
                <a16:creationId xmlns:a16="http://schemas.microsoft.com/office/drawing/2014/main" id="{1CAA40C5-FA97-E96A-DD9B-CF5661F48841}"/>
              </a:ext>
            </a:extLst>
          </p:cNvPr>
          <p:cNvSpPr/>
          <p:nvPr/>
        </p:nvSpPr>
        <p:spPr>
          <a:xfrm>
            <a:off x="6199765"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dirty="0">
                <a:solidFill>
                  <a:schemeClr val="lt1"/>
                </a:solidFill>
                <a:latin typeface="Arial"/>
                <a:ea typeface="Arial"/>
                <a:cs typeface="Arial"/>
                <a:sym typeface="Arial"/>
              </a:rPr>
              <a:t>6. AI Assistant Chat </a:t>
            </a:r>
            <a:endParaRPr sz="2800" b="1"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Caring figure support for students:</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Cooking tips, cleaning advice, laundry guidance</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Time management, budgeting, health/wellness</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Emotional support and encouragement</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Conversation history</a:t>
            </a:r>
            <a:endParaRPr sz="2800" b="0" i="0" u="none" strike="noStrike" cap="none" dirty="0">
              <a:solidFill>
                <a:schemeClr val="lt1"/>
              </a:solidFill>
              <a:latin typeface="Arial"/>
              <a:ea typeface="Arial"/>
              <a:cs typeface="Arial"/>
              <a:sym typeface="Arial"/>
            </a:endParaRPr>
          </a:p>
        </p:txBody>
      </p:sp>
      <p:sp>
        <p:nvSpPr>
          <p:cNvPr id="279" name="Google Shape;279;p15">
            <a:extLst>
              <a:ext uri="{FF2B5EF4-FFF2-40B4-BE49-F238E27FC236}">
                <a16:creationId xmlns:a16="http://schemas.microsoft.com/office/drawing/2014/main" id="{C0BB5085-A64E-2BA1-6903-33B880B4C697}"/>
              </a:ext>
            </a:extLst>
          </p:cNvPr>
          <p:cNvSpPr/>
          <p:nvPr/>
        </p:nvSpPr>
        <p:spPr>
          <a:xfrm>
            <a:off x="6199765"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5. Review &amp; Rating System</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Rate properties and landlords separately (1-5 stars)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Mark reviews as "helpful"</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One review per property/landlord per student</a:t>
            </a:r>
            <a:endParaRPr sz="2400" b="0" i="0" u="none" strike="noStrike" cap="none">
              <a:solidFill>
                <a:schemeClr val="lt1"/>
              </a:solidFill>
              <a:latin typeface="Arial"/>
              <a:ea typeface="Arial"/>
              <a:cs typeface="Arial"/>
              <a:sym typeface="Arial"/>
            </a:endParaRPr>
          </a:p>
        </p:txBody>
      </p:sp>
      <p:sp>
        <p:nvSpPr>
          <p:cNvPr id="278" name="Google Shape;278;p15">
            <a:extLst>
              <a:ext uri="{FF2B5EF4-FFF2-40B4-BE49-F238E27FC236}">
                <a16:creationId xmlns:a16="http://schemas.microsoft.com/office/drawing/2014/main" id="{CE26D16B-DA64-024A-6147-A3115BC0935A}"/>
              </a:ext>
            </a:extLst>
          </p:cNvPr>
          <p:cNvSpPr/>
          <p:nvPr/>
        </p:nvSpPr>
        <p:spPr>
          <a:xfrm>
            <a:off x="314743" y="4317222"/>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4. Property Viewing Scheduler*</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Book viewings from landlord's available time slots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Add personal notes</a:t>
            </a:r>
            <a:endParaRPr sz="2400" b="0" i="0" u="none" strike="noStrike" cap="none">
              <a:solidFill>
                <a:schemeClr val="lt1"/>
              </a:solidFill>
              <a:latin typeface="Arial"/>
              <a:ea typeface="Arial"/>
              <a:cs typeface="Arial"/>
              <a:sym typeface="Arial"/>
            </a:endParaRPr>
          </a:p>
        </p:txBody>
      </p:sp>
      <p:sp>
        <p:nvSpPr>
          <p:cNvPr id="282" name="Google Shape;282;p15">
            <a:extLst>
              <a:ext uri="{FF2B5EF4-FFF2-40B4-BE49-F238E27FC236}">
                <a16:creationId xmlns:a16="http://schemas.microsoft.com/office/drawing/2014/main" id="{386FEF1E-6C38-7753-7088-10B9870A81EE}"/>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dirty="0">
                <a:latin typeface="Arial"/>
                <a:ea typeface="Arial"/>
                <a:cs typeface="Arial"/>
                <a:sym typeface="Arial"/>
              </a:rPr>
              <a:t>STUDENT</a:t>
            </a:r>
            <a:endParaRPr dirty="0"/>
          </a:p>
        </p:txBody>
      </p:sp>
      <p:sp>
        <p:nvSpPr>
          <p:cNvPr id="283" name="Google Shape;283;p15">
            <a:extLst>
              <a:ext uri="{FF2B5EF4-FFF2-40B4-BE49-F238E27FC236}">
                <a16:creationId xmlns:a16="http://schemas.microsoft.com/office/drawing/2014/main" id="{19BDD87A-CC32-E55B-1B69-861E95E067A1}"/>
              </a:ext>
            </a:extLst>
          </p:cNvPr>
          <p:cNvSpPr/>
          <p:nvPr/>
        </p:nvSpPr>
        <p:spPr>
          <a:xfrm>
            <a:off x="11353800" y="506073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4" name="Google Shape;284;p15">
            <a:extLst>
              <a:ext uri="{FF2B5EF4-FFF2-40B4-BE49-F238E27FC236}">
                <a16:creationId xmlns:a16="http://schemas.microsoft.com/office/drawing/2014/main" id="{89DB88EB-1273-F1B6-890E-F830CEB8B6F8}"/>
              </a:ext>
            </a:extLst>
          </p:cNvPr>
          <p:cNvSpPr/>
          <p:nvPr/>
        </p:nvSpPr>
        <p:spPr>
          <a:xfrm>
            <a:off x="10413118" y="6202899"/>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5" name="Google Shape;285;p15">
            <a:extLst>
              <a:ext uri="{FF2B5EF4-FFF2-40B4-BE49-F238E27FC236}">
                <a16:creationId xmlns:a16="http://schemas.microsoft.com/office/drawing/2014/main" id="{6F9852F3-D0FE-67DE-3F6C-672D9B2C1286}"/>
              </a:ext>
            </a:extLst>
          </p:cNvPr>
          <p:cNvSpPr/>
          <p:nvPr/>
        </p:nvSpPr>
        <p:spPr>
          <a:xfrm>
            <a:off x="170899" y="-770574"/>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201120448"/>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7">
          <a:extLst>
            <a:ext uri="{FF2B5EF4-FFF2-40B4-BE49-F238E27FC236}">
              <a16:creationId xmlns:a16="http://schemas.microsoft.com/office/drawing/2014/main" id="{96BA3323-1B02-A260-7ACD-C329FFD0BDAE}"/>
            </a:ext>
          </a:extLst>
        </p:cNvPr>
        <p:cNvGrpSpPr/>
        <p:nvPr/>
      </p:nvGrpSpPr>
      <p:grpSpPr>
        <a:xfrm>
          <a:off x="0" y="0"/>
          <a:ext cx="0" cy="0"/>
          <a:chOff x="0" y="0"/>
          <a:chExt cx="0" cy="0"/>
        </a:xfrm>
      </p:grpSpPr>
      <p:sp>
        <p:nvSpPr>
          <p:cNvPr id="279" name="Google Shape;279;p15">
            <a:extLst>
              <a:ext uri="{FF2B5EF4-FFF2-40B4-BE49-F238E27FC236}">
                <a16:creationId xmlns:a16="http://schemas.microsoft.com/office/drawing/2014/main" id="{2BF2363F-E7B9-B36D-C96D-906EDD2E89BF}"/>
              </a:ext>
            </a:extLst>
          </p:cNvPr>
          <p:cNvSpPr/>
          <p:nvPr/>
        </p:nvSpPr>
        <p:spPr>
          <a:xfrm>
            <a:off x="6199765"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5. Review &amp; Rating System</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Rate properties and landlords separately (1-5 stars)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Mark reviews as "helpful"</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One review per property/landlord per student</a:t>
            </a:r>
            <a:endParaRPr sz="2400" b="0" i="0" u="none" strike="noStrike" cap="none">
              <a:solidFill>
                <a:schemeClr val="lt1"/>
              </a:solidFill>
              <a:latin typeface="Arial"/>
              <a:ea typeface="Arial"/>
              <a:cs typeface="Arial"/>
              <a:sym typeface="Arial"/>
            </a:endParaRPr>
          </a:p>
        </p:txBody>
      </p:sp>
      <p:sp>
        <p:nvSpPr>
          <p:cNvPr id="281" name="Google Shape;281;p15">
            <a:extLst>
              <a:ext uri="{FF2B5EF4-FFF2-40B4-BE49-F238E27FC236}">
                <a16:creationId xmlns:a16="http://schemas.microsoft.com/office/drawing/2014/main" id="{5F407C8E-53D3-F9C3-2FA8-62761A227203}"/>
              </a:ext>
            </a:extLst>
          </p:cNvPr>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3. Student Marketplace</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Categories: furniture, electronics, books, clothing, kitchenware, sports, other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Conditions: new, like_new, good, fair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Landlords are blocked from marketplace access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Create, edit, delete, toggle visibility of items</a:t>
            </a:r>
            <a:endParaRPr sz="2400" b="0" i="0" u="none" strike="noStrike" cap="none">
              <a:solidFill>
                <a:schemeClr val="lt1"/>
              </a:solidFill>
              <a:latin typeface="Arial"/>
              <a:ea typeface="Arial"/>
              <a:cs typeface="Arial"/>
              <a:sym typeface="Arial"/>
            </a:endParaRPr>
          </a:p>
        </p:txBody>
      </p:sp>
      <p:sp>
        <p:nvSpPr>
          <p:cNvPr id="280" name="Google Shape;280;p15">
            <a:extLst>
              <a:ext uri="{FF2B5EF4-FFF2-40B4-BE49-F238E27FC236}">
                <a16:creationId xmlns:a16="http://schemas.microsoft.com/office/drawing/2014/main" id="{35CEEEE1-4001-CD0C-31DE-4DD25A20FDA0}"/>
              </a:ext>
            </a:extLst>
          </p:cNvPr>
          <p:cNvSpPr/>
          <p:nvPr/>
        </p:nvSpPr>
        <p:spPr>
          <a:xfrm>
            <a:off x="6199765" y="4317222"/>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dirty="0">
                <a:solidFill>
                  <a:schemeClr val="lt1"/>
                </a:solidFill>
                <a:latin typeface="Arial"/>
                <a:ea typeface="Arial"/>
                <a:cs typeface="Arial"/>
                <a:sym typeface="Arial"/>
              </a:rPr>
              <a:t>6. AI Assistant Chat </a:t>
            </a:r>
            <a:endParaRPr sz="2800" b="1"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Caring figure support for students:</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Cooking tips, cleaning advice, laundry guidance</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Time management, budgeting, health/wellness</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Emotional support and encouragement</a:t>
            </a:r>
            <a:endParaRPr sz="2800" b="0"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 Conversation history</a:t>
            </a:r>
            <a:endParaRPr sz="2800" b="0" i="0" u="none" strike="noStrike" cap="none" dirty="0">
              <a:solidFill>
                <a:schemeClr val="lt1"/>
              </a:solidFill>
              <a:latin typeface="Arial"/>
              <a:ea typeface="Arial"/>
              <a:cs typeface="Arial"/>
              <a:sym typeface="Arial"/>
            </a:endParaRPr>
          </a:p>
        </p:txBody>
      </p:sp>
      <p:sp>
        <p:nvSpPr>
          <p:cNvPr id="278" name="Google Shape;278;p15">
            <a:extLst>
              <a:ext uri="{FF2B5EF4-FFF2-40B4-BE49-F238E27FC236}">
                <a16:creationId xmlns:a16="http://schemas.microsoft.com/office/drawing/2014/main" id="{C7E86303-10BD-8D82-42D2-F58AFECF0765}"/>
              </a:ext>
            </a:extLst>
          </p:cNvPr>
          <p:cNvSpPr/>
          <p:nvPr/>
        </p:nvSpPr>
        <p:spPr>
          <a:xfrm>
            <a:off x="314743" y="4317222"/>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4. Property Viewing Scheduler*</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Book viewings from landlord's available time slots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Add personal notes</a:t>
            </a:r>
            <a:endParaRPr sz="2400" b="0" i="0" u="none" strike="noStrike" cap="none">
              <a:solidFill>
                <a:schemeClr val="lt1"/>
              </a:solidFill>
              <a:latin typeface="Arial"/>
              <a:ea typeface="Arial"/>
              <a:cs typeface="Arial"/>
              <a:sym typeface="Arial"/>
            </a:endParaRPr>
          </a:p>
        </p:txBody>
      </p:sp>
      <p:sp>
        <p:nvSpPr>
          <p:cNvPr id="282" name="Google Shape;282;p15">
            <a:extLst>
              <a:ext uri="{FF2B5EF4-FFF2-40B4-BE49-F238E27FC236}">
                <a16:creationId xmlns:a16="http://schemas.microsoft.com/office/drawing/2014/main" id="{67B4A346-3659-F661-6850-F11CFD3C8825}"/>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dirty="0">
                <a:latin typeface="Arial"/>
                <a:ea typeface="Arial"/>
                <a:cs typeface="Arial"/>
                <a:sym typeface="Arial"/>
              </a:rPr>
              <a:t>STUDENT</a:t>
            </a:r>
            <a:endParaRPr dirty="0"/>
          </a:p>
        </p:txBody>
      </p:sp>
      <p:sp>
        <p:nvSpPr>
          <p:cNvPr id="283" name="Google Shape;283;p15">
            <a:extLst>
              <a:ext uri="{FF2B5EF4-FFF2-40B4-BE49-F238E27FC236}">
                <a16:creationId xmlns:a16="http://schemas.microsoft.com/office/drawing/2014/main" id="{82BD8BA4-0451-AC64-FCB8-DE23A5011666}"/>
              </a:ext>
            </a:extLst>
          </p:cNvPr>
          <p:cNvSpPr/>
          <p:nvPr/>
        </p:nvSpPr>
        <p:spPr>
          <a:xfrm>
            <a:off x="11877257" y="184760"/>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4" name="Google Shape;284;p15">
            <a:extLst>
              <a:ext uri="{FF2B5EF4-FFF2-40B4-BE49-F238E27FC236}">
                <a16:creationId xmlns:a16="http://schemas.microsoft.com/office/drawing/2014/main" id="{FC0C1FF4-D628-9FEE-839B-9E6A38D9E1A3}"/>
              </a:ext>
            </a:extLst>
          </p:cNvPr>
          <p:cNvSpPr/>
          <p:nvPr/>
        </p:nvSpPr>
        <p:spPr>
          <a:xfrm>
            <a:off x="11251318" y="-477962"/>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85" name="Google Shape;285;p15">
            <a:extLst>
              <a:ext uri="{FF2B5EF4-FFF2-40B4-BE49-F238E27FC236}">
                <a16:creationId xmlns:a16="http://schemas.microsoft.com/office/drawing/2014/main" id="{31DA85D7-9218-0E18-163F-380EA7E1EA6C}"/>
              </a:ext>
            </a:extLst>
          </p:cNvPr>
          <p:cNvSpPr/>
          <p:nvPr/>
        </p:nvSpPr>
        <p:spPr>
          <a:xfrm>
            <a:off x="170899" y="-770574"/>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2326085118"/>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19"/>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9. Profile &amp; Account</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Profile picture, university affiliation</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Language preferences, gender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Change password with email verification</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Delete account option</a:t>
            </a:r>
            <a:endParaRPr sz="2400" b="0" i="0" u="none" strike="noStrike" cap="none">
              <a:solidFill>
                <a:schemeClr val="lt1"/>
              </a:solidFill>
              <a:latin typeface="Arial"/>
              <a:ea typeface="Arial"/>
              <a:cs typeface="Arial"/>
              <a:sym typeface="Arial"/>
            </a:endParaRPr>
          </a:p>
        </p:txBody>
      </p:sp>
      <p:sp>
        <p:nvSpPr>
          <p:cNvPr id="327" name="Google Shape;327;p19"/>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8. Real-Time Messaging</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Direct chat with landlords (property-based conversations)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Direct chat with other students (roommate conversations)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Unread message tracking, message deletion</a:t>
            </a:r>
            <a:endParaRPr sz="2400" b="0" i="0" u="none" strike="noStrike" cap="none">
              <a:solidFill>
                <a:schemeClr val="lt1"/>
              </a:solidFill>
              <a:latin typeface="Arial"/>
              <a:ea typeface="Arial"/>
              <a:cs typeface="Arial"/>
              <a:sym typeface="Arial"/>
            </a:endParaRPr>
          </a:p>
        </p:txBody>
      </p:sp>
      <p:sp>
        <p:nvSpPr>
          <p:cNvPr id="328" name="Google Shape;328;p19"/>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 7. Community Forum</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Categories: General, Housing, Roommates, University, Tips, Questions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Create posts, comment, upvote/downvote</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Search, category filtering</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Pinned posts appear at top</a:t>
            </a:r>
            <a:endParaRPr sz="2400" b="0" i="0" u="none" strike="noStrike" cap="none">
              <a:solidFill>
                <a:schemeClr val="lt1"/>
              </a:solidFill>
              <a:latin typeface="Arial"/>
              <a:ea typeface="Arial"/>
              <a:cs typeface="Arial"/>
              <a:sym typeface="Arial"/>
            </a:endParaRPr>
          </a:p>
        </p:txBody>
      </p:sp>
      <p:sp>
        <p:nvSpPr>
          <p:cNvPr id="329" name="Google Shape;329;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STUDENT</a:t>
            </a:r>
            <a:endParaRPr/>
          </a:p>
        </p:txBody>
      </p:sp>
      <p:sp>
        <p:nvSpPr>
          <p:cNvPr id="330" name="Google Shape;330;p19"/>
          <p:cNvSpPr/>
          <p:nvPr/>
        </p:nvSpPr>
        <p:spPr>
          <a:xfrm>
            <a:off x="10747777" y="5492628"/>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31" name="Google Shape;331;p19"/>
          <p:cNvSpPr/>
          <p:nvPr/>
        </p:nvSpPr>
        <p:spPr>
          <a:xfrm>
            <a:off x="11877259" y="4485797"/>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32" name="Google Shape;332;p19"/>
          <p:cNvSpPr/>
          <p:nvPr/>
        </p:nvSpPr>
        <p:spPr>
          <a:xfrm>
            <a:off x="9895644" y="6085412"/>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2">
            <a:hlinkClick r:id="rId3" action="ppaction://hlinksldjump"/>
          </p:cNvPr>
          <p:cNvSpPr/>
          <p:nvPr/>
        </p:nvSpPr>
        <p:spPr>
          <a:xfrm>
            <a:off x="1442720" y="39116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Introduction</a:t>
            </a:r>
            <a:endParaRPr sz="2000" b="1" i="0" u="none" strike="noStrike" cap="none">
              <a:solidFill>
                <a:schemeClr val="lt1"/>
              </a:solidFill>
              <a:latin typeface="Arial"/>
              <a:ea typeface="Arial"/>
              <a:cs typeface="Arial"/>
              <a:sym typeface="Arial"/>
            </a:endParaRPr>
          </a:p>
        </p:txBody>
      </p:sp>
      <p:sp>
        <p:nvSpPr>
          <p:cNvPr id="93" name="Google Shape;93;p2">
            <a:hlinkClick r:id="rId4" action="ppaction://hlinksldjump"/>
          </p:cNvPr>
          <p:cNvSpPr/>
          <p:nvPr/>
        </p:nvSpPr>
        <p:spPr>
          <a:xfrm>
            <a:off x="1442720" y="399288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Features</a:t>
            </a:r>
            <a:endParaRPr sz="2800" b="1" i="0" u="none" strike="noStrike" cap="none">
              <a:solidFill>
                <a:schemeClr val="lt1"/>
              </a:solidFill>
              <a:latin typeface="Arial"/>
              <a:ea typeface="Arial"/>
              <a:cs typeface="Arial"/>
              <a:sym typeface="Arial"/>
            </a:endParaRPr>
          </a:p>
        </p:txBody>
      </p:sp>
      <p:sp>
        <p:nvSpPr>
          <p:cNvPr id="94" name="Google Shape;94;p2">
            <a:hlinkClick r:id="rId5" action="ppaction://hlinksldjump"/>
          </p:cNvPr>
          <p:cNvSpPr/>
          <p:nvPr/>
        </p:nvSpPr>
        <p:spPr>
          <a:xfrm>
            <a:off x="8275322" y="39116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Constrains</a:t>
            </a:r>
            <a:endParaRPr sz="2000" b="1" i="0" u="none" strike="noStrike" cap="none">
              <a:solidFill>
                <a:schemeClr val="lt1"/>
              </a:solidFill>
              <a:latin typeface="Arial"/>
              <a:ea typeface="Arial"/>
              <a:cs typeface="Arial"/>
              <a:sym typeface="Arial"/>
            </a:endParaRPr>
          </a:p>
        </p:txBody>
      </p:sp>
      <p:sp>
        <p:nvSpPr>
          <p:cNvPr id="95" name="Google Shape;95;p2">
            <a:hlinkClick r:id="rId6" action="ppaction://hlinksldjump"/>
          </p:cNvPr>
          <p:cNvSpPr/>
          <p:nvPr/>
        </p:nvSpPr>
        <p:spPr>
          <a:xfrm>
            <a:off x="8275322" y="399288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Future work</a:t>
            </a:r>
            <a:endParaRPr sz="2800" b="1" i="0" u="none" strike="noStrike" cap="none">
              <a:solidFill>
                <a:schemeClr val="lt1"/>
              </a:solidFill>
              <a:latin typeface="Arial"/>
              <a:ea typeface="Arial"/>
              <a:cs typeface="Arial"/>
              <a:sym typeface="Arial"/>
            </a:endParaRPr>
          </a:p>
        </p:txBody>
      </p:sp>
      <p:sp>
        <p:nvSpPr>
          <p:cNvPr id="96" name="Google Shape;96;p2">
            <a:hlinkClick r:id="rId7" action="ppaction://hlinksldjump"/>
          </p:cNvPr>
          <p:cNvSpPr/>
          <p:nvPr/>
        </p:nvSpPr>
        <p:spPr>
          <a:xfrm>
            <a:off x="4859020" y="219202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Tech stack</a:t>
            </a:r>
            <a:endParaRPr sz="2800" b="1"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5">
          <a:extLst>
            <a:ext uri="{FF2B5EF4-FFF2-40B4-BE49-F238E27FC236}">
              <a16:creationId xmlns:a16="http://schemas.microsoft.com/office/drawing/2014/main" id="{0C40A7A0-D1D5-8B18-CD44-345966C448EE}"/>
            </a:ext>
          </a:extLst>
        </p:cNvPr>
        <p:cNvGrpSpPr/>
        <p:nvPr/>
      </p:nvGrpSpPr>
      <p:grpSpPr>
        <a:xfrm>
          <a:off x="0" y="0"/>
          <a:ext cx="0" cy="0"/>
          <a:chOff x="0" y="0"/>
          <a:chExt cx="0" cy="0"/>
        </a:xfrm>
      </p:grpSpPr>
      <p:sp>
        <p:nvSpPr>
          <p:cNvPr id="326" name="Google Shape;326;p19">
            <a:extLst>
              <a:ext uri="{FF2B5EF4-FFF2-40B4-BE49-F238E27FC236}">
                <a16:creationId xmlns:a16="http://schemas.microsoft.com/office/drawing/2014/main" id="{25503BDB-F7B7-0BFA-88EE-5EE410A5D148}"/>
              </a:ext>
            </a:extLst>
          </p:cNvPr>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9. Profile &amp; Account</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Profile picture, university affiliation</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Language preferences, gender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Change password with email verification</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Delete account option</a:t>
            </a:r>
            <a:endParaRPr sz="2400" b="0" i="0" u="none" strike="noStrike" cap="none">
              <a:solidFill>
                <a:schemeClr val="lt1"/>
              </a:solidFill>
              <a:latin typeface="Arial"/>
              <a:ea typeface="Arial"/>
              <a:cs typeface="Arial"/>
              <a:sym typeface="Arial"/>
            </a:endParaRPr>
          </a:p>
        </p:txBody>
      </p:sp>
      <p:sp>
        <p:nvSpPr>
          <p:cNvPr id="328" name="Google Shape;328;p19">
            <a:extLst>
              <a:ext uri="{FF2B5EF4-FFF2-40B4-BE49-F238E27FC236}">
                <a16:creationId xmlns:a16="http://schemas.microsoft.com/office/drawing/2014/main" id="{5704CB3B-FBA4-8042-EAF0-7871A72116A1}"/>
              </a:ext>
            </a:extLst>
          </p:cNvPr>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 7. Community Forum</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Categories: General, Housing, Roommates, University, Tips, Questions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Create posts, comment, upvote/downvote</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Search, category filtering</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Pinned posts appear at top</a:t>
            </a:r>
            <a:endParaRPr sz="2400" b="0" i="0" u="none" strike="noStrike" cap="none">
              <a:solidFill>
                <a:schemeClr val="lt1"/>
              </a:solidFill>
              <a:latin typeface="Arial"/>
              <a:ea typeface="Arial"/>
              <a:cs typeface="Arial"/>
              <a:sym typeface="Arial"/>
            </a:endParaRPr>
          </a:p>
        </p:txBody>
      </p:sp>
      <p:sp>
        <p:nvSpPr>
          <p:cNvPr id="327" name="Google Shape;327;p19">
            <a:extLst>
              <a:ext uri="{FF2B5EF4-FFF2-40B4-BE49-F238E27FC236}">
                <a16:creationId xmlns:a16="http://schemas.microsoft.com/office/drawing/2014/main" id="{A303D60C-16CA-41DB-6EB2-DF8764388282}"/>
              </a:ext>
            </a:extLst>
          </p:cNvPr>
          <p:cNvSpPr/>
          <p:nvPr/>
        </p:nvSpPr>
        <p:spPr>
          <a:xfrm>
            <a:off x="619976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8. Real-Time Messaging</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Direct chat with landlords (property-based conversations)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Direct chat with other students (roommate conversations)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Unread message tracking, message deletion</a:t>
            </a:r>
            <a:endParaRPr sz="2400" b="0" i="0" u="none" strike="noStrike" cap="none">
              <a:solidFill>
                <a:schemeClr val="lt1"/>
              </a:solidFill>
              <a:latin typeface="Arial"/>
              <a:ea typeface="Arial"/>
              <a:cs typeface="Arial"/>
              <a:sym typeface="Arial"/>
            </a:endParaRPr>
          </a:p>
        </p:txBody>
      </p:sp>
      <p:sp>
        <p:nvSpPr>
          <p:cNvPr id="329" name="Google Shape;329;p19">
            <a:extLst>
              <a:ext uri="{FF2B5EF4-FFF2-40B4-BE49-F238E27FC236}">
                <a16:creationId xmlns:a16="http://schemas.microsoft.com/office/drawing/2014/main" id="{5832E967-59ED-1C10-AAE8-729DA63044B4}"/>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STUDENT</a:t>
            </a:r>
            <a:endParaRPr/>
          </a:p>
        </p:txBody>
      </p:sp>
      <p:sp>
        <p:nvSpPr>
          <p:cNvPr id="330" name="Google Shape;330;p19">
            <a:extLst>
              <a:ext uri="{FF2B5EF4-FFF2-40B4-BE49-F238E27FC236}">
                <a16:creationId xmlns:a16="http://schemas.microsoft.com/office/drawing/2014/main" id="{C194AA9A-49FD-910B-C431-6801DF0EF9A7}"/>
              </a:ext>
            </a:extLst>
          </p:cNvPr>
          <p:cNvSpPr/>
          <p:nvPr/>
        </p:nvSpPr>
        <p:spPr>
          <a:xfrm>
            <a:off x="-959069" y="5772002"/>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31" name="Google Shape;331;p19">
            <a:extLst>
              <a:ext uri="{FF2B5EF4-FFF2-40B4-BE49-F238E27FC236}">
                <a16:creationId xmlns:a16="http://schemas.microsoft.com/office/drawing/2014/main" id="{93BE93E4-68D1-E0E2-5CF4-D39F2F8FDDA0}"/>
              </a:ext>
            </a:extLst>
          </p:cNvPr>
          <p:cNvSpPr/>
          <p:nvPr/>
        </p:nvSpPr>
        <p:spPr>
          <a:xfrm>
            <a:off x="1069051" y="620029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32" name="Google Shape;332;p19">
            <a:extLst>
              <a:ext uri="{FF2B5EF4-FFF2-40B4-BE49-F238E27FC236}">
                <a16:creationId xmlns:a16="http://schemas.microsoft.com/office/drawing/2014/main" id="{016EA4A1-1E20-45AF-8024-6150A2C3E42D}"/>
              </a:ext>
            </a:extLst>
          </p:cNvPr>
          <p:cNvSpPr/>
          <p:nvPr/>
        </p:nvSpPr>
        <p:spPr>
          <a:xfrm>
            <a:off x="-292613" y="4979087"/>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467808459"/>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5">
          <a:extLst>
            <a:ext uri="{FF2B5EF4-FFF2-40B4-BE49-F238E27FC236}">
              <a16:creationId xmlns:a16="http://schemas.microsoft.com/office/drawing/2014/main" id="{D0F1F1B6-82B5-7851-0628-4C8F51FF2069}"/>
            </a:ext>
          </a:extLst>
        </p:cNvPr>
        <p:cNvGrpSpPr/>
        <p:nvPr/>
      </p:nvGrpSpPr>
      <p:grpSpPr>
        <a:xfrm>
          <a:off x="0" y="0"/>
          <a:ext cx="0" cy="0"/>
          <a:chOff x="0" y="0"/>
          <a:chExt cx="0" cy="0"/>
        </a:xfrm>
      </p:grpSpPr>
      <p:sp>
        <p:nvSpPr>
          <p:cNvPr id="328" name="Google Shape;328;p19">
            <a:extLst>
              <a:ext uri="{FF2B5EF4-FFF2-40B4-BE49-F238E27FC236}">
                <a16:creationId xmlns:a16="http://schemas.microsoft.com/office/drawing/2014/main" id="{E8AAEC98-2238-AF96-FE25-45B368CD74BC}"/>
              </a:ext>
            </a:extLst>
          </p:cNvPr>
          <p:cNvSpPr/>
          <p:nvPr/>
        </p:nvSpPr>
        <p:spPr>
          <a:xfrm>
            <a:off x="31474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 7. Community Forum</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Categories: General, Housing, Roommates, University, Tips, Questions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Create posts, comment, upvote/downvote</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Search, category filtering</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Pinned posts appear at top</a:t>
            </a:r>
            <a:endParaRPr sz="2400" b="0" i="0" u="none" strike="noStrike" cap="none">
              <a:solidFill>
                <a:schemeClr val="lt1"/>
              </a:solidFill>
              <a:latin typeface="Arial"/>
              <a:ea typeface="Arial"/>
              <a:cs typeface="Arial"/>
              <a:sym typeface="Arial"/>
            </a:endParaRPr>
          </a:p>
        </p:txBody>
      </p:sp>
      <p:sp>
        <p:nvSpPr>
          <p:cNvPr id="326" name="Google Shape;326;p19">
            <a:extLst>
              <a:ext uri="{FF2B5EF4-FFF2-40B4-BE49-F238E27FC236}">
                <a16:creationId xmlns:a16="http://schemas.microsoft.com/office/drawing/2014/main" id="{31357DEC-9434-F7A6-D277-CA16E512F875}"/>
              </a:ext>
            </a:extLst>
          </p:cNvPr>
          <p:cNvSpPr/>
          <p:nvPr/>
        </p:nvSpPr>
        <p:spPr>
          <a:xfrm>
            <a:off x="3257253" y="4248470"/>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9. Profile &amp; Account</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Profile picture, university affiliation</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Language preferences, gender</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Change password with email verification</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Delete account option</a:t>
            </a:r>
            <a:endParaRPr sz="2400" b="0" i="0" u="none" strike="noStrike" cap="none">
              <a:solidFill>
                <a:schemeClr val="lt1"/>
              </a:solidFill>
              <a:latin typeface="Arial"/>
              <a:ea typeface="Arial"/>
              <a:cs typeface="Arial"/>
              <a:sym typeface="Arial"/>
            </a:endParaRPr>
          </a:p>
        </p:txBody>
      </p:sp>
      <p:sp>
        <p:nvSpPr>
          <p:cNvPr id="327" name="Google Shape;327;p19">
            <a:extLst>
              <a:ext uri="{FF2B5EF4-FFF2-40B4-BE49-F238E27FC236}">
                <a16:creationId xmlns:a16="http://schemas.microsoft.com/office/drawing/2014/main" id="{F2E26624-CFBE-B175-789B-E02F64012430}"/>
              </a:ext>
            </a:extLst>
          </p:cNvPr>
          <p:cNvSpPr/>
          <p:nvPr/>
        </p:nvSpPr>
        <p:spPr>
          <a:xfrm>
            <a:off x="6199763" y="1690688"/>
            <a:ext cx="5677494" cy="235601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8. Real-Time Messaging</a:t>
            </a:r>
            <a:endParaRPr sz="2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Direct chat with landlords (property-based conversations)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Direct chat with other students (roommate conversations)</a:t>
            </a:r>
            <a:endParaRPr sz="2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Unread message tracking, message deletion</a:t>
            </a:r>
            <a:endParaRPr sz="2400" b="0" i="0" u="none" strike="noStrike" cap="none">
              <a:solidFill>
                <a:schemeClr val="lt1"/>
              </a:solidFill>
              <a:latin typeface="Arial"/>
              <a:ea typeface="Arial"/>
              <a:cs typeface="Arial"/>
              <a:sym typeface="Arial"/>
            </a:endParaRPr>
          </a:p>
        </p:txBody>
      </p:sp>
      <p:sp>
        <p:nvSpPr>
          <p:cNvPr id="329" name="Google Shape;329;p19">
            <a:extLst>
              <a:ext uri="{FF2B5EF4-FFF2-40B4-BE49-F238E27FC236}">
                <a16:creationId xmlns:a16="http://schemas.microsoft.com/office/drawing/2014/main" id="{CE995B3D-AB4E-64E3-4A1E-5E0BD698C04E}"/>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STUDENT</a:t>
            </a:r>
            <a:endParaRPr/>
          </a:p>
        </p:txBody>
      </p:sp>
      <p:sp>
        <p:nvSpPr>
          <p:cNvPr id="330" name="Google Shape;330;p19">
            <a:extLst>
              <a:ext uri="{FF2B5EF4-FFF2-40B4-BE49-F238E27FC236}">
                <a16:creationId xmlns:a16="http://schemas.microsoft.com/office/drawing/2014/main" id="{FC954CDB-EC97-7073-D382-AFF7235CD251}"/>
              </a:ext>
            </a:extLst>
          </p:cNvPr>
          <p:cNvSpPr/>
          <p:nvPr/>
        </p:nvSpPr>
        <p:spPr>
          <a:xfrm>
            <a:off x="10079189" y="-898635"/>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31" name="Google Shape;331;p19">
            <a:extLst>
              <a:ext uri="{FF2B5EF4-FFF2-40B4-BE49-F238E27FC236}">
                <a16:creationId xmlns:a16="http://schemas.microsoft.com/office/drawing/2014/main" id="{4CF801DE-5FE5-1B79-EC15-60FC95DFF6D2}"/>
              </a:ext>
            </a:extLst>
          </p:cNvPr>
          <p:cNvSpPr/>
          <p:nvPr/>
        </p:nvSpPr>
        <p:spPr>
          <a:xfrm>
            <a:off x="11877257" y="-22557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32" name="Google Shape;332;p19">
            <a:extLst>
              <a:ext uri="{FF2B5EF4-FFF2-40B4-BE49-F238E27FC236}">
                <a16:creationId xmlns:a16="http://schemas.microsoft.com/office/drawing/2014/main" id="{FC694FDA-1749-7A46-31B7-FE411ADE8EA1}"/>
              </a:ext>
            </a:extLst>
          </p:cNvPr>
          <p:cNvSpPr/>
          <p:nvPr/>
        </p:nvSpPr>
        <p:spPr>
          <a:xfrm>
            <a:off x="12054985" y="735293"/>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438134425"/>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Features</a:t>
            </a:r>
            <a:endParaRPr/>
          </a:p>
        </p:txBody>
      </p:sp>
      <p:sp>
        <p:nvSpPr>
          <p:cNvPr id="360" name="Google Shape;360;p22">
            <a:hlinkClick r:id="rId3" action="ppaction://hlinksldjump"/>
          </p:cNvPr>
          <p:cNvSpPr/>
          <p:nvPr/>
        </p:nvSpPr>
        <p:spPr>
          <a:xfrm>
            <a:off x="2032000"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STUDENT</a:t>
            </a:r>
            <a:endParaRPr sz="2400" b="0" i="0" u="none" strike="noStrike" cap="none">
              <a:solidFill>
                <a:schemeClr val="dk1"/>
              </a:solidFill>
              <a:latin typeface="Arial"/>
              <a:ea typeface="Arial"/>
              <a:cs typeface="Arial"/>
              <a:sym typeface="Arial"/>
            </a:endParaRPr>
          </a:p>
        </p:txBody>
      </p:sp>
      <p:sp>
        <p:nvSpPr>
          <p:cNvPr id="361" name="Google Shape;361;p22">
            <a:hlinkClick r:id="rId4" action="ppaction://hlinksldjump"/>
          </p:cNvPr>
          <p:cNvSpPr/>
          <p:nvPr/>
        </p:nvSpPr>
        <p:spPr>
          <a:xfrm>
            <a:off x="3399129" y="370592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SUPER ADMIN</a:t>
            </a:r>
            <a:endParaRPr sz="2400" b="0" i="0" u="none" strike="noStrike" cap="none">
              <a:solidFill>
                <a:schemeClr val="dk1"/>
              </a:solidFill>
              <a:latin typeface="Arial"/>
              <a:ea typeface="Arial"/>
              <a:cs typeface="Arial"/>
              <a:sym typeface="Arial"/>
            </a:endParaRPr>
          </a:p>
        </p:txBody>
      </p:sp>
      <p:sp>
        <p:nvSpPr>
          <p:cNvPr id="362" name="Google Shape;362;p22">
            <a:hlinkClick r:id="rId5" action="ppaction://hlinksldjump"/>
          </p:cNvPr>
          <p:cNvSpPr/>
          <p:nvPr/>
        </p:nvSpPr>
        <p:spPr>
          <a:xfrm>
            <a:off x="4767071"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LANDLORD</a:t>
            </a:r>
            <a:endParaRPr sz="2400" b="0" i="0" u="none" strike="noStrike" cap="none">
              <a:solidFill>
                <a:schemeClr val="dk1"/>
              </a:solidFill>
              <a:latin typeface="Arial"/>
              <a:ea typeface="Arial"/>
              <a:cs typeface="Arial"/>
              <a:sym typeface="Arial"/>
            </a:endParaRPr>
          </a:p>
        </p:txBody>
      </p:sp>
      <p:sp>
        <p:nvSpPr>
          <p:cNvPr id="363" name="Google Shape;363;p22">
            <a:hlinkClick r:id="rId6" action="ppaction://hlinksldjump"/>
          </p:cNvPr>
          <p:cNvSpPr/>
          <p:nvPr/>
        </p:nvSpPr>
        <p:spPr>
          <a:xfrm>
            <a:off x="6134201" y="370592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65550" tIns="465550" rIns="465550" bIns="465550" anchor="ctr" anchorCtr="0">
            <a:noAutofit/>
          </a:bodyPr>
          <a:lstStyle/>
          <a:p>
            <a:pPr marL="0" marR="0" lvl="0" indent="0" algn="ctr" rtl="1">
              <a:lnSpc>
                <a:spcPct val="9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TECHNICAL FEATURES</a:t>
            </a:r>
            <a:endParaRPr sz="2000" b="0" i="0" u="none" strike="noStrike" cap="none">
              <a:solidFill>
                <a:schemeClr val="dk1"/>
              </a:solidFill>
              <a:latin typeface="Arial"/>
              <a:ea typeface="Arial"/>
              <a:cs typeface="Arial"/>
              <a:sym typeface="Arial"/>
            </a:endParaRPr>
          </a:p>
        </p:txBody>
      </p:sp>
      <p:sp>
        <p:nvSpPr>
          <p:cNvPr id="364" name="Google Shape;364;p22">
            <a:hlinkClick r:id="rId7" action="ppaction://hlinksldjump"/>
          </p:cNvPr>
          <p:cNvSpPr/>
          <p:nvPr/>
        </p:nvSpPr>
        <p:spPr>
          <a:xfrm>
            <a:off x="7501331"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ADMIN</a:t>
            </a:r>
            <a:endParaRPr sz="2400" b="0" i="0" u="none" strike="noStrike" cap="none">
              <a:solidFill>
                <a:schemeClr val="dk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23"/>
          <p:cNvSpPr/>
          <p:nvPr/>
        </p:nvSpPr>
        <p:spPr>
          <a:xfrm rot="-7338601">
            <a:off x="5204651" y="2513803"/>
            <a:ext cx="1830392" cy="1830392"/>
          </a:xfrm>
          <a:prstGeom prst="flowChartConnector">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370" name="Google Shape;370;p23"/>
          <p:cNvSpPr txBox="1"/>
          <p:nvPr/>
        </p:nvSpPr>
        <p:spPr>
          <a:xfrm>
            <a:off x="5401204" y="3328749"/>
            <a:ext cx="1437289" cy="553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LANDLORD</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 </a:t>
            </a:r>
            <a:endParaRPr sz="1800" b="1" i="0" u="none" strike="noStrike" cap="none" dirty="0">
              <a:solidFill>
                <a:srgbClr val="000000"/>
              </a:solidFill>
              <a:latin typeface="Arial Black"/>
              <a:ea typeface="Arial Black"/>
              <a:cs typeface="Arial Black"/>
              <a:sym typeface="Arial Black"/>
            </a:endParaRPr>
          </a:p>
        </p:txBody>
      </p:sp>
      <p:grpSp>
        <p:nvGrpSpPr>
          <p:cNvPr id="371" name="Google Shape;371;p23"/>
          <p:cNvGrpSpPr/>
          <p:nvPr/>
        </p:nvGrpSpPr>
        <p:grpSpPr>
          <a:xfrm>
            <a:off x="2506266" y="-88196"/>
            <a:ext cx="7227168" cy="7227168"/>
            <a:chOff x="-10266279" y="-4360600"/>
            <a:chExt cx="15579201" cy="15579202"/>
          </a:xfrm>
        </p:grpSpPr>
        <p:sp>
          <p:nvSpPr>
            <p:cNvPr id="372" name="Google Shape;372;p23"/>
            <p:cNvSpPr/>
            <p:nvPr/>
          </p:nvSpPr>
          <p:spPr>
            <a:xfrm rot="6990134">
              <a:off x="-8284830" y="-2379151"/>
              <a:ext cx="11616304" cy="11616303"/>
            </a:xfrm>
            <a:prstGeom prst="flowChartConnector">
              <a:avLst/>
            </a:prstGeom>
            <a:noFill/>
            <a:ln w="635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373" name="Google Shape;373;p23"/>
            <p:cNvSpPr/>
            <p:nvPr/>
          </p:nvSpPr>
          <p:spPr>
            <a:xfrm>
              <a:off x="-2617163" y="-2820652"/>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7</a:t>
              </a:r>
              <a:endParaRPr/>
            </a:p>
          </p:txBody>
        </p:sp>
        <p:sp>
          <p:nvSpPr>
            <p:cNvPr id="374" name="Google Shape;374;p23"/>
            <p:cNvSpPr/>
            <p:nvPr/>
          </p:nvSpPr>
          <p:spPr>
            <a:xfrm>
              <a:off x="1132993" y="-1162617"/>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8</a:t>
              </a:r>
              <a:endParaRPr/>
            </a:p>
          </p:txBody>
        </p:sp>
        <p:sp>
          <p:nvSpPr>
            <p:cNvPr id="375" name="Google Shape;375;p23"/>
            <p:cNvSpPr/>
            <p:nvPr/>
          </p:nvSpPr>
          <p:spPr>
            <a:xfrm rot="-221703">
              <a:off x="-7026563" y="-1191488"/>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6</a:t>
              </a:r>
              <a:endParaRPr/>
            </a:p>
          </p:txBody>
        </p:sp>
        <p:sp>
          <p:nvSpPr>
            <p:cNvPr id="376" name="Google Shape;376;p23"/>
            <p:cNvSpPr/>
            <p:nvPr/>
          </p:nvSpPr>
          <p:spPr>
            <a:xfrm>
              <a:off x="2864431" y="2594794"/>
              <a:ext cx="923543" cy="923543"/>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1</a:t>
              </a:r>
              <a:endParaRPr/>
            </a:p>
          </p:txBody>
        </p:sp>
        <p:sp>
          <p:nvSpPr>
            <p:cNvPr id="377" name="Google Shape;377;p23"/>
            <p:cNvSpPr/>
            <p:nvPr/>
          </p:nvSpPr>
          <p:spPr>
            <a:xfrm>
              <a:off x="-8717939" y="296607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5</a:t>
              </a:r>
              <a:endParaRPr/>
            </a:p>
          </p:txBody>
        </p:sp>
        <p:sp>
          <p:nvSpPr>
            <p:cNvPr id="378" name="Google Shape;378;p23"/>
            <p:cNvSpPr/>
            <p:nvPr/>
          </p:nvSpPr>
          <p:spPr>
            <a:xfrm>
              <a:off x="-7055432" y="693139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4</a:t>
              </a:r>
              <a:endParaRPr/>
            </a:p>
          </p:txBody>
        </p:sp>
        <p:sp>
          <p:nvSpPr>
            <p:cNvPr id="379" name="Google Shape;379;p23"/>
            <p:cNvSpPr/>
            <p:nvPr/>
          </p:nvSpPr>
          <p:spPr>
            <a:xfrm>
              <a:off x="-2617163" y="8752792"/>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3</a:t>
              </a:r>
              <a:endParaRPr/>
            </a:p>
          </p:txBody>
        </p:sp>
        <p:sp>
          <p:nvSpPr>
            <p:cNvPr id="380" name="Google Shape;380;p23"/>
            <p:cNvSpPr/>
            <p:nvPr/>
          </p:nvSpPr>
          <p:spPr>
            <a:xfrm>
              <a:off x="1132993" y="693139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2</a:t>
              </a:r>
              <a:endParaRPr/>
            </a:p>
          </p:txBody>
        </p:sp>
      </p:grpSp>
      <p:sp>
        <p:nvSpPr>
          <p:cNvPr id="381" name="Google Shape;381;p23"/>
          <p:cNvSpPr/>
          <p:nvPr/>
        </p:nvSpPr>
        <p:spPr>
          <a:xfrm>
            <a:off x="11293365" y="-98683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82" name="Google Shape;382;p23"/>
          <p:cNvSpPr/>
          <p:nvPr/>
        </p:nvSpPr>
        <p:spPr>
          <a:xfrm>
            <a:off x="12422847" y="-1993662"/>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83" name="Google Shape;383;p23"/>
          <p:cNvSpPr/>
          <p:nvPr/>
        </p:nvSpPr>
        <p:spPr>
          <a:xfrm>
            <a:off x="10441232" y="-394047"/>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24"/>
          <p:cNvSpPr/>
          <p:nvPr/>
        </p:nvSpPr>
        <p:spPr>
          <a:xfrm rot="-7338601">
            <a:off x="389942" y="2171238"/>
            <a:ext cx="2054117" cy="2054117"/>
          </a:xfrm>
          <a:prstGeom prst="flowChartConnector">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389" name="Google Shape;389;p24"/>
          <p:cNvSpPr txBox="1"/>
          <p:nvPr/>
        </p:nvSpPr>
        <p:spPr>
          <a:xfrm>
            <a:off x="500962" y="3096411"/>
            <a:ext cx="1874036" cy="553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LANDLORD</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 </a:t>
            </a:r>
            <a:endParaRPr sz="1800" b="1" i="0" u="none" strike="noStrike" cap="none" dirty="0">
              <a:solidFill>
                <a:srgbClr val="000000"/>
              </a:solidFill>
              <a:latin typeface="Arial Black"/>
              <a:ea typeface="Arial Black"/>
              <a:cs typeface="Arial Black"/>
              <a:sym typeface="Arial Black"/>
            </a:endParaRPr>
          </a:p>
        </p:txBody>
      </p:sp>
      <p:grpSp>
        <p:nvGrpSpPr>
          <p:cNvPr id="390" name="Google Shape;390;p24"/>
          <p:cNvGrpSpPr/>
          <p:nvPr/>
        </p:nvGrpSpPr>
        <p:grpSpPr>
          <a:xfrm>
            <a:off x="-10266279" y="-4360600"/>
            <a:ext cx="15579201" cy="15579202"/>
            <a:chOff x="-10266279" y="-4360600"/>
            <a:chExt cx="15579201" cy="15579202"/>
          </a:xfrm>
        </p:grpSpPr>
        <p:sp>
          <p:nvSpPr>
            <p:cNvPr id="391" name="Google Shape;391;p24"/>
            <p:cNvSpPr/>
            <p:nvPr/>
          </p:nvSpPr>
          <p:spPr>
            <a:xfrm rot="6990134">
              <a:off x="-8284830" y="-2379151"/>
              <a:ext cx="11616304" cy="11616303"/>
            </a:xfrm>
            <a:prstGeom prst="flowChartConnector">
              <a:avLst/>
            </a:prstGeom>
            <a:noFill/>
            <a:ln w="635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392" name="Google Shape;392;p24"/>
            <p:cNvSpPr/>
            <p:nvPr/>
          </p:nvSpPr>
          <p:spPr>
            <a:xfrm>
              <a:off x="-2617163" y="-2820652"/>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7</a:t>
              </a:r>
              <a:endParaRPr/>
            </a:p>
          </p:txBody>
        </p:sp>
        <p:sp>
          <p:nvSpPr>
            <p:cNvPr id="393" name="Google Shape;393;p24"/>
            <p:cNvSpPr/>
            <p:nvPr/>
          </p:nvSpPr>
          <p:spPr>
            <a:xfrm>
              <a:off x="1132993" y="-1162617"/>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8</a:t>
              </a:r>
              <a:endParaRPr/>
            </a:p>
          </p:txBody>
        </p:sp>
        <p:sp>
          <p:nvSpPr>
            <p:cNvPr id="394" name="Google Shape;394;p24"/>
            <p:cNvSpPr/>
            <p:nvPr/>
          </p:nvSpPr>
          <p:spPr>
            <a:xfrm rot="-221703">
              <a:off x="-7026563" y="-1191488"/>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6</a:t>
              </a:r>
              <a:endParaRPr/>
            </a:p>
          </p:txBody>
        </p:sp>
        <p:sp>
          <p:nvSpPr>
            <p:cNvPr id="395" name="Google Shape;395;p24"/>
            <p:cNvSpPr/>
            <p:nvPr/>
          </p:nvSpPr>
          <p:spPr>
            <a:xfrm>
              <a:off x="2864431" y="2594794"/>
              <a:ext cx="923543" cy="923543"/>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a:p>
          </p:txBody>
        </p:sp>
        <p:sp>
          <p:nvSpPr>
            <p:cNvPr id="396" name="Google Shape;396;p24"/>
            <p:cNvSpPr/>
            <p:nvPr/>
          </p:nvSpPr>
          <p:spPr>
            <a:xfrm>
              <a:off x="-8717939" y="296607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5</a:t>
              </a:r>
              <a:endParaRPr/>
            </a:p>
          </p:txBody>
        </p:sp>
        <p:sp>
          <p:nvSpPr>
            <p:cNvPr id="397" name="Google Shape;397;p24"/>
            <p:cNvSpPr/>
            <p:nvPr/>
          </p:nvSpPr>
          <p:spPr>
            <a:xfrm>
              <a:off x="-7055432" y="693139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a:p>
          </p:txBody>
        </p:sp>
        <p:sp>
          <p:nvSpPr>
            <p:cNvPr id="398" name="Google Shape;398;p24"/>
            <p:cNvSpPr/>
            <p:nvPr/>
          </p:nvSpPr>
          <p:spPr>
            <a:xfrm>
              <a:off x="-2617163" y="8752792"/>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a:p>
          </p:txBody>
        </p:sp>
        <p:sp>
          <p:nvSpPr>
            <p:cNvPr id="399" name="Google Shape;399;p24"/>
            <p:cNvSpPr/>
            <p:nvPr/>
          </p:nvSpPr>
          <p:spPr>
            <a:xfrm>
              <a:off x="1132993" y="693139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a:p>
          </p:txBody>
        </p:sp>
      </p:grpSp>
      <p:sp>
        <p:nvSpPr>
          <p:cNvPr id="400" name="Google Shape;400;p24"/>
          <p:cNvSpPr txBox="1">
            <a:spLocks noGrp="1"/>
          </p:cNvSpPr>
          <p:nvPr>
            <p:ph type="body" idx="1"/>
          </p:nvPr>
        </p:nvSpPr>
        <p:spPr>
          <a:xfrm>
            <a:off x="3951163" y="1716261"/>
            <a:ext cx="10515600" cy="4351338"/>
          </a:xfrm>
          <a:prstGeom prst="rect">
            <a:avLst/>
          </a:prstGeom>
          <a:noFill/>
          <a:ln>
            <a:noFill/>
          </a:ln>
        </p:spPr>
        <p:txBody>
          <a:bodyPr spcFirstLastPara="1" wrap="square" lIns="91425" tIns="45700" rIns="91425" bIns="45700" anchor="t" anchorCtr="0">
            <a:normAutofit/>
          </a:bodyPr>
          <a:lstStyle/>
          <a:p>
            <a:pPr marL="114300" lvl="0" indent="0" algn="l" rtl="0">
              <a:lnSpc>
                <a:spcPct val="90000"/>
              </a:lnSpc>
              <a:spcBef>
                <a:spcPts val="1000"/>
              </a:spcBef>
              <a:spcAft>
                <a:spcPts val="0"/>
              </a:spcAft>
              <a:buSzPts val="1800"/>
              <a:buNone/>
            </a:pPr>
            <a:r>
              <a:rPr lang="en-US" sz="2400" b="1"/>
              <a:t>1. Property Listing Management</a:t>
            </a:r>
            <a:endParaRPr/>
          </a:p>
          <a:p>
            <a:pPr marL="457200" lvl="0" indent="-342900" algn="l" rtl="0">
              <a:lnSpc>
                <a:spcPct val="90000"/>
              </a:lnSpc>
              <a:spcBef>
                <a:spcPts val="1000"/>
              </a:spcBef>
              <a:spcAft>
                <a:spcPts val="0"/>
              </a:spcAft>
              <a:buClr>
                <a:schemeClr val="dk1"/>
              </a:buClr>
              <a:buSzPts val="1800"/>
              <a:buChar char="•"/>
            </a:pPr>
            <a:r>
              <a:rPr lang="en-US" sz="1800"/>
              <a:t>Property types: Apartment, House, Room, Studio</a:t>
            </a:r>
            <a:endParaRPr/>
          </a:p>
          <a:p>
            <a:pPr marL="457200" lvl="0" indent="-342900" algn="l" rtl="0">
              <a:lnSpc>
                <a:spcPct val="90000"/>
              </a:lnSpc>
              <a:spcBef>
                <a:spcPts val="1000"/>
              </a:spcBef>
              <a:spcAft>
                <a:spcPts val="0"/>
              </a:spcAft>
              <a:buClr>
                <a:schemeClr val="dk1"/>
              </a:buClr>
              <a:buSzPts val="1800"/>
              <a:buChar char="•"/>
            </a:pPr>
            <a:r>
              <a:rPr lang="en-US" sz="1800"/>
              <a:t> Currencies: NIS, JOD</a:t>
            </a:r>
            <a:endParaRPr/>
          </a:p>
          <a:p>
            <a:pPr marL="457200" lvl="0" indent="-342900" algn="l" rtl="0">
              <a:lnSpc>
                <a:spcPct val="90000"/>
              </a:lnSpc>
              <a:spcBef>
                <a:spcPts val="1000"/>
              </a:spcBef>
              <a:spcAft>
                <a:spcPts val="0"/>
              </a:spcAft>
              <a:buClr>
                <a:schemeClr val="dk1"/>
              </a:buClr>
              <a:buSzPts val="1800"/>
              <a:buChar char="•"/>
            </a:pPr>
            <a:r>
              <a:rPr lang="en-US" sz="1800"/>
              <a:t> Listing duration options</a:t>
            </a:r>
            <a:endParaRPr/>
          </a:p>
          <a:p>
            <a:pPr marL="457200" lvl="0" indent="-342900" algn="l" rtl="0">
              <a:lnSpc>
                <a:spcPct val="90000"/>
              </a:lnSpc>
              <a:spcBef>
                <a:spcPts val="1000"/>
              </a:spcBef>
              <a:spcAft>
                <a:spcPts val="0"/>
              </a:spcAft>
              <a:buClr>
                <a:schemeClr val="dk1"/>
              </a:buClr>
              <a:buSzPts val="1800"/>
              <a:buChar char="•"/>
            </a:pPr>
            <a:r>
              <a:rPr lang="en-US" sz="1800"/>
              <a:t> Auto-expiration with renewal option</a:t>
            </a:r>
            <a:endParaRPr/>
          </a:p>
          <a:p>
            <a:pPr marL="457200" lvl="0" indent="-342900" algn="l" rtl="0">
              <a:lnSpc>
                <a:spcPct val="90000"/>
              </a:lnSpc>
              <a:spcBef>
                <a:spcPts val="1000"/>
              </a:spcBef>
              <a:spcAft>
                <a:spcPts val="0"/>
              </a:spcAft>
              <a:buClr>
                <a:schemeClr val="dk1"/>
              </a:buClr>
              <a:buSzPts val="1800"/>
              <a:buChar char="•"/>
            </a:pPr>
            <a:r>
              <a:rPr lang="en-US" sz="1800"/>
              <a:t> Multiple images (up to 10), video tours</a:t>
            </a:r>
            <a:endParaRPr/>
          </a:p>
          <a:p>
            <a:pPr marL="457200" lvl="0" indent="-342900" algn="l" rtl="0">
              <a:lnSpc>
                <a:spcPct val="90000"/>
              </a:lnSpc>
              <a:spcBef>
                <a:spcPts val="1000"/>
              </a:spcBef>
              <a:spcAft>
                <a:spcPts val="0"/>
              </a:spcAft>
              <a:buClr>
                <a:schemeClr val="dk1"/>
              </a:buClr>
              <a:buSzPts val="1800"/>
              <a:buChar char="•"/>
            </a:pPr>
            <a:r>
              <a:rPr lang="en-US" sz="1800"/>
              <a:t> GPS coordinates with university distance calculation</a:t>
            </a:r>
            <a:endParaRPr/>
          </a:p>
          <a:p>
            <a:pPr marL="457200" lvl="0" indent="-342900" algn="l" rtl="0">
              <a:lnSpc>
                <a:spcPct val="90000"/>
              </a:lnSpc>
              <a:spcBef>
                <a:spcPts val="1000"/>
              </a:spcBef>
              <a:spcAft>
                <a:spcPts val="0"/>
              </a:spcAft>
              <a:buClr>
                <a:schemeClr val="dk1"/>
              </a:buClr>
              <a:buSzPts val="1800"/>
              <a:buChar char="•"/>
            </a:pPr>
            <a:r>
              <a:rPr lang="en-US" sz="1800"/>
              <a:t> Toggle visibility</a:t>
            </a:r>
            <a:br>
              <a:rPr lang="en-US" sz="1800"/>
            </a:br>
            <a:endParaRPr sz="1800"/>
          </a:p>
        </p:txBody>
      </p:sp>
      <p:sp>
        <p:nvSpPr>
          <p:cNvPr id="401" name="Google Shape;401;p24"/>
          <p:cNvSpPr/>
          <p:nvPr/>
        </p:nvSpPr>
        <p:spPr>
          <a:xfrm>
            <a:off x="10922304" y="6235603"/>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02" name="Google Shape;402;p24"/>
          <p:cNvSpPr/>
          <p:nvPr/>
        </p:nvSpPr>
        <p:spPr>
          <a:xfrm>
            <a:off x="9981622" y="6453638"/>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03" name="Google Shape;403;p24"/>
          <p:cNvSpPr/>
          <p:nvPr/>
        </p:nvSpPr>
        <p:spPr>
          <a:xfrm>
            <a:off x="11200593" y="5650378"/>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25"/>
          <p:cNvSpPr/>
          <p:nvPr/>
        </p:nvSpPr>
        <p:spPr>
          <a:xfrm rot="-7338601">
            <a:off x="389942" y="2171238"/>
            <a:ext cx="2054117" cy="2054117"/>
          </a:xfrm>
          <a:prstGeom prst="flowChartConnector">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grpSp>
        <p:nvGrpSpPr>
          <p:cNvPr id="410" name="Google Shape;410;p25"/>
          <p:cNvGrpSpPr/>
          <p:nvPr/>
        </p:nvGrpSpPr>
        <p:grpSpPr>
          <a:xfrm rot="-2616430">
            <a:off x="-10263051" y="-4352534"/>
            <a:ext cx="15579201" cy="15579202"/>
            <a:chOff x="-10266279" y="-4360600"/>
            <a:chExt cx="15579201" cy="15579202"/>
          </a:xfrm>
        </p:grpSpPr>
        <p:sp>
          <p:nvSpPr>
            <p:cNvPr id="411" name="Google Shape;411;p25"/>
            <p:cNvSpPr/>
            <p:nvPr/>
          </p:nvSpPr>
          <p:spPr>
            <a:xfrm rot="6990134">
              <a:off x="-8284830" y="-2379151"/>
              <a:ext cx="11616304" cy="11616303"/>
            </a:xfrm>
            <a:prstGeom prst="flowChartConnector">
              <a:avLst/>
            </a:prstGeom>
            <a:noFill/>
            <a:ln w="635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412" name="Google Shape;412;p25"/>
            <p:cNvSpPr/>
            <p:nvPr/>
          </p:nvSpPr>
          <p:spPr>
            <a:xfrm>
              <a:off x="-2617163" y="-2820652"/>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7</a:t>
              </a:r>
              <a:endParaRPr/>
            </a:p>
          </p:txBody>
        </p:sp>
        <p:sp>
          <p:nvSpPr>
            <p:cNvPr id="413" name="Google Shape;413;p25"/>
            <p:cNvSpPr/>
            <p:nvPr/>
          </p:nvSpPr>
          <p:spPr>
            <a:xfrm>
              <a:off x="1132993" y="-1162617"/>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8</a:t>
              </a:r>
              <a:endParaRPr/>
            </a:p>
          </p:txBody>
        </p:sp>
        <p:sp>
          <p:nvSpPr>
            <p:cNvPr id="414" name="Google Shape;414;p25"/>
            <p:cNvSpPr/>
            <p:nvPr/>
          </p:nvSpPr>
          <p:spPr>
            <a:xfrm rot="-221703">
              <a:off x="-7026563" y="-1191488"/>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6</a:t>
              </a:r>
              <a:endParaRPr/>
            </a:p>
          </p:txBody>
        </p:sp>
        <p:sp>
          <p:nvSpPr>
            <p:cNvPr id="415" name="Google Shape;415;p25"/>
            <p:cNvSpPr/>
            <p:nvPr/>
          </p:nvSpPr>
          <p:spPr>
            <a:xfrm>
              <a:off x="2864431" y="2594794"/>
              <a:ext cx="923543" cy="923543"/>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a:p>
          </p:txBody>
        </p:sp>
        <p:sp>
          <p:nvSpPr>
            <p:cNvPr id="416" name="Google Shape;416;p25"/>
            <p:cNvSpPr/>
            <p:nvPr/>
          </p:nvSpPr>
          <p:spPr>
            <a:xfrm>
              <a:off x="-8717939" y="296607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5</a:t>
              </a:r>
              <a:endParaRPr/>
            </a:p>
          </p:txBody>
        </p:sp>
        <p:sp>
          <p:nvSpPr>
            <p:cNvPr id="417" name="Google Shape;417;p25"/>
            <p:cNvSpPr/>
            <p:nvPr/>
          </p:nvSpPr>
          <p:spPr>
            <a:xfrm>
              <a:off x="-7055432" y="693139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a:p>
          </p:txBody>
        </p:sp>
        <p:sp>
          <p:nvSpPr>
            <p:cNvPr id="418" name="Google Shape;418;p25"/>
            <p:cNvSpPr/>
            <p:nvPr/>
          </p:nvSpPr>
          <p:spPr>
            <a:xfrm>
              <a:off x="-2617163" y="8752792"/>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a:p>
          </p:txBody>
        </p:sp>
        <p:sp>
          <p:nvSpPr>
            <p:cNvPr id="419" name="Google Shape;419;p25"/>
            <p:cNvSpPr/>
            <p:nvPr/>
          </p:nvSpPr>
          <p:spPr>
            <a:xfrm rot="2616430">
              <a:off x="1370800" y="6807216"/>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a:p>
          </p:txBody>
        </p:sp>
      </p:grpSp>
      <p:sp>
        <p:nvSpPr>
          <p:cNvPr id="420" name="Google Shape;420;p25"/>
          <p:cNvSpPr txBox="1">
            <a:spLocks noGrp="1"/>
          </p:cNvSpPr>
          <p:nvPr>
            <p:ph type="body" idx="1"/>
          </p:nvPr>
        </p:nvSpPr>
        <p:spPr>
          <a:xfrm>
            <a:off x="4218863" y="2173461"/>
            <a:ext cx="10515600" cy="4351338"/>
          </a:xfrm>
          <a:prstGeom prst="rect">
            <a:avLst/>
          </a:prstGeom>
          <a:noFill/>
          <a:ln>
            <a:noFill/>
          </a:ln>
        </p:spPr>
        <p:txBody>
          <a:bodyPr spcFirstLastPara="1" wrap="square" lIns="91425" tIns="45700" rIns="91425" bIns="45700" anchor="t" anchorCtr="0">
            <a:normAutofit/>
          </a:bodyPr>
          <a:lstStyle/>
          <a:p>
            <a:pPr marL="114300" lvl="0" indent="0" algn="l" rtl="0">
              <a:lnSpc>
                <a:spcPct val="90000"/>
              </a:lnSpc>
              <a:spcBef>
                <a:spcPts val="1000"/>
              </a:spcBef>
              <a:spcAft>
                <a:spcPts val="0"/>
              </a:spcAft>
              <a:buSzPts val="1800"/>
              <a:buNone/>
            </a:pPr>
            <a:r>
              <a:rPr lang="en-US" sz="3200" b="1"/>
              <a:t>2. Analytics Dashboard</a:t>
            </a:r>
            <a:endParaRPr sz="2000" b="1"/>
          </a:p>
          <a:p>
            <a:pPr marL="457200" lvl="0" indent="-342900" algn="l" rtl="0">
              <a:lnSpc>
                <a:spcPct val="90000"/>
              </a:lnSpc>
              <a:spcBef>
                <a:spcPts val="1000"/>
              </a:spcBef>
              <a:spcAft>
                <a:spcPts val="0"/>
              </a:spcAft>
              <a:buClr>
                <a:schemeClr val="dk1"/>
              </a:buClr>
              <a:buSzPts val="1800"/>
              <a:buChar char="•"/>
            </a:pPr>
            <a:r>
              <a:rPr lang="en-US"/>
              <a:t>30-day metrics: Views, favorites, inquiries</a:t>
            </a:r>
            <a:endParaRPr sz="1800"/>
          </a:p>
          <a:p>
            <a:pPr marL="457200" lvl="0" indent="-342900" algn="l" rtl="0">
              <a:lnSpc>
                <a:spcPct val="90000"/>
              </a:lnSpc>
              <a:spcBef>
                <a:spcPts val="1000"/>
              </a:spcBef>
              <a:spcAft>
                <a:spcPts val="0"/>
              </a:spcAft>
              <a:buClr>
                <a:schemeClr val="dk1"/>
              </a:buClr>
              <a:buSzPts val="1800"/>
              <a:buChar char="•"/>
            </a:pPr>
            <a:r>
              <a:rPr lang="en-US"/>
              <a:t>Upcoming viewings count</a:t>
            </a:r>
            <a:endParaRPr sz="1800"/>
          </a:p>
          <a:p>
            <a:pPr marL="457200" lvl="0" indent="-342900" algn="l" rtl="0">
              <a:lnSpc>
                <a:spcPct val="90000"/>
              </a:lnSpc>
              <a:spcBef>
                <a:spcPts val="1000"/>
              </a:spcBef>
              <a:spcAft>
                <a:spcPts val="0"/>
              </a:spcAft>
              <a:buClr>
                <a:schemeClr val="dk1"/>
              </a:buClr>
              <a:buSzPts val="1800"/>
              <a:buChar char="•"/>
            </a:pPr>
            <a:r>
              <a:rPr lang="en-US"/>
              <a:t>Property-specific daily analytics</a:t>
            </a:r>
            <a:endParaRPr sz="1800"/>
          </a:p>
          <a:p>
            <a:pPr marL="457200" lvl="0" indent="-342900" algn="l" rtl="0">
              <a:lnSpc>
                <a:spcPct val="90000"/>
              </a:lnSpc>
              <a:spcBef>
                <a:spcPts val="1000"/>
              </a:spcBef>
              <a:spcAft>
                <a:spcPts val="0"/>
              </a:spcAft>
              <a:buClr>
                <a:schemeClr val="dk1"/>
              </a:buClr>
              <a:buSzPts val="1800"/>
              <a:buChar char="•"/>
            </a:pPr>
            <a:r>
              <a:rPr lang="en-US"/>
              <a:t>Trend visualization</a:t>
            </a:r>
            <a:endParaRPr sz="1800"/>
          </a:p>
        </p:txBody>
      </p:sp>
      <p:sp>
        <p:nvSpPr>
          <p:cNvPr id="421" name="Google Shape;421;p25"/>
          <p:cNvSpPr/>
          <p:nvPr/>
        </p:nvSpPr>
        <p:spPr>
          <a:xfrm>
            <a:off x="10922304" y="6235603"/>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22" name="Google Shape;422;p25"/>
          <p:cNvSpPr/>
          <p:nvPr/>
        </p:nvSpPr>
        <p:spPr>
          <a:xfrm>
            <a:off x="11782355" y="4969178"/>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23" name="Google Shape;423;p25"/>
          <p:cNvSpPr/>
          <p:nvPr/>
        </p:nvSpPr>
        <p:spPr>
          <a:xfrm>
            <a:off x="11200593" y="5650378"/>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 name="Google Shape;389;p24">
            <a:extLst>
              <a:ext uri="{FF2B5EF4-FFF2-40B4-BE49-F238E27FC236}">
                <a16:creationId xmlns:a16="http://schemas.microsoft.com/office/drawing/2014/main" id="{EBFB7C9A-368D-D6B8-5B3E-DDB62CFE9BD4}"/>
              </a:ext>
            </a:extLst>
          </p:cNvPr>
          <p:cNvSpPr txBox="1"/>
          <p:nvPr/>
        </p:nvSpPr>
        <p:spPr>
          <a:xfrm>
            <a:off x="500962" y="3096411"/>
            <a:ext cx="1874036" cy="553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LANDLORD</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 </a:t>
            </a:r>
            <a:endParaRPr sz="1800" b="1" i="0" u="none" strike="noStrike" cap="none" dirty="0">
              <a:solidFill>
                <a:srgbClr val="000000"/>
              </a:solidFill>
              <a:latin typeface="Arial Black"/>
              <a:ea typeface="Arial Black"/>
              <a:cs typeface="Arial Black"/>
              <a:sym typeface="Arial Black"/>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26"/>
          <p:cNvSpPr/>
          <p:nvPr/>
        </p:nvSpPr>
        <p:spPr>
          <a:xfrm rot="-7338601">
            <a:off x="389942" y="2171238"/>
            <a:ext cx="2054117" cy="2054117"/>
          </a:xfrm>
          <a:prstGeom prst="flowChartConnector">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grpSp>
        <p:nvGrpSpPr>
          <p:cNvPr id="430" name="Google Shape;430;p26"/>
          <p:cNvGrpSpPr/>
          <p:nvPr/>
        </p:nvGrpSpPr>
        <p:grpSpPr>
          <a:xfrm rot="-5400000">
            <a:off x="-10254584" y="-4348906"/>
            <a:ext cx="15579201" cy="15579202"/>
            <a:chOff x="-10266279" y="-4360600"/>
            <a:chExt cx="15579201" cy="15579202"/>
          </a:xfrm>
        </p:grpSpPr>
        <p:sp>
          <p:nvSpPr>
            <p:cNvPr id="431" name="Google Shape;431;p26"/>
            <p:cNvSpPr/>
            <p:nvPr/>
          </p:nvSpPr>
          <p:spPr>
            <a:xfrm rot="6990134">
              <a:off x="-8284830" y="-2379151"/>
              <a:ext cx="11616304" cy="11616303"/>
            </a:xfrm>
            <a:prstGeom prst="flowChartConnector">
              <a:avLst/>
            </a:prstGeom>
            <a:noFill/>
            <a:ln w="635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432" name="Google Shape;432;p26"/>
            <p:cNvSpPr/>
            <p:nvPr/>
          </p:nvSpPr>
          <p:spPr>
            <a:xfrm>
              <a:off x="-2617163" y="-2820652"/>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7</a:t>
              </a:r>
              <a:endParaRPr/>
            </a:p>
          </p:txBody>
        </p:sp>
        <p:sp>
          <p:nvSpPr>
            <p:cNvPr id="433" name="Google Shape;433;p26"/>
            <p:cNvSpPr/>
            <p:nvPr/>
          </p:nvSpPr>
          <p:spPr>
            <a:xfrm>
              <a:off x="1132993" y="-1162617"/>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8</a:t>
              </a:r>
              <a:endParaRPr/>
            </a:p>
          </p:txBody>
        </p:sp>
        <p:sp>
          <p:nvSpPr>
            <p:cNvPr id="434" name="Google Shape;434;p26"/>
            <p:cNvSpPr/>
            <p:nvPr/>
          </p:nvSpPr>
          <p:spPr>
            <a:xfrm rot="-221703">
              <a:off x="-7026563" y="-1191488"/>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6</a:t>
              </a:r>
              <a:endParaRPr/>
            </a:p>
          </p:txBody>
        </p:sp>
        <p:sp>
          <p:nvSpPr>
            <p:cNvPr id="435" name="Google Shape;435;p26"/>
            <p:cNvSpPr/>
            <p:nvPr/>
          </p:nvSpPr>
          <p:spPr>
            <a:xfrm>
              <a:off x="2864431" y="2594794"/>
              <a:ext cx="923543" cy="923543"/>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a:p>
          </p:txBody>
        </p:sp>
        <p:sp>
          <p:nvSpPr>
            <p:cNvPr id="436" name="Google Shape;436;p26"/>
            <p:cNvSpPr/>
            <p:nvPr/>
          </p:nvSpPr>
          <p:spPr>
            <a:xfrm>
              <a:off x="-8717939" y="296607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5</a:t>
              </a:r>
              <a:endParaRPr/>
            </a:p>
          </p:txBody>
        </p:sp>
        <p:sp>
          <p:nvSpPr>
            <p:cNvPr id="437" name="Google Shape;437;p26"/>
            <p:cNvSpPr/>
            <p:nvPr/>
          </p:nvSpPr>
          <p:spPr>
            <a:xfrm>
              <a:off x="-7055432" y="693139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a:p>
          </p:txBody>
        </p:sp>
        <p:sp>
          <p:nvSpPr>
            <p:cNvPr id="438" name="Google Shape;438;p26"/>
            <p:cNvSpPr/>
            <p:nvPr/>
          </p:nvSpPr>
          <p:spPr>
            <a:xfrm rot="5400000">
              <a:off x="-2617163" y="8752793"/>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a:p>
          </p:txBody>
        </p:sp>
        <p:sp>
          <p:nvSpPr>
            <p:cNvPr id="439" name="Google Shape;439;p26"/>
            <p:cNvSpPr/>
            <p:nvPr/>
          </p:nvSpPr>
          <p:spPr>
            <a:xfrm rot="2616430">
              <a:off x="1370800" y="6807216"/>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a:p>
          </p:txBody>
        </p:sp>
      </p:grpSp>
      <p:sp>
        <p:nvSpPr>
          <p:cNvPr id="440" name="Google Shape;440;p26"/>
          <p:cNvSpPr txBox="1">
            <a:spLocks noGrp="1"/>
          </p:cNvSpPr>
          <p:nvPr>
            <p:ph type="body" idx="1"/>
          </p:nvPr>
        </p:nvSpPr>
        <p:spPr>
          <a:xfrm>
            <a:off x="3961206" y="2210037"/>
            <a:ext cx="10515600" cy="4351338"/>
          </a:xfrm>
          <a:prstGeom prst="rect">
            <a:avLst/>
          </a:prstGeom>
          <a:noFill/>
          <a:ln>
            <a:noFill/>
          </a:ln>
        </p:spPr>
        <p:txBody>
          <a:bodyPr spcFirstLastPara="1" wrap="square" lIns="91425" tIns="45700" rIns="91425" bIns="45700" anchor="t" anchorCtr="0">
            <a:normAutofit/>
          </a:bodyPr>
          <a:lstStyle/>
          <a:p>
            <a:pPr marL="114300" lvl="0" indent="0" algn="l" rtl="0">
              <a:lnSpc>
                <a:spcPct val="90000"/>
              </a:lnSpc>
              <a:spcBef>
                <a:spcPts val="1000"/>
              </a:spcBef>
              <a:spcAft>
                <a:spcPts val="0"/>
              </a:spcAft>
              <a:buSzPts val="1800"/>
              <a:buNone/>
            </a:pPr>
            <a:r>
              <a:rPr lang="en-US" sz="3200" b="1"/>
              <a:t>3. Availability Management</a:t>
            </a:r>
            <a:endParaRPr/>
          </a:p>
          <a:p>
            <a:pPr marL="457200" lvl="0" indent="-342900" algn="l" rtl="0">
              <a:lnSpc>
                <a:spcPct val="90000"/>
              </a:lnSpc>
              <a:spcBef>
                <a:spcPts val="1000"/>
              </a:spcBef>
              <a:spcAft>
                <a:spcPts val="0"/>
              </a:spcAft>
              <a:buClr>
                <a:schemeClr val="dk1"/>
              </a:buClr>
              <a:buSzPts val="1800"/>
              <a:buChar char="•"/>
            </a:pPr>
            <a:r>
              <a:rPr lang="en-US"/>
              <a:t>Set weekly availability slots (day of week + </a:t>
            </a:r>
            <a:endParaRPr/>
          </a:p>
          <a:p>
            <a:pPr marL="114300" lvl="0" indent="0" algn="l" rtl="0">
              <a:lnSpc>
                <a:spcPct val="90000"/>
              </a:lnSpc>
              <a:spcBef>
                <a:spcPts val="1000"/>
              </a:spcBef>
              <a:spcAft>
                <a:spcPts val="0"/>
              </a:spcAft>
              <a:buSzPts val="1800"/>
              <a:buNone/>
            </a:pPr>
            <a:r>
              <a:rPr lang="en-US"/>
              <a:t>time range)</a:t>
            </a:r>
            <a:endParaRPr/>
          </a:p>
          <a:p>
            <a:pPr marL="457200" lvl="0" indent="-342900" algn="l" rtl="0">
              <a:lnSpc>
                <a:spcPct val="90000"/>
              </a:lnSpc>
              <a:spcBef>
                <a:spcPts val="1000"/>
              </a:spcBef>
              <a:spcAft>
                <a:spcPts val="0"/>
              </a:spcAft>
              <a:buClr>
                <a:schemeClr val="dk1"/>
              </a:buClr>
              <a:buSzPts val="1800"/>
              <a:buChar char="•"/>
            </a:pPr>
            <a:r>
              <a:rPr lang="en-US"/>
              <a:t>Automatic double-booking prevention</a:t>
            </a:r>
            <a:endParaRPr/>
          </a:p>
        </p:txBody>
      </p:sp>
      <p:sp>
        <p:nvSpPr>
          <p:cNvPr id="441" name="Google Shape;441;p26"/>
          <p:cNvSpPr/>
          <p:nvPr/>
        </p:nvSpPr>
        <p:spPr>
          <a:xfrm>
            <a:off x="10922304" y="6235603"/>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2" name="Google Shape;442;p26"/>
          <p:cNvSpPr/>
          <p:nvPr/>
        </p:nvSpPr>
        <p:spPr>
          <a:xfrm>
            <a:off x="10880256" y="5294921"/>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3" name="Google Shape;443;p26"/>
          <p:cNvSpPr/>
          <p:nvPr/>
        </p:nvSpPr>
        <p:spPr>
          <a:xfrm>
            <a:off x="10174459" y="6419286"/>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389;p24">
            <a:extLst>
              <a:ext uri="{FF2B5EF4-FFF2-40B4-BE49-F238E27FC236}">
                <a16:creationId xmlns:a16="http://schemas.microsoft.com/office/drawing/2014/main" id="{47432810-9AD1-351F-EF43-10B1C3B817C9}"/>
              </a:ext>
            </a:extLst>
          </p:cNvPr>
          <p:cNvSpPr txBox="1"/>
          <p:nvPr/>
        </p:nvSpPr>
        <p:spPr>
          <a:xfrm>
            <a:off x="500962" y="3096411"/>
            <a:ext cx="1874036" cy="553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LANDLORD</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 </a:t>
            </a:r>
            <a:endParaRPr sz="1800" b="1" i="0" u="none" strike="noStrike" cap="none" dirty="0">
              <a:solidFill>
                <a:srgbClr val="000000"/>
              </a:solidFill>
              <a:latin typeface="Arial Black"/>
              <a:ea typeface="Arial Black"/>
              <a:cs typeface="Arial Black"/>
              <a:sym typeface="Arial Black"/>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27"/>
          <p:cNvSpPr/>
          <p:nvPr/>
        </p:nvSpPr>
        <p:spPr>
          <a:xfrm rot="-7338601">
            <a:off x="389942" y="2171238"/>
            <a:ext cx="2054117" cy="2054117"/>
          </a:xfrm>
          <a:prstGeom prst="flowChartConnector">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grpSp>
        <p:nvGrpSpPr>
          <p:cNvPr id="450" name="Google Shape;450;p27"/>
          <p:cNvGrpSpPr/>
          <p:nvPr/>
        </p:nvGrpSpPr>
        <p:grpSpPr>
          <a:xfrm rot="-8111900">
            <a:off x="-10246285" y="-4352361"/>
            <a:ext cx="15579201" cy="15579202"/>
            <a:chOff x="-10266279" y="-4360600"/>
            <a:chExt cx="15579201" cy="15579202"/>
          </a:xfrm>
        </p:grpSpPr>
        <p:sp>
          <p:nvSpPr>
            <p:cNvPr id="451" name="Google Shape;451;p27"/>
            <p:cNvSpPr/>
            <p:nvPr/>
          </p:nvSpPr>
          <p:spPr>
            <a:xfrm rot="6990134">
              <a:off x="-8284830" y="-2379151"/>
              <a:ext cx="11616304" cy="11616303"/>
            </a:xfrm>
            <a:prstGeom prst="flowChartConnector">
              <a:avLst/>
            </a:prstGeom>
            <a:noFill/>
            <a:ln w="635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452" name="Google Shape;452;p27"/>
            <p:cNvSpPr/>
            <p:nvPr/>
          </p:nvSpPr>
          <p:spPr>
            <a:xfrm>
              <a:off x="-2617163" y="-2820652"/>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7</a:t>
              </a:r>
              <a:endParaRPr/>
            </a:p>
          </p:txBody>
        </p:sp>
        <p:sp>
          <p:nvSpPr>
            <p:cNvPr id="453" name="Google Shape;453;p27"/>
            <p:cNvSpPr/>
            <p:nvPr/>
          </p:nvSpPr>
          <p:spPr>
            <a:xfrm>
              <a:off x="1132993" y="-1162617"/>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8</a:t>
              </a:r>
              <a:endParaRPr/>
            </a:p>
          </p:txBody>
        </p:sp>
        <p:sp>
          <p:nvSpPr>
            <p:cNvPr id="454" name="Google Shape;454;p27"/>
            <p:cNvSpPr/>
            <p:nvPr/>
          </p:nvSpPr>
          <p:spPr>
            <a:xfrm rot="-221703">
              <a:off x="-7026563" y="-1191488"/>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6</a:t>
              </a:r>
              <a:endParaRPr/>
            </a:p>
          </p:txBody>
        </p:sp>
        <p:sp>
          <p:nvSpPr>
            <p:cNvPr id="455" name="Google Shape;455;p27"/>
            <p:cNvSpPr/>
            <p:nvPr/>
          </p:nvSpPr>
          <p:spPr>
            <a:xfrm>
              <a:off x="2864431" y="2594794"/>
              <a:ext cx="923543" cy="923543"/>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a:p>
          </p:txBody>
        </p:sp>
        <p:sp>
          <p:nvSpPr>
            <p:cNvPr id="456" name="Google Shape;456;p27"/>
            <p:cNvSpPr/>
            <p:nvPr/>
          </p:nvSpPr>
          <p:spPr>
            <a:xfrm>
              <a:off x="-8717939" y="296607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5</a:t>
              </a:r>
              <a:endParaRPr/>
            </a:p>
          </p:txBody>
        </p:sp>
        <p:sp>
          <p:nvSpPr>
            <p:cNvPr id="457" name="Google Shape;457;p27"/>
            <p:cNvSpPr/>
            <p:nvPr/>
          </p:nvSpPr>
          <p:spPr>
            <a:xfrm rot="8111900">
              <a:off x="-6866748" y="7176801"/>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a:p>
          </p:txBody>
        </p:sp>
        <p:sp>
          <p:nvSpPr>
            <p:cNvPr id="458" name="Google Shape;458;p27"/>
            <p:cNvSpPr/>
            <p:nvPr/>
          </p:nvSpPr>
          <p:spPr>
            <a:xfrm rot="5400000">
              <a:off x="-2617163" y="8752793"/>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a:p>
          </p:txBody>
        </p:sp>
        <p:sp>
          <p:nvSpPr>
            <p:cNvPr id="459" name="Google Shape;459;p27"/>
            <p:cNvSpPr/>
            <p:nvPr/>
          </p:nvSpPr>
          <p:spPr>
            <a:xfrm rot="2616430">
              <a:off x="1370800" y="6807216"/>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a:p>
          </p:txBody>
        </p:sp>
      </p:grpSp>
      <p:sp>
        <p:nvSpPr>
          <p:cNvPr id="460" name="Google Shape;460;p27"/>
          <p:cNvSpPr txBox="1">
            <a:spLocks noGrp="1"/>
          </p:cNvSpPr>
          <p:nvPr>
            <p:ph type="body" idx="1"/>
          </p:nvPr>
        </p:nvSpPr>
        <p:spPr>
          <a:xfrm>
            <a:off x="3789838" y="2210037"/>
            <a:ext cx="10515600" cy="4351338"/>
          </a:xfrm>
          <a:prstGeom prst="rect">
            <a:avLst/>
          </a:prstGeom>
          <a:noFill/>
          <a:ln>
            <a:noFill/>
          </a:ln>
        </p:spPr>
        <p:txBody>
          <a:bodyPr spcFirstLastPara="1" wrap="square" lIns="91425" tIns="45700" rIns="91425" bIns="45700" anchor="t" anchorCtr="0">
            <a:normAutofit/>
          </a:bodyPr>
          <a:lstStyle/>
          <a:p>
            <a:pPr marL="114300" lvl="0" indent="0" algn="l" rtl="0">
              <a:lnSpc>
                <a:spcPct val="90000"/>
              </a:lnSpc>
              <a:spcBef>
                <a:spcPts val="1000"/>
              </a:spcBef>
              <a:spcAft>
                <a:spcPts val="0"/>
              </a:spcAft>
              <a:buSzPts val="1800"/>
              <a:buNone/>
            </a:pPr>
            <a:r>
              <a:rPr lang="en-US" sz="3200" b="1"/>
              <a:t> 4. Viewing Request Management</a:t>
            </a:r>
            <a:endParaRPr/>
          </a:p>
          <a:p>
            <a:pPr marL="457200" lvl="0" indent="-342900" algn="l" rtl="0">
              <a:lnSpc>
                <a:spcPct val="90000"/>
              </a:lnSpc>
              <a:spcBef>
                <a:spcPts val="1000"/>
              </a:spcBef>
              <a:spcAft>
                <a:spcPts val="0"/>
              </a:spcAft>
              <a:buClr>
                <a:schemeClr val="dk1"/>
              </a:buClr>
              <a:buSzPts val="1800"/>
              <a:buChar char="•"/>
            </a:pPr>
            <a:r>
              <a:rPr lang="en-US"/>
              <a:t>Confirm/reject/complete/no-show status updates</a:t>
            </a:r>
            <a:endParaRPr/>
          </a:p>
          <a:p>
            <a:pPr marL="457200" lvl="0" indent="-342900" algn="l" rtl="0">
              <a:lnSpc>
                <a:spcPct val="90000"/>
              </a:lnSpc>
              <a:spcBef>
                <a:spcPts val="1000"/>
              </a:spcBef>
              <a:spcAft>
                <a:spcPts val="0"/>
              </a:spcAft>
              <a:buClr>
                <a:schemeClr val="dk1"/>
              </a:buClr>
              <a:buSzPts val="1800"/>
              <a:buChar char="•"/>
            </a:pPr>
            <a:r>
              <a:rPr lang="en-US"/>
              <a:t>Notifications for new requests</a:t>
            </a:r>
            <a:endParaRPr/>
          </a:p>
        </p:txBody>
      </p:sp>
      <p:sp>
        <p:nvSpPr>
          <p:cNvPr id="461" name="Google Shape;461;p27"/>
          <p:cNvSpPr/>
          <p:nvPr/>
        </p:nvSpPr>
        <p:spPr>
          <a:xfrm>
            <a:off x="7250369" y="6235603"/>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2" name="Google Shape;462;p27"/>
          <p:cNvSpPr/>
          <p:nvPr/>
        </p:nvSpPr>
        <p:spPr>
          <a:xfrm>
            <a:off x="6594996" y="5620693"/>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3" name="Google Shape;463;p27"/>
          <p:cNvSpPr/>
          <p:nvPr/>
        </p:nvSpPr>
        <p:spPr>
          <a:xfrm>
            <a:off x="9110467" y="6419286"/>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389;p24">
            <a:extLst>
              <a:ext uri="{FF2B5EF4-FFF2-40B4-BE49-F238E27FC236}">
                <a16:creationId xmlns:a16="http://schemas.microsoft.com/office/drawing/2014/main" id="{41EDFC03-603B-0D11-6312-BB493F48C43C}"/>
              </a:ext>
            </a:extLst>
          </p:cNvPr>
          <p:cNvSpPr txBox="1"/>
          <p:nvPr/>
        </p:nvSpPr>
        <p:spPr>
          <a:xfrm>
            <a:off x="500962" y="3096411"/>
            <a:ext cx="1874036" cy="553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LANDLORD</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 </a:t>
            </a:r>
            <a:endParaRPr sz="1800" b="1" i="0" u="none" strike="noStrike" cap="none" dirty="0">
              <a:solidFill>
                <a:srgbClr val="000000"/>
              </a:solidFill>
              <a:latin typeface="Arial Black"/>
              <a:ea typeface="Arial Black"/>
              <a:cs typeface="Arial Black"/>
              <a:sym typeface="Arial Black"/>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28"/>
          <p:cNvSpPr/>
          <p:nvPr/>
        </p:nvSpPr>
        <p:spPr>
          <a:xfrm rot="-7338601">
            <a:off x="389942" y="2171238"/>
            <a:ext cx="2054117" cy="2054117"/>
          </a:xfrm>
          <a:prstGeom prst="flowChartConnector">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grpSp>
        <p:nvGrpSpPr>
          <p:cNvPr id="470" name="Google Shape;470;p28"/>
          <p:cNvGrpSpPr/>
          <p:nvPr/>
        </p:nvGrpSpPr>
        <p:grpSpPr>
          <a:xfrm rot="10612286">
            <a:off x="-10242906" y="-4361241"/>
            <a:ext cx="15579201" cy="15579202"/>
            <a:chOff x="-10266279" y="-4360600"/>
            <a:chExt cx="15579201" cy="15579202"/>
          </a:xfrm>
        </p:grpSpPr>
        <p:sp>
          <p:nvSpPr>
            <p:cNvPr id="471" name="Google Shape;471;p28"/>
            <p:cNvSpPr/>
            <p:nvPr/>
          </p:nvSpPr>
          <p:spPr>
            <a:xfrm rot="6990134">
              <a:off x="-8284830" y="-2379151"/>
              <a:ext cx="11616304" cy="11616303"/>
            </a:xfrm>
            <a:prstGeom prst="flowChartConnector">
              <a:avLst/>
            </a:prstGeom>
            <a:noFill/>
            <a:ln w="635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472" name="Google Shape;472;p28"/>
            <p:cNvSpPr/>
            <p:nvPr/>
          </p:nvSpPr>
          <p:spPr>
            <a:xfrm>
              <a:off x="-2617163" y="-2820652"/>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7</a:t>
              </a:r>
              <a:endParaRPr/>
            </a:p>
          </p:txBody>
        </p:sp>
        <p:sp>
          <p:nvSpPr>
            <p:cNvPr id="473" name="Google Shape;473;p28"/>
            <p:cNvSpPr/>
            <p:nvPr/>
          </p:nvSpPr>
          <p:spPr>
            <a:xfrm>
              <a:off x="1132993" y="-1162617"/>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8</a:t>
              </a:r>
              <a:endParaRPr/>
            </a:p>
          </p:txBody>
        </p:sp>
        <p:sp>
          <p:nvSpPr>
            <p:cNvPr id="474" name="Google Shape;474;p28"/>
            <p:cNvSpPr/>
            <p:nvPr/>
          </p:nvSpPr>
          <p:spPr>
            <a:xfrm rot="-221703">
              <a:off x="-7026563" y="-1191488"/>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6</a:t>
              </a:r>
              <a:endParaRPr/>
            </a:p>
          </p:txBody>
        </p:sp>
        <p:sp>
          <p:nvSpPr>
            <p:cNvPr id="475" name="Google Shape;475;p28"/>
            <p:cNvSpPr/>
            <p:nvPr/>
          </p:nvSpPr>
          <p:spPr>
            <a:xfrm>
              <a:off x="2864431" y="2594794"/>
              <a:ext cx="923543" cy="923543"/>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a:p>
          </p:txBody>
        </p:sp>
        <p:sp>
          <p:nvSpPr>
            <p:cNvPr id="476" name="Google Shape;476;p28"/>
            <p:cNvSpPr/>
            <p:nvPr/>
          </p:nvSpPr>
          <p:spPr>
            <a:xfrm rot="-10612286">
              <a:off x="-8717939" y="296607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5</a:t>
              </a:r>
              <a:endParaRPr/>
            </a:p>
          </p:txBody>
        </p:sp>
        <p:sp>
          <p:nvSpPr>
            <p:cNvPr id="477" name="Google Shape;477;p28"/>
            <p:cNvSpPr/>
            <p:nvPr/>
          </p:nvSpPr>
          <p:spPr>
            <a:xfrm rot="8111900">
              <a:off x="-6866748" y="7176801"/>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a:p>
          </p:txBody>
        </p:sp>
        <p:sp>
          <p:nvSpPr>
            <p:cNvPr id="478" name="Google Shape;478;p28"/>
            <p:cNvSpPr/>
            <p:nvPr/>
          </p:nvSpPr>
          <p:spPr>
            <a:xfrm rot="5400000">
              <a:off x="-2617163" y="8752793"/>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a:p>
          </p:txBody>
        </p:sp>
        <p:sp>
          <p:nvSpPr>
            <p:cNvPr id="479" name="Google Shape;479;p28"/>
            <p:cNvSpPr/>
            <p:nvPr/>
          </p:nvSpPr>
          <p:spPr>
            <a:xfrm rot="2616430">
              <a:off x="1370800" y="6807216"/>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a:p>
          </p:txBody>
        </p:sp>
      </p:grpSp>
      <p:sp>
        <p:nvSpPr>
          <p:cNvPr id="480" name="Google Shape;480;p28"/>
          <p:cNvSpPr txBox="1">
            <a:spLocks noGrp="1"/>
          </p:cNvSpPr>
          <p:nvPr>
            <p:ph type="body" idx="1"/>
          </p:nvPr>
        </p:nvSpPr>
        <p:spPr>
          <a:xfrm>
            <a:off x="3961206" y="2210037"/>
            <a:ext cx="10515600" cy="4351338"/>
          </a:xfrm>
          <a:prstGeom prst="rect">
            <a:avLst/>
          </a:prstGeom>
          <a:noFill/>
          <a:ln>
            <a:noFill/>
          </a:ln>
        </p:spPr>
        <p:txBody>
          <a:bodyPr spcFirstLastPara="1" wrap="square" lIns="91425" tIns="45700" rIns="91425" bIns="45700" anchor="t" anchorCtr="0">
            <a:normAutofit/>
          </a:bodyPr>
          <a:lstStyle/>
          <a:p>
            <a:pPr marL="114300" lvl="0" indent="0" algn="l" rtl="0">
              <a:lnSpc>
                <a:spcPct val="90000"/>
              </a:lnSpc>
              <a:spcBef>
                <a:spcPts val="1000"/>
              </a:spcBef>
              <a:spcAft>
                <a:spcPts val="0"/>
              </a:spcAft>
              <a:buSzPts val="1800"/>
              <a:buNone/>
            </a:pPr>
            <a:r>
              <a:rPr lang="en-US" sz="3200" b="1"/>
              <a:t>5. Price History Tracking</a:t>
            </a:r>
            <a:endParaRPr/>
          </a:p>
          <a:p>
            <a:pPr marL="457200" lvl="0" indent="-342900" algn="l" rtl="0">
              <a:lnSpc>
                <a:spcPct val="90000"/>
              </a:lnSpc>
              <a:spcBef>
                <a:spcPts val="1000"/>
              </a:spcBef>
              <a:spcAft>
                <a:spcPts val="0"/>
              </a:spcAft>
              <a:buClr>
                <a:schemeClr val="dk1"/>
              </a:buClr>
              <a:buSzPts val="1800"/>
              <a:buChar char="•"/>
            </a:pPr>
            <a:r>
              <a:rPr lang="en-US"/>
              <a:t>Automatic recording of price changes</a:t>
            </a:r>
            <a:endParaRPr/>
          </a:p>
          <a:p>
            <a:pPr marL="457200" lvl="0" indent="-342900" algn="l" rtl="0">
              <a:lnSpc>
                <a:spcPct val="90000"/>
              </a:lnSpc>
              <a:spcBef>
                <a:spcPts val="1000"/>
              </a:spcBef>
              <a:spcAft>
                <a:spcPts val="0"/>
              </a:spcAft>
              <a:buClr>
                <a:schemeClr val="dk1"/>
              </a:buClr>
              <a:buSzPts val="1800"/>
              <a:buChar char="•"/>
            </a:pPr>
            <a:r>
              <a:rPr lang="en-US"/>
              <a:t>Change percentage calculation </a:t>
            </a:r>
            <a:endParaRPr/>
          </a:p>
          <a:p>
            <a:pPr marL="114300" lvl="0" indent="0" algn="l" rtl="0">
              <a:lnSpc>
                <a:spcPct val="90000"/>
              </a:lnSpc>
              <a:spcBef>
                <a:spcPts val="1000"/>
              </a:spcBef>
              <a:spcAft>
                <a:spcPts val="0"/>
              </a:spcAft>
              <a:buSzPts val="1800"/>
              <a:buNone/>
            </a:pPr>
            <a:r>
              <a:rPr lang="en-US"/>
              <a:t>(increase/decrease)</a:t>
            </a:r>
            <a:endParaRPr/>
          </a:p>
        </p:txBody>
      </p:sp>
      <p:sp>
        <p:nvSpPr>
          <p:cNvPr id="481" name="Google Shape;481;p28"/>
          <p:cNvSpPr/>
          <p:nvPr/>
        </p:nvSpPr>
        <p:spPr>
          <a:xfrm>
            <a:off x="4283823" y="622235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82" name="Google Shape;482;p28"/>
          <p:cNvSpPr/>
          <p:nvPr/>
        </p:nvSpPr>
        <p:spPr>
          <a:xfrm>
            <a:off x="5933368" y="5879474"/>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83" name="Google Shape;483;p28"/>
          <p:cNvSpPr/>
          <p:nvPr/>
        </p:nvSpPr>
        <p:spPr>
          <a:xfrm>
            <a:off x="4098178" y="5817306"/>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389;p24">
            <a:extLst>
              <a:ext uri="{FF2B5EF4-FFF2-40B4-BE49-F238E27FC236}">
                <a16:creationId xmlns:a16="http://schemas.microsoft.com/office/drawing/2014/main" id="{F1BB2668-88C8-5D21-410D-06D015E5CE49}"/>
              </a:ext>
            </a:extLst>
          </p:cNvPr>
          <p:cNvSpPr txBox="1"/>
          <p:nvPr/>
        </p:nvSpPr>
        <p:spPr>
          <a:xfrm>
            <a:off x="500962" y="3096411"/>
            <a:ext cx="1874036" cy="553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LANDLORD</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 </a:t>
            </a:r>
            <a:endParaRPr sz="1800" b="1" i="0" u="none" strike="noStrike" cap="none" dirty="0">
              <a:solidFill>
                <a:srgbClr val="000000"/>
              </a:solidFill>
              <a:latin typeface="Arial Black"/>
              <a:ea typeface="Arial Black"/>
              <a:cs typeface="Arial Black"/>
              <a:sym typeface="Arial Black"/>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29"/>
          <p:cNvSpPr/>
          <p:nvPr/>
        </p:nvSpPr>
        <p:spPr>
          <a:xfrm rot="-7338601">
            <a:off x="389942" y="2171238"/>
            <a:ext cx="2054117" cy="2054117"/>
          </a:xfrm>
          <a:prstGeom prst="flowChartConnector">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grpSp>
        <p:nvGrpSpPr>
          <p:cNvPr id="490" name="Google Shape;490;p29"/>
          <p:cNvGrpSpPr/>
          <p:nvPr/>
        </p:nvGrpSpPr>
        <p:grpSpPr>
          <a:xfrm rot="8000176">
            <a:off x="-10246558" y="-4369109"/>
            <a:ext cx="15579201" cy="15579202"/>
            <a:chOff x="-10266279" y="-4360600"/>
            <a:chExt cx="15579201" cy="15579202"/>
          </a:xfrm>
        </p:grpSpPr>
        <p:sp>
          <p:nvSpPr>
            <p:cNvPr id="491" name="Google Shape;491;p29"/>
            <p:cNvSpPr/>
            <p:nvPr/>
          </p:nvSpPr>
          <p:spPr>
            <a:xfrm rot="6990134">
              <a:off x="-8284830" y="-2379151"/>
              <a:ext cx="11616304" cy="11616303"/>
            </a:xfrm>
            <a:prstGeom prst="flowChartConnector">
              <a:avLst/>
            </a:prstGeom>
            <a:noFill/>
            <a:ln w="635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492" name="Google Shape;492;p29"/>
            <p:cNvSpPr/>
            <p:nvPr/>
          </p:nvSpPr>
          <p:spPr>
            <a:xfrm>
              <a:off x="-2617163" y="-2820652"/>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7</a:t>
              </a:r>
              <a:endParaRPr/>
            </a:p>
          </p:txBody>
        </p:sp>
        <p:sp>
          <p:nvSpPr>
            <p:cNvPr id="493" name="Google Shape;493;p29"/>
            <p:cNvSpPr/>
            <p:nvPr/>
          </p:nvSpPr>
          <p:spPr>
            <a:xfrm>
              <a:off x="1132993" y="-1162617"/>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8</a:t>
              </a:r>
              <a:endParaRPr/>
            </a:p>
          </p:txBody>
        </p:sp>
        <p:sp>
          <p:nvSpPr>
            <p:cNvPr id="494" name="Google Shape;494;p29"/>
            <p:cNvSpPr/>
            <p:nvPr/>
          </p:nvSpPr>
          <p:spPr>
            <a:xfrm rot="-8000176">
              <a:off x="-7026563" y="-1191489"/>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6</a:t>
              </a:r>
              <a:endParaRPr/>
            </a:p>
          </p:txBody>
        </p:sp>
        <p:sp>
          <p:nvSpPr>
            <p:cNvPr id="495" name="Google Shape;495;p29"/>
            <p:cNvSpPr/>
            <p:nvPr/>
          </p:nvSpPr>
          <p:spPr>
            <a:xfrm>
              <a:off x="2864431" y="2594794"/>
              <a:ext cx="923543" cy="923543"/>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a:p>
          </p:txBody>
        </p:sp>
        <p:sp>
          <p:nvSpPr>
            <p:cNvPr id="496" name="Google Shape;496;p29"/>
            <p:cNvSpPr/>
            <p:nvPr/>
          </p:nvSpPr>
          <p:spPr>
            <a:xfrm rot="-10612286">
              <a:off x="-8717939" y="296607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5</a:t>
              </a:r>
              <a:endParaRPr/>
            </a:p>
          </p:txBody>
        </p:sp>
        <p:sp>
          <p:nvSpPr>
            <p:cNvPr id="497" name="Google Shape;497;p29"/>
            <p:cNvSpPr/>
            <p:nvPr/>
          </p:nvSpPr>
          <p:spPr>
            <a:xfrm rot="8111900">
              <a:off x="-6866748" y="7176801"/>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a:p>
          </p:txBody>
        </p:sp>
        <p:sp>
          <p:nvSpPr>
            <p:cNvPr id="498" name="Google Shape;498;p29"/>
            <p:cNvSpPr/>
            <p:nvPr/>
          </p:nvSpPr>
          <p:spPr>
            <a:xfrm rot="5400000">
              <a:off x="-2617163" y="8752793"/>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a:p>
          </p:txBody>
        </p:sp>
        <p:sp>
          <p:nvSpPr>
            <p:cNvPr id="499" name="Google Shape;499;p29"/>
            <p:cNvSpPr/>
            <p:nvPr/>
          </p:nvSpPr>
          <p:spPr>
            <a:xfrm rot="2616430">
              <a:off x="1370800" y="6807216"/>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a:p>
          </p:txBody>
        </p:sp>
      </p:grpSp>
      <p:sp>
        <p:nvSpPr>
          <p:cNvPr id="500" name="Google Shape;500;p29"/>
          <p:cNvSpPr txBox="1">
            <a:spLocks noGrp="1"/>
          </p:cNvSpPr>
          <p:nvPr>
            <p:ph type="body" idx="1"/>
          </p:nvPr>
        </p:nvSpPr>
        <p:spPr>
          <a:xfrm>
            <a:off x="4647006" y="2230807"/>
            <a:ext cx="10515600" cy="4351338"/>
          </a:xfrm>
          <a:prstGeom prst="rect">
            <a:avLst/>
          </a:prstGeom>
          <a:noFill/>
          <a:ln>
            <a:noFill/>
          </a:ln>
        </p:spPr>
        <p:txBody>
          <a:bodyPr spcFirstLastPara="1" wrap="square" lIns="91425" tIns="45700" rIns="91425" bIns="45700" anchor="t" anchorCtr="0">
            <a:normAutofit/>
          </a:bodyPr>
          <a:lstStyle/>
          <a:p>
            <a:pPr marL="114300" lvl="0" indent="0" algn="l" rtl="0">
              <a:lnSpc>
                <a:spcPct val="90000"/>
              </a:lnSpc>
              <a:spcBef>
                <a:spcPts val="1000"/>
              </a:spcBef>
              <a:spcAft>
                <a:spcPts val="0"/>
              </a:spcAft>
              <a:buSzPts val="1800"/>
              <a:buNone/>
            </a:pPr>
            <a:r>
              <a:rPr lang="en-US" sz="3200" b="1"/>
              <a:t>6. AI Business Consultant</a:t>
            </a:r>
            <a:endParaRPr/>
          </a:p>
          <a:p>
            <a:pPr marL="457200" lvl="0" indent="-342900" algn="l" rtl="0">
              <a:lnSpc>
                <a:spcPct val="90000"/>
              </a:lnSpc>
              <a:spcBef>
                <a:spcPts val="1000"/>
              </a:spcBef>
              <a:spcAft>
                <a:spcPts val="0"/>
              </a:spcAft>
              <a:buClr>
                <a:schemeClr val="dk1"/>
              </a:buClr>
              <a:buSzPts val="1800"/>
              <a:buChar char="•"/>
            </a:pPr>
            <a:r>
              <a:rPr lang="en-US"/>
              <a:t>Property optimization advice</a:t>
            </a:r>
            <a:endParaRPr/>
          </a:p>
          <a:p>
            <a:pPr marL="457200" lvl="0" indent="-342900" algn="l" rtl="0">
              <a:lnSpc>
                <a:spcPct val="90000"/>
              </a:lnSpc>
              <a:spcBef>
                <a:spcPts val="1000"/>
              </a:spcBef>
              <a:spcAft>
                <a:spcPts val="0"/>
              </a:spcAft>
              <a:buClr>
                <a:schemeClr val="dk1"/>
              </a:buClr>
              <a:buSzPts val="1800"/>
              <a:buChar char="•"/>
            </a:pPr>
            <a:r>
              <a:rPr lang="en-US"/>
              <a:t>Pricing strategies, marketing tips</a:t>
            </a:r>
            <a:endParaRPr/>
          </a:p>
          <a:p>
            <a:pPr marL="457200" lvl="0" indent="-342900" algn="l" rtl="0">
              <a:lnSpc>
                <a:spcPct val="90000"/>
              </a:lnSpc>
              <a:spcBef>
                <a:spcPts val="1000"/>
              </a:spcBef>
              <a:spcAft>
                <a:spcPts val="0"/>
              </a:spcAft>
              <a:buClr>
                <a:schemeClr val="dk1"/>
              </a:buClr>
              <a:buSzPts val="1800"/>
              <a:buChar char="•"/>
            </a:pPr>
            <a:r>
              <a:rPr lang="en-US"/>
              <a:t>Tenant relations guidance</a:t>
            </a:r>
            <a:endParaRPr/>
          </a:p>
        </p:txBody>
      </p:sp>
      <p:sp>
        <p:nvSpPr>
          <p:cNvPr id="501" name="Google Shape;501;p29"/>
          <p:cNvSpPr/>
          <p:nvPr/>
        </p:nvSpPr>
        <p:spPr>
          <a:xfrm>
            <a:off x="10716111" y="-622780"/>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2" name="Google Shape;502;p29"/>
          <p:cNvSpPr/>
          <p:nvPr/>
        </p:nvSpPr>
        <p:spPr>
          <a:xfrm>
            <a:off x="12365656" y="-965657"/>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3" name="Google Shape;503;p29"/>
          <p:cNvSpPr/>
          <p:nvPr/>
        </p:nvSpPr>
        <p:spPr>
          <a:xfrm>
            <a:off x="10026918" y="-127843"/>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389;p24">
            <a:extLst>
              <a:ext uri="{FF2B5EF4-FFF2-40B4-BE49-F238E27FC236}">
                <a16:creationId xmlns:a16="http://schemas.microsoft.com/office/drawing/2014/main" id="{85EA4E19-72ED-5F7D-B177-9CBB9DDB9633}"/>
              </a:ext>
            </a:extLst>
          </p:cNvPr>
          <p:cNvSpPr txBox="1"/>
          <p:nvPr/>
        </p:nvSpPr>
        <p:spPr>
          <a:xfrm>
            <a:off x="500962" y="3096411"/>
            <a:ext cx="1874036" cy="553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LANDLORD</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 </a:t>
            </a:r>
            <a:endParaRPr sz="1800" b="1" i="0" u="none" strike="noStrike" cap="none" dirty="0">
              <a:solidFill>
                <a:srgbClr val="000000"/>
              </a:solidFill>
              <a:latin typeface="Arial Black"/>
              <a:ea typeface="Arial Black"/>
              <a:cs typeface="Arial Black"/>
              <a:sym typeface="Arial Black"/>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Play"/>
              <a:buNone/>
            </a:pPr>
            <a:r>
              <a:rPr lang="en-US" sz="6600" b="1">
                <a:latin typeface="Arial"/>
                <a:ea typeface="Arial"/>
                <a:cs typeface="Arial"/>
                <a:sym typeface="Arial"/>
              </a:rPr>
              <a:t>Introduction</a:t>
            </a:r>
            <a:endParaRPr sz="6600" b="1">
              <a:latin typeface="Arial"/>
              <a:ea typeface="Arial"/>
              <a:cs typeface="Arial"/>
              <a:sym typeface="Arial"/>
            </a:endParaRPr>
          </a:p>
        </p:txBody>
      </p:sp>
      <p:sp>
        <p:nvSpPr>
          <p:cNvPr id="102" name="Google Shape;102;p3">
            <a:hlinkClick r:id="rId3" action="ppaction://hlinksldjump"/>
          </p:cNvPr>
          <p:cNvSpPr/>
          <p:nvPr/>
        </p:nvSpPr>
        <p:spPr>
          <a:xfrm>
            <a:off x="1825752" y="3159760"/>
            <a:ext cx="3190240" cy="1778000"/>
          </a:xfrm>
          <a:prstGeom prst="roundRect">
            <a:avLst>
              <a:gd name="adj" fmla="val 16667"/>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Why UniNest?</a:t>
            </a:r>
            <a:endParaRPr sz="2800" b="1" i="0" u="none" strike="noStrike" cap="none">
              <a:solidFill>
                <a:schemeClr val="lt1"/>
              </a:solidFill>
              <a:latin typeface="Arial"/>
              <a:ea typeface="Arial"/>
              <a:cs typeface="Arial"/>
              <a:sym typeface="Arial"/>
            </a:endParaRPr>
          </a:p>
        </p:txBody>
      </p:sp>
      <p:sp>
        <p:nvSpPr>
          <p:cNvPr id="103" name="Google Shape;103;p3">
            <a:hlinkClick r:id="rId4" action="ppaction://hlinksldjump"/>
          </p:cNvPr>
          <p:cNvSpPr/>
          <p:nvPr/>
        </p:nvSpPr>
        <p:spPr>
          <a:xfrm>
            <a:off x="7098071" y="3159760"/>
            <a:ext cx="3190240" cy="1778000"/>
          </a:xfrm>
          <a:prstGeom prst="roundRect">
            <a:avLst>
              <a:gd name="adj" fmla="val 16667"/>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Objectives</a:t>
            </a:r>
            <a:endParaRPr sz="2800" b="1" i="0" u="none" strike="noStrike" cap="none">
              <a:solidFill>
                <a:schemeClr val="lt1"/>
              </a:solidFill>
              <a:latin typeface="Arial"/>
              <a:ea typeface="Arial"/>
              <a:cs typeface="Arial"/>
              <a:sym typeface="Arial"/>
            </a:endParaRPr>
          </a:p>
        </p:txBody>
      </p:sp>
      <p:sp>
        <p:nvSpPr>
          <p:cNvPr id="104" name="Google Shape;104;p3"/>
          <p:cNvSpPr/>
          <p:nvPr/>
        </p:nvSpPr>
        <p:spPr>
          <a:xfrm>
            <a:off x="10252842" y="-1432144"/>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05" name="Google Shape;105;p3"/>
          <p:cNvSpPr/>
          <p:nvPr/>
        </p:nvSpPr>
        <p:spPr>
          <a:xfrm>
            <a:off x="9817970" y="36512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30"/>
          <p:cNvSpPr/>
          <p:nvPr/>
        </p:nvSpPr>
        <p:spPr>
          <a:xfrm rot="-7338601">
            <a:off x="389942" y="2171238"/>
            <a:ext cx="2054117" cy="2054117"/>
          </a:xfrm>
          <a:prstGeom prst="flowChartConnector">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grpSp>
        <p:nvGrpSpPr>
          <p:cNvPr id="510" name="Google Shape;510;p30"/>
          <p:cNvGrpSpPr/>
          <p:nvPr/>
        </p:nvGrpSpPr>
        <p:grpSpPr>
          <a:xfrm rot="5400000">
            <a:off x="-10254585" y="-4372298"/>
            <a:ext cx="15579201" cy="15579202"/>
            <a:chOff x="-10266279" y="-4360600"/>
            <a:chExt cx="15579201" cy="15579202"/>
          </a:xfrm>
        </p:grpSpPr>
        <p:sp>
          <p:nvSpPr>
            <p:cNvPr id="511" name="Google Shape;511;p30"/>
            <p:cNvSpPr/>
            <p:nvPr/>
          </p:nvSpPr>
          <p:spPr>
            <a:xfrm rot="6990134">
              <a:off x="-8284830" y="-2379151"/>
              <a:ext cx="11616304" cy="11616303"/>
            </a:xfrm>
            <a:prstGeom prst="flowChartConnector">
              <a:avLst/>
            </a:prstGeom>
            <a:noFill/>
            <a:ln w="635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512" name="Google Shape;512;p30"/>
            <p:cNvSpPr/>
            <p:nvPr/>
          </p:nvSpPr>
          <p:spPr>
            <a:xfrm rot="-5400000">
              <a:off x="-3158615" y="-2837803"/>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7</a:t>
              </a:r>
              <a:endParaRPr/>
            </a:p>
          </p:txBody>
        </p:sp>
        <p:sp>
          <p:nvSpPr>
            <p:cNvPr id="513" name="Google Shape;513;p30"/>
            <p:cNvSpPr/>
            <p:nvPr/>
          </p:nvSpPr>
          <p:spPr>
            <a:xfrm>
              <a:off x="1132993" y="-1162617"/>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8</a:t>
              </a:r>
              <a:endParaRPr/>
            </a:p>
          </p:txBody>
        </p:sp>
        <p:sp>
          <p:nvSpPr>
            <p:cNvPr id="514" name="Google Shape;514;p30"/>
            <p:cNvSpPr/>
            <p:nvPr/>
          </p:nvSpPr>
          <p:spPr>
            <a:xfrm rot="-8000176">
              <a:off x="-7026563" y="-1191489"/>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6</a:t>
              </a:r>
              <a:endParaRPr/>
            </a:p>
          </p:txBody>
        </p:sp>
        <p:sp>
          <p:nvSpPr>
            <p:cNvPr id="515" name="Google Shape;515;p30"/>
            <p:cNvSpPr/>
            <p:nvPr/>
          </p:nvSpPr>
          <p:spPr>
            <a:xfrm>
              <a:off x="2864431" y="2594794"/>
              <a:ext cx="923543" cy="923543"/>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a:p>
          </p:txBody>
        </p:sp>
        <p:sp>
          <p:nvSpPr>
            <p:cNvPr id="516" name="Google Shape;516;p30"/>
            <p:cNvSpPr/>
            <p:nvPr/>
          </p:nvSpPr>
          <p:spPr>
            <a:xfrm rot="-10612286">
              <a:off x="-8717939" y="296607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5</a:t>
              </a:r>
              <a:endParaRPr/>
            </a:p>
          </p:txBody>
        </p:sp>
        <p:sp>
          <p:nvSpPr>
            <p:cNvPr id="517" name="Google Shape;517;p30"/>
            <p:cNvSpPr/>
            <p:nvPr/>
          </p:nvSpPr>
          <p:spPr>
            <a:xfrm rot="8111900">
              <a:off x="-6866748" y="7176801"/>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a:p>
          </p:txBody>
        </p:sp>
        <p:sp>
          <p:nvSpPr>
            <p:cNvPr id="518" name="Google Shape;518;p30"/>
            <p:cNvSpPr/>
            <p:nvPr/>
          </p:nvSpPr>
          <p:spPr>
            <a:xfrm rot="5400000">
              <a:off x="-2617163" y="8752793"/>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a:p>
          </p:txBody>
        </p:sp>
        <p:sp>
          <p:nvSpPr>
            <p:cNvPr id="519" name="Google Shape;519;p30"/>
            <p:cNvSpPr/>
            <p:nvPr/>
          </p:nvSpPr>
          <p:spPr>
            <a:xfrm rot="2616430">
              <a:off x="1370800" y="6807216"/>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a:p>
          </p:txBody>
        </p:sp>
      </p:grpSp>
      <p:sp>
        <p:nvSpPr>
          <p:cNvPr id="520" name="Google Shape;520;p30"/>
          <p:cNvSpPr txBox="1">
            <a:spLocks noGrp="1"/>
          </p:cNvSpPr>
          <p:nvPr>
            <p:ph type="body" idx="1"/>
          </p:nvPr>
        </p:nvSpPr>
        <p:spPr>
          <a:xfrm>
            <a:off x="4606402" y="2439628"/>
            <a:ext cx="10515600" cy="4351338"/>
          </a:xfrm>
          <a:prstGeom prst="rect">
            <a:avLst/>
          </a:prstGeom>
          <a:noFill/>
          <a:ln>
            <a:noFill/>
          </a:ln>
        </p:spPr>
        <p:txBody>
          <a:bodyPr spcFirstLastPara="1" wrap="square" lIns="91425" tIns="45700" rIns="91425" bIns="45700" anchor="t" anchorCtr="0">
            <a:normAutofit/>
          </a:bodyPr>
          <a:lstStyle/>
          <a:p>
            <a:pPr marL="114300" lvl="0" indent="0" algn="l" rtl="0">
              <a:lnSpc>
                <a:spcPct val="90000"/>
              </a:lnSpc>
              <a:spcBef>
                <a:spcPts val="1000"/>
              </a:spcBef>
              <a:spcAft>
                <a:spcPts val="0"/>
              </a:spcAft>
              <a:buSzPts val="1800"/>
              <a:buNone/>
            </a:pPr>
            <a:r>
              <a:rPr lang="en-US" sz="3200" b="1"/>
              <a:t>7. Messaging</a:t>
            </a:r>
            <a:endParaRPr/>
          </a:p>
          <a:p>
            <a:pPr marL="457200" lvl="0" indent="-342900" algn="l" rtl="0">
              <a:lnSpc>
                <a:spcPct val="90000"/>
              </a:lnSpc>
              <a:spcBef>
                <a:spcPts val="1000"/>
              </a:spcBef>
              <a:spcAft>
                <a:spcPts val="0"/>
              </a:spcAft>
              <a:buClr>
                <a:schemeClr val="dk1"/>
              </a:buClr>
              <a:buSzPts val="1800"/>
              <a:buChar char="•"/>
            </a:pPr>
            <a:r>
              <a:rPr lang="en-US"/>
              <a:t>Respond to student inquiries</a:t>
            </a:r>
            <a:endParaRPr/>
          </a:p>
          <a:p>
            <a:pPr marL="457200" lvl="0" indent="-342900" algn="l" rtl="0">
              <a:lnSpc>
                <a:spcPct val="90000"/>
              </a:lnSpc>
              <a:spcBef>
                <a:spcPts val="1000"/>
              </a:spcBef>
              <a:spcAft>
                <a:spcPts val="0"/>
              </a:spcAft>
              <a:buClr>
                <a:schemeClr val="dk1"/>
              </a:buClr>
              <a:buSzPts val="1800"/>
              <a:buChar char="•"/>
            </a:pPr>
            <a:r>
              <a:rPr lang="en-US"/>
              <a:t>Property-linked conversation</a:t>
            </a:r>
            <a:endParaRPr/>
          </a:p>
        </p:txBody>
      </p:sp>
      <p:sp>
        <p:nvSpPr>
          <p:cNvPr id="521" name="Google Shape;521;p30"/>
          <p:cNvSpPr/>
          <p:nvPr/>
        </p:nvSpPr>
        <p:spPr>
          <a:xfrm>
            <a:off x="7350173" y="-596276"/>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22" name="Google Shape;522;p30"/>
          <p:cNvSpPr/>
          <p:nvPr/>
        </p:nvSpPr>
        <p:spPr>
          <a:xfrm>
            <a:off x="6397045" y="-795841"/>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23" name="Google Shape;523;p30"/>
          <p:cNvSpPr/>
          <p:nvPr/>
        </p:nvSpPr>
        <p:spPr>
          <a:xfrm>
            <a:off x="9278977" y="67034"/>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389;p24">
            <a:extLst>
              <a:ext uri="{FF2B5EF4-FFF2-40B4-BE49-F238E27FC236}">
                <a16:creationId xmlns:a16="http://schemas.microsoft.com/office/drawing/2014/main" id="{9F250ABC-7520-5403-234E-0335FCA400E1}"/>
              </a:ext>
            </a:extLst>
          </p:cNvPr>
          <p:cNvSpPr txBox="1"/>
          <p:nvPr/>
        </p:nvSpPr>
        <p:spPr>
          <a:xfrm>
            <a:off x="500962" y="3096411"/>
            <a:ext cx="1874036" cy="553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LANDLORD</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 </a:t>
            </a:r>
            <a:endParaRPr sz="1800" b="1" i="0" u="none" strike="noStrike" cap="none" dirty="0">
              <a:solidFill>
                <a:srgbClr val="000000"/>
              </a:solidFill>
              <a:latin typeface="Arial Black"/>
              <a:ea typeface="Arial Black"/>
              <a:cs typeface="Arial Black"/>
              <a:sym typeface="Arial Black"/>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31"/>
          <p:cNvSpPr/>
          <p:nvPr/>
        </p:nvSpPr>
        <p:spPr>
          <a:xfrm rot="-7338601">
            <a:off x="389942" y="2171238"/>
            <a:ext cx="2054117" cy="2054117"/>
          </a:xfrm>
          <a:prstGeom prst="flowChartConnector">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grpSp>
        <p:nvGrpSpPr>
          <p:cNvPr id="530" name="Google Shape;530;p31"/>
          <p:cNvGrpSpPr/>
          <p:nvPr/>
        </p:nvGrpSpPr>
        <p:grpSpPr>
          <a:xfrm rot="2881121">
            <a:off x="-10260207" y="-4363560"/>
            <a:ext cx="15579201" cy="15579202"/>
            <a:chOff x="-10266279" y="-4360600"/>
            <a:chExt cx="15579201" cy="15579202"/>
          </a:xfrm>
        </p:grpSpPr>
        <p:sp>
          <p:nvSpPr>
            <p:cNvPr id="531" name="Google Shape;531;p31"/>
            <p:cNvSpPr/>
            <p:nvPr/>
          </p:nvSpPr>
          <p:spPr>
            <a:xfrm rot="6990134">
              <a:off x="-8284830" y="-2379151"/>
              <a:ext cx="11616304" cy="11616303"/>
            </a:xfrm>
            <a:prstGeom prst="flowChartConnector">
              <a:avLst/>
            </a:prstGeom>
            <a:noFill/>
            <a:ln w="635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00" b="0" i="0" u="none" strike="noStrike" cap="none">
                <a:solidFill>
                  <a:schemeClr val="lt1"/>
                </a:solidFill>
                <a:latin typeface="Arial"/>
                <a:ea typeface="Arial"/>
                <a:cs typeface="Arial"/>
                <a:sym typeface="Arial"/>
              </a:endParaRPr>
            </a:p>
          </p:txBody>
        </p:sp>
        <p:sp>
          <p:nvSpPr>
            <p:cNvPr id="532" name="Google Shape;532;p31"/>
            <p:cNvSpPr/>
            <p:nvPr/>
          </p:nvSpPr>
          <p:spPr>
            <a:xfrm rot="-5400000">
              <a:off x="-3158615" y="-2837803"/>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7</a:t>
              </a:r>
              <a:endParaRPr/>
            </a:p>
          </p:txBody>
        </p:sp>
        <p:sp>
          <p:nvSpPr>
            <p:cNvPr id="533" name="Google Shape;533;p31"/>
            <p:cNvSpPr/>
            <p:nvPr/>
          </p:nvSpPr>
          <p:spPr>
            <a:xfrm rot="-2881121">
              <a:off x="776999" y="-150483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8</a:t>
              </a:r>
              <a:endParaRPr/>
            </a:p>
          </p:txBody>
        </p:sp>
        <p:sp>
          <p:nvSpPr>
            <p:cNvPr id="534" name="Google Shape;534;p31"/>
            <p:cNvSpPr/>
            <p:nvPr/>
          </p:nvSpPr>
          <p:spPr>
            <a:xfrm rot="-8000176">
              <a:off x="-7026563" y="-1191489"/>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6</a:t>
              </a:r>
              <a:endParaRPr/>
            </a:p>
          </p:txBody>
        </p:sp>
        <p:sp>
          <p:nvSpPr>
            <p:cNvPr id="535" name="Google Shape;535;p31"/>
            <p:cNvSpPr/>
            <p:nvPr/>
          </p:nvSpPr>
          <p:spPr>
            <a:xfrm>
              <a:off x="2864431" y="2594794"/>
              <a:ext cx="923543" cy="923543"/>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a:p>
          </p:txBody>
        </p:sp>
        <p:sp>
          <p:nvSpPr>
            <p:cNvPr id="536" name="Google Shape;536;p31"/>
            <p:cNvSpPr/>
            <p:nvPr/>
          </p:nvSpPr>
          <p:spPr>
            <a:xfrm rot="-10612286">
              <a:off x="-8717939" y="2966070"/>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5</a:t>
              </a:r>
              <a:endParaRPr/>
            </a:p>
          </p:txBody>
        </p:sp>
        <p:sp>
          <p:nvSpPr>
            <p:cNvPr id="537" name="Google Shape;537;p31"/>
            <p:cNvSpPr/>
            <p:nvPr/>
          </p:nvSpPr>
          <p:spPr>
            <a:xfrm rot="8111900">
              <a:off x="-6866748" y="7176801"/>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a:p>
          </p:txBody>
        </p:sp>
        <p:sp>
          <p:nvSpPr>
            <p:cNvPr id="538" name="Google Shape;538;p31"/>
            <p:cNvSpPr/>
            <p:nvPr/>
          </p:nvSpPr>
          <p:spPr>
            <a:xfrm rot="5400000">
              <a:off x="-2617163" y="8752793"/>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a:p>
          </p:txBody>
        </p:sp>
        <p:sp>
          <p:nvSpPr>
            <p:cNvPr id="539" name="Google Shape;539;p31"/>
            <p:cNvSpPr/>
            <p:nvPr/>
          </p:nvSpPr>
          <p:spPr>
            <a:xfrm rot="2616430">
              <a:off x="1370800" y="6807216"/>
              <a:ext cx="925859" cy="925860"/>
            </a:xfrm>
            <a:prstGeom prst="flowChart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a:p>
          </p:txBody>
        </p:sp>
      </p:grpSp>
      <p:sp>
        <p:nvSpPr>
          <p:cNvPr id="540" name="Google Shape;540;p31"/>
          <p:cNvSpPr txBox="1">
            <a:spLocks noGrp="1"/>
          </p:cNvSpPr>
          <p:nvPr>
            <p:ph type="body" idx="1"/>
          </p:nvPr>
        </p:nvSpPr>
        <p:spPr>
          <a:xfrm>
            <a:off x="4058240" y="2126996"/>
            <a:ext cx="10515600" cy="4351338"/>
          </a:xfrm>
          <a:prstGeom prst="rect">
            <a:avLst/>
          </a:prstGeom>
          <a:noFill/>
          <a:ln>
            <a:noFill/>
          </a:ln>
        </p:spPr>
        <p:txBody>
          <a:bodyPr spcFirstLastPara="1" wrap="square" lIns="91425" tIns="45700" rIns="91425" bIns="45700" anchor="t" anchorCtr="0">
            <a:normAutofit/>
          </a:bodyPr>
          <a:lstStyle/>
          <a:p>
            <a:pPr marL="114300" lvl="0" indent="0" algn="l" rtl="0">
              <a:lnSpc>
                <a:spcPct val="90000"/>
              </a:lnSpc>
              <a:spcBef>
                <a:spcPts val="1000"/>
              </a:spcBef>
              <a:spcAft>
                <a:spcPts val="0"/>
              </a:spcAft>
              <a:buSzPts val="1800"/>
              <a:buNone/>
            </a:pPr>
            <a:r>
              <a:rPr lang="en-US" sz="3200" b="1"/>
              <a:t>8. Identity Verification</a:t>
            </a:r>
            <a:endParaRPr/>
          </a:p>
          <a:p>
            <a:pPr marL="457200" lvl="0" indent="-342900" algn="l" rtl="0">
              <a:lnSpc>
                <a:spcPct val="90000"/>
              </a:lnSpc>
              <a:spcBef>
                <a:spcPts val="1000"/>
              </a:spcBef>
              <a:spcAft>
                <a:spcPts val="0"/>
              </a:spcAft>
              <a:buClr>
                <a:schemeClr val="dk1"/>
              </a:buClr>
              <a:buSzPts val="1800"/>
              <a:buChar char="•"/>
            </a:pPr>
            <a:r>
              <a:rPr lang="en-US"/>
              <a:t>Submit verification documents</a:t>
            </a:r>
            <a:endParaRPr/>
          </a:p>
          <a:p>
            <a:pPr marL="457200" lvl="0" indent="-342900" algn="l" rtl="0">
              <a:lnSpc>
                <a:spcPct val="90000"/>
              </a:lnSpc>
              <a:spcBef>
                <a:spcPts val="1000"/>
              </a:spcBef>
              <a:spcAft>
                <a:spcPts val="0"/>
              </a:spcAft>
              <a:buClr>
                <a:schemeClr val="dk1"/>
              </a:buClr>
              <a:buSzPts val="1800"/>
              <a:buChar char="•"/>
            </a:pPr>
            <a:r>
              <a:rPr lang="en-US"/>
              <a:t>Track status: none → pending → </a:t>
            </a:r>
            <a:endParaRPr/>
          </a:p>
          <a:p>
            <a:pPr marL="114300" lvl="0" indent="0" algn="l" rtl="0">
              <a:lnSpc>
                <a:spcPct val="90000"/>
              </a:lnSpc>
              <a:spcBef>
                <a:spcPts val="1000"/>
              </a:spcBef>
              <a:spcAft>
                <a:spcPts val="0"/>
              </a:spcAft>
              <a:buSzPts val="1800"/>
              <a:buNone/>
            </a:pPr>
            <a:r>
              <a:rPr lang="en-US"/>
              <a:t>approved/rejected</a:t>
            </a:r>
            <a:endParaRPr/>
          </a:p>
          <a:p>
            <a:pPr marL="457200" lvl="0" indent="-342900" algn="l" rtl="0">
              <a:lnSpc>
                <a:spcPct val="90000"/>
              </a:lnSpc>
              <a:spcBef>
                <a:spcPts val="1000"/>
              </a:spcBef>
              <a:spcAft>
                <a:spcPts val="0"/>
              </a:spcAft>
              <a:buClr>
                <a:schemeClr val="dk1"/>
              </a:buClr>
              <a:buSzPts val="1800"/>
              <a:buChar char="•"/>
            </a:pPr>
            <a:r>
              <a:rPr lang="en-US"/>
              <a:t>Verified badge on profile and property listings</a:t>
            </a:r>
            <a:endParaRPr/>
          </a:p>
        </p:txBody>
      </p:sp>
      <p:sp>
        <p:nvSpPr>
          <p:cNvPr id="541" name="Google Shape;541;p31"/>
          <p:cNvSpPr/>
          <p:nvPr/>
        </p:nvSpPr>
        <p:spPr>
          <a:xfrm>
            <a:off x="11293365" y="6188837"/>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42" name="Google Shape;542;p31"/>
          <p:cNvSpPr/>
          <p:nvPr/>
        </p:nvSpPr>
        <p:spPr>
          <a:xfrm>
            <a:off x="10352683" y="6188837"/>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43" name="Google Shape;543;p31"/>
          <p:cNvSpPr/>
          <p:nvPr/>
        </p:nvSpPr>
        <p:spPr>
          <a:xfrm>
            <a:off x="11297640" y="5302783"/>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389;p24">
            <a:extLst>
              <a:ext uri="{FF2B5EF4-FFF2-40B4-BE49-F238E27FC236}">
                <a16:creationId xmlns:a16="http://schemas.microsoft.com/office/drawing/2014/main" id="{00FC8F60-8643-8809-7929-00C8173081EE}"/>
              </a:ext>
            </a:extLst>
          </p:cNvPr>
          <p:cNvSpPr txBox="1"/>
          <p:nvPr/>
        </p:nvSpPr>
        <p:spPr>
          <a:xfrm>
            <a:off x="500962" y="3096411"/>
            <a:ext cx="1874036" cy="553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LANDLORD</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Arial Black"/>
                <a:ea typeface="Arial Black"/>
                <a:cs typeface="Arial Black"/>
                <a:sym typeface="Arial Black"/>
              </a:rPr>
              <a:t> </a:t>
            </a:r>
            <a:endParaRPr sz="1800" b="1" i="0" u="none" strike="noStrike" cap="none" dirty="0">
              <a:solidFill>
                <a:srgbClr val="000000"/>
              </a:solidFill>
              <a:latin typeface="Arial Black"/>
              <a:ea typeface="Arial Black"/>
              <a:cs typeface="Arial Black"/>
              <a:sym typeface="Arial Black"/>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Features</a:t>
            </a:r>
            <a:r>
              <a:rPr lang="en-US"/>
              <a:t> </a:t>
            </a:r>
            <a:endParaRPr/>
          </a:p>
        </p:txBody>
      </p:sp>
      <p:sp>
        <p:nvSpPr>
          <p:cNvPr id="549" name="Google Shape;549;p32">
            <a:hlinkClick r:id="rId3" action="ppaction://hlinksldjump"/>
          </p:cNvPr>
          <p:cNvSpPr/>
          <p:nvPr/>
        </p:nvSpPr>
        <p:spPr>
          <a:xfrm>
            <a:off x="2032000"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STUDENT</a:t>
            </a:r>
            <a:endParaRPr sz="2400" b="0" i="0" u="none" strike="noStrike" cap="none">
              <a:solidFill>
                <a:schemeClr val="dk1"/>
              </a:solidFill>
              <a:latin typeface="Arial"/>
              <a:ea typeface="Arial"/>
              <a:cs typeface="Arial"/>
              <a:sym typeface="Arial"/>
            </a:endParaRPr>
          </a:p>
        </p:txBody>
      </p:sp>
      <p:sp>
        <p:nvSpPr>
          <p:cNvPr id="550" name="Google Shape;550;p32">
            <a:hlinkClick r:id="rId4" action="ppaction://hlinksldjump"/>
          </p:cNvPr>
          <p:cNvSpPr/>
          <p:nvPr/>
        </p:nvSpPr>
        <p:spPr>
          <a:xfrm>
            <a:off x="3399129" y="370592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SUPER ADMIN</a:t>
            </a:r>
            <a:endParaRPr sz="2400" b="0" i="0" u="none" strike="noStrike" cap="none">
              <a:solidFill>
                <a:schemeClr val="dk1"/>
              </a:solidFill>
              <a:latin typeface="Arial"/>
              <a:ea typeface="Arial"/>
              <a:cs typeface="Arial"/>
              <a:sym typeface="Arial"/>
            </a:endParaRPr>
          </a:p>
        </p:txBody>
      </p:sp>
      <p:sp>
        <p:nvSpPr>
          <p:cNvPr id="551" name="Google Shape;551;p32">
            <a:hlinkClick r:id="rId5" action="ppaction://hlinksldjump"/>
          </p:cNvPr>
          <p:cNvSpPr/>
          <p:nvPr/>
        </p:nvSpPr>
        <p:spPr>
          <a:xfrm>
            <a:off x="4767071"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LANDLORD</a:t>
            </a:r>
            <a:endParaRPr sz="2400" b="0" i="0" u="none" strike="noStrike" cap="none">
              <a:solidFill>
                <a:schemeClr val="dk1"/>
              </a:solidFill>
              <a:latin typeface="Arial"/>
              <a:ea typeface="Arial"/>
              <a:cs typeface="Arial"/>
              <a:sym typeface="Arial"/>
            </a:endParaRPr>
          </a:p>
        </p:txBody>
      </p:sp>
      <p:sp>
        <p:nvSpPr>
          <p:cNvPr id="552" name="Google Shape;552;p32">
            <a:hlinkClick r:id="rId6" action="ppaction://hlinksldjump"/>
          </p:cNvPr>
          <p:cNvSpPr/>
          <p:nvPr/>
        </p:nvSpPr>
        <p:spPr>
          <a:xfrm>
            <a:off x="6134201" y="370592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65550" tIns="465550" rIns="465550" bIns="465550" anchor="ctr" anchorCtr="0">
            <a:noAutofit/>
          </a:bodyPr>
          <a:lstStyle/>
          <a:p>
            <a:pPr marL="0" marR="0" lvl="0" indent="0" algn="ctr" rtl="1">
              <a:lnSpc>
                <a:spcPct val="9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TECHNICAL FEATURES</a:t>
            </a:r>
            <a:endParaRPr sz="2000" b="0" i="0" u="none" strike="noStrike" cap="none">
              <a:solidFill>
                <a:schemeClr val="dk1"/>
              </a:solidFill>
              <a:latin typeface="Arial"/>
              <a:ea typeface="Arial"/>
              <a:cs typeface="Arial"/>
              <a:sym typeface="Arial"/>
            </a:endParaRPr>
          </a:p>
        </p:txBody>
      </p:sp>
      <p:sp>
        <p:nvSpPr>
          <p:cNvPr id="553" name="Google Shape;553;p32">
            <a:hlinkClick r:id="rId7" action="ppaction://hlinksldjump"/>
          </p:cNvPr>
          <p:cNvSpPr/>
          <p:nvPr/>
        </p:nvSpPr>
        <p:spPr>
          <a:xfrm>
            <a:off x="7501331"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ADMIN</a:t>
            </a:r>
            <a:endParaRPr sz="2400" b="0" i="0" u="none" strike="noStrike" cap="none">
              <a:solidFill>
                <a:schemeClr val="dk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ADMIN</a:t>
            </a:r>
            <a:endParaRPr/>
          </a:p>
        </p:txBody>
      </p:sp>
      <p:sp>
        <p:nvSpPr>
          <p:cNvPr id="559" name="Google Shape;559;p33"/>
          <p:cNvSpPr/>
          <p:nvPr/>
        </p:nvSpPr>
        <p:spPr>
          <a:xfrm>
            <a:off x="838200" y="2272672"/>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Identity Verification Management</a:t>
            </a:r>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Review pending verification requests</a:t>
            </a:r>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Approve/reject with notes</a:t>
            </a:r>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Automatic user status updates and notifications</a:t>
            </a:r>
            <a:endParaRPr/>
          </a:p>
        </p:txBody>
      </p:sp>
      <p:sp>
        <p:nvSpPr>
          <p:cNvPr id="560" name="Google Shape;560;p33"/>
          <p:cNvSpPr/>
          <p:nvPr/>
        </p:nvSpPr>
        <p:spPr>
          <a:xfrm>
            <a:off x="6096000" y="4463716"/>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Content Moderation</a:t>
            </a:r>
            <a:endParaRPr sz="36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 Pin/unpin forum posts</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 Lock/unlock discussions</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 Delete posts and comments</a:t>
            </a:r>
            <a:endParaRPr sz="3200" b="0" i="0" u="none" strike="noStrike" cap="none">
              <a:solidFill>
                <a:schemeClr val="lt1"/>
              </a:solidFill>
              <a:latin typeface="Arial"/>
              <a:ea typeface="Arial"/>
              <a:cs typeface="Arial"/>
              <a:sym typeface="Arial"/>
            </a:endParaRPr>
          </a:p>
        </p:txBody>
      </p:sp>
      <p:sp>
        <p:nvSpPr>
          <p:cNvPr id="561" name="Google Shape;561;p33"/>
          <p:cNvSpPr/>
          <p:nvPr/>
        </p:nvSpPr>
        <p:spPr>
          <a:xfrm>
            <a:off x="614855" y="1690688"/>
            <a:ext cx="6069724" cy="2597840"/>
          </a:xfrm>
          <a:prstGeom prst="roundRect">
            <a:avLst>
              <a:gd name="adj" fmla="val 16667"/>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62" name="Google Shape;562;p33"/>
          <p:cNvSpPr/>
          <p:nvPr/>
        </p:nvSpPr>
        <p:spPr>
          <a:xfrm>
            <a:off x="200398" y="1690688"/>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1.</a:t>
            </a:r>
            <a:endParaRPr sz="3600" b="1" i="0" u="none" strike="noStrike" cap="none">
              <a:solidFill>
                <a:schemeClr val="lt1"/>
              </a:solidFill>
              <a:latin typeface="Arial"/>
              <a:ea typeface="Arial"/>
              <a:cs typeface="Arial"/>
              <a:sym typeface="Arial"/>
            </a:endParaRPr>
          </a:p>
        </p:txBody>
      </p:sp>
      <p:sp>
        <p:nvSpPr>
          <p:cNvPr id="563" name="Google Shape;563;p33"/>
          <p:cNvSpPr/>
          <p:nvPr/>
        </p:nvSpPr>
        <p:spPr>
          <a:xfrm>
            <a:off x="5749247" y="4198395"/>
            <a:ext cx="6069724" cy="2597840"/>
          </a:xfrm>
          <a:prstGeom prst="roundRect">
            <a:avLst>
              <a:gd name="adj" fmla="val 16667"/>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64" name="Google Shape;564;p33"/>
          <p:cNvSpPr/>
          <p:nvPr/>
        </p:nvSpPr>
        <p:spPr>
          <a:xfrm>
            <a:off x="10883638" y="3881732"/>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2.</a:t>
            </a:r>
            <a:endParaRPr sz="3600" b="1" i="0" u="none" strike="noStrike" cap="none">
              <a:solidFill>
                <a:schemeClr val="lt1"/>
              </a:solidFill>
              <a:latin typeface="Arial"/>
              <a:ea typeface="Arial"/>
              <a:cs typeface="Arial"/>
              <a:sym typeface="Arial"/>
            </a:endParaRPr>
          </a:p>
        </p:txBody>
      </p:sp>
      <p:sp>
        <p:nvSpPr>
          <p:cNvPr id="565" name="Google Shape;565;p33"/>
          <p:cNvSpPr/>
          <p:nvPr/>
        </p:nvSpPr>
        <p:spPr>
          <a:xfrm>
            <a:off x="11293365" y="-498745"/>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66" name="Google Shape;566;p33"/>
          <p:cNvSpPr/>
          <p:nvPr/>
        </p:nvSpPr>
        <p:spPr>
          <a:xfrm>
            <a:off x="10352683" y="-49874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67" name="Google Shape;567;p33"/>
          <p:cNvSpPr/>
          <p:nvPr/>
        </p:nvSpPr>
        <p:spPr>
          <a:xfrm>
            <a:off x="11297640" y="-1384799"/>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ADMIN</a:t>
            </a:r>
            <a:endParaRPr/>
          </a:p>
        </p:txBody>
      </p:sp>
      <p:sp>
        <p:nvSpPr>
          <p:cNvPr id="573" name="Google Shape;573;p34"/>
          <p:cNvSpPr/>
          <p:nvPr/>
        </p:nvSpPr>
        <p:spPr>
          <a:xfrm>
            <a:off x="838200" y="2272672"/>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Identity Verification Management</a:t>
            </a:r>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Review pending verification requests</a:t>
            </a:r>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Approve/reject with notes</a:t>
            </a:r>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Automatic user status updates and notifications</a:t>
            </a:r>
            <a:endParaRPr/>
          </a:p>
        </p:txBody>
      </p:sp>
      <p:sp>
        <p:nvSpPr>
          <p:cNvPr id="574" name="Google Shape;574;p34"/>
          <p:cNvSpPr/>
          <p:nvPr/>
        </p:nvSpPr>
        <p:spPr>
          <a:xfrm>
            <a:off x="6096000" y="4463716"/>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Content Moderation</a:t>
            </a:r>
            <a:endParaRPr sz="36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 Pin/unpin forum posts</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 Lock/unlock discussions</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 Delete posts and comments</a:t>
            </a:r>
            <a:endParaRPr sz="3200" b="0" i="0" u="none" strike="noStrike" cap="none">
              <a:solidFill>
                <a:schemeClr val="lt1"/>
              </a:solidFill>
              <a:latin typeface="Arial"/>
              <a:ea typeface="Arial"/>
              <a:cs typeface="Arial"/>
              <a:sym typeface="Arial"/>
            </a:endParaRPr>
          </a:p>
        </p:txBody>
      </p:sp>
      <p:sp>
        <p:nvSpPr>
          <p:cNvPr id="575" name="Google Shape;575;p34"/>
          <p:cNvSpPr/>
          <p:nvPr/>
        </p:nvSpPr>
        <p:spPr>
          <a:xfrm>
            <a:off x="6824649" y="1723284"/>
            <a:ext cx="6069724" cy="2597840"/>
          </a:xfrm>
          <a:prstGeom prst="roundRect">
            <a:avLst>
              <a:gd name="adj" fmla="val 16667"/>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76" name="Google Shape;576;p34"/>
          <p:cNvSpPr/>
          <p:nvPr/>
        </p:nvSpPr>
        <p:spPr>
          <a:xfrm>
            <a:off x="200398" y="1690688"/>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1.</a:t>
            </a:r>
            <a:endParaRPr sz="3600" b="1" i="0" u="none" strike="noStrike" cap="none">
              <a:solidFill>
                <a:schemeClr val="lt1"/>
              </a:solidFill>
              <a:latin typeface="Arial"/>
              <a:ea typeface="Arial"/>
              <a:cs typeface="Arial"/>
              <a:sym typeface="Arial"/>
            </a:endParaRPr>
          </a:p>
        </p:txBody>
      </p:sp>
      <p:sp>
        <p:nvSpPr>
          <p:cNvPr id="577" name="Google Shape;577;p34"/>
          <p:cNvSpPr/>
          <p:nvPr/>
        </p:nvSpPr>
        <p:spPr>
          <a:xfrm>
            <a:off x="5749247" y="4198395"/>
            <a:ext cx="6069724" cy="2597840"/>
          </a:xfrm>
          <a:prstGeom prst="roundRect">
            <a:avLst>
              <a:gd name="adj" fmla="val 16667"/>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78" name="Google Shape;578;p34"/>
          <p:cNvSpPr/>
          <p:nvPr/>
        </p:nvSpPr>
        <p:spPr>
          <a:xfrm>
            <a:off x="10883638" y="3881732"/>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2.</a:t>
            </a:r>
            <a:endParaRPr sz="3600" b="1" i="0" u="none" strike="noStrike" cap="none">
              <a:solidFill>
                <a:schemeClr val="lt1"/>
              </a:solidFill>
              <a:latin typeface="Arial"/>
              <a:ea typeface="Arial"/>
              <a:cs typeface="Arial"/>
              <a:sym typeface="Arial"/>
            </a:endParaRPr>
          </a:p>
        </p:txBody>
      </p:sp>
      <p:sp>
        <p:nvSpPr>
          <p:cNvPr id="579" name="Google Shape;579;p34"/>
          <p:cNvSpPr/>
          <p:nvPr/>
        </p:nvSpPr>
        <p:spPr>
          <a:xfrm>
            <a:off x="1187674" y="6939975"/>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0" name="Google Shape;580;p34"/>
          <p:cNvSpPr/>
          <p:nvPr/>
        </p:nvSpPr>
        <p:spPr>
          <a:xfrm>
            <a:off x="694036" y="6234112"/>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1" name="Google Shape;581;p34"/>
          <p:cNvSpPr/>
          <p:nvPr/>
        </p:nvSpPr>
        <p:spPr>
          <a:xfrm>
            <a:off x="1901391" y="6272775"/>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ADMIN</a:t>
            </a:r>
            <a:endParaRPr/>
          </a:p>
        </p:txBody>
      </p:sp>
      <p:sp>
        <p:nvSpPr>
          <p:cNvPr id="587" name="Google Shape;587;p35"/>
          <p:cNvSpPr/>
          <p:nvPr/>
        </p:nvSpPr>
        <p:spPr>
          <a:xfrm>
            <a:off x="838200" y="2272672"/>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Identity Verification Management</a:t>
            </a:r>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Review pending verification requests</a:t>
            </a:r>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Approve/reject with notes</a:t>
            </a:r>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Automatic user status updates and notifications</a:t>
            </a:r>
            <a:endParaRPr/>
          </a:p>
        </p:txBody>
      </p:sp>
      <p:sp>
        <p:nvSpPr>
          <p:cNvPr id="588" name="Google Shape;588;p35"/>
          <p:cNvSpPr/>
          <p:nvPr/>
        </p:nvSpPr>
        <p:spPr>
          <a:xfrm>
            <a:off x="6096000" y="4463716"/>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400" b="1" i="0" u="none" strike="noStrike" cap="none">
                <a:solidFill>
                  <a:schemeClr val="lt1"/>
                </a:solidFill>
                <a:latin typeface="Arial"/>
                <a:ea typeface="Arial"/>
                <a:cs typeface="Arial"/>
                <a:sym typeface="Arial"/>
              </a:rPr>
              <a:t>Content Moderation</a:t>
            </a:r>
            <a:endParaRPr sz="36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 Pin/unpin forum posts</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 Lock/unlock discussions</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lt1"/>
                </a:solidFill>
                <a:latin typeface="Arial"/>
                <a:ea typeface="Arial"/>
                <a:cs typeface="Arial"/>
                <a:sym typeface="Arial"/>
              </a:rPr>
              <a:t>- Delete posts and comments</a:t>
            </a:r>
            <a:endParaRPr sz="3200" b="0" i="0" u="none" strike="noStrike" cap="none">
              <a:solidFill>
                <a:schemeClr val="lt1"/>
              </a:solidFill>
              <a:latin typeface="Arial"/>
              <a:ea typeface="Arial"/>
              <a:cs typeface="Arial"/>
              <a:sym typeface="Arial"/>
            </a:endParaRPr>
          </a:p>
        </p:txBody>
      </p:sp>
      <p:sp>
        <p:nvSpPr>
          <p:cNvPr id="589" name="Google Shape;589;p35"/>
          <p:cNvSpPr/>
          <p:nvPr/>
        </p:nvSpPr>
        <p:spPr>
          <a:xfrm>
            <a:off x="6824649" y="1723284"/>
            <a:ext cx="6069724" cy="2597840"/>
          </a:xfrm>
          <a:prstGeom prst="roundRect">
            <a:avLst>
              <a:gd name="adj" fmla="val 16667"/>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90" name="Google Shape;590;p35"/>
          <p:cNvSpPr/>
          <p:nvPr/>
        </p:nvSpPr>
        <p:spPr>
          <a:xfrm>
            <a:off x="200398" y="1690688"/>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1.</a:t>
            </a:r>
            <a:endParaRPr sz="3600" b="1" i="0" u="none" strike="noStrike" cap="none">
              <a:solidFill>
                <a:schemeClr val="lt1"/>
              </a:solidFill>
              <a:latin typeface="Arial"/>
              <a:ea typeface="Arial"/>
              <a:cs typeface="Arial"/>
              <a:sym typeface="Arial"/>
            </a:endParaRPr>
          </a:p>
        </p:txBody>
      </p:sp>
      <p:sp>
        <p:nvSpPr>
          <p:cNvPr id="591" name="Google Shape;591;p35"/>
          <p:cNvSpPr/>
          <p:nvPr/>
        </p:nvSpPr>
        <p:spPr>
          <a:xfrm>
            <a:off x="-170793" y="4198395"/>
            <a:ext cx="6069724" cy="2597840"/>
          </a:xfrm>
          <a:prstGeom prst="roundRect">
            <a:avLst>
              <a:gd name="adj" fmla="val 16667"/>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92" name="Google Shape;592;p35"/>
          <p:cNvSpPr/>
          <p:nvPr/>
        </p:nvSpPr>
        <p:spPr>
          <a:xfrm>
            <a:off x="10883638" y="3881732"/>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2.</a:t>
            </a:r>
            <a:endParaRPr sz="3600" b="1" i="0" u="none" strike="noStrike" cap="none">
              <a:solidFill>
                <a:schemeClr val="lt1"/>
              </a:solidFill>
              <a:latin typeface="Arial"/>
              <a:ea typeface="Arial"/>
              <a:cs typeface="Arial"/>
              <a:sym typeface="Arial"/>
            </a:endParaRPr>
          </a:p>
        </p:txBody>
      </p:sp>
      <p:sp>
        <p:nvSpPr>
          <p:cNvPr id="593" name="Google Shape;593;p35"/>
          <p:cNvSpPr/>
          <p:nvPr/>
        </p:nvSpPr>
        <p:spPr>
          <a:xfrm>
            <a:off x="11478283" y="81975"/>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94" name="Google Shape;594;p35"/>
          <p:cNvSpPr/>
          <p:nvPr/>
        </p:nvSpPr>
        <p:spPr>
          <a:xfrm>
            <a:off x="10984645" y="-623888"/>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95" name="Google Shape;595;p35"/>
          <p:cNvSpPr/>
          <p:nvPr/>
        </p:nvSpPr>
        <p:spPr>
          <a:xfrm>
            <a:off x="12192000" y="-585225"/>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99"/>
        <p:cNvGrpSpPr/>
        <p:nvPr/>
      </p:nvGrpSpPr>
      <p:grpSpPr>
        <a:xfrm>
          <a:off x="0" y="0"/>
          <a:ext cx="0" cy="0"/>
          <a:chOff x="0" y="0"/>
          <a:chExt cx="0" cy="0"/>
        </a:xfrm>
      </p:grpSpPr>
      <p:sp>
        <p:nvSpPr>
          <p:cNvPr id="600" name="Google Shape;600;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ADMIN</a:t>
            </a:r>
            <a:endParaRPr/>
          </a:p>
        </p:txBody>
      </p:sp>
      <p:sp>
        <p:nvSpPr>
          <p:cNvPr id="601" name="Google Shape;601;p36"/>
          <p:cNvSpPr/>
          <p:nvPr/>
        </p:nvSpPr>
        <p:spPr>
          <a:xfrm>
            <a:off x="6096000" y="4722479"/>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Forum Management</a:t>
            </a:r>
            <a:endParaRPr sz="28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Full moderation powers over all posts/comments</a:t>
            </a:r>
            <a:endParaRPr sz="2800" b="0" i="0" u="none" strike="noStrike" cap="none">
              <a:solidFill>
                <a:schemeClr val="lt1"/>
              </a:solidFill>
              <a:latin typeface="Arial"/>
              <a:ea typeface="Arial"/>
              <a:cs typeface="Arial"/>
              <a:sym typeface="Arial"/>
            </a:endParaRPr>
          </a:p>
        </p:txBody>
      </p:sp>
      <p:sp>
        <p:nvSpPr>
          <p:cNvPr id="602" name="Google Shape;602;p36"/>
          <p:cNvSpPr/>
          <p:nvPr/>
        </p:nvSpPr>
        <p:spPr>
          <a:xfrm>
            <a:off x="963168" y="1997298"/>
            <a:ext cx="7104119" cy="239984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Report Management</a:t>
            </a:r>
            <a:endParaRPr sz="36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Report reasons: spam, harassment, inappropriate_content, scam, hate_speech, threats, other</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Actions: dismiss, warning, suspend (messaging), ban (account)</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View conversation history for context</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Admin notes for internal tracking</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Unsuspend users</a:t>
            </a:r>
            <a:endParaRPr sz="3200" b="0" i="0" u="none" strike="noStrike" cap="none">
              <a:solidFill>
                <a:schemeClr val="lt1"/>
              </a:solidFill>
              <a:latin typeface="Arial"/>
              <a:ea typeface="Arial"/>
              <a:cs typeface="Arial"/>
              <a:sym typeface="Arial"/>
            </a:endParaRPr>
          </a:p>
        </p:txBody>
      </p:sp>
      <p:sp>
        <p:nvSpPr>
          <p:cNvPr id="603" name="Google Shape;603;p36"/>
          <p:cNvSpPr/>
          <p:nvPr/>
        </p:nvSpPr>
        <p:spPr>
          <a:xfrm>
            <a:off x="838199" y="1767399"/>
            <a:ext cx="7629939"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4" name="Google Shape;604;p36"/>
          <p:cNvSpPr/>
          <p:nvPr/>
        </p:nvSpPr>
        <p:spPr>
          <a:xfrm>
            <a:off x="329460" y="1434037"/>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3.</a:t>
            </a:r>
            <a:endParaRPr sz="3600" b="1" i="0" u="none" strike="noStrike" cap="none">
              <a:solidFill>
                <a:schemeClr val="lt1"/>
              </a:solidFill>
              <a:latin typeface="Arial"/>
              <a:ea typeface="Arial"/>
              <a:cs typeface="Arial"/>
              <a:sym typeface="Arial"/>
            </a:endParaRPr>
          </a:p>
        </p:txBody>
      </p:sp>
      <p:sp>
        <p:nvSpPr>
          <p:cNvPr id="605" name="Google Shape;605;p36"/>
          <p:cNvSpPr/>
          <p:nvPr/>
        </p:nvSpPr>
        <p:spPr>
          <a:xfrm>
            <a:off x="5837529" y="4621890"/>
            <a:ext cx="6109252"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6" name="Google Shape;606;p36"/>
          <p:cNvSpPr/>
          <p:nvPr/>
        </p:nvSpPr>
        <p:spPr>
          <a:xfrm>
            <a:off x="11069705" y="4140495"/>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4.</a:t>
            </a:r>
            <a:endParaRPr sz="3600" b="1" i="0" u="none" strike="noStrike" cap="none">
              <a:solidFill>
                <a:schemeClr val="lt1"/>
              </a:solidFill>
              <a:latin typeface="Arial"/>
              <a:ea typeface="Arial"/>
              <a:cs typeface="Arial"/>
              <a:sym typeface="Arial"/>
            </a:endParaRPr>
          </a:p>
        </p:txBody>
      </p:sp>
      <p:sp>
        <p:nvSpPr>
          <p:cNvPr id="607" name="Google Shape;607;p36"/>
          <p:cNvSpPr/>
          <p:nvPr/>
        </p:nvSpPr>
        <p:spPr>
          <a:xfrm>
            <a:off x="-653416" y="560240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8" name="Google Shape;608;p36"/>
          <p:cNvSpPr/>
          <p:nvPr/>
        </p:nvSpPr>
        <p:spPr>
          <a:xfrm>
            <a:off x="1402324" y="6284763"/>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9" name="Google Shape;609;p36"/>
          <p:cNvSpPr/>
          <p:nvPr/>
        </p:nvSpPr>
        <p:spPr>
          <a:xfrm>
            <a:off x="-340007" y="5017176"/>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13"/>
        <p:cNvGrpSpPr/>
        <p:nvPr/>
      </p:nvGrpSpPr>
      <p:grpSpPr>
        <a:xfrm>
          <a:off x="0" y="0"/>
          <a:ext cx="0" cy="0"/>
          <a:chOff x="0" y="0"/>
          <a:chExt cx="0" cy="0"/>
        </a:xfrm>
      </p:grpSpPr>
      <p:sp>
        <p:nvSpPr>
          <p:cNvPr id="614" name="Google Shape;614;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ADMIN</a:t>
            </a:r>
            <a:endParaRPr/>
          </a:p>
        </p:txBody>
      </p:sp>
      <p:sp>
        <p:nvSpPr>
          <p:cNvPr id="615" name="Google Shape;615;p37"/>
          <p:cNvSpPr/>
          <p:nvPr/>
        </p:nvSpPr>
        <p:spPr>
          <a:xfrm>
            <a:off x="6096000" y="4722479"/>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Forum Management</a:t>
            </a:r>
            <a:endParaRPr sz="28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Full moderation powers over all posts/comments</a:t>
            </a:r>
            <a:endParaRPr sz="2800" b="0" i="0" u="none" strike="noStrike" cap="none">
              <a:solidFill>
                <a:schemeClr val="lt1"/>
              </a:solidFill>
              <a:latin typeface="Arial"/>
              <a:ea typeface="Arial"/>
              <a:cs typeface="Arial"/>
              <a:sym typeface="Arial"/>
            </a:endParaRPr>
          </a:p>
        </p:txBody>
      </p:sp>
      <p:sp>
        <p:nvSpPr>
          <p:cNvPr id="616" name="Google Shape;616;p37"/>
          <p:cNvSpPr/>
          <p:nvPr/>
        </p:nvSpPr>
        <p:spPr>
          <a:xfrm>
            <a:off x="963168" y="1997298"/>
            <a:ext cx="7104119" cy="239984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Report Management</a:t>
            </a:r>
            <a:endParaRPr sz="36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Report reasons: spam, harassment, inappropriate_content, scam, hate_speech, threats, other</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Actions: dismiss, warning, suspend (messaging), ban (account)</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View suitable conversation history for context</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Unsuspend users</a:t>
            </a:r>
            <a:endParaRPr sz="3200" b="0" i="0" u="none" strike="noStrike" cap="none">
              <a:solidFill>
                <a:schemeClr val="lt1"/>
              </a:solidFill>
              <a:latin typeface="Arial"/>
              <a:ea typeface="Arial"/>
              <a:cs typeface="Arial"/>
              <a:sym typeface="Arial"/>
            </a:endParaRPr>
          </a:p>
        </p:txBody>
      </p:sp>
      <p:sp>
        <p:nvSpPr>
          <p:cNvPr id="617" name="Google Shape;617;p37"/>
          <p:cNvSpPr/>
          <p:nvPr/>
        </p:nvSpPr>
        <p:spPr>
          <a:xfrm>
            <a:off x="838199" y="7399670"/>
            <a:ext cx="7629939"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18" name="Google Shape;618;p37"/>
          <p:cNvSpPr/>
          <p:nvPr/>
        </p:nvSpPr>
        <p:spPr>
          <a:xfrm>
            <a:off x="329460" y="1434037"/>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3.</a:t>
            </a:r>
            <a:endParaRPr sz="3600" b="1" i="0" u="none" strike="noStrike" cap="none">
              <a:solidFill>
                <a:schemeClr val="lt1"/>
              </a:solidFill>
              <a:latin typeface="Arial"/>
              <a:ea typeface="Arial"/>
              <a:cs typeface="Arial"/>
              <a:sym typeface="Arial"/>
            </a:endParaRPr>
          </a:p>
        </p:txBody>
      </p:sp>
      <p:sp>
        <p:nvSpPr>
          <p:cNvPr id="619" name="Google Shape;619;p37"/>
          <p:cNvSpPr/>
          <p:nvPr/>
        </p:nvSpPr>
        <p:spPr>
          <a:xfrm>
            <a:off x="5837529" y="4621890"/>
            <a:ext cx="6109252"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0" name="Google Shape;620;p37"/>
          <p:cNvSpPr/>
          <p:nvPr/>
        </p:nvSpPr>
        <p:spPr>
          <a:xfrm>
            <a:off x="11069705" y="4140495"/>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4.</a:t>
            </a:r>
            <a:endParaRPr sz="3600" b="1" i="0" u="none" strike="noStrike" cap="none">
              <a:solidFill>
                <a:schemeClr val="lt1"/>
              </a:solidFill>
              <a:latin typeface="Arial"/>
              <a:ea typeface="Arial"/>
              <a:cs typeface="Arial"/>
              <a:sym typeface="Arial"/>
            </a:endParaRPr>
          </a:p>
        </p:txBody>
      </p:sp>
      <p:sp>
        <p:nvSpPr>
          <p:cNvPr id="621" name="Google Shape;621;p37"/>
          <p:cNvSpPr/>
          <p:nvPr/>
        </p:nvSpPr>
        <p:spPr>
          <a:xfrm>
            <a:off x="11306617" y="560240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2" name="Google Shape;622;p37"/>
          <p:cNvSpPr/>
          <p:nvPr/>
        </p:nvSpPr>
        <p:spPr>
          <a:xfrm>
            <a:off x="10149512" y="6387659"/>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3" name="Google Shape;623;p37"/>
          <p:cNvSpPr/>
          <p:nvPr/>
        </p:nvSpPr>
        <p:spPr>
          <a:xfrm>
            <a:off x="10619853" y="5544085"/>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ADMIN</a:t>
            </a:r>
            <a:endParaRPr/>
          </a:p>
        </p:txBody>
      </p:sp>
      <p:sp>
        <p:nvSpPr>
          <p:cNvPr id="629" name="Google Shape;629;p38"/>
          <p:cNvSpPr/>
          <p:nvPr/>
        </p:nvSpPr>
        <p:spPr>
          <a:xfrm>
            <a:off x="6096000" y="4722479"/>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dirty="0">
                <a:solidFill>
                  <a:schemeClr val="lt1"/>
                </a:solidFill>
                <a:latin typeface="Arial"/>
                <a:ea typeface="Arial"/>
                <a:cs typeface="Arial"/>
                <a:sym typeface="Arial"/>
              </a:rPr>
              <a:t>Ai report analysis</a:t>
            </a:r>
            <a:endParaRPr sz="2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 Use Ai to read reports and sugges</a:t>
            </a:r>
            <a:r>
              <a:rPr lang="en-US" sz="1800" dirty="0">
                <a:solidFill>
                  <a:schemeClr val="lt1"/>
                </a:solidFill>
              </a:rPr>
              <a:t>t a suitable      action to perform against reports</a:t>
            </a:r>
          </a:p>
          <a:p>
            <a:r>
              <a:rPr lang="en-US" sz="1800" dirty="0">
                <a:solidFill>
                  <a:schemeClr val="lt1"/>
                </a:solidFill>
              </a:rPr>
              <a:t>- Categorize them into patterns</a:t>
            </a:r>
          </a:p>
          <a:p>
            <a:r>
              <a:rPr lang="en-US" sz="1800" dirty="0">
                <a:solidFill>
                  <a:schemeClr val="lt1"/>
                </a:solidFill>
              </a:rPr>
              <a:t>- Severity classification</a:t>
            </a:r>
            <a:br>
              <a:rPr lang="en-US" sz="1800" dirty="0">
                <a:solidFill>
                  <a:schemeClr val="lt1"/>
                </a:solidFill>
              </a:rPr>
            </a:br>
            <a:r>
              <a:rPr lang="en-US" sz="1800" dirty="0">
                <a:solidFill>
                  <a:schemeClr val="lt1"/>
                </a:solidFill>
              </a:rPr>
              <a:t>- Priority Scoring</a:t>
            </a:r>
            <a:endParaRPr sz="1800" dirty="0">
              <a:solidFill>
                <a:schemeClr val="lt1"/>
              </a:solidFill>
            </a:endParaRPr>
          </a:p>
        </p:txBody>
      </p:sp>
      <p:sp>
        <p:nvSpPr>
          <p:cNvPr id="630" name="Google Shape;630;p38"/>
          <p:cNvSpPr/>
          <p:nvPr/>
        </p:nvSpPr>
        <p:spPr>
          <a:xfrm>
            <a:off x="963168" y="1997298"/>
            <a:ext cx="7104119" cy="239984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Report Management</a:t>
            </a:r>
            <a:endParaRPr sz="36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Report reasons: spam, harassment, inappropriate_content, scam, hate_speech, threats, other</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Actions: dismiss, warning, suspend (messaging), ban (account)</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View suitable conversation history for context</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Unsuspend users</a:t>
            </a:r>
            <a:endParaRPr sz="3200" b="0" i="0" u="none" strike="noStrike" cap="none">
              <a:solidFill>
                <a:schemeClr val="lt1"/>
              </a:solidFill>
              <a:latin typeface="Arial"/>
              <a:ea typeface="Arial"/>
              <a:cs typeface="Arial"/>
              <a:sym typeface="Arial"/>
            </a:endParaRPr>
          </a:p>
        </p:txBody>
      </p:sp>
      <p:sp>
        <p:nvSpPr>
          <p:cNvPr id="631" name="Google Shape;631;p38"/>
          <p:cNvSpPr/>
          <p:nvPr/>
        </p:nvSpPr>
        <p:spPr>
          <a:xfrm>
            <a:off x="838199" y="7399670"/>
            <a:ext cx="7629939"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2" name="Google Shape;632;p38"/>
          <p:cNvSpPr/>
          <p:nvPr/>
        </p:nvSpPr>
        <p:spPr>
          <a:xfrm>
            <a:off x="329460" y="1434037"/>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3.</a:t>
            </a:r>
            <a:endParaRPr sz="3600" b="1" i="0" u="none" strike="noStrike" cap="none">
              <a:solidFill>
                <a:schemeClr val="lt1"/>
              </a:solidFill>
              <a:latin typeface="Arial"/>
              <a:ea typeface="Arial"/>
              <a:cs typeface="Arial"/>
              <a:sym typeface="Arial"/>
            </a:endParaRPr>
          </a:p>
        </p:txBody>
      </p:sp>
      <p:sp>
        <p:nvSpPr>
          <p:cNvPr id="633" name="Google Shape;633;p38"/>
          <p:cNvSpPr/>
          <p:nvPr/>
        </p:nvSpPr>
        <p:spPr>
          <a:xfrm>
            <a:off x="5837529" y="7469087"/>
            <a:ext cx="6109252"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4" name="Google Shape;634;p38"/>
          <p:cNvSpPr/>
          <p:nvPr/>
        </p:nvSpPr>
        <p:spPr>
          <a:xfrm>
            <a:off x="11069705" y="4140495"/>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i="0" u="none" strike="noStrike" cap="none">
                <a:solidFill>
                  <a:schemeClr val="lt1"/>
                </a:solidFill>
                <a:latin typeface="Arial"/>
                <a:ea typeface="Arial"/>
                <a:cs typeface="Arial"/>
                <a:sym typeface="Arial"/>
              </a:rPr>
              <a:t>4.</a:t>
            </a:r>
            <a:endParaRPr sz="3600" b="1" i="0" u="none" strike="noStrike" cap="none">
              <a:solidFill>
                <a:schemeClr val="lt1"/>
              </a:solidFill>
              <a:latin typeface="Arial"/>
              <a:ea typeface="Arial"/>
              <a:cs typeface="Arial"/>
              <a:sym typeface="Arial"/>
            </a:endParaRPr>
          </a:p>
        </p:txBody>
      </p:sp>
      <p:sp>
        <p:nvSpPr>
          <p:cNvPr id="635" name="Google Shape;635;p38"/>
          <p:cNvSpPr/>
          <p:nvPr/>
        </p:nvSpPr>
        <p:spPr>
          <a:xfrm>
            <a:off x="11069705" y="-1070173"/>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6" name="Google Shape;636;p38"/>
          <p:cNvSpPr/>
          <p:nvPr/>
        </p:nvSpPr>
        <p:spPr>
          <a:xfrm>
            <a:off x="10129023" y="-191211"/>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7" name="Google Shape;637;p38"/>
          <p:cNvSpPr/>
          <p:nvPr/>
        </p:nvSpPr>
        <p:spPr>
          <a:xfrm>
            <a:off x="11061187" y="748419"/>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99">
          <a:extLst>
            <a:ext uri="{FF2B5EF4-FFF2-40B4-BE49-F238E27FC236}">
              <a16:creationId xmlns:a16="http://schemas.microsoft.com/office/drawing/2014/main" id="{5507F7DF-AD6F-8ED5-6120-1B6AB49DA446}"/>
            </a:ext>
          </a:extLst>
        </p:cNvPr>
        <p:cNvGrpSpPr/>
        <p:nvPr/>
      </p:nvGrpSpPr>
      <p:grpSpPr>
        <a:xfrm>
          <a:off x="0" y="0"/>
          <a:ext cx="0" cy="0"/>
          <a:chOff x="0" y="0"/>
          <a:chExt cx="0" cy="0"/>
        </a:xfrm>
      </p:grpSpPr>
      <p:sp>
        <p:nvSpPr>
          <p:cNvPr id="600" name="Google Shape;600;p36">
            <a:extLst>
              <a:ext uri="{FF2B5EF4-FFF2-40B4-BE49-F238E27FC236}">
                <a16:creationId xmlns:a16="http://schemas.microsoft.com/office/drawing/2014/main" id="{4AEBC8BB-AB90-740F-FDBD-32BC89FDF235}"/>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ADMIN</a:t>
            </a:r>
            <a:endParaRPr/>
          </a:p>
        </p:txBody>
      </p:sp>
      <p:sp>
        <p:nvSpPr>
          <p:cNvPr id="601" name="Google Shape;601;p36">
            <a:extLst>
              <a:ext uri="{FF2B5EF4-FFF2-40B4-BE49-F238E27FC236}">
                <a16:creationId xmlns:a16="http://schemas.microsoft.com/office/drawing/2014/main" id="{E8C5B50E-6AEF-4AC7-1DBC-6751AFCC5318}"/>
              </a:ext>
            </a:extLst>
          </p:cNvPr>
          <p:cNvSpPr/>
          <p:nvPr/>
        </p:nvSpPr>
        <p:spPr>
          <a:xfrm>
            <a:off x="6096000" y="4722479"/>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Forum Management</a:t>
            </a:r>
            <a:endParaRPr sz="28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Full moderation powers over all posts/comments</a:t>
            </a:r>
            <a:endParaRPr sz="2800" b="0" i="0" u="none" strike="noStrike" cap="none">
              <a:solidFill>
                <a:schemeClr val="lt1"/>
              </a:solidFill>
              <a:latin typeface="Arial"/>
              <a:ea typeface="Arial"/>
              <a:cs typeface="Arial"/>
              <a:sym typeface="Arial"/>
            </a:endParaRPr>
          </a:p>
        </p:txBody>
      </p:sp>
      <p:sp>
        <p:nvSpPr>
          <p:cNvPr id="602" name="Google Shape;602;p36">
            <a:extLst>
              <a:ext uri="{FF2B5EF4-FFF2-40B4-BE49-F238E27FC236}">
                <a16:creationId xmlns:a16="http://schemas.microsoft.com/office/drawing/2014/main" id="{77C69364-1939-0A00-560D-CD7349221F75}"/>
              </a:ext>
            </a:extLst>
          </p:cNvPr>
          <p:cNvSpPr/>
          <p:nvPr/>
        </p:nvSpPr>
        <p:spPr>
          <a:xfrm>
            <a:off x="963168" y="1997298"/>
            <a:ext cx="7104119" cy="239984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Report Management</a:t>
            </a:r>
            <a:endParaRPr sz="36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Report reasons: spam, harassment, inappropriate_content, scam, hate_speech, threats, other</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Actions: dismiss, warning, suspend (messaging), ban (account)</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View conversation history for context</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Admin notes for internal tracking</a:t>
            </a:r>
            <a:endParaRPr sz="32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Unsuspend users</a:t>
            </a:r>
            <a:endParaRPr sz="3200" b="0" i="0" u="none" strike="noStrike" cap="none">
              <a:solidFill>
                <a:schemeClr val="lt1"/>
              </a:solidFill>
              <a:latin typeface="Arial"/>
              <a:ea typeface="Arial"/>
              <a:cs typeface="Arial"/>
              <a:sym typeface="Arial"/>
            </a:endParaRPr>
          </a:p>
        </p:txBody>
      </p:sp>
      <p:sp>
        <p:nvSpPr>
          <p:cNvPr id="603" name="Google Shape;603;p36">
            <a:extLst>
              <a:ext uri="{FF2B5EF4-FFF2-40B4-BE49-F238E27FC236}">
                <a16:creationId xmlns:a16="http://schemas.microsoft.com/office/drawing/2014/main" id="{0AB6EDCF-DE0D-E92A-FAE3-AA0C59A67B5F}"/>
              </a:ext>
            </a:extLst>
          </p:cNvPr>
          <p:cNvSpPr/>
          <p:nvPr/>
        </p:nvSpPr>
        <p:spPr>
          <a:xfrm>
            <a:off x="838199" y="1767399"/>
            <a:ext cx="7629939"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4" name="Google Shape;604;p36">
            <a:extLst>
              <a:ext uri="{FF2B5EF4-FFF2-40B4-BE49-F238E27FC236}">
                <a16:creationId xmlns:a16="http://schemas.microsoft.com/office/drawing/2014/main" id="{D06C1770-9744-A6D3-A99F-26E346BF7381}"/>
              </a:ext>
            </a:extLst>
          </p:cNvPr>
          <p:cNvSpPr/>
          <p:nvPr/>
        </p:nvSpPr>
        <p:spPr>
          <a:xfrm>
            <a:off x="329460" y="1434037"/>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ar-JO" sz="3600" b="1" i="0" u="none" strike="noStrike" cap="none" dirty="0">
                <a:solidFill>
                  <a:schemeClr val="lt1"/>
                </a:solidFill>
                <a:latin typeface="Arial"/>
                <a:ea typeface="Arial"/>
                <a:cs typeface="Arial"/>
                <a:sym typeface="Arial"/>
              </a:rPr>
              <a:t>5</a:t>
            </a:r>
            <a:r>
              <a:rPr lang="en-US" sz="3600" b="1" i="0" u="none" strike="noStrike" cap="none" dirty="0">
                <a:solidFill>
                  <a:schemeClr val="lt1"/>
                </a:solidFill>
                <a:latin typeface="Arial"/>
                <a:ea typeface="Arial"/>
                <a:cs typeface="Arial"/>
                <a:sym typeface="Arial"/>
              </a:rPr>
              <a:t>.</a:t>
            </a:r>
            <a:endParaRPr sz="3600" b="1" i="0" u="none" strike="noStrike" cap="none" dirty="0">
              <a:solidFill>
                <a:schemeClr val="lt1"/>
              </a:solidFill>
              <a:latin typeface="Arial"/>
              <a:ea typeface="Arial"/>
              <a:cs typeface="Arial"/>
              <a:sym typeface="Arial"/>
            </a:endParaRPr>
          </a:p>
        </p:txBody>
      </p:sp>
      <p:sp>
        <p:nvSpPr>
          <p:cNvPr id="605" name="Google Shape;605;p36">
            <a:extLst>
              <a:ext uri="{FF2B5EF4-FFF2-40B4-BE49-F238E27FC236}">
                <a16:creationId xmlns:a16="http://schemas.microsoft.com/office/drawing/2014/main" id="{19A09157-A7C2-F60A-B526-67BECD98E1FA}"/>
              </a:ext>
            </a:extLst>
          </p:cNvPr>
          <p:cNvSpPr/>
          <p:nvPr/>
        </p:nvSpPr>
        <p:spPr>
          <a:xfrm>
            <a:off x="5837529" y="4621890"/>
            <a:ext cx="6109252"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6" name="Google Shape;606;p36">
            <a:extLst>
              <a:ext uri="{FF2B5EF4-FFF2-40B4-BE49-F238E27FC236}">
                <a16:creationId xmlns:a16="http://schemas.microsoft.com/office/drawing/2014/main" id="{9D85B95B-D106-0702-8635-84F0C5EB0481}"/>
              </a:ext>
            </a:extLst>
          </p:cNvPr>
          <p:cNvSpPr/>
          <p:nvPr/>
        </p:nvSpPr>
        <p:spPr>
          <a:xfrm>
            <a:off x="11069705" y="4140495"/>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ar-JO" sz="3600" b="1" i="0" u="none" strike="noStrike" cap="none" dirty="0">
                <a:solidFill>
                  <a:schemeClr val="lt1"/>
                </a:solidFill>
                <a:latin typeface="Arial"/>
                <a:ea typeface="Arial"/>
                <a:cs typeface="Arial"/>
                <a:sym typeface="Arial"/>
              </a:rPr>
              <a:t>6</a:t>
            </a:r>
            <a:r>
              <a:rPr lang="en-US" sz="3600" b="1" i="0" u="none" strike="noStrike" cap="none" dirty="0">
                <a:solidFill>
                  <a:schemeClr val="lt1"/>
                </a:solidFill>
                <a:latin typeface="Arial"/>
                <a:ea typeface="Arial"/>
                <a:cs typeface="Arial"/>
                <a:sym typeface="Arial"/>
              </a:rPr>
              <a:t>.</a:t>
            </a:r>
            <a:endParaRPr sz="3600" b="1" i="0" u="none" strike="noStrike" cap="none" dirty="0">
              <a:solidFill>
                <a:schemeClr val="lt1"/>
              </a:solidFill>
              <a:latin typeface="Arial"/>
              <a:ea typeface="Arial"/>
              <a:cs typeface="Arial"/>
              <a:sym typeface="Arial"/>
            </a:endParaRPr>
          </a:p>
        </p:txBody>
      </p:sp>
      <p:sp>
        <p:nvSpPr>
          <p:cNvPr id="607" name="Google Shape;607;p36">
            <a:extLst>
              <a:ext uri="{FF2B5EF4-FFF2-40B4-BE49-F238E27FC236}">
                <a16:creationId xmlns:a16="http://schemas.microsoft.com/office/drawing/2014/main" id="{6AA5201C-D338-97EF-2A80-01EB6003C70D}"/>
              </a:ext>
            </a:extLst>
          </p:cNvPr>
          <p:cNvSpPr/>
          <p:nvPr/>
        </p:nvSpPr>
        <p:spPr>
          <a:xfrm>
            <a:off x="-653416" y="560240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8" name="Google Shape;608;p36">
            <a:extLst>
              <a:ext uri="{FF2B5EF4-FFF2-40B4-BE49-F238E27FC236}">
                <a16:creationId xmlns:a16="http://schemas.microsoft.com/office/drawing/2014/main" id="{6CC348F7-0C81-2DB1-BE35-5E6E95D3007F}"/>
              </a:ext>
            </a:extLst>
          </p:cNvPr>
          <p:cNvSpPr/>
          <p:nvPr/>
        </p:nvSpPr>
        <p:spPr>
          <a:xfrm>
            <a:off x="1402324" y="6284763"/>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09" name="Google Shape;609;p36">
            <a:extLst>
              <a:ext uri="{FF2B5EF4-FFF2-40B4-BE49-F238E27FC236}">
                <a16:creationId xmlns:a16="http://schemas.microsoft.com/office/drawing/2014/main" id="{D6586B25-096B-3977-9BF3-83C694C00A3C}"/>
              </a:ext>
            </a:extLst>
          </p:cNvPr>
          <p:cNvSpPr/>
          <p:nvPr/>
        </p:nvSpPr>
        <p:spPr>
          <a:xfrm>
            <a:off x="-340007" y="5017176"/>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255020378"/>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600" b="1">
                <a:latin typeface="Arial"/>
                <a:ea typeface="Arial"/>
                <a:cs typeface="Arial"/>
                <a:sym typeface="Arial"/>
              </a:rPr>
              <a:t>Why Uninest?</a:t>
            </a:r>
            <a:endParaRPr sz="6600" b="1">
              <a:latin typeface="Arial"/>
              <a:ea typeface="Arial"/>
              <a:cs typeface="Arial"/>
              <a:sym typeface="Arial"/>
            </a:endParaRPr>
          </a:p>
        </p:txBody>
      </p:sp>
      <p:sp>
        <p:nvSpPr>
          <p:cNvPr id="111" name="Google Shape;11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90000"/>
              </a:lnSpc>
              <a:spcBef>
                <a:spcPts val="0"/>
              </a:spcBef>
              <a:spcAft>
                <a:spcPts val="0"/>
              </a:spcAft>
              <a:buClr>
                <a:schemeClr val="dk1"/>
              </a:buClr>
              <a:buSzPts val="2800"/>
              <a:buNone/>
            </a:pPr>
            <a:endParaRPr>
              <a:latin typeface="Arial"/>
              <a:ea typeface="Arial"/>
              <a:cs typeface="Arial"/>
              <a:sym typeface="Arial"/>
            </a:endParaRPr>
          </a:p>
          <a:p>
            <a:pPr marL="0" lvl="0" indent="0" algn="ctr" rtl="0">
              <a:lnSpc>
                <a:spcPct val="90000"/>
              </a:lnSpc>
              <a:spcBef>
                <a:spcPts val="1000"/>
              </a:spcBef>
              <a:spcAft>
                <a:spcPts val="0"/>
              </a:spcAft>
              <a:buSzPts val="2800"/>
              <a:buNone/>
            </a:pPr>
            <a:r>
              <a:rPr lang="en-US"/>
              <a:t>Finding suitable housing near campus is often time-consuming, fragmented, and stressful for students. Listings are scattered across social media, messaging groups, and unreliable websites, making it difficult to compare options or trust the information provided. UniNest addresses this problem by offering a centralized, student-focused platform that brings verified apartment listings, clear details, and location relevance into one place. By focusing specifically on students and campus proximity, UniNest simplifies the housing search and helps students make informed decisions quickly and confidently.</a:t>
            </a:r>
            <a:endParaRPr/>
          </a:p>
        </p:txBody>
      </p:sp>
      <p:sp>
        <p:nvSpPr>
          <p:cNvPr id="112" name="Google Shape;112;p4"/>
          <p:cNvSpPr/>
          <p:nvPr/>
        </p:nvSpPr>
        <p:spPr>
          <a:xfrm>
            <a:off x="-614856" y="506073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13" name="Google Shape;113;p4"/>
          <p:cNvSpPr/>
          <p:nvPr/>
        </p:nvSpPr>
        <p:spPr>
          <a:xfrm>
            <a:off x="1182413" y="5897801"/>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13">
          <a:extLst>
            <a:ext uri="{FF2B5EF4-FFF2-40B4-BE49-F238E27FC236}">
              <a16:creationId xmlns:a16="http://schemas.microsoft.com/office/drawing/2014/main" id="{067D6F9D-5C55-1C4F-7D9D-F92F95678C46}"/>
            </a:ext>
          </a:extLst>
        </p:cNvPr>
        <p:cNvGrpSpPr/>
        <p:nvPr/>
      </p:nvGrpSpPr>
      <p:grpSpPr>
        <a:xfrm>
          <a:off x="0" y="0"/>
          <a:ext cx="0" cy="0"/>
          <a:chOff x="0" y="0"/>
          <a:chExt cx="0" cy="0"/>
        </a:xfrm>
      </p:grpSpPr>
      <p:sp>
        <p:nvSpPr>
          <p:cNvPr id="614" name="Google Shape;614;p37">
            <a:extLst>
              <a:ext uri="{FF2B5EF4-FFF2-40B4-BE49-F238E27FC236}">
                <a16:creationId xmlns:a16="http://schemas.microsoft.com/office/drawing/2014/main" id="{6329878F-F159-39F8-97D5-EAE9EEE32D9F}"/>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ADMIN</a:t>
            </a:r>
            <a:endParaRPr/>
          </a:p>
        </p:txBody>
      </p:sp>
      <p:sp>
        <p:nvSpPr>
          <p:cNvPr id="615" name="Google Shape;615;p37">
            <a:extLst>
              <a:ext uri="{FF2B5EF4-FFF2-40B4-BE49-F238E27FC236}">
                <a16:creationId xmlns:a16="http://schemas.microsoft.com/office/drawing/2014/main" id="{D8476276-8206-6499-3A66-A757443D786C}"/>
              </a:ext>
            </a:extLst>
          </p:cNvPr>
          <p:cNvSpPr/>
          <p:nvPr/>
        </p:nvSpPr>
        <p:spPr>
          <a:xfrm>
            <a:off x="6096000" y="4722479"/>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Forum Management</a:t>
            </a:r>
            <a:endParaRPr sz="2800" b="1"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 Full moderation powers over all posts/comments</a:t>
            </a:r>
            <a:endParaRPr sz="2800" b="0" i="0" u="none" strike="noStrike" cap="none">
              <a:solidFill>
                <a:schemeClr val="lt1"/>
              </a:solidFill>
              <a:latin typeface="Arial"/>
              <a:ea typeface="Arial"/>
              <a:cs typeface="Arial"/>
              <a:sym typeface="Arial"/>
            </a:endParaRPr>
          </a:p>
        </p:txBody>
      </p:sp>
      <p:sp>
        <p:nvSpPr>
          <p:cNvPr id="616" name="Google Shape;616;p37">
            <a:extLst>
              <a:ext uri="{FF2B5EF4-FFF2-40B4-BE49-F238E27FC236}">
                <a16:creationId xmlns:a16="http://schemas.microsoft.com/office/drawing/2014/main" id="{99CB161A-A8BA-AA2D-F0F9-A1DA9EB03AC0}"/>
              </a:ext>
            </a:extLst>
          </p:cNvPr>
          <p:cNvSpPr/>
          <p:nvPr/>
        </p:nvSpPr>
        <p:spPr>
          <a:xfrm>
            <a:off x="963168" y="1997298"/>
            <a:ext cx="7104119" cy="239984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dirty="0">
                <a:solidFill>
                  <a:schemeClr val="lt1"/>
                </a:solidFill>
                <a:latin typeface="Arial"/>
                <a:ea typeface="Arial"/>
                <a:cs typeface="Arial"/>
                <a:sym typeface="Arial"/>
              </a:rPr>
              <a:t>User Management</a:t>
            </a:r>
          </a:p>
          <a:p>
            <a:pPr marL="0" lvl="0" indent="0">
              <a:buFont typeface="Arial"/>
              <a:buNone/>
            </a:pPr>
            <a:r>
              <a:rPr lang="en-US" sz="1800" dirty="0">
                <a:solidFill>
                  <a:schemeClr val="lt1"/>
                </a:solidFill>
              </a:rPr>
              <a:t>- See all system users</a:t>
            </a:r>
            <a:endParaRPr sz="1800" dirty="0">
              <a:solidFill>
                <a:schemeClr val="lt1"/>
              </a:solidFill>
            </a:endParaRPr>
          </a:p>
          <a:p>
            <a:r>
              <a:rPr lang="en-US" sz="1800" dirty="0">
                <a:solidFill>
                  <a:schemeClr val="lt1"/>
                </a:solidFill>
              </a:rPr>
              <a:t>- Suspend/unsuspend users</a:t>
            </a:r>
          </a:p>
          <a:p>
            <a:r>
              <a:rPr lang="en-US" sz="1800" dirty="0">
                <a:solidFill>
                  <a:schemeClr val="lt1"/>
                </a:solidFill>
              </a:rPr>
              <a:t>- Ban/unban users</a:t>
            </a:r>
            <a:endParaRPr sz="1800" dirty="0">
              <a:solidFill>
                <a:schemeClr val="lt1"/>
              </a:solidFill>
            </a:endParaRPr>
          </a:p>
        </p:txBody>
      </p:sp>
      <p:sp>
        <p:nvSpPr>
          <p:cNvPr id="617" name="Google Shape;617;p37">
            <a:extLst>
              <a:ext uri="{FF2B5EF4-FFF2-40B4-BE49-F238E27FC236}">
                <a16:creationId xmlns:a16="http://schemas.microsoft.com/office/drawing/2014/main" id="{1095ECEF-5BC8-44C8-D4AC-EA578B4AB4E7}"/>
              </a:ext>
            </a:extLst>
          </p:cNvPr>
          <p:cNvSpPr/>
          <p:nvPr/>
        </p:nvSpPr>
        <p:spPr>
          <a:xfrm>
            <a:off x="838199" y="7399670"/>
            <a:ext cx="7629939"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18" name="Google Shape;618;p37">
            <a:extLst>
              <a:ext uri="{FF2B5EF4-FFF2-40B4-BE49-F238E27FC236}">
                <a16:creationId xmlns:a16="http://schemas.microsoft.com/office/drawing/2014/main" id="{5064DA76-573E-8FCD-67D4-70189567A6C5}"/>
              </a:ext>
            </a:extLst>
          </p:cNvPr>
          <p:cNvSpPr/>
          <p:nvPr/>
        </p:nvSpPr>
        <p:spPr>
          <a:xfrm>
            <a:off x="329460" y="1434037"/>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ar-JO" sz="3600" b="1" dirty="0">
                <a:solidFill>
                  <a:schemeClr val="lt1"/>
                </a:solidFill>
              </a:rPr>
              <a:t>5</a:t>
            </a:r>
            <a:r>
              <a:rPr lang="en-US" sz="3600" b="1" i="0" u="none" strike="noStrike" cap="none" dirty="0">
                <a:solidFill>
                  <a:schemeClr val="lt1"/>
                </a:solidFill>
                <a:latin typeface="Arial"/>
                <a:ea typeface="Arial"/>
                <a:cs typeface="Arial"/>
                <a:sym typeface="Arial"/>
              </a:rPr>
              <a:t>.</a:t>
            </a:r>
            <a:endParaRPr sz="3600" b="1" i="0" u="none" strike="noStrike" cap="none" dirty="0">
              <a:solidFill>
                <a:schemeClr val="lt1"/>
              </a:solidFill>
              <a:latin typeface="Arial"/>
              <a:ea typeface="Arial"/>
              <a:cs typeface="Arial"/>
              <a:sym typeface="Arial"/>
            </a:endParaRPr>
          </a:p>
        </p:txBody>
      </p:sp>
      <p:sp>
        <p:nvSpPr>
          <p:cNvPr id="619" name="Google Shape;619;p37">
            <a:extLst>
              <a:ext uri="{FF2B5EF4-FFF2-40B4-BE49-F238E27FC236}">
                <a16:creationId xmlns:a16="http://schemas.microsoft.com/office/drawing/2014/main" id="{EFE23831-933E-74D8-8A16-BE42B5A29942}"/>
              </a:ext>
            </a:extLst>
          </p:cNvPr>
          <p:cNvSpPr/>
          <p:nvPr/>
        </p:nvSpPr>
        <p:spPr>
          <a:xfrm>
            <a:off x="5837529" y="4621890"/>
            <a:ext cx="6109252"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0" name="Google Shape;620;p37">
            <a:extLst>
              <a:ext uri="{FF2B5EF4-FFF2-40B4-BE49-F238E27FC236}">
                <a16:creationId xmlns:a16="http://schemas.microsoft.com/office/drawing/2014/main" id="{2A170907-2BB0-2647-B831-7D7CC115DD39}"/>
              </a:ext>
            </a:extLst>
          </p:cNvPr>
          <p:cNvSpPr/>
          <p:nvPr/>
        </p:nvSpPr>
        <p:spPr>
          <a:xfrm>
            <a:off x="11069705" y="4140495"/>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ar-JO" sz="3600" b="1" dirty="0">
                <a:solidFill>
                  <a:schemeClr val="lt1"/>
                </a:solidFill>
              </a:rPr>
              <a:t>6</a:t>
            </a:r>
            <a:r>
              <a:rPr lang="en-US" sz="3600" b="1" i="0" u="none" strike="noStrike" cap="none" dirty="0">
                <a:solidFill>
                  <a:schemeClr val="lt1"/>
                </a:solidFill>
                <a:latin typeface="Arial"/>
                <a:ea typeface="Arial"/>
                <a:cs typeface="Arial"/>
                <a:sym typeface="Arial"/>
              </a:rPr>
              <a:t>.</a:t>
            </a:r>
            <a:endParaRPr sz="3600" b="1" i="0" u="none" strike="noStrike" cap="none" dirty="0">
              <a:solidFill>
                <a:schemeClr val="lt1"/>
              </a:solidFill>
              <a:latin typeface="Arial"/>
              <a:ea typeface="Arial"/>
              <a:cs typeface="Arial"/>
              <a:sym typeface="Arial"/>
            </a:endParaRPr>
          </a:p>
        </p:txBody>
      </p:sp>
      <p:sp>
        <p:nvSpPr>
          <p:cNvPr id="621" name="Google Shape;621;p37">
            <a:extLst>
              <a:ext uri="{FF2B5EF4-FFF2-40B4-BE49-F238E27FC236}">
                <a16:creationId xmlns:a16="http://schemas.microsoft.com/office/drawing/2014/main" id="{E46A721D-D186-7B3E-1E5E-32CCB7E6BE89}"/>
              </a:ext>
            </a:extLst>
          </p:cNvPr>
          <p:cNvSpPr/>
          <p:nvPr/>
        </p:nvSpPr>
        <p:spPr>
          <a:xfrm>
            <a:off x="11306617" y="560240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2" name="Google Shape;622;p37">
            <a:extLst>
              <a:ext uri="{FF2B5EF4-FFF2-40B4-BE49-F238E27FC236}">
                <a16:creationId xmlns:a16="http://schemas.microsoft.com/office/drawing/2014/main" id="{1089EDF6-747D-AAE7-EF3F-D493BC3523B1}"/>
              </a:ext>
            </a:extLst>
          </p:cNvPr>
          <p:cNvSpPr/>
          <p:nvPr/>
        </p:nvSpPr>
        <p:spPr>
          <a:xfrm>
            <a:off x="10149512" y="6387659"/>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3" name="Google Shape;623;p37">
            <a:extLst>
              <a:ext uri="{FF2B5EF4-FFF2-40B4-BE49-F238E27FC236}">
                <a16:creationId xmlns:a16="http://schemas.microsoft.com/office/drawing/2014/main" id="{D0A5A2BC-4204-9CF4-7FC0-6C96E360CD5B}"/>
              </a:ext>
            </a:extLst>
          </p:cNvPr>
          <p:cNvSpPr/>
          <p:nvPr/>
        </p:nvSpPr>
        <p:spPr>
          <a:xfrm>
            <a:off x="10619853" y="5544085"/>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4070445556"/>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27">
          <a:extLst>
            <a:ext uri="{FF2B5EF4-FFF2-40B4-BE49-F238E27FC236}">
              <a16:creationId xmlns:a16="http://schemas.microsoft.com/office/drawing/2014/main" id="{06A70ADE-740A-6EA8-5456-9869752C73B8}"/>
            </a:ext>
          </a:extLst>
        </p:cNvPr>
        <p:cNvGrpSpPr/>
        <p:nvPr/>
      </p:nvGrpSpPr>
      <p:grpSpPr>
        <a:xfrm>
          <a:off x="0" y="0"/>
          <a:ext cx="0" cy="0"/>
          <a:chOff x="0" y="0"/>
          <a:chExt cx="0" cy="0"/>
        </a:xfrm>
      </p:grpSpPr>
      <p:sp>
        <p:nvSpPr>
          <p:cNvPr id="628" name="Google Shape;628;p38">
            <a:extLst>
              <a:ext uri="{FF2B5EF4-FFF2-40B4-BE49-F238E27FC236}">
                <a16:creationId xmlns:a16="http://schemas.microsoft.com/office/drawing/2014/main" id="{C91FE7A0-BF16-DE16-E17A-173345B72F3C}"/>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ADMIN</a:t>
            </a:r>
            <a:endParaRPr/>
          </a:p>
        </p:txBody>
      </p:sp>
      <p:sp>
        <p:nvSpPr>
          <p:cNvPr id="629" name="Google Shape;629;p38">
            <a:extLst>
              <a:ext uri="{FF2B5EF4-FFF2-40B4-BE49-F238E27FC236}">
                <a16:creationId xmlns:a16="http://schemas.microsoft.com/office/drawing/2014/main" id="{4FED85C2-72EF-8784-3423-9359ADFA75C7}"/>
              </a:ext>
            </a:extLst>
          </p:cNvPr>
          <p:cNvSpPr/>
          <p:nvPr/>
        </p:nvSpPr>
        <p:spPr>
          <a:xfrm>
            <a:off x="6096000" y="4722479"/>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dirty="0">
                <a:solidFill>
                  <a:schemeClr val="lt1"/>
                </a:solidFill>
                <a:latin typeface="Arial"/>
                <a:ea typeface="Arial"/>
                <a:cs typeface="Arial"/>
                <a:sym typeface="Arial"/>
              </a:rPr>
              <a:t>Forum Management</a:t>
            </a:r>
            <a:endParaRPr sz="2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 Full moderation powers over all posts/comments</a:t>
            </a:r>
            <a:endParaRPr sz="2800" b="0" i="0" u="none" strike="noStrike" cap="none" dirty="0">
              <a:solidFill>
                <a:schemeClr val="lt1"/>
              </a:solidFill>
              <a:latin typeface="Arial"/>
              <a:ea typeface="Arial"/>
              <a:cs typeface="Arial"/>
              <a:sym typeface="Arial"/>
            </a:endParaRPr>
          </a:p>
        </p:txBody>
      </p:sp>
      <p:sp>
        <p:nvSpPr>
          <p:cNvPr id="630" name="Google Shape;630;p38">
            <a:extLst>
              <a:ext uri="{FF2B5EF4-FFF2-40B4-BE49-F238E27FC236}">
                <a16:creationId xmlns:a16="http://schemas.microsoft.com/office/drawing/2014/main" id="{5D1BA9B5-2B8B-7E3F-E088-12EEE21FAAFF}"/>
              </a:ext>
            </a:extLst>
          </p:cNvPr>
          <p:cNvSpPr/>
          <p:nvPr/>
        </p:nvSpPr>
        <p:spPr>
          <a:xfrm>
            <a:off x="963168" y="1997298"/>
            <a:ext cx="7104119" cy="239984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lvl="0"/>
            <a:r>
              <a:rPr lang="en-US" sz="2000" b="1" dirty="0">
                <a:solidFill>
                  <a:schemeClr val="lt1"/>
                </a:solidFill>
              </a:rPr>
              <a:t>User Management</a:t>
            </a:r>
          </a:p>
          <a:p>
            <a:pPr lvl="0"/>
            <a:r>
              <a:rPr lang="en-US" sz="1800" dirty="0">
                <a:solidFill>
                  <a:schemeClr val="lt1"/>
                </a:solidFill>
              </a:rPr>
              <a:t>- See all system users</a:t>
            </a:r>
          </a:p>
          <a:p>
            <a:pPr lvl="0"/>
            <a:r>
              <a:rPr lang="en-US" sz="1800" dirty="0">
                <a:solidFill>
                  <a:schemeClr val="lt1"/>
                </a:solidFill>
              </a:rPr>
              <a:t>- Suspend/unsuspend users</a:t>
            </a:r>
          </a:p>
          <a:p>
            <a:pPr lvl="0"/>
            <a:r>
              <a:rPr lang="en-US" sz="1800" dirty="0">
                <a:solidFill>
                  <a:schemeClr val="lt1"/>
                </a:solidFill>
              </a:rPr>
              <a:t>- Ban/unban users</a:t>
            </a:r>
          </a:p>
        </p:txBody>
      </p:sp>
      <p:sp>
        <p:nvSpPr>
          <p:cNvPr id="631" name="Google Shape;631;p38">
            <a:extLst>
              <a:ext uri="{FF2B5EF4-FFF2-40B4-BE49-F238E27FC236}">
                <a16:creationId xmlns:a16="http://schemas.microsoft.com/office/drawing/2014/main" id="{9F93E95A-1175-CCBA-BBAE-030E98670B73}"/>
              </a:ext>
            </a:extLst>
          </p:cNvPr>
          <p:cNvSpPr/>
          <p:nvPr/>
        </p:nvSpPr>
        <p:spPr>
          <a:xfrm>
            <a:off x="838199" y="7399670"/>
            <a:ext cx="7629939"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2" name="Google Shape;632;p38">
            <a:extLst>
              <a:ext uri="{FF2B5EF4-FFF2-40B4-BE49-F238E27FC236}">
                <a16:creationId xmlns:a16="http://schemas.microsoft.com/office/drawing/2014/main" id="{D6394CB3-E722-CCD0-E032-F62840FA7AEF}"/>
              </a:ext>
            </a:extLst>
          </p:cNvPr>
          <p:cNvSpPr/>
          <p:nvPr/>
        </p:nvSpPr>
        <p:spPr>
          <a:xfrm>
            <a:off x="329460" y="1434037"/>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dirty="0">
                <a:solidFill>
                  <a:schemeClr val="lt1"/>
                </a:solidFill>
              </a:rPr>
              <a:t>5</a:t>
            </a:r>
            <a:r>
              <a:rPr lang="en-US" sz="3600" b="1" i="0" u="none" strike="noStrike" cap="none" dirty="0">
                <a:solidFill>
                  <a:schemeClr val="lt1"/>
                </a:solidFill>
                <a:latin typeface="Arial"/>
                <a:ea typeface="Arial"/>
                <a:cs typeface="Arial"/>
                <a:sym typeface="Arial"/>
              </a:rPr>
              <a:t>.</a:t>
            </a:r>
            <a:endParaRPr sz="3600" b="1" i="0" u="none" strike="noStrike" cap="none" dirty="0">
              <a:solidFill>
                <a:schemeClr val="lt1"/>
              </a:solidFill>
              <a:latin typeface="Arial"/>
              <a:ea typeface="Arial"/>
              <a:cs typeface="Arial"/>
              <a:sym typeface="Arial"/>
            </a:endParaRPr>
          </a:p>
        </p:txBody>
      </p:sp>
      <p:sp>
        <p:nvSpPr>
          <p:cNvPr id="633" name="Google Shape;633;p38">
            <a:extLst>
              <a:ext uri="{FF2B5EF4-FFF2-40B4-BE49-F238E27FC236}">
                <a16:creationId xmlns:a16="http://schemas.microsoft.com/office/drawing/2014/main" id="{F6B0307C-4F82-CD09-7A40-733AC4647906}"/>
              </a:ext>
            </a:extLst>
          </p:cNvPr>
          <p:cNvSpPr/>
          <p:nvPr/>
        </p:nvSpPr>
        <p:spPr>
          <a:xfrm>
            <a:off x="5837529" y="7469087"/>
            <a:ext cx="6109252"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4" name="Google Shape;634;p38">
            <a:extLst>
              <a:ext uri="{FF2B5EF4-FFF2-40B4-BE49-F238E27FC236}">
                <a16:creationId xmlns:a16="http://schemas.microsoft.com/office/drawing/2014/main" id="{B399E208-8F1F-5860-8DFB-D1B7E7810C0D}"/>
              </a:ext>
            </a:extLst>
          </p:cNvPr>
          <p:cNvSpPr/>
          <p:nvPr/>
        </p:nvSpPr>
        <p:spPr>
          <a:xfrm>
            <a:off x="11069705" y="4140495"/>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dirty="0">
                <a:solidFill>
                  <a:schemeClr val="lt1"/>
                </a:solidFill>
              </a:rPr>
              <a:t>6</a:t>
            </a:r>
            <a:r>
              <a:rPr lang="en-US" sz="3600" b="1" i="0" u="none" strike="noStrike" cap="none" dirty="0">
                <a:solidFill>
                  <a:schemeClr val="lt1"/>
                </a:solidFill>
                <a:latin typeface="Arial"/>
                <a:ea typeface="Arial"/>
                <a:cs typeface="Arial"/>
                <a:sym typeface="Arial"/>
              </a:rPr>
              <a:t>.</a:t>
            </a:r>
            <a:endParaRPr sz="3600" b="1" i="0" u="none" strike="noStrike" cap="none" dirty="0">
              <a:solidFill>
                <a:schemeClr val="lt1"/>
              </a:solidFill>
              <a:latin typeface="Arial"/>
              <a:ea typeface="Arial"/>
              <a:cs typeface="Arial"/>
              <a:sym typeface="Arial"/>
            </a:endParaRPr>
          </a:p>
        </p:txBody>
      </p:sp>
      <p:sp>
        <p:nvSpPr>
          <p:cNvPr id="635" name="Google Shape;635;p38">
            <a:extLst>
              <a:ext uri="{FF2B5EF4-FFF2-40B4-BE49-F238E27FC236}">
                <a16:creationId xmlns:a16="http://schemas.microsoft.com/office/drawing/2014/main" id="{60B6317F-4D11-B67E-B3E0-5A5F3C56E38F}"/>
              </a:ext>
            </a:extLst>
          </p:cNvPr>
          <p:cNvSpPr/>
          <p:nvPr/>
        </p:nvSpPr>
        <p:spPr>
          <a:xfrm>
            <a:off x="11069705" y="-1070173"/>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6" name="Google Shape;636;p38">
            <a:extLst>
              <a:ext uri="{FF2B5EF4-FFF2-40B4-BE49-F238E27FC236}">
                <a16:creationId xmlns:a16="http://schemas.microsoft.com/office/drawing/2014/main" id="{DAFC8919-E6D7-945C-6E0A-67D8571A2669}"/>
              </a:ext>
            </a:extLst>
          </p:cNvPr>
          <p:cNvSpPr/>
          <p:nvPr/>
        </p:nvSpPr>
        <p:spPr>
          <a:xfrm>
            <a:off x="10129023" y="-191211"/>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7" name="Google Shape;637;p38">
            <a:extLst>
              <a:ext uri="{FF2B5EF4-FFF2-40B4-BE49-F238E27FC236}">
                <a16:creationId xmlns:a16="http://schemas.microsoft.com/office/drawing/2014/main" id="{649F732A-6F22-DBB0-C52B-A6AC0CF59931}"/>
              </a:ext>
            </a:extLst>
          </p:cNvPr>
          <p:cNvSpPr/>
          <p:nvPr/>
        </p:nvSpPr>
        <p:spPr>
          <a:xfrm>
            <a:off x="11061187" y="748419"/>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629;p38">
            <a:extLst>
              <a:ext uri="{FF2B5EF4-FFF2-40B4-BE49-F238E27FC236}">
                <a16:creationId xmlns:a16="http://schemas.microsoft.com/office/drawing/2014/main" id="{DA9E015A-AC92-DE2F-2627-E15CD52A40EF}"/>
              </a:ext>
            </a:extLst>
          </p:cNvPr>
          <p:cNvSpPr/>
          <p:nvPr/>
        </p:nvSpPr>
        <p:spPr>
          <a:xfrm>
            <a:off x="245218" y="4722479"/>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lang="ar-JO" sz="1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endParaRPr lang="ar-JO" sz="1800" b="1" dirty="0">
              <a:solidFill>
                <a:schemeClr val="lt1"/>
              </a:solidFill>
            </a:endParaRPr>
          </a:p>
          <a:p>
            <a:pPr marL="0" marR="0" lvl="0" indent="0" algn="l" rtl="0">
              <a:lnSpc>
                <a:spcPct val="100000"/>
              </a:lnSpc>
              <a:spcBef>
                <a:spcPts val="0"/>
              </a:spcBef>
              <a:spcAft>
                <a:spcPts val="0"/>
              </a:spcAft>
              <a:buNone/>
            </a:pPr>
            <a:r>
              <a:rPr lang="en-US" sz="1800" b="1" i="0" u="none" strike="noStrike" cap="none" dirty="0">
                <a:solidFill>
                  <a:schemeClr val="lt1"/>
                </a:solidFill>
                <a:latin typeface="Arial"/>
                <a:ea typeface="Arial"/>
                <a:cs typeface="Arial"/>
                <a:sym typeface="Arial"/>
              </a:rPr>
              <a:t>Admin dashboard</a:t>
            </a:r>
            <a:endParaRPr sz="2800" b="1" i="0" u="none" strike="noStrike" cap="none" dirty="0">
              <a:solidFill>
                <a:schemeClr val="lt1"/>
              </a:solidFill>
              <a:latin typeface="Arial"/>
              <a:ea typeface="Arial"/>
              <a:cs typeface="Arial"/>
              <a:sym typeface="Arial"/>
            </a:endParaRPr>
          </a:p>
          <a:p>
            <a:r>
              <a:rPr lang="en-US" sz="1800" dirty="0">
                <a:solidFill>
                  <a:schemeClr val="lt1"/>
                </a:solidFill>
              </a:rPr>
              <a:t>- Real-Time Statistics Cards</a:t>
            </a:r>
            <a:br>
              <a:rPr lang="en-US" sz="1800" dirty="0">
                <a:solidFill>
                  <a:schemeClr val="lt1"/>
                </a:solidFill>
              </a:rPr>
            </a:br>
            <a:r>
              <a:rPr lang="en-US" sz="1800" dirty="0">
                <a:solidFill>
                  <a:schemeClr val="lt1"/>
                </a:solidFill>
              </a:rPr>
              <a:t>- Engagement Metrics</a:t>
            </a:r>
          </a:p>
          <a:p>
            <a:r>
              <a:rPr lang="en-US" sz="1800" dirty="0">
                <a:solidFill>
                  <a:schemeClr val="lt1"/>
                </a:solidFill>
              </a:rPr>
              <a:t>- Recent Activity Feeds</a:t>
            </a:r>
          </a:p>
          <a:p>
            <a:r>
              <a:rPr lang="en-US" sz="1800" dirty="0">
                <a:solidFill>
                  <a:schemeClr val="lt1"/>
                </a:solidFill>
              </a:rPr>
              <a:t>- Quick Actions Panel</a:t>
            </a:r>
          </a:p>
          <a:p>
            <a:endParaRPr sz="2800" b="0" i="0" u="none" strike="noStrike" cap="none" dirty="0">
              <a:solidFill>
                <a:schemeClr val="lt1"/>
              </a:solidFill>
              <a:latin typeface="Arial"/>
              <a:ea typeface="Arial"/>
              <a:cs typeface="Arial"/>
              <a:sym typeface="Arial"/>
            </a:endParaRPr>
          </a:p>
        </p:txBody>
      </p:sp>
      <p:sp>
        <p:nvSpPr>
          <p:cNvPr id="3" name="Google Shape;634;p38">
            <a:extLst>
              <a:ext uri="{FF2B5EF4-FFF2-40B4-BE49-F238E27FC236}">
                <a16:creationId xmlns:a16="http://schemas.microsoft.com/office/drawing/2014/main" id="{B62DB5F5-480A-E90C-A40C-1D45388EC2D5}"/>
              </a:ext>
            </a:extLst>
          </p:cNvPr>
          <p:cNvSpPr/>
          <p:nvPr/>
        </p:nvSpPr>
        <p:spPr>
          <a:xfrm>
            <a:off x="5034588" y="4425156"/>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dirty="0">
                <a:solidFill>
                  <a:schemeClr val="lt1"/>
                </a:solidFill>
              </a:rPr>
              <a:t>7</a:t>
            </a:r>
            <a:r>
              <a:rPr lang="en-US" sz="3600" b="1" i="0" u="none" strike="noStrike" cap="none" dirty="0">
                <a:solidFill>
                  <a:schemeClr val="lt1"/>
                </a:solidFill>
                <a:latin typeface="Arial"/>
                <a:ea typeface="Arial"/>
                <a:cs typeface="Arial"/>
                <a:sym typeface="Arial"/>
              </a:rPr>
              <a:t>.</a:t>
            </a:r>
            <a:endParaRPr sz="3600" b="1" i="0" u="none" strike="noStrike" cap="none" dirty="0">
              <a:solidFill>
                <a:schemeClr val="lt1"/>
              </a:solidFill>
              <a:latin typeface="Arial"/>
              <a:ea typeface="Arial"/>
              <a:cs typeface="Arial"/>
              <a:sym typeface="Arial"/>
            </a:endParaRPr>
          </a:p>
        </p:txBody>
      </p:sp>
      <p:sp>
        <p:nvSpPr>
          <p:cNvPr id="4" name="Google Shape;633;p38">
            <a:extLst>
              <a:ext uri="{FF2B5EF4-FFF2-40B4-BE49-F238E27FC236}">
                <a16:creationId xmlns:a16="http://schemas.microsoft.com/office/drawing/2014/main" id="{02650A96-0200-C98D-49A5-EB8839403AA1}"/>
              </a:ext>
            </a:extLst>
          </p:cNvPr>
          <p:cNvSpPr/>
          <p:nvPr/>
        </p:nvSpPr>
        <p:spPr>
          <a:xfrm>
            <a:off x="-13252" y="4408551"/>
            <a:ext cx="6109252"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206565719"/>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27">
          <a:extLst>
            <a:ext uri="{FF2B5EF4-FFF2-40B4-BE49-F238E27FC236}">
              <a16:creationId xmlns:a16="http://schemas.microsoft.com/office/drawing/2014/main" id="{82938088-4D5E-882A-DA75-6D1297632A71}"/>
            </a:ext>
          </a:extLst>
        </p:cNvPr>
        <p:cNvGrpSpPr/>
        <p:nvPr/>
      </p:nvGrpSpPr>
      <p:grpSpPr>
        <a:xfrm>
          <a:off x="0" y="0"/>
          <a:ext cx="0" cy="0"/>
          <a:chOff x="0" y="0"/>
          <a:chExt cx="0" cy="0"/>
        </a:xfrm>
      </p:grpSpPr>
      <p:sp>
        <p:nvSpPr>
          <p:cNvPr id="628" name="Google Shape;628;p38">
            <a:extLst>
              <a:ext uri="{FF2B5EF4-FFF2-40B4-BE49-F238E27FC236}">
                <a16:creationId xmlns:a16="http://schemas.microsoft.com/office/drawing/2014/main" id="{271A38DA-E7A9-0D39-8376-95BCF23AF32E}"/>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ADMIN</a:t>
            </a:r>
            <a:endParaRPr/>
          </a:p>
        </p:txBody>
      </p:sp>
      <p:sp>
        <p:nvSpPr>
          <p:cNvPr id="629" name="Google Shape;629;p38">
            <a:extLst>
              <a:ext uri="{FF2B5EF4-FFF2-40B4-BE49-F238E27FC236}">
                <a16:creationId xmlns:a16="http://schemas.microsoft.com/office/drawing/2014/main" id="{03571B73-7281-BD51-E580-A518816333AA}"/>
              </a:ext>
            </a:extLst>
          </p:cNvPr>
          <p:cNvSpPr/>
          <p:nvPr/>
        </p:nvSpPr>
        <p:spPr>
          <a:xfrm>
            <a:off x="6096000" y="4722479"/>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1800" b="1" i="0" u="none" strike="noStrike" cap="none" dirty="0">
                <a:solidFill>
                  <a:schemeClr val="lt1"/>
                </a:solidFill>
                <a:latin typeface="Arial"/>
                <a:ea typeface="Arial"/>
                <a:cs typeface="Arial"/>
                <a:sym typeface="Arial"/>
              </a:rPr>
              <a:t>Forum Management</a:t>
            </a:r>
            <a:endParaRPr sz="2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 Full moderation powers over all posts/comments</a:t>
            </a:r>
            <a:endParaRPr sz="2800" b="0" i="0" u="none" strike="noStrike" cap="none" dirty="0">
              <a:solidFill>
                <a:schemeClr val="lt1"/>
              </a:solidFill>
              <a:latin typeface="Arial"/>
              <a:ea typeface="Arial"/>
              <a:cs typeface="Arial"/>
              <a:sym typeface="Arial"/>
            </a:endParaRPr>
          </a:p>
        </p:txBody>
      </p:sp>
      <p:sp>
        <p:nvSpPr>
          <p:cNvPr id="630" name="Google Shape;630;p38">
            <a:extLst>
              <a:ext uri="{FF2B5EF4-FFF2-40B4-BE49-F238E27FC236}">
                <a16:creationId xmlns:a16="http://schemas.microsoft.com/office/drawing/2014/main" id="{BF204277-E213-258F-16F4-87A0F735A751}"/>
              </a:ext>
            </a:extLst>
          </p:cNvPr>
          <p:cNvSpPr/>
          <p:nvPr/>
        </p:nvSpPr>
        <p:spPr>
          <a:xfrm>
            <a:off x="963168" y="1997298"/>
            <a:ext cx="7104119" cy="2399848"/>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lvl="0"/>
            <a:r>
              <a:rPr lang="en-US" sz="2000" b="1" dirty="0">
                <a:solidFill>
                  <a:schemeClr val="lt1"/>
                </a:solidFill>
              </a:rPr>
              <a:t>User Management</a:t>
            </a:r>
          </a:p>
          <a:p>
            <a:pPr lvl="0"/>
            <a:r>
              <a:rPr lang="en-US" sz="1800" dirty="0">
                <a:solidFill>
                  <a:schemeClr val="lt1"/>
                </a:solidFill>
              </a:rPr>
              <a:t>- See all system users</a:t>
            </a:r>
          </a:p>
          <a:p>
            <a:pPr lvl="0"/>
            <a:r>
              <a:rPr lang="en-US" sz="1800" dirty="0">
                <a:solidFill>
                  <a:schemeClr val="lt1"/>
                </a:solidFill>
              </a:rPr>
              <a:t>- Suspend/unsuspend users</a:t>
            </a:r>
          </a:p>
          <a:p>
            <a:pPr lvl="0"/>
            <a:r>
              <a:rPr lang="en-US" sz="1800" dirty="0">
                <a:solidFill>
                  <a:schemeClr val="lt1"/>
                </a:solidFill>
              </a:rPr>
              <a:t>- Ban/unban users</a:t>
            </a:r>
          </a:p>
        </p:txBody>
      </p:sp>
      <p:sp>
        <p:nvSpPr>
          <p:cNvPr id="631" name="Google Shape;631;p38">
            <a:extLst>
              <a:ext uri="{FF2B5EF4-FFF2-40B4-BE49-F238E27FC236}">
                <a16:creationId xmlns:a16="http://schemas.microsoft.com/office/drawing/2014/main" id="{1DA904D5-AA68-2D7C-B6A0-A6E2B57E6E63}"/>
              </a:ext>
            </a:extLst>
          </p:cNvPr>
          <p:cNvSpPr/>
          <p:nvPr/>
        </p:nvSpPr>
        <p:spPr>
          <a:xfrm>
            <a:off x="838199" y="7399670"/>
            <a:ext cx="7629939"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2" name="Google Shape;632;p38">
            <a:extLst>
              <a:ext uri="{FF2B5EF4-FFF2-40B4-BE49-F238E27FC236}">
                <a16:creationId xmlns:a16="http://schemas.microsoft.com/office/drawing/2014/main" id="{D9F8DBBA-38EF-8465-9BC9-149C95838D6F}"/>
              </a:ext>
            </a:extLst>
          </p:cNvPr>
          <p:cNvSpPr/>
          <p:nvPr/>
        </p:nvSpPr>
        <p:spPr>
          <a:xfrm>
            <a:off x="329460" y="1434037"/>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dirty="0">
                <a:solidFill>
                  <a:schemeClr val="lt1"/>
                </a:solidFill>
              </a:rPr>
              <a:t>5</a:t>
            </a:r>
            <a:r>
              <a:rPr lang="en-US" sz="3600" b="1" i="0" u="none" strike="noStrike" cap="none" dirty="0">
                <a:solidFill>
                  <a:schemeClr val="lt1"/>
                </a:solidFill>
                <a:latin typeface="Arial"/>
                <a:ea typeface="Arial"/>
                <a:cs typeface="Arial"/>
                <a:sym typeface="Arial"/>
              </a:rPr>
              <a:t>.</a:t>
            </a:r>
            <a:endParaRPr sz="3600" b="1" i="0" u="none" strike="noStrike" cap="none" dirty="0">
              <a:solidFill>
                <a:schemeClr val="lt1"/>
              </a:solidFill>
              <a:latin typeface="Arial"/>
              <a:ea typeface="Arial"/>
              <a:cs typeface="Arial"/>
              <a:sym typeface="Arial"/>
            </a:endParaRPr>
          </a:p>
        </p:txBody>
      </p:sp>
      <p:sp>
        <p:nvSpPr>
          <p:cNvPr id="633" name="Google Shape;633;p38">
            <a:extLst>
              <a:ext uri="{FF2B5EF4-FFF2-40B4-BE49-F238E27FC236}">
                <a16:creationId xmlns:a16="http://schemas.microsoft.com/office/drawing/2014/main" id="{CE3365C1-5271-DCD0-C2C4-75E8EC9BEFAD}"/>
              </a:ext>
            </a:extLst>
          </p:cNvPr>
          <p:cNvSpPr/>
          <p:nvPr/>
        </p:nvSpPr>
        <p:spPr>
          <a:xfrm>
            <a:off x="5837529" y="7469087"/>
            <a:ext cx="6109252"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4" name="Google Shape;634;p38">
            <a:extLst>
              <a:ext uri="{FF2B5EF4-FFF2-40B4-BE49-F238E27FC236}">
                <a16:creationId xmlns:a16="http://schemas.microsoft.com/office/drawing/2014/main" id="{F139AD00-C0BE-CC1C-ECA1-3F6580B56A34}"/>
              </a:ext>
            </a:extLst>
          </p:cNvPr>
          <p:cNvSpPr/>
          <p:nvPr/>
        </p:nvSpPr>
        <p:spPr>
          <a:xfrm>
            <a:off x="11069705" y="4140495"/>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dirty="0">
                <a:solidFill>
                  <a:schemeClr val="lt1"/>
                </a:solidFill>
              </a:rPr>
              <a:t>6</a:t>
            </a:r>
            <a:r>
              <a:rPr lang="en-US" sz="3600" b="1" i="0" u="none" strike="noStrike" cap="none" dirty="0">
                <a:solidFill>
                  <a:schemeClr val="lt1"/>
                </a:solidFill>
                <a:latin typeface="Arial"/>
                <a:ea typeface="Arial"/>
                <a:cs typeface="Arial"/>
                <a:sym typeface="Arial"/>
              </a:rPr>
              <a:t>.</a:t>
            </a:r>
            <a:endParaRPr sz="3600" b="1" i="0" u="none" strike="noStrike" cap="none" dirty="0">
              <a:solidFill>
                <a:schemeClr val="lt1"/>
              </a:solidFill>
              <a:latin typeface="Arial"/>
              <a:ea typeface="Arial"/>
              <a:cs typeface="Arial"/>
              <a:sym typeface="Arial"/>
            </a:endParaRPr>
          </a:p>
        </p:txBody>
      </p:sp>
      <p:sp>
        <p:nvSpPr>
          <p:cNvPr id="635" name="Google Shape;635;p38">
            <a:extLst>
              <a:ext uri="{FF2B5EF4-FFF2-40B4-BE49-F238E27FC236}">
                <a16:creationId xmlns:a16="http://schemas.microsoft.com/office/drawing/2014/main" id="{2A070310-E410-FFD4-D64C-638E65E4BDA7}"/>
              </a:ext>
            </a:extLst>
          </p:cNvPr>
          <p:cNvSpPr/>
          <p:nvPr/>
        </p:nvSpPr>
        <p:spPr>
          <a:xfrm>
            <a:off x="11069705" y="-1070173"/>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6" name="Google Shape;636;p38">
            <a:extLst>
              <a:ext uri="{FF2B5EF4-FFF2-40B4-BE49-F238E27FC236}">
                <a16:creationId xmlns:a16="http://schemas.microsoft.com/office/drawing/2014/main" id="{606C3CDB-E849-B88E-2FA9-A03371622253}"/>
              </a:ext>
            </a:extLst>
          </p:cNvPr>
          <p:cNvSpPr/>
          <p:nvPr/>
        </p:nvSpPr>
        <p:spPr>
          <a:xfrm>
            <a:off x="10129023" y="-191211"/>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7" name="Google Shape;637;p38">
            <a:extLst>
              <a:ext uri="{FF2B5EF4-FFF2-40B4-BE49-F238E27FC236}">
                <a16:creationId xmlns:a16="http://schemas.microsoft.com/office/drawing/2014/main" id="{ACE74738-FAFD-206B-FADD-1894B741E1F1}"/>
              </a:ext>
            </a:extLst>
          </p:cNvPr>
          <p:cNvSpPr/>
          <p:nvPr/>
        </p:nvSpPr>
        <p:spPr>
          <a:xfrm>
            <a:off x="11061187" y="748419"/>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629;p38">
            <a:extLst>
              <a:ext uri="{FF2B5EF4-FFF2-40B4-BE49-F238E27FC236}">
                <a16:creationId xmlns:a16="http://schemas.microsoft.com/office/drawing/2014/main" id="{AB7393C3-9238-E5DC-E05D-6593E8125597}"/>
              </a:ext>
            </a:extLst>
          </p:cNvPr>
          <p:cNvSpPr/>
          <p:nvPr/>
        </p:nvSpPr>
        <p:spPr>
          <a:xfrm>
            <a:off x="245218" y="4722479"/>
            <a:ext cx="5592311" cy="1770396"/>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lang="ar-JO" sz="1800" b="1"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endParaRPr lang="ar-JO" sz="1800" b="1" dirty="0">
              <a:solidFill>
                <a:schemeClr val="lt1"/>
              </a:solidFill>
            </a:endParaRPr>
          </a:p>
          <a:p>
            <a:pPr marL="0" marR="0" lvl="0" indent="0" algn="l" rtl="0">
              <a:lnSpc>
                <a:spcPct val="100000"/>
              </a:lnSpc>
              <a:spcBef>
                <a:spcPts val="0"/>
              </a:spcBef>
              <a:spcAft>
                <a:spcPts val="0"/>
              </a:spcAft>
              <a:buNone/>
            </a:pPr>
            <a:r>
              <a:rPr lang="en-US" sz="1800" b="1" i="0" u="none" strike="noStrike" cap="none" dirty="0">
                <a:solidFill>
                  <a:schemeClr val="lt1"/>
                </a:solidFill>
                <a:latin typeface="Arial"/>
                <a:ea typeface="Arial"/>
                <a:cs typeface="Arial"/>
                <a:sym typeface="Arial"/>
              </a:rPr>
              <a:t>Admin dashboard</a:t>
            </a:r>
            <a:endParaRPr sz="2800" b="1" i="0" u="none" strike="noStrike" cap="none" dirty="0">
              <a:solidFill>
                <a:schemeClr val="lt1"/>
              </a:solidFill>
              <a:latin typeface="Arial"/>
              <a:ea typeface="Arial"/>
              <a:cs typeface="Arial"/>
              <a:sym typeface="Arial"/>
            </a:endParaRPr>
          </a:p>
          <a:p>
            <a:r>
              <a:rPr lang="en-US" sz="1800" dirty="0">
                <a:solidFill>
                  <a:schemeClr val="lt1"/>
                </a:solidFill>
              </a:rPr>
              <a:t>- Real-Time Statistics Cards</a:t>
            </a:r>
            <a:br>
              <a:rPr lang="en-US" sz="1800" dirty="0">
                <a:solidFill>
                  <a:schemeClr val="lt1"/>
                </a:solidFill>
              </a:rPr>
            </a:br>
            <a:r>
              <a:rPr lang="en-US" sz="1800" dirty="0">
                <a:solidFill>
                  <a:schemeClr val="lt1"/>
                </a:solidFill>
              </a:rPr>
              <a:t>- Engagement Metrics</a:t>
            </a:r>
          </a:p>
          <a:p>
            <a:r>
              <a:rPr lang="en-US" sz="1800" dirty="0">
                <a:solidFill>
                  <a:schemeClr val="lt1"/>
                </a:solidFill>
              </a:rPr>
              <a:t>- Recent Activity Feeds</a:t>
            </a:r>
          </a:p>
          <a:p>
            <a:r>
              <a:rPr lang="en-US" sz="1800" dirty="0">
                <a:solidFill>
                  <a:schemeClr val="lt1"/>
                </a:solidFill>
              </a:rPr>
              <a:t>- Quick Actions Panel</a:t>
            </a:r>
          </a:p>
          <a:p>
            <a:endParaRPr sz="2800" b="0" i="0" u="none" strike="noStrike" cap="none" dirty="0">
              <a:solidFill>
                <a:schemeClr val="lt1"/>
              </a:solidFill>
              <a:latin typeface="Arial"/>
              <a:ea typeface="Arial"/>
              <a:cs typeface="Arial"/>
              <a:sym typeface="Arial"/>
            </a:endParaRPr>
          </a:p>
        </p:txBody>
      </p:sp>
      <p:sp>
        <p:nvSpPr>
          <p:cNvPr id="3" name="Google Shape;634;p38">
            <a:extLst>
              <a:ext uri="{FF2B5EF4-FFF2-40B4-BE49-F238E27FC236}">
                <a16:creationId xmlns:a16="http://schemas.microsoft.com/office/drawing/2014/main" id="{706F6CC0-3EE8-DB2B-B6ED-A131BE92D8DA}"/>
              </a:ext>
            </a:extLst>
          </p:cNvPr>
          <p:cNvSpPr/>
          <p:nvPr/>
        </p:nvSpPr>
        <p:spPr>
          <a:xfrm>
            <a:off x="5034588" y="4425156"/>
            <a:ext cx="987276" cy="878785"/>
          </a:xfrm>
          <a:prstGeom prst="roundRect">
            <a:avLst>
              <a:gd name="adj" fmla="val 5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3600" b="1" dirty="0">
                <a:solidFill>
                  <a:schemeClr val="lt1"/>
                </a:solidFill>
              </a:rPr>
              <a:t>7</a:t>
            </a:r>
            <a:r>
              <a:rPr lang="en-US" sz="3600" b="1" i="0" u="none" strike="noStrike" cap="none" dirty="0">
                <a:solidFill>
                  <a:schemeClr val="lt1"/>
                </a:solidFill>
                <a:latin typeface="Arial"/>
                <a:ea typeface="Arial"/>
                <a:cs typeface="Arial"/>
                <a:sym typeface="Arial"/>
              </a:rPr>
              <a:t>.</a:t>
            </a:r>
            <a:endParaRPr sz="3600" b="1" i="0" u="none" strike="noStrike" cap="none" dirty="0">
              <a:solidFill>
                <a:schemeClr val="lt1"/>
              </a:solidFill>
              <a:latin typeface="Arial"/>
              <a:ea typeface="Arial"/>
              <a:cs typeface="Arial"/>
              <a:sym typeface="Arial"/>
            </a:endParaRPr>
          </a:p>
        </p:txBody>
      </p:sp>
      <p:sp>
        <p:nvSpPr>
          <p:cNvPr id="4" name="Google Shape;633;p38">
            <a:extLst>
              <a:ext uri="{FF2B5EF4-FFF2-40B4-BE49-F238E27FC236}">
                <a16:creationId xmlns:a16="http://schemas.microsoft.com/office/drawing/2014/main" id="{7A917E13-B8A6-78EE-20AB-3FE06D32628F}"/>
              </a:ext>
            </a:extLst>
          </p:cNvPr>
          <p:cNvSpPr/>
          <p:nvPr/>
        </p:nvSpPr>
        <p:spPr>
          <a:xfrm>
            <a:off x="-13252" y="6946842"/>
            <a:ext cx="6109252" cy="2777780"/>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722745429"/>
      </p:ext>
    </p:extLst>
  </p:cSld>
  <p:clrMapOvr>
    <a:masterClrMapping/>
  </p:clrMapOvr>
  <mc:AlternateContent xmlns:mc="http://schemas.openxmlformats.org/markup-compatibility/2006">
    <mc:Choice xmlns:p159="http://schemas.microsoft.com/office/powerpoint/2015/09/main" Requires="p159">
      <p:transition spd="med">
        <p159:morph option="byObject"/>
      </p:transition>
    </mc:Choice>
    <mc:Fallback>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Features</a:t>
            </a:r>
            <a:r>
              <a:rPr lang="en-US"/>
              <a:t> </a:t>
            </a:r>
            <a:endParaRPr/>
          </a:p>
        </p:txBody>
      </p:sp>
      <p:sp>
        <p:nvSpPr>
          <p:cNvPr id="643" name="Google Shape;643;p39">
            <a:hlinkClick r:id="rId3" action="ppaction://hlinksldjump"/>
          </p:cNvPr>
          <p:cNvSpPr/>
          <p:nvPr/>
        </p:nvSpPr>
        <p:spPr>
          <a:xfrm>
            <a:off x="2032000"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STUDENT</a:t>
            </a:r>
            <a:endParaRPr sz="2400" b="0" i="0" u="none" strike="noStrike" cap="none">
              <a:solidFill>
                <a:schemeClr val="dk1"/>
              </a:solidFill>
              <a:latin typeface="Arial"/>
              <a:ea typeface="Arial"/>
              <a:cs typeface="Arial"/>
              <a:sym typeface="Arial"/>
            </a:endParaRPr>
          </a:p>
        </p:txBody>
      </p:sp>
      <p:sp>
        <p:nvSpPr>
          <p:cNvPr id="644" name="Google Shape;644;p39">
            <a:hlinkClick r:id="rId4" action="ppaction://hlinksldjump"/>
          </p:cNvPr>
          <p:cNvSpPr/>
          <p:nvPr/>
        </p:nvSpPr>
        <p:spPr>
          <a:xfrm>
            <a:off x="3399129" y="370592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SUPER ADMIN</a:t>
            </a:r>
            <a:endParaRPr sz="2400" b="0" i="0" u="none" strike="noStrike" cap="none">
              <a:solidFill>
                <a:schemeClr val="dk1"/>
              </a:solidFill>
              <a:latin typeface="Arial"/>
              <a:ea typeface="Arial"/>
              <a:cs typeface="Arial"/>
              <a:sym typeface="Arial"/>
            </a:endParaRPr>
          </a:p>
        </p:txBody>
      </p:sp>
      <p:sp>
        <p:nvSpPr>
          <p:cNvPr id="645" name="Google Shape;645;p39">
            <a:hlinkClick r:id="rId5" action="ppaction://hlinksldjump"/>
          </p:cNvPr>
          <p:cNvSpPr/>
          <p:nvPr/>
        </p:nvSpPr>
        <p:spPr>
          <a:xfrm>
            <a:off x="4767071"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LANDLORD</a:t>
            </a:r>
            <a:endParaRPr sz="2400" b="0" i="0" u="none" strike="noStrike" cap="none">
              <a:solidFill>
                <a:schemeClr val="dk1"/>
              </a:solidFill>
              <a:latin typeface="Arial"/>
              <a:ea typeface="Arial"/>
              <a:cs typeface="Arial"/>
              <a:sym typeface="Arial"/>
            </a:endParaRPr>
          </a:p>
        </p:txBody>
      </p:sp>
      <p:sp>
        <p:nvSpPr>
          <p:cNvPr id="646" name="Google Shape;646;p39">
            <a:hlinkClick r:id="rId6" action="ppaction://hlinksldjump"/>
          </p:cNvPr>
          <p:cNvSpPr/>
          <p:nvPr/>
        </p:nvSpPr>
        <p:spPr>
          <a:xfrm>
            <a:off x="6134201" y="370592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65550" tIns="465550" rIns="465550" bIns="465550" anchor="ctr" anchorCtr="0">
            <a:noAutofit/>
          </a:bodyPr>
          <a:lstStyle/>
          <a:p>
            <a:pPr marL="0" marR="0" lvl="0" indent="0" algn="ctr" rtl="1">
              <a:lnSpc>
                <a:spcPct val="9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TECHNICAL FEATURES</a:t>
            </a:r>
            <a:endParaRPr sz="2000" b="0" i="0" u="none" strike="noStrike" cap="none">
              <a:solidFill>
                <a:schemeClr val="dk1"/>
              </a:solidFill>
              <a:latin typeface="Arial"/>
              <a:ea typeface="Arial"/>
              <a:cs typeface="Arial"/>
              <a:sym typeface="Arial"/>
            </a:endParaRPr>
          </a:p>
        </p:txBody>
      </p:sp>
      <p:sp>
        <p:nvSpPr>
          <p:cNvPr id="647" name="Google Shape;647;p39">
            <a:hlinkClick r:id="rId7" action="ppaction://hlinksldjump"/>
          </p:cNvPr>
          <p:cNvSpPr/>
          <p:nvPr/>
        </p:nvSpPr>
        <p:spPr>
          <a:xfrm>
            <a:off x="7501331"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ADMIN</a:t>
            </a:r>
            <a:endParaRPr sz="2400" b="0" i="0" u="none" strike="noStrike" cap="none">
              <a:solidFill>
                <a:schemeClr val="dk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sp>
        <p:nvSpPr>
          <p:cNvPr id="652" name="Google Shape;652;p4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SUPERADMIN</a:t>
            </a:r>
            <a:endParaRPr/>
          </a:p>
        </p:txBody>
      </p:sp>
      <p:sp>
        <p:nvSpPr>
          <p:cNvPr id="653" name="Google Shape;653;p40"/>
          <p:cNvSpPr/>
          <p:nvPr/>
        </p:nvSpPr>
        <p:spPr>
          <a:xfrm>
            <a:off x="711100" y="2491820"/>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sz="4000" b="1" i="0" u="none" strike="noStrike" cap="none">
              <a:solidFill>
                <a:schemeClr val="lt1"/>
              </a:solidFill>
              <a:latin typeface="Arial"/>
              <a:ea typeface="Arial"/>
              <a:cs typeface="Arial"/>
              <a:sym typeface="Arial"/>
            </a:endParaRPr>
          </a:p>
        </p:txBody>
      </p:sp>
      <p:sp>
        <p:nvSpPr>
          <p:cNvPr id="654" name="Google Shape;654;p40"/>
          <p:cNvSpPr/>
          <p:nvPr/>
        </p:nvSpPr>
        <p:spPr>
          <a:xfrm rot="5400000">
            <a:off x="3478139" y="1176074"/>
            <a:ext cx="1220590" cy="4015132"/>
          </a:xfrm>
          <a:prstGeom prst="flowChartOffpageConnector">
            <a:avLst/>
          </a:prstGeom>
          <a:solidFill>
            <a:srgbClr val="00B0F0"/>
          </a:solidFill>
          <a:ln>
            <a:noFill/>
          </a:ln>
          <a:effectLst>
            <a:softEdge rad="31750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55" name="Google Shape;655;p40"/>
          <p:cNvSpPr txBox="1"/>
          <p:nvPr/>
        </p:nvSpPr>
        <p:spPr>
          <a:xfrm>
            <a:off x="2843095" y="1547828"/>
            <a:ext cx="6096000"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a:ea typeface="Arial"/>
                <a:cs typeface="Arial"/>
                <a:sym typeface="Arial"/>
              </a:rPr>
              <a:t>Admin User Management</a:t>
            </a:r>
            <a:endParaRPr sz="1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Create new Admin/SuperAdmin accounts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Auto-generate secure passwords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Email credentials to new admins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Delete admin accounts</a:t>
            </a:r>
            <a:endParaRPr sz="1200" b="0" i="0" u="none" strike="noStrike" cap="none">
              <a:solidFill>
                <a:schemeClr val="lt1"/>
              </a:solidFill>
              <a:latin typeface="Arial"/>
              <a:ea typeface="Arial"/>
              <a:cs typeface="Arial"/>
              <a:sym typeface="Arial"/>
            </a:endParaRPr>
          </a:p>
        </p:txBody>
      </p:sp>
      <p:sp>
        <p:nvSpPr>
          <p:cNvPr id="656" name="Google Shape;656;p40"/>
          <p:cNvSpPr/>
          <p:nvPr/>
        </p:nvSpPr>
        <p:spPr>
          <a:xfrm>
            <a:off x="10294374" y="2491820"/>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sz="4000" b="1" i="0" u="none" strike="noStrike" cap="none">
              <a:solidFill>
                <a:schemeClr val="lt1"/>
              </a:solidFill>
              <a:latin typeface="Arial"/>
              <a:ea typeface="Arial"/>
              <a:cs typeface="Arial"/>
              <a:sym typeface="Arial"/>
            </a:endParaRPr>
          </a:p>
        </p:txBody>
      </p:sp>
      <p:sp>
        <p:nvSpPr>
          <p:cNvPr id="657" name="Google Shape;657;p40"/>
          <p:cNvSpPr/>
          <p:nvPr/>
        </p:nvSpPr>
        <p:spPr>
          <a:xfrm rot="-5400000">
            <a:off x="7676513" y="1176074"/>
            <a:ext cx="1220590" cy="4015132"/>
          </a:xfrm>
          <a:prstGeom prst="flowChartOffpageConnector">
            <a:avLst/>
          </a:prstGeom>
          <a:solidFill>
            <a:srgbClr val="00B0F0"/>
          </a:solidFill>
          <a:ln>
            <a:noFill/>
          </a:ln>
          <a:effectLst>
            <a:softEdge rad="31750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58" name="Google Shape;658;p40"/>
          <p:cNvSpPr txBox="1"/>
          <p:nvPr/>
        </p:nvSpPr>
        <p:spPr>
          <a:xfrm>
            <a:off x="6438557" y="1648614"/>
            <a:ext cx="6096000"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lt1"/>
                </a:solidFill>
                <a:latin typeface="Arial"/>
                <a:ea typeface="Arial"/>
                <a:cs typeface="Arial"/>
                <a:sym typeface="Arial"/>
              </a:rPr>
              <a:t>University Management</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Add, edit, delete universities</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Set name, city, domain, GPS coordinates</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Location picker with map</a:t>
            </a:r>
            <a:endParaRPr/>
          </a:p>
        </p:txBody>
      </p:sp>
      <p:sp>
        <p:nvSpPr>
          <p:cNvPr id="659" name="Google Shape;659;p40"/>
          <p:cNvSpPr/>
          <p:nvPr/>
        </p:nvSpPr>
        <p:spPr>
          <a:xfrm>
            <a:off x="711100" y="4501299"/>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sz="4000" b="1" i="0" u="none" strike="noStrike" cap="none">
              <a:solidFill>
                <a:schemeClr val="lt1"/>
              </a:solidFill>
              <a:latin typeface="Arial"/>
              <a:ea typeface="Arial"/>
              <a:cs typeface="Arial"/>
              <a:sym typeface="Arial"/>
            </a:endParaRPr>
          </a:p>
        </p:txBody>
      </p:sp>
      <p:sp>
        <p:nvSpPr>
          <p:cNvPr id="660" name="Google Shape;660;p40"/>
          <p:cNvSpPr/>
          <p:nvPr/>
        </p:nvSpPr>
        <p:spPr>
          <a:xfrm rot="5400000">
            <a:off x="3478139" y="3185553"/>
            <a:ext cx="1220590" cy="4015132"/>
          </a:xfrm>
          <a:prstGeom prst="flowChartOffpageConnector">
            <a:avLst/>
          </a:prstGeom>
          <a:solidFill>
            <a:srgbClr val="00B0F0"/>
          </a:solidFill>
          <a:ln>
            <a:noFill/>
          </a:ln>
          <a:effectLst>
            <a:softEdge rad="31750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62" name="Google Shape;662;p40"/>
          <p:cNvSpPr/>
          <p:nvPr/>
        </p:nvSpPr>
        <p:spPr>
          <a:xfrm>
            <a:off x="10294374" y="4501299"/>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sz="4000" b="1" i="0" u="none" strike="noStrike" cap="none">
              <a:solidFill>
                <a:schemeClr val="lt1"/>
              </a:solidFill>
              <a:latin typeface="Arial"/>
              <a:ea typeface="Arial"/>
              <a:cs typeface="Arial"/>
              <a:sym typeface="Arial"/>
            </a:endParaRPr>
          </a:p>
        </p:txBody>
      </p:sp>
      <p:sp>
        <p:nvSpPr>
          <p:cNvPr id="663" name="Google Shape;663;p40"/>
          <p:cNvSpPr/>
          <p:nvPr/>
        </p:nvSpPr>
        <p:spPr>
          <a:xfrm rot="-5400000">
            <a:off x="7676513" y="3185553"/>
            <a:ext cx="1220590" cy="4015132"/>
          </a:xfrm>
          <a:prstGeom prst="flowChartOffpageConnector">
            <a:avLst/>
          </a:prstGeom>
          <a:solidFill>
            <a:srgbClr val="00B0F0"/>
          </a:solidFill>
          <a:ln>
            <a:noFill/>
          </a:ln>
          <a:effectLst>
            <a:softEdge rad="31750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64" name="Google Shape;664;p40"/>
          <p:cNvSpPr txBox="1"/>
          <p:nvPr/>
        </p:nvSpPr>
        <p:spPr>
          <a:xfrm>
            <a:off x="6438557" y="5712902"/>
            <a:ext cx="6096000" cy="67710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lt1"/>
                </a:solidFill>
                <a:latin typeface="Arial"/>
                <a:ea typeface="Arial"/>
                <a:cs typeface="Arial"/>
                <a:sym typeface="Arial"/>
              </a:rPr>
              <a:t>Full Platform Access</a:t>
            </a:r>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View all listings (including private)</a:t>
            </a:r>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Override ownership restrictions</a:t>
            </a:r>
            <a:endParaRPr/>
          </a:p>
        </p:txBody>
      </p:sp>
      <p:sp>
        <p:nvSpPr>
          <p:cNvPr id="665" name="Google Shape;665;p40"/>
          <p:cNvSpPr/>
          <p:nvPr/>
        </p:nvSpPr>
        <p:spPr>
          <a:xfrm>
            <a:off x="8656362" y="6390010"/>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66" name="Google Shape;666;p40"/>
          <p:cNvSpPr/>
          <p:nvPr/>
        </p:nvSpPr>
        <p:spPr>
          <a:xfrm>
            <a:off x="11353800" y="7431400"/>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67" name="Google Shape;667;p40"/>
          <p:cNvSpPr/>
          <p:nvPr/>
        </p:nvSpPr>
        <p:spPr>
          <a:xfrm>
            <a:off x="7840715" y="585879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672" name="Google Shape;672;p4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SUPERADMIN</a:t>
            </a:r>
            <a:endParaRPr/>
          </a:p>
        </p:txBody>
      </p:sp>
      <p:sp>
        <p:nvSpPr>
          <p:cNvPr id="673" name="Google Shape;673;p41"/>
          <p:cNvSpPr/>
          <p:nvPr/>
        </p:nvSpPr>
        <p:spPr>
          <a:xfrm>
            <a:off x="711100" y="2491820"/>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sz="4000" b="1" i="0" u="none" strike="noStrike" cap="none">
              <a:solidFill>
                <a:schemeClr val="lt1"/>
              </a:solidFill>
              <a:latin typeface="Arial"/>
              <a:ea typeface="Arial"/>
              <a:cs typeface="Arial"/>
              <a:sym typeface="Arial"/>
            </a:endParaRPr>
          </a:p>
        </p:txBody>
      </p:sp>
      <p:sp>
        <p:nvSpPr>
          <p:cNvPr id="674" name="Google Shape;674;p41"/>
          <p:cNvSpPr/>
          <p:nvPr/>
        </p:nvSpPr>
        <p:spPr>
          <a:xfrm rot="5400000">
            <a:off x="3478139" y="1176074"/>
            <a:ext cx="1220590" cy="4015132"/>
          </a:xfrm>
          <a:prstGeom prst="flowChartOffpage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75" name="Google Shape;675;p41"/>
          <p:cNvSpPr txBox="1"/>
          <p:nvPr/>
        </p:nvSpPr>
        <p:spPr>
          <a:xfrm>
            <a:off x="2843095" y="2638095"/>
            <a:ext cx="6096000"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a:ea typeface="Arial"/>
                <a:cs typeface="Arial"/>
                <a:sym typeface="Arial"/>
              </a:rPr>
              <a:t>Admin User Management</a:t>
            </a:r>
            <a:endParaRPr sz="1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Create new Admin/SuperAdmin accounts</a:t>
            </a:r>
            <a:endParaRPr sz="1200" b="0" i="0" u="none" strike="noStrike" cap="none">
              <a:solidFill>
                <a:schemeClr val="lt1"/>
              </a:solidFill>
              <a:latin typeface="Arial"/>
              <a:ea typeface="Arial"/>
              <a:cs typeface="Arial"/>
              <a:sym typeface="Arial"/>
            </a:endParaRPr>
          </a:p>
          <a:p>
            <a:pPr marL="285750" marR="0" lvl="5" indent="-285750" algn="l" rtl="0">
              <a:lnSpc>
                <a:spcPct val="100000"/>
              </a:lnSpc>
              <a:spcBef>
                <a:spcPts val="0"/>
              </a:spcBef>
              <a:spcAft>
                <a:spcPts val="0"/>
              </a:spcAft>
              <a:buClr>
                <a:schemeClr val="lt1"/>
              </a:buClr>
              <a:buSzPts val="1200"/>
              <a:buFont typeface="Arial"/>
              <a:buAutoNum type="arabicPeriod"/>
            </a:pPr>
            <a:r>
              <a:rPr lang="en-US" sz="1200" b="0" i="0" u="none" strike="noStrike" cap="none">
                <a:solidFill>
                  <a:schemeClr val="lt1"/>
                </a:solidFill>
                <a:latin typeface="Arial"/>
                <a:ea typeface="Arial"/>
                <a:cs typeface="Arial"/>
                <a:sym typeface="Arial"/>
              </a:rPr>
              <a:t>Auto-generate secure passwords</a:t>
            </a:r>
            <a:endParaRPr sz="1200" b="0" i="0" u="none" strike="noStrike" cap="none">
              <a:solidFill>
                <a:schemeClr val="lt1"/>
              </a:solidFill>
              <a:latin typeface="Arial"/>
              <a:ea typeface="Arial"/>
              <a:cs typeface="Arial"/>
              <a:sym typeface="Arial"/>
            </a:endParaRPr>
          </a:p>
          <a:p>
            <a:pPr marL="285750" marR="0" lvl="5" indent="-285750" algn="l" rtl="0">
              <a:lnSpc>
                <a:spcPct val="100000"/>
              </a:lnSpc>
              <a:spcBef>
                <a:spcPts val="0"/>
              </a:spcBef>
              <a:spcAft>
                <a:spcPts val="0"/>
              </a:spcAft>
              <a:buClr>
                <a:schemeClr val="lt1"/>
              </a:buClr>
              <a:buSzPts val="1200"/>
              <a:buFont typeface="Arial"/>
              <a:buAutoNum type="arabicPeriod"/>
            </a:pPr>
            <a:r>
              <a:rPr lang="en-US" sz="1200" b="0" i="0" u="none" strike="noStrike" cap="none">
                <a:solidFill>
                  <a:schemeClr val="lt1"/>
                </a:solidFill>
                <a:latin typeface="Arial"/>
                <a:ea typeface="Arial"/>
                <a:cs typeface="Arial"/>
                <a:sym typeface="Arial"/>
              </a:rPr>
              <a:t>Email credentials to new admins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Delete admin accounts</a:t>
            </a:r>
            <a:endParaRPr sz="1200" b="0" i="0" u="none" strike="noStrike" cap="none">
              <a:solidFill>
                <a:schemeClr val="lt1"/>
              </a:solidFill>
              <a:latin typeface="Arial"/>
              <a:ea typeface="Arial"/>
              <a:cs typeface="Arial"/>
              <a:sym typeface="Arial"/>
            </a:endParaRPr>
          </a:p>
        </p:txBody>
      </p:sp>
      <p:sp>
        <p:nvSpPr>
          <p:cNvPr id="676" name="Google Shape;676;p41"/>
          <p:cNvSpPr/>
          <p:nvPr/>
        </p:nvSpPr>
        <p:spPr>
          <a:xfrm>
            <a:off x="10294374" y="2491820"/>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sz="4000" b="1" i="0" u="none" strike="noStrike" cap="none">
              <a:solidFill>
                <a:schemeClr val="lt1"/>
              </a:solidFill>
              <a:latin typeface="Arial"/>
              <a:ea typeface="Arial"/>
              <a:cs typeface="Arial"/>
              <a:sym typeface="Arial"/>
            </a:endParaRPr>
          </a:p>
        </p:txBody>
      </p:sp>
      <p:sp>
        <p:nvSpPr>
          <p:cNvPr id="677" name="Google Shape;677;p41"/>
          <p:cNvSpPr/>
          <p:nvPr/>
        </p:nvSpPr>
        <p:spPr>
          <a:xfrm rot="-5400000">
            <a:off x="7676513" y="1176074"/>
            <a:ext cx="1220590" cy="4015132"/>
          </a:xfrm>
          <a:prstGeom prst="flowChartOffpageConnector">
            <a:avLst/>
          </a:prstGeom>
          <a:solidFill>
            <a:srgbClr val="00B0F0"/>
          </a:solidFill>
          <a:ln>
            <a:noFill/>
          </a:ln>
          <a:effectLst>
            <a:softEdge rad="31750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78" name="Google Shape;678;p41"/>
          <p:cNvSpPr txBox="1"/>
          <p:nvPr/>
        </p:nvSpPr>
        <p:spPr>
          <a:xfrm>
            <a:off x="6438557" y="1648614"/>
            <a:ext cx="6096000"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lt1"/>
                </a:solidFill>
                <a:latin typeface="Arial"/>
                <a:ea typeface="Arial"/>
                <a:cs typeface="Arial"/>
                <a:sym typeface="Arial"/>
              </a:rPr>
              <a:t>University Management</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Add, edit, delete universities</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Set name, city, domain, GPS coordinates</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Location picker with map</a:t>
            </a:r>
            <a:endParaRPr/>
          </a:p>
        </p:txBody>
      </p:sp>
      <p:sp>
        <p:nvSpPr>
          <p:cNvPr id="679" name="Google Shape;679;p41"/>
          <p:cNvSpPr/>
          <p:nvPr/>
        </p:nvSpPr>
        <p:spPr>
          <a:xfrm>
            <a:off x="711100" y="4501299"/>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sz="4000" b="1" i="0" u="none" strike="noStrike" cap="none">
              <a:solidFill>
                <a:schemeClr val="lt1"/>
              </a:solidFill>
              <a:latin typeface="Arial"/>
              <a:ea typeface="Arial"/>
              <a:cs typeface="Arial"/>
              <a:sym typeface="Arial"/>
            </a:endParaRPr>
          </a:p>
        </p:txBody>
      </p:sp>
      <p:sp>
        <p:nvSpPr>
          <p:cNvPr id="680" name="Google Shape;680;p41"/>
          <p:cNvSpPr/>
          <p:nvPr/>
        </p:nvSpPr>
        <p:spPr>
          <a:xfrm rot="5400000">
            <a:off x="3478139" y="3185553"/>
            <a:ext cx="1220590" cy="4015132"/>
          </a:xfrm>
          <a:prstGeom prst="flowChartOffpageConnector">
            <a:avLst/>
          </a:prstGeom>
          <a:solidFill>
            <a:srgbClr val="00B0F0"/>
          </a:solidFill>
          <a:ln>
            <a:noFill/>
          </a:ln>
          <a:effectLst>
            <a:softEdge rad="31750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82" name="Google Shape;682;p41"/>
          <p:cNvSpPr/>
          <p:nvPr/>
        </p:nvSpPr>
        <p:spPr>
          <a:xfrm>
            <a:off x="10294374" y="4501299"/>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sz="4000" b="1" i="0" u="none" strike="noStrike" cap="none">
              <a:solidFill>
                <a:schemeClr val="lt1"/>
              </a:solidFill>
              <a:latin typeface="Arial"/>
              <a:ea typeface="Arial"/>
              <a:cs typeface="Arial"/>
              <a:sym typeface="Arial"/>
            </a:endParaRPr>
          </a:p>
        </p:txBody>
      </p:sp>
      <p:sp>
        <p:nvSpPr>
          <p:cNvPr id="683" name="Google Shape;683;p41"/>
          <p:cNvSpPr/>
          <p:nvPr/>
        </p:nvSpPr>
        <p:spPr>
          <a:xfrm rot="-5400000">
            <a:off x="7676513" y="3185553"/>
            <a:ext cx="1220590" cy="4015132"/>
          </a:xfrm>
          <a:prstGeom prst="flowChartOffpageConnector">
            <a:avLst/>
          </a:prstGeom>
          <a:solidFill>
            <a:srgbClr val="00B0F0"/>
          </a:solidFill>
          <a:ln>
            <a:noFill/>
          </a:ln>
          <a:effectLst>
            <a:softEdge rad="31750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84" name="Google Shape;684;p41"/>
          <p:cNvSpPr txBox="1"/>
          <p:nvPr/>
        </p:nvSpPr>
        <p:spPr>
          <a:xfrm>
            <a:off x="6438557" y="5712902"/>
            <a:ext cx="6096000" cy="67710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lt1"/>
                </a:solidFill>
                <a:latin typeface="Arial"/>
                <a:ea typeface="Arial"/>
                <a:cs typeface="Arial"/>
                <a:sym typeface="Arial"/>
              </a:rPr>
              <a:t>Full Platform Access</a:t>
            </a:r>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View all listings (including private)</a:t>
            </a:r>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Override ownership restrictions</a:t>
            </a:r>
            <a:endParaRPr/>
          </a:p>
        </p:txBody>
      </p:sp>
      <p:sp>
        <p:nvSpPr>
          <p:cNvPr id="685" name="Google Shape;685;p41"/>
          <p:cNvSpPr/>
          <p:nvPr/>
        </p:nvSpPr>
        <p:spPr>
          <a:xfrm>
            <a:off x="497349" y="-1152932"/>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86" name="Google Shape;686;p41"/>
          <p:cNvSpPr/>
          <p:nvPr/>
        </p:nvSpPr>
        <p:spPr>
          <a:xfrm>
            <a:off x="11353800" y="7431400"/>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87" name="Google Shape;687;p41"/>
          <p:cNvSpPr/>
          <p:nvPr/>
        </p:nvSpPr>
        <p:spPr>
          <a:xfrm>
            <a:off x="-470341" y="-29634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741;p44">
            <a:extLst>
              <a:ext uri="{FF2B5EF4-FFF2-40B4-BE49-F238E27FC236}">
                <a16:creationId xmlns:a16="http://schemas.microsoft.com/office/drawing/2014/main" id="{93F7E676-BD98-F2FB-360C-D72119FF8219}"/>
              </a:ext>
            </a:extLst>
          </p:cNvPr>
          <p:cNvSpPr txBox="1"/>
          <p:nvPr/>
        </p:nvSpPr>
        <p:spPr>
          <a:xfrm>
            <a:off x="2843095" y="5712902"/>
            <a:ext cx="6096000"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dirty="0">
                <a:solidFill>
                  <a:schemeClr val="lt1"/>
                </a:solidFill>
                <a:latin typeface="Arial"/>
                <a:ea typeface="Arial"/>
                <a:cs typeface="Arial"/>
                <a:sym typeface="Arial"/>
              </a:rPr>
              <a:t>System Announcements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Target types: all users, by role, by </a:t>
            </a:r>
            <a:endParaRPr dirty="0"/>
          </a:p>
          <a:p>
            <a:pPr marL="0" marR="0" lvl="0" indent="0" algn="l" rtl="0">
              <a:lnSpc>
                <a:spcPct val="100000"/>
              </a:lnSpc>
              <a:spcBef>
                <a:spcPts val="0"/>
              </a:spcBef>
              <a:spcAft>
                <a:spcPts val="0"/>
              </a:spcAft>
              <a:buNone/>
            </a:pPr>
            <a:r>
              <a:rPr lang="en-US" sz="1200" b="0" i="0" u="none" strike="noStrike" cap="none" dirty="0">
                <a:solidFill>
                  <a:schemeClr val="lt1"/>
                </a:solidFill>
                <a:latin typeface="Arial"/>
                <a:ea typeface="Arial"/>
                <a:cs typeface="Arial"/>
                <a:sym typeface="Arial"/>
              </a:rPr>
              <a:t>university, specific users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Real-time WebSocket delivery</a:t>
            </a:r>
            <a:endParaRPr dirty="0"/>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692" name="Google Shape;692;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SUPERADMIN</a:t>
            </a:r>
            <a:endParaRPr/>
          </a:p>
        </p:txBody>
      </p:sp>
      <p:sp>
        <p:nvSpPr>
          <p:cNvPr id="693" name="Google Shape;693;p42"/>
          <p:cNvSpPr/>
          <p:nvPr/>
        </p:nvSpPr>
        <p:spPr>
          <a:xfrm>
            <a:off x="711100" y="2491820"/>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sz="4000" b="1" i="0" u="none" strike="noStrike" cap="none">
              <a:solidFill>
                <a:schemeClr val="lt1"/>
              </a:solidFill>
              <a:latin typeface="Arial"/>
              <a:ea typeface="Arial"/>
              <a:cs typeface="Arial"/>
              <a:sym typeface="Arial"/>
            </a:endParaRPr>
          </a:p>
        </p:txBody>
      </p:sp>
      <p:sp>
        <p:nvSpPr>
          <p:cNvPr id="694" name="Google Shape;694;p42"/>
          <p:cNvSpPr/>
          <p:nvPr/>
        </p:nvSpPr>
        <p:spPr>
          <a:xfrm rot="5400000">
            <a:off x="3478139" y="1176074"/>
            <a:ext cx="1220590" cy="4015132"/>
          </a:xfrm>
          <a:prstGeom prst="flowChartOffpage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95" name="Google Shape;695;p42"/>
          <p:cNvSpPr txBox="1"/>
          <p:nvPr/>
        </p:nvSpPr>
        <p:spPr>
          <a:xfrm>
            <a:off x="2843095" y="2638095"/>
            <a:ext cx="6096000"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a:ea typeface="Arial"/>
                <a:cs typeface="Arial"/>
                <a:sym typeface="Arial"/>
              </a:rPr>
              <a:t>Admin User Management</a:t>
            </a:r>
            <a:endParaRPr sz="1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Create new Admin/SuperAdmin accounts</a:t>
            </a:r>
            <a:endParaRPr sz="1200" b="0" i="0" u="none" strike="noStrike" cap="none">
              <a:solidFill>
                <a:schemeClr val="lt1"/>
              </a:solidFill>
              <a:latin typeface="Arial"/>
              <a:ea typeface="Arial"/>
              <a:cs typeface="Arial"/>
              <a:sym typeface="Arial"/>
            </a:endParaRPr>
          </a:p>
          <a:p>
            <a:pPr marL="228600" marR="0" lvl="0" indent="-228600" algn="l" rtl="0">
              <a:lnSpc>
                <a:spcPct val="100000"/>
              </a:lnSpc>
              <a:spcBef>
                <a:spcPts val="0"/>
              </a:spcBef>
              <a:spcAft>
                <a:spcPts val="0"/>
              </a:spcAft>
              <a:buClr>
                <a:schemeClr val="lt1"/>
              </a:buClr>
              <a:buSzPts val="1200"/>
              <a:buFont typeface="Arial"/>
              <a:buAutoNum type="arabicPeriod"/>
            </a:pPr>
            <a:r>
              <a:rPr lang="en-US" sz="1200" b="0" i="0" u="none" strike="noStrike" cap="none">
                <a:solidFill>
                  <a:schemeClr val="lt1"/>
                </a:solidFill>
                <a:latin typeface="Arial"/>
                <a:ea typeface="Arial"/>
                <a:cs typeface="Arial"/>
                <a:sym typeface="Arial"/>
              </a:rPr>
              <a:t>Auto-generate secure passwords</a:t>
            </a:r>
            <a:endParaRPr sz="1200" b="0" i="0" u="none" strike="noStrike" cap="none">
              <a:solidFill>
                <a:schemeClr val="lt1"/>
              </a:solidFill>
              <a:latin typeface="Arial"/>
              <a:ea typeface="Arial"/>
              <a:cs typeface="Arial"/>
              <a:sym typeface="Arial"/>
            </a:endParaRPr>
          </a:p>
          <a:p>
            <a:pPr marL="228600" marR="0" lvl="0" indent="-228600" algn="l" rtl="0">
              <a:lnSpc>
                <a:spcPct val="100000"/>
              </a:lnSpc>
              <a:spcBef>
                <a:spcPts val="0"/>
              </a:spcBef>
              <a:spcAft>
                <a:spcPts val="0"/>
              </a:spcAft>
              <a:buClr>
                <a:schemeClr val="lt1"/>
              </a:buClr>
              <a:buSzPts val="1200"/>
              <a:buFont typeface="Arial"/>
              <a:buAutoNum type="arabicPeriod"/>
            </a:pPr>
            <a:r>
              <a:rPr lang="en-US" sz="1200" b="0" i="0" u="none" strike="noStrike" cap="none">
                <a:solidFill>
                  <a:schemeClr val="lt1"/>
                </a:solidFill>
                <a:latin typeface="Arial"/>
                <a:ea typeface="Arial"/>
                <a:cs typeface="Arial"/>
                <a:sym typeface="Arial"/>
              </a:rPr>
              <a:t>Email credentials to new admins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Delete admin accounts</a:t>
            </a:r>
            <a:endParaRPr sz="1200" b="0" i="0" u="none" strike="noStrike" cap="none">
              <a:solidFill>
                <a:schemeClr val="lt1"/>
              </a:solidFill>
              <a:latin typeface="Arial"/>
              <a:ea typeface="Arial"/>
              <a:cs typeface="Arial"/>
              <a:sym typeface="Arial"/>
            </a:endParaRPr>
          </a:p>
        </p:txBody>
      </p:sp>
      <p:sp>
        <p:nvSpPr>
          <p:cNvPr id="696" name="Google Shape;696;p42"/>
          <p:cNvSpPr/>
          <p:nvPr/>
        </p:nvSpPr>
        <p:spPr>
          <a:xfrm>
            <a:off x="10294374" y="2491820"/>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sz="4000" b="1" i="0" u="none" strike="noStrike" cap="none">
              <a:solidFill>
                <a:schemeClr val="lt1"/>
              </a:solidFill>
              <a:latin typeface="Arial"/>
              <a:ea typeface="Arial"/>
              <a:cs typeface="Arial"/>
              <a:sym typeface="Arial"/>
            </a:endParaRPr>
          </a:p>
        </p:txBody>
      </p:sp>
      <p:sp>
        <p:nvSpPr>
          <p:cNvPr id="697" name="Google Shape;697;p42"/>
          <p:cNvSpPr/>
          <p:nvPr/>
        </p:nvSpPr>
        <p:spPr>
          <a:xfrm rot="-5400000">
            <a:off x="7676513" y="1176074"/>
            <a:ext cx="1220590" cy="4015132"/>
          </a:xfrm>
          <a:prstGeom prst="flowChartOffpage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98" name="Google Shape;698;p42"/>
          <p:cNvSpPr txBox="1"/>
          <p:nvPr/>
        </p:nvSpPr>
        <p:spPr>
          <a:xfrm>
            <a:off x="6438557" y="2741378"/>
            <a:ext cx="6096000"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lt1"/>
                </a:solidFill>
                <a:latin typeface="Arial"/>
                <a:ea typeface="Arial"/>
                <a:cs typeface="Arial"/>
                <a:sym typeface="Arial"/>
              </a:rPr>
              <a:t>University Management</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Add, edit, delete universities</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Set name, city, domain, GPS coordinates</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Location picker with map</a:t>
            </a:r>
            <a:endParaRPr/>
          </a:p>
        </p:txBody>
      </p:sp>
      <p:sp>
        <p:nvSpPr>
          <p:cNvPr id="699" name="Google Shape;699;p42"/>
          <p:cNvSpPr/>
          <p:nvPr/>
        </p:nvSpPr>
        <p:spPr>
          <a:xfrm>
            <a:off x="711100" y="4501299"/>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sz="4000" b="1" i="0" u="none" strike="noStrike" cap="none">
              <a:solidFill>
                <a:schemeClr val="lt1"/>
              </a:solidFill>
              <a:latin typeface="Arial"/>
              <a:ea typeface="Arial"/>
              <a:cs typeface="Arial"/>
              <a:sym typeface="Arial"/>
            </a:endParaRPr>
          </a:p>
        </p:txBody>
      </p:sp>
      <p:sp>
        <p:nvSpPr>
          <p:cNvPr id="700" name="Google Shape;700;p42"/>
          <p:cNvSpPr/>
          <p:nvPr/>
        </p:nvSpPr>
        <p:spPr>
          <a:xfrm rot="5400000">
            <a:off x="3478139" y="3185553"/>
            <a:ext cx="1220590" cy="4015132"/>
          </a:xfrm>
          <a:prstGeom prst="flowChartOffpageConnector">
            <a:avLst/>
          </a:prstGeom>
          <a:solidFill>
            <a:srgbClr val="00B0F0"/>
          </a:solidFill>
          <a:ln>
            <a:noFill/>
          </a:ln>
          <a:effectLst>
            <a:softEdge rad="31750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01" name="Google Shape;701;p42"/>
          <p:cNvSpPr txBox="1"/>
          <p:nvPr/>
        </p:nvSpPr>
        <p:spPr>
          <a:xfrm>
            <a:off x="2843095" y="5731030"/>
            <a:ext cx="6096000" cy="104644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dirty="0">
                <a:solidFill>
                  <a:schemeClr val="lt1"/>
                </a:solidFill>
                <a:latin typeface="Arial"/>
                <a:ea typeface="Arial"/>
                <a:cs typeface="Arial"/>
                <a:sym typeface="Arial"/>
              </a:rPr>
              <a:t>System Announcements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Target types: all users, by role, by </a:t>
            </a:r>
            <a:endParaRPr dirty="0"/>
          </a:p>
          <a:p>
            <a:pPr marL="0" marR="0" lvl="0" indent="0" algn="l" rtl="0">
              <a:lnSpc>
                <a:spcPct val="100000"/>
              </a:lnSpc>
              <a:spcBef>
                <a:spcPts val="0"/>
              </a:spcBef>
              <a:spcAft>
                <a:spcPts val="0"/>
              </a:spcAft>
              <a:buNone/>
            </a:pPr>
            <a:r>
              <a:rPr lang="en-US" sz="1200" b="0" i="0" u="none" strike="noStrike" cap="none" dirty="0">
                <a:solidFill>
                  <a:schemeClr val="lt1"/>
                </a:solidFill>
                <a:latin typeface="Arial"/>
                <a:ea typeface="Arial"/>
                <a:cs typeface="Arial"/>
                <a:sym typeface="Arial"/>
              </a:rPr>
              <a:t>university, specific users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Real-time WebSocket delivery</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Track recipient counts</a:t>
            </a:r>
            <a:endParaRPr dirty="0"/>
          </a:p>
        </p:txBody>
      </p:sp>
      <p:sp>
        <p:nvSpPr>
          <p:cNvPr id="702" name="Google Shape;702;p42"/>
          <p:cNvSpPr/>
          <p:nvPr/>
        </p:nvSpPr>
        <p:spPr>
          <a:xfrm>
            <a:off x="10294374" y="4501299"/>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sz="4000" b="1" i="0" u="none" strike="noStrike" cap="none">
              <a:solidFill>
                <a:schemeClr val="lt1"/>
              </a:solidFill>
              <a:latin typeface="Arial"/>
              <a:ea typeface="Arial"/>
              <a:cs typeface="Arial"/>
              <a:sym typeface="Arial"/>
            </a:endParaRPr>
          </a:p>
        </p:txBody>
      </p:sp>
      <p:sp>
        <p:nvSpPr>
          <p:cNvPr id="703" name="Google Shape;703;p42"/>
          <p:cNvSpPr/>
          <p:nvPr/>
        </p:nvSpPr>
        <p:spPr>
          <a:xfrm rot="-5400000">
            <a:off x="7676513" y="3185553"/>
            <a:ext cx="1220590" cy="4015132"/>
          </a:xfrm>
          <a:prstGeom prst="flowChartOffpageConnector">
            <a:avLst/>
          </a:prstGeom>
          <a:solidFill>
            <a:srgbClr val="00B0F0"/>
          </a:solidFill>
          <a:ln>
            <a:noFill/>
          </a:ln>
          <a:effectLst>
            <a:softEdge rad="31750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04" name="Google Shape;704;p42"/>
          <p:cNvSpPr txBox="1"/>
          <p:nvPr/>
        </p:nvSpPr>
        <p:spPr>
          <a:xfrm>
            <a:off x="6438557" y="5712902"/>
            <a:ext cx="6096000" cy="67710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lt1"/>
                </a:solidFill>
                <a:latin typeface="Arial"/>
                <a:ea typeface="Arial"/>
                <a:cs typeface="Arial"/>
                <a:sym typeface="Arial"/>
              </a:rPr>
              <a:t>Full Platform Access</a:t>
            </a:r>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View all listings (including private)</a:t>
            </a:r>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Override ownership restrictions</a:t>
            </a:r>
            <a:endParaRPr/>
          </a:p>
        </p:txBody>
      </p:sp>
      <p:sp>
        <p:nvSpPr>
          <p:cNvPr id="705" name="Google Shape;705;p42"/>
          <p:cNvSpPr/>
          <p:nvPr/>
        </p:nvSpPr>
        <p:spPr>
          <a:xfrm>
            <a:off x="283599" y="6390010"/>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06" name="Google Shape;706;p42"/>
          <p:cNvSpPr/>
          <p:nvPr/>
        </p:nvSpPr>
        <p:spPr>
          <a:xfrm>
            <a:off x="11353800" y="7431400"/>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07" name="Google Shape;707;p42"/>
          <p:cNvSpPr/>
          <p:nvPr/>
        </p:nvSpPr>
        <p:spPr>
          <a:xfrm>
            <a:off x="-575494" y="5816476"/>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741;p44">
            <a:extLst>
              <a:ext uri="{FF2B5EF4-FFF2-40B4-BE49-F238E27FC236}">
                <a16:creationId xmlns:a16="http://schemas.microsoft.com/office/drawing/2014/main" id="{2CE4141B-8609-B802-7F49-08877C5AEBA0}"/>
              </a:ext>
            </a:extLst>
          </p:cNvPr>
          <p:cNvSpPr txBox="1"/>
          <p:nvPr/>
        </p:nvSpPr>
        <p:spPr>
          <a:xfrm>
            <a:off x="2843095" y="5665825"/>
            <a:ext cx="6096000"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dirty="0">
                <a:solidFill>
                  <a:schemeClr val="lt1"/>
                </a:solidFill>
                <a:latin typeface="Arial"/>
                <a:ea typeface="Arial"/>
                <a:cs typeface="Arial"/>
                <a:sym typeface="Arial"/>
              </a:rPr>
              <a:t>System Announcements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Target types: all users, by role, by </a:t>
            </a:r>
            <a:endParaRPr dirty="0"/>
          </a:p>
          <a:p>
            <a:pPr marL="0" marR="0" lvl="0" indent="0" algn="l" rtl="0">
              <a:lnSpc>
                <a:spcPct val="100000"/>
              </a:lnSpc>
              <a:spcBef>
                <a:spcPts val="0"/>
              </a:spcBef>
              <a:spcAft>
                <a:spcPts val="0"/>
              </a:spcAft>
              <a:buNone/>
            </a:pPr>
            <a:r>
              <a:rPr lang="en-US" sz="1200" b="0" i="0" u="none" strike="noStrike" cap="none" dirty="0">
                <a:solidFill>
                  <a:schemeClr val="lt1"/>
                </a:solidFill>
                <a:latin typeface="Arial"/>
                <a:ea typeface="Arial"/>
                <a:cs typeface="Arial"/>
                <a:sym typeface="Arial"/>
              </a:rPr>
              <a:t>university, specific users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Real-time WebSocket delivery</a:t>
            </a:r>
            <a:endParaRPr dirty="0"/>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SUPERADMIN</a:t>
            </a:r>
            <a:endParaRPr/>
          </a:p>
        </p:txBody>
      </p:sp>
      <p:sp>
        <p:nvSpPr>
          <p:cNvPr id="713" name="Google Shape;713;p43"/>
          <p:cNvSpPr/>
          <p:nvPr/>
        </p:nvSpPr>
        <p:spPr>
          <a:xfrm>
            <a:off x="711100" y="2491820"/>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sz="4000" b="1" i="0" u="none" strike="noStrike" cap="none">
              <a:solidFill>
                <a:schemeClr val="lt1"/>
              </a:solidFill>
              <a:latin typeface="Arial"/>
              <a:ea typeface="Arial"/>
              <a:cs typeface="Arial"/>
              <a:sym typeface="Arial"/>
            </a:endParaRPr>
          </a:p>
        </p:txBody>
      </p:sp>
      <p:sp>
        <p:nvSpPr>
          <p:cNvPr id="714" name="Google Shape;714;p43"/>
          <p:cNvSpPr/>
          <p:nvPr/>
        </p:nvSpPr>
        <p:spPr>
          <a:xfrm rot="5400000">
            <a:off x="3478139" y="1176074"/>
            <a:ext cx="1220590" cy="4015132"/>
          </a:xfrm>
          <a:prstGeom prst="flowChartOffpage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15" name="Google Shape;715;p43"/>
          <p:cNvSpPr txBox="1"/>
          <p:nvPr/>
        </p:nvSpPr>
        <p:spPr>
          <a:xfrm>
            <a:off x="2843095" y="2638095"/>
            <a:ext cx="6096000"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a:ea typeface="Arial"/>
                <a:cs typeface="Arial"/>
                <a:sym typeface="Arial"/>
              </a:rPr>
              <a:t>Admin User Management</a:t>
            </a:r>
            <a:endParaRPr sz="1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Create new Admin/SuperAdmin accounts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AutoNum type="arabicPeriod"/>
            </a:pPr>
            <a:r>
              <a:rPr lang="en-US" sz="1200" b="0" i="0" u="none" strike="noStrike" cap="none">
                <a:solidFill>
                  <a:schemeClr val="lt1"/>
                </a:solidFill>
                <a:latin typeface="Arial"/>
                <a:ea typeface="Arial"/>
                <a:cs typeface="Arial"/>
                <a:sym typeface="Arial"/>
              </a:rPr>
              <a:t>Auto-generate secure passwords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AutoNum type="arabicPeriod"/>
            </a:pPr>
            <a:r>
              <a:rPr lang="en-US" sz="1200" b="0" i="0" u="none" strike="noStrike" cap="none">
                <a:solidFill>
                  <a:schemeClr val="lt1"/>
                </a:solidFill>
                <a:latin typeface="Arial"/>
                <a:ea typeface="Arial"/>
                <a:cs typeface="Arial"/>
                <a:sym typeface="Arial"/>
              </a:rPr>
              <a:t>Email credentials to new admins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Delete admin accounts</a:t>
            </a:r>
            <a:endParaRPr sz="1200" b="0" i="0" u="none" strike="noStrike" cap="none">
              <a:solidFill>
                <a:schemeClr val="lt1"/>
              </a:solidFill>
              <a:latin typeface="Arial"/>
              <a:ea typeface="Arial"/>
              <a:cs typeface="Arial"/>
              <a:sym typeface="Arial"/>
            </a:endParaRPr>
          </a:p>
        </p:txBody>
      </p:sp>
      <p:sp>
        <p:nvSpPr>
          <p:cNvPr id="716" name="Google Shape;716;p43"/>
          <p:cNvSpPr/>
          <p:nvPr/>
        </p:nvSpPr>
        <p:spPr>
          <a:xfrm>
            <a:off x="10294374" y="2491820"/>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sz="4000" b="1" i="0" u="none" strike="noStrike" cap="none">
              <a:solidFill>
                <a:schemeClr val="lt1"/>
              </a:solidFill>
              <a:latin typeface="Arial"/>
              <a:ea typeface="Arial"/>
              <a:cs typeface="Arial"/>
              <a:sym typeface="Arial"/>
            </a:endParaRPr>
          </a:p>
        </p:txBody>
      </p:sp>
      <p:sp>
        <p:nvSpPr>
          <p:cNvPr id="717" name="Google Shape;717;p43"/>
          <p:cNvSpPr/>
          <p:nvPr/>
        </p:nvSpPr>
        <p:spPr>
          <a:xfrm rot="-5400000">
            <a:off x="7676513" y="1176074"/>
            <a:ext cx="1220590" cy="4015132"/>
          </a:xfrm>
          <a:prstGeom prst="flowChartOffpage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18" name="Google Shape;718;p43"/>
          <p:cNvSpPr txBox="1"/>
          <p:nvPr/>
        </p:nvSpPr>
        <p:spPr>
          <a:xfrm>
            <a:off x="6438557" y="2741378"/>
            <a:ext cx="6096000"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lt1"/>
                </a:solidFill>
                <a:latin typeface="Arial"/>
                <a:ea typeface="Arial"/>
                <a:cs typeface="Arial"/>
                <a:sym typeface="Arial"/>
              </a:rPr>
              <a:t>University Management</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Add, edit, delete universities</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Set name, city, domain, GPS coordinates</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Location picker with map</a:t>
            </a:r>
            <a:endParaRPr/>
          </a:p>
        </p:txBody>
      </p:sp>
      <p:sp>
        <p:nvSpPr>
          <p:cNvPr id="719" name="Google Shape;719;p43"/>
          <p:cNvSpPr/>
          <p:nvPr/>
        </p:nvSpPr>
        <p:spPr>
          <a:xfrm>
            <a:off x="711100" y="4501299"/>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sz="4000" b="1" i="0" u="none" strike="noStrike" cap="none">
              <a:solidFill>
                <a:schemeClr val="lt1"/>
              </a:solidFill>
              <a:latin typeface="Arial"/>
              <a:ea typeface="Arial"/>
              <a:cs typeface="Arial"/>
              <a:sym typeface="Arial"/>
            </a:endParaRPr>
          </a:p>
        </p:txBody>
      </p:sp>
      <p:sp>
        <p:nvSpPr>
          <p:cNvPr id="720" name="Google Shape;720;p43"/>
          <p:cNvSpPr/>
          <p:nvPr/>
        </p:nvSpPr>
        <p:spPr>
          <a:xfrm rot="5400000">
            <a:off x="3478139" y="3185553"/>
            <a:ext cx="1220590" cy="4015132"/>
          </a:xfrm>
          <a:prstGeom prst="flowChartOffpage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22" name="Google Shape;722;p43"/>
          <p:cNvSpPr/>
          <p:nvPr/>
        </p:nvSpPr>
        <p:spPr>
          <a:xfrm>
            <a:off x="10294374" y="4501299"/>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sz="4000" b="1" i="0" u="none" strike="noStrike" cap="none">
              <a:solidFill>
                <a:schemeClr val="lt1"/>
              </a:solidFill>
              <a:latin typeface="Arial"/>
              <a:ea typeface="Arial"/>
              <a:cs typeface="Arial"/>
              <a:sym typeface="Arial"/>
            </a:endParaRPr>
          </a:p>
        </p:txBody>
      </p:sp>
      <p:sp>
        <p:nvSpPr>
          <p:cNvPr id="723" name="Google Shape;723;p43"/>
          <p:cNvSpPr/>
          <p:nvPr/>
        </p:nvSpPr>
        <p:spPr>
          <a:xfrm rot="-5400000">
            <a:off x="7676513" y="3185553"/>
            <a:ext cx="1220590" cy="4015132"/>
          </a:xfrm>
          <a:prstGeom prst="flowChartOffpageConnector">
            <a:avLst/>
          </a:prstGeom>
          <a:solidFill>
            <a:srgbClr val="00B0F0"/>
          </a:solidFill>
          <a:ln>
            <a:noFill/>
          </a:ln>
          <a:effectLst>
            <a:softEdge rad="317500"/>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24" name="Google Shape;724;p43"/>
          <p:cNvSpPr txBox="1"/>
          <p:nvPr/>
        </p:nvSpPr>
        <p:spPr>
          <a:xfrm>
            <a:off x="6438557" y="5712902"/>
            <a:ext cx="6096000" cy="67710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dirty="0">
                <a:solidFill>
                  <a:schemeClr val="lt1"/>
                </a:solidFill>
                <a:latin typeface="Arial"/>
                <a:ea typeface="Arial"/>
                <a:cs typeface="Arial"/>
                <a:sym typeface="Arial"/>
              </a:rPr>
              <a:t>Full Platform Access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View all listings (including private)</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Override ownership restrictions</a:t>
            </a:r>
            <a:endParaRPr dirty="0"/>
          </a:p>
        </p:txBody>
      </p:sp>
      <p:sp>
        <p:nvSpPr>
          <p:cNvPr id="725" name="Google Shape;725;p43"/>
          <p:cNvSpPr/>
          <p:nvPr/>
        </p:nvSpPr>
        <p:spPr>
          <a:xfrm>
            <a:off x="11795237" y="5644042"/>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26" name="Google Shape;726;p43"/>
          <p:cNvSpPr/>
          <p:nvPr/>
        </p:nvSpPr>
        <p:spPr>
          <a:xfrm>
            <a:off x="11812967" y="5093247"/>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27" name="Google Shape;727;p43"/>
          <p:cNvSpPr/>
          <p:nvPr/>
        </p:nvSpPr>
        <p:spPr>
          <a:xfrm>
            <a:off x="10705730" y="6458870"/>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 name="Google Shape;741;p44">
            <a:extLst>
              <a:ext uri="{FF2B5EF4-FFF2-40B4-BE49-F238E27FC236}">
                <a16:creationId xmlns:a16="http://schemas.microsoft.com/office/drawing/2014/main" id="{B7C18218-4929-CFB4-ACEE-2A4DDC79B958}"/>
              </a:ext>
            </a:extLst>
          </p:cNvPr>
          <p:cNvSpPr txBox="1"/>
          <p:nvPr/>
        </p:nvSpPr>
        <p:spPr>
          <a:xfrm>
            <a:off x="2843095" y="4762232"/>
            <a:ext cx="6096000"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dirty="0">
                <a:solidFill>
                  <a:schemeClr val="lt1"/>
                </a:solidFill>
                <a:latin typeface="Arial"/>
                <a:ea typeface="Arial"/>
                <a:cs typeface="Arial"/>
                <a:sym typeface="Arial"/>
              </a:rPr>
              <a:t>System Announcements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Target types: all users, by role, by </a:t>
            </a:r>
            <a:endParaRPr dirty="0"/>
          </a:p>
          <a:p>
            <a:pPr marL="0" marR="0" lvl="0" indent="0" algn="l" rtl="0">
              <a:lnSpc>
                <a:spcPct val="100000"/>
              </a:lnSpc>
              <a:spcBef>
                <a:spcPts val="0"/>
              </a:spcBef>
              <a:spcAft>
                <a:spcPts val="0"/>
              </a:spcAft>
              <a:buNone/>
            </a:pPr>
            <a:r>
              <a:rPr lang="en-US" sz="1200" b="0" i="0" u="none" strike="noStrike" cap="none" dirty="0">
                <a:solidFill>
                  <a:schemeClr val="lt1"/>
                </a:solidFill>
                <a:latin typeface="Arial"/>
                <a:ea typeface="Arial"/>
                <a:cs typeface="Arial"/>
                <a:sym typeface="Arial"/>
              </a:rPr>
              <a:t>university, specific users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Real-time WebSocket delivery</a:t>
            </a:r>
            <a:endParaRPr dirty="0"/>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731"/>
        <p:cNvGrpSpPr/>
        <p:nvPr/>
      </p:nvGrpSpPr>
      <p:grpSpPr>
        <a:xfrm>
          <a:off x="0" y="0"/>
          <a:ext cx="0" cy="0"/>
          <a:chOff x="0" y="0"/>
          <a:chExt cx="0" cy="0"/>
        </a:xfrm>
      </p:grpSpPr>
      <p:sp>
        <p:nvSpPr>
          <p:cNvPr id="732" name="Google Shape;732;p4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SUPERADMIN</a:t>
            </a:r>
            <a:endParaRPr/>
          </a:p>
        </p:txBody>
      </p:sp>
      <p:sp>
        <p:nvSpPr>
          <p:cNvPr id="733" name="Google Shape;733;p44"/>
          <p:cNvSpPr/>
          <p:nvPr/>
        </p:nvSpPr>
        <p:spPr>
          <a:xfrm>
            <a:off x="711100" y="2491820"/>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1.</a:t>
            </a:r>
            <a:endParaRPr sz="4000" b="1" i="0" u="none" strike="noStrike" cap="none">
              <a:solidFill>
                <a:schemeClr val="lt1"/>
              </a:solidFill>
              <a:latin typeface="Arial"/>
              <a:ea typeface="Arial"/>
              <a:cs typeface="Arial"/>
              <a:sym typeface="Arial"/>
            </a:endParaRPr>
          </a:p>
        </p:txBody>
      </p:sp>
      <p:sp>
        <p:nvSpPr>
          <p:cNvPr id="734" name="Google Shape;734;p44"/>
          <p:cNvSpPr/>
          <p:nvPr/>
        </p:nvSpPr>
        <p:spPr>
          <a:xfrm rot="5400000">
            <a:off x="3478139" y="1176074"/>
            <a:ext cx="1220590" cy="4015132"/>
          </a:xfrm>
          <a:prstGeom prst="flowChartOffpage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35" name="Google Shape;735;p44"/>
          <p:cNvSpPr txBox="1"/>
          <p:nvPr/>
        </p:nvSpPr>
        <p:spPr>
          <a:xfrm>
            <a:off x="2843095" y="2638095"/>
            <a:ext cx="6096000"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chemeClr val="lt1"/>
                </a:solidFill>
                <a:latin typeface="Arial"/>
                <a:ea typeface="Arial"/>
                <a:cs typeface="Arial"/>
                <a:sym typeface="Arial"/>
              </a:rPr>
              <a:t>Admin User Management</a:t>
            </a:r>
            <a:endParaRPr sz="14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Create new Admin/SuperAdmin accounts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AutoNum type="arabicPeriod"/>
            </a:pPr>
            <a:r>
              <a:rPr lang="en-US" sz="1200" b="0" i="0" u="none" strike="noStrike" cap="none">
                <a:solidFill>
                  <a:schemeClr val="lt1"/>
                </a:solidFill>
                <a:latin typeface="Arial"/>
                <a:ea typeface="Arial"/>
                <a:cs typeface="Arial"/>
                <a:sym typeface="Arial"/>
              </a:rPr>
              <a:t>Auto-generate secure passwords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AutoNum type="arabicPeriod"/>
            </a:pPr>
            <a:r>
              <a:rPr lang="en-US" sz="1200" b="0" i="0" u="none" strike="noStrike" cap="none">
                <a:solidFill>
                  <a:schemeClr val="lt1"/>
                </a:solidFill>
                <a:latin typeface="Arial"/>
                <a:ea typeface="Arial"/>
                <a:cs typeface="Arial"/>
                <a:sym typeface="Arial"/>
              </a:rPr>
              <a:t>Email credentials to new admins</a:t>
            </a:r>
            <a:endParaRPr sz="12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Delete admin accounts</a:t>
            </a:r>
            <a:endParaRPr sz="1200" b="0" i="0" u="none" strike="noStrike" cap="none">
              <a:solidFill>
                <a:schemeClr val="lt1"/>
              </a:solidFill>
              <a:latin typeface="Arial"/>
              <a:ea typeface="Arial"/>
              <a:cs typeface="Arial"/>
              <a:sym typeface="Arial"/>
            </a:endParaRPr>
          </a:p>
        </p:txBody>
      </p:sp>
      <p:sp>
        <p:nvSpPr>
          <p:cNvPr id="736" name="Google Shape;736;p44"/>
          <p:cNvSpPr/>
          <p:nvPr/>
        </p:nvSpPr>
        <p:spPr>
          <a:xfrm>
            <a:off x="10294374" y="2491820"/>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2.</a:t>
            </a:r>
            <a:endParaRPr sz="4000" b="1" i="0" u="none" strike="noStrike" cap="none">
              <a:solidFill>
                <a:schemeClr val="lt1"/>
              </a:solidFill>
              <a:latin typeface="Arial"/>
              <a:ea typeface="Arial"/>
              <a:cs typeface="Arial"/>
              <a:sym typeface="Arial"/>
            </a:endParaRPr>
          </a:p>
        </p:txBody>
      </p:sp>
      <p:sp>
        <p:nvSpPr>
          <p:cNvPr id="737" name="Google Shape;737;p44"/>
          <p:cNvSpPr/>
          <p:nvPr/>
        </p:nvSpPr>
        <p:spPr>
          <a:xfrm rot="-5400000">
            <a:off x="7676513" y="1176074"/>
            <a:ext cx="1220590" cy="4015132"/>
          </a:xfrm>
          <a:prstGeom prst="flowChartOffpage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38" name="Google Shape;738;p44"/>
          <p:cNvSpPr txBox="1"/>
          <p:nvPr/>
        </p:nvSpPr>
        <p:spPr>
          <a:xfrm>
            <a:off x="6438557" y="2741378"/>
            <a:ext cx="6096000"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a:solidFill>
                  <a:schemeClr val="lt1"/>
                </a:solidFill>
                <a:latin typeface="Arial"/>
                <a:ea typeface="Arial"/>
                <a:cs typeface="Arial"/>
                <a:sym typeface="Arial"/>
              </a:rPr>
              <a:t>University Management</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Add, edit, delete universities</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Set name, city, domain, GPS coordinates</a:t>
            </a:r>
            <a:endParaRPr/>
          </a:p>
          <a:p>
            <a:pPr marL="171450" marR="0" lvl="0" indent="-171450" algn="l" rtl="0">
              <a:lnSpc>
                <a:spcPct val="100000"/>
              </a:lnSpc>
              <a:spcBef>
                <a:spcPts val="0"/>
              </a:spcBef>
              <a:spcAft>
                <a:spcPts val="0"/>
              </a:spcAft>
              <a:buClr>
                <a:schemeClr val="lt1"/>
              </a:buClr>
              <a:buSzPts val="1200"/>
              <a:buFont typeface="Arial"/>
              <a:buChar char="•"/>
            </a:pPr>
            <a:r>
              <a:rPr lang="en-US" sz="1200" b="0" i="0" u="none" strike="noStrike" cap="none">
                <a:solidFill>
                  <a:schemeClr val="lt1"/>
                </a:solidFill>
                <a:latin typeface="Arial"/>
                <a:ea typeface="Arial"/>
                <a:cs typeface="Arial"/>
                <a:sym typeface="Arial"/>
              </a:rPr>
              <a:t>Location picker with map</a:t>
            </a:r>
            <a:endParaRPr/>
          </a:p>
        </p:txBody>
      </p:sp>
      <p:sp>
        <p:nvSpPr>
          <p:cNvPr id="739" name="Google Shape;739;p44"/>
          <p:cNvSpPr/>
          <p:nvPr/>
        </p:nvSpPr>
        <p:spPr>
          <a:xfrm>
            <a:off x="711100" y="4501299"/>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3.</a:t>
            </a:r>
            <a:endParaRPr sz="4000" b="1" i="0" u="none" strike="noStrike" cap="none">
              <a:solidFill>
                <a:schemeClr val="lt1"/>
              </a:solidFill>
              <a:latin typeface="Arial"/>
              <a:ea typeface="Arial"/>
              <a:cs typeface="Arial"/>
              <a:sym typeface="Arial"/>
            </a:endParaRPr>
          </a:p>
        </p:txBody>
      </p:sp>
      <p:sp>
        <p:nvSpPr>
          <p:cNvPr id="740" name="Google Shape;740;p44"/>
          <p:cNvSpPr/>
          <p:nvPr/>
        </p:nvSpPr>
        <p:spPr>
          <a:xfrm rot="5400000">
            <a:off x="3478139" y="3185553"/>
            <a:ext cx="1220590" cy="4015132"/>
          </a:xfrm>
          <a:prstGeom prst="flowChartOffpage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42" name="Google Shape;742;p44"/>
          <p:cNvSpPr/>
          <p:nvPr/>
        </p:nvSpPr>
        <p:spPr>
          <a:xfrm>
            <a:off x="10294374" y="4501299"/>
            <a:ext cx="1369768" cy="1369768"/>
          </a:xfrm>
          <a:prstGeom prst="diamond">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000" b="1" i="0" u="none" strike="noStrike" cap="none">
                <a:solidFill>
                  <a:schemeClr val="lt1"/>
                </a:solidFill>
                <a:latin typeface="Arial"/>
                <a:ea typeface="Arial"/>
                <a:cs typeface="Arial"/>
                <a:sym typeface="Arial"/>
              </a:rPr>
              <a:t>4.</a:t>
            </a:r>
            <a:endParaRPr sz="4000" b="1" i="0" u="none" strike="noStrike" cap="none">
              <a:solidFill>
                <a:schemeClr val="lt1"/>
              </a:solidFill>
              <a:latin typeface="Arial"/>
              <a:ea typeface="Arial"/>
              <a:cs typeface="Arial"/>
              <a:sym typeface="Arial"/>
            </a:endParaRPr>
          </a:p>
        </p:txBody>
      </p:sp>
      <p:sp>
        <p:nvSpPr>
          <p:cNvPr id="743" name="Google Shape;743;p44"/>
          <p:cNvSpPr/>
          <p:nvPr/>
        </p:nvSpPr>
        <p:spPr>
          <a:xfrm rot="-5400000">
            <a:off x="7676513" y="3185553"/>
            <a:ext cx="1220590" cy="4015132"/>
          </a:xfrm>
          <a:prstGeom prst="flowChartOffpageConnector">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45" name="Google Shape;745;p44"/>
          <p:cNvSpPr/>
          <p:nvPr/>
        </p:nvSpPr>
        <p:spPr>
          <a:xfrm>
            <a:off x="11176071" y="-1121313"/>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46" name="Google Shape;746;p44"/>
          <p:cNvSpPr/>
          <p:nvPr/>
        </p:nvSpPr>
        <p:spPr>
          <a:xfrm>
            <a:off x="11870957" y="998662"/>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47" name="Google Shape;747;p44"/>
          <p:cNvSpPr/>
          <p:nvPr/>
        </p:nvSpPr>
        <p:spPr>
          <a:xfrm>
            <a:off x="12807485" y="2876697"/>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724;p43">
            <a:extLst>
              <a:ext uri="{FF2B5EF4-FFF2-40B4-BE49-F238E27FC236}">
                <a16:creationId xmlns:a16="http://schemas.microsoft.com/office/drawing/2014/main" id="{91041868-5368-E9BC-921E-5F34CC7D334A}"/>
              </a:ext>
            </a:extLst>
          </p:cNvPr>
          <p:cNvSpPr txBox="1"/>
          <p:nvPr/>
        </p:nvSpPr>
        <p:spPr>
          <a:xfrm>
            <a:off x="6438557" y="4821579"/>
            <a:ext cx="6096000" cy="67710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dirty="0">
                <a:solidFill>
                  <a:schemeClr val="lt1"/>
                </a:solidFill>
                <a:latin typeface="Arial"/>
                <a:ea typeface="Arial"/>
                <a:cs typeface="Arial"/>
                <a:sym typeface="Arial"/>
              </a:rPr>
              <a:t>Full Platform Access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View all listings (including private)</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Override ownership restrictions</a:t>
            </a:r>
            <a:endParaRPr dirty="0"/>
          </a:p>
        </p:txBody>
      </p:sp>
      <p:sp>
        <p:nvSpPr>
          <p:cNvPr id="3" name="Google Shape;741;p44">
            <a:extLst>
              <a:ext uri="{FF2B5EF4-FFF2-40B4-BE49-F238E27FC236}">
                <a16:creationId xmlns:a16="http://schemas.microsoft.com/office/drawing/2014/main" id="{4D0245E2-7332-54C4-2B6C-AAC74E037E81}"/>
              </a:ext>
            </a:extLst>
          </p:cNvPr>
          <p:cNvSpPr txBox="1"/>
          <p:nvPr/>
        </p:nvSpPr>
        <p:spPr>
          <a:xfrm>
            <a:off x="2843095" y="4762232"/>
            <a:ext cx="6096000" cy="86177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1" i="0" u="none" strike="noStrike" cap="none" dirty="0">
                <a:solidFill>
                  <a:schemeClr val="lt1"/>
                </a:solidFill>
                <a:latin typeface="Arial"/>
                <a:ea typeface="Arial"/>
                <a:cs typeface="Arial"/>
                <a:sym typeface="Arial"/>
              </a:rPr>
              <a:t>System Announcements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Target types: all users, by role, by </a:t>
            </a:r>
            <a:endParaRPr dirty="0"/>
          </a:p>
          <a:p>
            <a:pPr marL="0" marR="0" lvl="0" indent="0" algn="l" rtl="0">
              <a:lnSpc>
                <a:spcPct val="100000"/>
              </a:lnSpc>
              <a:spcBef>
                <a:spcPts val="0"/>
              </a:spcBef>
              <a:spcAft>
                <a:spcPts val="0"/>
              </a:spcAft>
              <a:buNone/>
            </a:pPr>
            <a:r>
              <a:rPr lang="en-US" sz="1200" b="0" i="0" u="none" strike="noStrike" cap="none" dirty="0">
                <a:solidFill>
                  <a:schemeClr val="lt1"/>
                </a:solidFill>
                <a:latin typeface="Arial"/>
                <a:ea typeface="Arial"/>
                <a:cs typeface="Arial"/>
                <a:sym typeface="Arial"/>
              </a:rPr>
              <a:t>university, specific users</a:t>
            </a:r>
            <a:endParaRPr dirty="0"/>
          </a:p>
          <a:p>
            <a:pPr marL="285750" marR="0" lvl="0" indent="-285750" algn="l" rtl="0">
              <a:lnSpc>
                <a:spcPct val="100000"/>
              </a:lnSpc>
              <a:spcBef>
                <a:spcPts val="0"/>
              </a:spcBef>
              <a:spcAft>
                <a:spcPts val="0"/>
              </a:spcAft>
              <a:buClr>
                <a:schemeClr val="lt1"/>
              </a:buClr>
              <a:buSzPts val="1200"/>
              <a:buFont typeface="Arial"/>
              <a:buChar char="•"/>
            </a:pPr>
            <a:r>
              <a:rPr lang="en-US" sz="1200" b="0" i="0" u="none" strike="noStrike" cap="none" dirty="0">
                <a:solidFill>
                  <a:schemeClr val="lt1"/>
                </a:solidFill>
                <a:latin typeface="Arial"/>
                <a:ea typeface="Arial"/>
                <a:cs typeface="Arial"/>
                <a:sym typeface="Arial"/>
              </a:rPr>
              <a:t>Real-time WebSocket delivery</a:t>
            </a:r>
            <a:endParaRPr dirty="0"/>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sp>
        <p:nvSpPr>
          <p:cNvPr id="752" name="Google Shape;752;p4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Features</a:t>
            </a:r>
            <a:r>
              <a:rPr lang="en-US"/>
              <a:t> </a:t>
            </a:r>
            <a:endParaRPr/>
          </a:p>
        </p:txBody>
      </p:sp>
      <p:sp>
        <p:nvSpPr>
          <p:cNvPr id="753" name="Google Shape;753;p45">
            <a:hlinkClick r:id="rId3" action="ppaction://hlinksldjump"/>
          </p:cNvPr>
          <p:cNvSpPr/>
          <p:nvPr/>
        </p:nvSpPr>
        <p:spPr>
          <a:xfrm>
            <a:off x="2032000"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STUDENT</a:t>
            </a:r>
            <a:endParaRPr sz="2400" b="0" i="0" u="none" strike="noStrike" cap="none">
              <a:solidFill>
                <a:schemeClr val="dk1"/>
              </a:solidFill>
              <a:latin typeface="Arial"/>
              <a:ea typeface="Arial"/>
              <a:cs typeface="Arial"/>
              <a:sym typeface="Arial"/>
            </a:endParaRPr>
          </a:p>
        </p:txBody>
      </p:sp>
      <p:sp>
        <p:nvSpPr>
          <p:cNvPr id="754" name="Google Shape;754;p45">
            <a:hlinkClick r:id="rId4" action="ppaction://hlinksldjump"/>
          </p:cNvPr>
          <p:cNvSpPr/>
          <p:nvPr/>
        </p:nvSpPr>
        <p:spPr>
          <a:xfrm>
            <a:off x="3399129" y="370592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SUPER ADMIN</a:t>
            </a:r>
            <a:endParaRPr sz="2400" b="0" i="0" u="none" strike="noStrike" cap="none">
              <a:solidFill>
                <a:schemeClr val="dk1"/>
              </a:solidFill>
              <a:latin typeface="Arial"/>
              <a:ea typeface="Arial"/>
              <a:cs typeface="Arial"/>
              <a:sym typeface="Arial"/>
            </a:endParaRPr>
          </a:p>
        </p:txBody>
      </p:sp>
      <p:sp>
        <p:nvSpPr>
          <p:cNvPr id="755" name="Google Shape;755;p45">
            <a:hlinkClick r:id="rId5" action="ppaction://hlinksldjump"/>
          </p:cNvPr>
          <p:cNvSpPr/>
          <p:nvPr/>
        </p:nvSpPr>
        <p:spPr>
          <a:xfrm>
            <a:off x="4767071"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LANDLORD</a:t>
            </a:r>
            <a:endParaRPr sz="2400" b="0" i="0" u="none" strike="noStrike" cap="none">
              <a:solidFill>
                <a:schemeClr val="dk1"/>
              </a:solidFill>
              <a:latin typeface="Arial"/>
              <a:ea typeface="Arial"/>
              <a:cs typeface="Arial"/>
              <a:sym typeface="Arial"/>
            </a:endParaRPr>
          </a:p>
        </p:txBody>
      </p:sp>
      <p:sp>
        <p:nvSpPr>
          <p:cNvPr id="756" name="Google Shape;756;p45">
            <a:hlinkClick r:id="rId6" action="ppaction://hlinksldjump"/>
          </p:cNvPr>
          <p:cNvSpPr/>
          <p:nvPr/>
        </p:nvSpPr>
        <p:spPr>
          <a:xfrm>
            <a:off x="6134201" y="370592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65550" tIns="465550" rIns="465550" bIns="465550" anchor="ctr" anchorCtr="0">
            <a:noAutofit/>
          </a:bodyPr>
          <a:lstStyle/>
          <a:p>
            <a:pPr marL="0" marR="0" lvl="0" indent="0" algn="ctr" rtl="1">
              <a:lnSpc>
                <a:spcPct val="9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TECHNICAL FEATURES</a:t>
            </a:r>
            <a:endParaRPr sz="2000" b="0" i="0" u="none" strike="noStrike" cap="none">
              <a:solidFill>
                <a:schemeClr val="dk1"/>
              </a:solidFill>
              <a:latin typeface="Arial"/>
              <a:ea typeface="Arial"/>
              <a:cs typeface="Arial"/>
              <a:sym typeface="Arial"/>
            </a:endParaRPr>
          </a:p>
        </p:txBody>
      </p:sp>
      <p:sp>
        <p:nvSpPr>
          <p:cNvPr id="757" name="Google Shape;757;p45">
            <a:hlinkClick r:id="rId7" action="ppaction://hlinksldjump"/>
          </p:cNvPr>
          <p:cNvSpPr/>
          <p:nvPr/>
        </p:nvSpPr>
        <p:spPr>
          <a:xfrm>
            <a:off x="7501331" y="1932745"/>
            <a:ext cx="2658668" cy="2658662"/>
          </a:xfrm>
          <a:custGeom>
            <a:avLst/>
            <a:gdLst/>
            <a:ahLst/>
            <a:cxnLst/>
            <a:rect l="l" t="t" r="r" b="b"/>
            <a:pathLst>
              <a:path w="2658668" h="2658662" extrusionOk="0">
                <a:moveTo>
                  <a:pt x="0" y="1329331"/>
                </a:moveTo>
                <a:cubicBezTo>
                  <a:pt x="0" y="595162"/>
                  <a:pt x="595163" y="0"/>
                  <a:pt x="1329334" y="0"/>
                </a:cubicBezTo>
                <a:cubicBezTo>
                  <a:pt x="2063505" y="0"/>
                  <a:pt x="2658668" y="595162"/>
                  <a:pt x="2658668" y="1329331"/>
                </a:cubicBezTo>
                <a:cubicBezTo>
                  <a:pt x="2658668" y="2063500"/>
                  <a:pt x="2063505" y="2658662"/>
                  <a:pt x="1329334" y="2658662"/>
                </a:cubicBezTo>
                <a:cubicBezTo>
                  <a:pt x="595163" y="2658662"/>
                  <a:pt x="0" y="2063500"/>
                  <a:pt x="0" y="1329331"/>
                </a:cubicBezTo>
                <a:close/>
              </a:path>
            </a:pathLst>
          </a:custGeom>
          <a:solidFill>
            <a:srgbClr val="00B0F0">
              <a:alpha val="49803"/>
            </a:srgbClr>
          </a:solidFill>
          <a:ln w="25400" cap="flat" cmpd="sng">
            <a:solidFill>
              <a:schemeClr val="lt1"/>
            </a:solidFill>
            <a:prstDash val="solid"/>
            <a:round/>
            <a:headEnd type="none" w="sm" len="sm"/>
            <a:tailEnd type="none" w="sm" len="sm"/>
          </a:ln>
        </p:spPr>
        <p:txBody>
          <a:bodyPr spcFirstLastPara="1" wrap="square" lIns="480775" tIns="480775" rIns="480775" bIns="480775" anchor="ctr" anchorCtr="0">
            <a:noAutofit/>
          </a:bodyPr>
          <a:lstStyle/>
          <a:p>
            <a:pPr marL="0" marR="0" lvl="0" indent="0" algn="ctr" rtl="1">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ADMIN</a:t>
            </a:r>
            <a:endParaRPr sz="2400" b="0" i="0" u="none" strike="noStrike" cap="none">
              <a:solidFill>
                <a:schemeClr val="dk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Play"/>
              <a:buNone/>
            </a:pPr>
            <a:r>
              <a:rPr lang="en-US" sz="6600" b="1">
                <a:latin typeface="Arial"/>
                <a:ea typeface="Arial"/>
                <a:cs typeface="Arial"/>
                <a:sym typeface="Arial"/>
              </a:rPr>
              <a:t>Introduction</a:t>
            </a:r>
            <a:endParaRPr sz="6600" b="1">
              <a:latin typeface="Arial"/>
              <a:ea typeface="Arial"/>
              <a:cs typeface="Arial"/>
              <a:sym typeface="Arial"/>
            </a:endParaRPr>
          </a:p>
        </p:txBody>
      </p:sp>
      <p:sp>
        <p:nvSpPr>
          <p:cNvPr id="119" name="Google Shape;119;p5">
            <a:hlinkClick r:id="rId3" action="ppaction://hlinksldjump"/>
          </p:cNvPr>
          <p:cNvSpPr/>
          <p:nvPr/>
        </p:nvSpPr>
        <p:spPr>
          <a:xfrm>
            <a:off x="1825752" y="3159760"/>
            <a:ext cx="3190240" cy="1778000"/>
          </a:xfrm>
          <a:prstGeom prst="roundRect">
            <a:avLst>
              <a:gd name="adj" fmla="val 16667"/>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Why UniNest?</a:t>
            </a:r>
            <a:endParaRPr sz="2800" b="1" i="0" u="none" strike="noStrike" cap="none">
              <a:solidFill>
                <a:schemeClr val="lt1"/>
              </a:solidFill>
              <a:latin typeface="Arial"/>
              <a:ea typeface="Arial"/>
              <a:cs typeface="Arial"/>
              <a:sym typeface="Arial"/>
            </a:endParaRPr>
          </a:p>
        </p:txBody>
      </p:sp>
      <p:sp>
        <p:nvSpPr>
          <p:cNvPr id="120" name="Google Shape;120;p5">
            <a:hlinkClick r:id="rId4" action="ppaction://hlinksldjump"/>
          </p:cNvPr>
          <p:cNvSpPr/>
          <p:nvPr/>
        </p:nvSpPr>
        <p:spPr>
          <a:xfrm>
            <a:off x="7098071" y="3159760"/>
            <a:ext cx="3190240" cy="1778000"/>
          </a:xfrm>
          <a:prstGeom prst="roundRect">
            <a:avLst>
              <a:gd name="adj" fmla="val 16667"/>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Objectives</a:t>
            </a:r>
            <a:endParaRPr sz="2800" b="1" i="0" u="none" strike="noStrike" cap="none">
              <a:solidFill>
                <a:schemeClr val="lt1"/>
              </a:solidFill>
              <a:latin typeface="Arial"/>
              <a:ea typeface="Arial"/>
              <a:cs typeface="Arial"/>
              <a:sym typeface="Arial"/>
            </a:endParaRPr>
          </a:p>
        </p:txBody>
      </p:sp>
      <p:sp>
        <p:nvSpPr>
          <p:cNvPr id="121" name="Google Shape;121;p5"/>
          <p:cNvSpPr/>
          <p:nvPr/>
        </p:nvSpPr>
        <p:spPr>
          <a:xfrm>
            <a:off x="10252842" y="-1432144"/>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22" name="Google Shape;122;p5"/>
          <p:cNvSpPr/>
          <p:nvPr/>
        </p:nvSpPr>
        <p:spPr>
          <a:xfrm>
            <a:off x="9817970" y="36512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sp>
        <p:nvSpPr>
          <p:cNvPr id="762" name="Google Shape;762;p46"/>
          <p:cNvSpPr txBox="1">
            <a:spLocks noGrp="1"/>
          </p:cNvSpPr>
          <p:nvPr>
            <p:ph type="title"/>
          </p:nvPr>
        </p:nvSpPr>
        <p:spPr>
          <a:xfrm>
            <a:off x="838200" y="1178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TECHNICAL FEATURES</a:t>
            </a:r>
            <a:endParaRPr/>
          </a:p>
        </p:txBody>
      </p:sp>
      <p:sp>
        <p:nvSpPr>
          <p:cNvPr id="763" name="Google Shape;763;p46"/>
          <p:cNvSpPr/>
          <p:nvPr/>
        </p:nvSpPr>
        <p:spPr>
          <a:xfrm>
            <a:off x="838200"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64" name="Google Shape;764;p46"/>
          <p:cNvSpPr txBox="1"/>
          <p:nvPr/>
        </p:nvSpPr>
        <p:spPr>
          <a:xfrm>
            <a:off x="954156" y="2620556"/>
            <a:ext cx="2928732" cy="264687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Authentication &amp; Security</a:t>
            </a:r>
            <a:endParaRPr sz="60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Email verification codes (6-digit, 10-min expiry)</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JWT token authentication</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Role-based authorization (4 roles)</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Password reset flow</a:t>
            </a:r>
            <a:endParaRPr sz="5400" b="0" i="0" u="none" strike="noStrike" cap="none">
              <a:solidFill>
                <a:schemeClr val="lt1"/>
              </a:solidFill>
              <a:latin typeface="Arial"/>
              <a:ea typeface="Arial"/>
              <a:cs typeface="Arial"/>
              <a:sym typeface="Arial"/>
            </a:endParaRPr>
          </a:p>
        </p:txBody>
      </p:sp>
      <p:sp>
        <p:nvSpPr>
          <p:cNvPr id="765" name="Google Shape;765;p46"/>
          <p:cNvSpPr/>
          <p:nvPr/>
        </p:nvSpPr>
        <p:spPr>
          <a:xfrm>
            <a:off x="4648325"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67" name="Google Shape;767;p46"/>
          <p:cNvSpPr/>
          <p:nvPr/>
        </p:nvSpPr>
        <p:spPr>
          <a:xfrm>
            <a:off x="8458449"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68" name="Google Shape;768;p46"/>
          <p:cNvSpPr txBox="1"/>
          <p:nvPr/>
        </p:nvSpPr>
        <p:spPr>
          <a:xfrm>
            <a:off x="8574405" y="2620556"/>
            <a:ext cx="2928732" cy="15081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File Management</a:t>
            </a:r>
            <a:endParaRPr sz="32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Cloudinary integration for images/videos</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Public ID tracking for cleanup</a:t>
            </a:r>
            <a:endParaRPr sz="2800" b="0" i="0" u="none" strike="noStrike" cap="none">
              <a:solidFill>
                <a:schemeClr val="lt1"/>
              </a:solidFill>
              <a:latin typeface="Arial"/>
              <a:ea typeface="Arial"/>
              <a:cs typeface="Arial"/>
              <a:sym typeface="Arial"/>
            </a:endParaRPr>
          </a:p>
        </p:txBody>
      </p:sp>
      <p:sp>
        <p:nvSpPr>
          <p:cNvPr id="3" name="Google Shape;808;p48">
            <a:extLst>
              <a:ext uri="{FF2B5EF4-FFF2-40B4-BE49-F238E27FC236}">
                <a16:creationId xmlns:a16="http://schemas.microsoft.com/office/drawing/2014/main" id="{49A1AE13-0FAB-553A-E793-22B4C01877C8}"/>
              </a:ext>
            </a:extLst>
          </p:cNvPr>
          <p:cNvSpPr txBox="1"/>
          <p:nvPr/>
        </p:nvSpPr>
        <p:spPr>
          <a:xfrm>
            <a:off x="4764281" y="2620556"/>
            <a:ext cx="2928732" cy="181588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dirty="0">
                <a:solidFill>
                  <a:schemeClr val="lt1"/>
                </a:solidFill>
                <a:latin typeface="Arial"/>
                <a:ea typeface="Arial"/>
                <a:cs typeface="Arial"/>
                <a:sym typeface="Arial"/>
              </a:rPr>
              <a:t>Real-Time Communication</a:t>
            </a:r>
            <a:endParaRPr sz="3200" b="1"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Socket.io for messaging, notifications, forum updates</a:t>
            </a:r>
            <a:endParaRPr sz="2800" b="0" i="0" u="none" strike="noStrike" cap="none" dirty="0">
              <a:solidFill>
                <a:schemeClr val="lt1"/>
              </a:solidFill>
              <a:latin typeface="Arial"/>
              <a:ea typeface="Arial"/>
              <a:cs typeface="Arial"/>
              <a:sym typeface="Arial"/>
            </a:endParaRPr>
          </a:p>
        </p:txBody>
      </p:sp>
      <p:sp>
        <p:nvSpPr>
          <p:cNvPr id="769" name="Google Shape;769;p46"/>
          <p:cNvSpPr/>
          <p:nvPr/>
        </p:nvSpPr>
        <p:spPr>
          <a:xfrm>
            <a:off x="-503770" y="1295601"/>
            <a:ext cx="12557820" cy="5296787"/>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0" name="Google Shape;770;p46"/>
          <p:cNvSpPr/>
          <p:nvPr/>
        </p:nvSpPr>
        <p:spPr>
          <a:xfrm rot="5043835">
            <a:off x="344556"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1" name="Google Shape;771;p46"/>
          <p:cNvSpPr txBox="1"/>
          <p:nvPr/>
        </p:nvSpPr>
        <p:spPr>
          <a:xfrm>
            <a:off x="626181"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1.</a:t>
            </a:r>
            <a:endParaRPr sz="4400" b="1" i="0" u="none" strike="noStrike" cap="none">
              <a:solidFill>
                <a:schemeClr val="lt1"/>
              </a:solidFill>
              <a:latin typeface="Arial"/>
              <a:ea typeface="Arial"/>
              <a:cs typeface="Arial"/>
              <a:sym typeface="Arial"/>
            </a:endParaRPr>
          </a:p>
        </p:txBody>
      </p:sp>
      <p:sp>
        <p:nvSpPr>
          <p:cNvPr id="772" name="Google Shape;772;p46"/>
          <p:cNvSpPr/>
          <p:nvPr/>
        </p:nvSpPr>
        <p:spPr>
          <a:xfrm rot="5043835">
            <a:off x="4154681"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3" name="Google Shape;773;p46"/>
          <p:cNvSpPr txBox="1"/>
          <p:nvPr/>
        </p:nvSpPr>
        <p:spPr>
          <a:xfrm>
            <a:off x="4436306"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2.</a:t>
            </a:r>
            <a:endParaRPr sz="4400" b="1" i="0" u="none" strike="noStrike" cap="none">
              <a:solidFill>
                <a:schemeClr val="lt1"/>
              </a:solidFill>
              <a:latin typeface="Arial"/>
              <a:ea typeface="Arial"/>
              <a:cs typeface="Arial"/>
              <a:sym typeface="Arial"/>
            </a:endParaRPr>
          </a:p>
        </p:txBody>
      </p:sp>
      <p:sp>
        <p:nvSpPr>
          <p:cNvPr id="774" name="Google Shape;774;p46"/>
          <p:cNvSpPr/>
          <p:nvPr/>
        </p:nvSpPr>
        <p:spPr>
          <a:xfrm rot="5043835">
            <a:off x="7964805"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5" name="Google Shape;775;p46"/>
          <p:cNvSpPr txBox="1"/>
          <p:nvPr/>
        </p:nvSpPr>
        <p:spPr>
          <a:xfrm>
            <a:off x="8246430"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dirty="0">
                <a:solidFill>
                  <a:schemeClr val="lt1"/>
                </a:solidFill>
                <a:latin typeface="Arial"/>
                <a:ea typeface="Arial"/>
                <a:cs typeface="Arial"/>
                <a:sym typeface="Arial"/>
              </a:rPr>
              <a:t>3.</a:t>
            </a:r>
            <a:endParaRPr sz="4400" b="1" i="0" u="none" strike="noStrike" cap="none" dirty="0">
              <a:solidFill>
                <a:schemeClr val="lt1"/>
              </a:solidFill>
              <a:latin typeface="Arial"/>
              <a:ea typeface="Arial"/>
              <a:cs typeface="Arial"/>
              <a:sym typeface="Arial"/>
            </a:endParaRPr>
          </a:p>
        </p:txBody>
      </p:sp>
      <p:sp>
        <p:nvSpPr>
          <p:cNvPr id="776" name="Google Shape;776;p46"/>
          <p:cNvSpPr/>
          <p:nvPr/>
        </p:nvSpPr>
        <p:spPr>
          <a:xfrm>
            <a:off x="11157921" y="5101052"/>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7" name="Google Shape;777;p46"/>
          <p:cNvSpPr/>
          <p:nvPr/>
        </p:nvSpPr>
        <p:spPr>
          <a:xfrm>
            <a:off x="10768575" y="6539672"/>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8" name="Google Shape;778;p46"/>
          <p:cNvSpPr/>
          <p:nvPr/>
        </p:nvSpPr>
        <p:spPr>
          <a:xfrm>
            <a:off x="10022566" y="5480443"/>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761">
          <a:extLst>
            <a:ext uri="{FF2B5EF4-FFF2-40B4-BE49-F238E27FC236}">
              <a16:creationId xmlns:a16="http://schemas.microsoft.com/office/drawing/2014/main" id="{0508037B-62B4-1ECD-2BD2-F4CC2E6A5E60}"/>
            </a:ext>
          </a:extLst>
        </p:cNvPr>
        <p:cNvGrpSpPr/>
        <p:nvPr/>
      </p:nvGrpSpPr>
      <p:grpSpPr>
        <a:xfrm>
          <a:off x="0" y="0"/>
          <a:ext cx="0" cy="0"/>
          <a:chOff x="0" y="0"/>
          <a:chExt cx="0" cy="0"/>
        </a:xfrm>
      </p:grpSpPr>
      <p:sp>
        <p:nvSpPr>
          <p:cNvPr id="762" name="Google Shape;762;p46">
            <a:extLst>
              <a:ext uri="{FF2B5EF4-FFF2-40B4-BE49-F238E27FC236}">
                <a16:creationId xmlns:a16="http://schemas.microsoft.com/office/drawing/2014/main" id="{CDFDA7BA-33BD-551E-31F1-0B25C2707CCD}"/>
              </a:ext>
            </a:extLst>
          </p:cNvPr>
          <p:cNvSpPr txBox="1">
            <a:spLocks noGrp="1"/>
          </p:cNvSpPr>
          <p:nvPr>
            <p:ph type="title"/>
          </p:nvPr>
        </p:nvSpPr>
        <p:spPr>
          <a:xfrm>
            <a:off x="838200" y="1178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TECHNICAL FEATURES</a:t>
            </a:r>
            <a:endParaRPr/>
          </a:p>
        </p:txBody>
      </p:sp>
      <p:sp>
        <p:nvSpPr>
          <p:cNvPr id="763" name="Google Shape;763;p46">
            <a:extLst>
              <a:ext uri="{FF2B5EF4-FFF2-40B4-BE49-F238E27FC236}">
                <a16:creationId xmlns:a16="http://schemas.microsoft.com/office/drawing/2014/main" id="{1177F153-B72C-0ED4-0BEA-B851987EB66B}"/>
              </a:ext>
            </a:extLst>
          </p:cNvPr>
          <p:cNvSpPr/>
          <p:nvPr/>
        </p:nvSpPr>
        <p:spPr>
          <a:xfrm>
            <a:off x="838200"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64" name="Google Shape;764;p46">
            <a:extLst>
              <a:ext uri="{FF2B5EF4-FFF2-40B4-BE49-F238E27FC236}">
                <a16:creationId xmlns:a16="http://schemas.microsoft.com/office/drawing/2014/main" id="{5244DF5B-7A31-8A9D-6BF5-7D778915118F}"/>
              </a:ext>
            </a:extLst>
          </p:cNvPr>
          <p:cNvSpPr txBox="1"/>
          <p:nvPr/>
        </p:nvSpPr>
        <p:spPr>
          <a:xfrm>
            <a:off x="954156" y="2620556"/>
            <a:ext cx="2928732" cy="264687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Authentication &amp; Security</a:t>
            </a:r>
            <a:endParaRPr sz="60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Email verification codes (6-digit, 10-min expiry)</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JWT token authentication</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Role-based authorization (4 roles)</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Password reset flow</a:t>
            </a:r>
            <a:endParaRPr sz="5400" b="0" i="0" u="none" strike="noStrike" cap="none">
              <a:solidFill>
                <a:schemeClr val="lt1"/>
              </a:solidFill>
              <a:latin typeface="Arial"/>
              <a:ea typeface="Arial"/>
              <a:cs typeface="Arial"/>
              <a:sym typeface="Arial"/>
            </a:endParaRPr>
          </a:p>
        </p:txBody>
      </p:sp>
      <p:sp>
        <p:nvSpPr>
          <p:cNvPr id="765" name="Google Shape;765;p46">
            <a:extLst>
              <a:ext uri="{FF2B5EF4-FFF2-40B4-BE49-F238E27FC236}">
                <a16:creationId xmlns:a16="http://schemas.microsoft.com/office/drawing/2014/main" id="{68B994CF-1564-3108-9D96-BB5F1D80FB0C}"/>
              </a:ext>
            </a:extLst>
          </p:cNvPr>
          <p:cNvSpPr/>
          <p:nvPr/>
        </p:nvSpPr>
        <p:spPr>
          <a:xfrm>
            <a:off x="4648325"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67" name="Google Shape;767;p46">
            <a:extLst>
              <a:ext uri="{FF2B5EF4-FFF2-40B4-BE49-F238E27FC236}">
                <a16:creationId xmlns:a16="http://schemas.microsoft.com/office/drawing/2014/main" id="{6054C24F-1B39-CE39-2856-569FDEB785E4}"/>
              </a:ext>
            </a:extLst>
          </p:cNvPr>
          <p:cNvSpPr/>
          <p:nvPr/>
        </p:nvSpPr>
        <p:spPr>
          <a:xfrm>
            <a:off x="8458449"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68" name="Google Shape;768;p46">
            <a:extLst>
              <a:ext uri="{FF2B5EF4-FFF2-40B4-BE49-F238E27FC236}">
                <a16:creationId xmlns:a16="http://schemas.microsoft.com/office/drawing/2014/main" id="{F681522C-4536-7EE7-9C8F-43E03BDA992D}"/>
              </a:ext>
            </a:extLst>
          </p:cNvPr>
          <p:cNvSpPr txBox="1"/>
          <p:nvPr/>
        </p:nvSpPr>
        <p:spPr>
          <a:xfrm>
            <a:off x="8574405" y="2620556"/>
            <a:ext cx="2928732" cy="15081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File Management</a:t>
            </a:r>
            <a:endParaRPr sz="32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Cloudinary integration for images/videos</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Public ID tracking for cleanup</a:t>
            </a:r>
            <a:endParaRPr sz="2800" b="0" i="0" u="none" strike="noStrike" cap="none">
              <a:solidFill>
                <a:schemeClr val="lt1"/>
              </a:solidFill>
              <a:latin typeface="Arial"/>
              <a:ea typeface="Arial"/>
              <a:cs typeface="Arial"/>
              <a:sym typeface="Arial"/>
            </a:endParaRPr>
          </a:p>
        </p:txBody>
      </p:sp>
      <p:sp>
        <p:nvSpPr>
          <p:cNvPr id="3" name="Google Shape;808;p48">
            <a:extLst>
              <a:ext uri="{FF2B5EF4-FFF2-40B4-BE49-F238E27FC236}">
                <a16:creationId xmlns:a16="http://schemas.microsoft.com/office/drawing/2014/main" id="{6904AB3F-504B-11DB-33C0-4B6F333A952F}"/>
              </a:ext>
            </a:extLst>
          </p:cNvPr>
          <p:cNvSpPr txBox="1"/>
          <p:nvPr/>
        </p:nvSpPr>
        <p:spPr>
          <a:xfrm>
            <a:off x="4764281" y="2620556"/>
            <a:ext cx="2928732" cy="181588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dirty="0">
                <a:solidFill>
                  <a:schemeClr val="lt1"/>
                </a:solidFill>
                <a:latin typeface="Arial"/>
                <a:ea typeface="Arial"/>
                <a:cs typeface="Arial"/>
                <a:sym typeface="Arial"/>
              </a:rPr>
              <a:t>Real-Time Communication</a:t>
            </a:r>
            <a:endParaRPr sz="3200" b="1"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Socket.io for messaging, notifications, forum updates</a:t>
            </a:r>
            <a:endParaRPr sz="2800" b="0" i="0" u="none" strike="noStrike" cap="none" dirty="0">
              <a:solidFill>
                <a:schemeClr val="lt1"/>
              </a:solidFill>
              <a:latin typeface="Arial"/>
              <a:ea typeface="Arial"/>
              <a:cs typeface="Arial"/>
              <a:sym typeface="Arial"/>
            </a:endParaRPr>
          </a:p>
        </p:txBody>
      </p:sp>
      <p:sp>
        <p:nvSpPr>
          <p:cNvPr id="769" name="Google Shape;769;p46">
            <a:extLst>
              <a:ext uri="{FF2B5EF4-FFF2-40B4-BE49-F238E27FC236}">
                <a16:creationId xmlns:a16="http://schemas.microsoft.com/office/drawing/2014/main" id="{8EE8E514-FA44-7568-EE89-AAC289697B73}"/>
              </a:ext>
            </a:extLst>
          </p:cNvPr>
          <p:cNvSpPr/>
          <p:nvPr/>
        </p:nvSpPr>
        <p:spPr>
          <a:xfrm>
            <a:off x="-503770" y="1295601"/>
            <a:ext cx="12557820" cy="5296787"/>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a:p>
        </p:txBody>
      </p:sp>
      <p:sp>
        <p:nvSpPr>
          <p:cNvPr id="770" name="Google Shape;770;p46">
            <a:extLst>
              <a:ext uri="{FF2B5EF4-FFF2-40B4-BE49-F238E27FC236}">
                <a16:creationId xmlns:a16="http://schemas.microsoft.com/office/drawing/2014/main" id="{38131321-62D1-CE34-320A-8FD941193484}"/>
              </a:ext>
            </a:extLst>
          </p:cNvPr>
          <p:cNvSpPr/>
          <p:nvPr/>
        </p:nvSpPr>
        <p:spPr>
          <a:xfrm rot="5043835">
            <a:off x="344556"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1" name="Google Shape;771;p46">
            <a:extLst>
              <a:ext uri="{FF2B5EF4-FFF2-40B4-BE49-F238E27FC236}">
                <a16:creationId xmlns:a16="http://schemas.microsoft.com/office/drawing/2014/main" id="{9A284CD2-C4EF-13EA-B48A-917891B4584D}"/>
              </a:ext>
            </a:extLst>
          </p:cNvPr>
          <p:cNvSpPr txBox="1"/>
          <p:nvPr/>
        </p:nvSpPr>
        <p:spPr>
          <a:xfrm>
            <a:off x="626181"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1.</a:t>
            </a:r>
            <a:endParaRPr sz="4400" b="1" i="0" u="none" strike="noStrike" cap="none">
              <a:solidFill>
                <a:schemeClr val="lt1"/>
              </a:solidFill>
              <a:latin typeface="Arial"/>
              <a:ea typeface="Arial"/>
              <a:cs typeface="Arial"/>
              <a:sym typeface="Arial"/>
            </a:endParaRPr>
          </a:p>
        </p:txBody>
      </p:sp>
      <p:sp>
        <p:nvSpPr>
          <p:cNvPr id="772" name="Google Shape;772;p46">
            <a:extLst>
              <a:ext uri="{FF2B5EF4-FFF2-40B4-BE49-F238E27FC236}">
                <a16:creationId xmlns:a16="http://schemas.microsoft.com/office/drawing/2014/main" id="{48198C41-4485-BCBD-F069-75C03300C80B}"/>
              </a:ext>
            </a:extLst>
          </p:cNvPr>
          <p:cNvSpPr/>
          <p:nvPr/>
        </p:nvSpPr>
        <p:spPr>
          <a:xfrm rot="5043835">
            <a:off x="4154681"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3" name="Google Shape;773;p46">
            <a:extLst>
              <a:ext uri="{FF2B5EF4-FFF2-40B4-BE49-F238E27FC236}">
                <a16:creationId xmlns:a16="http://schemas.microsoft.com/office/drawing/2014/main" id="{DE511B1C-C593-1D32-83D9-DB7F6C434A05}"/>
              </a:ext>
            </a:extLst>
          </p:cNvPr>
          <p:cNvSpPr txBox="1"/>
          <p:nvPr/>
        </p:nvSpPr>
        <p:spPr>
          <a:xfrm>
            <a:off x="4436306"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2.</a:t>
            </a:r>
            <a:endParaRPr sz="4400" b="1" i="0" u="none" strike="noStrike" cap="none">
              <a:solidFill>
                <a:schemeClr val="lt1"/>
              </a:solidFill>
              <a:latin typeface="Arial"/>
              <a:ea typeface="Arial"/>
              <a:cs typeface="Arial"/>
              <a:sym typeface="Arial"/>
            </a:endParaRPr>
          </a:p>
        </p:txBody>
      </p:sp>
      <p:sp>
        <p:nvSpPr>
          <p:cNvPr id="774" name="Google Shape;774;p46">
            <a:extLst>
              <a:ext uri="{FF2B5EF4-FFF2-40B4-BE49-F238E27FC236}">
                <a16:creationId xmlns:a16="http://schemas.microsoft.com/office/drawing/2014/main" id="{8B44583B-6F7E-9076-862B-648FED5EA26A}"/>
              </a:ext>
            </a:extLst>
          </p:cNvPr>
          <p:cNvSpPr/>
          <p:nvPr/>
        </p:nvSpPr>
        <p:spPr>
          <a:xfrm rot="5043835">
            <a:off x="7964805"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5" name="Google Shape;775;p46">
            <a:extLst>
              <a:ext uri="{FF2B5EF4-FFF2-40B4-BE49-F238E27FC236}">
                <a16:creationId xmlns:a16="http://schemas.microsoft.com/office/drawing/2014/main" id="{23A068B3-AB2D-033D-4F8D-7BF9053E8903}"/>
              </a:ext>
            </a:extLst>
          </p:cNvPr>
          <p:cNvSpPr txBox="1"/>
          <p:nvPr/>
        </p:nvSpPr>
        <p:spPr>
          <a:xfrm>
            <a:off x="8246430"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dirty="0">
                <a:solidFill>
                  <a:schemeClr val="lt1"/>
                </a:solidFill>
                <a:latin typeface="Arial"/>
                <a:ea typeface="Arial"/>
                <a:cs typeface="Arial"/>
                <a:sym typeface="Arial"/>
              </a:rPr>
              <a:t>3.</a:t>
            </a:r>
            <a:endParaRPr sz="4400" b="1" i="0" u="none" strike="noStrike" cap="none" dirty="0">
              <a:solidFill>
                <a:schemeClr val="lt1"/>
              </a:solidFill>
              <a:latin typeface="Arial"/>
              <a:ea typeface="Arial"/>
              <a:cs typeface="Arial"/>
              <a:sym typeface="Arial"/>
            </a:endParaRPr>
          </a:p>
        </p:txBody>
      </p:sp>
      <p:sp>
        <p:nvSpPr>
          <p:cNvPr id="776" name="Google Shape;776;p46">
            <a:extLst>
              <a:ext uri="{FF2B5EF4-FFF2-40B4-BE49-F238E27FC236}">
                <a16:creationId xmlns:a16="http://schemas.microsoft.com/office/drawing/2014/main" id="{CF186226-D7E3-C9DD-0312-EF4BAE2A9737}"/>
              </a:ext>
            </a:extLst>
          </p:cNvPr>
          <p:cNvSpPr/>
          <p:nvPr/>
        </p:nvSpPr>
        <p:spPr>
          <a:xfrm>
            <a:off x="11157921" y="5101052"/>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7" name="Google Shape;777;p46">
            <a:extLst>
              <a:ext uri="{FF2B5EF4-FFF2-40B4-BE49-F238E27FC236}">
                <a16:creationId xmlns:a16="http://schemas.microsoft.com/office/drawing/2014/main" id="{99D4420F-98E6-E3B0-97B1-703297F108AC}"/>
              </a:ext>
            </a:extLst>
          </p:cNvPr>
          <p:cNvSpPr/>
          <p:nvPr/>
        </p:nvSpPr>
        <p:spPr>
          <a:xfrm>
            <a:off x="10768575" y="6539672"/>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8" name="Google Shape;778;p46">
            <a:extLst>
              <a:ext uri="{FF2B5EF4-FFF2-40B4-BE49-F238E27FC236}">
                <a16:creationId xmlns:a16="http://schemas.microsoft.com/office/drawing/2014/main" id="{D18961BF-F28D-2978-0845-49C9F48A4C0B}"/>
              </a:ext>
            </a:extLst>
          </p:cNvPr>
          <p:cNvSpPr/>
          <p:nvPr/>
        </p:nvSpPr>
        <p:spPr>
          <a:xfrm>
            <a:off x="10022566" y="5480443"/>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4002103801"/>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761">
          <a:extLst>
            <a:ext uri="{FF2B5EF4-FFF2-40B4-BE49-F238E27FC236}">
              <a16:creationId xmlns:a16="http://schemas.microsoft.com/office/drawing/2014/main" id="{CEBF4964-7F9B-2FB0-E7AC-C987E3002783}"/>
            </a:ext>
          </a:extLst>
        </p:cNvPr>
        <p:cNvGrpSpPr/>
        <p:nvPr/>
      </p:nvGrpSpPr>
      <p:grpSpPr>
        <a:xfrm>
          <a:off x="0" y="0"/>
          <a:ext cx="0" cy="0"/>
          <a:chOff x="0" y="0"/>
          <a:chExt cx="0" cy="0"/>
        </a:xfrm>
      </p:grpSpPr>
      <p:sp>
        <p:nvSpPr>
          <p:cNvPr id="762" name="Google Shape;762;p46">
            <a:extLst>
              <a:ext uri="{FF2B5EF4-FFF2-40B4-BE49-F238E27FC236}">
                <a16:creationId xmlns:a16="http://schemas.microsoft.com/office/drawing/2014/main" id="{5CF27EEB-3B8F-B925-6CDB-8C4B7A81DD2F}"/>
              </a:ext>
            </a:extLst>
          </p:cNvPr>
          <p:cNvSpPr txBox="1">
            <a:spLocks noGrp="1"/>
          </p:cNvSpPr>
          <p:nvPr>
            <p:ph type="title"/>
          </p:nvPr>
        </p:nvSpPr>
        <p:spPr>
          <a:xfrm>
            <a:off x="838200" y="1178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TECHNICAL FEATURES</a:t>
            </a:r>
            <a:endParaRPr/>
          </a:p>
        </p:txBody>
      </p:sp>
      <p:sp>
        <p:nvSpPr>
          <p:cNvPr id="763" name="Google Shape;763;p46">
            <a:extLst>
              <a:ext uri="{FF2B5EF4-FFF2-40B4-BE49-F238E27FC236}">
                <a16:creationId xmlns:a16="http://schemas.microsoft.com/office/drawing/2014/main" id="{ACA100AD-58D5-85C2-9440-23848322366A}"/>
              </a:ext>
            </a:extLst>
          </p:cNvPr>
          <p:cNvSpPr/>
          <p:nvPr/>
        </p:nvSpPr>
        <p:spPr>
          <a:xfrm>
            <a:off x="838200"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64" name="Google Shape;764;p46">
            <a:extLst>
              <a:ext uri="{FF2B5EF4-FFF2-40B4-BE49-F238E27FC236}">
                <a16:creationId xmlns:a16="http://schemas.microsoft.com/office/drawing/2014/main" id="{E012C292-233F-73D9-9F5C-9D2987CEF2E3}"/>
              </a:ext>
            </a:extLst>
          </p:cNvPr>
          <p:cNvSpPr txBox="1"/>
          <p:nvPr/>
        </p:nvSpPr>
        <p:spPr>
          <a:xfrm>
            <a:off x="954156" y="2620556"/>
            <a:ext cx="2928732" cy="264687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Authentication &amp; Security</a:t>
            </a:r>
            <a:endParaRPr sz="60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Email verification codes (6-digit, 10-min expiry)</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JWT token authentication</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Role-based authorization (4 roles)</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Password reset flow</a:t>
            </a:r>
            <a:endParaRPr sz="5400" b="0" i="0" u="none" strike="noStrike" cap="none">
              <a:solidFill>
                <a:schemeClr val="lt1"/>
              </a:solidFill>
              <a:latin typeface="Arial"/>
              <a:ea typeface="Arial"/>
              <a:cs typeface="Arial"/>
              <a:sym typeface="Arial"/>
            </a:endParaRPr>
          </a:p>
        </p:txBody>
      </p:sp>
      <p:sp>
        <p:nvSpPr>
          <p:cNvPr id="765" name="Google Shape;765;p46">
            <a:extLst>
              <a:ext uri="{FF2B5EF4-FFF2-40B4-BE49-F238E27FC236}">
                <a16:creationId xmlns:a16="http://schemas.microsoft.com/office/drawing/2014/main" id="{B9EA035F-C7E9-1621-1080-39C5ABAC18FE}"/>
              </a:ext>
            </a:extLst>
          </p:cNvPr>
          <p:cNvSpPr/>
          <p:nvPr/>
        </p:nvSpPr>
        <p:spPr>
          <a:xfrm>
            <a:off x="4648325"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67" name="Google Shape;767;p46">
            <a:extLst>
              <a:ext uri="{FF2B5EF4-FFF2-40B4-BE49-F238E27FC236}">
                <a16:creationId xmlns:a16="http://schemas.microsoft.com/office/drawing/2014/main" id="{A976AAEC-325D-6B73-A7E1-0D0C5F0F9C75}"/>
              </a:ext>
            </a:extLst>
          </p:cNvPr>
          <p:cNvSpPr/>
          <p:nvPr/>
        </p:nvSpPr>
        <p:spPr>
          <a:xfrm>
            <a:off x="8458449"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68" name="Google Shape;768;p46">
            <a:extLst>
              <a:ext uri="{FF2B5EF4-FFF2-40B4-BE49-F238E27FC236}">
                <a16:creationId xmlns:a16="http://schemas.microsoft.com/office/drawing/2014/main" id="{CCAA9013-04ED-1058-32A2-ED0084E956C7}"/>
              </a:ext>
            </a:extLst>
          </p:cNvPr>
          <p:cNvSpPr txBox="1"/>
          <p:nvPr/>
        </p:nvSpPr>
        <p:spPr>
          <a:xfrm>
            <a:off x="8574405" y="2620556"/>
            <a:ext cx="2928732" cy="15081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File Management</a:t>
            </a:r>
            <a:endParaRPr sz="32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Cloudinary integration for images/videos</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Public ID tracking for cleanup</a:t>
            </a:r>
            <a:endParaRPr sz="2800" b="0" i="0" u="none" strike="noStrike" cap="none">
              <a:solidFill>
                <a:schemeClr val="lt1"/>
              </a:solidFill>
              <a:latin typeface="Arial"/>
              <a:ea typeface="Arial"/>
              <a:cs typeface="Arial"/>
              <a:sym typeface="Arial"/>
            </a:endParaRPr>
          </a:p>
        </p:txBody>
      </p:sp>
      <p:sp>
        <p:nvSpPr>
          <p:cNvPr id="3" name="Google Shape;808;p48">
            <a:extLst>
              <a:ext uri="{FF2B5EF4-FFF2-40B4-BE49-F238E27FC236}">
                <a16:creationId xmlns:a16="http://schemas.microsoft.com/office/drawing/2014/main" id="{755F2B16-5836-0C55-1049-584109B56FDB}"/>
              </a:ext>
            </a:extLst>
          </p:cNvPr>
          <p:cNvSpPr txBox="1"/>
          <p:nvPr/>
        </p:nvSpPr>
        <p:spPr>
          <a:xfrm>
            <a:off x="4764281" y="2620556"/>
            <a:ext cx="2928732" cy="181588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dirty="0">
                <a:solidFill>
                  <a:schemeClr val="lt1"/>
                </a:solidFill>
                <a:latin typeface="Arial"/>
                <a:ea typeface="Arial"/>
                <a:cs typeface="Arial"/>
                <a:sym typeface="Arial"/>
              </a:rPr>
              <a:t>Real-Time Communication</a:t>
            </a:r>
            <a:endParaRPr sz="3200" b="1" i="0" u="none" strike="noStrike" cap="none" dirty="0">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dirty="0">
                <a:solidFill>
                  <a:schemeClr val="lt1"/>
                </a:solidFill>
                <a:latin typeface="Arial"/>
                <a:ea typeface="Arial"/>
                <a:cs typeface="Arial"/>
                <a:sym typeface="Arial"/>
              </a:rPr>
              <a:t>Socket.io for messaging, notifications, forum updates</a:t>
            </a:r>
            <a:endParaRPr sz="2800" b="0" i="0" u="none" strike="noStrike" cap="none" dirty="0">
              <a:solidFill>
                <a:schemeClr val="lt1"/>
              </a:solidFill>
              <a:latin typeface="Arial"/>
              <a:ea typeface="Arial"/>
              <a:cs typeface="Arial"/>
              <a:sym typeface="Arial"/>
            </a:endParaRPr>
          </a:p>
        </p:txBody>
      </p:sp>
      <p:sp>
        <p:nvSpPr>
          <p:cNvPr id="769" name="Google Shape;769;p46">
            <a:extLst>
              <a:ext uri="{FF2B5EF4-FFF2-40B4-BE49-F238E27FC236}">
                <a16:creationId xmlns:a16="http://schemas.microsoft.com/office/drawing/2014/main" id="{969E4403-3ACA-DDAC-A4E5-DB73690D742F}"/>
              </a:ext>
            </a:extLst>
          </p:cNvPr>
          <p:cNvSpPr/>
          <p:nvPr/>
        </p:nvSpPr>
        <p:spPr>
          <a:xfrm>
            <a:off x="4323004" y="1295601"/>
            <a:ext cx="7731046" cy="5296787"/>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a:p>
        </p:txBody>
      </p:sp>
      <p:sp>
        <p:nvSpPr>
          <p:cNvPr id="770" name="Google Shape;770;p46">
            <a:extLst>
              <a:ext uri="{FF2B5EF4-FFF2-40B4-BE49-F238E27FC236}">
                <a16:creationId xmlns:a16="http://schemas.microsoft.com/office/drawing/2014/main" id="{6DAD92EA-901F-16AE-9F7B-FF59C56FCA48}"/>
              </a:ext>
            </a:extLst>
          </p:cNvPr>
          <p:cNvSpPr/>
          <p:nvPr/>
        </p:nvSpPr>
        <p:spPr>
          <a:xfrm rot="5043835">
            <a:off x="344556"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1" name="Google Shape;771;p46">
            <a:extLst>
              <a:ext uri="{FF2B5EF4-FFF2-40B4-BE49-F238E27FC236}">
                <a16:creationId xmlns:a16="http://schemas.microsoft.com/office/drawing/2014/main" id="{D9A5ADB9-4CAF-EF46-FE90-57D6567CDA50}"/>
              </a:ext>
            </a:extLst>
          </p:cNvPr>
          <p:cNvSpPr txBox="1"/>
          <p:nvPr/>
        </p:nvSpPr>
        <p:spPr>
          <a:xfrm>
            <a:off x="626181"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1.</a:t>
            </a:r>
            <a:endParaRPr sz="4400" b="1" i="0" u="none" strike="noStrike" cap="none">
              <a:solidFill>
                <a:schemeClr val="lt1"/>
              </a:solidFill>
              <a:latin typeface="Arial"/>
              <a:ea typeface="Arial"/>
              <a:cs typeface="Arial"/>
              <a:sym typeface="Arial"/>
            </a:endParaRPr>
          </a:p>
        </p:txBody>
      </p:sp>
      <p:sp>
        <p:nvSpPr>
          <p:cNvPr id="772" name="Google Shape;772;p46">
            <a:extLst>
              <a:ext uri="{FF2B5EF4-FFF2-40B4-BE49-F238E27FC236}">
                <a16:creationId xmlns:a16="http://schemas.microsoft.com/office/drawing/2014/main" id="{38909DFA-7CB0-5953-B7C6-9F3D582EEF6E}"/>
              </a:ext>
            </a:extLst>
          </p:cNvPr>
          <p:cNvSpPr/>
          <p:nvPr/>
        </p:nvSpPr>
        <p:spPr>
          <a:xfrm rot="5043835">
            <a:off x="4154681"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3" name="Google Shape;773;p46">
            <a:extLst>
              <a:ext uri="{FF2B5EF4-FFF2-40B4-BE49-F238E27FC236}">
                <a16:creationId xmlns:a16="http://schemas.microsoft.com/office/drawing/2014/main" id="{A240400F-1F1C-CAE2-CD66-A9B1B0A5B627}"/>
              </a:ext>
            </a:extLst>
          </p:cNvPr>
          <p:cNvSpPr txBox="1"/>
          <p:nvPr/>
        </p:nvSpPr>
        <p:spPr>
          <a:xfrm>
            <a:off x="4436306"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2.</a:t>
            </a:r>
            <a:endParaRPr sz="4400" b="1" i="0" u="none" strike="noStrike" cap="none">
              <a:solidFill>
                <a:schemeClr val="lt1"/>
              </a:solidFill>
              <a:latin typeface="Arial"/>
              <a:ea typeface="Arial"/>
              <a:cs typeface="Arial"/>
              <a:sym typeface="Arial"/>
            </a:endParaRPr>
          </a:p>
        </p:txBody>
      </p:sp>
      <p:sp>
        <p:nvSpPr>
          <p:cNvPr id="774" name="Google Shape;774;p46">
            <a:extLst>
              <a:ext uri="{FF2B5EF4-FFF2-40B4-BE49-F238E27FC236}">
                <a16:creationId xmlns:a16="http://schemas.microsoft.com/office/drawing/2014/main" id="{CD119B56-B904-931F-0F5C-6624E5D0D307}"/>
              </a:ext>
            </a:extLst>
          </p:cNvPr>
          <p:cNvSpPr/>
          <p:nvPr/>
        </p:nvSpPr>
        <p:spPr>
          <a:xfrm rot="5043835">
            <a:off x="7964805"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5" name="Google Shape;775;p46">
            <a:extLst>
              <a:ext uri="{FF2B5EF4-FFF2-40B4-BE49-F238E27FC236}">
                <a16:creationId xmlns:a16="http://schemas.microsoft.com/office/drawing/2014/main" id="{D871A221-C6B2-C964-8DB9-F76C978EAA8F}"/>
              </a:ext>
            </a:extLst>
          </p:cNvPr>
          <p:cNvSpPr txBox="1"/>
          <p:nvPr/>
        </p:nvSpPr>
        <p:spPr>
          <a:xfrm>
            <a:off x="8246430"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dirty="0">
                <a:solidFill>
                  <a:schemeClr val="lt1"/>
                </a:solidFill>
                <a:latin typeface="Arial"/>
                <a:ea typeface="Arial"/>
                <a:cs typeface="Arial"/>
                <a:sym typeface="Arial"/>
              </a:rPr>
              <a:t>3.</a:t>
            </a:r>
            <a:endParaRPr sz="4400" b="1" i="0" u="none" strike="noStrike" cap="none" dirty="0">
              <a:solidFill>
                <a:schemeClr val="lt1"/>
              </a:solidFill>
              <a:latin typeface="Arial"/>
              <a:ea typeface="Arial"/>
              <a:cs typeface="Arial"/>
              <a:sym typeface="Arial"/>
            </a:endParaRPr>
          </a:p>
        </p:txBody>
      </p:sp>
      <p:sp>
        <p:nvSpPr>
          <p:cNvPr id="776" name="Google Shape;776;p46">
            <a:extLst>
              <a:ext uri="{FF2B5EF4-FFF2-40B4-BE49-F238E27FC236}">
                <a16:creationId xmlns:a16="http://schemas.microsoft.com/office/drawing/2014/main" id="{5AC154AB-0FFD-FCF4-67BC-CE74981B18DF}"/>
              </a:ext>
            </a:extLst>
          </p:cNvPr>
          <p:cNvSpPr/>
          <p:nvPr/>
        </p:nvSpPr>
        <p:spPr>
          <a:xfrm>
            <a:off x="11157921" y="5101052"/>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7" name="Google Shape;777;p46">
            <a:extLst>
              <a:ext uri="{FF2B5EF4-FFF2-40B4-BE49-F238E27FC236}">
                <a16:creationId xmlns:a16="http://schemas.microsoft.com/office/drawing/2014/main" id="{BF17C2C0-D6F3-4314-83ED-CD9AF873E7C7}"/>
              </a:ext>
            </a:extLst>
          </p:cNvPr>
          <p:cNvSpPr/>
          <p:nvPr/>
        </p:nvSpPr>
        <p:spPr>
          <a:xfrm>
            <a:off x="10768575" y="6539672"/>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78" name="Google Shape;778;p46">
            <a:extLst>
              <a:ext uri="{FF2B5EF4-FFF2-40B4-BE49-F238E27FC236}">
                <a16:creationId xmlns:a16="http://schemas.microsoft.com/office/drawing/2014/main" id="{0149458A-219F-7A39-AA6C-6F2AF09AAD95}"/>
              </a:ext>
            </a:extLst>
          </p:cNvPr>
          <p:cNvSpPr/>
          <p:nvPr/>
        </p:nvSpPr>
        <p:spPr>
          <a:xfrm>
            <a:off x="10022566" y="5480443"/>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205620768"/>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p48"/>
          <p:cNvSpPr txBox="1">
            <a:spLocks noGrp="1"/>
          </p:cNvSpPr>
          <p:nvPr>
            <p:ph type="title"/>
          </p:nvPr>
        </p:nvSpPr>
        <p:spPr>
          <a:xfrm>
            <a:off x="838200" y="1178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TECHNICAL FEATURES</a:t>
            </a:r>
            <a:endParaRPr/>
          </a:p>
        </p:txBody>
      </p:sp>
      <p:sp>
        <p:nvSpPr>
          <p:cNvPr id="805" name="Google Shape;805;p48"/>
          <p:cNvSpPr/>
          <p:nvPr/>
        </p:nvSpPr>
        <p:spPr>
          <a:xfrm>
            <a:off x="838200" y="1828110"/>
            <a:ext cx="3044687" cy="4664765"/>
          </a:xfrm>
          <a:prstGeom prst="flowChartDocument">
            <a:avLst/>
          </a:prstGeom>
          <a:solidFill>
            <a:srgbClr val="00B0F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06" name="Google Shape;806;p48"/>
          <p:cNvSpPr txBox="1"/>
          <p:nvPr/>
        </p:nvSpPr>
        <p:spPr>
          <a:xfrm>
            <a:off x="954156" y="2620556"/>
            <a:ext cx="2928732" cy="264687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Authentication &amp; Security</a:t>
            </a:r>
            <a:endParaRPr sz="60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Email verification codes (6-digit, 10-min expiry)</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JWT token authentication</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Role-based authorization (4 roles)</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Password reset flow</a:t>
            </a:r>
            <a:endParaRPr sz="5400" b="0" i="0" u="none" strike="noStrike" cap="none">
              <a:solidFill>
                <a:schemeClr val="lt1"/>
              </a:solidFill>
              <a:latin typeface="Arial"/>
              <a:ea typeface="Arial"/>
              <a:cs typeface="Arial"/>
              <a:sym typeface="Arial"/>
            </a:endParaRPr>
          </a:p>
        </p:txBody>
      </p:sp>
      <p:sp>
        <p:nvSpPr>
          <p:cNvPr id="807" name="Google Shape;807;p48"/>
          <p:cNvSpPr/>
          <p:nvPr/>
        </p:nvSpPr>
        <p:spPr>
          <a:xfrm>
            <a:off x="4648325" y="1828110"/>
            <a:ext cx="3044687" cy="4664765"/>
          </a:xfrm>
          <a:prstGeom prst="flowChartDocument">
            <a:avLst/>
          </a:prstGeom>
          <a:solidFill>
            <a:srgbClr val="00B0F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08" name="Google Shape;808;p48"/>
          <p:cNvSpPr txBox="1"/>
          <p:nvPr/>
        </p:nvSpPr>
        <p:spPr>
          <a:xfrm>
            <a:off x="4764281" y="2620556"/>
            <a:ext cx="2928732" cy="181588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Real-Time Communication</a:t>
            </a:r>
            <a:endParaRPr sz="32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Socket.io for messaging, notifications, forum updates</a:t>
            </a:r>
            <a:endParaRPr sz="2800" b="0" i="0" u="none" strike="noStrike" cap="none">
              <a:solidFill>
                <a:schemeClr val="lt1"/>
              </a:solidFill>
              <a:latin typeface="Arial"/>
              <a:ea typeface="Arial"/>
              <a:cs typeface="Arial"/>
              <a:sym typeface="Arial"/>
            </a:endParaRPr>
          </a:p>
        </p:txBody>
      </p:sp>
      <p:sp>
        <p:nvSpPr>
          <p:cNvPr id="809" name="Google Shape;809;p48"/>
          <p:cNvSpPr/>
          <p:nvPr/>
        </p:nvSpPr>
        <p:spPr>
          <a:xfrm>
            <a:off x="8458449"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10" name="Google Shape;810;p48"/>
          <p:cNvSpPr txBox="1"/>
          <p:nvPr/>
        </p:nvSpPr>
        <p:spPr>
          <a:xfrm>
            <a:off x="8574405" y="2620556"/>
            <a:ext cx="2928732" cy="15081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File Management</a:t>
            </a:r>
            <a:endParaRPr sz="32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Cloudinary integration for images/videos</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Public ID tracking for cleanup</a:t>
            </a:r>
            <a:endParaRPr sz="2800" b="0" i="0" u="none" strike="noStrike" cap="none">
              <a:solidFill>
                <a:schemeClr val="lt1"/>
              </a:solidFill>
              <a:latin typeface="Arial"/>
              <a:ea typeface="Arial"/>
              <a:cs typeface="Arial"/>
              <a:sym typeface="Arial"/>
            </a:endParaRPr>
          </a:p>
        </p:txBody>
      </p:sp>
      <p:sp>
        <p:nvSpPr>
          <p:cNvPr id="811" name="Google Shape;811;p48"/>
          <p:cNvSpPr/>
          <p:nvPr/>
        </p:nvSpPr>
        <p:spPr>
          <a:xfrm>
            <a:off x="8147713" y="1295601"/>
            <a:ext cx="3973378" cy="5296787"/>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12" name="Google Shape;812;p48"/>
          <p:cNvSpPr/>
          <p:nvPr/>
        </p:nvSpPr>
        <p:spPr>
          <a:xfrm rot="5043835">
            <a:off x="344556"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13" name="Google Shape;813;p48"/>
          <p:cNvSpPr txBox="1"/>
          <p:nvPr/>
        </p:nvSpPr>
        <p:spPr>
          <a:xfrm>
            <a:off x="626181"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1.</a:t>
            </a:r>
            <a:endParaRPr sz="4400" b="1" i="0" u="none" strike="noStrike" cap="none">
              <a:solidFill>
                <a:schemeClr val="lt1"/>
              </a:solidFill>
              <a:latin typeface="Arial"/>
              <a:ea typeface="Arial"/>
              <a:cs typeface="Arial"/>
              <a:sym typeface="Arial"/>
            </a:endParaRPr>
          </a:p>
        </p:txBody>
      </p:sp>
      <p:sp>
        <p:nvSpPr>
          <p:cNvPr id="814" name="Google Shape;814;p48"/>
          <p:cNvSpPr/>
          <p:nvPr/>
        </p:nvSpPr>
        <p:spPr>
          <a:xfrm rot="5043835">
            <a:off x="4154681"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15" name="Google Shape;815;p48"/>
          <p:cNvSpPr txBox="1"/>
          <p:nvPr/>
        </p:nvSpPr>
        <p:spPr>
          <a:xfrm>
            <a:off x="4436306"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2.</a:t>
            </a:r>
            <a:endParaRPr sz="4400" b="1" i="0" u="none" strike="noStrike" cap="none">
              <a:solidFill>
                <a:schemeClr val="lt1"/>
              </a:solidFill>
              <a:latin typeface="Arial"/>
              <a:ea typeface="Arial"/>
              <a:cs typeface="Arial"/>
              <a:sym typeface="Arial"/>
            </a:endParaRPr>
          </a:p>
        </p:txBody>
      </p:sp>
      <p:sp>
        <p:nvSpPr>
          <p:cNvPr id="816" name="Google Shape;816;p48"/>
          <p:cNvSpPr/>
          <p:nvPr/>
        </p:nvSpPr>
        <p:spPr>
          <a:xfrm rot="5043835">
            <a:off x="7964805"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17" name="Google Shape;817;p48"/>
          <p:cNvSpPr txBox="1"/>
          <p:nvPr/>
        </p:nvSpPr>
        <p:spPr>
          <a:xfrm>
            <a:off x="8246430"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3.</a:t>
            </a:r>
            <a:endParaRPr sz="4400" b="1" i="0" u="none" strike="noStrike" cap="none">
              <a:solidFill>
                <a:schemeClr val="lt1"/>
              </a:solidFill>
              <a:latin typeface="Arial"/>
              <a:ea typeface="Arial"/>
              <a:cs typeface="Arial"/>
              <a:sym typeface="Arial"/>
            </a:endParaRPr>
          </a:p>
        </p:txBody>
      </p:sp>
      <p:sp>
        <p:nvSpPr>
          <p:cNvPr id="818" name="Google Shape;818;p48"/>
          <p:cNvSpPr/>
          <p:nvPr/>
        </p:nvSpPr>
        <p:spPr>
          <a:xfrm>
            <a:off x="11715153" y="2199701"/>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19" name="Google Shape;819;p48"/>
          <p:cNvSpPr/>
          <p:nvPr/>
        </p:nvSpPr>
        <p:spPr>
          <a:xfrm>
            <a:off x="11487848" y="4035287"/>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20" name="Google Shape;820;p48"/>
          <p:cNvSpPr/>
          <p:nvPr/>
        </p:nvSpPr>
        <p:spPr>
          <a:xfrm>
            <a:off x="13578169" y="2981941"/>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824"/>
        <p:cNvGrpSpPr/>
        <p:nvPr/>
      </p:nvGrpSpPr>
      <p:grpSpPr>
        <a:xfrm>
          <a:off x="0" y="0"/>
          <a:ext cx="0" cy="0"/>
          <a:chOff x="0" y="0"/>
          <a:chExt cx="0" cy="0"/>
        </a:xfrm>
      </p:grpSpPr>
      <p:sp>
        <p:nvSpPr>
          <p:cNvPr id="825" name="Google Shape;825;p49"/>
          <p:cNvSpPr txBox="1">
            <a:spLocks noGrp="1"/>
          </p:cNvSpPr>
          <p:nvPr>
            <p:ph type="title"/>
          </p:nvPr>
        </p:nvSpPr>
        <p:spPr>
          <a:xfrm>
            <a:off x="838200" y="1178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TECHNICAL FEATURES</a:t>
            </a:r>
            <a:endParaRPr/>
          </a:p>
        </p:txBody>
      </p:sp>
      <p:sp>
        <p:nvSpPr>
          <p:cNvPr id="826" name="Google Shape;826;p49"/>
          <p:cNvSpPr/>
          <p:nvPr/>
        </p:nvSpPr>
        <p:spPr>
          <a:xfrm>
            <a:off x="838200" y="1828110"/>
            <a:ext cx="3044687" cy="4664765"/>
          </a:xfrm>
          <a:prstGeom prst="flowChartDocument">
            <a:avLst/>
          </a:prstGeom>
          <a:solidFill>
            <a:srgbClr val="00B0F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27" name="Google Shape;827;p49"/>
          <p:cNvSpPr txBox="1"/>
          <p:nvPr/>
        </p:nvSpPr>
        <p:spPr>
          <a:xfrm>
            <a:off x="954156" y="2620556"/>
            <a:ext cx="2928732" cy="264687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Authentication &amp; Security</a:t>
            </a:r>
            <a:endParaRPr sz="60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Email verification codes (6-digit, 10-min expiry)</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JWT token authentication</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Role-based authorization (4 roles)</a:t>
            </a:r>
            <a:endParaRPr sz="54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Password reset flow</a:t>
            </a:r>
            <a:endParaRPr sz="5400" b="0" i="0" u="none" strike="noStrike" cap="none">
              <a:solidFill>
                <a:schemeClr val="lt1"/>
              </a:solidFill>
              <a:latin typeface="Arial"/>
              <a:ea typeface="Arial"/>
              <a:cs typeface="Arial"/>
              <a:sym typeface="Arial"/>
            </a:endParaRPr>
          </a:p>
        </p:txBody>
      </p:sp>
      <p:sp>
        <p:nvSpPr>
          <p:cNvPr id="828" name="Google Shape;828;p49"/>
          <p:cNvSpPr/>
          <p:nvPr/>
        </p:nvSpPr>
        <p:spPr>
          <a:xfrm>
            <a:off x="4648325" y="1828110"/>
            <a:ext cx="3044687" cy="4664765"/>
          </a:xfrm>
          <a:prstGeom prst="flowChartDocument">
            <a:avLst/>
          </a:prstGeom>
          <a:solidFill>
            <a:srgbClr val="00B0F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30" name="Google Shape;830;p49"/>
          <p:cNvSpPr/>
          <p:nvPr/>
        </p:nvSpPr>
        <p:spPr>
          <a:xfrm>
            <a:off x="8458449" y="1828110"/>
            <a:ext cx="3044687" cy="4664765"/>
          </a:xfrm>
          <a:prstGeom prst="flowChartDocument">
            <a:avLst/>
          </a:prstGeom>
          <a:solidFill>
            <a:srgbClr val="00B0F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31" name="Google Shape;831;p49"/>
          <p:cNvSpPr txBox="1"/>
          <p:nvPr/>
        </p:nvSpPr>
        <p:spPr>
          <a:xfrm>
            <a:off x="8574405" y="2620556"/>
            <a:ext cx="2928732" cy="15081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File Management</a:t>
            </a:r>
            <a:endParaRPr sz="32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Cloudinary integration for images/videos</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Public ID tracking for cleanup</a:t>
            </a:r>
            <a:endParaRPr sz="2800" b="0" i="0" u="none" strike="noStrike" cap="none">
              <a:solidFill>
                <a:schemeClr val="lt1"/>
              </a:solidFill>
              <a:latin typeface="Arial"/>
              <a:ea typeface="Arial"/>
              <a:cs typeface="Arial"/>
              <a:sym typeface="Arial"/>
            </a:endParaRPr>
          </a:p>
        </p:txBody>
      </p:sp>
      <p:sp>
        <p:nvSpPr>
          <p:cNvPr id="832" name="Google Shape;832;p49"/>
          <p:cNvSpPr/>
          <p:nvPr/>
        </p:nvSpPr>
        <p:spPr>
          <a:xfrm flipH="1">
            <a:off x="12121090" y="1295601"/>
            <a:ext cx="147481" cy="5296787"/>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33" name="Google Shape;833;p49"/>
          <p:cNvSpPr/>
          <p:nvPr/>
        </p:nvSpPr>
        <p:spPr>
          <a:xfrm rot="5043835">
            <a:off x="344556"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34" name="Google Shape;834;p49"/>
          <p:cNvSpPr txBox="1"/>
          <p:nvPr/>
        </p:nvSpPr>
        <p:spPr>
          <a:xfrm>
            <a:off x="626181"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1.</a:t>
            </a:r>
            <a:endParaRPr sz="4400" b="1" i="0" u="none" strike="noStrike" cap="none">
              <a:solidFill>
                <a:schemeClr val="lt1"/>
              </a:solidFill>
              <a:latin typeface="Arial"/>
              <a:ea typeface="Arial"/>
              <a:cs typeface="Arial"/>
              <a:sym typeface="Arial"/>
            </a:endParaRPr>
          </a:p>
        </p:txBody>
      </p:sp>
      <p:sp>
        <p:nvSpPr>
          <p:cNvPr id="835" name="Google Shape;835;p49"/>
          <p:cNvSpPr/>
          <p:nvPr/>
        </p:nvSpPr>
        <p:spPr>
          <a:xfrm rot="5043835">
            <a:off x="4154681"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36" name="Google Shape;836;p49"/>
          <p:cNvSpPr txBox="1"/>
          <p:nvPr/>
        </p:nvSpPr>
        <p:spPr>
          <a:xfrm>
            <a:off x="4436306"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2.</a:t>
            </a:r>
            <a:endParaRPr sz="4400" b="1" i="0" u="none" strike="noStrike" cap="none">
              <a:solidFill>
                <a:schemeClr val="lt1"/>
              </a:solidFill>
              <a:latin typeface="Arial"/>
              <a:ea typeface="Arial"/>
              <a:cs typeface="Arial"/>
              <a:sym typeface="Arial"/>
            </a:endParaRPr>
          </a:p>
        </p:txBody>
      </p:sp>
      <p:sp>
        <p:nvSpPr>
          <p:cNvPr id="837" name="Google Shape;837;p49"/>
          <p:cNvSpPr/>
          <p:nvPr/>
        </p:nvSpPr>
        <p:spPr>
          <a:xfrm rot="5043835">
            <a:off x="7964805"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38" name="Google Shape;838;p49"/>
          <p:cNvSpPr txBox="1"/>
          <p:nvPr/>
        </p:nvSpPr>
        <p:spPr>
          <a:xfrm>
            <a:off x="8246430"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3.</a:t>
            </a:r>
            <a:endParaRPr sz="4400" b="1" i="0" u="none" strike="noStrike" cap="none">
              <a:solidFill>
                <a:schemeClr val="lt1"/>
              </a:solidFill>
              <a:latin typeface="Arial"/>
              <a:ea typeface="Arial"/>
              <a:cs typeface="Arial"/>
              <a:sym typeface="Arial"/>
            </a:endParaRPr>
          </a:p>
        </p:txBody>
      </p:sp>
      <p:sp>
        <p:nvSpPr>
          <p:cNvPr id="839" name="Google Shape;839;p49"/>
          <p:cNvSpPr/>
          <p:nvPr/>
        </p:nvSpPr>
        <p:spPr>
          <a:xfrm>
            <a:off x="-1268046" y="5267434"/>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40" name="Google Shape;840;p49"/>
          <p:cNvSpPr/>
          <p:nvPr/>
        </p:nvSpPr>
        <p:spPr>
          <a:xfrm>
            <a:off x="-1573060" y="489056"/>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41" name="Google Shape;841;p49"/>
          <p:cNvSpPr/>
          <p:nvPr/>
        </p:nvSpPr>
        <p:spPr>
          <a:xfrm>
            <a:off x="441601" y="6444602"/>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808;p48">
            <a:extLst>
              <a:ext uri="{FF2B5EF4-FFF2-40B4-BE49-F238E27FC236}">
                <a16:creationId xmlns:a16="http://schemas.microsoft.com/office/drawing/2014/main" id="{0C8C23B3-8D38-05E5-96D8-1DF9B1856F4C}"/>
              </a:ext>
            </a:extLst>
          </p:cNvPr>
          <p:cNvSpPr txBox="1"/>
          <p:nvPr/>
        </p:nvSpPr>
        <p:spPr>
          <a:xfrm>
            <a:off x="4764281" y="2620556"/>
            <a:ext cx="2928732" cy="181588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Real-Time Communication</a:t>
            </a:r>
            <a:endParaRPr sz="32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Socket.io for messaging, notifications, forum updates</a:t>
            </a:r>
            <a:endParaRPr sz="2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845"/>
        <p:cNvGrpSpPr/>
        <p:nvPr/>
      </p:nvGrpSpPr>
      <p:grpSpPr>
        <a:xfrm>
          <a:off x="0" y="0"/>
          <a:ext cx="0" cy="0"/>
          <a:chOff x="0" y="0"/>
          <a:chExt cx="0" cy="0"/>
        </a:xfrm>
      </p:grpSpPr>
      <p:sp>
        <p:nvSpPr>
          <p:cNvPr id="846" name="Google Shape;846;p50"/>
          <p:cNvSpPr txBox="1">
            <a:spLocks noGrp="1"/>
          </p:cNvSpPr>
          <p:nvPr>
            <p:ph type="title"/>
          </p:nvPr>
        </p:nvSpPr>
        <p:spPr>
          <a:xfrm>
            <a:off x="838200" y="1178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TECHNICAL FEATURES</a:t>
            </a:r>
            <a:endParaRPr/>
          </a:p>
        </p:txBody>
      </p:sp>
      <p:sp>
        <p:nvSpPr>
          <p:cNvPr id="847" name="Google Shape;847;p50"/>
          <p:cNvSpPr/>
          <p:nvPr/>
        </p:nvSpPr>
        <p:spPr>
          <a:xfrm>
            <a:off x="2578865"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48" name="Google Shape;848;p50"/>
          <p:cNvSpPr txBox="1"/>
          <p:nvPr/>
        </p:nvSpPr>
        <p:spPr>
          <a:xfrm>
            <a:off x="2694821" y="2620556"/>
            <a:ext cx="2928732" cy="15081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Geolocation</a:t>
            </a:r>
            <a:endParaRPr sz="28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Haversine formula for distance calculations</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Geocoding API integration</a:t>
            </a:r>
            <a:endParaRPr sz="2800" b="0" i="0" u="none" strike="noStrike" cap="none">
              <a:solidFill>
                <a:schemeClr val="lt1"/>
              </a:solidFill>
              <a:latin typeface="Arial"/>
              <a:ea typeface="Arial"/>
              <a:cs typeface="Arial"/>
              <a:sym typeface="Arial"/>
            </a:endParaRPr>
          </a:p>
        </p:txBody>
      </p:sp>
      <p:sp>
        <p:nvSpPr>
          <p:cNvPr id="849" name="Google Shape;849;p50"/>
          <p:cNvSpPr/>
          <p:nvPr/>
        </p:nvSpPr>
        <p:spPr>
          <a:xfrm>
            <a:off x="6388990"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0" name="Google Shape;850;p50"/>
          <p:cNvSpPr txBox="1"/>
          <p:nvPr/>
        </p:nvSpPr>
        <p:spPr>
          <a:xfrm>
            <a:off x="6504946" y="2620556"/>
            <a:ext cx="2928732" cy="147732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Internationalization</a:t>
            </a:r>
            <a:endParaRPr sz="28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English and Arabic support</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User language preferences</a:t>
            </a:r>
            <a:endParaRPr sz="2800" b="0" i="0" u="none" strike="noStrike" cap="none">
              <a:solidFill>
                <a:schemeClr val="lt1"/>
              </a:solidFill>
              <a:latin typeface="Arial"/>
              <a:ea typeface="Arial"/>
              <a:cs typeface="Arial"/>
              <a:sym typeface="Arial"/>
            </a:endParaRPr>
          </a:p>
        </p:txBody>
      </p:sp>
      <p:sp>
        <p:nvSpPr>
          <p:cNvPr id="853" name="Google Shape;853;p50"/>
          <p:cNvSpPr/>
          <p:nvPr/>
        </p:nvSpPr>
        <p:spPr>
          <a:xfrm>
            <a:off x="-1345755" y="-1346530"/>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4" name="Google Shape;854;p50"/>
          <p:cNvSpPr/>
          <p:nvPr/>
        </p:nvSpPr>
        <p:spPr>
          <a:xfrm>
            <a:off x="-1573060" y="489056"/>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5" name="Google Shape;855;p50"/>
          <p:cNvSpPr/>
          <p:nvPr/>
        </p:nvSpPr>
        <p:spPr>
          <a:xfrm>
            <a:off x="517261" y="-564290"/>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Rectangle: Rounded Corners 1">
            <a:extLst>
              <a:ext uri="{FF2B5EF4-FFF2-40B4-BE49-F238E27FC236}">
                <a16:creationId xmlns:a16="http://schemas.microsoft.com/office/drawing/2014/main" id="{D1AF3074-4D05-8ED4-6642-EFC8F7360764}"/>
              </a:ext>
            </a:extLst>
          </p:cNvPr>
          <p:cNvSpPr/>
          <p:nvPr/>
        </p:nvSpPr>
        <p:spPr>
          <a:xfrm>
            <a:off x="1999920" y="1339129"/>
            <a:ext cx="8009263" cy="5153746"/>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7" name="Google Shape;857;p50"/>
          <p:cNvSpPr/>
          <p:nvPr/>
        </p:nvSpPr>
        <p:spPr>
          <a:xfrm rot="5043835">
            <a:off x="2085221"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8" name="Google Shape;858;p50"/>
          <p:cNvSpPr txBox="1"/>
          <p:nvPr/>
        </p:nvSpPr>
        <p:spPr>
          <a:xfrm>
            <a:off x="2366846"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4.</a:t>
            </a:r>
            <a:endParaRPr sz="4400" b="1" i="0" u="none" strike="noStrike" cap="none">
              <a:solidFill>
                <a:schemeClr val="lt1"/>
              </a:solidFill>
              <a:latin typeface="Arial"/>
              <a:ea typeface="Arial"/>
              <a:cs typeface="Arial"/>
              <a:sym typeface="Arial"/>
            </a:endParaRPr>
          </a:p>
        </p:txBody>
      </p:sp>
      <p:sp>
        <p:nvSpPr>
          <p:cNvPr id="859" name="Google Shape;859;p50"/>
          <p:cNvSpPr/>
          <p:nvPr/>
        </p:nvSpPr>
        <p:spPr>
          <a:xfrm rot="5043835">
            <a:off x="5895346"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60" name="Google Shape;860;p50"/>
          <p:cNvSpPr txBox="1"/>
          <p:nvPr/>
        </p:nvSpPr>
        <p:spPr>
          <a:xfrm>
            <a:off x="6176971"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dirty="0">
                <a:solidFill>
                  <a:schemeClr val="lt1"/>
                </a:solidFill>
                <a:latin typeface="Arial"/>
                <a:ea typeface="Arial"/>
                <a:cs typeface="Arial"/>
                <a:sym typeface="Arial"/>
              </a:rPr>
              <a:t>5.</a:t>
            </a:r>
            <a:endParaRPr sz="4400" b="1" i="0" u="none" strike="noStrike" cap="none" dirty="0">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845">
          <a:extLst>
            <a:ext uri="{FF2B5EF4-FFF2-40B4-BE49-F238E27FC236}">
              <a16:creationId xmlns:a16="http://schemas.microsoft.com/office/drawing/2014/main" id="{BAABE178-1AFA-E305-27CD-3A7E9166175C}"/>
            </a:ext>
          </a:extLst>
        </p:cNvPr>
        <p:cNvGrpSpPr/>
        <p:nvPr/>
      </p:nvGrpSpPr>
      <p:grpSpPr>
        <a:xfrm>
          <a:off x="0" y="0"/>
          <a:ext cx="0" cy="0"/>
          <a:chOff x="0" y="0"/>
          <a:chExt cx="0" cy="0"/>
        </a:xfrm>
      </p:grpSpPr>
      <p:sp>
        <p:nvSpPr>
          <p:cNvPr id="846" name="Google Shape;846;p50">
            <a:extLst>
              <a:ext uri="{FF2B5EF4-FFF2-40B4-BE49-F238E27FC236}">
                <a16:creationId xmlns:a16="http://schemas.microsoft.com/office/drawing/2014/main" id="{115BB2D5-DCCF-95F6-C09B-B9CBBBB54259}"/>
              </a:ext>
            </a:extLst>
          </p:cNvPr>
          <p:cNvSpPr txBox="1">
            <a:spLocks noGrp="1"/>
          </p:cNvSpPr>
          <p:nvPr>
            <p:ph type="title"/>
          </p:nvPr>
        </p:nvSpPr>
        <p:spPr>
          <a:xfrm>
            <a:off x="838200" y="1178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TECHNICAL FEATURES</a:t>
            </a:r>
            <a:endParaRPr/>
          </a:p>
        </p:txBody>
      </p:sp>
      <p:sp>
        <p:nvSpPr>
          <p:cNvPr id="847" name="Google Shape;847;p50">
            <a:extLst>
              <a:ext uri="{FF2B5EF4-FFF2-40B4-BE49-F238E27FC236}">
                <a16:creationId xmlns:a16="http://schemas.microsoft.com/office/drawing/2014/main" id="{502ACACF-15A0-8143-CC8E-0937A6108940}"/>
              </a:ext>
            </a:extLst>
          </p:cNvPr>
          <p:cNvSpPr/>
          <p:nvPr/>
        </p:nvSpPr>
        <p:spPr>
          <a:xfrm>
            <a:off x="2578865"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48" name="Google Shape;848;p50">
            <a:extLst>
              <a:ext uri="{FF2B5EF4-FFF2-40B4-BE49-F238E27FC236}">
                <a16:creationId xmlns:a16="http://schemas.microsoft.com/office/drawing/2014/main" id="{4C919823-BA19-0551-C6CA-ECB9F58EB070}"/>
              </a:ext>
            </a:extLst>
          </p:cNvPr>
          <p:cNvSpPr txBox="1"/>
          <p:nvPr/>
        </p:nvSpPr>
        <p:spPr>
          <a:xfrm>
            <a:off x="2694821" y="2620556"/>
            <a:ext cx="2928732" cy="15081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Geolocation</a:t>
            </a:r>
            <a:endParaRPr sz="28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Haversine formula for distance calculations</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Geocoding API integration</a:t>
            </a:r>
            <a:endParaRPr sz="2800" b="0" i="0" u="none" strike="noStrike" cap="none">
              <a:solidFill>
                <a:schemeClr val="lt1"/>
              </a:solidFill>
              <a:latin typeface="Arial"/>
              <a:ea typeface="Arial"/>
              <a:cs typeface="Arial"/>
              <a:sym typeface="Arial"/>
            </a:endParaRPr>
          </a:p>
        </p:txBody>
      </p:sp>
      <p:sp>
        <p:nvSpPr>
          <p:cNvPr id="849" name="Google Shape;849;p50">
            <a:extLst>
              <a:ext uri="{FF2B5EF4-FFF2-40B4-BE49-F238E27FC236}">
                <a16:creationId xmlns:a16="http://schemas.microsoft.com/office/drawing/2014/main" id="{A4D579DC-B0BC-1074-A299-375020F02792}"/>
              </a:ext>
            </a:extLst>
          </p:cNvPr>
          <p:cNvSpPr/>
          <p:nvPr/>
        </p:nvSpPr>
        <p:spPr>
          <a:xfrm>
            <a:off x="6388990"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0" name="Google Shape;850;p50">
            <a:extLst>
              <a:ext uri="{FF2B5EF4-FFF2-40B4-BE49-F238E27FC236}">
                <a16:creationId xmlns:a16="http://schemas.microsoft.com/office/drawing/2014/main" id="{1FB8D8C2-E37A-C1C5-EB9F-F51CA42A32A0}"/>
              </a:ext>
            </a:extLst>
          </p:cNvPr>
          <p:cNvSpPr txBox="1"/>
          <p:nvPr/>
        </p:nvSpPr>
        <p:spPr>
          <a:xfrm>
            <a:off x="6504946" y="2620556"/>
            <a:ext cx="2928732" cy="147732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Internationalization</a:t>
            </a:r>
            <a:endParaRPr sz="28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English and Arabic support</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User language preferences</a:t>
            </a:r>
            <a:endParaRPr sz="2800" b="0" i="0" u="none" strike="noStrike" cap="none">
              <a:solidFill>
                <a:schemeClr val="lt1"/>
              </a:solidFill>
              <a:latin typeface="Arial"/>
              <a:ea typeface="Arial"/>
              <a:cs typeface="Arial"/>
              <a:sym typeface="Arial"/>
            </a:endParaRPr>
          </a:p>
        </p:txBody>
      </p:sp>
      <p:sp>
        <p:nvSpPr>
          <p:cNvPr id="853" name="Google Shape;853;p50">
            <a:extLst>
              <a:ext uri="{FF2B5EF4-FFF2-40B4-BE49-F238E27FC236}">
                <a16:creationId xmlns:a16="http://schemas.microsoft.com/office/drawing/2014/main" id="{73593014-B34E-28FC-88B2-AAD2B6C2DECD}"/>
              </a:ext>
            </a:extLst>
          </p:cNvPr>
          <p:cNvSpPr/>
          <p:nvPr/>
        </p:nvSpPr>
        <p:spPr>
          <a:xfrm>
            <a:off x="-1345755" y="-1346530"/>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4" name="Google Shape;854;p50">
            <a:extLst>
              <a:ext uri="{FF2B5EF4-FFF2-40B4-BE49-F238E27FC236}">
                <a16:creationId xmlns:a16="http://schemas.microsoft.com/office/drawing/2014/main" id="{35B4D8AB-0CE8-14A3-D222-136512C7D227}"/>
              </a:ext>
            </a:extLst>
          </p:cNvPr>
          <p:cNvSpPr/>
          <p:nvPr/>
        </p:nvSpPr>
        <p:spPr>
          <a:xfrm>
            <a:off x="-1573060" y="489056"/>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5" name="Google Shape;855;p50">
            <a:extLst>
              <a:ext uri="{FF2B5EF4-FFF2-40B4-BE49-F238E27FC236}">
                <a16:creationId xmlns:a16="http://schemas.microsoft.com/office/drawing/2014/main" id="{F3DA7BD0-79DD-DB72-9CCF-FA8E45A298DF}"/>
              </a:ext>
            </a:extLst>
          </p:cNvPr>
          <p:cNvSpPr/>
          <p:nvPr/>
        </p:nvSpPr>
        <p:spPr>
          <a:xfrm>
            <a:off x="517261" y="-564290"/>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Rectangle: Rounded Corners 1">
            <a:extLst>
              <a:ext uri="{FF2B5EF4-FFF2-40B4-BE49-F238E27FC236}">
                <a16:creationId xmlns:a16="http://schemas.microsoft.com/office/drawing/2014/main" id="{ACD1CCEB-658C-F6B5-4758-3232F72B9EE5}"/>
              </a:ext>
            </a:extLst>
          </p:cNvPr>
          <p:cNvSpPr/>
          <p:nvPr/>
        </p:nvSpPr>
        <p:spPr>
          <a:xfrm>
            <a:off x="6096000" y="1339129"/>
            <a:ext cx="3913183" cy="5153746"/>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7" name="Google Shape;857;p50">
            <a:extLst>
              <a:ext uri="{FF2B5EF4-FFF2-40B4-BE49-F238E27FC236}">
                <a16:creationId xmlns:a16="http://schemas.microsoft.com/office/drawing/2014/main" id="{BCEDC3F4-9416-80B4-C29C-B38DF6938BDF}"/>
              </a:ext>
            </a:extLst>
          </p:cNvPr>
          <p:cNvSpPr/>
          <p:nvPr/>
        </p:nvSpPr>
        <p:spPr>
          <a:xfrm rot="5043835">
            <a:off x="2085221"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8" name="Google Shape;858;p50">
            <a:extLst>
              <a:ext uri="{FF2B5EF4-FFF2-40B4-BE49-F238E27FC236}">
                <a16:creationId xmlns:a16="http://schemas.microsoft.com/office/drawing/2014/main" id="{66AD7542-8C17-B5CF-9661-4FB1950EAAD3}"/>
              </a:ext>
            </a:extLst>
          </p:cNvPr>
          <p:cNvSpPr txBox="1"/>
          <p:nvPr/>
        </p:nvSpPr>
        <p:spPr>
          <a:xfrm>
            <a:off x="2366846"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4.</a:t>
            </a:r>
            <a:endParaRPr sz="4400" b="1" i="0" u="none" strike="noStrike" cap="none">
              <a:solidFill>
                <a:schemeClr val="lt1"/>
              </a:solidFill>
              <a:latin typeface="Arial"/>
              <a:ea typeface="Arial"/>
              <a:cs typeface="Arial"/>
              <a:sym typeface="Arial"/>
            </a:endParaRPr>
          </a:p>
        </p:txBody>
      </p:sp>
      <p:sp>
        <p:nvSpPr>
          <p:cNvPr id="859" name="Google Shape;859;p50">
            <a:extLst>
              <a:ext uri="{FF2B5EF4-FFF2-40B4-BE49-F238E27FC236}">
                <a16:creationId xmlns:a16="http://schemas.microsoft.com/office/drawing/2014/main" id="{CE660757-1826-5EDC-30BF-820FA98D6CDB}"/>
              </a:ext>
            </a:extLst>
          </p:cNvPr>
          <p:cNvSpPr/>
          <p:nvPr/>
        </p:nvSpPr>
        <p:spPr>
          <a:xfrm rot="5043835">
            <a:off x="5895346"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60" name="Google Shape;860;p50">
            <a:extLst>
              <a:ext uri="{FF2B5EF4-FFF2-40B4-BE49-F238E27FC236}">
                <a16:creationId xmlns:a16="http://schemas.microsoft.com/office/drawing/2014/main" id="{C88A15B3-2781-E8AB-11FE-778DD5FABEB7}"/>
              </a:ext>
            </a:extLst>
          </p:cNvPr>
          <p:cNvSpPr txBox="1"/>
          <p:nvPr/>
        </p:nvSpPr>
        <p:spPr>
          <a:xfrm>
            <a:off x="6176971"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dirty="0">
                <a:solidFill>
                  <a:schemeClr val="lt1"/>
                </a:solidFill>
                <a:latin typeface="Arial"/>
                <a:ea typeface="Arial"/>
                <a:cs typeface="Arial"/>
                <a:sym typeface="Arial"/>
              </a:rPr>
              <a:t>5.</a:t>
            </a:r>
            <a:endParaRPr sz="4400" b="1"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069972535"/>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845">
          <a:extLst>
            <a:ext uri="{FF2B5EF4-FFF2-40B4-BE49-F238E27FC236}">
              <a16:creationId xmlns:a16="http://schemas.microsoft.com/office/drawing/2014/main" id="{24329050-49BC-0E77-CAA9-FD976E8596A6}"/>
            </a:ext>
          </a:extLst>
        </p:cNvPr>
        <p:cNvGrpSpPr/>
        <p:nvPr/>
      </p:nvGrpSpPr>
      <p:grpSpPr>
        <a:xfrm>
          <a:off x="0" y="0"/>
          <a:ext cx="0" cy="0"/>
          <a:chOff x="0" y="0"/>
          <a:chExt cx="0" cy="0"/>
        </a:xfrm>
      </p:grpSpPr>
      <p:sp>
        <p:nvSpPr>
          <p:cNvPr id="846" name="Google Shape;846;p50">
            <a:extLst>
              <a:ext uri="{FF2B5EF4-FFF2-40B4-BE49-F238E27FC236}">
                <a16:creationId xmlns:a16="http://schemas.microsoft.com/office/drawing/2014/main" id="{5F0FBDE3-793A-3C02-49D2-2D8A799CFA6C}"/>
              </a:ext>
            </a:extLst>
          </p:cNvPr>
          <p:cNvSpPr txBox="1">
            <a:spLocks noGrp="1"/>
          </p:cNvSpPr>
          <p:nvPr>
            <p:ph type="title"/>
          </p:nvPr>
        </p:nvSpPr>
        <p:spPr>
          <a:xfrm>
            <a:off x="838200" y="1178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6600" b="1">
                <a:latin typeface="Arial"/>
                <a:ea typeface="Arial"/>
                <a:cs typeface="Arial"/>
                <a:sym typeface="Arial"/>
              </a:rPr>
              <a:t>TECHNICAL FEATURES</a:t>
            </a:r>
            <a:endParaRPr/>
          </a:p>
        </p:txBody>
      </p:sp>
      <p:sp>
        <p:nvSpPr>
          <p:cNvPr id="847" name="Google Shape;847;p50">
            <a:extLst>
              <a:ext uri="{FF2B5EF4-FFF2-40B4-BE49-F238E27FC236}">
                <a16:creationId xmlns:a16="http://schemas.microsoft.com/office/drawing/2014/main" id="{900E1578-5AF5-FA9C-008E-5AF582DD971D}"/>
              </a:ext>
            </a:extLst>
          </p:cNvPr>
          <p:cNvSpPr/>
          <p:nvPr/>
        </p:nvSpPr>
        <p:spPr>
          <a:xfrm>
            <a:off x="2578865"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48" name="Google Shape;848;p50">
            <a:extLst>
              <a:ext uri="{FF2B5EF4-FFF2-40B4-BE49-F238E27FC236}">
                <a16:creationId xmlns:a16="http://schemas.microsoft.com/office/drawing/2014/main" id="{17E0A74B-A3D3-5217-BCB4-2516171AB411}"/>
              </a:ext>
            </a:extLst>
          </p:cNvPr>
          <p:cNvSpPr txBox="1"/>
          <p:nvPr/>
        </p:nvSpPr>
        <p:spPr>
          <a:xfrm>
            <a:off x="2694821" y="2620556"/>
            <a:ext cx="2928732" cy="15081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lt1"/>
                </a:solidFill>
                <a:latin typeface="Arial"/>
                <a:ea typeface="Arial"/>
                <a:cs typeface="Arial"/>
                <a:sym typeface="Arial"/>
              </a:rPr>
              <a:t>Geolocation</a:t>
            </a:r>
            <a:endParaRPr sz="28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Haversine formula for distance calculations</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Geocoding API integration</a:t>
            </a:r>
            <a:endParaRPr sz="2800" b="0" i="0" u="none" strike="noStrike" cap="none">
              <a:solidFill>
                <a:schemeClr val="lt1"/>
              </a:solidFill>
              <a:latin typeface="Arial"/>
              <a:ea typeface="Arial"/>
              <a:cs typeface="Arial"/>
              <a:sym typeface="Arial"/>
            </a:endParaRPr>
          </a:p>
        </p:txBody>
      </p:sp>
      <p:sp>
        <p:nvSpPr>
          <p:cNvPr id="849" name="Google Shape;849;p50">
            <a:extLst>
              <a:ext uri="{FF2B5EF4-FFF2-40B4-BE49-F238E27FC236}">
                <a16:creationId xmlns:a16="http://schemas.microsoft.com/office/drawing/2014/main" id="{0D93974A-5D6C-B676-0748-84F1CEB6B709}"/>
              </a:ext>
            </a:extLst>
          </p:cNvPr>
          <p:cNvSpPr/>
          <p:nvPr/>
        </p:nvSpPr>
        <p:spPr>
          <a:xfrm>
            <a:off x="6388990" y="1828110"/>
            <a:ext cx="3044687" cy="4664765"/>
          </a:xfrm>
          <a:prstGeom prst="flowChartDocument">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0" name="Google Shape;850;p50">
            <a:extLst>
              <a:ext uri="{FF2B5EF4-FFF2-40B4-BE49-F238E27FC236}">
                <a16:creationId xmlns:a16="http://schemas.microsoft.com/office/drawing/2014/main" id="{557259F7-7079-17C0-7260-0E2DA6C7E64D}"/>
              </a:ext>
            </a:extLst>
          </p:cNvPr>
          <p:cNvSpPr txBox="1"/>
          <p:nvPr/>
        </p:nvSpPr>
        <p:spPr>
          <a:xfrm>
            <a:off x="6504946" y="2620556"/>
            <a:ext cx="2928732" cy="147732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chemeClr val="lt1"/>
                </a:solidFill>
                <a:latin typeface="Arial"/>
                <a:ea typeface="Arial"/>
                <a:cs typeface="Arial"/>
                <a:sym typeface="Arial"/>
              </a:rPr>
              <a:t>Internationalization</a:t>
            </a:r>
            <a:endParaRPr sz="2800" b="1"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English and Arabic support</a:t>
            </a:r>
            <a:endParaRPr sz="2800" b="0" i="0" u="none" strike="noStrike" cap="none">
              <a:solidFill>
                <a:schemeClr val="lt1"/>
              </a:solidFill>
              <a:latin typeface="Arial"/>
              <a:ea typeface="Arial"/>
              <a:cs typeface="Arial"/>
              <a:sym typeface="Arial"/>
            </a:endParaRPr>
          </a:p>
          <a:p>
            <a:pPr marL="285750" marR="0" lvl="0" indent="-28575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User language preferences</a:t>
            </a:r>
            <a:endParaRPr sz="2800" b="0" i="0" u="none" strike="noStrike" cap="none">
              <a:solidFill>
                <a:schemeClr val="lt1"/>
              </a:solidFill>
              <a:latin typeface="Arial"/>
              <a:ea typeface="Arial"/>
              <a:cs typeface="Arial"/>
              <a:sym typeface="Arial"/>
            </a:endParaRPr>
          </a:p>
        </p:txBody>
      </p:sp>
      <p:sp>
        <p:nvSpPr>
          <p:cNvPr id="2" name="Rectangle: Rounded Corners 1">
            <a:extLst>
              <a:ext uri="{FF2B5EF4-FFF2-40B4-BE49-F238E27FC236}">
                <a16:creationId xmlns:a16="http://schemas.microsoft.com/office/drawing/2014/main" id="{278863D3-962E-2EB6-7AF6-FF6A3ABD344B}"/>
              </a:ext>
            </a:extLst>
          </p:cNvPr>
          <p:cNvSpPr/>
          <p:nvPr/>
        </p:nvSpPr>
        <p:spPr>
          <a:xfrm>
            <a:off x="9549633" y="1339129"/>
            <a:ext cx="459550" cy="5153746"/>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7" name="Google Shape;857;p50">
            <a:extLst>
              <a:ext uri="{FF2B5EF4-FFF2-40B4-BE49-F238E27FC236}">
                <a16:creationId xmlns:a16="http://schemas.microsoft.com/office/drawing/2014/main" id="{CCD4DDD2-26B1-5D55-B0F8-0E8635E3AE03}"/>
              </a:ext>
            </a:extLst>
          </p:cNvPr>
          <p:cNvSpPr/>
          <p:nvPr/>
        </p:nvSpPr>
        <p:spPr>
          <a:xfrm rot="5043835">
            <a:off x="2085221"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8" name="Google Shape;858;p50">
            <a:extLst>
              <a:ext uri="{FF2B5EF4-FFF2-40B4-BE49-F238E27FC236}">
                <a16:creationId xmlns:a16="http://schemas.microsoft.com/office/drawing/2014/main" id="{B6B5F980-A828-4FC7-98A5-450DC3A2CE4B}"/>
              </a:ext>
            </a:extLst>
          </p:cNvPr>
          <p:cNvSpPr txBox="1"/>
          <p:nvPr/>
        </p:nvSpPr>
        <p:spPr>
          <a:xfrm>
            <a:off x="2366846"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a:solidFill>
                  <a:schemeClr val="lt1"/>
                </a:solidFill>
                <a:latin typeface="Arial"/>
                <a:ea typeface="Arial"/>
                <a:cs typeface="Arial"/>
                <a:sym typeface="Arial"/>
              </a:rPr>
              <a:t>4.</a:t>
            </a:r>
            <a:endParaRPr sz="4400" b="1" i="0" u="none" strike="noStrike" cap="none">
              <a:solidFill>
                <a:schemeClr val="lt1"/>
              </a:solidFill>
              <a:latin typeface="Arial"/>
              <a:ea typeface="Arial"/>
              <a:cs typeface="Arial"/>
              <a:sym typeface="Arial"/>
            </a:endParaRPr>
          </a:p>
        </p:txBody>
      </p:sp>
      <p:sp>
        <p:nvSpPr>
          <p:cNvPr id="859" name="Google Shape;859;p50">
            <a:extLst>
              <a:ext uri="{FF2B5EF4-FFF2-40B4-BE49-F238E27FC236}">
                <a16:creationId xmlns:a16="http://schemas.microsoft.com/office/drawing/2014/main" id="{4D8F3DA0-B469-8255-9357-FB55FC68DD0A}"/>
              </a:ext>
            </a:extLst>
          </p:cNvPr>
          <p:cNvSpPr/>
          <p:nvPr/>
        </p:nvSpPr>
        <p:spPr>
          <a:xfrm rot="5043835">
            <a:off x="5895346" y="1218509"/>
            <a:ext cx="1219200" cy="1219200"/>
          </a:xfrm>
          <a:prstGeom prst="teardrop">
            <a:avLst>
              <a:gd name="adj" fmla="val 100000"/>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60" name="Google Shape;860;p50">
            <a:extLst>
              <a:ext uri="{FF2B5EF4-FFF2-40B4-BE49-F238E27FC236}">
                <a16:creationId xmlns:a16="http://schemas.microsoft.com/office/drawing/2014/main" id="{50046578-0E94-3C64-75E2-B272554C6CA6}"/>
              </a:ext>
            </a:extLst>
          </p:cNvPr>
          <p:cNvSpPr txBox="1"/>
          <p:nvPr/>
        </p:nvSpPr>
        <p:spPr>
          <a:xfrm>
            <a:off x="6176971" y="1443388"/>
            <a:ext cx="65594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1" i="0" u="none" strike="noStrike" cap="none" dirty="0">
                <a:solidFill>
                  <a:schemeClr val="lt1"/>
                </a:solidFill>
                <a:latin typeface="Arial"/>
                <a:ea typeface="Arial"/>
                <a:cs typeface="Arial"/>
                <a:sym typeface="Arial"/>
              </a:rPr>
              <a:t>5.</a:t>
            </a:r>
            <a:endParaRPr sz="4400" b="1" i="0" u="none" strike="noStrike" cap="none" dirty="0">
              <a:solidFill>
                <a:schemeClr val="lt1"/>
              </a:solidFill>
              <a:latin typeface="Arial"/>
              <a:ea typeface="Arial"/>
              <a:cs typeface="Arial"/>
              <a:sym typeface="Arial"/>
            </a:endParaRPr>
          </a:p>
        </p:txBody>
      </p:sp>
      <p:sp>
        <p:nvSpPr>
          <p:cNvPr id="853" name="Google Shape;853;p50">
            <a:extLst>
              <a:ext uri="{FF2B5EF4-FFF2-40B4-BE49-F238E27FC236}">
                <a16:creationId xmlns:a16="http://schemas.microsoft.com/office/drawing/2014/main" id="{C53B4D0C-F893-FE25-259E-56CEC9BEC702}"/>
              </a:ext>
            </a:extLst>
          </p:cNvPr>
          <p:cNvSpPr/>
          <p:nvPr/>
        </p:nvSpPr>
        <p:spPr>
          <a:xfrm>
            <a:off x="11485859" y="5417827"/>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4" name="Google Shape;854;p50">
            <a:extLst>
              <a:ext uri="{FF2B5EF4-FFF2-40B4-BE49-F238E27FC236}">
                <a16:creationId xmlns:a16="http://schemas.microsoft.com/office/drawing/2014/main" id="{EF604A4A-5759-B226-EB4E-71F5C5399BE5}"/>
              </a:ext>
            </a:extLst>
          </p:cNvPr>
          <p:cNvSpPr/>
          <p:nvPr/>
        </p:nvSpPr>
        <p:spPr>
          <a:xfrm>
            <a:off x="10768575" y="6316461"/>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855" name="Google Shape;855;p50">
            <a:extLst>
              <a:ext uri="{FF2B5EF4-FFF2-40B4-BE49-F238E27FC236}">
                <a16:creationId xmlns:a16="http://schemas.microsoft.com/office/drawing/2014/main" id="{ACA1C9AA-6876-9E19-F002-078982C30E53}"/>
              </a:ext>
            </a:extLst>
          </p:cNvPr>
          <p:cNvSpPr/>
          <p:nvPr/>
        </p:nvSpPr>
        <p:spPr>
          <a:xfrm>
            <a:off x="11493662" y="447714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2281509047"/>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905"/>
        <p:cNvGrpSpPr/>
        <p:nvPr/>
      </p:nvGrpSpPr>
      <p:grpSpPr>
        <a:xfrm>
          <a:off x="0" y="0"/>
          <a:ext cx="0" cy="0"/>
          <a:chOff x="0" y="0"/>
          <a:chExt cx="0" cy="0"/>
        </a:xfrm>
      </p:grpSpPr>
      <p:sp>
        <p:nvSpPr>
          <p:cNvPr id="906" name="Google Shape;906;p53">
            <a:hlinkClick r:id="rId3" action="ppaction://hlinksldjump"/>
          </p:cNvPr>
          <p:cNvSpPr/>
          <p:nvPr/>
        </p:nvSpPr>
        <p:spPr>
          <a:xfrm>
            <a:off x="1442720" y="39116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Introduction</a:t>
            </a:r>
            <a:endParaRPr sz="2000" b="1" i="0" u="none" strike="noStrike" cap="none">
              <a:solidFill>
                <a:schemeClr val="lt1"/>
              </a:solidFill>
              <a:latin typeface="Arial"/>
              <a:ea typeface="Arial"/>
              <a:cs typeface="Arial"/>
              <a:sym typeface="Arial"/>
            </a:endParaRPr>
          </a:p>
        </p:txBody>
      </p:sp>
      <p:sp>
        <p:nvSpPr>
          <p:cNvPr id="907" name="Google Shape;907;p53">
            <a:hlinkClick r:id="rId4" action="ppaction://hlinksldjump"/>
          </p:cNvPr>
          <p:cNvSpPr/>
          <p:nvPr/>
        </p:nvSpPr>
        <p:spPr>
          <a:xfrm>
            <a:off x="1442720" y="399288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Features</a:t>
            </a:r>
            <a:endParaRPr sz="2800" b="1" i="0" u="none" strike="noStrike" cap="none">
              <a:solidFill>
                <a:schemeClr val="lt1"/>
              </a:solidFill>
              <a:latin typeface="Arial"/>
              <a:ea typeface="Arial"/>
              <a:cs typeface="Arial"/>
              <a:sym typeface="Arial"/>
            </a:endParaRPr>
          </a:p>
        </p:txBody>
      </p:sp>
      <p:sp>
        <p:nvSpPr>
          <p:cNvPr id="908" name="Google Shape;908;p53">
            <a:hlinkClick r:id="rId5" action="ppaction://hlinksldjump"/>
          </p:cNvPr>
          <p:cNvSpPr/>
          <p:nvPr/>
        </p:nvSpPr>
        <p:spPr>
          <a:xfrm>
            <a:off x="8275322" y="39116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Constrains</a:t>
            </a:r>
            <a:endParaRPr sz="2000" b="1" i="0" u="none" strike="noStrike" cap="none">
              <a:solidFill>
                <a:schemeClr val="lt1"/>
              </a:solidFill>
              <a:latin typeface="Arial"/>
              <a:ea typeface="Arial"/>
              <a:cs typeface="Arial"/>
              <a:sym typeface="Arial"/>
            </a:endParaRPr>
          </a:p>
        </p:txBody>
      </p:sp>
      <p:sp>
        <p:nvSpPr>
          <p:cNvPr id="909" name="Google Shape;909;p53">
            <a:hlinkClick r:id="rId6" action="ppaction://hlinksldjump"/>
          </p:cNvPr>
          <p:cNvSpPr/>
          <p:nvPr/>
        </p:nvSpPr>
        <p:spPr>
          <a:xfrm>
            <a:off x="8275322" y="399288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Future work</a:t>
            </a:r>
            <a:endParaRPr sz="2800" b="1" i="0" u="none" strike="noStrike" cap="none">
              <a:solidFill>
                <a:schemeClr val="lt1"/>
              </a:solidFill>
              <a:latin typeface="Arial"/>
              <a:ea typeface="Arial"/>
              <a:cs typeface="Arial"/>
              <a:sym typeface="Arial"/>
            </a:endParaRPr>
          </a:p>
        </p:txBody>
      </p:sp>
      <p:sp>
        <p:nvSpPr>
          <p:cNvPr id="910" name="Google Shape;910;p53">
            <a:hlinkClick r:id="rId7" action="ppaction://hlinksldjump"/>
          </p:cNvPr>
          <p:cNvSpPr/>
          <p:nvPr/>
        </p:nvSpPr>
        <p:spPr>
          <a:xfrm>
            <a:off x="4859020" y="219202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Tech stack</a:t>
            </a:r>
            <a:endParaRPr sz="2800" b="1"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914"/>
        <p:cNvGrpSpPr/>
        <p:nvPr/>
      </p:nvGrpSpPr>
      <p:grpSpPr>
        <a:xfrm>
          <a:off x="0" y="0"/>
          <a:ext cx="0" cy="0"/>
          <a:chOff x="0" y="0"/>
          <a:chExt cx="0" cy="0"/>
        </a:xfrm>
      </p:grpSpPr>
      <p:grpSp>
        <p:nvGrpSpPr>
          <p:cNvPr id="915" name="Google Shape;915;p54"/>
          <p:cNvGrpSpPr/>
          <p:nvPr/>
        </p:nvGrpSpPr>
        <p:grpSpPr>
          <a:xfrm>
            <a:off x="-10556191" y="-20173"/>
            <a:ext cx="13640403" cy="6888258"/>
            <a:chOff x="0" y="0"/>
            <a:chExt cx="20490743" cy="10287000"/>
          </a:xfrm>
        </p:grpSpPr>
        <p:sp>
          <p:nvSpPr>
            <p:cNvPr id="916" name="Google Shape;916;p54"/>
            <p:cNvSpPr/>
            <p:nvPr/>
          </p:nvSpPr>
          <p:spPr>
            <a:xfrm>
              <a:off x="0" y="0"/>
              <a:ext cx="17439968" cy="10287000"/>
            </a:xfrm>
            <a:custGeom>
              <a:avLst/>
              <a:gdLst/>
              <a:ahLst/>
              <a:cxnLst/>
              <a:rect l="l" t="t" r="r" b="b"/>
              <a:pathLst>
                <a:path w="17439968" h="10287000" extrusionOk="0">
                  <a:moveTo>
                    <a:pt x="0" y="0"/>
                  </a:moveTo>
                  <a:lnTo>
                    <a:pt x="16535400" y="0"/>
                  </a:lnTo>
                  <a:lnTo>
                    <a:pt x="16535400" y="8648700"/>
                  </a:lnTo>
                  <a:lnTo>
                    <a:pt x="17236764" y="8648700"/>
                  </a:lnTo>
                  <a:cubicBezTo>
                    <a:pt x="17348990" y="8648700"/>
                    <a:pt x="17439968" y="8739678"/>
                    <a:pt x="17439968" y="8851904"/>
                  </a:cubicBezTo>
                  <a:lnTo>
                    <a:pt x="17439968" y="9664696"/>
                  </a:lnTo>
                  <a:cubicBezTo>
                    <a:pt x="17439968" y="9776922"/>
                    <a:pt x="17348990" y="9867900"/>
                    <a:pt x="17236764" y="9867900"/>
                  </a:cubicBezTo>
                  <a:lnTo>
                    <a:pt x="16535400" y="9867900"/>
                  </a:lnTo>
                  <a:lnTo>
                    <a:pt x="16535400" y="10287000"/>
                  </a:lnTo>
                  <a:lnTo>
                    <a:pt x="0" y="10287000"/>
                  </a:lnTo>
                  <a:close/>
                </a:path>
              </a:pathLst>
            </a:custGeom>
            <a:solidFill>
              <a:srgbClr val="10253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17" name="Google Shape;917;p54"/>
            <p:cNvSpPr txBox="1"/>
            <p:nvPr/>
          </p:nvSpPr>
          <p:spPr>
            <a:xfrm>
              <a:off x="9857614" y="4340562"/>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01</a:t>
              </a:r>
              <a:endParaRPr dirty="0">
                <a:solidFill>
                  <a:schemeClr val="bg2">
                    <a:lumMod val="90000"/>
                    <a:lumOff val="10000"/>
                  </a:schemeClr>
                </a:solidFill>
              </a:endParaRPr>
            </a:p>
          </p:txBody>
        </p:sp>
        <p:sp>
          <p:nvSpPr>
            <p:cNvPr id="918" name="Google Shape;918;p54"/>
            <p:cNvSpPr txBox="1"/>
            <p:nvPr/>
          </p:nvSpPr>
          <p:spPr>
            <a:xfrm>
              <a:off x="7608562" y="3925791"/>
              <a:ext cx="11658600" cy="165469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Node.js </a:t>
              </a:r>
              <a:endParaRPr dirty="0"/>
            </a:p>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(JavaScript)</a:t>
              </a:r>
              <a:endParaRPr dirty="0"/>
            </a:p>
          </p:txBody>
        </p:sp>
        <p:sp>
          <p:nvSpPr>
            <p:cNvPr id="919" name="Google Shape;919;p54"/>
            <p:cNvSpPr txBox="1"/>
            <p:nvPr/>
          </p:nvSpPr>
          <p:spPr>
            <a:xfrm>
              <a:off x="10881902" y="5985552"/>
              <a:ext cx="5041034" cy="386095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implement the backend server and RESTful APIs, handling business logic and data communication.</a:t>
              </a:r>
              <a:endParaRPr/>
            </a:p>
          </p:txBody>
        </p:sp>
        <p:sp>
          <p:nvSpPr>
            <p:cNvPr id="920" name="Google Shape;920;p54"/>
            <p:cNvSpPr txBox="1"/>
            <p:nvPr/>
          </p:nvSpPr>
          <p:spPr>
            <a:xfrm>
              <a:off x="13330247" y="9254202"/>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020611"/>
                  </a:solidFill>
                  <a:latin typeface="Arial Black"/>
                  <a:ea typeface="Arial Black"/>
                  <a:cs typeface="Arial Black"/>
                  <a:sym typeface="Arial Black"/>
                </a:rPr>
                <a:t>1</a:t>
              </a:r>
              <a:endParaRPr dirty="0"/>
            </a:p>
          </p:txBody>
        </p:sp>
      </p:grpSp>
      <p:grpSp>
        <p:nvGrpSpPr>
          <p:cNvPr id="921" name="Google Shape;921;p54"/>
          <p:cNvGrpSpPr/>
          <p:nvPr/>
        </p:nvGrpSpPr>
        <p:grpSpPr>
          <a:xfrm>
            <a:off x="-10566958" y="-10088"/>
            <a:ext cx="13651170" cy="6878173"/>
            <a:chOff x="0" y="0"/>
            <a:chExt cx="20506917" cy="10287000"/>
          </a:xfrm>
        </p:grpSpPr>
        <p:sp>
          <p:nvSpPr>
            <p:cNvPr id="922" name="Google Shape;922;p54"/>
            <p:cNvSpPr/>
            <p:nvPr/>
          </p:nvSpPr>
          <p:spPr>
            <a:xfrm>
              <a:off x="0" y="0"/>
              <a:ext cx="17439968" cy="10287000"/>
            </a:xfrm>
            <a:custGeom>
              <a:avLst/>
              <a:gdLst/>
              <a:ahLst/>
              <a:cxnLst/>
              <a:rect l="l" t="t" r="r" b="b"/>
              <a:pathLst>
                <a:path w="17439968" h="10287000" extrusionOk="0">
                  <a:moveTo>
                    <a:pt x="0" y="0"/>
                  </a:moveTo>
                  <a:lnTo>
                    <a:pt x="16535400" y="0"/>
                  </a:lnTo>
                  <a:lnTo>
                    <a:pt x="16535400" y="7277100"/>
                  </a:lnTo>
                  <a:lnTo>
                    <a:pt x="17236764" y="7277100"/>
                  </a:lnTo>
                  <a:cubicBezTo>
                    <a:pt x="17348990" y="7277100"/>
                    <a:pt x="17439968" y="7368078"/>
                    <a:pt x="17439968" y="7480304"/>
                  </a:cubicBezTo>
                  <a:lnTo>
                    <a:pt x="17439968" y="8293096"/>
                  </a:lnTo>
                  <a:cubicBezTo>
                    <a:pt x="17439968" y="8405322"/>
                    <a:pt x="17348990" y="8496300"/>
                    <a:pt x="17236764" y="8496300"/>
                  </a:cubicBezTo>
                  <a:lnTo>
                    <a:pt x="16535400" y="8496300"/>
                  </a:lnTo>
                  <a:lnTo>
                    <a:pt x="16535400" y="10287000"/>
                  </a:lnTo>
                  <a:lnTo>
                    <a:pt x="0" y="10287000"/>
                  </a:lnTo>
                  <a:close/>
                </a:path>
              </a:pathLst>
            </a:custGeom>
            <a:solidFill>
              <a:srgbClr val="10255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3" name="Google Shape;923;p54"/>
            <p:cNvSpPr txBox="1"/>
            <p:nvPr/>
          </p:nvSpPr>
          <p:spPr>
            <a:xfrm>
              <a:off x="9857614" y="4340561"/>
              <a:ext cx="7160496"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02</a:t>
              </a:r>
              <a:endParaRPr dirty="0">
                <a:solidFill>
                  <a:schemeClr val="bg2">
                    <a:lumMod val="75000"/>
                    <a:lumOff val="25000"/>
                  </a:schemeClr>
                </a:solidFill>
              </a:endParaRPr>
            </a:p>
          </p:txBody>
        </p:sp>
        <p:sp>
          <p:nvSpPr>
            <p:cNvPr id="924" name="Google Shape;924;p54"/>
            <p:cNvSpPr txBox="1"/>
            <p:nvPr/>
          </p:nvSpPr>
          <p:spPr>
            <a:xfrm>
              <a:off x="11049000" y="4402278"/>
              <a:ext cx="5093962"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Express.js</a:t>
              </a:r>
              <a:endParaRPr dirty="0"/>
            </a:p>
          </p:txBody>
        </p:sp>
        <p:sp>
          <p:nvSpPr>
            <p:cNvPr id="925" name="Google Shape;925;p54"/>
            <p:cNvSpPr txBox="1"/>
            <p:nvPr/>
          </p:nvSpPr>
          <p:spPr>
            <a:xfrm>
              <a:off x="10752200" y="6018488"/>
              <a:ext cx="5417456" cy="322217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Provides routing and middleware support for managing HTTP requests and responses.</a:t>
              </a:r>
              <a:endParaRPr/>
            </a:p>
          </p:txBody>
        </p:sp>
        <p:sp>
          <p:nvSpPr>
            <p:cNvPr id="926" name="Google Shape;926;p54"/>
            <p:cNvSpPr txBox="1"/>
            <p:nvPr/>
          </p:nvSpPr>
          <p:spPr>
            <a:xfrm>
              <a:off x="13346421" y="783208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3F"/>
                  </a:solidFill>
                  <a:latin typeface="Arial Black"/>
                  <a:ea typeface="Arial Black"/>
                  <a:cs typeface="Arial Black"/>
                  <a:sym typeface="Arial Black"/>
                </a:rPr>
                <a:t>2</a:t>
              </a:r>
              <a:endParaRPr dirty="0"/>
            </a:p>
          </p:txBody>
        </p:sp>
      </p:grpSp>
      <p:grpSp>
        <p:nvGrpSpPr>
          <p:cNvPr id="927" name="Google Shape;927;p54"/>
          <p:cNvGrpSpPr/>
          <p:nvPr/>
        </p:nvGrpSpPr>
        <p:grpSpPr>
          <a:xfrm>
            <a:off x="-10591004" y="-10088"/>
            <a:ext cx="13689958" cy="6878173"/>
            <a:chOff x="0" y="0"/>
            <a:chExt cx="20565186" cy="10287000"/>
          </a:xfrm>
        </p:grpSpPr>
        <p:sp>
          <p:nvSpPr>
            <p:cNvPr id="928" name="Google Shape;928;p54"/>
            <p:cNvSpPr/>
            <p:nvPr/>
          </p:nvSpPr>
          <p:spPr>
            <a:xfrm>
              <a:off x="0" y="0"/>
              <a:ext cx="17474380" cy="10287000"/>
            </a:xfrm>
            <a:custGeom>
              <a:avLst/>
              <a:gdLst/>
              <a:ahLst/>
              <a:cxnLst/>
              <a:rect l="l" t="t" r="r" b="b"/>
              <a:pathLst>
                <a:path w="17474380" h="10287000" extrusionOk="0">
                  <a:moveTo>
                    <a:pt x="0" y="0"/>
                  </a:moveTo>
                  <a:lnTo>
                    <a:pt x="16535400" y="0"/>
                  </a:lnTo>
                  <a:lnTo>
                    <a:pt x="16535400" y="5905500"/>
                  </a:lnTo>
                  <a:lnTo>
                    <a:pt x="17271176" y="5905500"/>
                  </a:lnTo>
                  <a:cubicBezTo>
                    <a:pt x="17383404" y="5905500"/>
                    <a:pt x="17474380" y="5996478"/>
                    <a:pt x="17474380" y="6108704"/>
                  </a:cubicBezTo>
                  <a:lnTo>
                    <a:pt x="17474380" y="6921496"/>
                  </a:lnTo>
                  <a:cubicBezTo>
                    <a:pt x="17474380" y="7033722"/>
                    <a:pt x="17383404" y="7124700"/>
                    <a:pt x="17271176" y="7124700"/>
                  </a:cubicBezTo>
                  <a:lnTo>
                    <a:pt x="16535400" y="7124700"/>
                  </a:lnTo>
                  <a:lnTo>
                    <a:pt x="16535400" y="10287000"/>
                  </a:lnTo>
                  <a:lnTo>
                    <a:pt x="0" y="10287000"/>
                  </a:lnTo>
                  <a:close/>
                </a:path>
              </a:pathLst>
            </a:custGeom>
            <a:solidFill>
              <a:srgbClr val="10256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9" name="Google Shape;929;p54"/>
            <p:cNvSpPr txBox="1"/>
            <p:nvPr/>
          </p:nvSpPr>
          <p:spPr>
            <a:xfrm>
              <a:off x="9857615" y="4340561"/>
              <a:ext cx="7160495"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03</a:t>
              </a:r>
              <a:endParaRPr dirty="0">
                <a:solidFill>
                  <a:schemeClr val="bg2">
                    <a:lumMod val="90000"/>
                    <a:lumOff val="10000"/>
                  </a:schemeClr>
                </a:solidFill>
              </a:endParaRPr>
            </a:p>
          </p:txBody>
        </p:sp>
        <p:sp>
          <p:nvSpPr>
            <p:cNvPr id="930" name="Google Shape;930;p54"/>
            <p:cNvSpPr txBox="1"/>
            <p:nvPr/>
          </p:nvSpPr>
          <p:spPr>
            <a:xfrm>
              <a:off x="7608562" y="4298295"/>
              <a:ext cx="11658600"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Docker</a:t>
              </a:r>
              <a:endParaRPr dirty="0"/>
            </a:p>
          </p:txBody>
        </p:sp>
        <p:sp>
          <p:nvSpPr>
            <p:cNvPr id="931" name="Google Shape;931;p54"/>
            <p:cNvSpPr txBox="1"/>
            <p:nvPr/>
          </p:nvSpPr>
          <p:spPr>
            <a:xfrm>
              <a:off x="10224337" y="5938945"/>
              <a:ext cx="6073998" cy="276186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containerize backend and frontend web services and the database, ensuring consistent development and deployment environments.</a:t>
              </a:r>
              <a:endParaRPr/>
            </a:p>
          </p:txBody>
        </p:sp>
        <p:sp>
          <p:nvSpPr>
            <p:cNvPr id="932" name="Google Shape;932;p54"/>
            <p:cNvSpPr txBox="1"/>
            <p:nvPr/>
          </p:nvSpPr>
          <p:spPr>
            <a:xfrm>
              <a:off x="13404689" y="6487482"/>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53"/>
                  </a:solidFill>
                  <a:latin typeface="Arial Black"/>
                  <a:ea typeface="Arial Black"/>
                  <a:cs typeface="Arial Black"/>
                  <a:sym typeface="Arial Black"/>
                </a:rPr>
                <a:t>3</a:t>
              </a:r>
              <a:endParaRPr dirty="0"/>
            </a:p>
          </p:txBody>
        </p:sp>
      </p:grpSp>
      <p:grpSp>
        <p:nvGrpSpPr>
          <p:cNvPr id="933" name="Google Shape;933;p54"/>
          <p:cNvGrpSpPr/>
          <p:nvPr/>
        </p:nvGrpSpPr>
        <p:grpSpPr>
          <a:xfrm>
            <a:off x="-10585544" y="-10087"/>
            <a:ext cx="13669756" cy="6888257"/>
            <a:chOff x="0" y="0"/>
            <a:chExt cx="20534837" cy="10287000"/>
          </a:xfrm>
        </p:grpSpPr>
        <p:sp>
          <p:nvSpPr>
            <p:cNvPr id="934" name="Google Shape;934;p54"/>
            <p:cNvSpPr/>
            <p:nvPr/>
          </p:nvSpPr>
          <p:spPr>
            <a:xfrm>
              <a:off x="0" y="0"/>
              <a:ext cx="17474380" cy="10287000"/>
            </a:xfrm>
            <a:custGeom>
              <a:avLst/>
              <a:gdLst/>
              <a:ahLst/>
              <a:cxnLst/>
              <a:rect l="l" t="t" r="r" b="b"/>
              <a:pathLst>
                <a:path w="17474380" h="10287000" extrusionOk="0">
                  <a:moveTo>
                    <a:pt x="0" y="0"/>
                  </a:moveTo>
                  <a:lnTo>
                    <a:pt x="16535400" y="0"/>
                  </a:lnTo>
                  <a:lnTo>
                    <a:pt x="16535400" y="4533900"/>
                  </a:lnTo>
                  <a:lnTo>
                    <a:pt x="17271176" y="4533900"/>
                  </a:lnTo>
                  <a:cubicBezTo>
                    <a:pt x="17383404" y="4533900"/>
                    <a:pt x="17474380" y="4624878"/>
                    <a:pt x="17474380" y="4737104"/>
                  </a:cubicBezTo>
                  <a:lnTo>
                    <a:pt x="17474380" y="5549896"/>
                  </a:lnTo>
                  <a:cubicBezTo>
                    <a:pt x="17474380" y="5662122"/>
                    <a:pt x="17383404" y="5753100"/>
                    <a:pt x="17271176" y="5753100"/>
                  </a:cubicBezTo>
                  <a:lnTo>
                    <a:pt x="16535400" y="5753100"/>
                  </a:lnTo>
                  <a:lnTo>
                    <a:pt x="16535400" y="10287000"/>
                  </a:lnTo>
                  <a:lnTo>
                    <a:pt x="0" y="10287000"/>
                  </a:lnTo>
                  <a:close/>
                </a:path>
              </a:pathLst>
            </a:custGeom>
            <a:solidFill>
              <a:srgbClr val="10257B"/>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5" name="Google Shape;935;p54"/>
            <p:cNvSpPr txBox="1"/>
            <p:nvPr/>
          </p:nvSpPr>
          <p:spPr>
            <a:xfrm>
              <a:off x="9857614" y="4340559"/>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04</a:t>
              </a:r>
              <a:endParaRPr dirty="0">
                <a:solidFill>
                  <a:schemeClr val="bg2">
                    <a:lumMod val="75000"/>
                    <a:lumOff val="25000"/>
                  </a:schemeClr>
                </a:solidFill>
              </a:endParaRPr>
            </a:p>
          </p:txBody>
        </p:sp>
        <p:sp>
          <p:nvSpPr>
            <p:cNvPr id="936" name="Google Shape;936;p54"/>
            <p:cNvSpPr txBox="1"/>
            <p:nvPr/>
          </p:nvSpPr>
          <p:spPr>
            <a:xfrm>
              <a:off x="7608563" y="4346381"/>
              <a:ext cx="11658600" cy="830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React</a:t>
              </a:r>
              <a:endParaRPr dirty="0"/>
            </a:p>
          </p:txBody>
        </p:sp>
        <p:sp>
          <p:nvSpPr>
            <p:cNvPr id="937" name="Google Shape;937;p54"/>
            <p:cNvSpPr txBox="1"/>
            <p:nvPr/>
          </p:nvSpPr>
          <p:spPr>
            <a:xfrm>
              <a:off x="10758220" y="6018488"/>
              <a:ext cx="5328956" cy="323165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develop the web frontend, enabling a dynamic and responsive user interface.</a:t>
              </a:r>
              <a:endParaRPr/>
            </a:p>
          </p:txBody>
        </p:sp>
        <p:sp>
          <p:nvSpPr>
            <p:cNvPr id="938" name="Google Shape;938;p54"/>
            <p:cNvSpPr txBox="1"/>
            <p:nvPr/>
          </p:nvSpPr>
          <p:spPr>
            <a:xfrm>
              <a:off x="13374341" y="5097327"/>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4</a:t>
              </a:r>
              <a:endParaRPr/>
            </a:p>
          </p:txBody>
        </p:sp>
      </p:grpSp>
      <p:grpSp>
        <p:nvGrpSpPr>
          <p:cNvPr id="939" name="Google Shape;939;p54"/>
          <p:cNvGrpSpPr/>
          <p:nvPr/>
        </p:nvGrpSpPr>
        <p:grpSpPr>
          <a:xfrm>
            <a:off x="-10591004" y="-10086"/>
            <a:ext cx="13675216" cy="6878171"/>
            <a:chOff x="0" y="0"/>
            <a:chExt cx="20543039" cy="10287000"/>
          </a:xfrm>
        </p:grpSpPr>
        <p:sp>
          <p:nvSpPr>
            <p:cNvPr id="940" name="Google Shape;940;p54"/>
            <p:cNvSpPr/>
            <p:nvPr/>
          </p:nvSpPr>
          <p:spPr>
            <a:xfrm>
              <a:off x="0" y="0"/>
              <a:ext cx="17449800" cy="10287000"/>
            </a:xfrm>
            <a:custGeom>
              <a:avLst/>
              <a:gdLst/>
              <a:ahLst/>
              <a:cxnLst/>
              <a:rect l="l" t="t" r="r" b="b"/>
              <a:pathLst>
                <a:path w="17449800" h="10287000" extrusionOk="0">
                  <a:moveTo>
                    <a:pt x="0" y="0"/>
                  </a:moveTo>
                  <a:lnTo>
                    <a:pt x="16535400" y="0"/>
                  </a:lnTo>
                  <a:lnTo>
                    <a:pt x="16535400" y="3162300"/>
                  </a:lnTo>
                  <a:lnTo>
                    <a:pt x="17246596" y="3162300"/>
                  </a:lnTo>
                  <a:cubicBezTo>
                    <a:pt x="17358822" y="3162300"/>
                    <a:pt x="17449800" y="3253278"/>
                    <a:pt x="17449800" y="3365504"/>
                  </a:cubicBezTo>
                  <a:lnTo>
                    <a:pt x="17449800" y="4178296"/>
                  </a:lnTo>
                  <a:cubicBezTo>
                    <a:pt x="17449800" y="4290522"/>
                    <a:pt x="17358822" y="4381500"/>
                    <a:pt x="17246596" y="4381500"/>
                  </a:cubicBezTo>
                  <a:lnTo>
                    <a:pt x="16535400" y="4381500"/>
                  </a:lnTo>
                  <a:lnTo>
                    <a:pt x="16535400" y="10287000"/>
                  </a:lnTo>
                  <a:lnTo>
                    <a:pt x="0" y="10287000"/>
                  </a:lnTo>
                  <a:close/>
                </a:path>
              </a:pathLst>
            </a:custGeom>
            <a:solidFill>
              <a:srgbClr val="10258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1" name="Google Shape;941;p54"/>
            <p:cNvSpPr txBox="1"/>
            <p:nvPr/>
          </p:nvSpPr>
          <p:spPr>
            <a:xfrm>
              <a:off x="9857616" y="4340560"/>
              <a:ext cx="7160496" cy="641175"/>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05</a:t>
              </a:r>
              <a:endParaRPr dirty="0">
                <a:solidFill>
                  <a:schemeClr val="bg2">
                    <a:lumMod val="50000"/>
                    <a:lumOff val="50000"/>
                  </a:schemeClr>
                </a:solidFill>
              </a:endParaRPr>
            </a:p>
          </p:txBody>
        </p:sp>
        <p:sp>
          <p:nvSpPr>
            <p:cNvPr id="942" name="Google Shape;942;p54"/>
            <p:cNvSpPr txBox="1"/>
            <p:nvPr/>
          </p:nvSpPr>
          <p:spPr>
            <a:xfrm>
              <a:off x="7608563" y="4522648"/>
              <a:ext cx="11658600" cy="558991"/>
            </a:xfrm>
            <a:prstGeom prst="rect">
              <a:avLst/>
            </a:prstGeom>
            <a:noFill/>
            <a:ln>
              <a:noFill/>
            </a:ln>
          </p:spPr>
          <p:txBody>
            <a:bodyPr spcFirstLastPara="1" wrap="square" lIns="0" tIns="0" rIns="0" bIns="0" anchor="t" anchorCtr="0">
              <a:spAutoFit/>
            </a:bodyPr>
            <a:lstStyle/>
            <a:p>
              <a:pPr marL="0" marR="0" lvl="0" indent="0" algn="ctr" rtl="0">
                <a:lnSpc>
                  <a:spcPct val="75222"/>
                </a:lnSpc>
                <a:spcBef>
                  <a:spcPts val="0"/>
                </a:spcBef>
                <a:spcAft>
                  <a:spcPts val="0"/>
                </a:spcAft>
                <a:buNone/>
              </a:pPr>
              <a:r>
                <a:rPr lang="en-US" sz="3600" b="1" i="0" u="none" strike="noStrike" cap="none" dirty="0">
                  <a:solidFill>
                    <a:srgbClr val="FFFFFF"/>
                  </a:solidFill>
                  <a:latin typeface="Montserrat"/>
                  <a:ea typeface="Montserrat"/>
                  <a:cs typeface="Montserrat"/>
                  <a:sym typeface="Montserrat"/>
                </a:rPr>
                <a:t>React Native</a:t>
              </a:r>
              <a:endParaRPr dirty="0"/>
            </a:p>
          </p:txBody>
        </p:sp>
        <p:sp>
          <p:nvSpPr>
            <p:cNvPr id="943" name="Google Shape;943;p54"/>
            <p:cNvSpPr txBox="1"/>
            <p:nvPr/>
          </p:nvSpPr>
          <p:spPr>
            <a:xfrm>
              <a:off x="10613114" y="5503697"/>
              <a:ext cx="5654725" cy="331423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develop the mobile application, extending system functionality to mobile devices while maintaining consistency with the web platform.</a:t>
              </a:r>
              <a:endParaRPr/>
            </a:p>
          </p:txBody>
        </p:sp>
        <p:sp>
          <p:nvSpPr>
            <p:cNvPr id="944" name="Google Shape;944;p54"/>
            <p:cNvSpPr txBox="1"/>
            <p:nvPr/>
          </p:nvSpPr>
          <p:spPr>
            <a:xfrm>
              <a:off x="13382543" y="3756840"/>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5</a:t>
              </a:r>
              <a:endParaRPr/>
            </a:p>
          </p:txBody>
        </p:sp>
      </p:grpSp>
      <p:grpSp>
        <p:nvGrpSpPr>
          <p:cNvPr id="945" name="Google Shape;945;p54"/>
          <p:cNvGrpSpPr/>
          <p:nvPr/>
        </p:nvGrpSpPr>
        <p:grpSpPr>
          <a:xfrm>
            <a:off x="-10598344" y="10085"/>
            <a:ext cx="13674238" cy="6858000"/>
            <a:chOff x="164592" y="0"/>
            <a:chExt cx="20541570" cy="10287000"/>
          </a:xfrm>
        </p:grpSpPr>
        <p:sp>
          <p:nvSpPr>
            <p:cNvPr id="946" name="Google Shape;946;p54"/>
            <p:cNvSpPr/>
            <p:nvPr/>
          </p:nvSpPr>
          <p:spPr>
            <a:xfrm>
              <a:off x="164592" y="0"/>
              <a:ext cx="17484212" cy="10287000"/>
            </a:xfrm>
            <a:custGeom>
              <a:avLst/>
              <a:gdLst/>
              <a:ahLst/>
              <a:cxnLst/>
              <a:rect l="l" t="t" r="r" b="b"/>
              <a:pathLst>
                <a:path w="17484212" h="10287000" extrusionOk="0">
                  <a:moveTo>
                    <a:pt x="0" y="0"/>
                  </a:moveTo>
                  <a:lnTo>
                    <a:pt x="16535400" y="0"/>
                  </a:lnTo>
                  <a:lnTo>
                    <a:pt x="16535400" y="1790700"/>
                  </a:lnTo>
                  <a:lnTo>
                    <a:pt x="17281008" y="1790700"/>
                  </a:lnTo>
                  <a:cubicBezTo>
                    <a:pt x="17393236" y="1790700"/>
                    <a:pt x="17484212" y="1881678"/>
                    <a:pt x="17484212" y="1993904"/>
                  </a:cubicBezTo>
                  <a:lnTo>
                    <a:pt x="17484212" y="2806696"/>
                  </a:lnTo>
                  <a:cubicBezTo>
                    <a:pt x="17484212" y="2918922"/>
                    <a:pt x="17393236" y="3009900"/>
                    <a:pt x="17281008" y="3009900"/>
                  </a:cubicBezTo>
                  <a:lnTo>
                    <a:pt x="16535400" y="3009900"/>
                  </a:lnTo>
                  <a:lnTo>
                    <a:pt x="16535400" y="10287000"/>
                  </a:lnTo>
                  <a:lnTo>
                    <a:pt x="0" y="10287000"/>
                  </a:lnTo>
                  <a:close/>
                </a:path>
              </a:pathLst>
            </a:custGeom>
            <a:solidFill>
              <a:srgbClr val="1025A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7" name="Google Shape;947;p54"/>
            <p:cNvSpPr txBox="1"/>
            <p:nvPr/>
          </p:nvSpPr>
          <p:spPr>
            <a:xfrm>
              <a:off x="9967343" y="4340561"/>
              <a:ext cx="7160496" cy="643061"/>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06</a:t>
              </a:r>
              <a:endParaRPr dirty="0">
                <a:solidFill>
                  <a:schemeClr val="bg2">
                    <a:lumMod val="75000"/>
                    <a:lumOff val="25000"/>
                  </a:schemeClr>
                </a:solidFill>
              </a:endParaRPr>
            </a:p>
          </p:txBody>
        </p:sp>
        <p:sp>
          <p:nvSpPr>
            <p:cNvPr id="948" name="Google Shape;948;p54"/>
            <p:cNvSpPr txBox="1"/>
            <p:nvPr/>
          </p:nvSpPr>
          <p:spPr>
            <a:xfrm>
              <a:off x="7718292" y="4367508"/>
              <a:ext cx="11658600" cy="83222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Git and GitHub</a:t>
              </a:r>
              <a:endParaRPr dirty="0"/>
            </a:p>
          </p:txBody>
        </p:sp>
        <p:sp>
          <p:nvSpPr>
            <p:cNvPr id="949" name="Google Shape;949;p54"/>
            <p:cNvSpPr txBox="1"/>
            <p:nvPr/>
          </p:nvSpPr>
          <p:spPr>
            <a:xfrm>
              <a:off x="10299800" y="6018488"/>
              <a:ext cx="6042408" cy="194184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version control,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collaboration, and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code management.</a:t>
              </a:r>
              <a:endParaRPr/>
            </a:p>
          </p:txBody>
        </p:sp>
        <p:sp>
          <p:nvSpPr>
            <p:cNvPr id="950" name="Google Shape;950;p54"/>
            <p:cNvSpPr txBox="1"/>
            <p:nvPr/>
          </p:nvSpPr>
          <p:spPr>
            <a:xfrm>
              <a:off x="13545666" y="239264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8F"/>
                  </a:solidFill>
                  <a:latin typeface="Arial Black"/>
                  <a:ea typeface="Arial Black"/>
                  <a:cs typeface="Arial Black"/>
                  <a:sym typeface="Arial Black"/>
                </a:rPr>
                <a:t>6</a:t>
              </a:r>
              <a:endParaRPr/>
            </a:p>
          </p:txBody>
        </p:sp>
      </p:grpSp>
      <p:grpSp>
        <p:nvGrpSpPr>
          <p:cNvPr id="951" name="Google Shape;951;p54"/>
          <p:cNvGrpSpPr/>
          <p:nvPr/>
        </p:nvGrpSpPr>
        <p:grpSpPr>
          <a:xfrm>
            <a:off x="-10591004" y="-10086"/>
            <a:ext cx="13683737" cy="6888255"/>
            <a:chOff x="-36716" y="0"/>
            <a:chExt cx="20555841" cy="10287000"/>
          </a:xfrm>
        </p:grpSpPr>
        <p:sp>
          <p:nvSpPr>
            <p:cNvPr id="952" name="Google Shape;952;p54"/>
            <p:cNvSpPr/>
            <p:nvPr/>
          </p:nvSpPr>
          <p:spPr>
            <a:xfrm>
              <a:off x="-36716" y="0"/>
              <a:ext cx="17484212" cy="10287000"/>
            </a:xfrm>
            <a:custGeom>
              <a:avLst/>
              <a:gdLst/>
              <a:ahLst/>
              <a:cxnLst/>
              <a:rect l="l" t="t" r="r" b="b"/>
              <a:pathLst>
                <a:path w="17484212" h="10287000" extrusionOk="0">
                  <a:moveTo>
                    <a:pt x="0" y="0"/>
                  </a:moveTo>
                  <a:lnTo>
                    <a:pt x="16535400" y="0"/>
                  </a:lnTo>
                  <a:lnTo>
                    <a:pt x="16535400" y="374855"/>
                  </a:lnTo>
                  <a:lnTo>
                    <a:pt x="17281008" y="374855"/>
                  </a:lnTo>
                  <a:cubicBezTo>
                    <a:pt x="17393236" y="374855"/>
                    <a:pt x="17484212" y="465833"/>
                    <a:pt x="17484212" y="578059"/>
                  </a:cubicBezTo>
                  <a:lnTo>
                    <a:pt x="17484212" y="1390851"/>
                  </a:lnTo>
                  <a:cubicBezTo>
                    <a:pt x="17484212" y="1503077"/>
                    <a:pt x="17393236" y="1594055"/>
                    <a:pt x="17281008" y="1594055"/>
                  </a:cubicBezTo>
                  <a:lnTo>
                    <a:pt x="16535400" y="1594055"/>
                  </a:lnTo>
                  <a:lnTo>
                    <a:pt x="16535400" y="10287000"/>
                  </a:lnTo>
                  <a:lnTo>
                    <a:pt x="0" y="10287000"/>
                  </a:lnTo>
                  <a:close/>
                </a:path>
              </a:pathLst>
            </a:custGeom>
            <a:solidFill>
              <a:srgbClr val="1025B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953" name="Google Shape;953;p54"/>
            <p:cNvSpPr txBox="1"/>
            <p:nvPr/>
          </p:nvSpPr>
          <p:spPr>
            <a:xfrm>
              <a:off x="9857615" y="4340561"/>
              <a:ext cx="7160495"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07</a:t>
              </a:r>
              <a:endParaRPr dirty="0">
                <a:solidFill>
                  <a:schemeClr val="bg2">
                    <a:lumMod val="50000"/>
                    <a:lumOff val="50000"/>
                  </a:schemeClr>
                </a:solidFill>
              </a:endParaRPr>
            </a:p>
          </p:txBody>
        </p:sp>
        <p:sp>
          <p:nvSpPr>
            <p:cNvPr id="954" name="Google Shape;954;p54"/>
            <p:cNvSpPr txBox="1"/>
            <p:nvPr/>
          </p:nvSpPr>
          <p:spPr>
            <a:xfrm>
              <a:off x="7608563" y="4204942"/>
              <a:ext cx="11658601" cy="83222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Postman</a:t>
              </a:r>
              <a:endParaRPr dirty="0"/>
            </a:p>
          </p:txBody>
        </p:sp>
        <p:sp>
          <p:nvSpPr>
            <p:cNvPr id="955" name="Google Shape;955;p54"/>
            <p:cNvSpPr txBox="1"/>
            <p:nvPr/>
          </p:nvSpPr>
          <p:spPr>
            <a:xfrm>
              <a:off x="11506199" y="5981701"/>
              <a:ext cx="4095228" cy="323641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testing and validating backend API endpoints during development.</a:t>
              </a:r>
              <a:endParaRPr/>
            </a:p>
          </p:txBody>
        </p:sp>
        <p:sp>
          <p:nvSpPr>
            <p:cNvPr id="956" name="Google Shape;956;p54"/>
            <p:cNvSpPr txBox="1"/>
            <p:nvPr/>
          </p:nvSpPr>
          <p:spPr>
            <a:xfrm>
              <a:off x="13358628" y="990085"/>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A3"/>
                  </a:solidFill>
                  <a:latin typeface="Arial Black"/>
                  <a:ea typeface="Arial Black"/>
                  <a:cs typeface="Arial Black"/>
                  <a:sym typeface="Arial Black"/>
                </a:rPr>
                <a:t>7</a:t>
              </a:r>
              <a:endParaRPr/>
            </a:p>
          </p:txBody>
        </p:sp>
      </p:grpSp>
      <p:sp>
        <p:nvSpPr>
          <p:cNvPr id="957" name="Google Shape;957;p54"/>
          <p:cNvSpPr txBox="1">
            <a:spLocks noGrp="1"/>
          </p:cNvSpPr>
          <p:nvPr>
            <p:ph type="title"/>
          </p:nvPr>
        </p:nvSpPr>
        <p:spPr>
          <a:xfrm>
            <a:off x="838200" y="829441"/>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600" b="1">
                <a:latin typeface="Arial"/>
                <a:ea typeface="Arial"/>
                <a:cs typeface="Arial"/>
                <a:sym typeface="Arial"/>
              </a:rPr>
              <a:t>Tech stack</a:t>
            </a:r>
            <a:endParaRPr sz="6600" b="1">
              <a:latin typeface="Arial"/>
              <a:ea typeface="Arial"/>
              <a:cs typeface="Arial"/>
              <a:sym typeface="Arial"/>
            </a:endParaRPr>
          </a:p>
        </p:txBody>
      </p:sp>
      <p:sp>
        <p:nvSpPr>
          <p:cNvPr id="958" name="Google Shape;958;p54"/>
          <p:cNvSpPr txBox="1"/>
          <p:nvPr/>
        </p:nvSpPr>
        <p:spPr>
          <a:xfrm>
            <a:off x="2973339" y="2814999"/>
            <a:ext cx="7124160" cy="1643527"/>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Clr>
                <a:schemeClr val="dk1"/>
              </a:buClr>
              <a:buSzPts val="2800"/>
              <a:buFont typeface="Arial"/>
              <a:buNone/>
            </a:pPr>
            <a:r>
              <a:rPr lang="en-US" sz="2800" b="1" i="0" u="none" strike="noStrike" cap="none">
                <a:solidFill>
                  <a:srgbClr val="000000"/>
                </a:solidFill>
                <a:latin typeface="Arial"/>
                <a:ea typeface="Arial"/>
                <a:cs typeface="Arial"/>
                <a:sym typeface="Arial"/>
              </a:rPr>
              <a:t>UniNest utilizes a set of modern tools and technologies to ensure scalability, maintainability, and</a:t>
            </a:r>
            <a:r>
              <a:rPr lang="en-US" sz="2800" b="0" i="0" u="none" strike="noStrike" cap="none">
                <a:solidFill>
                  <a:srgbClr val="000000"/>
                </a:solidFill>
                <a:latin typeface="Arial"/>
                <a:ea typeface="Arial"/>
                <a:cs typeface="Arial"/>
                <a:sym typeface="Arial"/>
              </a:rPr>
              <a:t> </a:t>
            </a:r>
            <a:r>
              <a:rPr lang="en-US" sz="2800" b="1" i="0" u="none" strike="noStrike" cap="none">
                <a:solidFill>
                  <a:srgbClr val="000000"/>
                </a:solidFill>
                <a:latin typeface="Arial"/>
                <a:ea typeface="Arial"/>
                <a:cs typeface="Arial"/>
                <a:sym typeface="Arial"/>
              </a:rPr>
              <a:t>performance across all system components:</a:t>
            </a:r>
            <a:endParaRPr sz="2800" b="0" i="0" u="none" strike="noStrike" cap="none">
              <a:solidFill>
                <a:srgbClr val="000000"/>
              </a:solidFill>
              <a:latin typeface="Arial"/>
              <a:ea typeface="Arial"/>
              <a:cs typeface="Arial"/>
              <a:sym typeface="Arial"/>
            </a:endParaRPr>
          </a:p>
        </p:txBody>
      </p:sp>
      <p:sp>
        <p:nvSpPr>
          <p:cNvPr id="959" name="Google Shape;959;p54"/>
          <p:cNvSpPr/>
          <p:nvPr/>
        </p:nvSpPr>
        <p:spPr>
          <a:xfrm>
            <a:off x="11164440" y="6364404"/>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60" name="Google Shape;960;p54"/>
          <p:cNvSpPr/>
          <p:nvPr/>
        </p:nvSpPr>
        <p:spPr>
          <a:xfrm>
            <a:off x="10431098" y="5854543"/>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61" name="Google Shape;961;p54"/>
          <p:cNvSpPr/>
          <p:nvPr/>
        </p:nvSpPr>
        <p:spPr>
          <a:xfrm>
            <a:off x="11581519" y="5670720"/>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600" b="1">
                <a:latin typeface="Arial"/>
                <a:ea typeface="Arial"/>
                <a:cs typeface="Arial"/>
                <a:sym typeface="Arial"/>
              </a:rPr>
              <a:t>Objectives</a:t>
            </a:r>
            <a:endParaRPr sz="6600" b="1">
              <a:latin typeface="Arial"/>
              <a:ea typeface="Arial"/>
              <a:cs typeface="Arial"/>
              <a:sym typeface="Arial"/>
            </a:endParaRPr>
          </a:p>
        </p:txBody>
      </p:sp>
      <p:sp>
        <p:nvSpPr>
          <p:cNvPr id="128" name="Google Shape;128;p6"/>
          <p:cNvSpPr txBox="1">
            <a:spLocks noGrp="1"/>
          </p:cNvSpPr>
          <p:nvPr>
            <p:ph type="body" idx="1"/>
          </p:nvPr>
        </p:nvSpPr>
        <p:spPr>
          <a:xfrm>
            <a:off x="838200" y="1772808"/>
            <a:ext cx="10515600" cy="4981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800"/>
              <a:buNone/>
            </a:pPr>
            <a:r>
              <a:rPr lang="en-US" b="1">
                <a:latin typeface="Arial"/>
                <a:ea typeface="Arial"/>
                <a:cs typeface="Arial"/>
                <a:sym typeface="Arial"/>
              </a:rPr>
              <a:t>The specific objectives of the project include:</a:t>
            </a:r>
            <a:endParaRPr/>
          </a:p>
        </p:txBody>
      </p:sp>
      <p:pic>
        <p:nvPicPr>
          <p:cNvPr id="129" name="Google Shape;129;p6"/>
          <p:cNvPicPr preferRelativeResize="0"/>
          <p:nvPr/>
        </p:nvPicPr>
        <p:blipFill rotWithShape="1">
          <a:blip r:embed="rId3">
            <a:alphaModFix/>
          </a:blip>
          <a:srcRect/>
          <a:stretch/>
        </p:blipFill>
        <p:spPr>
          <a:xfrm>
            <a:off x="6767840" y="5395960"/>
            <a:ext cx="18000" cy="18000"/>
          </a:xfrm>
          <a:prstGeom prst="rect">
            <a:avLst/>
          </a:prstGeom>
          <a:noFill/>
          <a:ln>
            <a:noFill/>
          </a:ln>
        </p:spPr>
      </p:pic>
      <p:sp>
        <p:nvSpPr>
          <p:cNvPr id="130" name="Google Shape;130;p6"/>
          <p:cNvSpPr/>
          <p:nvPr/>
        </p:nvSpPr>
        <p:spPr>
          <a:xfrm>
            <a:off x="1378659" y="2510600"/>
            <a:ext cx="371763"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1" name="Google Shape;131;p6"/>
          <p:cNvSpPr txBox="1"/>
          <p:nvPr/>
        </p:nvSpPr>
        <p:spPr>
          <a:xfrm>
            <a:off x="482559" y="2428480"/>
            <a:ext cx="469341"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1</a:t>
            </a:r>
            <a:endParaRPr sz="19900" b="0" i="0" u="none" strike="noStrike" cap="none">
              <a:solidFill>
                <a:srgbClr val="143C64"/>
              </a:solidFill>
              <a:latin typeface="Arial"/>
              <a:ea typeface="Arial"/>
              <a:cs typeface="Arial"/>
              <a:sym typeface="Arial"/>
            </a:endParaRPr>
          </a:p>
        </p:txBody>
      </p:sp>
      <p:sp>
        <p:nvSpPr>
          <p:cNvPr id="132" name="Google Shape;132;p6"/>
          <p:cNvSpPr/>
          <p:nvPr/>
        </p:nvSpPr>
        <p:spPr>
          <a:xfrm>
            <a:off x="6814279" y="2510600"/>
            <a:ext cx="469699"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3" name="Google Shape;133;p6"/>
          <p:cNvSpPr txBox="1"/>
          <p:nvPr/>
        </p:nvSpPr>
        <p:spPr>
          <a:xfrm>
            <a:off x="5918180" y="2428480"/>
            <a:ext cx="4697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2</a:t>
            </a:r>
            <a:endParaRPr sz="19900" b="0" i="0" u="none" strike="noStrike" cap="none">
              <a:solidFill>
                <a:srgbClr val="143C64"/>
              </a:solidFill>
              <a:latin typeface="Arial"/>
              <a:ea typeface="Arial"/>
              <a:cs typeface="Arial"/>
              <a:sym typeface="Arial"/>
            </a:endParaRPr>
          </a:p>
        </p:txBody>
      </p:sp>
      <p:sp>
        <p:nvSpPr>
          <p:cNvPr id="134" name="Google Shape;134;p6"/>
          <p:cNvSpPr/>
          <p:nvPr/>
        </p:nvSpPr>
        <p:spPr>
          <a:xfrm>
            <a:off x="1378660" y="4667021"/>
            <a:ext cx="371763"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5" name="Google Shape;135;p6"/>
          <p:cNvSpPr txBox="1"/>
          <p:nvPr/>
        </p:nvSpPr>
        <p:spPr>
          <a:xfrm>
            <a:off x="482560" y="4584901"/>
            <a:ext cx="13658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3</a:t>
            </a:r>
            <a:endParaRPr sz="19900" b="0" i="0" u="none" strike="noStrike" cap="none">
              <a:solidFill>
                <a:srgbClr val="143C64"/>
              </a:solidFill>
              <a:latin typeface="Arial"/>
              <a:ea typeface="Arial"/>
              <a:cs typeface="Arial"/>
              <a:sym typeface="Arial"/>
            </a:endParaRPr>
          </a:p>
        </p:txBody>
      </p:sp>
      <p:sp>
        <p:nvSpPr>
          <p:cNvPr id="136" name="Google Shape;136;p6"/>
          <p:cNvSpPr/>
          <p:nvPr/>
        </p:nvSpPr>
        <p:spPr>
          <a:xfrm>
            <a:off x="6814280" y="4667021"/>
            <a:ext cx="432260"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7" name="Google Shape;137;p6"/>
          <p:cNvSpPr txBox="1"/>
          <p:nvPr/>
        </p:nvSpPr>
        <p:spPr>
          <a:xfrm>
            <a:off x="5918180" y="4584901"/>
            <a:ext cx="13658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4</a:t>
            </a:r>
            <a:endParaRPr sz="19900" b="0" i="0" u="none" strike="noStrike" cap="none">
              <a:solidFill>
                <a:srgbClr val="143C64"/>
              </a:solidFill>
              <a:latin typeface="Arial"/>
              <a:ea typeface="Arial"/>
              <a:cs typeface="Arial"/>
              <a:sym typeface="Arial"/>
            </a:endParaRPr>
          </a:p>
        </p:txBody>
      </p:sp>
      <p:sp>
        <p:nvSpPr>
          <p:cNvPr id="142" name="Google Shape;142;p6"/>
          <p:cNvSpPr/>
          <p:nvPr/>
        </p:nvSpPr>
        <p:spPr>
          <a:xfrm>
            <a:off x="-173420" y="-611407"/>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3" name="Google Shape;143;p6"/>
          <p:cNvSpPr/>
          <p:nvPr/>
        </p:nvSpPr>
        <p:spPr>
          <a:xfrm>
            <a:off x="1848360" y="-423544"/>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4" name="Google Shape;144;p6"/>
          <p:cNvSpPr/>
          <p:nvPr/>
        </p:nvSpPr>
        <p:spPr>
          <a:xfrm>
            <a:off x="1623849" y="695426"/>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226;p10">
            <a:extLst>
              <a:ext uri="{FF2B5EF4-FFF2-40B4-BE49-F238E27FC236}">
                <a16:creationId xmlns:a16="http://schemas.microsoft.com/office/drawing/2014/main" id="{B76C62B6-3824-B911-2709-29A475E572A8}"/>
              </a:ext>
            </a:extLst>
          </p:cNvPr>
          <p:cNvSpPr txBox="1"/>
          <p:nvPr/>
        </p:nvSpPr>
        <p:spPr>
          <a:xfrm>
            <a:off x="1623849" y="2747915"/>
            <a:ext cx="4539521" cy="92328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To enable users to browse apartment listings and access detailed information, including images, and descriptive content.</a:t>
            </a:r>
            <a:endParaRPr sz="1800" b="0" i="0" u="none" strike="noStrike" cap="none" dirty="0">
              <a:solidFill>
                <a:schemeClr val="lt1"/>
              </a:solidFill>
              <a:latin typeface="Arial"/>
              <a:ea typeface="Arial"/>
              <a:cs typeface="Arial"/>
              <a:sym typeface="Arial"/>
            </a:endParaRPr>
          </a:p>
        </p:txBody>
      </p:sp>
      <p:sp>
        <p:nvSpPr>
          <p:cNvPr id="3" name="Google Shape;206;p9">
            <a:extLst>
              <a:ext uri="{FF2B5EF4-FFF2-40B4-BE49-F238E27FC236}">
                <a16:creationId xmlns:a16="http://schemas.microsoft.com/office/drawing/2014/main" id="{EE14B9F1-076B-71C0-9F17-E2F9E7E90487}"/>
              </a:ext>
            </a:extLst>
          </p:cNvPr>
          <p:cNvSpPr txBox="1"/>
          <p:nvPr/>
        </p:nvSpPr>
        <p:spPr>
          <a:xfrm>
            <a:off x="1465950" y="5042836"/>
            <a:ext cx="4390209"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enhance transparency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and build trust in student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housing information.</a:t>
            </a:r>
            <a:endParaRPr/>
          </a:p>
        </p:txBody>
      </p:sp>
      <p:sp>
        <p:nvSpPr>
          <p:cNvPr id="4" name="Google Shape;229;p10">
            <a:extLst>
              <a:ext uri="{FF2B5EF4-FFF2-40B4-BE49-F238E27FC236}">
                <a16:creationId xmlns:a16="http://schemas.microsoft.com/office/drawing/2014/main" id="{D15C7D52-9FBC-ECBE-00B2-0D0DC7328C69}"/>
              </a:ext>
            </a:extLst>
          </p:cNvPr>
          <p:cNvSpPr txBox="1"/>
          <p:nvPr/>
        </p:nvSpPr>
        <p:spPr>
          <a:xfrm>
            <a:off x="5860826" y="5069740"/>
            <a:ext cx="659021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provide students with a centralized </a:t>
            </a:r>
            <a:endParaRPr/>
          </a:p>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Platform for searching and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comparing apartments near campus.</a:t>
            </a:r>
            <a:endParaRPr/>
          </a:p>
        </p:txBody>
      </p:sp>
      <p:sp>
        <p:nvSpPr>
          <p:cNvPr id="5" name="Google Shape;183;p8">
            <a:extLst>
              <a:ext uri="{FF2B5EF4-FFF2-40B4-BE49-F238E27FC236}">
                <a16:creationId xmlns:a16="http://schemas.microsoft.com/office/drawing/2014/main" id="{E7507617-EE04-7F93-A643-60BB775FE908}"/>
              </a:ext>
            </a:extLst>
          </p:cNvPr>
          <p:cNvSpPr txBox="1"/>
          <p:nvPr/>
        </p:nvSpPr>
        <p:spPr>
          <a:xfrm>
            <a:off x="5928707" y="2766840"/>
            <a:ext cx="6511834"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To ensure that all apartment listings </a:t>
            </a:r>
            <a:br>
              <a:rPr lang="en-US" sz="1800" b="0" i="0" u="none" strike="noStrike" cap="none" dirty="0">
                <a:solidFill>
                  <a:schemeClr val="lt1"/>
                </a:solidFill>
                <a:latin typeface="Arial"/>
                <a:ea typeface="Arial"/>
                <a:cs typeface="Arial"/>
                <a:sym typeface="Arial"/>
              </a:rPr>
            </a:br>
            <a:r>
              <a:rPr lang="en-US" sz="1800" b="0" i="0" u="none" strike="noStrike" cap="none" dirty="0">
                <a:solidFill>
                  <a:schemeClr val="lt1"/>
                </a:solidFill>
                <a:latin typeface="Arial"/>
                <a:ea typeface="Arial"/>
                <a:cs typeface="Arial"/>
                <a:sym typeface="Arial"/>
              </a:rPr>
              <a:t>are relevant, accurate, and tailored to</a:t>
            </a:r>
            <a:br>
              <a:rPr lang="en-US" sz="1800" b="0" i="0" u="none" strike="noStrike" cap="none" dirty="0">
                <a:solidFill>
                  <a:schemeClr val="lt1"/>
                </a:solidFill>
                <a:latin typeface="Arial"/>
                <a:ea typeface="Arial"/>
                <a:cs typeface="Arial"/>
                <a:sym typeface="Arial"/>
              </a:rPr>
            </a:br>
            <a:r>
              <a:rPr lang="en-US" sz="1800" b="0" i="0" u="none" strike="noStrike" cap="none" dirty="0">
                <a:solidFill>
                  <a:schemeClr val="lt1"/>
                </a:solidFill>
                <a:latin typeface="Arial"/>
                <a:ea typeface="Arial"/>
                <a:cs typeface="Arial"/>
                <a:sym typeface="Arial"/>
              </a:rPr>
              <a:t>student needs.</a:t>
            </a:r>
            <a:endParaRPr dirty="0"/>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914">
          <a:extLst>
            <a:ext uri="{FF2B5EF4-FFF2-40B4-BE49-F238E27FC236}">
              <a16:creationId xmlns:a16="http://schemas.microsoft.com/office/drawing/2014/main" id="{1FA9DD54-E1A6-DAE0-1332-ED79310A63C6}"/>
            </a:ext>
          </a:extLst>
        </p:cNvPr>
        <p:cNvGrpSpPr/>
        <p:nvPr/>
      </p:nvGrpSpPr>
      <p:grpSpPr>
        <a:xfrm>
          <a:off x="0" y="0"/>
          <a:ext cx="0" cy="0"/>
          <a:chOff x="0" y="0"/>
          <a:chExt cx="0" cy="0"/>
        </a:xfrm>
      </p:grpSpPr>
      <p:grpSp>
        <p:nvGrpSpPr>
          <p:cNvPr id="915" name="Google Shape;915;p54">
            <a:extLst>
              <a:ext uri="{FF2B5EF4-FFF2-40B4-BE49-F238E27FC236}">
                <a16:creationId xmlns:a16="http://schemas.microsoft.com/office/drawing/2014/main" id="{22B2B796-52E4-A36A-D789-5E23241EF44A}"/>
              </a:ext>
            </a:extLst>
          </p:cNvPr>
          <p:cNvGrpSpPr/>
          <p:nvPr/>
        </p:nvGrpSpPr>
        <p:grpSpPr>
          <a:xfrm>
            <a:off x="-746820" y="-20173"/>
            <a:ext cx="13640403" cy="6888258"/>
            <a:chOff x="0" y="0"/>
            <a:chExt cx="20490743" cy="10287000"/>
          </a:xfrm>
        </p:grpSpPr>
        <p:sp>
          <p:nvSpPr>
            <p:cNvPr id="916" name="Google Shape;916;p54">
              <a:extLst>
                <a:ext uri="{FF2B5EF4-FFF2-40B4-BE49-F238E27FC236}">
                  <a16:creationId xmlns:a16="http://schemas.microsoft.com/office/drawing/2014/main" id="{E3D07153-F08A-2C69-900A-5D301BB3F770}"/>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8648700"/>
                  </a:lnTo>
                  <a:lnTo>
                    <a:pt x="17236764" y="8648700"/>
                  </a:lnTo>
                  <a:cubicBezTo>
                    <a:pt x="17348990" y="8648700"/>
                    <a:pt x="17439968" y="8739678"/>
                    <a:pt x="17439968" y="8851904"/>
                  </a:cubicBezTo>
                  <a:lnTo>
                    <a:pt x="17439968" y="9664696"/>
                  </a:lnTo>
                  <a:cubicBezTo>
                    <a:pt x="17439968" y="9776922"/>
                    <a:pt x="17348990" y="9867900"/>
                    <a:pt x="17236764" y="9867900"/>
                  </a:cubicBezTo>
                  <a:lnTo>
                    <a:pt x="16535400" y="9867900"/>
                  </a:lnTo>
                  <a:lnTo>
                    <a:pt x="16535400" y="10287000"/>
                  </a:lnTo>
                  <a:lnTo>
                    <a:pt x="0" y="10287000"/>
                  </a:lnTo>
                  <a:close/>
                </a:path>
              </a:pathLst>
            </a:custGeom>
            <a:solidFill>
              <a:srgbClr val="10253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17" name="Google Shape;917;p54">
              <a:extLst>
                <a:ext uri="{FF2B5EF4-FFF2-40B4-BE49-F238E27FC236}">
                  <a16:creationId xmlns:a16="http://schemas.microsoft.com/office/drawing/2014/main" id="{C0359448-4132-7591-0D36-7ECB2170C08B}"/>
                </a:ext>
              </a:extLst>
            </p:cNvPr>
            <p:cNvSpPr txBox="1"/>
            <p:nvPr/>
          </p:nvSpPr>
          <p:spPr>
            <a:xfrm>
              <a:off x="9857614" y="4340562"/>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01</a:t>
              </a:r>
              <a:endParaRPr dirty="0">
                <a:solidFill>
                  <a:schemeClr val="bg2">
                    <a:lumMod val="90000"/>
                    <a:lumOff val="10000"/>
                  </a:schemeClr>
                </a:solidFill>
              </a:endParaRPr>
            </a:p>
          </p:txBody>
        </p:sp>
        <p:sp>
          <p:nvSpPr>
            <p:cNvPr id="918" name="Google Shape;918;p54">
              <a:extLst>
                <a:ext uri="{FF2B5EF4-FFF2-40B4-BE49-F238E27FC236}">
                  <a16:creationId xmlns:a16="http://schemas.microsoft.com/office/drawing/2014/main" id="{8817643B-5221-7C2B-4376-54189D61D53D}"/>
                </a:ext>
              </a:extLst>
            </p:cNvPr>
            <p:cNvSpPr txBox="1"/>
            <p:nvPr/>
          </p:nvSpPr>
          <p:spPr>
            <a:xfrm>
              <a:off x="7608562" y="3925791"/>
              <a:ext cx="11658600" cy="165469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Node.js </a:t>
              </a:r>
              <a:endParaRPr dirty="0"/>
            </a:p>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(JavaScript)</a:t>
              </a:r>
              <a:endParaRPr dirty="0"/>
            </a:p>
          </p:txBody>
        </p:sp>
        <p:sp>
          <p:nvSpPr>
            <p:cNvPr id="919" name="Google Shape;919;p54">
              <a:extLst>
                <a:ext uri="{FF2B5EF4-FFF2-40B4-BE49-F238E27FC236}">
                  <a16:creationId xmlns:a16="http://schemas.microsoft.com/office/drawing/2014/main" id="{8F86301F-8CFA-11A1-05DE-87F376763EB5}"/>
                </a:ext>
              </a:extLst>
            </p:cNvPr>
            <p:cNvSpPr txBox="1"/>
            <p:nvPr/>
          </p:nvSpPr>
          <p:spPr>
            <a:xfrm>
              <a:off x="10881902" y="5985552"/>
              <a:ext cx="5041034" cy="386095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implement the backend server and RESTful APIs, handling business logic and data communication.</a:t>
              </a:r>
              <a:endParaRPr/>
            </a:p>
          </p:txBody>
        </p:sp>
        <p:sp>
          <p:nvSpPr>
            <p:cNvPr id="920" name="Google Shape;920;p54">
              <a:extLst>
                <a:ext uri="{FF2B5EF4-FFF2-40B4-BE49-F238E27FC236}">
                  <a16:creationId xmlns:a16="http://schemas.microsoft.com/office/drawing/2014/main" id="{758839C0-94D2-8F91-6A0B-CF53343D40A6}"/>
                </a:ext>
              </a:extLst>
            </p:cNvPr>
            <p:cNvSpPr txBox="1"/>
            <p:nvPr/>
          </p:nvSpPr>
          <p:spPr>
            <a:xfrm>
              <a:off x="13330247" y="9254202"/>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020611"/>
                  </a:solidFill>
                  <a:latin typeface="Arial Black"/>
                  <a:ea typeface="Arial Black"/>
                  <a:cs typeface="Arial Black"/>
                  <a:sym typeface="Arial Black"/>
                </a:rPr>
                <a:t>1</a:t>
              </a:r>
              <a:endParaRPr dirty="0"/>
            </a:p>
          </p:txBody>
        </p:sp>
      </p:grpSp>
      <p:grpSp>
        <p:nvGrpSpPr>
          <p:cNvPr id="921" name="Google Shape;921;p54">
            <a:extLst>
              <a:ext uri="{FF2B5EF4-FFF2-40B4-BE49-F238E27FC236}">
                <a16:creationId xmlns:a16="http://schemas.microsoft.com/office/drawing/2014/main" id="{0C4327B3-28E2-6F2C-7A86-66D34D842673}"/>
              </a:ext>
            </a:extLst>
          </p:cNvPr>
          <p:cNvGrpSpPr/>
          <p:nvPr/>
        </p:nvGrpSpPr>
        <p:grpSpPr>
          <a:xfrm>
            <a:off x="-10566958" y="-10088"/>
            <a:ext cx="13651170" cy="6878173"/>
            <a:chOff x="0" y="0"/>
            <a:chExt cx="20506917" cy="10287000"/>
          </a:xfrm>
        </p:grpSpPr>
        <p:sp>
          <p:nvSpPr>
            <p:cNvPr id="922" name="Google Shape;922;p54">
              <a:extLst>
                <a:ext uri="{FF2B5EF4-FFF2-40B4-BE49-F238E27FC236}">
                  <a16:creationId xmlns:a16="http://schemas.microsoft.com/office/drawing/2014/main" id="{9AE8FE80-6103-3865-8C16-36C8CB706791}"/>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7277100"/>
                  </a:lnTo>
                  <a:lnTo>
                    <a:pt x="17236764" y="7277100"/>
                  </a:lnTo>
                  <a:cubicBezTo>
                    <a:pt x="17348990" y="7277100"/>
                    <a:pt x="17439968" y="7368078"/>
                    <a:pt x="17439968" y="7480304"/>
                  </a:cubicBezTo>
                  <a:lnTo>
                    <a:pt x="17439968" y="8293096"/>
                  </a:lnTo>
                  <a:cubicBezTo>
                    <a:pt x="17439968" y="8405322"/>
                    <a:pt x="17348990" y="8496300"/>
                    <a:pt x="17236764" y="8496300"/>
                  </a:cubicBezTo>
                  <a:lnTo>
                    <a:pt x="16535400" y="8496300"/>
                  </a:lnTo>
                  <a:lnTo>
                    <a:pt x="16535400" y="10287000"/>
                  </a:lnTo>
                  <a:lnTo>
                    <a:pt x="0" y="10287000"/>
                  </a:lnTo>
                  <a:close/>
                </a:path>
              </a:pathLst>
            </a:custGeom>
            <a:solidFill>
              <a:srgbClr val="10255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3" name="Google Shape;923;p54">
              <a:extLst>
                <a:ext uri="{FF2B5EF4-FFF2-40B4-BE49-F238E27FC236}">
                  <a16:creationId xmlns:a16="http://schemas.microsoft.com/office/drawing/2014/main" id="{26BE6C4D-E7FD-3C5E-53A6-EB27B8625E6F}"/>
                </a:ext>
              </a:extLst>
            </p:cNvPr>
            <p:cNvSpPr txBox="1"/>
            <p:nvPr/>
          </p:nvSpPr>
          <p:spPr>
            <a:xfrm>
              <a:off x="9857614" y="4340561"/>
              <a:ext cx="7160496"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02</a:t>
              </a:r>
              <a:endParaRPr dirty="0">
                <a:solidFill>
                  <a:schemeClr val="bg2">
                    <a:lumMod val="75000"/>
                    <a:lumOff val="25000"/>
                  </a:schemeClr>
                </a:solidFill>
              </a:endParaRPr>
            </a:p>
          </p:txBody>
        </p:sp>
        <p:sp>
          <p:nvSpPr>
            <p:cNvPr id="924" name="Google Shape;924;p54">
              <a:extLst>
                <a:ext uri="{FF2B5EF4-FFF2-40B4-BE49-F238E27FC236}">
                  <a16:creationId xmlns:a16="http://schemas.microsoft.com/office/drawing/2014/main" id="{FE88ED49-DF18-25F5-A4B0-E2C557AC540B}"/>
                </a:ext>
              </a:extLst>
            </p:cNvPr>
            <p:cNvSpPr txBox="1"/>
            <p:nvPr/>
          </p:nvSpPr>
          <p:spPr>
            <a:xfrm>
              <a:off x="11049000" y="4402278"/>
              <a:ext cx="5093962"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Express.js</a:t>
              </a:r>
              <a:endParaRPr dirty="0"/>
            </a:p>
          </p:txBody>
        </p:sp>
        <p:sp>
          <p:nvSpPr>
            <p:cNvPr id="925" name="Google Shape;925;p54">
              <a:extLst>
                <a:ext uri="{FF2B5EF4-FFF2-40B4-BE49-F238E27FC236}">
                  <a16:creationId xmlns:a16="http://schemas.microsoft.com/office/drawing/2014/main" id="{E545AEF5-2DAE-9B88-467B-D8DFA87F74E1}"/>
                </a:ext>
              </a:extLst>
            </p:cNvPr>
            <p:cNvSpPr txBox="1"/>
            <p:nvPr/>
          </p:nvSpPr>
          <p:spPr>
            <a:xfrm>
              <a:off x="10752200" y="6018488"/>
              <a:ext cx="5417456" cy="322217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Provides routing and middleware support for managing HTTP requests and responses.</a:t>
              </a:r>
              <a:endParaRPr/>
            </a:p>
          </p:txBody>
        </p:sp>
        <p:sp>
          <p:nvSpPr>
            <p:cNvPr id="926" name="Google Shape;926;p54">
              <a:extLst>
                <a:ext uri="{FF2B5EF4-FFF2-40B4-BE49-F238E27FC236}">
                  <a16:creationId xmlns:a16="http://schemas.microsoft.com/office/drawing/2014/main" id="{AEE8DE20-4717-0ACB-BBD9-3F6DFC65BE23}"/>
                </a:ext>
              </a:extLst>
            </p:cNvPr>
            <p:cNvSpPr txBox="1"/>
            <p:nvPr/>
          </p:nvSpPr>
          <p:spPr>
            <a:xfrm>
              <a:off x="13346421" y="783208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3F"/>
                  </a:solidFill>
                  <a:latin typeface="Arial Black"/>
                  <a:ea typeface="Arial Black"/>
                  <a:cs typeface="Arial Black"/>
                  <a:sym typeface="Arial Black"/>
                </a:rPr>
                <a:t>2</a:t>
              </a:r>
              <a:endParaRPr dirty="0"/>
            </a:p>
          </p:txBody>
        </p:sp>
      </p:grpSp>
      <p:grpSp>
        <p:nvGrpSpPr>
          <p:cNvPr id="927" name="Google Shape;927;p54">
            <a:extLst>
              <a:ext uri="{FF2B5EF4-FFF2-40B4-BE49-F238E27FC236}">
                <a16:creationId xmlns:a16="http://schemas.microsoft.com/office/drawing/2014/main" id="{11DC95F8-4E2A-4E11-E07F-CAA831E6886B}"/>
              </a:ext>
            </a:extLst>
          </p:cNvPr>
          <p:cNvGrpSpPr/>
          <p:nvPr/>
        </p:nvGrpSpPr>
        <p:grpSpPr>
          <a:xfrm>
            <a:off x="-10591004" y="-10088"/>
            <a:ext cx="13689958" cy="6878173"/>
            <a:chOff x="0" y="0"/>
            <a:chExt cx="20565186" cy="10287000"/>
          </a:xfrm>
        </p:grpSpPr>
        <p:sp>
          <p:nvSpPr>
            <p:cNvPr id="928" name="Google Shape;928;p54">
              <a:extLst>
                <a:ext uri="{FF2B5EF4-FFF2-40B4-BE49-F238E27FC236}">
                  <a16:creationId xmlns:a16="http://schemas.microsoft.com/office/drawing/2014/main" id="{F7E0A8AC-F2C4-40AC-D260-FF9B6AABEAD4}"/>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5905500"/>
                  </a:lnTo>
                  <a:lnTo>
                    <a:pt x="17271176" y="5905500"/>
                  </a:lnTo>
                  <a:cubicBezTo>
                    <a:pt x="17383404" y="5905500"/>
                    <a:pt x="17474380" y="5996478"/>
                    <a:pt x="17474380" y="6108704"/>
                  </a:cubicBezTo>
                  <a:lnTo>
                    <a:pt x="17474380" y="6921496"/>
                  </a:lnTo>
                  <a:cubicBezTo>
                    <a:pt x="17474380" y="7033722"/>
                    <a:pt x="17383404" y="7124700"/>
                    <a:pt x="17271176" y="7124700"/>
                  </a:cubicBezTo>
                  <a:lnTo>
                    <a:pt x="16535400" y="7124700"/>
                  </a:lnTo>
                  <a:lnTo>
                    <a:pt x="16535400" y="10287000"/>
                  </a:lnTo>
                  <a:lnTo>
                    <a:pt x="0" y="10287000"/>
                  </a:lnTo>
                  <a:close/>
                </a:path>
              </a:pathLst>
            </a:custGeom>
            <a:solidFill>
              <a:srgbClr val="10256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9" name="Google Shape;929;p54">
              <a:extLst>
                <a:ext uri="{FF2B5EF4-FFF2-40B4-BE49-F238E27FC236}">
                  <a16:creationId xmlns:a16="http://schemas.microsoft.com/office/drawing/2014/main" id="{8CC38472-32AA-7309-A90A-5B2CCE4185A3}"/>
                </a:ext>
              </a:extLst>
            </p:cNvPr>
            <p:cNvSpPr txBox="1"/>
            <p:nvPr/>
          </p:nvSpPr>
          <p:spPr>
            <a:xfrm>
              <a:off x="9857615" y="4340561"/>
              <a:ext cx="7160495"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03</a:t>
              </a:r>
              <a:endParaRPr dirty="0">
                <a:solidFill>
                  <a:schemeClr val="bg2">
                    <a:lumMod val="90000"/>
                    <a:lumOff val="10000"/>
                  </a:schemeClr>
                </a:solidFill>
              </a:endParaRPr>
            </a:p>
          </p:txBody>
        </p:sp>
        <p:sp>
          <p:nvSpPr>
            <p:cNvPr id="930" name="Google Shape;930;p54">
              <a:extLst>
                <a:ext uri="{FF2B5EF4-FFF2-40B4-BE49-F238E27FC236}">
                  <a16:creationId xmlns:a16="http://schemas.microsoft.com/office/drawing/2014/main" id="{9AE97D63-D652-69C0-CC3E-076235FD4D10}"/>
                </a:ext>
              </a:extLst>
            </p:cNvPr>
            <p:cNvSpPr txBox="1"/>
            <p:nvPr/>
          </p:nvSpPr>
          <p:spPr>
            <a:xfrm>
              <a:off x="7608562" y="4298295"/>
              <a:ext cx="11658600"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Docker</a:t>
              </a:r>
              <a:endParaRPr dirty="0"/>
            </a:p>
          </p:txBody>
        </p:sp>
        <p:sp>
          <p:nvSpPr>
            <p:cNvPr id="931" name="Google Shape;931;p54">
              <a:extLst>
                <a:ext uri="{FF2B5EF4-FFF2-40B4-BE49-F238E27FC236}">
                  <a16:creationId xmlns:a16="http://schemas.microsoft.com/office/drawing/2014/main" id="{8311962A-4B30-EC42-95C2-0D1283760E65}"/>
                </a:ext>
              </a:extLst>
            </p:cNvPr>
            <p:cNvSpPr txBox="1"/>
            <p:nvPr/>
          </p:nvSpPr>
          <p:spPr>
            <a:xfrm>
              <a:off x="10224337" y="5938945"/>
              <a:ext cx="6073998" cy="276186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containerize backend and frontend web services and the database, ensuring consistent development and deployment environments.</a:t>
              </a:r>
              <a:endParaRPr/>
            </a:p>
          </p:txBody>
        </p:sp>
        <p:sp>
          <p:nvSpPr>
            <p:cNvPr id="932" name="Google Shape;932;p54">
              <a:extLst>
                <a:ext uri="{FF2B5EF4-FFF2-40B4-BE49-F238E27FC236}">
                  <a16:creationId xmlns:a16="http://schemas.microsoft.com/office/drawing/2014/main" id="{A00B3528-A1C8-7B1D-47C1-72D48ADB8B3D}"/>
                </a:ext>
              </a:extLst>
            </p:cNvPr>
            <p:cNvSpPr txBox="1"/>
            <p:nvPr/>
          </p:nvSpPr>
          <p:spPr>
            <a:xfrm>
              <a:off x="13404689" y="6487482"/>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53"/>
                  </a:solidFill>
                  <a:latin typeface="Arial Black"/>
                  <a:ea typeface="Arial Black"/>
                  <a:cs typeface="Arial Black"/>
                  <a:sym typeface="Arial Black"/>
                </a:rPr>
                <a:t>3</a:t>
              </a:r>
              <a:endParaRPr dirty="0"/>
            </a:p>
          </p:txBody>
        </p:sp>
      </p:grpSp>
      <p:grpSp>
        <p:nvGrpSpPr>
          <p:cNvPr id="933" name="Google Shape;933;p54">
            <a:extLst>
              <a:ext uri="{FF2B5EF4-FFF2-40B4-BE49-F238E27FC236}">
                <a16:creationId xmlns:a16="http://schemas.microsoft.com/office/drawing/2014/main" id="{54E68DE2-FF71-F0A9-62C4-80E08A5860AD}"/>
              </a:ext>
            </a:extLst>
          </p:cNvPr>
          <p:cNvGrpSpPr/>
          <p:nvPr/>
        </p:nvGrpSpPr>
        <p:grpSpPr>
          <a:xfrm>
            <a:off x="-10585544" y="-10087"/>
            <a:ext cx="13669756" cy="6888257"/>
            <a:chOff x="0" y="0"/>
            <a:chExt cx="20534837" cy="10287000"/>
          </a:xfrm>
        </p:grpSpPr>
        <p:sp>
          <p:nvSpPr>
            <p:cNvPr id="934" name="Google Shape;934;p54">
              <a:extLst>
                <a:ext uri="{FF2B5EF4-FFF2-40B4-BE49-F238E27FC236}">
                  <a16:creationId xmlns:a16="http://schemas.microsoft.com/office/drawing/2014/main" id="{D8814344-3FD5-D019-047C-B02C4E2335C4}"/>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4533900"/>
                  </a:lnTo>
                  <a:lnTo>
                    <a:pt x="17271176" y="4533900"/>
                  </a:lnTo>
                  <a:cubicBezTo>
                    <a:pt x="17383404" y="4533900"/>
                    <a:pt x="17474380" y="4624878"/>
                    <a:pt x="17474380" y="4737104"/>
                  </a:cubicBezTo>
                  <a:lnTo>
                    <a:pt x="17474380" y="5549896"/>
                  </a:lnTo>
                  <a:cubicBezTo>
                    <a:pt x="17474380" y="5662122"/>
                    <a:pt x="17383404" y="5753100"/>
                    <a:pt x="17271176" y="5753100"/>
                  </a:cubicBezTo>
                  <a:lnTo>
                    <a:pt x="16535400" y="5753100"/>
                  </a:lnTo>
                  <a:lnTo>
                    <a:pt x="16535400" y="10287000"/>
                  </a:lnTo>
                  <a:lnTo>
                    <a:pt x="0" y="10287000"/>
                  </a:lnTo>
                  <a:close/>
                </a:path>
              </a:pathLst>
            </a:custGeom>
            <a:solidFill>
              <a:srgbClr val="10257B"/>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5" name="Google Shape;935;p54">
              <a:extLst>
                <a:ext uri="{FF2B5EF4-FFF2-40B4-BE49-F238E27FC236}">
                  <a16:creationId xmlns:a16="http://schemas.microsoft.com/office/drawing/2014/main" id="{414498A5-EC5E-F1E1-FDD3-78B8706C942E}"/>
                </a:ext>
              </a:extLst>
            </p:cNvPr>
            <p:cNvSpPr txBox="1"/>
            <p:nvPr/>
          </p:nvSpPr>
          <p:spPr>
            <a:xfrm>
              <a:off x="9857614" y="4340559"/>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04</a:t>
              </a:r>
              <a:endParaRPr dirty="0">
                <a:solidFill>
                  <a:schemeClr val="bg2">
                    <a:lumMod val="75000"/>
                    <a:lumOff val="25000"/>
                  </a:schemeClr>
                </a:solidFill>
              </a:endParaRPr>
            </a:p>
          </p:txBody>
        </p:sp>
        <p:sp>
          <p:nvSpPr>
            <p:cNvPr id="936" name="Google Shape;936;p54">
              <a:extLst>
                <a:ext uri="{FF2B5EF4-FFF2-40B4-BE49-F238E27FC236}">
                  <a16:creationId xmlns:a16="http://schemas.microsoft.com/office/drawing/2014/main" id="{6F01DACB-A647-AAF4-D4C9-99F5403BAF8C}"/>
                </a:ext>
              </a:extLst>
            </p:cNvPr>
            <p:cNvSpPr txBox="1"/>
            <p:nvPr/>
          </p:nvSpPr>
          <p:spPr>
            <a:xfrm>
              <a:off x="7608563" y="4346381"/>
              <a:ext cx="11658600" cy="830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React</a:t>
              </a:r>
              <a:endParaRPr dirty="0"/>
            </a:p>
          </p:txBody>
        </p:sp>
        <p:sp>
          <p:nvSpPr>
            <p:cNvPr id="937" name="Google Shape;937;p54">
              <a:extLst>
                <a:ext uri="{FF2B5EF4-FFF2-40B4-BE49-F238E27FC236}">
                  <a16:creationId xmlns:a16="http://schemas.microsoft.com/office/drawing/2014/main" id="{7F542415-AD4C-65D0-5750-C6EBB6E8B382}"/>
                </a:ext>
              </a:extLst>
            </p:cNvPr>
            <p:cNvSpPr txBox="1"/>
            <p:nvPr/>
          </p:nvSpPr>
          <p:spPr>
            <a:xfrm>
              <a:off x="10758220" y="6018488"/>
              <a:ext cx="5328956" cy="323165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develop the web frontend, enabling a dynamic and responsive user interface.</a:t>
              </a:r>
              <a:endParaRPr/>
            </a:p>
          </p:txBody>
        </p:sp>
        <p:sp>
          <p:nvSpPr>
            <p:cNvPr id="938" name="Google Shape;938;p54">
              <a:extLst>
                <a:ext uri="{FF2B5EF4-FFF2-40B4-BE49-F238E27FC236}">
                  <a16:creationId xmlns:a16="http://schemas.microsoft.com/office/drawing/2014/main" id="{C1FF219D-1340-2EBB-1F84-8C80C8B38186}"/>
                </a:ext>
              </a:extLst>
            </p:cNvPr>
            <p:cNvSpPr txBox="1"/>
            <p:nvPr/>
          </p:nvSpPr>
          <p:spPr>
            <a:xfrm>
              <a:off x="13374341" y="5097327"/>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4</a:t>
              </a:r>
              <a:endParaRPr/>
            </a:p>
          </p:txBody>
        </p:sp>
      </p:grpSp>
      <p:grpSp>
        <p:nvGrpSpPr>
          <p:cNvPr id="939" name="Google Shape;939;p54">
            <a:extLst>
              <a:ext uri="{FF2B5EF4-FFF2-40B4-BE49-F238E27FC236}">
                <a16:creationId xmlns:a16="http://schemas.microsoft.com/office/drawing/2014/main" id="{52529CAA-DD58-F9F8-4907-C468E2C74EEF}"/>
              </a:ext>
            </a:extLst>
          </p:cNvPr>
          <p:cNvGrpSpPr/>
          <p:nvPr/>
        </p:nvGrpSpPr>
        <p:grpSpPr>
          <a:xfrm>
            <a:off x="-10591004" y="-10086"/>
            <a:ext cx="13675216" cy="6878171"/>
            <a:chOff x="0" y="0"/>
            <a:chExt cx="20543039" cy="10287000"/>
          </a:xfrm>
        </p:grpSpPr>
        <p:sp>
          <p:nvSpPr>
            <p:cNvPr id="940" name="Google Shape;940;p54">
              <a:extLst>
                <a:ext uri="{FF2B5EF4-FFF2-40B4-BE49-F238E27FC236}">
                  <a16:creationId xmlns:a16="http://schemas.microsoft.com/office/drawing/2014/main" id="{5018A941-C342-374C-209D-C69AEC3A5E94}"/>
                </a:ext>
              </a:extLst>
            </p:cNvPr>
            <p:cNvSpPr/>
            <p:nvPr/>
          </p:nvSpPr>
          <p:spPr>
            <a:xfrm>
              <a:off x="0" y="0"/>
              <a:ext cx="17449800" cy="10287000"/>
            </a:xfrm>
            <a:custGeom>
              <a:avLst/>
              <a:gdLst/>
              <a:ahLst/>
              <a:cxnLst/>
              <a:rect l="l" t="t" r="r" b="b"/>
              <a:pathLst>
                <a:path w="17449800" h="10287000" extrusionOk="0">
                  <a:moveTo>
                    <a:pt x="0" y="0"/>
                  </a:moveTo>
                  <a:lnTo>
                    <a:pt x="16535400" y="0"/>
                  </a:lnTo>
                  <a:lnTo>
                    <a:pt x="16535400" y="3162300"/>
                  </a:lnTo>
                  <a:lnTo>
                    <a:pt x="17246596" y="3162300"/>
                  </a:lnTo>
                  <a:cubicBezTo>
                    <a:pt x="17358822" y="3162300"/>
                    <a:pt x="17449800" y="3253278"/>
                    <a:pt x="17449800" y="3365504"/>
                  </a:cubicBezTo>
                  <a:lnTo>
                    <a:pt x="17449800" y="4178296"/>
                  </a:lnTo>
                  <a:cubicBezTo>
                    <a:pt x="17449800" y="4290522"/>
                    <a:pt x="17358822" y="4381500"/>
                    <a:pt x="17246596" y="4381500"/>
                  </a:cubicBezTo>
                  <a:lnTo>
                    <a:pt x="16535400" y="4381500"/>
                  </a:lnTo>
                  <a:lnTo>
                    <a:pt x="16535400" y="10287000"/>
                  </a:lnTo>
                  <a:lnTo>
                    <a:pt x="0" y="10287000"/>
                  </a:lnTo>
                  <a:close/>
                </a:path>
              </a:pathLst>
            </a:custGeom>
            <a:solidFill>
              <a:srgbClr val="10258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1" name="Google Shape;941;p54">
              <a:extLst>
                <a:ext uri="{FF2B5EF4-FFF2-40B4-BE49-F238E27FC236}">
                  <a16:creationId xmlns:a16="http://schemas.microsoft.com/office/drawing/2014/main" id="{DE64066E-F767-B667-34BB-729F65DE1286}"/>
                </a:ext>
              </a:extLst>
            </p:cNvPr>
            <p:cNvSpPr txBox="1"/>
            <p:nvPr/>
          </p:nvSpPr>
          <p:spPr>
            <a:xfrm>
              <a:off x="9857616" y="4340560"/>
              <a:ext cx="7160496" cy="641175"/>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05</a:t>
              </a:r>
              <a:endParaRPr dirty="0">
                <a:solidFill>
                  <a:schemeClr val="bg2">
                    <a:lumMod val="50000"/>
                    <a:lumOff val="50000"/>
                  </a:schemeClr>
                </a:solidFill>
              </a:endParaRPr>
            </a:p>
          </p:txBody>
        </p:sp>
        <p:sp>
          <p:nvSpPr>
            <p:cNvPr id="942" name="Google Shape;942;p54">
              <a:extLst>
                <a:ext uri="{FF2B5EF4-FFF2-40B4-BE49-F238E27FC236}">
                  <a16:creationId xmlns:a16="http://schemas.microsoft.com/office/drawing/2014/main" id="{77DF1683-E1AB-C862-63CE-3896269CCC1D}"/>
                </a:ext>
              </a:extLst>
            </p:cNvPr>
            <p:cNvSpPr txBox="1"/>
            <p:nvPr/>
          </p:nvSpPr>
          <p:spPr>
            <a:xfrm>
              <a:off x="7608563" y="4522648"/>
              <a:ext cx="11658600" cy="558991"/>
            </a:xfrm>
            <a:prstGeom prst="rect">
              <a:avLst/>
            </a:prstGeom>
            <a:noFill/>
            <a:ln>
              <a:noFill/>
            </a:ln>
          </p:spPr>
          <p:txBody>
            <a:bodyPr spcFirstLastPara="1" wrap="square" lIns="0" tIns="0" rIns="0" bIns="0" anchor="t" anchorCtr="0">
              <a:spAutoFit/>
            </a:bodyPr>
            <a:lstStyle/>
            <a:p>
              <a:pPr marL="0" marR="0" lvl="0" indent="0" algn="ctr" rtl="0">
                <a:lnSpc>
                  <a:spcPct val="75222"/>
                </a:lnSpc>
                <a:spcBef>
                  <a:spcPts val="0"/>
                </a:spcBef>
                <a:spcAft>
                  <a:spcPts val="0"/>
                </a:spcAft>
                <a:buNone/>
              </a:pPr>
              <a:r>
                <a:rPr lang="en-US" sz="3600" b="1" i="0" u="none" strike="noStrike" cap="none" dirty="0">
                  <a:solidFill>
                    <a:srgbClr val="FFFFFF"/>
                  </a:solidFill>
                  <a:latin typeface="Montserrat"/>
                  <a:ea typeface="Montserrat"/>
                  <a:cs typeface="Montserrat"/>
                  <a:sym typeface="Montserrat"/>
                </a:rPr>
                <a:t>React Native</a:t>
              </a:r>
              <a:endParaRPr dirty="0"/>
            </a:p>
          </p:txBody>
        </p:sp>
        <p:sp>
          <p:nvSpPr>
            <p:cNvPr id="943" name="Google Shape;943;p54">
              <a:extLst>
                <a:ext uri="{FF2B5EF4-FFF2-40B4-BE49-F238E27FC236}">
                  <a16:creationId xmlns:a16="http://schemas.microsoft.com/office/drawing/2014/main" id="{3820960D-195B-ED1A-BA28-19190B7406E5}"/>
                </a:ext>
              </a:extLst>
            </p:cNvPr>
            <p:cNvSpPr txBox="1"/>
            <p:nvPr/>
          </p:nvSpPr>
          <p:spPr>
            <a:xfrm>
              <a:off x="10613114" y="5503697"/>
              <a:ext cx="5654725" cy="331423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develop the mobile application, extending system functionality to mobile devices while maintaining consistency with the web platform.</a:t>
              </a:r>
              <a:endParaRPr/>
            </a:p>
          </p:txBody>
        </p:sp>
        <p:sp>
          <p:nvSpPr>
            <p:cNvPr id="944" name="Google Shape;944;p54">
              <a:extLst>
                <a:ext uri="{FF2B5EF4-FFF2-40B4-BE49-F238E27FC236}">
                  <a16:creationId xmlns:a16="http://schemas.microsoft.com/office/drawing/2014/main" id="{884A8FF2-BE89-9048-7C3B-A0FFCE97945E}"/>
                </a:ext>
              </a:extLst>
            </p:cNvPr>
            <p:cNvSpPr txBox="1"/>
            <p:nvPr/>
          </p:nvSpPr>
          <p:spPr>
            <a:xfrm>
              <a:off x="13382543" y="3756840"/>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5</a:t>
              </a:r>
              <a:endParaRPr/>
            </a:p>
          </p:txBody>
        </p:sp>
      </p:grpSp>
      <p:grpSp>
        <p:nvGrpSpPr>
          <p:cNvPr id="945" name="Google Shape;945;p54">
            <a:extLst>
              <a:ext uri="{FF2B5EF4-FFF2-40B4-BE49-F238E27FC236}">
                <a16:creationId xmlns:a16="http://schemas.microsoft.com/office/drawing/2014/main" id="{556CFADC-607D-B89C-6168-B3FF604A33D7}"/>
              </a:ext>
            </a:extLst>
          </p:cNvPr>
          <p:cNvGrpSpPr/>
          <p:nvPr/>
        </p:nvGrpSpPr>
        <p:grpSpPr>
          <a:xfrm>
            <a:off x="-10598344" y="10085"/>
            <a:ext cx="13674238" cy="6858000"/>
            <a:chOff x="164592" y="0"/>
            <a:chExt cx="20541570" cy="10287000"/>
          </a:xfrm>
        </p:grpSpPr>
        <p:sp>
          <p:nvSpPr>
            <p:cNvPr id="946" name="Google Shape;946;p54">
              <a:extLst>
                <a:ext uri="{FF2B5EF4-FFF2-40B4-BE49-F238E27FC236}">
                  <a16:creationId xmlns:a16="http://schemas.microsoft.com/office/drawing/2014/main" id="{B23E2749-526A-3044-09ED-D7ACA8CE4BED}"/>
                </a:ext>
              </a:extLst>
            </p:cNvPr>
            <p:cNvSpPr/>
            <p:nvPr/>
          </p:nvSpPr>
          <p:spPr>
            <a:xfrm>
              <a:off x="164592" y="0"/>
              <a:ext cx="17484212" cy="10287000"/>
            </a:xfrm>
            <a:custGeom>
              <a:avLst/>
              <a:gdLst/>
              <a:ahLst/>
              <a:cxnLst/>
              <a:rect l="l" t="t" r="r" b="b"/>
              <a:pathLst>
                <a:path w="17484212" h="10287000" extrusionOk="0">
                  <a:moveTo>
                    <a:pt x="0" y="0"/>
                  </a:moveTo>
                  <a:lnTo>
                    <a:pt x="16535400" y="0"/>
                  </a:lnTo>
                  <a:lnTo>
                    <a:pt x="16535400" y="1790700"/>
                  </a:lnTo>
                  <a:lnTo>
                    <a:pt x="17281008" y="1790700"/>
                  </a:lnTo>
                  <a:cubicBezTo>
                    <a:pt x="17393236" y="1790700"/>
                    <a:pt x="17484212" y="1881678"/>
                    <a:pt x="17484212" y="1993904"/>
                  </a:cubicBezTo>
                  <a:lnTo>
                    <a:pt x="17484212" y="2806696"/>
                  </a:lnTo>
                  <a:cubicBezTo>
                    <a:pt x="17484212" y="2918922"/>
                    <a:pt x="17393236" y="3009900"/>
                    <a:pt x="17281008" y="3009900"/>
                  </a:cubicBezTo>
                  <a:lnTo>
                    <a:pt x="16535400" y="3009900"/>
                  </a:lnTo>
                  <a:lnTo>
                    <a:pt x="16535400" y="10287000"/>
                  </a:lnTo>
                  <a:lnTo>
                    <a:pt x="0" y="10287000"/>
                  </a:lnTo>
                  <a:close/>
                </a:path>
              </a:pathLst>
            </a:custGeom>
            <a:solidFill>
              <a:srgbClr val="1025A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7" name="Google Shape;947;p54">
              <a:extLst>
                <a:ext uri="{FF2B5EF4-FFF2-40B4-BE49-F238E27FC236}">
                  <a16:creationId xmlns:a16="http://schemas.microsoft.com/office/drawing/2014/main" id="{63AB0905-D73F-5CA0-3C86-DC6B54269FE7}"/>
                </a:ext>
              </a:extLst>
            </p:cNvPr>
            <p:cNvSpPr txBox="1"/>
            <p:nvPr/>
          </p:nvSpPr>
          <p:spPr>
            <a:xfrm>
              <a:off x="9967343" y="4340561"/>
              <a:ext cx="7160496" cy="643061"/>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06</a:t>
              </a:r>
              <a:endParaRPr dirty="0">
                <a:solidFill>
                  <a:schemeClr val="bg2">
                    <a:lumMod val="75000"/>
                    <a:lumOff val="25000"/>
                  </a:schemeClr>
                </a:solidFill>
              </a:endParaRPr>
            </a:p>
          </p:txBody>
        </p:sp>
        <p:sp>
          <p:nvSpPr>
            <p:cNvPr id="948" name="Google Shape;948;p54">
              <a:extLst>
                <a:ext uri="{FF2B5EF4-FFF2-40B4-BE49-F238E27FC236}">
                  <a16:creationId xmlns:a16="http://schemas.microsoft.com/office/drawing/2014/main" id="{C1E3B42B-93F6-BD99-9AF1-64361BF7483C}"/>
                </a:ext>
              </a:extLst>
            </p:cNvPr>
            <p:cNvSpPr txBox="1"/>
            <p:nvPr/>
          </p:nvSpPr>
          <p:spPr>
            <a:xfrm>
              <a:off x="7718292" y="4367508"/>
              <a:ext cx="11658600" cy="83222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Git and GitHub</a:t>
              </a:r>
              <a:endParaRPr dirty="0"/>
            </a:p>
          </p:txBody>
        </p:sp>
        <p:sp>
          <p:nvSpPr>
            <p:cNvPr id="949" name="Google Shape;949;p54">
              <a:extLst>
                <a:ext uri="{FF2B5EF4-FFF2-40B4-BE49-F238E27FC236}">
                  <a16:creationId xmlns:a16="http://schemas.microsoft.com/office/drawing/2014/main" id="{597A2FB0-9559-9608-5964-4E0543C2173C}"/>
                </a:ext>
              </a:extLst>
            </p:cNvPr>
            <p:cNvSpPr txBox="1"/>
            <p:nvPr/>
          </p:nvSpPr>
          <p:spPr>
            <a:xfrm>
              <a:off x="10299800" y="6018488"/>
              <a:ext cx="6042408" cy="194184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version control,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collaboration, and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code management.</a:t>
              </a:r>
              <a:endParaRPr/>
            </a:p>
          </p:txBody>
        </p:sp>
        <p:sp>
          <p:nvSpPr>
            <p:cNvPr id="950" name="Google Shape;950;p54">
              <a:extLst>
                <a:ext uri="{FF2B5EF4-FFF2-40B4-BE49-F238E27FC236}">
                  <a16:creationId xmlns:a16="http://schemas.microsoft.com/office/drawing/2014/main" id="{6B23A1D5-2E5D-4048-A4A3-9C5D3EFE3FD3}"/>
                </a:ext>
              </a:extLst>
            </p:cNvPr>
            <p:cNvSpPr txBox="1"/>
            <p:nvPr/>
          </p:nvSpPr>
          <p:spPr>
            <a:xfrm>
              <a:off x="13545666" y="239264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8F"/>
                  </a:solidFill>
                  <a:latin typeface="Arial Black"/>
                  <a:ea typeface="Arial Black"/>
                  <a:cs typeface="Arial Black"/>
                  <a:sym typeface="Arial Black"/>
                </a:rPr>
                <a:t>6</a:t>
              </a:r>
              <a:endParaRPr/>
            </a:p>
          </p:txBody>
        </p:sp>
      </p:grpSp>
      <p:grpSp>
        <p:nvGrpSpPr>
          <p:cNvPr id="951" name="Google Shape;951;p54">
            <a:extLst>
              <a:ext uri="{FF2B5EF4-FFF2-40B4-BE49-F238E27FC236}">
                <a16:creationId xmlns:a16="http://schemas.microsoft.com/office/drawing/2014/main" id="{349E7356-EE34-4D1E-D731-55271D08D68E}"/>
              </a:ext>
            </a:extLst>
          </p:cNvPr>
          <p:cNvGrpSpPr/>
          <p:nvPr/>
        </p:nvGrpSpPr>
        <p:grpSpPr>
          <a:xfrm>
            <a:off x="-10591004" y="-10086"/>
            <a:ext cx="13683737" cy="6888255"/>
            <a:chOff x="-36716" y="0"/>
            <a:chExt cx="20555841" cy="10287000"/>
          </a:xfrm>
        </p:grpSpPr>
        <p:sp>
          <p:nvSpPr>
            <p:cNvPr id="952" name="Google Shape;952;p54">
              <a:extLst>
                <a:ext uri="{FF2B5EF4-FFF2-40B4-BE49-F238E27FC236}">
                  <a16:creationId xmlns:a16="http://schemas.microsoft.com/office/drawing/2014/main" id="{F16E90AC-7EA4-A84E-A0E4-69D9ACC2FA3A}"/>
                </a:ext>
              </a:extLst>
            </p:cNvPr>
            <p:cNvSpPr/>
            <p:nvPr/>
          </p:nvSpPr>
          <p:spPr>
            <a:xfrm>
              <a:off x="-36716" y="0"/>
              <a:ext cx="17484212" cy="10287000"/>
            </a:xfrm>
            <a:custGeom>
              <a:avLst/>
              <a:gdLst/>
              <a:ahLst/>
              <a:cxnLst/>
              <a:rect l="l" t="t" r="r" b="b"/>
              <a:pathLst>
                <a:path w="17484212" h="10287000" extrusionOk="0">
                  <a:moveTo>
                    <a:pt x="0" y="0"/>
                  </a:moveTo>
                  <a:lnTo>
                    <a:pt x="16535400" y="0"/>
                  </a:lnTo>
                  <a:lnTo>
                    <a:pt x="16535400" y="374855"/>
                  </a:lnTo>
                  <a:lnTo>
                    <a:pt x="17281008" y="374855"/>
                  </a:lnTo>
                  <a:cubicBezTo>
                    <a:pt x="17393236" y="374855"/>
                    <a:pt x="17484212" y="465833"/>
                    <a:pt x="17484212" y="578059"/>
                  </a:cubicBezTo>
                  <a:lnTo>
                    <a:pt x="17484212" y="1390851"/>
                  </a:lnTo>
                  <a:cubicBezTo>
                    <a:pt x="17484212" y="1503077"/>
                    <a:pt x="17393236" y="1594055"/>
                    <a:pt x="17281008" y="1594055"/>
                  </a:cubicBezTo>
                  <a:lnTo>
                    <a:pt x="16535400" y="1594055"/>
                  </a:lnTo>
                  <a:lnTo>
                    <a:pt x="16535400" y="10287000"/>
                  </a:lnTo>
                  <a:lnTo>
                    <a:pt x="0" y="10287000"/>
                  </a:lnTo>
                  <a:close/>
                </a:path>
              </a:pathLst>
            </a:custGeom>
            <a:solidFill>
              <a:srgbClr val="1025B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953" name="Google Shape;953;p54">
              <a:extLst>
                <a:ext uri="{FF2B5EF4-FFF2-40B4-BE49-F238E27FC236}">
                  <a16:creationId xmlns:a16="http://schemas.microsoft.com/office/drawing/2014/main" id="{65F3CFDE-D48F-0894-F6C0-0F92CFE4A04D}"/>
                </a:ext>
              </a:extLst>
            </p:cNvPr>
            <p:cNvSpPr txBox="1"/>
            <p:nvPr/>
          </p:nvSpPr>
          <p:spPr>
            <a:xfrm>
              <a:off x="9857615" y="4340561"/>
              <a:ext cx="7160495"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07</a:t>
              </a:r>
              <a:endParaRPr dirty="0">
                <a:solidFill>
                  <a:schemeClr val="bg2">
                    <a:lumMod val="50000"/>
                    <a:lumOff val="50000"/>
                  </a:schemeClr>
                </a:solidFill>
              </a:endParaRPr>
            </a:p>
          </p:txBody>
        </p:sp>
        <p:sp>
          <p:nvSpPr>
            <p:cNvPr id="954" name="Google Shape;954;p54">
              <a:extLst>
                <a:ext uri="{FF2B5EF4-FFF2-40B4-BE49-F238E27FC236}">
                  <a16:creationId xmlns:a16="http://schemas.microsoft.com/office/drawing/2014/main" id="{6685FB6C-AFD4-3CBD-DDB8-CE6E7ECF9E11}"/>
                </a:ext>
              </a:extLst>
            </p:cNvPr>
            <p:cNvSpPr txBox="1"/>
            <p:nvPr/>
          </p:nvSpPr>
          <p:spPr>
            <a:xfrm>
              <a:off x="7608563" y="4204942"/>
              <a:ext cx="11658601" cy="83222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Postman</a:t>
              </a:r>
              <a:endParaRPr dirty="0"/>
            </a:p>
          </p:txBody>
        </p:sp>
        <p:sp>
          <p:nvSpPr>
            <p:cNvPr id="955" name="Google Shape;955;p54">
              <a:extLst>
                <a:ext uri="{FF2B5EF4-FFF2-40B4-BE49-F238E27FC236}">
                  <a16:creationId xmlns:a16="http://schemas.microsoft.com/office/drawing/2014/main" id="{1CF20303-FB55-92BA-2640-F046288EAA0C}"/>
                </a:ext>
              </a:extLst>
            </p:cNvPr>
            <p:cNvSpPr txBox="1"/>
            <p:nvPr/>
          </p:nvSpPr>
          <p:spPr>
            <a:xfrm>
              <a:off x="11506199" y="5981701"/>
              <a:ext cx="4095228" cy="323641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testing and validating backend API endpoints during development.</a:t>
              </a:r>
              <a:endParaRPr/>
            </a:p>
          </p:txBody>
        </p:sp>
        <p:sp>
          <p:nvSpPr>
            <p:cNvPr id="956" name="Google Shape;956;p54">
              <a:extLst>
                <a:ext uri="{FF2B5EF4-FFF2-40B4-BE49-F238E27FC236}">
                  <a16:creationId xmlns:a16="http://schemas.microsoft.com/office/drawing/2014/main" id="{CA9821F4-227A-0C3E-C304-EA87D093399C}"/>
                </a:ext>
              </a:extLst>
            </p:cNvPr>
            <p:cNvSpPr txBox="1"/>
            <p:nvPr/>
          </p:nvSpPr>
          <p:spPr>
            <a:xfrm>
              <a:off x="13358628" y="990085"/>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A3"/>
                  </a:solidFill>
                  <a:latin typeface="Arial Black"/>
                  <a:ea typeface="Arial Black"/>
                  <a:cs typeface="Arial Black"/>
                  <a:sym typeface="Arial Black"/>
                </a:rPr>
                <a:t>7</a:t>
              </a:r>
              <a:endParaRPr/>
            </a:p>
          </p:txBody>
        </p:sp>
      </p:grpSp>
      <p:sp>
        <p:nvSpPr>
          <p:cNvPr id="4" name="Google Shape;1008;p55">
            <a:extLst>
              <a:ext uri="{FF2B5EF4-FFF2-40B4-BE49-F238E27FC236}">
                <a16:creationId xmlns:a16="http://schemas.microsoft.com/office/drawing/2014/main" id="{CAB9CBD8-AEBF-34A0-4039-AB89FA1BE0E3}"/>
              </a:ext>
            </a:extLst>
          </p:cNvPr>
          <p:cNvSpPr txBox="1">
            <a:spLocks noGrp="1"/>
          </p:cNvSpPr>
          <p:nvPr>
            <p:ph type="title"/>
          </p:nvPr>
        </p:nvSpPr>
        <p:spPr>
          <a:xfrm rot="5400000">
            <a:off x="6461440" y="2962698"/>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3200" b="1">
                <a:latin typeface="Arial"/>
                <a:ea typeface="Arial"/>
                <a:cs typeface="Arial"/>
                <a:sym typeface="Arial"/>
              </a:rPr>
              <a:t>Tech stack</a:t>
            </a:r>
            <a:endParaRPr sz="3200" b="1">
              <a:latin typeface="Arial"/>
              <a:ea typeface="Arial"/>
              <a:cs typeface="Arial"/>
              <a:sym typeface="Arial"/>
            </a:endParaRPr>
          </a:p>
        </p:txBody>
      </p:sp>
      <p:sp>
        <p:nvSpPr>
          <p:cNvPr id="5" name="Google Shape;1009;p55">
            <a:extLst>
              <a:ext uri="{FF2B5EF4-FFF2-40B4-BE49-F238E27FC236}">
                <a16:creationId xmlns:a16="http://schemas.microsoft.com/office/drawing/2014/main" id="{6DD56C24-710B-F1B1-7AD3-6EB91C317537}"/>
              </a:ext>
            </a:extLst>
          </p:cNvPr>
          <p:cNvSpPr txBox="1"/>
          <p:nvPr/>
        </p:nvSpPr>
        <p:spPr>
          <a:xfrm rot="5400000">
            <a:off x="8269150" y="3221675"/>
            <a:ext cx="5765644" cy="424732"/>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Clr>
                <a:schemeClr val="dk1"/>
              </a:buClr>
              <a:buSzPts val="1200"/>
              <a:buFont typeface="Arial"/>
              <a:buNone/>
            </a:pPr>
            <a:r>
              <a:rPr lang="en-US" sz="1200" b="1" i="0" u="none" strike="noStrike" cap="none">
                <a:solidFill>
                  <a:srgbClr val="000000"/>
                </a:solidFill>
                <a:latin typeface="Arial"/>
                <a:ea typeface="Arial"/>
                <a:cs typeface="Arial"/>
                <a:sym typeface="Arial"/>
              </a:rPr>
              <a:t>UniNest utilizes a set of modern tools and technologies to ensure scalability, maintainability, and</a:t>
            </a:r>
            <a:r>
              <a:rPr lang="en-US" sz="1200" b="0" i="0" u="none" strike="noStrike" cap="none">
                <a:solidFill>
                  <a:srgbClr val="000000"/>
                </a:solidFill>
                <a:latin typeface="Arial"/>
                <a:ea typeface="Arial"/>
                <a:cs typeface="Arial"/>
                <a:sym typeface="Arial"/>
              </a:rPr>
              <a:t> </a:t>
            </a:r>
            <a:r>
              <a:rPr lang="en-US" sz="1200" b="1" i="0" u="none" strike="noStrike" cap="none">
                <a:solidFill>
                  <a:srgbClr val="000000"/>
                </a:solidFill>
                <a:latin typeface="Arial"/>
                <a:ea typeface="Arial"/>
                <a:cs typeface="Arial"/>
                <a:sym typeface="Arial"/>
              </a:rPr>
              <a:t>performance across all system components:</a:t>
            </a:r>
            <a:endParaRPr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734753058"/>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914">
          <a:extLst>
            <a:ext uri="{FF2B5EF4-FFF2-40B4-BE49-F238E27FC236}">
              <a16:creationId xmlns:a16="http://schemas.microsoft.com/office/drawing/2014/main" id="{E1E8A4FF-EE82-E0E5-BB11-E23BC5DE7D07}"/>
            </a:ext>
          </a:extLst>
        </p:cNvPr>
        <p:cNvGrpSpPr/>
        <p:nvPr/>
      </p:nvGrpSpPr>
      <p:grpSpPr>
        <a:xfrm>
          <a:off x="0" y="0"/>
          <a:ext cx="0" cy="0"/>
          <a:chOff x="0" y="0"/>
          <a:chExt cx="0" cy="0"/>
        </a:xfrm>
      </p:grpSpPr>
      <p:grpSp>
        <p:nvGrpSpPr>
          <p:cNvPr id="915" name="Google Shape;915;p54">
            <a:extLst>
              <a:ext uri="{FF2B5EF4-FFF2-40B4-BE49-F238E27FC236}">
                <a16:creationId xmlns:a16="http://schemas.microsoft.com/office/drawing/2014/main" id="{1C269681-19E2-308D-1EB7-AB485D7E5AE4}"/>
              </a:ext>
            </a:extLst>
          </p:cNvPr>
          <p:cNvGrpSpPr/>
          <p:nvPr/>
        </p:nvGrpSpPr>
        <p:grpSpPr>
          <a:xfrm>
            <a:off x="-746820" y="-20173"/>
            <a:ext cx="13640403" cy="6888258"/>
            <a:chOff x="0" y="0"/>
            <a:chExt cx="20490743" cy="10287000"/>
          </a:xfrm>
        </p:grpSpPr>
        <p:sp>
          <p:nvSpPr>
            <p:cNvPr id="916" name="Google Shape;916;p54">
              <a:extLst>
                <a:ext uri="{FF2B5EF4-FFF2-40B4-BE49-F238E27FC236}">
                  <a16:creationId xmlns:a16="http://schemas.microsoft.com/office/drawing/2014/main" id="{0C5C7697-D35A-C396-632A-066AEFAED123}"/>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8648700"/>
                  </a:lnTo>
                  <a:lnTo>
                    <a:pt x="17236764" y="8648700"/>
                  </a:lnTo>
                  <a:cubicBezTo>
                    <a:pt x="17348990" y="8648700"/>
                    <a:pt x="17439968" y="8739678"/>
                    <a:pt x="17439968" y="8851904"/>
                  </a:cubicBezTo>
                  <a:lnTo>
                    <a:pt x="17439968" y="9664696"/>
                  </a:lnTo>
                  <a:cubicBezTo>
                    <a:pt x="17439968" y="9776922"/>
                    <a:pt x="17348990" y="9867900"/>
                    <a:pt x="17236764" y="9867900"/>
                  </a:cubicBezTo>
                  <a:lnTo>
                    <a:pt x="16535400" y="9867900"/>
                  </a:lnTo>
                  <a:lnTo>
                    <a:pt x="16535400" y="10287000"/>
                  </a:lnTo>
                  <a:lnTo>
                    <a:pt x="0" y="10287000"/>
                  </a:lnTo>
                  <a:close/>
                </a:path>
              </a:pathLst>
            </a:custGeom>
            <a:solidFill>
              <a:srgbClr val="10253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17" name="Google Shape;917;p54">
              <a:extLst>
                <a:ext uri="{FF2B5EF4-FFF2-40B4-BE49-F238E27FC236}">
                  <a16:creationId xmlns:a16="http://schemas.microsoft.com/office/drawing/2014/main" id="{7143DCBE-3960-B22B-8E69-6E23FADEFF68}"/>
                </a:ext>
              </a:extLst>
            </p:cNvPr>
            <p:cNvSpPr txBox="1"/>
            <p:nvPr/>
          </p:nvSpPr>
          <p:spPr>
            <a:xfrm>
              <a:off x="9857614" y="4340562"/>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01</a:t>
              </a:r>
              <a:endParaRPr dirty="0">
                <a:solidFill>
                  <a:schemeClr val="bg2">
                    <a:lumMod val="90000"/>
                    <a:lumOff val="10000"/>
                  </a:schemeClr>
                </a:solidFill>
              </a:endParaRPr>
            </a:p>
          </p:txBody>
        </p:sp>
        <p:sp>
          <p:nvSpPr>
            <p:cNvPr id="918" name="Google Shape;918;p54">
              <a:extLst>
                <a:ext uri="{FF2B5EF4-FFF2-40B4-BE49-F238E27FC236}">
                  <a16:creationId xmlns:a16="http://schemas.microsoft.com/office/drawing/2014/main" id="{2D039243-F556-F0FC-A3A8-8E6EB24ED2FF}"/>
                </a:ext>
              </a:extLst>
            </p:cNvPr>
            <p:cNvSpPr txBox="1"/>
            <p:nvPr/>
          </p:nvSpPr>
          <p:spPr>
            <a:xfrm>
              <a:off x="7608562" y="3925791"/>
              <a:ext cx="11658600" cy="165469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Node.js </a:t>
              </a:r>
              <a:endParaRPr dirty="0"/>
            </a:p>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(JavaScript)</a:t>
              </a:r>
              <a:endParaRPr dirty="0"/>
            </a:p>
          </p:txBody>
        </p:sp>
        <p:sp>
          <p:nvSpPr>
            <p:cNvPr id="919" name="Google Shape;919;p54">
              <a:extLst>
                <a:ext uri="{FF2B5EF4-FFF2-40B4-BE49-F238E27FC236}">
                  <a16:creationId xmlns:a16="http://schemas.microsoft.com/office/drawing/2014/main" id="{66672BBA-B5E6-0875-E49A-367B47DF877D}"/>
                </a:ext>
              </a:extLst>
            </p:cNvPr>
            <p:cNvSpPr txBox="1"/>
            <p:nvPr/>
          </p:nvSpPr>
          <p:spPr>
            <a:xfrm>
              <a:off x="10881902" y="5985552"/>
              <a:ext cx="5041034" cy="386095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implement the backend server and RESTful APIs, handling business logic and data communication.</a:t>
              </a:r>
              <a:endParaRPr/>
            </a:p>
          </p:txBody>
        </p:sp>
        <p:sp>
          <p:nvSpPr>
            <p:cNvPr id="920" name="Google Shape;920;p54">
              <a:extLst>
                <a:ext uri="{FF2B5EF4-FFF2-40B4-BE49-F238E27FC236}">
                  <a16:creationId xmlns:a16="http://schemas.microsoft.com/office/drawing/2014/main" id="{8CD08F89-05EB-9168-8AAC-E222C6C3BF2F}"/>
                </a:ext>
              </a:extLst>
            </p:cNvPr>
            <p:cNvSpPr txBox="1"/>
            <p:nvPr/>
          </p:nvSpPr>
          <p:spPr>
            <a:xfrm>
              <a:off x="13330247" y="9254202"/>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020611"/>
                  </a:solidFill>
                  <a:latin typeface="Arial Black"/>
                  <a:ea typeface="Arial Black"/>
                  <a:cs typeface="Arial Black"/>
                  <a:sym typeface="Arial Black"/>
                </a:rPr>
                <a:t>1</a:t>
              </a:r>
              <a:endParaRPr dirty="0"/>
            </a:p>
          </p:txBody>
        </p:sp>
      </p:grpSp>
      <p:grpSp>
        <p:nvGrpSpPr>
          <p:cNvPr id="921" name="Google Shape;921;p54">
            <a:extLst>
              <a:ext uri="{FF2B5EF4-FFF2-40B4-BE49-F238E27FC236}">
                <a16:creationId xmlns:a16="http://schemas.microsoft.com/office/drawing/2014/main" id="{069265C4-8147-4A3C-5E21-93676B0825BD}"/>
              </a:ext>
            </a:extLst>
          </p:cNvPr>
          <p:cNvGrpSpPr/>
          <p:nvPr/>
        </p:nvGrpSpPr>
        <p:grpSpPr>
          <a:xfrm>
            <a:off x="-741045" y="-10088"/>
            <a:ext cx="13651170" cy="6878173"/>
            <a:chOff x="0" y="0"/>
            <a:chExt cx="20506917" cy="10287000"/>
          </a:xfrm>
        </p:grpSpPr>
        <p:sp>
          <p:nvSpPr>
            <p:cNvPr id="922" name="Google Shape;922;p54">
              <a:extLst>
                <a:ext uri="{FF2B5EF4-FFF2-40B4-BE49-F238E27FC236}">
                  <a16:creationId xmlns:a16="http://schemas.microsoft.com/office/drawing/2014/main" id="{B415F473-3514-75E7-BF57-DC54EE4C3897}"/>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7277100"/>
                  </a:lnTo>
                  <a:lnTo>
                    <a:pt x="17236764" y="7277100"/>
                  </a:lnTo>
                  <a:cubicBezTo>
                    <a:pt x="17348990" y="7277100"/>
                    <a:pt x="17439968" y="7368078"/>
                    <a:pt x="17439968" y="7480304"/>
                  </a:cubicBezTo>
                  <a:lnTo>
                    <a:pt x="17439968" y="8293096"/>
                  </a:lnTo>
                  <a:cubicBezTo>
                    <a:pt x="17439968" y="8405322"/>
                    <a:pt x="17348990" y="8496300"/>
                    <a:pt x="17236764" y="8496300"/>
                  </a:cubicBezTo>
                  <a:lnTo>
                    <a:pt x="16535400" y="8496300"/>
                  </a:lnTo>
                  <a:lnTo>
                    <a:pt x="16535400" y="10287000"/>
                  </a:lnTo>
                  <a:lnTo>
                    <a:pt x="0" y="10287000"/>
                  </a:lnTo>
                  <a:close/>
                </a:path>
              </a:pathLst>
            </a:custGeom>
            <a:solidFill>
              <a:srgbClr val="10255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3" name="Google Shape;923;p54">
              <a:extLst>
                <a:ext uri="{FF2B5EF4-FFF2-40B4-BE49-F238E27FC236}">
                  <a16:creationId xmlns:a16="http://schemas.microsoft.com/office/drawing/2014/main" id="{57B8B670-A514-9976-6D83-CBC94B3DB9D4}"/>
                </a:ext>
              </a:extLst>
            </p:cNvPr>
            <p:cNvSpPr txBox="1"/>
            <p:nvPr/>
          </p:nvSpPr>
          <p:spPr>
            <a:xfrm>
              <a:off x="9857614" y="4340561"/>
              <a:ext cx="7160496"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02</a:t>
              </a:r>
              <a:endParaRPr dirty="0">
                <a:solidFill>
                  <a:schemeClr val="bg2">
                    <a:lumMod val="75000"/>
                    <a:lumOff val="25000"/>
                  </a:schemeClr>
                </a:solidFill>
              </a:endParaRPr>
            </a:p>
          </p:txBody>
        </p:sp>
        <p:sp>
          <p:nvSpPr>
            <p:cNvPr id="924" name="Google Shape;924;p54">
              <a:extLst>
                <a:ext uri="{FF2B5EF4-FFF2-40B4-BE49-F238E27FC236}">
                  <a16:creationId xmlns:a16="http://schemas.microsoft.com/office/drawing/2014/main" id="{FB31A20B-B2B0-D2E0-8EF7-602C38D832B8}"/>
                </a:ext>
              </a:extLst>
            </p:cNvPr>
            <p:cNvSpPr txBox="1"/>
            <p:nvPr/>
          </p:nvSpPr>
          <p:spPr>
            <a:xfrm>
              <a:off x="11049000" y="4402278"/>
              <a:ext cx="5093962"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Express.js</a:t>
              </a:r>
              <a:endParaRPr dirty="0"/>
            </a:p>
          </p:txBody>
        </p:sp>
        <p:sp>
          <p:nvSpPr>
            <p:cNvPr id="925" name="Google Shape;925;p54">
              <a:extLst>
                <a:ext uri="{FF2B5EF4-FFF2-40B4-BE49-F238E27FC236}">
                  <a16:creationId xmlns:a16="http://schemas.microsoft.com/office/drawing/2014/main" id="{62B6C8FD-9312-1801-BD33-85AE960F1449}"/>
                </a:ext>
              </a:extLst>
            </p:cNvPr>
            <p:cNvSpPr txBox="1"/>
            <p:nvPr/>
          </p:nvSpPr>
          <p:spPr>
            <a:xfrm>
              <a:off x="10752200" y="6018488"/>
              <a:ext cx="5417456" cy="322217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Provides routing and middleware support for managing HTTP requests and responses.</a:t>
              </a:r>
              <a:endParaRPr/>
            </a:p>
          </p:txBody>
        </p:sp>
        <p:sp>
          <p:nvSpPr>
            <p:cNvPr id="926" name="Google Shape;926;p54">
              <a:extLst>
                <a:ext uri="{FF2B5EF4-FFF2-40B4-BE49-F238E27FC236}">
                  <a16:creationId xmlns:a16="http://schemas.microsoft.com/office/drawing/2014/main" id="{46FCEA2D-B19C-A111-D86A-6A60FC17BB26}"/>
                </a:ext>
              </a:extLst>
            </p:cNvPr>
            <p:cNvSpPr txBox="1"/>
            <p:nvPr/>
          </p:nvSpPr>
          <p:spPr>
            <a:xfrm>
              <a:off x="13346421" y="783208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3F"/>
                  </a:solidFill>
                  <a:latin typeface="Arial Black"/>
                  <a:ea typeface="Arial Black"/>
                  <a:cs typeface="Arial Black"/>
                  <a:sym typeface="Arial Black"/>
                </a:rPr>
                <a:t>2</a:t>
              </a:r>
              <a:endParaRPr dirty="0"/>
            </a:p>
          </p:txBody>
        </p:sp>
      </p:grpSp>
      <p:grpSp>
        <p:nvGrpSpPr>
          <p:cNvPr id="927" name="Google Shape;927;p54">
            <a:extLst>
              <a:ext uri="{FF2B5EF4-FFF2-40B4-BE49-F238E27FC236}">
                <a16:creationId xmlns:a16="http://schemas.microsoft.com/office/drawing/2014/main" id="{D7A45640-1D92-6B07-AB1A-A020F09DEBD1}"/>
              </a:ext>
            </a:extLst>
          </p:cNvPr>
          <p:cNvGrpSpPr/>
          <p:nvPr/>
        </p:nvGrpSpPr>
        <p:grpSpPr>
          <a:xfrm>
            <a:off x="-10591004" y="-10088"/>
            <a:ext cx="13689958" cy="6878173"/>
            <a:chOff x="0" y="0"/>
            <a:chExt cx="20565186" cy="10287000"/>
          </a:xfrm>
        </p:grpSpPr>
        <p:sp>
          <p:nvSpPr>
            <p:cNvPr id="928" name="Google Shape;928;p54">
              <a:extLst>
                <a:ext uri="{FF2B5EF4-FFF2-40B4-BE49-F238E27FC236}">
                  <a16:creationId xmlns:a16="http://schemas.microsoft.com/office/drawing/2014/main" id="{C126BBBA-5005-4374-A3EF-222D4736834B}"/>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5905500"/>
                  </a:lnTo>
                  <a:lnTo>
                    <a:pt x="17271176" y="5905500"/>
                  </a:lnTo>
                  <a:cubicBezTo>
                    <a:pt x="17383404" y="5905500"/>
                    <a:pt x="17474380" y="5996478"/>
                    <a:pt x="17474380" y="6108704"/>
                  </a:cubicBezTo>
                  <a:lnTo>
                    <a:pt x="17474380" y="6921496"/>
                  </a:lnTo>
                  <a:cubicBezTo>
                    <a:pt x="17474380" y="7033722"/>
                    <a:pt x="17383404" y="7124700"/>
                    <a:pt x="17271176" y="7124700"/>
                  </a:cubicBezTo>
                  <a:lnTo>
                    <a:pt x="16535400" y="7124700"/>
                  </a:lnTo>
                  <a:lnTo>
                    <a:pt x="16535400" y="10287000"/>
                  </a:lnTo>
                  <a:lnTo>
                    <a:pt x="0" y="10287000"/>
                  </a:lnTo>
                  <a:close/>
                </a:path>
              </a:pathLst>
            </a:custGeom>
            <a:solidFill>
              <a:srgbClr val="10256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9" name="Google Shape;929;p54">
              <a:extLst>
                <a:ext uri="{FF2B5EF4-FFF2-40B4-BE49-F238E27FC236}">
                  <a16:creationId xmlns:a16="http://schemas.microsoft.com/office/drawing/2014/main" id="{624A7EF1-F425-019F-0158-2EF820AA3FE4}"/>
                </a:ext>
              </a:extLst>
            </p:cNvPr>
            <p:cNvSpPr txBox="1"/>
            <p:nvPr/>
          </p:nvSpPr>
          <p:spPr>
            <a:xfrm>
              <a:off x="9857615" y="4340561"/>
              <a:ext cx="7160495"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03</a:t>
              </a:r>
              <a:endParaRPr dirty="0">
                <a:solidFill>
                  <a:schemeClr val="bg2">
                    <a:lumMod val="90000"/>
                    <a:lumOff val="10000"/>
                  </a:schemeClr>
                </a:solidFill>
              </a:endParaRPr>
            </a:p>
          </p:txBody>
        </p:sp>
        <p:sp>
          <p:nvSpPr>
            <p:cNvPr id="930" name="Google Shape;930;p54">
              <a:extLst>
                <a:ext uri="{FF2B5EF4-FFF2-40B4-BE49-F238E27FC236}">
                  <a16:creationId xmlns:a16="http://schemas.microsoft.com/office/drawing/2014/main" id="{F8D279DF-35B7-E583-E2D6-D51D662DC4A4}"/>
                </a:ext>
              </a:extLst>
            </p:cNvPr>
            <p:cNvSpPr txBox="1"/>
            <p:nvPr/>
          </p:nvSpPr>
          <p:spPr>
            <a:xfrm>
              <a:off x="7608562" y="4298295"/>
              <a:ext cx="11658600"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Docker</a:t>
              </a:r>
              <a:endParaRPr dirty="0"/>
            </a:p>
          </p:txBody>
        </p:sp>
        <p:sp>
          <p:nvSpPr>
            <p:cNvPr id="931" name="Google Shape;931;p54">
              <a:extLst>
                <a:ext uri="{FF2B5EF4-FFF2-40B4-BE49-F238E27FC236}">
                  <a16:creationId xmlns:a16="http://schemas.microsoft.com/office/drawing/2014/main" id="{BCFAB247-0949-B7A6-C5B0-84D338DBB118}"/>
                </a:ext>
              </a:extLst>
            </p:cNvPr>
            <p:cNvSpPr txBox="1"/>
            <p:nvPr/>
          </p:nvSpPr>
          <p:spPr>
            <a:xfrm>
              <a:off x="10224337" y="5938945"/>
              <a:ext cx="6073998" cy="276186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containerize backend and frontend web services and the database, ensuring consistent development and deployment environments.</a:t>
              </a:r>
              <a:endParaRPr/>
            </a:p>
          </p:txBody>
        </p:sp>
        <p:sp>
          <p:nvSpPr>
            <p:cNvPr id="932" name="Google Shape;932;p54">
              <a:extLst>
                <a:ext uri="{FF2B5EF4-FFF2-40B4-BE49-F238E27FC236}">
                  <a16:creationId xmlns:a16="http://schemas.microsoft.com/office/drawing/2014/main" id="{92BF7CD5-6D73-7C99-A8E4-F7A5694E1602}"/>
                </a:ext>
              </a:extLst>
            </p:cNvPr>
            <p:cNvSpPr txBox="1"/>
            <p:nvPr/>
          </p:nvSpPr>
          <p:spPr>
            <a:xfrm>
              <a:off x="13404689" y="6487482"/>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53"/>
                  </a:solidFill>
                  <a:latin typeface="Arial Black"/>
                  <a:ea typeface="Arial Black"/>
                  <a:cs typeface="Arial Black"/>
                  <a:sym typeface="Arial Black"/>
                </a:rPr>
                <a:t>3</a:t>
              </a:r>
              <a:endParaRPr dirty="0"/>
            </a:p>
          </p:txBody>
        </p:sp>
      </p:grpSp>
      <p:grpSp>
        <p:nvGrpSpPr>
          <p:cNvPr id="933" name="Google Shape;933;p54">
            <a:extLst>
              <a:ext uri="{FF2B5EF4-FFF2-40B4-BE49-F238E27FC236}">
                <a16:creationId xmlns:a16="http://schemas.microsoft.com/office/drawing/2014/main" id="{15B90F3D-2605-5F4D-67AF-40E9419B63F7}"/>
              </a:ext>
            </a:extLst>
          </p:cNvPr>
          <p:cNvGrpSpPr/>
          <p:nvPr/>
        </p:nvGrpSpPr>
        <p:grpSpPr>
          <a:xfrm>
            <a:off x="-10585544" y="-10087"/>
            <a:ext cx="13669756" cy="6888257"/>
            <a:chOff x="0" y="0"/>
            <a:chExt cx="20534837" cy="10287000"/>
          </a:xfrm>
        </p:grpSpPr>
        <p:sp>
          <p:nvSpPr>
            <p:cNvPr id="934" name="Google Shape;934;p54">
              <a:extLst>
                <a:ext uri="{FF2B5EF4-FFF2-40B4-BE49-F238E27FC236}">
                  <a16:creationId xmlns:a16="http://schemas.microsoft.com/office/drawing/2014/main" id="{440E06C2-C044-D63D-29E7-D942315DED59}"/>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4533900"/>
                  </a:lnTo>
                  <a:lnTo>
                    <a:pt x="17271176" y="4533900"/>
                  </a:lnTo>
                  <a:cubicBezTo>
                    <a:pt x="17383404" y="4533900"/>
                    <a:pt x="17474380" y="4624878"/>
                    <a:pt x="17474380" y="4737104"/>
                  </a:cubicBezTo>
                  <a:lnTo>
                    <a:pt x="17474380" y="5549896"/>
                  </a:lnTo>
                  <a:cubicBezTo>
                    <a:pt x="17474380" y="5662122"/>
                    <a:pt x="17383404" y="5753100"/>
                    <a:pt x="17271176" y="5753100"/>
                  </a:cubicBezTo>
                  <a:lnTo>
                    <a:pt x="16535400" y="5753100"/>
                  </a:lnTo>
                  <a:lnTo>
                    <a:pt x="16535400" y="10287000"/>
                  </a:lnTo>
                  <a:lnTo>
                    <a:pt x="0" y="10287000"/>
                  </a:lnTo>
                  <a:close/>
                </a:path>
              </a:pathLst>
            </a:custGeom>
            <a:solidFill>
              <a:srgbClr val="10257B"/>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5" name="Google Shape;935;p54">
              <a:extLst>
                <a:ext uri="{FF2B5EF4-FFF2-40B4-BE49-F238E27FC236}">
                  <a16:creationId xmlns:a16="http://schemas.microsoft.com/office/drawing/2014/main" id="{10BBDB15-D328-03A4-1004-74DBF1AA6CC0}"/>
                </a:ext>
              </a:extLst>
            </p:cNvPr>
            <p:cNvSpPr txBox="1"/>
            <p:nvPr/>
          </p:nvSpPr>
          <p:spPr>
            <a:xfrm>
              <a:off x="9857614" y="4340559"/>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04</a:t>
              </a:r>
              <a:endParaRPr dirty="0">
                <a:solidFill>
                  <a:schemeClr val="bg2">
                    <a:lumMod val="75000"/>
                    <a:lumOff val="25000"/>
                  </a:schemeClr>
                </a:solidFill>
              </a:endParaRPr>
            </a:p>
          </p:txBody>
        </p:sp>
        <p:sp>
          <p:nvSpPr>
            <p:cNvPr id="936" name="Google Shape;936;p54">
              <a:extLst>
                <a:ext uri="{FF2B5EF4-FFF2-40B4-BE49-F238E27FC236}">
                  <a16:creationId xmlns:a16="http://schemas.microsoft.com/office/drawing/2014/main" id="{94EBF85A-9DB1-BDA0-A605-9B95494D7055}"/>
                </a:ext>
              </a:extLst>
            </p:cNvPr>
            <p:cNvSpPr txBox="1"/>
            <p:nvPr/>
          </p:nvSpPr>
          <p:spPr>
            <a:xfrm>
              <a:off x="7608563" y="4346381"/>
              <a:ext cx="11658600" cy="830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React</a:t>
              </a:r>
              <a:endParaRPr dirty="0"/>
            </a:p>
          </p:txBody>
        </p:sp>
        <p:sp>
          <p:nvSpPr>
            <p:cNvPr id="937" name="Google Shape;937;p54">
              <a:extLst>
                <a:ext uri="{FF2B5EF4-FFF2-40B4-BE49-F238E27FC236}">
                  <a16:creationId xmlns:a16="http://schemas.microsoft.com/office/drawing/2014/main" id="{5E6A5BB2-875F-AD4F-368E-9C00FC122997}"/>
                </a:ext>
              </a:extLst>
            </p:cNvPr>
            <p:cNvSpPr txBox="1"/>
            <p:nvPr/>
          </p:nvSpPr>
          <p:spPr>
            <a:xfrm>
              <a:off x="10758220" y="6018488"/>
              <a:ext cx="5328956" cy="323165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develop the web frontend, enabling a dynamic and responsive user interface.</a:t>
              </a:r>
              <a:endParaRPr/>
            </a:p>
          </p:txBody>
        </p:sp>
        <p:sp>
          <p:nvSpPr>
            <p:cNvPr id="938" name="Google Shape;938;p54">
              <a:extLst>
                <a:ext uri="{FF2B5EF4-FFF2-40B4-BE49-F238E27FC236}">
                  <a16:creationId xmlns:a16="http://schemas.microsoft.com/office/drawing/2014/main" id="{DC8E9F77-46F7-D407-6FA6-3DAB718EFAF6}"/>
                </a:ext>
              </a:extLst>
            </p:cNvPr>
            <p:cNvSpPr txBox="1"/>
            <p:nvPr/>
          </p:nvSpPr>
          <p:spPr>
            <a:xfrm>
              <a:off x="13374341" y="5097327"/>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4</a:t>
              </a:r>
              <a:endParaRPr/>
            </a:p>
          </p:txBody>
        </p:sp>
      </p:grpSp>
      <p:grpSp>
        <p:nvGrpSpPr>
          <p:cNvPr id="939" name="Google Shape;939;p54">
            <a:extLst>
              <a:ext uri="{FF2B5EF4-FFF2-40B4-BE49-F238E27FC236}">
                <a16:creationId xmlns:a16="http://schemas.microsoft.com/office/drawing/2014/main" id="{7F473AA8-76A0-78F9-9FAA-02BBABCFFC2B}"/>
              </a:ext>
            </a:extLst>
          </p:cNvPr>
          <p:cNvGrpSpPr/>
          <p:nvPr/>
        </p:nvGrpSpPr>
        <p:grpSpPr>
          <a:xfrm>
            <a:off x="-10591004" y="-10086"/>
            <a:ext cx="13675216" cy="6878171"/>
            <a:chOff x="0" y="0"/>
            <a:chExt cx="20543039" cy="10287000"/>
          </a:xfrm>
        </p:grpSpPr>
        <p:sp>
          <p:nvSpPr>
            <p:cNvPr id="940" name="Google Shape;940;p54">
              <a:extLst>
                <a:ext uri="{FF2B5EF4-FFF2-40B4-BE49-F238E27FC236}">
                  <a16:creationId xmlns:a16="http://schemas.microsoft.com/office/drawing/2014/main" id="{59C2942E-8CA5-9FE9-28E6-94088F744FD5}"/>
                </a:ext>
              </a:extLst>
            </p:cNvPr>
            <p:cNvSpPr/>
            <p:nvPr/>
          </p:nvSpPr>
          <p:spPr>
            <a:xfrm>
              <a:off x="0" y="0"/>
              <a:ext cx="17449800" cy="10287000"/>
            </a:xfrm>
            <a:custGeom>
              <a:avLst/>
              <a:gdLst/>
              <a:ahLst/>
              <a:cxnLst/>
              <a:rect l="l" t="t" r="r" b="b"/>
              <a:pathLst>
                <a:path w="17449800" h="10287000" extrusionOk="0">
                  <a:moveTo>
                    <a:pt x="0" y="0"/>
                  </a:moveTo>
                  <a:lnTo>
                    <a:pt x="16535400" y="0"/>
                  </a:lnTo>
                  <a:lnTo>
                    <a:pt x="16535400" y="3162300"/>
                  </a:lnTo>
                  <a:lnTo>
                    <a:pt x="17246596" y="3162300"/>
                  </a:lnTo>
                  <a:cubicBezTo>
                    <a:pt x="17358822" y="3162300"/>
                    <a:pt x="17449800" y="3253278"/>
                    <a:pt x="17449800" y="3365504"/>
                  </a:cubicBezTo>
                  <a:lnTo>
                    <a:pt x="17449800" y="4178296"/>
                  </a:lnTo>
                  <a:cubicBezTo>
                    <a:pt x="17449800" y="4290522"/>
                    <a:pt x="17358822" y="4381500"/>
                    <a:pt x="17246596" y="4381500"/>
                  </a:cubicBezTo>
                  <a:lnTo>
                    <a:pt x="16535400" y="4381500"/>
                  </a:lnTo>
                  <a:lnTo>
                    <a:pt x="16535400" y="10287000"/>
                  </a:lnTo>
                  <a:lnTo>
                    <a:pt x="0" y="10287000"/>
                  </a:lnTo>
                  <a:close/>
                </a:path>
              </a:pathLst>
            </a:custGeom>
            <a:solidFill>
              <a:srgbClr val="10258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1" name="Google Shape;941;p54">
              <a:extLst>
                <a:ext uri="{FF2B5EF4-FFF2-40B4-BE49-F238E27FC236}">
                  <a16:creationId xmlns:a16="http://schemas.microsoft.com/office/drawing/2014/main" id="{CB788253-1FEF-6E51-2B5F-206CACBC47B1}"/>
                </a:ext>
              </a:extLst>
            </p:cNvPr>
            <p:cNvSpPr txBox="1"/>
            <p:nvPr/>
          </p:nvSpPr>
          <p:spPr>
            <a:xfrm>
              <a:off x="9857616" y="4340560"/>
              <a:ext cx="7160496" cy="641175"/>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05</a:t>
              </a:r>
              <a:endParaRPr dirty="0">
                <a:solidFill>
                  <a:schemeClr val="bg2">
                    <a:lumMod val="50000"/>
                    <a:lumOff val="50000"/>
                  </a:schemeClr>
                </a:solidFill>
              </a:endParaRPr>
            </a:p>
          </p:txBody>
        </p:sp>
        <p:sp>
          <p:nvSpPr>
            <p:cNvPr id="942" name="Google Shape;942;p54">
              <a:extLst>
                <a:ext uri="{FF2B5EF4-FFF2-40B4-BE49-F238E27FC236}">
                  <a16:creationId xmlns:a16="http://schemas.microsoft.com/office/drawing/2014/main" id="{F872C4EB-ED54-A901-8B01-7688D2A959E3}"/>
                </a:ext>
              </a:extLst>
            </p:cNvPr>
            <p:cNvSpPr txBox="1"/>
            <p:nvPr/>
          </p:nvSpPr>
          <p:spPr>
            <a:xfrm>
              <a:off x="7608563" y="4522648"/>
              <a:ext cx="11658600" cy="558991"/>
            </a:xfrm>
            <a:prstGeom prst="rect">
              <a:avLst/>
            </a:prstGeom>
            <a:noFill/>
            <a:ln>
              <a:noFill/>
            </a:ln>
          </p:spPr>
          <p:txBody>
            <a:bodyPr spcFirstLastPara="1" wrap="square" lIns="0" tIns="0" rIns="0" bIns="0" anchor="t" anchorCtr="0">
              <a:spAutoFit/>
            </a:bodyPr>
            <a:lstStyle/>
            <a:p>
              <a:pPr marL="0" marR="0" lvl="0" indent="0" algn="ctr" rtl="0">
                <a:lnSpc>
                  <a:spcPct val="75222"/>
                </a:lnSpc>
                <a:spcBef>
                  <a:spcPts val="0"/>
                </a:spcBef>
                <a:spcAft>
                  <a:spcPts val="0"/>
                </a:spcAft>
                <a:buNone/>
              </a:pPr>
              <a:r>
                <a:rPr lang="en-US" sz="3600" b="1" i="0" u="none" strike="noStrike" cap="none" dirty="0">
                  <a:solidFill>
                    <a:srgbClr val="FFFFFF"/>
                  </a:solidFill>
                  <a:latin typeface="Montserrat"/>
                  <a:ea typeface="Montserrat"/>
                  <a:cs typeface="Montserrat"/>
                  <a:sym typeface="Montserrat"/>
                </a:rPr>
                <a:t>React Native</a:t>
              </a:r>
              <a:endParaRPr dirty="0"/>
            </a:p>
          </p:txBody>
        </p:sp>
        <p:sp>
          <p:nvSpPr>
            <p:cNvPr id="943" name="Google Shape;943;p54">
              <a:extLst>
                <a:ext uri="{FF2B5EF4-FFF2-40B4-BE49-F238E27FC236}">
                  <a16:creationId xmlns:a16="http://schemas.microsoft.com/office/drawing/2014/main" id="{5E280013-69A4-AE80-FEEB-43488F89A332}"/>
                </a:ext>
              </a:extLst>
            </p:cNvPr>
            <p:cNvSpPr txBox="1"/>
            <p:nvPr/>
          </p:nvSpPr>
          <p:spPr>
            <a:xfrm>
              <a:off x="10613114" y="5503697"/>
              <a:ext cx="5654725" cy="331423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develop the mobile application, extending system functionality to mobile devices while maintaining consistency with the web platform.</a:t>
              </a:r>
              <a:endParaRPr/>
            </a:p>
          </p:txBody>
        </p:sp>
        <p:sp>
          <p:nvSpPr>
            <p:cNvPr id="944" name="Google Shape;944;p54">
              <a:extLst>
                <a:ext uri="{FF2B5EF4-FFF2-40B4-BE49-F238E27FC236}">
                  <a16:creationId xmlns:a16="http://schemas.microsoft.com/office/drawing/2014/main" id="{8E0D38F2-D932-6688-DDCA-7DE7D7F72FBD}"/>
                </a:ext>
              </a:extLst>
            </p:cNvPr>
            <p:cNvSpPr txBox="1"/>
            <p:nvPr/>
          </p:nvSpPr>
          <p:spPr>
            <a:xfrm>
              <a:off x="13382543" y="3756840"/>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5</a:t>
              </a:r>
              <a:endParaRPr/>
            </a:p>
          </p:txBody>
        </p:sp>
      </p:grpSp>
      <p:grpSp>
        <p:nvGrpSpPr>
          <p:cNvPr id="945" name="Google Shape;945;p54">
            <a:extLst>
              <a:ext uri="{FF2B5EF4-FFF2-40B4-BE49-F238E27FC236}">
                <a16:creationId xmlns:a16="http://schemas.microsoft.com/office/drawing/2014/main" id="{3AA31124-3F9B-B16F-9DB5-EEB3762C6B85}"/>
              </a:ext>
            </a:extLst>
          </p:cNvPr>
          <p:cNvGrpSpPr/>
          <p:nvPr/>
        </p:nvGrpSpPr>
        <p:grpSpPr>
          <a:xfrm>
            <a:off x="-10598344" y="10085"/>
            <a:ext cx="13674238" cy="6858000"/>
            <a:chOff x="164592" y="0"/>
            <a:chExt cx="20541570" cy="10287000"/>
          </a:xfrm>
        </p:grpSpPr>
        <p:sp>
          <p:nvSpPr>
            <p:cNvPr id="946" name="Google Shape;946;p54">
              <a:extLst>
                <a:ext uri="{FF2B5EF4-FFF2-40B4-BE49-F238E27FC236}">
                  <a16:creationId xmlns:a16="http://schemas.microsoft.com/office/drawing/2014/main" id="{9BE715D0-43FF-C091-A5F7-F675E99B0A50}"/>
                </a:ext>
              </a:extLst>
            </p:cNvPr>
            <p:cNvSpPr/>
            <p:nvPr/>
          </p:nvSpPr>
          <p:spPr>
            <a:xfrm>
              <a:off x="164592" y="0"/>
              <a:ext cx="17484212" cy="10287000"/>
            </a:xfrm>
            <a:custGeom>
              <a:avLst/>
              <a:gdLst/>
              <a:ahLst/>
              <a:cxnLst/>
              <a:rect l="l" t="t" r="r" b="b"/>
              <a:pathLst>
                <a:path w="17484212" h="10287000" extrusionOk="0">
                  <a:moveTo>
                    <a:pt x="0" y="0"/>
                  </a:moveTo>
                  <a:lnTo>
                    <a:pt x="16535400" y="0"/>
                  </a:lnTo>
                  <a:lnTo>
                    <a:pt x="16535400" y="1790700"/>
                  </a:lnTo>
                  <a:lnTo>
                    <a:pt x="17281008" y="1790700"/>
                  </a:lnTo>
                  <a:cubicBezTo>
                    <a:pt x="17393236" y="1790700"/>
                    <a:pt x="17484212" y="1881678"/>
                    <a:pt x="17484212" y="1993904"/>
                  </a:cubicBezTo>
                  <a:lnTo>
                    <a:pt x="17484212" y="2806696"/>
                  </a:lnTo>
                  <a:cubicBezTo>
                    <a:pt x="17484212" y="2918922"/>
                    <a:pt x="17393236" y="3009900"/>
                    <a:pt x="17281008" y="3009900"/>
                  </a:cubicBezTo>
                  <a:lnTo>
                    <a:pt x="16535400" y="3009900"/>
                  </a:lnTo>
                  <a:lnTo>
                    <a:pt x="16535400" y="10287000"/>
                  </a:lnTo>
                  <a:lnTo>
                    <a:pt x="0" y="10287000"/>
                  </a:lnTo>
                  <a:close/>
                </a:path>
              </a:pathLst>
            </a:custGeom>
            <a:solidFill>
              <a:srgbClr val="1025A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7" name="Google Shape;947;p54">
              <a:extLst>
                <a:ext uri="{FF2B5EF4-FFF2-40B4-BE49-F238E27FC236}">
                  <a16:creationId xmlns:a16="http://schemas.microsoft.com/office/drawing/2014/main" id="{071433B2-C3ED-5D51-8E84-E69450E22B2B}"/>
                </a:ext>
              </a:extLst>
            </p:cNvPr>
            <p:cNvSpPr txBox="1"/>
            <p:nvPr/>
          </p:nvSpPr>
          <p:spPr>
            <a:xfrm>
              <a:off x="9967343" y="4340561"/>
              <a:ext cx="7160496" cy="643061"/>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06</a:t>
              </a:r>
              <a:endParaRPr dirty="0">
                <a:solidFill>
                  <a:schemeClr val="bg2">
                    <a:lumMod val="75000"/>
                    <a:lumOff val="25000"/>
                  </a:schemeClr>
                </a:solidFill>
              </a:endParaRPr>
            </a:p>
          </p:txBody>
        </p:sp>
        <p:sp>
          <p:nvSpPr>
            <p:cNvPr id="948" name="Google Shape;948;p54">
              <a:extLst>
                <a:ext uri="{FF2B5EF4-FFF2-40B4-BE49-F238E27FC236}">
                  <a16:creationId xmlns:a16="http://schemas.microsoft.com/office/drawing/2014/main" id="{32528DE4-5115-4739-65A1-B8FE5838BF9C}"/>
                </a:ext>
              </a:extLst>
            </p:cNvPr>
            <p:cNvSpPr txBox="1"/>
            <p:nvPr/>
          </p:nvSpPr>
          <p:spPr>
            <a:xfrm>
              <a:off x="7718292" y="4367508"/>
              <a:ext cx="11658600" cy="83222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Git and GitHub</a:t>
              </a:r>
              <a:endParaRPr dirty="0"/>
            </a:p>
          </p:txBody>
        </p:sp>
        <p:sp>
          <p:nvSpPr>
            <p:cNvPr id="949" name="Google Shape;949;p54">
              <a:extLst>
                <a:ext uri="{FF2B5EF4-FFF2-40B4-BE49-F238E27FC236}">
                  <a16:creationId xmlns:a16="http://schemas.microsoft.com/office/drawing/2014/main" id="{EFB0C286-092F-0B08-B279-9260EEFFB86F}"/>
                </a:ext>
              </a:extLst>
            </p:cNvPr>
            <p:cNvSpPr txBox="1"/>
            <p:nvPr/>
          </p:nvSpPr>
          <p:spPr>
            <a:xfrm>
              <a:off x="10299800" y="6018488"/>
              <a:ext cx="6042408" cy="194184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version control,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collaboration, and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code management.</a:t>
              </a:r>
              <a:endParaRPr/>
            </a:p>
          </p:txBody>
        </p:sp>
        <p:sp>
          <p:nvSpPr>
            <p:cNvPr id="950" name="Google Shape;950;p54">
              <a:extLst>
                <a:ext uri="{FF2B5EF4-FFF2-40B4-BE49-F238E27FC236}">
                  <a16:creationId xmlns:a16="http://schemas.microsoft.com/office/drawing/2014/main" id="{0619878D-B4B1-AF43-8ED1-976C533C501C}"/>
                </a:ext>
              </a:extLst>
            </p:cNvPr>
            <p:cNvSpPr txBox="1"/>
            <p:nvPr/>
          </p:nvSpPr>
          <p:spPr>
            <a:xfrm>
              <a:off x="13545666" y="239264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8F"/>
                  </a:solidFill>
                  <a:latin typeface="Arial Black"/>
                  <a:ea typeface="Arial Black"/>
                  <a:cs typeface="Arial Black"/>
                  <a:sym typeface="Arial Black"/>
                </a:rPr>
                <a:t>6</a:t>
              </a:r>
              <a:endParaRPr/>
            </a:p>
          </p:txBody>
        </p:sp>
      </p:grpSp>
      <p:grpSp>
        <p:nvGrpSpPr>
          <p:cNvPr id="951" name="Google Shape;951;p54">
            <a:extLst>
              <a:ext uri="{FF2B5EF4-FFF2-40B4-BE49-F238E27FC236}">
                <a16:creationId xmlns:a16="http://schemas.microsoft.com/office/drawing/2014/main" id="{6FC5C233-C3A7-0229-9BF5-68FC80282F51}"/>
              </a:ext>
            </a:extLst>
          </p:cNvPr>
          <p:cNvGrpSpPr/>
          <p:nvPr/>
        </p:nvGrpSpPr>
        <p:grpSpPr>
          <a:xfrm>
            <a:off x="-10591004" y="-10086"/>
            <a:ext cx="13683737" cy="6888255"/>
            <a:chOff x="-36716" y="0"/>
            <a:chExt cx="20555841" cy="10287000"/>
          </a:xfrm>
        </p:grpSpPr>
        <p:sp>
          <p:nvSpPr>
            <p:cNvPr id="952" name="Google Shape;952;p54">
              <a:extLst>
                <a:ext uri="{FF2B5EF4-FFF2-40B4-BE49-F238E27FC236}">
                  <a16:creationId xmlns:a16="http://schemas.microsoft.com/office/drawing/2014/main" id="{FD414780-5FAE-EF24-7D8D-ADAEB58773B2}"/>
                </a:ext>
              </a:extLst>
            </p:cNvPr>
            <p:cNvSpPr/>
            <p:nvPr/>
          </p:nvSpPr>
          <p:spPr>
            <a:xfrm>
              <a:off x="-36716" y="0"/>
              <a:ext cx="17484212" cy="10287000"/>
            </a:xfrm>
            <a:custGeom>
              <a:avLst/>
              <a:gdLst/>
              <a:ahLst/>
              <a:cxnLst/>
              <a:rect l="l" t="t" r="r" b="b"/>
              <a:pathLst>
                <a:path w="17484212" h="10287000" extrusionOk="0">
                  <a:moveTo>
                    <a:pt x="0" y="0"/>
                  </a:moveTo>
                  <a:lnTo>
                    <a:pt x="16535400" y="0"/>
                  </a:lnTo>
                  <a:lnTo>
                    <a:pt x="16535400" y="374855"/>
                  </a:lnTo>
                  <a:lnTo>
                    <a:pt x="17281008" y="374855"/>
                  </a:lnTo>
                  <a:cubicBezTo>
                    <a:pt x="17393236" y="374855"/>
                    <a:pt x="17484212" y="465833"/>
                    <a:pt x="17484212" y="578059"/>
                  </a:cubicBezTo>
                  <a:lnTo>
                    <a:pt x="17484212" y="1390851"/>
                  </a:lnTo>
                  <a:cubicBezTo>
                    <a:pt x="17484212" y="1503077"/>
                    <a:pt x="17393236" y="1594055"/>
                    <a:pt x="17281008" y="1594055"/>
                  </a:cubicBezTo>
                  <a:lnTo>
                    <a:pt x="16535400" y="1594055"/>
                  </a:lnTo>
                  <a:lnTo>
                    <a:pt x="16535400" y="10287000"/>
                  </a:lnTo>
                  <a:lnTo>
                    <a:pt x="0" y="10287000"/>
                  </a:lnTo>
                  <a:close/>
                </a:path>
              </a:pathLst>
            </a:custGeom>
            <a:solidFill>
              <a:srgbClr val="1025B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953" name="Google Shape;953;p54">
              <a:extLst>
                <a:ext uri="{FF2B5EF4-FFF2-40B4-BE49-F238E27FC236}">
                  <a16:creationId xmlns:a16="http://schemas.microsoft.com/office/drawing/2014/main" id="{0EE3B4C9-CC2F-7E90-F3B4-EE8432724730}"/>
                </a:ext>
              </a:extLst>
            </p:cNvPr>
            <p:cNvSpPr txBox="1"/>
            <p:nvPr/>
          </p:nvSpPr>
          <p:spPr>
            <a:xfrm>
              <a:off x="9857615" y="4340561"/>
              <a:ext cx="7160495"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07</a:t>
              </a:r>
              <a:endParaRPr dirty="0">
                <a:solidFill>
                  <a:schemeClr val="bg2">
                    <a:lumMod val="50000"/>
                    <a:lumOff val="50000"/>
                  </a:schemeClr>
                </a:solidFill>
              </a:endParaRPr>
            </a:p>
          </p:txBody>
        </p:sp>
        <p:sp>
          <p:nvSpPr>
            <p:cNvPr id="954" name="Google Shape;954;p54">
              <a:extLst>
                <a:ext uri="{FF2B5EF4-FFF2-40B4-BE49-F238E27FC236}">
                  <a16:creationId xmlns:a16="http://schemas.microsoft.com/office/drawing/2014/main" id="{2E377767-0C92-CF42-34A8-9DEB2DDBADF6}"/>
                </a:ext>
              </a:extLst>
            </p:cNvPr>
            <p:cNvSpPr txBox="1"/>
            <p:nvPr/>
          </p:nvSpPr>
          <p:spPr>
            <a:xfrm>
              <a:off x="7608563" y="4204942"/>
              <a:ext cx="11658601" cy="83222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Postman</a:t>
              </a:r>
              <a:endParaRPr dirty="0"/>
            </a:p>
          </p:txBody>
        </p:sp>
        <p:sp>
          <p:nvSpPr>
            <p:cNvPr id="955" name="Google Shape;955;p54">
              <a:extLst>
                <a:ext uri="{FF2B5EF4-FFF2-40B4-BE49-F238E27FC236}">
                  <a16:creationId xmlns:a16="http://schemas.microsoft.com/office/drawing/2014/main" id="{D5C46EB6-9F06-114F-BC6A-9AB8C1CF3F47}"/>
                </a:ext>
              </a:extLst>
            </p:cNvPr>
            <p:cNvSpPr txBox="1"/>
            <p:nvPr/>
          </p:nvSpPr>
          <p:spPr>
            <a:xfrm>
              <a:off x="11506199" y="5981701"/>
              <a:ext cx="4095228" cy="323641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testing and validating backend API endpoints during development.</a:t>
              </a:r>
              <a:endParaRPr/>
            </a:p>
          </p:txBody>
        </p:sp>
        <p:sp>
          <p:nvSpPr>
            <p:cNvPr id="956" name="Google Shape;956;p54">
              <a:extLst>
                <a:ext uri="{FF2B5EF4-FFF2-40B4-BE49-F238E27FC236}">
                  <a16:creationId xmlns:a16="http://schemas.microsoft.com/office/drawing/2014/main" id="{0AEA7DD4-12A5-237A-3F87-885E3CD3F33A}"/>
                </a:ext>
              </a:extLst>
            </p:cNvPr>
            <p:cNvSpPr txBox="1"/>
            <p:nvPr/>
          </p:nvSpPr>
          <p:spPr>
            <a:xfrm>
              <a:off x="13358628" y="990085"/>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A3"/>
                  </a:solidFill>
                  <a:latin typeface="Arial Black"/>
                  <a:ea typeface="Arial Black"/>
                  <a:cs typeface="Arial Black"/>
                  <a:sym typeface="Arial Black"/>
                </a:rPr>
                <a:t>7</a:t>
              </a:r>
              <a:endParaRPr/>
            </a:p>
          </p:txBody>
        </p:sp>
      </p:grpSp>
      <p:sp>
        <p:nvSpPr>
          <p:cNvPr id="4" name="Google Shape;1008;p55">
            <a:extLst>
              <a:ext uri="{FF2B5EF4-FFF2-40B4-BE49-F238E27FC236}">
                <a16:creationId xmlns:a16="http://schemas.microsoft.com/office/drawing/2014/main" id="{5B20FB62-6D01-3887-A231-138078C0A5E8}"/>
              </a:ext>
            </a:extLst>
          </p:cNvPr>
          <p:cNvSpPr txBox="1">
            <a:spLocks noGrp="1"/>
          </p:cNvSpPr>
          <p:nvPr>
            <p:ph type="title"/>
          </p:nvPr>
        </p:nvSpPr>
        <p:spPr>
          <a:xfrm rot="5400000">
            <a:off x="6461440" y="2962698"/>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3200" b="1">
                <a:latin typeface="Arial"/>
                <a:ea typeface="Arial"/>
                <a:cs typeface="Arial"/>
                <a:sym typeface="Arial"/>
              </a:rPr>
              <a:t>Tech stack</a:t>
            </a:r>
            <a:endParaRPr sz="3200" b="1">
              <a:latin typeface="Arial"/>
              <a:ea typeface="Arial"/>
              <a:cs typeface="Arial"/>
              <a:sym typeface="Arial"/>
            </a:endParaRPr>
          </a:p>
        </p:txBody>
      </p:sp>
      <p:sp>
        <p:nvSpPr>
          <p:cNvPr id="5" name="Google Shape;1009;p55">
            <a:extLst>
              <a:ext uri="{FF2B5EF4-FFF2-40B4-BE49-F238E27FC236}">
                <a16:creationId xmlns:a16="http://schemas.microsoft.com/office/drawing/2014/main" id="{9A00BB24-E27A-572B-2FE5-B3168AB62D5B}"/>
              </a:ext>
            </a:extLst>
          </p:cNvPr>
          <p:cNvSpPr txBox="1"/>
          <p:nvPr/>
        </p:nvSpPr>
        <p:spPr>
          <a:xfrm rot="5400000">
            <a:off x="8269150" y="3221675"/>
            <a:ext cx="5765644" cy="424732"/>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Clr>
                <a:schemeClr val="dk1"/>
              </a:buClr>
              <a:buSzPts val="1200"/>
              <a:buFont typeface="Arial"/>
              <a:buNone/>
            </a:pPr>
            <a:r>
              <a:rPr lang="en-US" sz="1200" b="1" i="0" u="none" strike="noStrike" cap="none">
                <a:solidFill>
                  <a:srgbClr val="000000"/>
                </a:solidFill>
                <a:latin typeface="Arial"/>
                <a:ea typeface="Arial"/>
                <a:cs typeface="Arial"/>
                <a:sym typeface="Arial"/>
              </a:rPr>
              <a:t>UniNest utilizes a set of modern tools and technologies to ensure scalability, maintainability, and</a:t>
            </a:r>
            <a:r>
              <a:rPr lang="en-US" sz="1200" b="0" i="0" u="none" strike="noStrike" cap="none">
                <a:solidFill>
                  <a:srgbClr val="000000"/>
                </a:solidFill>
                <a:latin typeface="Arial"/>
                <a:ea typeface="Arial"/>
                <a:cs typeface="Arial"/>
                <a:sym typeface="Arial"/>
              </a:rPr>
              <a:t> </a:t>
            </a:r>
            <a:r>
              <a:rPr lang="en-US" sz="1200" b="1" i="0" u="none" strike="noStrike" cap="none">
                <a:solidFill>
                  <a:srgbClr val="000000"/>
                </a:solidFill>
                <a:latin typeface="Arial"/>
                <a:ea typeface="Arial"/>
                <a:cs typeface="Arial"/>
                <a:sym typeface="Arial"/>
              </a:rPr>
              <a:t>performance across all system components:</a:t>
            </a:r>
            <a:endParaRPr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913400883"/>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914">
          <a:extLst>
            <a:ext uri="{FF2B5EF4-FFF2-40B4-BE49-F238E27FC236}">
              <a16:creationId xmlns:a16="http://schemas.microsoft.com/office/drawing/2014/main" id="{3D98A118-12A2-A854-131B-2B4619388865}"/>
            </a:ext>
          </a:extLst>
        </p:cNvPr>
        <p:cNvGrpSpPr/>
        <p:nvPr/>
      </p:nvGrpSpPr>
      <p:grpSpPr>
        <a:xfrm>
          <a:off x="0" y="0"/>
          <a:ext cx="0" cy="0"/>
          <a:chOff x="0" y="0"/>
          <a:chExt cx="0" cy="0"/>
        </a:xfrm>
      </p:grpSpPr>
      <p:grpSp>
        <p:nvGrpSpPr>
          <p:cNvPr id="915" name="Google Shape;915;p54">
            <a:extLst>
              <a:ext uri="{FF2B5EF4-FFF2-40B4-BE49-F238E27FC236}">
                <a16:creationId xmlns:a16="http://schemas.microsoft.com/office/drawing/2014/main" id="{11801F0B-ACFB-D944-CB4F-1B1E6BEF3344}"/>
              </a:ext>
            </a:extLst>
          </p:cNvPr>
          <p:cNvGrpSpPr/>
          <p:nvPr/>
        </p:nvGrpSpPr>
        <p:grpSpPr>
          <a:xfrm>
            <a:off x="-746820" y="-20173"/>
            <a:ext cx="13640403" cy="6888258"/>
            <a:chOff x="0" y="0"/>
            <a:chExt cx="20490743" cy="10287000"/>
          </a:xfrm>
        </p:grpSpPr>
        <p:sp>
          <p:nvSpPr>
            <p:cNvPr id="916" name="Google Shape;916;p54">
              <a:extLst>
                <a:ext uri="{FF2B5EF4-FFF2-40B4-BE49-F238E27FC236}">
                  <a16:creationId xmlns:a16="http://schemas.microsoft.com/office/drawing/2014/main" id="{96D42507-9FC1-5277-1AC6-78C1CEAE0E5A}"/>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8648700"/>
                  </a:lnTo>
                  <a:lnTo>
                    <a:pt x="17236764" y="8648700"/>
                  </a:lnTo>
                  <a:cubicBezTo>
                    <a:pt x="17348990" y="8648700"/>
                    <a:pt x="17439968" y="8739678"/>
                    <a:pt x="17439968" y="8851904"/>
                  </a:cubicBezTo>
                  <a:lnTo>
                    <a:pt x="17439968" y="9664696"/>
                  </a:lnTo>
                  <a:cubicBezTo>
                    <a:pt x="17439968" y="9776922"/>
                    <a:pt x="17348990" y="9867900"/>
                    <a:pt x="17236764" y="9867900"/>
                  </a:cubicBezTo>
                  <a:lnTo>
                    <a:pt x="16535400" y="9867900"/>
                  </a:lnTo>
                  <a:lnTo>
                    <a:pt x="16535400" y="10287000"/>
                  </a:lnTo>
                  <a:lnTo>
                    <a:pt x="0" y="10287000"/>
                  </a:lnTo>
                  <a:close/>
                </a:path>
              </a:pathLst>
            </a:custGeom>
            <a:solidFill>
              <a:srgbClr val="10253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17" name="Google Shape;917;p54">
              <a:extLst>
                <a:ext uri="{FF2B5EF4-FFF2-40B4-BE49-F238E27FC236}">
                  <a16:creationId xmlns:a16="http://schemas.microsoft.com/office/drawing/2014/main" id="{AECC7B01-7602-1617-9F40-FEA0CAAA4724}"/>
                </a:ext>
              </a:extLst>
            </p:cNvPr>
            <p:cNvSpPr txBox="1"/>
            <p:nvPr/>
          </p:nvSpPr>
          <p:spPr>
            <a:xfrm>
              <a:off x="9857614" y="4340562"/>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01</a:t>
              </a:r>
              <a:endParaRPr dirty="0">
                <a:solidFill>
                  <a:schemeClr val="bg2">
                    <a:lumMod val="90000"/>
                    <a:lumOff val="10000"/>
                  </a:schemeClr>
                </a:solidFill>
              </a:endParaRPr>
            </a:p>
          </p:txBody>
        </p:sp>
        <p:sp>
          <p:nvSpPr>
            <p:cNvPr id="918" name="Google Shape;918;p54">
              <a:extLst>
                <a:ext uri="{FF2B5EF4-FFF2-40B4-BE49-F238E27FC236}">
                  <a16:creationId xmlns:a16="http://schemas.microsoft.com/office/drawing/2014/main" id="{87F1182C-8037-46A5-C6C5-91C9EFCE8CF5}"/>
                </a:ext>
              </a:extLst>
            </p:cNvPr>
            <p:cNvSpPr txBox="1"/>
            <p:nvPr/>
          </p:nvSpPr>
          <p:spPr>
            <a:xfrm>
              <a:off x="7608562" y="3925791"/>
              <a:ext cx="11658600" cy="165469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Node.js </a:t>
              </a:r>
              <a:endParaRPr dirty="0"/>
            </a:p>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(JavaScript)</a:t>
              </a:r>
              <a:endParaRPr dirty="0"/>
            </a:p>
          </p:txBody>
        </p:sp>
        <p:sp>
          <p:nvSpPr>
            <p:cNvPr id="919" name="Google Shape;919;p54">
              <a:extLst>
                <a:ext uri="{FF2B5EF4-FFF2-40B4-BE49-F238E27FC236}">
                  <a16:creationId xmlns:a16="http://schemas.microsoft.com/office/drawing/2014/main" id="{CB82CF5B-A1DF-F44D-DB35-F44A85D4A494}"/>
                </a:ext>
              </a:extLst>
            </p:cNvPr>
            <p:cNvSpPr txBox="1"/>
            <p:nvPr/>
          </p:nvSpPr>
          <p:spPr>
            <a:xfrm>
              <a:off x="10881902" y="5985552"/>
              <a:ext cx="5041034" cy="386095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implement the backend server and RESTful APIs, handling business logic and data communication.</a:t>
              </a:r>
              <a:endParaRPr/>
            </a:p>
          </p:txBody>
        </p:sp>
        <p:sp>
          <p:nvSpPr>
            <p:cNvPr id="920" name="Google Shape;920;p54">
              <a:extLst>
                <a:ext uri="{FF2B5EF4-FFF2-40B4-BE49-F238E27FC236}">
                  <a16:creationId xmlns:a16="http://schemas.microsoft.com/office/drawing/2014/main" id="{4CA65FA9-4CFB-B091-085F-192F57846C2A}"/>
                </a:ext>
              </a:extLst>
            </p:cNvPr>
            <p:cNvSpPr txBox="1"/>
            <p:nvPr/>
          </p:nvSpPr>
          <p:spPr>
            <a:xfrm>
              <a:off x="13330247" y="9254202"/>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020611"/>
                  </a:solidFill>
                  <a:latin typeface="Arial Black"/>
                  <a:ea typeface="Arial Black"/>
                  <a:cs typeface="Arial Black"/>
                  <a:sym typeface="Arial Black"/>
                </a:rPr>
                <a:t>1</a:t>
              </a:r>
              <a:endParaRPr dirty="0"/>
            </a:p>
          </p:txBody>
        </p:sp>
      </p:grpSp>
      <p:grpSp>
        <p:nvGrpSpPr>
          <p:cNvPr id="921" name="Google Shape;921;p54">
            <a:extLst>
              <a:ext uri="{FF2B5EF4-FFF2-40B4-BE49-F238E27FC236}">
                <a16:creationId xmlns:a16="http://schemas.microsoft.com/office/drawing/2014/main" id="{4B031353-4A3D-BB02-D1EE-6AB8971D6DF6}"/>
              </a:ext>
            </a:extLst>
          </p:cNvPr>
          <p:cNvGrpSpPr/>
          <p:nvPr/>
        </p:nvGrpSpPr>
        <p:grpSpPr>
          <a:xfrm>
            <a:off x="-741045" y="-10088"/>
            <a:ext cx="13651170" cy="6878173"/>
            <a:chOff x="0" y="0"/>
            <a:chExt cx="20506917" cy="10287000"/>
          </a:xfrm>
        </p:grpSpPr>
        <p:sp>
          <p:nvSpPr>
            <p:cNvPr id="922" name="Google Shape;922;p54">
              <a:extLst>
                <a:ext uri="{FF2B5EF4-FFF2-40B4-BE49-F238E27FC236}">
                  <a16:creationId xmlns:a16="http://schemas.microsoft.com/office/drawing/2014/main" id="{C19E045B-6202-66DE-FE0A-BC8394CDF44B}"/>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7277100"/>
                  </a:lnTo>
                  <a:lnTo>
                    <a:pt x="17236764" y="7277100"/>
                  </a:lnTo>
                  <a:cubicBezTo>
                    <a:pt x="17348990" y="7277100"/>
                    <a:pt x="17439968" y="7368078"/>
                    <a:pt x="17439968" y="7480304"/>
                  </a:cubicBezTo>
                  <a:lnTo>
                    <a:pt x="17439968" y="8293096"/>
                  </a:lnTo>
                  <a:cubicBezTo>
                    <a:pt x="17439968" y="8405322"/>
                    <a:pt x="17348990" y="8496300"/>
                    <a:pt x="17236764" y="8496300"/>
                  </a:cubicBezTo>
                  <a:lnTo>
                    <a:pt x="16535400" y="8496300"/>
                  </a:lnTo>
                  <a:lnTo>
                    <a:pt x="16535400" y="10287000"/>
                  </a:lnTo>
                  <a:lnTo>
                    <a:pt x="0" y="10287000"/>
                  </a:lnTo>
                  <a:close/>
                </a:path>
              </a:pathLst>
            </a:custGeom>
            <a:solidFill>
              <a:srgbClr val="10255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3" name="Google Shape;923;p54">
              <a:extLst>
                <a:ext uri="{FF2B5EF4-FFF2-40B4-BE49-F238E27FC236}">
                  <a16:creationId xmlns:a16="http://schemas.microsoft.com/office/drawing/2014/main" id="{59468DFF-9206-9C33-B668-193E7FED2808}"/>
                </a:ext>
              </a:extLst>
            </p:cNvPr>
            <p:cNvSpPr txBox="1"/>
            <p:nvPr/>
          </p:nvSpPr>
          <p:spPr>
            <a:xfrm>
              <a:off x="9857614" y="4340561"/>
              <a:ext cx="7160496"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02</a:t>
              </a:r>
              <a:endParaRPr dirty="0">
                <a:solidFill>
                  <a:schemeClr val="bg2">
                    <a:lumMod val="75000"/>
                    <a:lumOff val="25000"/>
                  </a:schemeClr>
                </a:solidFill>
              </a:endParaRPr>
            </a:p>
          </p:txBody>
        </p:sp>
        <p:sp>
          <p:nvSpPr>
            <p:cNvPr id="924" name="Google Shape;924;p54">
              <a:extLst>
                <a:ext uri="{FF2B5EF4-FFF2-40B4-BE49-F238E27FC236}">
                  <a16:creationId xmlns:a16="http://schemas.microsoft.com/office/drawing/2014/main" id="{6924BA1C-8C41-FA12-95E4-807AB61DCA73}"/>
                </a:ext>
              </a:extLst>
            </p:cNvPr>
            <p:cNvSpPr txBox="1"/>
            <p:nvPr/>
          </p:nvSpPr>
          <p:spPr>
            <a:xfrm>
              <a:off x="11049000" y="4402278"/>
              <a:ext cx="5093962"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Express.js</a:t>
              </a:r>
              <a:endParaRPr dirty="0"/>
            </a:p>
          </p:txBody>
        </p:sp>
        <p:sp>
          <p:nvSpPr>
            <p:cNvPr id="925" name="Google Shape;925;p54">
              <a:extLst>
                <a:ext uri="{FF2B5EF4-FFF2-40B4-BE49-F238E27FC236}">
                  <a16:creationId xmlns:a16="http://schemas.microsoft.com/office/drawing/2014/main" id="{1F6ADCC5-E639-9803-6BD1-ABAC703A06B2}"/>
                </a:ext>
              </a:extLst>
            </p:cNvPr>
            <p:cNvSpPr txBox="1"/>
            <p:nvPr/>
          </p:nvSpPr>
          <p:spPr>
            <a:xfrm>
              <a:off x="10752200" y="6018488"/>
              <a:ext cx="5417456" cy="322217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Provides routing and middleware support for managing HTTP requests and responses.</a:t>
              </a:r>
              <a:endParaRPr/>
            </a:p>
          </p:txBody>
        </p:sp>
        <p:sp>
          <p:nvSpPr>
            <p:cNvPr id="926" name="Google Shape;926;p54">
              <a:extLst>
                <a:ext uri="{FF2B5EF4-FFF2-40B4-BE49-F238E27FC236}">
                  <a16:creationId xmlns:a16="http://schemas.microsoft.com/office/drawing/2014/main" id="{AFDAF099-0CBC-C572-9F2D-FA3FE78811F6}"/>
                </a:ext>
              </a:extLst>
            </p:cNvPr>
            <p:cNvSpPr txBox="1"/>
            <p:nvPr/>
          </p:nvSpPr>
          <p:spPr>
            <a:xfrm>
              <a:off x="13346421" y="783208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3F"/>
                  </a:solidFill>
                  <a:latin typeface="Arial Black"/>
                  <a:ea typeface="Arial Black"/>
                  <a:cs typeface="Arial Black"/>
                  <a:sym typeface="Arial Black"/>
                </a:rPr>
                <a:t>2</a:t>
              </a:r>
              <a:endParaRPr dirty="0"/>
            </a:p>
          </p:txBody>
        </p:sp>
      </p:grpSp>
      <p:grpSp>
        <p:nvGrpSpPr>
          <p:cNvPr id="927" name="Google Shape;927;p54">
            <a:extLst>
              <a:ext uri="{FF2B5EF4-FFF2-40B4-BE49-F238E27FC236}">
                <a16:creationId xmlns:a16="http://schemas.microsoft.com/office/drawing/2014/main" id="{231A1119-1CC2-9B21-F095-4A37FDB23AB2}"/>
              </a:ext>
            </a:extLst>
          </p:cNvPr>
          <p:cNvGrpSpPr/>
          <p:nvPr/>
        </p:nvGrpSpPr>
        <p:grpSpPr>
          <a:xfrm>
            <a:off x="-722580" y="-10088"/>
            <a:ext cx="13689958" cy="6878173"/>
            <a:chOff x="0" y="0"/>
            <a:chExt cx="20565186" cy="10287000"/>
          </a:xfrm>
        </p:grpSpPr>
        <p:sp>
          <p:nvSpPr>
            <p:cNvPr id="928" name="Google Shape;928;p54">
              <a:extLst>
                <a:ext uri="{FF2B5EF4-FFF2-40B4-BE49-F238E27FC236}">
                  <a16:creationId xmlns:a16="http://schemas.microsoft.com/office/drawing/2014/main" id="{8BBCE55E-C64D-23C6-4B3F-333310C9A60F}"/>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5905500"/>
                  </a:lnTo>
                  <a:lnTo>
                    <a:pt x="17271176" y="5905500"/>
                  </a:lnTo>
                  <a:cubicBezTo>
                    <a:pt x="17383404" y="5905500"/>
                    <a:pt x="17474380" y="5996478"/>
                    <a:pt x="17474380" y="6108704"/>
                  </a:cubicBezTo>
                  <a:lnTo>
                    <a:pt x="17474380" y="6921496"/>
                  </a:lnTo>
                  <a:cubicBezTo>
                    <a:pt x="17474380" y="7033722"/>
                    <a:pt x="17383404" y="7124700"/>
                    <a:pt x="17271176" y="7124700"/>
                  </a:cubicBezTo>
                  <a:lnTo>
                    <a:pt x="16535400" y="7124700"/>
                  </a:lnTo>
                  <a:lnTo>
                    <a:pt x="16535400" y="10287000"/>
                  </a:lnTo>
                  <a:lnTo>
                    <a:pt x="0" y="10287000"/>
                  </a:lnTo>
                  <a:close/>
                </a:path>
              </a:pathLst>
            </a:custGeom>
            <a:solidFill>
              <a:srgbClr val="10256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9" name="Google Shape;929;p54">
              <a:extLst>
                <a:ext uri="{FF2B5EF4-FFF2-40B4-BE49-F238E27FC236}">
                  <a16:creationId xmlns:a16="http://schemas.microsoft.com/office/drawing/2014/main" id="{C20015C9-E33D-AE5E-ADF0-CA49DFB0AE6E}"/>
                </a:ext>
              </a:extLst>
            </p:cNvPr>
            <p:cNvSpPr txBox="1"/>
            <p:nvPr/>
          </p:nvSpPr>
          <p:spPr>
            <a:xfrm>
              <a:off x="9857615" y="4340561"/>
              <a:ext cx="7160495"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03</a:t>
              </a:r>
              <a:endParaRPr dirty="0">
                <a:solidFill>
                  <a:schemeClr val="bg2">
                    <a:lumMod val="90000"/>
                    <a:lumOff val="10000"/>
                  </a:schemeClr>
                </a:solidFill>
              </a:endParaRPr>
            </a:p>
          </p:txBody>
        </p:sp>
        <p:sp>
          <p:nvSpPr>
            <p:cNvPr id="930" name="Google Shape;930;p54">
              <a:extLst>
                <a:ext uri="{FF2B5EF4-FFF2-40B4-BE49-F238E27FC236}">
                  <a16:creationId xmlns:a16="http://schemas.microsoft.com/office/drawing/2014/main" id="{E83CCAC9-D9B9-9199-5E26-D1A91D24C6C8}"/>
                </a:ext>
              </a:extLst>
            </p:cNvPr>
            <p:cNvSpPr txBox="1"/>
            <p:nvPr/>
          </p:nvSpPr>
          <p:spPr>
            <a:xfrm>
              <a:off x="7608562" y="4298295"/>
              <a:ext cx="11658600"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Docker</a:t>
              </a:r>
              <a:endParaRPr dirty="0"/>
            </a:p>
          </p:txBody>
        </p:sp>
        <p:sp>
          <p:nvSpPr>
            <p:cNvPr id="931" name="Google Shape;931;p54">
              <a:extLst>
                <a:ext uri="{FF2B5EF4-FFF2-40B4-BE49-F238E27FC236}">
                  <a16:creationId xmlns:a16="http://schemas.microsoft.com/office/drawing/2014/main" id="{FECE60D8-BF52-D641-7345-9F19A29EE8A5}"/>
                </a:ext>
              </a:extLst>
            </p:cNvPr>
            <p:cNvSpPr txBox="1"/>
            <p:nvPr/>
          </p:nvSpPr>
          <p:spPr>
            <a:xfrm>
              <a:off x="10224337" y="5938945"/>
              <a:ext cx="6073998" cy="276186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containerize backend and frontend web services and the database, ensuring consistent development and deployment environments.</a:t>
              </a:r>
              <a:endParaRPr/>
            </a:p>
          </p:txBody>
        </p:sp>
        <p:sp>
          <p:nvSpPr>
            <p:cNvPr id="932" name="Google Shape;932;p54">
              <a:extLst>
                <a:ext uri="{FF2B5EF4-FFF2-40B4-BE49-F238E27FC236}">
                  <a16:creationId xmlns:a16="http://schemas.microsoft.com/office/drawing/2014/main" id="{57BAFA93-C3DA-084E-A725-52F68759D02D}"/>
                </a:ext>
              </a:extLst>
            </p:cNvPr>
            <p:cNvSpPr txBox="1"/>
            <p:nvPr/>
          </p:nvSpPr>
          <p:spPr>
            <a:xfrm>
              <a:off x="13404689" y="6487482"/>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53"/>
                  </a:solidFill>
                  <a:latin typeface="Arial Black"/>
                  <a:ea typeface="Arial Black"/>
                  <a:cs typeface="Arial Black"/>
                  <a:sym typeface="Arial Black"/>
                </a:rPr>
                <a:t>3</a:t>
              </a:r>
              <a:endParaRPr dirty="0"/>
            </a:p>
          </p:txBody>
        </p:sp>
      </p:grpSp>
      <p:grpSp>
        <p:nvGrpSpPr>
          <p:cNvPr id="933" name="Google Shape;933;p54">
            <a:extLst>
              <a:ext uri="{FF2B5EF4-FFF2-40B4-BE49-F238E27FC236}">
                <a16:creationId xmlns:a16="http://schemas.microsoft.com/office/drawing/2014/main" id="{34D357F6-4C19-5916-F5C7-6F825C781B41}"/>
              </a:ext>
            </a:extLst>
          </p:cNvPr>
          <p:cNvGrpSpPr/>
          <p:nvPr/>
        </p:nvGrpSpPr>
        <p:grpSpPr>
          <a:xfrm>
            <a:off x="-10585544" y="-10087"/>
            <a:ext cx="13669756" cy="6888257"/>
            <a:chOff x="0" y="0"/>
            <a:chExt cx="20534837" cy="10287000"/>
          </a:xfrm>
        </p:grpSpPr>
        <p:sp>
          <p:nvSpPr>
            <p:cNvPr id="934" name="Google Shape;934;p54">
              <a:extLst>
                <a:ext uri="{FF2B5EF4-FFF2-40B4-BE49-F238E27FC236}">
                  <a16:creationId xmlns:a16="http://schemas.microsoft.com/office/drawing/2014/main" id="{4BC74487-F5EB-FF30-04B8-4AA9CE89001D}"/>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4533900"/>
                  </a:lnTo>
                  <a:lnTo>
                    <a:pt x="17271176" y="4533900"/>
                  </a:lnTo>
                  <a:cubicBezTo>
                    <a:pt x="17383404" y="4533900"/>
                    <a:pt x="17474380" y="4624878"/>
                    <a:pt x="17474380" y="4737104"/>
                  </a:cubicBezTo>
                  <a:lnTo>
                    <a:pt x="17474380" y="5549896"/>
                  </a:lnTo>
                  <a:cubicBezTo>
                    <a:pt x="17474380" y="5662122"/>
                    <a:pt x="17383404" y="5753100"/>
                    <a:pt x="17271176" y="5753100"/>
                  </a:cubicBezTo>
                  <a:lnTo>
                    <a:pt x="16535400" y="5753100"/>
                  </a:lnTo>
                  <a:lnTo>
                    <a:pt x="16535400" y="10287000"/>
                  </a:lnTo>
                  <a:lnTo>
                    <a:pt x="0" y="10287000"/>
                  </a:lnTo>
                  <a:close/>
                </a:path>
              </a:pathLst>
            </a:custGeom>
            <a:solidFill>
              <a:srgbClr val="10257B"/>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5" name="Google Shape;935;p54">
              <a:extLst>
                <a:ext uri="{FF2B5EF4-FFF2-40B4-BE49-F238E27FC236}">
                  <a16:creationId xmlns:a16="http://schemas.microsoft.com/office/drawing/2014/main" id="{EEB51046-C20D-9EAD-2F01-0377EECA6A84}"/>
                </a:ext>
              </a:extLst>
            </p:cNvPr>
            <p:cNvSpPr txBox="1"/>
            <p:nvPr/>
          </p:nvSpPr>
          <p:spPr>
            <a:xfrm>
              <a:off x="9857614" y="4340559"/>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04</a:t>
              </a:r>
              <a:endParaRPr dirty="0">
                <a:solidFill>
                  <a:schemeClr val="bg2">
                    <a:lumMod val="75000"/>
                    <a:lumOff val="25000"/>
                  </a:schemeClr>
                </a:solidFill>
              </a:endParaRPr>
            </a:p>
          </p:txBody>
        </p:sp>
        <p:sp>
          <p:nvSpPr>
            <p:cNvPr id="936" name="Google Shape;936;p54">
              <a:extLst>
                <a:ext uri="{FF2B5EF4-FFF2-40B4-BE49-F238E27FC236}">
                  <a16:creationId xmlns:a16="http://schemas.microsoft.com/office/drawing/2014/main" id="{E8AEFEAF-9F6C-956D-1BD0-E2A55DAF284B}"/>
                </a:ext>
              </a:extLst>
            </p:cNvPr>
            <p:cNvSpPr txBox="1"/>
            <p:nvPr/>
          </p:nvSpPr>
          <p:spPr>
            <a:xfrm>
              <a:off x="7608563" y="4346381"/>
              <a:ext cx="11658600" cy="830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React</a:t>
              </a:r>
              <a:endParaRPr dirty="0"/>
            </a:p>
          </p:txBody>
        </p:sp>
        <p:sp>
          <p:nvSpPr>
            <p:cNvPr id="937" name="Google Shape;937;p54">
              <a:extLst>
                <a:ext uri="{FF2B5EF4-FFF2-40B4-BE49-F238E27FC236}">
                  <a16:creationId xmlns:a16="http://schemas.microsoft.com/office/drawing/2014/main" id="{537D68D4-9229-A62F-18B4-7F98B4E272A0}"/>
                </a:ext>
              </a:extLst>
            </p:cNvPr>
            <p:cNvSpPr txBox="1"/>
            <p:nvPr/>
          </p:nvSpPr>
          <p:spPr>
            <a:xfrm>
              <a:off x="10758220" y="6018488"/>
              <a:ext cx="5328956" cy="323165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develop the web frontend, enabling a dynamic and responsive user interface.</a:t>
              </a:r>
              <a:endParaRPr/>
            </a:p>
          </p:txBody>
        </p:sp>
        <p:sp>
          <p:nvSpPr>
            <p:cNvPr id="938" name="Google Shape;938;p54">
              <a:extLst>
                <a:ext uri="{FF2B5EF4-FFF2-40B4-BE49-F238E27FC236}">
                  <a16:creationId xmlns:a16="http://schemas.microsoft.com/office/drawing/2014/main" id="{BED5CE3D-9C08-065D-9974-BF6B39B96A60}"/>
                </a:ext>
              </a:extLst>
            </p:cNvPr>
            <p:cNvSpPr txBox="1"/>
            <p:nvPr/>
          </p:nvSpPr>
          <p:spPr>
            <a:xfrm>
              <a:off x="13374341" y="5097327"/>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4</a:t>
              </a:r>
              <a:endParaRPr/>
            </a:p>
          </p:txBody>
        </p:sp>
      </p:grpSp>
      <p:grpSp>
        <p:nvGrpSpPr>
          <p:cNvPr id="939" name="Google Shape;939;p54">
            <a:extLst>
              <a:ext uri="{FF2B5EF4-FFF2-40B4-BE49-F238E27FC236}">
                <a16:creationId xmlns:a16="http://schemas.microsoft.com/office/drawing/2014/main" id="{1F9A312B-E224-5A5F-DE5F-1FCD38C3CCB8}"/>
              </a:ext>
            </a:extLst>
          </p:cNvPr>
          <p:cNvGrpSpPr/>
          <p:nvPr/>
        </p:nvGrpSpPr>
        <p:grpSpPr>
          <a:xfrm>
            <a:off x="-10591004" y="-10086"/>
            <a:ext cx="13675216" cy="6878171"/>
            <a:chOff x="0" y="0"/>
            <a:chExt cx="20543039" cy="10287000"/>
          </a:xfrm>
        </p:grpSpPr>
        <p:sp>
          <p:nvSpPr>
            <p:cNvPr id="940" name="Google Shape;940;p54">
              <a:extLst>
                <a:ext uri="{FF2B5EF4-FFF2-40B4-BE49-F238E27FC236}">
                  <a16:creationId xmlns:a16="http://schemas.microsoft.com/office/drawing/2014/main" id="{1B8D33FA-E476-0449-2C69-EDD6C185CEAD}"/>
                </a:ext>
              </a:extLst>
            </p:cNvPr>
            <p:cNvSpPr/>
            <p:nvPr/>
          </p:nvSpPr>
          <p:spPr>
            <a:xfrm>
              <a:off x="0" y="0"/>
              <a:ext cx="17449800" cy="10287000"/>
            </a:xfrm>
            <a:custGeom>
              <a:avLst/>
              <a:gdLst/>
              <a:ahLst/>
              <a:cxnLst/>
              <a:rect l="l" t="t" r="r" b="b"/>
              <a:pathLst>
                <a:path w="17449800" h="10287000" extrusionOk="0">
                  <a:moveTo>
                    <a:pt x="0" y="0"/>
                  </a:moveTo>
                  <a:lnTo>
                    <a:pt x="16535400" y="0"/>
                  </a:lnTo>
                  <a:lnTo>
                    <a:pt x="16535400" y="3162300"/>
                  </a:lnTo>
                  <a:lnTo>
                    <a:pt x="17246596" y="3162300"/>
                  </a:lnTo>
                  <a:cubicBezTo>
                    <a:pt x="17358822" y="3162300"/>
                    <a:pt x="17449800" y="3253278"/>
                    <a:pt x="17449800" y="3365504"/>
                  </a:cubicBezTo>
                  <a:lnTo>
                    <a:pt x="17449800" y="4178296"/>
                  </a:lnTo>
                  <a:cubicBezTo>
                    <a:pt x="17449800" y="4290522"/>
                    <a:pt x="17358822" y="4381500"/>
                    <a:pt x="17246596" y="4381500"/>
                  </a:cubicBezTo>
                  <a:lnTo>
                    <a:pt x="16535400" y="4381500"/>
                  </a:lnTo>
                  <a:lnTo>
                    <a:pt x="16535400" y="10287000"/>
                  </a:lnTo>
                  <a:lnTo>
                    <a:pt x="0" y="10287000"/>
                  </a:lnTo>
                  <a:close/>
                </a:path>
              </a:pathLst>
            </a:custGeom>
            <a:solidFill>
              <a:srgbClr val="10258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1" name="Google Shape;941;p54">
              <a:extLst>
                <a:ext uri="{FF2B5EF4-FFF2-40B4-BE49-F238E27FC236}">
                  <a16:creationId xmlns:a16="http://schemas.microsoft.com/office/drawing/2014/main" id="{223C30D8-A51B-D062-F15C-F7A1E946BA27}"/>
                </a:ext>
              </a:extLst>
            </p:cNvPr>
            <p:cNvSpPr txBox="1"/>
            <p:nvPr/>
          </p:nvSpPr>
          <p:spPr>
            <a:xfrm>
              <a:off x="9857616" y="4340560"/>
              <a:ext cx="7160496" cy="641175"/>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05</a:t>
              </a:r>
              <a:endParaRPr dirty="0">
                <a:solidFill>
                  <a:schemeClr val="bg2">
                    <a:lumMod val="50000"/>
                    <a:lumOff val="50000"/>
                  </a:schemeClr>
                </a:solidFill>
              </a:endParaRPr>
            </a:p>
          </p:txBody>
        </p:sp>
        <p:sp>
          <p:nvSpPr>
            <p:cNvPr id="942" name="Google Shape;942;p54">
              <a:extLst>
                <a:ext uri="{FF2B5EF4-FFF2-40B4-BE49-F238E27FC236}">
                  <a16:creationId xmlns:a16="http://schemas.microsoft.com/office/drawing/2014/main" id="{DFC971B1-E4F6-3AE9-881A-8A6D8A4D143C}"/>
                </a:ext>
              </a:extLst>
            </p:cNvPr>
            <p:cNvSpPr txBox="1"/>
            <p:nvPr/>
          </p:nvSpPr>
          <p:spPr>
            <a:xfrm>
              <a:off x="7608563" y="4522648"/>
              <a:ext cx="11658600" cy="558991"/>
            </a:xfrm>
            <a:prstGeom prst="rect">
              <a:avLst/>
            </a:prstGeom>
            <a:noFill/>
            <a:ln>
              <a:noFill/>
            </a:ln>
          </p:spPr>
          <p:txBody>
            <a:bodyPr spcFirstLastPara="1" wrap="square" lIns="0" tIns="0" rIns="0" bIns="0" anchor="t" anchorCtr="0">
              <a:spAutoFit/>
            </a:bodyPr>
            <a:lstStyle/>
            <a:p>
              <a:pPr marL="0" marR="0" lvl="0" indent="0" algn="ctr" rtl="0">
                <a:lnSpc>
                  <a:spcPct val="75222"/>
                </a:lnSpc>
                <a:spcBef>
                  <a:spcPts val="0"/>
                </a:spcBef>
                <a:spcAft>
                  <a:spcPts val="0"/>
                </a:spcAft>
                <a:buNone/>
              </a:pPr>
              <a:r>
                <a:rPr lang="en-US" sz="3600" b="1" i="0" u="none" strike="noStrike" cap="none" dirty="0">
                  <a:solidFill>
                    <a:srgbClr val="FFFFFF"/>
                  </a:solidFill>
                  <a:latin typeface="Montserrat"/>
                  <a:ea typeface="Montserrat"/>
                  <a:cs typeface="Montserrat"/>
                  <a:sym typeface="Montserrat"/>
                </a:rPr>
                <a:t>React Native</a:t>
              </a:r>
              <a:endParaRPr dirty="0"/>
            </a:p>
          </p:txBody>
        </p:sp>
        <p:sp>
          <p:nvSpPr>
            <p:cNvPr id="943" name="Google Shape;943;p54">
              <a:extLst>
                <a:ext uri="{FF2B5EF4-FFF2-40B4-BE49-F238E27FC236}">
                  <a16:creationId xmlns:a16="http://schemas.microsoft.com/office/drawing/2014/main" id="{0A72D03E-B06D-9D48-0CF3-401E5BC246F9}"/>
                </a:ext>
              </a:extLst>
            </p:cNvPr>
            <p:cNvSpPr txBox="1"/>
            <p:nvPr/>
          </p:nvSpPr>
          <p:spPr>
            <a:xfrm>
              <a:off x="10613114" y="5503697"/>
              <a:ext cx="5654725" cy="331423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develop the mobile application, extending system functionality to mobile devices while maintaining consistency with the web platform.</a:t>
              </a:r>
              <a:endParaRPr/>
            </a:p>
          </p:txBody>
        </p:sp>
        <p:sp>
          <p:nvSpPr>
            <p:cNvPr id="944" name="Google Shape;944;p54">
              <a:extLst>
                <a:ext uri="{FF2B5EF4-FFF2-40B4-BE49-F238E27FC236}">
                  <a16:creationId xmlns:a16="http://schemas.microsoft.com/office/drawing/2014/main" id="{5DB7FE17-2FBE-900C-E072-B0C642A8481C}"/>
                </a:ext>
              </a:extLst>
            </p:cNvPr>
            <p:cNvSpPr txBox="1"/>
            <p:nvPr/>
          </p:nvSpPr>
          <p:spPr>
            <a:xfrm>
              <a:off x="13382543" y="3756840"/>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5</a:t>
              </a:r>
              <a:endParaRPr/>
            </a:p>
          </p:txBody>
        </p:sp>
      </p:grpSp>
      <p:grpSp>
        <p:nvGrpSpPr>
          <p:cNvPr id="945" name="Google Shape;945;p54">
            <a:extLst>
              <a:ext uri="{FF2B5EF4-FFF2-40B4-BE49-F238E27FC236}">
                <a16:creationId xmlns:a16="http://schemas.microsoft.com/office/drawing/2014/main" id="{67171757-516F-CA3A-6B7A-15A53133A8CC}"/>
              </a:ext>
            </a:extLst>
          </p:cNvPr>
          <p:cNvGrpSpPr/>
          <p:nvPr/>
        </p:nvGrpSpPr>
        <p:grpSpPr>
          <a:xfrm>
            <a:off x="-10598344" y="10085"/>
            <a:ext cx="13674238" cy="6858000"/>
            <a:chOff x="164592" y="0"/>
            <a:chExt cx="20541570" cy="10287000"/>
          </a:xfrm>
        </p:grpSpPr>
        <p:sp>
          <p:nvSpPr>
            <p:cNvPr id="946" name="Google Shape;946;p54">
              <a:extLst>
                <a:ext uri="{FF2B5EF4-FFF2-40B4-BE49-F238E27FC236}">
                  <a16:creationId xmlns:a16="http://schemas.microsoft.com/office/drawing/2014/main" id="{B22E2C56-32CA-9D9B-23B6-CE059B2B7FDA}"/>
                </a:ext>
              </a:extLst>
            </p:cNvPr>
            <p:cNvSpPr/>
            <p:nvPr/>
          </p:nvSpPr>
          <p:spPr>
            <a:xfrm>
              <a:off x="164592" y="0"/>
              <a:ext cx="17484212" cy="10287000"/>
            </a:xfrm>
            <a:custGeom>
              <a:avLst/>
              <a:gdLst/>
              <a:ahLst/>
              <a:cxnLst/>
              <a:rect l="l" t="t" r="r" b="b"/>
              <a:pathLst>
                <a:path w="17484212" h="10287000" extrusionOk="0">
                  <a:moveTo>
                    <a:pt x="0" y="0"/>
                  </a:moveTo>
                  <a:lnTo>
                    <a:pt x="16535400" y="0"/>
                  </a:lnTo>
                  <a:lnTo>
                    <a:pt x="16535400" y="1790700"/>
                  </a:lnTo>
                  <a:lnTo>
                    <a:pt x="17281008" y="1790700"/>
                  </a:lnTo>
                  <a:cubicBezTo>
                    <a:pt x="17393236" y="1790700"/>
                    <a:pt x="17484212" y="1881678"/>
                    <a:pt x="17484212" y="1993904"/>
                  </a:cubicBezTo>
                  <a:lnTo>
                    <a:pt x="17484212" y="2806696"/>
                  </a:lnTo>
                  <a:cubicBezTo>
                    <a:pt x="17484212" y="2918922"/>
                    <a:pt x="17393236" y="3009900"/>
                    <a:pt x="17281008" y="3009900"/>
                  </a:cubicBezTo>
                  <a:lnTo>
                    <a:pt x="16535400" y="3009900"/>
                  </a:lnTo>
                  <a:lnTo>
                    <a:pt x="16535400" y="10287000"/>
                  </a:lnTo>
                  <a:lnTo>
                    <a:pt x="0" y="10287000"/>
                  </a:lnTo>
                  <a:close/>
                </a:path>
              </a:pathLst>
            </a:custGeom>
            <a:solidFill>
              <a:srgbClr val="1025A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7" name="Google Shape;947;p54">
              <a:extLst>
                <a:ext uri="{FF2B5EF4-FFF2-40B4-BE49-F238E27FC236}">
                  <a16:creationId xmlns:a16="http://schemas.microsoft.com/office/drawing/2014/main" id="{AAC2B9E6-7999-1347-540A-E45D8C5A47FA}"/>
                </a:ext>
              </a:extLst>
            </p:cNvPr>
            <p:cNvSpPr txBox="1"/>
            <p:nvPr/>
          </p:nvSpPr>
          <p:spPr>
            <a:xfrm>
              <a:off x="9967343" y="4340561"/>
              <a:ext cx="7160496" cy="643061"/>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06</a:t>
              </a:r>
              <a:endParaRPr dirty="0">
                <a:solidFill>
                  <a:schemeClr val="bg2">
                    <a:lumMod val="75000"/>
                    <a:lumOff val="25000"/>
                  </a:schemeClr>
                </a:solidFill>
              </a:endParaRPr>
            </a:p>
          </p:txBody>
        </p:sp>
        <p:sp>
          <p:nvSpPr>
            <p:cNvPr id="948" name="Google Shape;948;p54">
              <a:extLst>
                <a:ext uri="{FF2B5EF4-FFF2-40B4-BE49-F238E27FC236}">
                  <a16:creationId xmlns:a16="http://schemas.microsoft.com/office/drawing/2014/main" id="{7C61F415-64AF-4F2E-B9F6-1B2119A31A38}"/>
                </a:ext>
              </a:extLst>
            </p:cNvPr>
            <p:cNvSpPr txBox="1"/>
            <p:nvPr/>
          </p:nvSpPr>
          <p:spPr>
            <a:xfrm>
              <a:off x="7718292" y="4367508"/>
              <a:ext cx="11658600" cy="83222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Git and GitHub</a:t>
              </a:r>
              <a:endParaRPr dirty="0"/>
            </a:p>
          </p:txBody>
        </p:sp>
        <p:sp>
          <p:nvSpPr>
            <p:cNvPr id="949" name="Google Shape;949;p54">
              <a:extLst>
                <a:ext uri="{FF2B5EF4-FFF2-40B4-BE49-F238E27FC236}">
                  <a16:creationId xmlns:a16="http://schemas.microsoft.com/office/drawing/2014/main" id="{C2E96392-7C01-C535-2DA2-9D4A1F8A3311}"/>
                </a:ext>
              </a:extLst>
            </p:cNvPr>
            <p:cNvSpPr txBox="1"/>
            <p:nvPr/>
          </p:nvSpPr>
          <p:spPr>
            <a:xfrm>
              <a:off x="10299800" y="6018488"/>
              <a:ext cx="6042408" cy="194184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version control,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collaboration, and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code management.</a:t>
              </a:r>
              <a:endParaRPr/>
            </a:p>
          </p:txBody>
        </p:sp>
        <p:sp>
          <p:nvSpPr>
            <p:cNvPr id="950" name="Google Shape;950;p54">
              <a:extLst>
                <a:ext uri="{FF2B5EF4-FFF2-40B4-BE49-F238E27FC236}">
                  <a16:creationId xmlns:a16="http://schemas.microsoft.com/office/drawing/2014/main" id="{839B9717-201C-5BA1-6166-DD8E3DEFC670}"/>
                </a:ext>
              </a:extLst>
            </p:cNvPr>
            <p:cNvSpPr txBox="1"/>
            <p:nvPr/>
          </p:nvSpPr>
          <p:spPr>
            <a:xfrm>
              <a:off x="13545666" y="239264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8F"/>
                  </a:solidFill>
                  <a:latin typeface="Arial Black"/>
                  <a:ea typeface="Arial Black"/>
                  <a:cs typeface="Arial Black"/>
                  <a:sym typeface="Arial Black"/>
                </a:rPr>
                <a:t>6</a:t>
              </a:r>
              <a:endParaRPr/>
            </a:p>
          </p:txBody>
        </p:sp>
      </p:grpSp>
      <p:grpSp>
        <p:nvGrpSpPr>
          <p:cNvPr id="951" name="Google Shape;951;p54">
            <a:extLst>
              <a:ext uri="{FF2B5EF4-FFF2-40B4-BE49-F238E27FC236}">
                <a16:creationId xmlns:a16="http://schemas.microsoft.com/office/drawing/2014/main" id="{C9EEA7F7-32FB-42A4-2A39-6F2766818C27}"/>
              </a:ext>
            </a:extLst>
          </p:cNvPr>
          <p:cNvGrpSpPr/>
          <p:nvPr/>
        </p:nvGrpSpPr>
        <p:grpSpPr>
          <a:xfrm>
            <a:off x="-10591004" y="-10086"/>
            <a:ext cx="13683737" cy="6888255"/>
            <a:chOff x="-36716" y="0"/>
            <a:chExt cx="20555841" cy="10287000"/>
          </a:xfrm>
        </p:grpSpPr>
        <p:sp>
          <p:nvSpPr>
            <p:cNvPr id="952" name="Google Shape;952;p54">
              <a:extLst>
                <a:ext uri="{FF2B5EF4-FFF2-40B4-BE49-F238E27FC236}">
                  <a16:creationId xmlns:a16="http://schemas.microsoft.com/office/drawing/2014/main" id="{10939ADD-DDF3-F9DE-FACA-EB54143E71D8}"/>
                </a:ext>
              </a:extLst>
            </p:cNvPr>
            <p:cNvSpPr/>
            <p:nvPr/>
          </p:nvSpPr>
          <p:spPr>
            <a:xfrm>
              <a:off x="-36716" y="0"/>
              <a:ext cx="17484212" cy="10287000"/>
            </a:xfrm>
            <a:custGeom>
              <a:avLst/>
              <a:gdLst/>
              <a:ahLst/>
              <a:cxnLst/>
              <a:rect l="l" t="t" r="r" b="b"/>
              <a:pathLst>
                <a:path w="17484212" h="10287000" extrusionOk="0">
                  <a:moveTo>
                    <a:pt x="0" y="0"/>
                  </a:moveTo>
                  <a:lnTo>
                    <a:pt x="16535400" y="0"/>
                  </a:lnTo>
                  <a:lnTo>
                    <a:pt x="16535400" y="374855"/>
                  </a:lnTo>
                  <a:lnTo>
                    <a:pt x="17281008" y="374855"/>
                  </a:lnTo>
                  <a:cubicBezTo>
                    <a:pt x="17393236" y="374855"/>
                    <a:pt x="17484212" y="465833"/>
                    <a:pt x="17484212" y="578059"/>
                  </a:cubicBezTo>
                  <a:lnTo>
                    <a:pt x="17484212" y="1390851"/>
                  </a:lnTo>
                  <a:cubicBezTo>
                    <a:pt x="17484212" y="1503077"/>
                    <a:pt x="17393236" y="1594055"/>
                    <a:pt x="17281008" y="1594055"/>
                  </a:cubicBezTo>
                  <a:lnTo>
                    <a:pt x="16535400" y="1594055"/>
                  </a:lnTo>
                  <a:lnTo>
                    <a:pt x="16535400" y="10287000"/>
                  </a:lnTo>
                  <a:lnTo>
                    <a:pt x="0" y="10287000"/>
                  </a:lnTo>
                  <a:close/>
                </a:path>
              </a:pathLst>
            </a:custGeom>
            <a:solidFill>
              <a:srgbClr val="1025B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953" name="Google Shape;953;p54">
              <a:extLst>
                <a:ext uri="{FF2B5EF4-FFF2-40B4-BE49-F238E27FC236}">
                  <a16:creationId xmlns:a16="http://schemas.microsoft.com/office/drawing/2014/main" id="{25EEB970-C586-BC33-9E5A-92D3029D4A98}"/>
                </a:ext>
              </a:extLst>
            </p:cNvPr>
            <p:cNvSpPr txBox="1"/>
            <p:nvPr/>
          </p:nvSpPr>
          <p:spPr>
            <a:xfrm>
              <a:off x="9857615" y="4340561"/>
              <a:ext cx="7160495"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07</a:t>
              </a:r>
              <a:endParaRPr dirty="0">
                <a:solidFill>
                  <a:schemeClr val="bg2">
                    <a:lumMod val="50000"/>
                    <a:lumOff val="50000"/>
                  </a:schemeClr>
                </a:solidFill>
              </a:endParaRPr>
            </a:p>
          </p:txBody>
        </p:sp>
        <p:sp>
          <p:nvSpPr>
            <p:cNvPr id="954" name="Google Shape;954;p54">
              <a:extLst>
                <a:ext uri="{FF2B5EF4-FFF2-40B4-BE49-F238E27FC236}">
                  <a16:creationId xmlns:a16="http://schemas.microsoft.com/office/drawing/2014/main" id="{58CD4166-7D1F-70D9-82F9-E4641ABACB3D}"/>
                </a:ext>
              </a:extLst>
            </p:cNvPr>
            <p:cNvSpPr txBox="1"/>
            <p:nvPr/>
          </p:nvSpPr>
          <p:spPr>
            <a:xfrm>
              <a:off x="7608563" y="4204942"/>
              <a:ext cx="11658601" cy="83222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Postman</a:t>
              </a:r>
              <a:endParaRPr dirty="0"/>
            </a:p>
          </p:txBody>
        </p:sp>
        <p:sp>
          <p:nvSpPr>
            <p:cNvPr id="955" name="Google Shape;955;p54">
              <a:extLst>
                <a:ext uri="{FF2B5EF4-FFF2-40B4-BE49-F238E27FC236}">
                  <a16:creationId xmlns:a16="http://schemas.microsoft.com/office/drawing/2014/main" id="{69AA8A5C-1A08-4E55-06C4-DF8526315BD4}"/>
                </a:ext>
              </a:extLst>
            </p:cNvPr>
            <p:cNvSpPr txBox="1"/>
            <p:nvPr/>
          </p:nvSpPr>
          <p:spPr>
            <a:xfrm>
              <a:off x="11506199" y="5981701"/>
              <a:ext cx="4095228" cy="323641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testing and validating backend API endpoints during development.</a:t>
              </a:r>
              <a:endParaRPr/>
            </a:p>
          </p:txBody>
        </p:sp>
        <p:sp>
          <p:nvSpPr>
            <p:cNvPr id="956" name="Google Shape;956;p54">
              <a:extLst>
                <a:ext uri="{FF2B5EF4-FFF2-40B4-BE49-F238E27FC236}">
                  <a16:creationId xmlns:a16="http://schemas.microsoft.com/office/drawing/2014/main" id="{7CD85392-124B-B2EB-908F-EBC50B0F7E21}"/>
                </a:ext>
              </a:extLst>
            </p:cNvPr>
            <p:cNvSpPr txBox="1"/>
            <p:nvPr/>
          </p:nvSpPr>
          <p:spPr>
            <a:xfrm>
              <a:off x="13358628" y="990085"/>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A3"/>
                  </a:solidFill>
                  <a:latin typeface="Arial Black"/>
                  <a:ea typeface="Arial Black"/>
                  <a:cs typeface="Arial Black"/>
                  <a:sym typeface="Arial Black"/>
                </a:rPr>
                <a:t>7</a:t>
              </a:r>
              <a:endParaRPr/>
            </a:p>
          </p:txBody>
        </p:sp>
      </p:grpSp>
      <p:sp>
        <p:nvSpPr>
          <p:cNvPr id="4" name="Google Shape;1008;p55">
            <a:extLst>
              <a:ext uri="{FF2B5EF4-FFF2-40B4-BE49-F238E27FC236}">
                <a16:creationId xmlns:a16="http://schemas.microsoft.com/office/drawing/2014/main" id="{55ECBDB7-7A60-A726-D90A-9CCDCBE7743A}"/>
              </a:ext>
            </a:extLst>
          </p:cNvPr>
          <p:cNvSpPr txBox="1">
            <a:spLocks noGrp="1"/>
          </p:cNvSpPr>
          <p:nvPr>
            <p:ph type="title"/>
          </p:nvPr>
        </p:nvSpPr>
        <p:spPr>
          <a:xfrm rot="5400000">
            <a:off x="6461440" y="2962698"/>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3200" b="1">
                <a:latin typeface="Arial"/>
                <a:ea typeface="Arial"/>
                <a:cs typeface="Arial"/>
                <a:sym typeface="Arial"/>
              </a:rPr>
              <a:t>Tech stack</a:t>
            </a:r>
            <a:endParaRPr sz="3200" b="1">
              <a:latin typeface="Arial"/>
              <a:ea typeface="Arial"/>
              <a:cs typeface="Arial"/>
              <a:sym typeface="Arial"/>
            </a:endParaRPr>
          </a:p>
        </p:txBody>
      </p:sp>
      <p:sp>
        <p:nvSpPr>
          <p:cNvPr id="5" name="Google Shape;1009;p55">
            <a:extLst>
              <a:ext uri="{FF2B5EF4-FFF2-40B4-BE49-F238E27FC236}">
                <a16:creationId xmlns:a16="http://schemas.microsoft.com/office/drawing/2014/main" id="{3B0EBF9F-1EA8-CFD3-9F81-FBF1EAEA6BC3}"/>
              </a:ext>
            </a:extLst>
          </p:cNvPr>
          <p:cNvSpPr txBox="1"/>
          <p:nvPr/>
        </p:nvSpPr>
        <p:spPr>
          <a:xfrm rot="5400000">
            <a:off x="8269150" y="3221675"/>
            <a:ext cx="5765644" cy="424732"/>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Clr>
                <a:schemeClr val="dk1"/>
              </a:buClr>
              <a:buSzPts val="1200"/>
              <a:buFont typeface="Arial"/>
              <a:buNone/>
            </a:pPr>
            <a:r>
              <a:rPr lang="en-US" sz="1200" b="1" i="0" u="none" strike="noStrike" cap="none">
                <a:solidFill>
                  <a:srgbClr val="000000"/>
                </a:solidFill>
                <a:latin typeface="Arial"/>
                <a:ea typeface="Arial"/>
                <a:cs typeface="Arial"/>
                <a:sym typeface="Arial"/>
              </a:rPr>
              <a:t>UniNest utilizes a set of modern tools and technologies to ensure scalability, maintainability, and</a:t>
            </a:r>
            <a:r>
              <a:rPr lang="en-US" sz="1200" b="0" i="0" u="none" strike="noStrike" cap="none">
                <a:solidFill>
                  <a:srgbClr val="000000"/>
                </a:solidFill>
                <a:latin typeface="Arial"/>
                <a:ea typeface="Arial"/>
                <a:cs typeface="Arial"/>
                <a:sym typeface="Arial"/>
              </a:rPr>
              <a:t> </a:t>
            </a:r>
            <a:r>
              <a:rPr lang="en-US" sz="1200" b="1" i="0" u="none" strike="noStrike" cap="none">
                <a:solidFill>
                  <a:srgbClr val="000000"/>
                </a:solidFill>
                <a:latin typeface="Arial"/>
                <a:ea typeface="Arial"/>
                <a:cs typeface="Arial"/>
                <a:sym typeface="Arial"/>
              </a:rPr>
              <a:t>performance across all system components:</a:t>
            </a:r>
            <a:endParaRPr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848382205"/>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914">
          <a:extLst>
            <a:ext uri="{FF2B5EF4-FFF2-40B4-BE49-F238E27FC236}">
              <a16:creationId xmlns:a16="http://schemas.microsoft.com/office/drawing/2014/main" id="{01B0A6AA-662A-D17C-9472-E3EBD35D9B8C}"/>
            </a:ext>
          </a:extLst>
        </p:cNvPr>
        <p:cNvGrpSpPr/>
        <p:nvPr/>
      </p:nvGrpSpPr>
      <p:grpSpPr>
        <a:xfrm>
          <a:off x="0" y="0"/>
          <a:ext cx="0" cy="0"/>
          <a:chOff x="0" y="0"/>
          <a:chExt cx="0" cy="0"/>
        </a:xfrm>
      </p:grpSpPr>
      <p:grpSp>
        <p:nvGrpSpPr>
          <p:cNvPr id="915" name="Google Shape;915;p54">
            <a:extLst>
              <a:ext uri="{FF2B5EF4-FFF2-40B4-BE49-F238E27FC236}">
                <a16:creationId xmlns:a16="http://schemas.microsoft.com/office/drawing/2014/main" id="{2F438CBE-F45B-4590-C9A9-9DC3395B5642}"/>
              </a:ext>
            </a:extLst>
          </p:cNvPr>
          <p:cNvGrpSpPr/>
          <p:nvPr/>
        </p:nvGrpSpPr>
        <p:grpSpPr>
          <a:xfrm>
            <a:off x="-746820" y="-20173"/>
            <a:ext cx="13640403" cy="6888258"/>
            <a:chOff x="0" y="0"/>
            <a:chExt cx="20490743" cy="10287000"/>
          </a:xfrm>
        </p:grpSpPr>
        <p:sp>
          <p:nvSpPr>
            <p:cNvPr id="916" name="Google Shape;916;p54">
              <a:extLst>
                <a:ext uri="{FF2B5EF4-FFF2-40B4-BE49-F238E27FC236}">
                  <a16:creationId xmlns:a16="http://schemas.microsoft.com/office/drawing/2014/main" id="{6A53F7AC-8A4E-8DD7-52BE-AD15123559FF}"/>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8648700"/>
                  </a:lnTo>
                  <a:lnTo>
                    <a:pt x="17236764" y="8648700"/>
                  </a:lnTo>
                  <a:cubicBezTo>
                    <a:pt x="17348990" y="8648700"/>
                    <a:pt x="17439968" y="8739678"/>
                    <a:pt x="17439968" y="8851904"/>
                  </a:cubicBezTo>
                  <a:lnTo>
                    <a:pt x="17439968" y="9664696"/>
                  </a:lnTo>
                  <a:cubicBezTo>
                    <a:pt x="17439968" y="9776922"/>
                    <a:pt x="17348990" y="9867900"/>
                    <a:pt x="17236764" y="9867900"/>
                  </a:cubicBezTo>
                  <a:lnTo>
                    <a:pt x="16535400" y="9867900"/>
                  </a:lnTo>
                  <a:lnTo>
                    <a:pt x="16535400" y="10287000"/>
                  </a:lnTo>
                  <a:lnTo>
                    <a:pt x="0" y="10287000"/>
                  </a:lnTo>
                  <a:close/>
                </a:path>
              </a:pathLst>
            </a:custGeom>
            <a:solidFill>
              <a:srgbClr val="10253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17" name="Google Shape;917;p54">
              <a:extLst>
                <a:ext uri="{FF2B5EF4-FFF2-40B4-BE49-F238E27FC236}">
                  <a16:creationId xmlns:a16="http://schemas.microsoft.com/office/drawing/2014/main" id="{ABFDD821-766E-D6CE-0F0E-2FCD9884BEB2}"/>
                </a:ext>
              </a:extLst>
            </p:cNvPr>
            <p:cNvSpPr txBox="1"/>
            <p:nvPr/>
          </p:nvSpPr>
          <p:spPr>
            <a:xfrm>
              <a:off x="9857614" y="4340562"/>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01</a:t>
              </a:r>
              <a:endParaRPr dirty="0">
                <a:solidFill>
                  <a:schemeClr val="bg2">
                    <a:lumMod val="90000"/>
                    <a:lumOff val="10000"/>
                  </a:schemeClr>
                </a:solidFill>
              </a:endParaRPr>
            </a:p>
          </p:txBody>
        </p:sp>
        <p:sp>
          <p:nvSpPr>
            <p:cNvPr id="918" name="Google Shape;918;p54">
              <a:extLst>
                <a:ext uri="{FF2B5EF4-FFF2-40B4-BE49-F238E27FC236}">
                  <a16:creationId xmlns:a16="http://schemas.microsoft.com/office/drawing/2014/main" id="{D1AA46CD-713C-41F7-D290-D6205A4B89FB}"/>
                </a:ext>
              </a:extLst>
            </p:cNvPr>
            <p:cNvSpPr txBox="1"/>
            <p:nvPr/>
          </p:nvSpPr>
          <p:spPr>
            <a:xfrm>
              <a:off x="7608562" y="3925791"/>
              <a:ext cx="11658600" cy="165469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Node.js </a:t>
              </a:r>
              <a:endParaRPr dirty="0"/>
            </a:p>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(JavaScript)</a:t>
              </a:r>
              <a:endParaRPr dirty="0"/>
            </a:p>
          </p:txBody>
        </p:sp>
        <p:sp>
          <p:nvSpPr>
            <p:cNvPr id="919" name="Google Shape;919;p54">
              <a:extLst>
                <a:ext uri="{FF2B5EF4-FFF2-40B4-BE49-F238E27FC236}">
                  <a16:creationId xmlns:a16="http://schemas.microsoft.com/office/drawing/2014/main" id="{2F39D914-FCFC-0DF5-F2F1-E752C557E8D2}"/>
                </a:ext>
              </a:extLst>
            </p:cNvPr>
            <p:cNvSpPr txBox="1"/>
            <p:nvPr/>
          </p:nvSpPr>
          <p:spPr>
            <a:xfrm>
              <a:off x="10881902" y="5985552"/>
              <a:ext cx="5041034" cy="386095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implement the backend server and RESTful APIs, handling business logic and data communication.</a:t>
              </a:r>
              <a:endParaRPr/>
            </a:p>
          </p:txBody>
        </p:sp>
        <p:sp>
          <p:nvSpPr>
            <p:cNvPr id="920" name="Google Shape;920;p54">
              <a:extLst>
                <a:ext uri="{FF2B5EF4-FFF2-40B4-BE49-F238E27FC236}">
                  <a16:creationId xmlns:a16="http://schemas.microsoft.com/office/drawing/2014/main" id="{01066E3B-C9EA-F3B5-7429-1B1B60A04C57}"/>
                </a:ext>
              </a:extLst>
            </p:cNvPr>
            <p:cNvSpPr txBox="1"/>
            <p:nvPr/>
          </p:nvSpPr>
          <p:spPr>
            <a:xfrm>
              <a:off x="13330247" y="9254202"/>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020611"/>
                  </a:solidFill>
                  <a:latin typeface="Arial Black"/>
                  <a:ea typeface="Arial Black"/>
                  <a:cs typeface="Arial Black"/>
                  <a:sym typeface="Arial Black"/>
                </a:rPr>
                <a:t>1</a:t>
              </a:r>
              <a:endParaRPr dirty="0"/>
            </a:p>
          </p:txBody>
        </p:sp>
      </p:grpSp>
      <p:grpSp>
        <p:nvGrpSpPr>
          <p:cNvPr id="921" name="Google Shape;921;p54">
            <a:extLst>
              <a:ext uri="{FF2B5EF4-FFF2-40B4-BE49-F238E27FC236}">
                <a16:creationId xmlns:a16="http://schemas.microsoft.com/office/drawing/2014/main" id="{0D09F5A1-94DD-162E-D3E5-3AD8065166AC}"/>
              </a:ext>
            </a:extLst>
          </p:cNvPr>
          <p:cNvGrpSpPr/>
          <p:nvPr/>
        </p:nvGrpSpPr>
        <p:grpSpPr>
          <a:xfrm>
            <a:off x="-741045" y="-10088"/>
            <a:ext cx="13651170" cy="6878173"/>
            <a:chOff x="0" y="0"/>
            <a:chExt cx="20506917" cy="10287000"/>
          </a:xfrm>
        </p:grpSpPr>
        <p:sp>
          <p:nvSpPr>
            <p:cNvPr id="922" name="Google Shape;922;p54">
              <a:extLst>
                <a:ext uri="{FF2B5EF4-FFF2-40B4-BE49-F238E27FC236}">
                  <a16:creationId xmlns:a16="http://schemas.microsoft.com/office/drawing/2014/main" id="{93647FBB-DE9B-7304-9584-11BC9770B53E}"/>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7277100"/>
                  </a:lnTo>
                  <a:lnTo>
                    <a:pt x="17236764" y="7277100"/>
                  </a:lnTo>
                  <a:cubicBezTo>
                    <a:pt x="17348990" y="7277100"/>
                    <a:pt x="17439968" y="7368078"/>
                    <a:pt x="17439968" y="7480304"/>
                  </a:cubicBezTo>
                  <a:lnTo>
                    <a:pt x="17439968" y="8293096"/>
                  </a:lnTo>
                  <a:cubicBezTo>
                    <a:pt x="17439968" y="8405322"/>
                    <a:pt x="17348990" y="8496300"/>
                    <a:pt x="17236764" y="8496300"/>
                  </a:cubicBezTo>
                  <a:lnTo>
                    <a:pt x="16535400" y="8496300"/>
                  </a:lnTo>
                  <a:lnTo>
                    <a:pt x="16535400" y="10287000"/>
                  </a:lnTo>
                  <a:lnTo>
                    <a:pt x="0" y="10287000"/>
                  </a:lnTo>
                  <a:close/>
                </a:path>
              </a:pathLst>
            </a:custGeom>
            <a:solidFill>
              <a:srgbClr val="10255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3" name="Google Shape;923;p54">
              <a:extLst>
                <a:ext uri="{FF2B5EF4-FFF2-40B4-BE49-F238E27FC236}">
                  <a16:creationId xmlns:a16="http://schemas.microsoft.com/office/drawing/2014/main" id="{1CBA6B6E-3129-558F-EC42-B59E87A23127}"/>
                </a:ext>
              </a:extLst>
            </p:cNvPr>
            <p:cNvSpPr txBox="1"/>
            <p:nvPr/>
          </p:nvSpPr>
          <p:spPr>
            <a:xfrm>
              <a:off x="9857614" y="4340561"/>
              <a:ext cx="7160496"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02</a:t>
              </a:r>
              <a:endParaRPr dirty="0">
                <a:solidFill>
                  <a:schemeClr val="bg2">
                    <a:lumMod val="75000"/>
                    <a:lumOff val="25000"/>
                  </a:schemeClr>
                </a:solidFill>
              </a:endParaRPr>
            </a:p>
          </p:txBody>
        </p:sp>
        <p:sp>
          <p:nvSpPr>
            <p:cNvPr id="924" name="Google Shape;924;p54">
              <a:extLst>
                <a:ext uri="{FF2B5EF4-FFF2-40B4-BE49-F238E27FC236}">
                  <a16:creationId xmlns:a16="http://schemas.microsoft.com/office/drawing/2014/main" id="{68B5582A-3768-F83F-0106-A6D8C5B75601}"/>
                </a:ext>
              </a:extLst>
            </p:cNvPr>
            <p:cNvSpPr txBox="1"/>
            <p:nvPr/>
          </p:nvSpPr>
          <p:spPr>
            <a:xfrm>
              <a:off x="11049000" y="4402278"/>
              <a:ext cx="5093962"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Express.js</a:t>
              </a:r>
              <a:endParaRPr dirty="0"/>
            </a:p>
          </p:txBody>
        </p:sp>
        <p:sp>
          <p:nvSpPr>
            <p:cNvPr id="925" name="Google Shape;925;p54">
              <a:extLst>
                <a:ext uri="{FF2B5EF4-FFF2-40B4-BE49-F238E27FC236}">
                  <a16:creationId xmlns:a16="http://schemas.microsoft.com/office/drawing/2014/main" id="{BDD8534E-D3E9-5A0C-6BD1-8F68B4069D90}"/>
                </a:ext>
              </a:extLst>
            </p:cNvPr>
            <p:cNvSpPr txBox="1"/>
            <p:nvPr/>
          </p:nvSpPr>
          <p:spPr>
            <a:xfrm>
              <a:off x="10752200" y="6018488"/>
              <a:ext cx="5417456" cy="322217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Provides routing and middleware support for managing HTTP requests and responses.</a:t>
              </a:r>
              <a:endParaRPr/>
            </a:p>
          </p:txBody>
        </p:sp>
        <p:sp>
          <p:nvSpPr>
            <p:cNvPr id="926" name="Google Shape;926;p54">
              <a:extLst>
                <a:ext uri="{FF2B5EF4-FFF2-40B4-BE49-F238E27FC236}">
                  <a16:creationId xmlns:a16="http://schemas.microsoft.com/office/drawing/2014/main" id="{F5FB1433-4655-F376-05F0-FBEEE713D291}"/>
                </a:ext>
              </a:extLst>
            </p:cNvPr>
            <p:cNvSpPr txBox="1"/>
            <p:nvPr/>
          </p:nvSpPr>
          <p:spPr>
            <a:xfrm>
              <a:off x="13346421" y="783208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3F"/>
                  </a:solidFill>
                  <a:latin typeface="Arial Black"/>
                  <a:ea typeface="Arial Black"/>
                  <a:cs typeface="Arial Black"/>
                  <a:sym typeface="Arial Black"/>
                </a:rPr>
                <a:t>2</a:t>
              </a:r>
              <a:endParaRPr dirty="0"/>
            </a:p>
          </p:txBody>
        </p:sp>
      </p:grpSp>
      <p:grpSp>
        <p:nvGrpSpPr>
          <p:cNvPr id="927" name="Google Shape;927;p54">
            <a:extLst>
              <a:ext uri="{FF2B5EF4-FFF2-40B4-BE49-F238E27FC236}">
                <a16:creationId xmlns:a16="http://schemas.microsoft.com/office/drawing/2014/main" id="{59167346-C3A4-831A-9BA0-35670E85619B}"/>
              </a:ext>
            </a:extLst>
          </p:cNvPr>
          <p:cNvGrpSpPr/>
          <p:nvPr/>
        </p:nvGrpSpPr>
        <p:grpSpPr>
          <a:xfrm>
            <a:off x="-722580" y="-10088"/>
            <a:ext cx="13689958" cy="6878173"/>
            <a:chOff x="0" y="0"/>
            <a:chExt cx="20565186" cy="10287000"/>
          </a:xfrm>
        </p:grpSpPr>
        <p:sp>
          <p:nvSpPr>
            <p:cNvPr id="928" name="Google Shape;928;p54">
              <a:extLst>
                <a:ext uri="{FF2B5EF4-FFF2-40B4-BE49-F238E27FC236}">
                  <a16:creationId xmlns:a16="http://schemas.microsoft.com/office/drawing/2014/main" id="{D31B3049-6CD4-4DB6-1969-09D337302A7D}"/>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5905500"/>
                  </a:lnTo>
                  <a:lnTo>
                    <a:pt x="17271176" y="5905500"/>
                  </a:lnTo>
                  <a:cubicBezTo>
                    <a:pt x="17383404" y="5905500"/>
                    <a:pt x="17474380" y="5996478"/>
                    <a:pt x="17474380" y="6108704"/>
                  </a:cubicBezTo>
                  <a:lnTo>
                    <a:pt x="17474380" y="6921496"/>
                  </a:lnTo>
                  <a:cubicBezTo>
                    <a:pt x="17474380" y="7033722"/>
                    <a:pt x="17383404" y="7124700"/>
                    <a:pt x="17271176" y="7124700"/>
                  </a:cubicBezTo>
                  <a:lnTo>
                    <a:pt x="16535400" y="7124700"/>
                  </a:lnTo>
                  <a:lnTo>
                    <a:pt x="16535400" y="10287000"/>
                  </a:lnTo>
                  <a:lnTo>
                    <a:pt x="0" y="10287000"/>
                  </a:lnTo>
                  <a:close/>
                </a:path>
              </a:pathLst>
            </a:custGeom>
            <a:solidFill>
              <a:srgbClr val="10256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9" name="Google Shape;929;p54">
              <a:extLst>
                <a:ext uri="{FF2B5EF4-FFF2-40B4-BE49-F238E27FC236}">
                  <a16:creationId xmlns:a16="http://schemas.microsoft.com/office/drawing/2014/main" id="{03B30356-EE9E-D390-6F14-51A282D75AB3}"/>
                </a:ext>
              </a:extLst>
            </p:cNvPr>
            <p:cNvSpPr txBox="1"/>
            <p:nvPr/>
          </p:nvSpPr>
          <p:spPr>
            <a:xfrm>
              <a:off x="9857615" y="4340561"/>
              <a:ext cx="7160495"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03</a:t>
              </a:r>
              <a:endParaRPr dirty="0">
                <a:solidFill>
                  <a:schemeClr val="bg2">
                    <a:lumMod val="90000"/>
                    <a:lumOff val="10000"/>
                  </a:schemeClr>
                </a:solidFill>
              </a:endParaRPr>
            </a:p>
          </p:txBody>
        </p:sp>
        <p:sp>
          <p:nvSpPr>
            <p:cNvPr id="930" name="Google Shape;930;p54">
              <a:extLst>
                <a:ext uri="{FF2B5EF4-FFF2-40B4-BE49-F238E27FC236}">
                  <a16:creationId xmlns:a16="http://schemas.microsoft.com/office/drawing/2014/main" id="{3DE7C9ED-0C11-B697-F495-A857F3F6B758}"/>
                </a:ext>
              </a:extLst>
            </p:cNvPr>
            <p:cNvSpPr txBox="1"/>
            <p:nvPr/>
          </p:nvSpPr>
          <p:spPr>
            <a:xfrm>
              <a:off x="7608562" y="4298295"/>
              <a:ext cx="11658600"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Docker</a:t>
              </a:r>
              <a:endParaRPr dirty="0"/>
            </a:p>
          </p:txBody>
        </p:sp>
        <p:sp>
          <p:nvSpPr>
            <p:cNvPr id="931" name="Google Shape;931;p54">
              <a:extLst>
                <a:ext uri="{FF2B5EF4-FFF2-40B4-BE49-F238E27FC236}">
                  <a16:creationId xmlns:a16="http://schemas.microsoft.com/office/drawing/2014/main" id="{14548D33-B250-3645-F310-9681E3307277}"/>
                </a:ext>
              </a:extLst>
            </p:cNvPr>
            <p:cNvSpPr txBox="1"/>
            <p:nvPr/>
          </p:nvSpPr>
          <p:spPr>
            <a:xfrm>
              <a:off x="10224337" y="5938945"/>
              <a:ext cx="6073998" cy="276186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containerize backend and frontend web services and the database, ensuring consistent development and deployment environments.</a:t>
              </a:r>
              <a:endParaRPr/>
            </a:p>
          </p:txBody>
        </p:sp>
        <p:sp>
          <p:nvSpPr>
            <p:cNvPr id="932" name="Google Shape;932;p54">
              <a:extLst>
                <a:ext uri="{FF2B5EF4-FFF2-40B4-BE49-F238E27FC236}">
                  <a16:creationId xmlns:a16="http://schemas.microsoft.com/office/drawing/2014/main" id="{D6E5900A-A01E-F9A6-85D6-9EC7F28C9A2E}"/>
                </a:ext>
              </a:extLst>
            </p:cNvPr>
            <p:cNvSpPr txBox="1"/>
            <p:nvPr/>
          </p:nvSpPr>
          <p:spPr>
            <a:xfrm>
              <a:off x="13404689" y="6487482"/>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53"/>
                  </a:solidFill>
                  <a:latin typeface="Arial Black"/>
                  <a:ea typeface="Arial Black"/>
                  <a:cs typeface="Arial Black"/>
                  <a:sym typeface="Arial Black"/>
                </a:rPr>
                <a:t>3</a:t>
              </a:r>
              <a:endParaRPr dirty="0"/>
            </a:p>
          </p:txBody>
        </p:sp>
      </p:grpSp>
      <p:grpSp>
        <p:nvGrpSpPr>
          <p:cNvPr id="933" name="Google Shape;933;p54">
            <a:extLst>
              <a:ext uri="{FF2B5EF4-FFF2-40B4-BE49-F238E27FC236}">
                <a16:creationId xmlns:a16="http://schemas.microsoft.com/office/drawing/2014/main" id="{CC9757E4-CFEB-9795-14E5-28013B223D01}"/>
              </a:ext>
            </a:extLst>
          </p:cNvPr>
          <p:cNvGrpSpPr/>
          <p:nvPr/>
        </p:nvGrpSpPr>
        <p:grpSpPr>
          <a:xfrm>
            <a:off x="-717498" y="-10087"/>
            <a:ext cx="13669756" cy="6888257"/>
            <a:chOff x="0" y="0"/>
            <a:chExt cx="20534836" cy="10287000"/>
          </a:xfrm>
        </p:grpSpPr>
        <p:sp>
          <p:nvSpPr>
            <p:cNvPr id="934" name="Google Shape;934;p54">
              <a:extLst>
                <a:ext uri="{FF2B5EF4-FFF2-40B4-BE49-F238E27FC236}">
                  <a16:creationId xmlns:a16="http://schemas.microsoft.com/office/drawing/2014/main" id="{F9BC879C-CAD1-0E5B-6A8A-52ED5373221A}"/>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4533900"/>
                  </a:lnTo>
                  <a:lnTo>
                    <a:pt x="17271176" y="4533900"/>
                  </a:lnTo>
                  <a:cubicBezTo>
                    <a:pt x="17383404" y="4533900"/>
                    <a:pt x="17474380" y="4624878"/>
                    <a:pt x="17474380" y="4737104"/>
                  </a:cubicBezTo>
                  <a:lnTo>
                    <a:pt x="17474380" y="5549896"/>
                  </a:lnTo>
                  <a:cubicBezTo>
                    <a:pt x="17474380" y="5662122"/>
                    <a:pt x="17383404" y="5753100"/>
                    <a:pt x="17271176" y="5753100"/>
                  </a:cubicBezTo>
                  <a:lnTo>
                    <a:pt x="16535400" y="5753100"/>
                  </a:lnTo>
                  <a:lnTo>
                    <a:pt x="16535400" y="10287000"/>
                  </a:lnTo>
                  <a:lnTo>
                    <a:pt x="0" y="10287000"/>
                  </a:lnTo>
                  <a:close/>
                </a:path>
              </a:pathLst>
            </a:custGeom>
            <a:solidFill>
              <a:srgbClr val="10257B"/>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5" name="Google Shape;935;p54">
              <a:extLst>
                <a:ext uri="{FF2B5EF4-FFF2-40B4-BE49-F238E27FC236}">
                  <a16:creationId xmlns:a16="http://schemas.microsoft.com/office/drawing/2014/main" id="{3279A126-2C73-5BD9-0DD8-953DB3E3B950}"/>
                </a:ext>
              </a:extLst>
            </p:cNvPr>
            <p:cNvSpPr txBox="1"/>
            <p:nvPr/>
          </p:nvSpPr>
          <p:spPr>
            <a:xfrm>
              <a:off x="9857614" y="4340559"/>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04</a:t>
              </a:r>
              <a:endParaRPr dirty="0">
                <a:solidFill>
                  <a:schemeClr val="bg2">
                    <a:lumMod val="75000"/>
                    <a:lumOff val="25000"/>
                  </a:schemeClr>
                </a:solidFill>
              </a:endParaRPr>
            </a:p>
          </p:txBody>
        </p:sp>
        <p:sp>
          <p:nvSpPr>
            <p:cNvPr id="936" name="Google Shape;936;p54">
              <a:extLst>
                <a:ext uri="{FF2B5EF4-FFF2-40B4-BE49-F238E27FC236}">
                  <a16:creationId xmlns:a16="http://schemas.microsoft.com/office/drawing/2014/main" id="{A7927D4A-A584-F907-26C1-DE48AFCA8D0B}"/>
                </a:ext>
              </a:extLst>
            </p:cNvPr>
            <p:cNvSpPr txBox="1"/>
            <p:nvPr/>
          </p:nvSpPr>
          <p:spPr>
            <a:xfrm>
              <a:off x="7608563" y="4346381"/>
              <a:ext cx="11658600" cy="830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React</a:t>
              </a:r>
              <a:endParaRPr dirty="0"/>
            </a:p>
          </p:txBody>
        </p:sp>
        <p:sp>
          <p:nvSpPr>
            <p:cNvPr id="937" name="Google Shape;937;p54">
              <a:extLst>
                <a:ext uri="{FF2B5EF4-FFF2-40B4-BE49-F238E27FC236}">
                  <a16:creationId xmlns:a16="http://schemas.microsoft.com/office/drawing/2014/main" id="{D7226701-DD8F-C40F-9B96-73337C71AB46}"/>
                </a:ext>
              </a:extLst>
            </p:cNvPr>
            <p:cNvSpPr txBox="1"/>
            <p:nvPr/>
          </p:nvSpPr>
          <p:spPr>
            <a:xfrm>
              <a:off x="10758220" y="6018488"/>
              <a:ext cx="5328956" cy="323165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develop the web frontend, enabling a dynamic and responsive user interface.</a:t>
              </a:r>
              <a:endParaRPr/>
            </a:p>
          </p:txBody>
        </p:sp>
        <p:sp>
          <p:nvSpPr>
            <p:cNvPr id="938" name="Google Shape;938;p54">
              <a:extLst>
                <a:ext uri="{FF2B5EF4-FFF2-40B4-BE49-F238E27FC236}">
                  <a16:creationId xmlns:a16="http://schemas.microsoft.com/office/drawing/2014/main" id="{05247A1E-930A-6513-5686-D5B9813616FE}"/>
                </a:ext>
              </a:extLst>
            </p:cNvPr>
            <p:cNvSpPr txBox="1"/>
            <p:nvPr/>
          </p:nvSpPr>
          <p:spPr>
            <a:xfrm>
              <a:off x="13374340" y="5097327"/>
              <a:ext cx="7160496" cy="664139"/>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67"/>
                  </a:solidFill>
                  <a:latin typeface="Arial Black"/>
                  <a:ea typeface="Arial Black"/>
                  <a:cs typeface="Arial Black"/>
                  <a:sym typeface="Arial Black"/>
                </a:rPr>
                <a:t>4</a:t>
              </a:r>
              <a:endParaRPr dirty="0"/>
            </a:p>
          </p:txBody>
        </p:sp>
      </p:grpSp>
      <p:grpSp>
        <p:nvGrpSpPr>
          <p:cNvPr id="939" name="Google Shape;939;p54">
            <a:extLst>
              <a:ext uri="{FF2B5EF4-FFF2-40B4-BE49-F238E27FC236}">
                <a16:creationId xmlns:a16="http://schemas.microsoft.com/office/drawing/2014/main" id="{AD8BBEA4-0B76-E0F1-867A-10DB817D58FF}"/>
              </a:ext>
            </a:extLst>
          </p:cNvPr>
          <p:cNvGrpSpPr/>
          <p:nvPr/>
        </p:nvGrpSpPr>
        <p:grpSpPr>
          <a:xfrm>
            <a:off x="-10566873" y="-10086"/>
            <a:ext cx="13675216" cy="6878171"/>
            <a:chOff x="0" y="0"/>
            <a:chExt cx="20543039" cy="10287000"/>
          </a:xfrm>
        </p:grpSpPr>
        <p:sp>
          <p:nvSpPr>
            <p:cNvPr id="940" name="Google Shape;940;p54">
              <a:extLst>
                <a:ext uri="{FF2B5EF4-FFF2-40B4-BE49-F238E27FC236}">
                  <a16:creationId xmlns:a16="http://schemas.microsoft.com/office/drawing/2014/main" id="{113D07EA-6674-D191-B054-C53497F33ABB}"/>
                </a:ext>
              </a:extLst>
            </p:cNvPr>
            <p:cNvSpPr/>
            <p:nvPr/>
          </p:nvSpPr>
          <p:spPr>
            <a:xfrm>
              <a:off x="0" y="0"/>
              <a:ext cx="17449800" cy="10287000"/>
            </a:xfrm>
            <a:custGeom>
              <a:avLst/>
              <a:gdLst/>
              <a:ahLst/>
              <a:cxnLst/>
              <a:rect l="l" t="t" r="r" b="b"/>
              <a:pathLst>
                <a:path w="17449800" h="10287000" extrusionOk="0">
                  <a:moveTo>
                    <a:pt x="0" y="0"/>
                  </a:moveTo>
                  <a:lnTo>
                    <a:pt x="16535400" y="0"/>
                  </a:lnTo>
                  <a:lnTo>
                    <a:pt x="16535400" y="3162300"/>
                  </a:lnTo>
                  <a:lnTo>
                    <a:pt x="17246596" y="3162300"/>
                  </a:lnTo>
                  <a:cubicBezTo>
                    <a:pt x="17358822" y="3162300"/>
                    <a:pt x="17449800" y="3253278"/>
                    <a:pt x="17449800" y="3365504"/>
                  </a:cubicBezTo>
                  <a:lnTo>
                    <a:pt x="17449800" y="4178296"/>
                  </a:lnTo>
                  <a:cubicBezTo>
                    <a:pt x="17449800" y="4290522"/>
                    <a:pt x="17358822" y="4381500"/>
                    <a:pt x="17246596" y="4381500"/>
                  </a:cubicBezTo>
                  <a:lnTo>
                    <a:pt x="16535400" y="4381500"/>
                  </a:lnTo>
                  <a:lnTo>
                    <a:pt x="16535400" y="10287000"/>
                  </a:lnTo>
                  <a:lnTo>
                    <a:pt x="0" y="10287000"/>
                  </a:lnTo>
                  <a:close/>
                </a:path>
              </a:pathLst>
            </a:custGeom>
            <a:solidFill>
              <a:srgbClr val="10258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1" name="Google Shape;941;p54">
              <a:extLst>
                <a:ext uri="{FF2B5EF4-FFF2-40B4-BE49-F238E27FC236}">
                  <a16:creationId xmlns:a16="http://schemas.microsoft.com/office/drawing/2014/main" id="{6ECBB252-1238-1A29-C52C-32D4E984F79F}"/>
                </a:ext>
              </a:extLst>
            </p:cNvPr>
            <p:cNvSpPr txBox="1"/>
            <p:nvPr/>
          </p:nvSpPr>
          <p:spPr>
            <a:xfrm>
              <a:off x="9857616" y="4340560"/>
              <a:ext cx="7160496" cy="641175"/>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05</a:t>
              </a:r>
              <a:endParaRPr dirty="0">
                <a:solidFill>
                  <a:schemeClr val="bg2">
                    <a:lumMod val="50000"/>
                    <a:lumOff val="50000"/>
                  </a:schemeClr>
                </a:solidFill>
              </a:endParaRPr>
            </a:p>
          </p:txBody>
        </p:sp>
        <p:sp>
          <p:nvSpPr>
            <p:cNvPr id="942" name="Google Shape;942;p54">
              <a:extLst>
                <a:ext uri="{FF2B5EF4-FFF2-40B4-BE49-F238E27FC236}">
                  <a16:creationId xmlns:a16="http://schemas.microsoft.com/office/drawing/2014/main" id="{4C3EAE6C-AD95-D263-7BFD-946CD17B500D}"/>
                </a:ext>
              </a:extLst>
            </p:cNvPr>
            <p:cNvSpPr txBox="1"/>
            <p:nvPr/>
          </p:nvSpPr>
          <p:spPr>
            <a:xfrm>
              <a:off x="7608563" y="4522648"/>
              <a:ext cx="11658600" cy="558991"/>
            </a:xfrm>
            <a:prstGeom prst="rect">
              <a:avLst/>
            </a:prstGeom>
            <a:noFill/>
            <a:ln>
              <a:noFill/>
            </a:ln>
          </p:spPr>
          <p:txBody>
            <a:bodyPr spcFirstLastPara="1" wrap="square" lIns="0" tIns="0" rIns="0" bIns="0" anchor="t" anchorCtr="0">
              <a:spAutoFit/>
            </a:bodyPr>
            <a:lstStyle/>
            <a:p>
              <a:pPr marL="0" marR="0" lvl="0" indent="0" algn="ctr" rtl="0">
                <a:lnSpc>
                  <a:spcPct val="75222"/>
                </a:lnSpc>
                <a:spcBef>
                  <a:spcPts val="0"/>
                </a:spcBef>
                <a:spcAft>
                  <a:spcPts val="0"/>
                </a:spcAft>
                <a:buNone/>
              </a:pPr>
              <a:r>
                <a:rPr lang="en-US" sz="3600" b="1" i="0" u="none" strike="noStrike" cap="none" dirty="0">
                  <a:solidFill>
                    <a:srgbClr val="FFFFFF"/>
                  </a:solidFill>
                  <a:latin typeface="Montserrat"/>
                  <a:ea typeface="Montserrat"/>
                  <a:cs typeface="Montserrat"/>
                  <a:sym typeface="Montserrat"/>
                </a:rPr>
                <a:t>React Native</a:t>
              </a:r>
              <a:endParaRPr dirty="0"/>
            </a:p>
          </p:txBody>
        </p:sp>
        <p:sp>
          <p:nvSpPr>
            <p:cNvPr id="943" name="Google Shape;943;p54">
              <a:extLst>
                <a:ext uri="{FF2B5EF4-FFF2-40B4-BE49-F238E27FC236}">
                  <a16:creationId xmlns:a16="http://schemas.microsoft.com/office/drawing/2014/main" id="{BA13FD10-C574-BC2F-5174-EA83C67F06ED}"/>
                </a:ext>
              </a:extLst>
            </p:cNvPr>
            <p:cNvSpPr txBox="1"/>
            <p:nvPr/>
          </p:nvSpPr>
          <p:spPr>
            <a:xfrm>
              <a:off x="10613114" y="5503697"/>
              <a:ext cx="5654725" cy="331423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develop the mobile application, extending system functionality to mobile devices while maintaining consistency with the web platform.</a:t>
              </a:r>
              <a:endParaRPr/>
            </a:p>
          </p:txBody>
        </p:sp>
        <p:sp>
          <p:nvSpPr>
            <p:cNvPr id="944" name="Google Shape;944;p54">
              <a:extLst>
                <a:ext uri="{FF2B5EF4-FFF2-40B4-BE49-F238E27FC236}">
                  <a16:creationId xmlns:a16="http://schemas.microsoft.com/office/drawing/2014/main" id="{182DD7CD-662A-E2C9-8778-86B8782536D2}"/>
                </a:ext>
              </a:extLst>
            </p:cNvPr>
            <p:cNvSpPr txBox="1"/>
            <p:nvPr/>
          </p:nvSpPr>
          <p:spPr>
            <a:xfrm>
              <a:off x="13382543" y="3756840"/>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5</a:t>
              </a:r>
              <a:endParaRPr/>
            </a:p>
          </p:txBody>
        </p:sp>
      </p:grpSp>
      <p:grpSp>
        <p:nvGrpSpPr>
          <p:cNvPr id="945" name="Google Shape;945;p54">
            <a:extLst>
              <a:ext uri="{FF2B5EF4-FFF2-40B4-BE49-F238E27FC236}">
                <a16:creationId xmlns:a16="http://schemas.microsoft.com/office/drawing/2014/main" id="{37DF62EE-89C0-21AE-F9F4-4FA9FC3A9493}"/>
              </a:ext>
            </a:extLst>
          </p:cNvPr>
          <p:cNvGrpSpPr/>
          <p:nvPr/>
        </p:nvGrpSpPr>
        <p:grpSpPr>
          <a:xfrm>
            <a:off x="-10574213" y="10085"/>
            <a:ext cx="13674238" cy="6858000"/>
            <a:chOff x="164592" y="0"/>
            <a:chExt cx="20541570" cy="10287000"/>
          </a:xfrm>
        </p:grpSpPr>
        <p:sp>
          <p:nvSpPr>
            <p:cNvPr id="946" name="Google Shape;946;p54">
              <a:extLst>
                <a:ext uri="{FF2B5EF4-FFF2-40B4-BE49-F238E27FC236}">
                  <a16:creationId xmlns:a16="http://schemas.microsoft.com/office/drawing/2014/main" id="{A5F0637C-4115-423F-B1EB-29FF6445AFBF}"/>
                </a:ext>
              </a:extLst>
            </p:cNvPr>
            <p:cNvSpPr/>
            <p:nvPr/>
          </p:nvSpPr>
          <p:spPr>
            <a:xfrm>
              <a:off x="164592" y="0"/>
              <a:ext cx="17484212" cy="10287000"/>
            </a:xfrm>
            <a:custGeom>
              <a:avLst/>
              <a:gdLst/>
              <a:ahLst/>
              <a:cxnLst/>
              <a:rect l="l" t="t" r="r" b="b"/>
              <a:pathLst>
                <a:path w="17484212" h="10287000" extrusionOk="0">
                  <a:moveTo>
                    <a:pt x="0" y="0"/>
                  </a:moveTo>
                  <a:lnTo>
                    <a:pt x="16535400" y="0"/>
                  </a:lnTo>
                  <a:lnTo>
                    <a:pt x="16535400" y="1790700"/>
                  </a:lnTo>
                  <a:lnTo>
                    <a:pt x="17281008" y="1790700"/>
                  </a:lnTo>
                  <a:cubicBezTo>
                    <a:pt x="17393236" y="1790700"/>
                    <a:pt x="17484212" y="1881678"/>
                    <a:pt x="17484212" y="1993904"/>
                  </a:cubicBezTo>
                  <a:lnTo>
                    <a:pt x="17484212" y="2806696"/>
                  </a:lnTo>
                  <a:cubicBezTo>
                    <a:pt x="17484212" y="2918922"/>
                    <a:pt x="17393236" y="3009900"/>
                    <a:pt x="17281008" y="3009900"/>
                  </a:cubicBezTo>
                  <a:lnTo>
                    <a:pt x="16535400" y="3009900"/>
                  </a:lnTo>
                  <a:lnTo>
                    <a:pt x="16535400" y="10287000"/>
                  </a:lnTo>
                  <a:lnTo>
                    <a:pt x="0" y="10287000"/>
                  </a:lnTo>
                  <a:close/>
                </a:path>
              </a:pathLst>
            </a:custGeom>
            <a:solidFill>
              <a:srgbClr val="1025A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7" name="Google Shape;947;p54">
              <a:extLst>
                <a:ext uri="{FF2B5EF4-FFF2-40B4-BE49-F238E27FC236}">
                  <a16:creationId xmlns:a16="http://schemas.microsoft.com/office/drawing/2014/main" id="{0DC759D5-627F-918E-370D-57D586B9E41A}"/>
                </a:ext>
              </a:extLst>
            </p:cNvPr>
            <p:cNvSpPr txBox="1"/>
            <p:nvPr/>
          </p:nvSpPr>
          <p:spPr>
            <a:xfrm>
              <a:off x="9967343" y="4340561"/>
              <a:ext cx="7160496" cy="643061"/>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06</a:t>
              </a:r>
              <a:endParaRPr dirty="0">
                <a:solidFill>
                  <a:schemeClr val="bg2">
                    <a:lumMod val="75000"/>
                    <a:lumOff val="25000"/>
                  </a:schemeClr>
                </a:solidFill>
              </a:endParaRPr>
            </a:p>
          </p:txBody>
        </p:sp>
        <p:sp>
          <p:nvSpPr>
            <p:cNvPr id="948" name="Google Shape;948;p54">
              <a:extLst>
                <a:ext uri="{FF2B5EF4-FFF2-40B4-BE49-F238E27FC236}">
                  <a16:creationId xmlns:a16="http://schemas.microsoft.com/office/drawing/2014/main" id="{6DDDF8ED-1632-495E-ABD9-CEE38B934037}"/>
                </a:ext>
              </a:extLst>
            </p:cNvPr>
            <p:cNvSpPr txBox="1"/>
            <p:nvPr/>
          </p:nvSpPr>
          <p:spPr>
            <a:xfrm>
              <a:off x="7718292" y="4367508"/>
              <a:ext cx="11658600" cy="83222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Git and GitHub</a:t>
              </a:r>
              <a:endParaRPr dirty="0"/>
            </a:p>
          </p:txBody>
        </p:sp>
        <p:sp>
          <p:nvSpPr>
            <p:cNvPr id="949" name="Google Shape;949;p54">
              <a:extLst>
                <a:ext uri="{FF2B5EF4-FFF2-40B4-BE49-F238E27FC236}">
                  <a16:creationId xmlns:a16="http://schemas.microsoft.com/office/drawing/2014/main" id="{FE7D9494-7000-D2CA-D827-601E9C493D36}"/>
                </a:ext>
              </a:extLst>
            </p:cNvPr>
            <p:cNvSpPr txBox="1"/>
            <p:nvPr/>
          </p:nvSpPr>
          <p:spPr>
            <a:xfrm>
              <a:off x="10299800" y="6018488"/>
              <a:ext cx="6042408" cy="194184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version control,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collaboration, and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code management.</a:t>
              </a:r>
              <a:endParaRPr/>
            </a:p>
          </p:txBody>
        </p:sp>
        <p:sp>
          <p:nvSpPr>
            <p:cNvPr id="950" name="Google Shape;950;p54">
              <a:extLst>
                <a:ext uri="{FF2B5EF4-FFF2-40B4-BE49-F238E27FC236}">
                  <a16:creationId xmlns:a16="http://schemas.microsoft.com/office/drawing/2014/main" id="{A28F55B9-EE90-23F0-B128-DEE2EC17EFA8}"/>
                </a:ext>
              </a:extLst>
            </p:cNvPr>
            <p:cNvSpPr txBox="1"/>
            <p:nvPr/>
          </p:nvSpPr>
          <p:spPr>
            <a:xfrm>
              <a:off x="13545666" y="239264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8F"/>
                  </a:solidFill>
                  <a:latin typeface="Arial Black"/>
                  <a:ea typeface="Arial Black"/>
                  <a:cs typeface="Arial Black"/>
                  <a:sym typeface="Arial Black"/>
                </a:rPr>
                <a:t>6</a:t>
              </a:r>
              <a:endParaRPr/>
            </a:p>
          </p:txBody>
        </p:sp>
      </p:grpSp>
      <p:grpSp>
        <p:nvGrpSpPr>
          <p:cNvPr id="951" name="Google Shape;951;p54">
            <a:extLst>
              <a:ext uri="{FF2B5EF4-FFF2-40B4-BE49-F238E27FC236}">
                <a16:creationId xmlns:a16="http://schemas.microsoft.com/office/drawing/2014/main" id="{8244731A-202C-375D-A775-8BBB8301A392}"/>
              </a:ext>
            </a:extLst>
          </p:cNvPr>
          <p:cNvGrpSpPr/>
          <p:nvPr/>
        </p:nvGrpSpPr>
        <p:grpSpPr>
          <a:xfrm>
            <a:off x="-10566873" y="-10086"/>
            <a:ext cx="13683737" cy="6888255"/>
            <a:chOff x="-36715" y="0"/>
            <a:chExt cx="20555840" cy="10287000"/>
          </a:xfrm>
        </p:grpSpPr>
        <p:sp>
          <p:nvSpPr>
            <p:cNvPr id="952" name="Google Shape;952;p54">
              <a:extLst>
                <a:ext uri="{FF2B5EF4-FFF2-40B4-BE49-F238E27FC236}">
                  <a16:creationId xmlns:a16="http://schemas.microsoft.com/office/drawing/2014/main" id="{546A787C-512D-1E78-379D-375AD0171E3E}"/>
                </a:ext>
              </a:extLst>
            </p:cNvPr>
            <p:cNvSpPr/>
            <p:nvPr/>
          </p:nvSpPr>
          <p:spPr>
            <a:xfrm>
              <a:off x="-36715" y="0"/>
              <a:ext cx="17484211" cy="10287000"/>
            </a:xfrm>
            <a:custGeom>
              <a:avLst/>
              <a:gdLst/>
              <a:ahLst/>
              <a:cxnLst/>
              <a:rect l="l" t="t" r="r" b="b"/>
              <a:pathLst>
                <a:path w="17484212" h="10287000" extrusionOk="0">
                  <a:moveTo>
                    <a:pt x="0" y="0"/>
                  </a:moveTo>
                  <a:lnTo>
                    <a:pt x="16535400" y="0"/>
                  </a:lnTo>
                  <a:lnTo>
                    <a:pt x="16535400" y="374855"/>
                  </a:lnTo>
                  <a:lnTo>
                    <a:pt x="17281008" y="374855"/>
                  </a:lnTo>
                  <a:cubicBezTo>
                    <a:pt x="17393236" y="374855"/>
                    <a:pt x="17484212" y="465833"/>
                    <a:pt x="17484212" y="578059"/>
                  </a:cubicBezTo>
                  <a:lnTo>
                    <a:pt x="17484212" y="1390851"/>
                  </a:lnTo>
                  <a:cubicBezTo>
                    <a:pt x="17484212" y="1503077"/>
                    <a:pt x="17393236" y="1594055"/>
                    <a:pt x="17281008" y="1594055"/>
                  </a:cubicBezTo>
                  <a:lnTo>
                    <a:pt x="16535400" y="1594055"/>
                  </a:lnTo>
                  <a:lnTo>
                    <a:pt x="16535400" y="10287000"/>
                  </a:lnTo>
                  <a:lnTo>
                    <a:pt x="0" y="10287000"/>
                  </a:lnTo>
                  <a:close/>
                </a:path>
              </a:pathLst>
            </a:custGeom>
            <a:solidFill>
              <a:srgbClr val="1025B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953" name="Google Shape;953;p54">
              <a:extLst>
                <a:ext uri="{FF2B5EF4-FFF2-40B4-BE49-F238E27FC236}">
                  <a16:creationId xmlns:a16="http://schemas.microsoft.com/office/drawing/2014/main" id="{06D25CAC-1997-E459-2A85-9BDA9413713A}"/>
                </a:ext>
              </a:extLst>
            </p:cNvPr>
            <p:cNvSpPr txBox="1"/>
            <p:nvPr/>
          </p:nvSpPr>
          <p:spPr>
            <a:xfrm>
              <a:off x="9857615" y="4340561"/>
              <a:ext cx="7160495"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07</a:t>
              </a:r>
              <a:endParaRPr dirty="0">
                <a:solidFill>
                  <a:schemeClr val="bg2">
                    <a:lumMod val="50000"/>
                    <a:lumOff val="50000"/>
                  </a:schemeClr>
                </a:solidFill>
              </a:endParaRPr>
            </a:p>
          </p:txBody>
        </p:sp>
        <p:sp>
          <p:nvSpPr>
            <p:cNvPr id="954" name="Google Shape;954;p54">
              <a:extLst>
                <a:ext uri="{FF2B5EF4-FFF2-40B4-BE49-F238E27FC236}">
                  <a16:creationId xmlns:a16="http://schemas.microsoft.com/office/drawing/2014/main" id="{48C70A15-63F7-6D98-19AF-591C2B79F277}"/>
                </a:ext>
              </a:extLst>
            </p:cNvPr>
            <p:cNvSpPr txBox="1"/>
            <p:nvPr/>
          </p:nvSpPr>
          <p:spPr>
            <a:xfrm>
              <a:off x="7608563" y="4204942"/>
              <a:ext cx="11658601" cy="83222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Postman</a:t>
              </a:r>
              <a:endParaRPr dirty="0"/>
            </a:p>
          </p:txBody>
        </p:sp>
        <p:sp>
          <p:nvSpPr>
            <p:cNvPr id="955" name="Google Shape;955;p54">
              <a:extLst>
                <a:ext uri="{FF2B5EF4-FFF2-40B4-BE49-F238E27FC236}">
                  <a16:creationId xmlns:a16="http://schemas.microsoft.com/office/drawing/2014/main" id="{D10291F7-10B4-05DC-6783-FD16EBD5DC5A}"/>
                </a:ext>
              </a:extLst>
            </p:cNvPr>
            <p:cNvSpPr txBox="1"/>
            <p:nvPr/>
          </p:nvSpPr>
          <p:spPr>
            <a:xfrm>
              <a:off x="11506199" y="5981700"/>
              <a:ext cx="4095228" cy="323641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testing and validating backend API endpoints during development.</a:t>
              </a:r>
              <a:endParaRPr/>
            </a:p>
          </p:txBody>
        </p:sp>
        <p:sp>
          <p:nvSpPr>
            <p:cNvPr id="956" name="Google Shape;956;p54">
              <a:extLst>
                <a:ext uri="{FF2B5EF4-FFF2-40B4-BE49-F238E27FC236}">
                  <a16:creationId xmlns:a16="http://schemas.microsoft.com/office/drawing/2014/main" id="{7BE78091-E91B-4BC0-6D6E-1DEA80965D6E}"/>
                </a:ext>
              </a:extLst>
            </p:cNvPr>
            <p:cNvSpPr txBox="1"/>
            <p:nvPr/>
          </p:nvSpPr>
          <p:spPr>
            <a:xfrm>
              <a:off x="13358628" y="990086"/>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A3"/>
                  </a:solidFill>
                  <a:latin typeface="Arial Black"/>
                  <a:ea typeface="Arial Black"/>
                  <a:cs typeface="Arial Black"/>
                  <a:sym typeface="Arial Black"/>
                </a:rPr>
                <a:t>7</a:t>
              </a:r>
              <a:endParaRPr/>
            </a:p>
          </p:txBody>
        </p:sp>
      </p:grpSp>
      <p:sp>
        <p:nvSpPr>
          <p:cNvPr id="4" name="Google Shape;1008;p55">
            <a:extLst>
              <a:ext uri="{FF2B5EF4-FFF2-40B4-BE49-F238E27FC236}">
                <a16:creationId xmlns:a16="http://schemas.microsoft.com/office/drawing/2014/main" id="{8A7790E7-50C1-9F2E-E173-68E9C8F9DD8F}"/>
              </a:ext>
            </a:extLst>
          </p:cNvPr>
          <p:cNvSpPr txBox="1">
            <a:spLocks noGrp="1"/>
          </p:cNvSpPr>
          <p:nvPr>
            <p:ph type="title"/>
          </p:nvPr>
        </p:nvSpPr>
        <p:spPr>
          <a:xfrm rot="5400000">
            <a:off x="6461440" y="2962698"/>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3200" b="1">
                <a:latin typeface="Arial"/>
                <a:ea typeface="Arial"/>
                <a:cs typeface="Arial"/>
                <a:sym typeface="Arial"/>
              </a:rPr>
              <a:t>Tech stack</a:t>
            </a:r>
            <a:endParaRPr sz="3200" b="1">
              <a:latin typeface="Arial"/>
              <a:ea typeface="Arial"/>
              <a:cs typeface="Arial"/>
              <a:sym typeface="Arial"/>
            </a:endParaRPr>
          </a:p>
        </p:txBody>
      </p:sp>
      <p:sp>
        <p:nvSpPr>
          <p:cNvPr id="5" name="Google Shape;1009;p55">
            <a:extLst>
              <a:ext uri="{FF2B5EF4-FFF2-40B4-BE49-F238E27FC236}">
                <a16:creationId xmlns:a16="http://schemas.microsoft.com/office/drawing/2014/main" id="{BD9B7CA0-8092-1127-A735-92C5A4E75097}"/>
              </a:ext>
            </a:extLst>
          </p:cNvPr>
          <p:cNvSpPr txBox="1"/>
          <p:nvPr/>
        </p:nvSpPr>
        <p:spPr>
          <a:xfrm rot="5400000">
            <a:off x="8269150" y="3221675"/>
            <a:ext cx="5765644" cy="424732"/>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Clr>
                <a:schemeClr val="dk1"/>
              </a:buClr>
              <a:buSzPts val="1200"/>
              <a:buFont typeface="Arial"/>
              <a:buNone/>
            </a:pPr>
            <a:r>
              <a:rPr lang="en-US" sz="1200" b="1" i="0" u="none" strike="noStrike" cap="none">
                <a:solidFill>
                  <a:srgbClr val="000000"/>
                </a:solidFill>
                <a:latin typeface="Arial"/>
                <a:ea typeface="Arial"/>
                <a:cs typeface="Arial"/>
                <a:sym typeface="Arial"/>
              </a:rPr>
              <a:t>UniNest utilizes a set of modern tools and technologies to ensure scalability, maintainability, and</a:t>
            </a:r>
            <a:r>
              <a:rPr lang="en-US" sz="1200" b="0" i="0" u="none" strike="noStrike" cap="none">
                <a:solidFill>
                  <a:srgbClr val="000000"/>
                </a:solidFill>
                <a:latin typeface="Arial"/>
                <a:ea typeface="Arial"/>
                <a:cs typeface="Arial"/>
                <a:sym typeface="Arial"/>
              </a:rPr>
              <a:t> </a:t>
            </a:r>
            <a:r>
              <a:rPr lang="en-US" sz="1200" b="1" i="0" u="none" strike="noStrike" cap="none">
                <a:solidFill>
                  <a:srgbClr val="000000"/>
                </a:solidFill>
                <a:latin typeface="Arial"/>
                <a:ea typeface="Arial"/>
                <a:cs typeface="Arial"/>
                <a:sym typeface="Arial"/>
              </a:rPr>
              <a:t>performance across all system components:</a:t>
            </a:r>
            <a:endParaRPr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822403370"/>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914">
          <a:extLst>
            <a:ext uri="{FF2B5EF4-FFF2-40B4-BE49-F238E27FC236}">
              <a16:creationId xmlns:a16="http://schemas.microsoft.com/office/drawing/2014/main" id="{5F9FF4E3-C905-611D-4FD2-E42E090EC45B}"/>
            </a:ext>
          </a:extLst>
        </p:cNvPr>
        <p:cNvGrpSpPr/>
        <p:nvPr/>
      </p:nvGrpSpPr>
      <p:grpSpPr>
        <a:xfrm>
          <a:off x="0" y="0"/>
          <a:ext cx="0" cy="0"/>
          <a:chOff x="0" y="0"/>
          <a:chExt cx="0" cy="0"/>
        </a:xfrm>
      </p:grpSpPr>
      <p:grpSp>
        <p:nvGrpSpPr>
          <p:cNvPr id="915" name="Google Shape;915;p54">
            <a:extLst>
              <a:ext uri="{FF2B5EF4-FFF2-40B4-BE49-F238E27FC236}">
                <a16:creationId xmlns:a16="http://schemas.microsoft.com/office/drawing/2014/main" id="{6D6CD357-7D76-4D04-E6EE-D8B78F6A1081}"/>
              </a:ext>
            </a:extLst>
          </p:cNvPr>
          <p:cNvGrpSpPr/>
          <p:nvPr/>
        </p:nvGrpSpPr>
        <p:grpSpPr>
          <a:xfrm>
            <a:off x="-746820" y="-20173"/>
            <a:ext cx="13640403" cy="6888258"/>
            <a:chOff x="0" y="0"/>
            <a:chExt cx="20490743" cy="10287000"/>
          </a:xfrm>
        </p:grpSpPr>
        <p:sp>
          <p:nvSpPr>
            <p:cNvPr id="916" name="Google Shape;916;p54">
              <a:extLst>
                <a:ext uri="{FF2B5EF4-FFF2-40B4-BE49-F238E27FC236}">
                  <a16:creationId xmlns:a16="http://schemas.microsoft.com/office/drawing/2014/main" id="{1C1079E9-9923-15FC-F16A-86FAC8C15FEE}"/>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8648700"/>
                  </a:lnTo>
                  <a:lnTo>
                    <a:pt x="17236764" y="8648700"/>
                  </a:lnTo>
                  <a:cubicBezTo>
                    <a:pt x="17348990" y="8648700"/>
                    <a:pt x="17439968" y="8739678"/>
                    <a:pt x="17439968" y="8851904"/>
                  </a:cubicBezTo>
                  <a:lnTo>
                    <a:pt x="17439968" y="9664696"/>
                  </a:lnTo>
                  <a:cubicBezTo>
                    <a:pt x="17439968" y="9776922"/>
                    <a:pt x="17348990" y="9867900"/>
                    <a:pt x="17236764" y="9867900"/>
                  </a:cubicBezTo>
                  <a:lnTo>
                    <a:pt x="16535400" y="9867900"/>
                  </a:lnTo>
                  <a:lnTo>
                    <a:pt x="16535400" y="10287000"/>
                  </a:lnTo>
                  <a:lnTo>
                    <a:pt x="0" y="10287000"/>
                  </a:lnTo>
                  <a:close/>
                </a:path>
              </a:pathLst>
            </a:custGeom>
            <a:solidFill>
              <a:srgbClr val="10253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17" name="Google Shape;917;p54">
              <a:extLst>
                <a:ext uri="{FF2B5EF4-FFF2-40B4-BE49-F238E27FC236}">
                  <a16:creationId xmlns:a16="http://schemas.microsoft.com/office/drawing/2014/main" id="{AABB23A1-32B3-A1EA-DA7A-1EA3A7D02C93}"/>
                </a:ext>
              </a:extLst>
            </p:cNvPr>
            <p:cNvSpPr txBox="1"/>
            <p:nvPr/>
          </p:nvSpPr>
          <p:spPr>
            <a:xfrm>
              <a:off x="9857614" y="4340562"/>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01</a:t>
              </a:r>
              <a:endParaRPr dirty="0">
                <a:solidFill>
                  <a:schemeClr val="bg2">
                    <a:lumMod val="90000"/>
                    <a:lumOff val="10000"/>
                  </a:schemeClr>
                </a:solidFill>
              </a:endParaRPr>
            </a:p>
          </p:txBody>
        </p:sp>
        <p:sp>
          <p:nvSpPr>
            <p:cNvPr id="918" name="Google Shape;918;p54">
              <a:extLst>
                <a:ext uri="{FF2B5EF4-FFF2-40B4-BE49-F238E27FC236}">
                  <a16:creationId xmlns:a16="http://schemas.microsoft.com/office/drawing/2014/main" id="{57E4EB10-E465-7A42-D8D8-DC9E8809A057}"/>
                </a:ext>
              </a:extLst>
            </p:cNvPr>
            <p:cNvSpPr txBox="1"/>
            <p:nvPr/>
          </p:nvSpPr>
          <p:spPr>
            <a:xfrm>
              <a:off x="7608562" y="3925791"/>
              <a:ext cx="11658600" cy="165469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Node.js </a:t>
              </a:r>
              <a:endParaRPr dirty="0"/>
            </a:p>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(JavaScript)</a:t>
              </a:r>
              <a:endParaRPr dirty="0"/>
            </a:p>
          </p:txBody>
        </p:sp>
        <p:sp>
          <p:nvSpPr>
            <p:cNvPr id="919" name="Google Shape;919;p54">
              <a:extLst>
                <a:ext uri="{FF2B5EF4-FFF2-40B4-BE49-F238E27FC236}">
                  <a16:creationId xmlns:a16="http://schemas.microsoft.com/office/drawing/2014/main" id="{22A10020-185F-D1D6-F83D-228DE80E510E}"/>
                </a:ext>
              </a:extLst>
            </p:cNvPr>
            <p:cNvSpPr txBox="1"/>
            <p:nvPr/>
          </p:nvSpPr>
          <p:spPr>
            <a:xfrm>
              <a:off x="10881902" y="5985552"/>
              <a:ext cx="5041034" cy="386095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implement the backend server and RESTful APIs, handling business logic and data communication.</a:t>
              </a:r>
              <a:endParaRPr/>
            </a:p>
          </p:txBody>
        </p:sp>
        <p:sp>
          <p:nvSpPr>
            <p:cNvPr id="920" name="Google Shape;920;p54">
              <a:extLst>
                <a:ext uri="{FF2B5EF4-FFF2-40B4-BE49-F238E27FC236}">
                  <a16:creationId xmlns:a16="http://schemas.microsoft.com/office/drawing/2014/main" id="{C2C75462-BFF2-85AA-1B5B-66D66662FB73}"/>
                </a:ext>
              </a:extLst>
            </p:cNvPr>
            <p:cNvSpPr txBox="1"/>
            <p:nvPr/>
          </p:nvSpPr>
          <p:spPr>
            <a:xfrm>
              <a:off x="13330247" y="9254202"/>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020611"/>
                  </a:solidFill>
                  <a:latin typeface="Arial Black"/>
                  <a:ea typeface="Arial Black"/>
                  <a:cs typeface="Arial Black"/>
                  <a:sym typeface="Arial Black"/>
                </a:rPr>
                <a:t>1</a:t>
              </a:r>
              <a:endParaRPr dirty="0"/>
            </a:p>
          </p:txBody>
        </p:sp>
      </p:grpSp>
      <p:grpSp>
        <p:nvGrpSpPr>
          <p:cNvPr id="921" name="Google Shape;921;p54">
            <a:extLst>
              <a:ext uri="{FF2B5EF4-FFF2-40B4-BE49-F238E27FC236}">
                <a16:creationId xmlns:a16="http://schemas.microsoft.com/office/drawing/2014/main" id="{3E15CFB2-D69D-4DCA-3716-E94940EF1171}"/>
              </a:ext>
            </a:extLst>
          </p:cNvPr>
          <p:cNvGrpSpPr/>
          <p:nvPr/>
        </p:nvGrpSpPr>
        <p:grpSpPr>
          <a:xfrm>
            <a:off x="-741045" y="-10088"/>
            <a:ext cx="13651170" cy="6878173"/>
            <a:chOff x="0" y="0"/>
            <a:chExt cx="20506917" cy="10287000"/>
          </a:xfrm>
        </p:grpSpPr>
        <p:sp>
          <p:nvSpPr>
            <p:cNvPr id="922" name="Google Shape;922;p54">
              <a:extLst>
                <a:ext uri="{FF2B5EF4-FFF2-40B4-BE49-F238E27FC236}">
                  <a16:creationId xmlns:a16="http://schemas.microsoft.com/office/drawing/2014/main" id="{0B0BF70F-BC9C-AEC0-F735-B86183D8D8BC}"/>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7277100"/>
                  </a:lnTo>
                  <a:lnTo>
                    <a:pt x="17236764" y="7277100"/>
                  </a:lnTo>
                  <a:cubicBezTo>
                    <a:pt x="17348990" y="7277100"/>
                    <a:pt x="17439968" y="7368078"/>
                    <a:pt x="17439968" y="7480304"/>
                  </a:cubicBezTo>
                  <a:lnTo>
                    <a:pt x="17439968" y="8293096"/>
                  </a:lnTo>
                  <a:cubicBezTo>
                    <a:pt x="17439968" y="8405322"/>
                    <a:pt x="17348990" y="8496300"/>
                    <a:pt x="17236764" y="8496300"/>
                  </a:cubicBezTo>
                  <a:lnTo>
                    <a:pt x="16535400" y="8496300"/>
                  </a:lnTo>
                  <a:lnTo>
                    <a:pt x="16535400" y="10287000"/>
                  </a:lnTo>
                  <a:lnTo>
                    <a:pt x="0" y="10287000"/>
                  </a:lnTo>
                  <a:close/>
                </a:path>
              </a:pathLst>
            </a:custGeom>
            <a:solidFill>
              <a:srgbClr val="10255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3" name="Google Shape;923;p54">
              <a:extLst>
                <a:ext uri="{FF2B5EF4-FFF2-40B4-BE49-F238E27FC236}">
                  <a16:creationId xmlns:a16="http://schemas.microsoft.com/office/drawing/2014/main" id="{F9CA52D6-B7A6-4864-E0B7-176AC865F4DF}"/>
                </a:ext>
              </a:extLst>
            </p:cNvPr>
            <p:cNvSpPr txBox="1"/>
            <p:nvPr/>
          </p:nvSpPr>
          <p:spPr>
            <a:xfrm>
              <a:off x="9857614" y="4340561"/>
              <a:ext cx="7160496"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02</a:t>
              </a:r>
              <a:endParaRPr dirty="0">
                <a:solidFill>
                  <a:schemeClr val="bg2">
                    <a:lumMod val="75000"/>
                    <a:lumOff val="25000"/>
                  </a:schemeClr>
                </a:solidFill>
              </a:endParaRPr>
            </a:p>
          </p:txBody>
        </p:sp>
        <p:sp>
          <p:nvSpPr>
            <p:cNvPr id="924" name="Google Shape;924;p54">
              <a:extLst>
                <a:ext uri="{FF2B5EF4-FFF2-40B4-BE49-F238E27FC236}">
                  <a16:creationId xmlns:a16="http://schemas.microsoft.com/office/drawing/2014/main" id="{36149283-0A71-4A0F-1A37-626F41933FCE}"/>
                </a:ext>
              </a:extLst>
            </p:cNvPr>
            <p:cNvSpPr txBox="1"/>
            <p:nvPr/>
          </p:nvSpPr>
          <p:spPr>
            <a:xfrm>
              <a:off x="11049000" y="4402278"/>
              <a:ext cx="5093962"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Express.js</a:t>
              </a:r>
              <a:endParaRPr dirty="0"/>
            </a:p>
          </p:txBody>
        </p:sp>
        <p:sp>
          <p:nvSpPr>
            <p:cNvPr id="925" name="Google Shape;925;p54">
              <a:extLst>
                <a:ext uri="{FF2B5EF4-FFF2-40B4-BE49-F238E27FC236}">
                  <a16:creationId xmlns:a16="http://schemas.microsoft.com/office/drawing/2014/main" id="{2FAB72FD-1C0A-CBEB-0C71-60BC807ACD91}"/>
                </a:ext>
              </a:extLst>
            </p:cNvPr>
            <p:cNvSpPr txBox="1"/>
            <p:nvPr/>
          </p:nvSpPr>
          <p:spPr>
            <a:xfrm>
              <a:off x="10752200" y="6018488"/>
              <a:ext cx="5417456" cy="322217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Provides routing and middleware support for managing HTTP requests and responses.</a:t>
              </a:r>
              <a:endParaRPr/>
            </a:p>
          </p:txBody>
        </p:sp>
        <p:sp>
          <p:nvSpPr>
            <p:cNvPr id="926" name="Google Shape;926;p54">
              <a:extLst>
                <a:ext uri="{FF2B5EF4-FFF2-40B4-BE49-F238E27FC236}">
                  <a16:creationId xmlns:a16="http://schemas.microsoft.com/office/drawing/2014/main" id="{C78C8C2D-0FB0-D376-D04D-17F266BF73D6}"/>
                </a:ext>
              </a:extLst>
            </p:cNvPr>
            <p:cNvSpPr txBox="1"/>
            <p:nvPr/>
          </p:nvSpPr>
          <p:spPr>
            <a:xfrm>
              <a:off x="13346421" y="783208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3F"/>
                  </a:solidFill>
                  <a:latin typeface="Arial Black"/>
                  <a:ea typeface="Arial Black"/>
                  <a:cs typeface="Arial Black"/>
                  <a:sym typeface="Arial Black"/>
                </a:rPr>
                <a:t>2</a:t>
              </a:r>
              <a:endParaRPr dirty="0"/>
            </a:p>
          </p:txBody>
        </p:sp>
      </p:grpSp>
      <p:grpSp>
        <p:nvGrpSpPr>
          <p:cNvPr id="927" name="Google Shape;927;p54">
            <a:extLst>
              <a:ext uri="{FF2B5EF4-FFF2-40B4-BE49-F238E27FC236}">
                <a16:creationId xmlns:a16="http://schemas.microsoft.com/office/drawing/2014/main" id="{42BEDC2C-4E10-1884-08DB-0F48795086E4}"/>
              </a:ext>
            </a:extLst>
          </p:cNvPr>
          <p:cNvGrpSpPr/>
          <p:nvPr/>
        </p:nvGrpSpPr>
        <p:grpSpPr>
          <a:xfrm>
            <a:off x="-722580" y="-10088"/>
            <a:ext cx="13689958" cy="6878173"/>
            <a:chOff x="0" y="0"/>
            <a:chExt cx="20565186" cy="10287000"/>
          </a:xfrm>
        </p:grpSpPr>
        <p:sp>
          <p:nvSpPr>
            <p:cNvPr id="928" name="Google Shape;928;p54">
              <a:extLst>
                <a:ext uri="{FF2B5EF4-FFF2-40B4-BE49-F238E27FC236}">
                  <a16:creationId xmlns:a16="http://schemas.microsoft.com/office/drawing/2014/main" id="{E7D279D2-7103-B005-A3C4-AC36B0EC74C9}"/>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5905500"/>
                  </a:lnTo>
                  <a:lnTo>
                    <a:pt x="17271176" y="5905500"/>
                  </a:lnTo>
                  <a:cubicBezTo>
                    <a:pt x="17383404" y="5905500"/>
                    <a:pt x="17474380" y="5996478"/>
                    <a:pt x="17474380" y="6108704"/>
                  </a:cubicBezTo>
                  <a:lnTo>
                    <a:pt x="17474380" y="6921496"/>
                  </a:lnTo>
                  <a:cubicBezTo>
                    <a:pt x="17474380" y="7033722"/>
                    <a:pt x="17383404" y="7124700"/>
                    <a:pt x="17271176" y="7124700"/>
                  </a:cubicBezTo>
                  <a:lnTo>
                    <a:pt x="16535400" y="7124700"/>
                  </a:lnTo>
                  <a:lnTo>
                    <a:pt x="16535400" y="10287000"/>
                  </a:lnTo>
                  <a:lnTo>
                    <a:pt x="0" y="10287000"/>
                  </a:lnTo>
                  <a:close/>
                </a:path>
              </a:pathLst>
            </a:custGeom>
            <a:solidFill>
              <a:srgbClr val="10256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9" name="Google Shape;929;p54">
              <a:extLst>
                <a:ext uri="{FF2B5EF4-FFF2-40B4-BE49-F238E27FC236}">
                  <a16:creationId xmlns:a16="http://schemas.microsoft.com/office/drawing/2014/main" id="{15980F26-EC71-9187-6449-30D0C3E952D4}"/>
                </a:ext>
              </a:extLst>
            </p:cNvPr>
            <p:cNvSpPr txBox="1"/>
            <p:nvPr/>
          </p:nvSpPr>
          <p:spPr>
            <a:xfrm>
              <a:off x="9857615" y="4340561"/>
              <a:ext cx="7160495"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03</a:t>
              </a:r>
              <a:endParaRPr dirty="0">
                <a:solidFill>
                  <a:schemeClr val="bg2">
                    <a:lumMod val="90000"/>
                    <a:lumOff val="10000"/>
                  </a:schemeClr>
                </a:solidFill>
              </a:endParaRPr>
            </a:p>
          </p:txBody>
        </p:sp>
        <p:sp>
          <p:nvSpPr>
            <p:cNvPr id="930" name="Google Shape;930;p54">
              <a:extLst>
                <a:ext uri="{FF2B5EF4-FFF2-40B4-BE49-F238E27FC236}">
                  <a16:creationId xmlns:a16="http://schemas.microsoft.com/office/drawing/2014/main" id="{197CB7B8-B8FE-D0A3-E333-D75F9BD4E990}"/>
                </a:ext>
              </a:extLst>
            </p:cNvPr>
            <p:cNvSpPr txBox="1"/>
            <p:nvPr/>
          </p:nvSpPr>
          <p:spPr>
            <a:xfrm>
              <a:off x="7608562" y="4298295"/>
              <a:ext cx="11658600"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Docker</a:t>
              </a:r>
              <a:endParaRPr dirty="0"/>
            </a:p>
          </p:txBody>
        </p:sp>
        <p:sp>
          <p:nvSpPr>
            <p:cNvPr id="931" name="Google Shape;931;p54">
              <a:extLst>
                <a:ext uri="{FF2B5EF4-FFF2-40B4-BE49-F238E27FC236}">
                  <a16:creationId xmlns:a16="http://schemas.microsoft.com/office/drawing/2014/main" id="{4506119C-4206-57F2-04CD-F9FD59C1D34F}"/>
                </a:ext>
              </a:extLst>
            </p:cNvPr>
            <p:cNvSpPr txBox="1"/>
            <p:nvPr/>
          </p:nvSpPr>
          <p:spPr>
            <a:xfrm>
              <a:off x="10224337" y="5938945"/>
              <a:ext cx="6073998" cy="276186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containerize backend and frontend web services and the database, ensuring consistent development and deployment environments.</a:t>
              </a:r>
              <a:endParaRPr/>
            </a:p>
          </p:txBody>
        </p:sp>
        <p:sp>
          <p:nvSpPr>
            <p:cNvPr id="932" name="Google Shape;932;p54">
              <a:extLst>
                <a:ext uri="{FF2B5EF4-FFF2-40B4-BE49-F238E27FC236}">
                  <a16:creationId xmlns:a16="http://schemas.microsoft.com/office/drawing/2014/main" id="{1226D372-736C-5A37-9F94-373B77E04630}"/>
                </a:ext>
              </a:extLst>
            </p:cNvPr>
            <p:cNvSpPr txBox="1"/>
            <p:nvPr/>
          </p:nvSpPr>
          <p:spPr>
            <a:xfrm>
              <a:off x="13404689" y="6487482"/>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53"/>
                  </a:solidFill>
                  <a:latin typeface="Arial Black"/>
                  <a:ea typeface="Arial Black"/>
                  <a:cs typeface="Arial Black"/>
                  <a:sym typeface="Arial Black"/>
                </a:rPr>
                <a:t>3</a:t>
              </a:r>
              <a:endParaRPr dirty="0"/>
            </a:p>
          </p:txBody>
        </p:sp>
      </p:grpSp>
      <p:grpSp>
        <p:nvGrpSpPr>
          <p:cNvPr id="933" name="Google Shape;933;p54">
            <a:extLst>
              <a:ext uri="{FF2B5EF4-FFF2-40B4-BE49-F238E27FC236}">
                <a16:creationId xmlns:a16="http://schemas.microsoft.com/office/drawing/2014/main" id="{EFE4917C-7CBF-8456-7FDE-6C98B7C4D783}"/>
              </a:ext>
            </a:extLst>
          </p:cNvPr>
          <p:cNvGrpSpPr/>
          <p:nvPr/>
        </p:nvGrpSpPr>
        <p:grpSpPr>
          <a:xfrm>
            <a:off x="-717498" y="-10087"/>
            <a:ext cx="13669756" cy="6888257"/>
            <a:chOff x="0" y="0"/>
            <a:chExt cx="20534836" cy="10287000"/>
          </a:xfrm>
        </p:grpSpPr>
        <p:sp>
          <p:nvSpPr>
            <p:cNvPr id="934" name="Google Shape;934;p54">
              <a:extLst>
                <a:ext uri="{FF2B5EF4-FFF2-40B4-BE49-F238E27FC236}">
                  <a16:creationId xmlns:a16="http://schemas.microsoft.com/office/drawing/2014/main" id="{7735FC7F-E0BD-99B2-9369-4D9B179668C5}"/>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4533900"/>
                  </a:lnTo>
                  <a:lnTo>
                    <a:pt x="17271176" y="4533900"/>
                  </a:lnTo>
                  <a:cubicBezTo>
                    <a:pt x="17383404" y="4533900"/>
                    <a:pt x="17474380" y="4624878"/>
                    <a:pt x="17474380" y="4737104"/>
                  </a:cubicBezTo>
                  <a:lnTo>
                    <a:pt x="17474380" y="5549896"/>
                  </a:lnTo>
                  <a:cubicBezTo>
                    <a:pt x="17474380" y="5662122"/>
                    <a:pt x="17383404" y="5753100"/>
                    <a:pt x="17271176" y="5753100"/>
                  </a:cubicBezTo>
                  <a:lnTo>
                    <a:pt x="16535400" y="5753100"/>
                  </a:lnTo>
                  <a:lnTo>
                    <a:pt x="16535400" y="10287000"/>
                  </a:lnTo>
                  <a:lnTo>
                    <a:pt x="0" y="10287000"/>
                  </a:lnTo>
                  <a:close/>
                </a:path>
              </a:pathLst>
            </a:custGeom>
            <a:solidFill>
              <a:srgbClr val="10257B"/>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5" name="Google Shape;935;p54">
              <a:extLst>
                <a:ext uri="{FF2B5EF4-FFF2-40B4-BE49-F238E27FC236}">
                  <a16:creationId xmlns:a16="http://schemas.microsoft.com/office/drawing/2014/main" id="{84D76B8E-E16E-8261-1234-038C95981092}"/>
                </a:ext>
              </a:extLst>
            </p:cNvPr>
            <p:cNvSpPr txBox="1"/>
            <p:nvPr/>
          </p:nvSpPr>
          <p:spPr>
            <a:xfrm>
              <a:off x="9857614" y="4340559"/>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04</a:t>
              </a:r>
              <a:endParaRPr dirty="0">
                <a:solidFill>
                  <a:schemeClr val="bg2">
                    <a:lumMod val="75000"/>
                    <a:lumOff val="25000"/>
                  </a:schemeClr>
                </a:solidFill>
              </a:endParaRPr>
            </a:p>
          </p:txBody>
        </p:sp>
        <p:sp>
          <p:nvSpPr>
            <p:cNvPr id="936" name="Google Shape;936;p54">
              <a:extLst>
                <a:ext uri="{FF2B5EF4-FFF2-40B4-BE49-F238E27FC236}">
                  <a16:creationId xmlns:a16="http://schemas.microsoft.com/office/drawing/2014/main" id="{6454609B-CB15-0085-9036-D9BC608C3D87}"/>
                </a:ext>
              </a:extLst>
            </p:cNvPr>
            <p:cNvSpPr txBox="1"/>
            <p:nvPr/>
          </p:nvSpPr>
          <p:spPr>
            <a:xfrm>
              <a:off x="7608563" y="4346381"/>
              <a:ext cx="11658600" cy="830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React</a:t>
              </a:r>
              <a:endParaRPr dirty="0"/>
            </a:p>
          </p:txBody>
        </p:sp>
        <p:sp>
          <p:nvSpPr>
            <p:cNvPr id="937" name="Google Shape;937;p54">
              <a:extLst>
                <a:ext uri="{FF2B5EF4-FFF2-40B4-BE49-F238E27FC236}">
                  <a16:creationId xmlns:a16="http://schemas.microsoft.com/office/drawing/2014/main" id="{36A40EDB-279A-6C7B-0929-6F8B355FC0A4}"/>
                </a:ext>
              </a:extLst>
            </p:cNvPr>
            <p:cNvSpPr txBox="1"/>
            <p:nvPr/>
          </p:nvSpPr>
          <p:spPr>
            <a:xfrm>
              <a:off x="10758220" y="6018488"/>
              <a:ext cx="5328956" cy="323165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develop the web frontend, enabling a dynamic and responsive user interface.</a:t>
              </a:r>
              <a:endParaRPr/>
            </a:p>
          </p:txBody>
        </p:sp>
        <p:sp>
          <p:nvSpPr>
            <p:cNvPr id="938" name="Google Shape;938;p54">
              <a:extLst>
                <a:ext uri="{FF2B5EF4-FFF2-40B4-BE49-F238E27FC236}">
                  <a16:creationId xmlns:a16="http://schemas.microsoft.com/office/drawing/2014/main" id="{15DBCA1C-8D4F-9954-DB33-0BF98C155BB0}"/>
                </a:ext>
              </a:extLst>
            </p:cNvPr>
            <p:cNvSpPr txBox="1"/>
            <p:nvPr/>
          </p:nvSpPr>
          <p:spPr>
            <a:xfrm>
              <a:off x="13374340" y="5097327"/>
              <a:ext cx="7160496" cy="664139"/>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67"/>
                  </a:solidFill>
                  <a:latin typeface="Arial Black"/>
                  <a:ea typeface="Arial Black"/>
                  <a:cs typeface="Arial Black"/>
                  <a:sym typeface="Arial Black"/>
                </a:rPr>
                <a:t>4</a:t>
              </a:r>
              <a:endParaRPr dirty="0"/>
            </a:p>
          </p:txBody>
        </p:sp>
      </p:grpSp>
      <p:grpSp>
        <p:nvGrpSpPr>
          <p:cNvPr id="939" name="Google Shape;939;p54">
            <a:extLst>
              <a:ext uri="{FF2B5EF4-FFF2-40B4-BE49-F238E27FC236}">
                <a16:creationId xmlns:a16="http://schemas.microsoft.com/office/drawing/2014/main" id="{71D9F93C-7957-6804-6545-6E94CD9BA912}"/>
              </a:ext>
            </a:extLst>
          </p:cNvPr>
          <p:cNvGrpSpPr/>
          <p:nvPr/>
        </p:nvGrpSpPr>
        <p:grpSpPr>
          <a:xfrm>
            <a:off x="-717793" y="-10086"/>
            <a:ext cx="13675216" cy="6878171"/>
            <a:chOff x="0" y="0"/>
            <a:chExt cx="20543039" cy="10287000"/>
          </a:xfrm>
        </p:grpSpPr>
        <p:sp>
          <p:nvSpPr>
            <p:cNvPr id="940" name="Google Shape;940;p54">
              <a:extLst>
                <a:ext uri="{FF2B5EF4-FFF2-40B4-BE49-F238E27FC236}">
                  <a16:creationId xmlns:a16="http://schemas.microsoft.com/office/drawing/2014/main" id="{240E157C-25A1-29DB-899E-89B64FD11C06}"/>
                </a:ext>
              </a:extLst>
            </p:cNvPr>
            <p:cNvSpPr/>
            <p:nvPr/>
          </p:nvSpPr>
          <p:spPr>
            <a:xfrm>
              <a:off x="0" y="0"/>
              <a:ext cx="17449800" cy="10287000"/>
            </a:xfrm>
            <a:custGeom>
              <a:avLst/>
              <a:gdLst/>
              <a:ahLst/>
              <a:cxnLst/>
              <a:rect l="l" t="t" r="r" b="b"/>
              <a:pathLst>
                <a:path w="17449800" h="10287000" extrusionOk="0">
                  <a:moveTo>
                    <a:pt x="0" y="0"/>
                  </a:moveTo>
                  <a:lnTo>
                    <a:pt x="16535400" y="0"/>
                  </a:lnTo>
                  <a:lnTo>
                    <a:pt x="16535400" y="3162300"/>
                  </a:lnTo>
                  <a:lnTo>
                    <a:pt x="17246596" y="3162300"/>
                  </a:lnTo>
                  <a:cubicBezTo>
                    <a:pt x="17358822" y="3162300"/>
                    <a:pt x="17449800" y="3253278"/>
                    <a:pt x="17449800" y="3365504"/>
                  </a:cubicBezTo>
                  <a:lnTo>
                    <a:pt x="17449800" y="4178296"/>
                  </a:lnTo>
                  <a:cubicBezTo>
                    <a:pt x="17449800" y="4290522"/>
                    <a:pt x="17358822" y="4381500"/>
                    <a:pt x="17246596" y="4381500"/>
                  </a:cubicBezTo>
                  <a:lnTo>
                    <a:pt x="16535400" y="4381500"/>
                  </a:lnTo>
                  <a:lnTo>
                    <a:pt x="16535400" y="10287000"/>
                  </a:lnTo>
                  <a:lnTo>
                    <a:pt x="0" y="10287000"/>
                  </a:lnTo>
                  <a:close/>
                </a:path>
              </a:pathLst>
            </a:custGeom>
            <a:solidFill>
              <a:srgbClr val="10258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1" name="Google Shape;941;p54">
              <a:extLst>
                <a:ext uri="{FF2B5EF4-FFF2-40B4-BE49-F238E27FC236}">
                  <a16:creationId xmlns:a16="http://schemas.microsoft.com/office/drawing/2014/main" id="{A51AD759-D3E1-D016-D503-7202E6B60146}"/>
                </a:ext>
              </a:extLst>
            </p:cNvPr>
            <p:cNvSpPr txBox="1"/>
            <p:nvPr/>
          </p:nvSpPr>
          <p:spPr>
            <a:xfrm>
              <a:off x="9857616" y="4340560"/>
              <a:ext cx="7160496" cy="641175"/>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05</a:t>
              </a:r>
              <a:endParaRPr dirty="0">
                <a:solidFill>
                  <a:schemeClr val="bg2">
                    <a:lumMod val="50000"/>
                    <a:lumOff val="50000"/>
                  </a:schemeClr>
                </a:solidFill>
              </a:endParaRPr>
            </a:p>
          </p:txBody>
        </p:sp>
        <p:sp>
          <p:nvSpPr>
            <p:cNvPr id="942" name="Google Shape;942;p54">
              <a:extLst>
                <a:ext uri="{FF2B5EF4-FFF2-40B4-BE49-F238E27FC236}">
                  <a16:creationId xmlns:a16="http://schemas.microsoft.com/office/drawing/2014/main" id="{AF8B9084-7C2F-F4E9-A37E-41ED260067D0}"/>
                </a:ext>
              </a:extLst>
            </p:cNvPr>
            <p:cNvSpPr txBox="1"/>
            <p:nvPr/>
          </p:nvSpPr>
          <p:spPr>
            <a:xfrm>
              <a:off x="7608563" y="4522648"/>
              <a:ext cx="11658600" cy="558991"/>
            </a:xfrm>
            <a:prstGeom prst="rect">
              <a:avLst/>
            </a:prstGeom>
            <a:noFill/>
            <a:ln>
              <a:noFill/>
            </a:ln>
          </p:spPr>
          <p:txBody>
            <a:bodyPr spcFirstLastPara="1" wrap="square" lIns="0" tIns="0" rIns="0" bIns="0" anchor="t" anchorCtr="0">
              <a:spAutoFit/>
            </a:bodyPr>
            <a:lstStyle/>
            <a:p>
              <a:pPr marL="0" marR="0" lvl="0" indent="0" algn="ctr" rtl="0">
                <a:lnSpc>
                  <a:spcPct val="75222"/>
                </a:lnSpc>
                <a:spcBef>
                  <a:spcPts val="0"/>
                </a:spcBef>
                <a:spcAft>
                  <a:spcPts val="0"/>
                </a:spcAft>
                <a:buNone/>
              </a:pPr>
              <a:r>
                <a:rPr lang="en-US" sz="3600" b="1" i="0" u="none" strike="noStrike" cap="none" dirty="0">
                  <a:solidFill>
                    <a:srgbClr val="FFFFFF"/>
                  </a:solidFill>
                  <a:latin typeface="Montserrat"/>
                  <a:ea typeface="Montserrat"/>
                  <a:cs typeface="Montserrat"/>
                  <a:sym typeface="Montserrat"/>
                </a:rPr>
                <a:t>React Native</a:t>
              </a:r>
              <a:endParaRPr dirty="0"/>
            </a:p>
          </p:txBody>
        </p:sp>
        <p:sp>
          <p:nvSpPr>
            <p:cNvPr id="943" name="Google Shape;943;p54">
              <a:extLst>
                <a:ext uri="{FF2B5EF4-FFF2-40B4-BE49-F238E27FC236}">
                  <a16:creationId xmlns:a16="http://schemas.microsoft.com/office/drawing/2014/main" id="{CD3E6F23-B5C7-6DBE-30F3-D5BB802A843A}"/>
                </a:ext>
              </a:extLst>
            </p:cNvPr>
            <p:cNvSpPr txBox="1"/>
            <p:nvPr/>
          </p:nvSpPr>
          <p:spPr>
            <a:xfrm>
              <a:off x="10613114" y="5503697"/>
              <a:ext cx="5654725" cy="331423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develop the mobile application, extending system functionality to mobile devices while maintaining consistency with the web platform.</a:t>
              </a:r>
              <a:endParaRPr/>
            </a:p>
          </p:txBody>
        </p:sp>
        <p:sp>
          <p:nvSpPr>
            <p:cNvPr id="944" name="Google Shape;944;p54">
              <a:extLst>
                <a:ext uri="{FF2B5EF4-FFF2-40B4-BE49-F238E27FC236}">
                  <a16:creationId xmlns:a16="http://schemas.microsoft.com/office/drawing/2014/main" id="{9ED1716C-FCEB-36CB-216D-24DB941337E3}"/>
                </a:ext>
              </a:extLst>
            </p:cNvPr>
            <p:cNvSpPr txBox="1"/>
            <p:nvPr/>
          </p:nvSpPr>
          <p:spPr>
            <a:xfrm>
              <a:off x="13382543" y="3756840"/>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5</a:t>
              </a:r>
              <a:endParaRPr/>
            </a:p>
          </p:txBody>
        </p:sp>
      </p:grpSp>
      <p:grpSp>
        <p:nvGrpSpPr>
          <p:cNvPr id="945" name="Google Shape;945;p54">
            <a:extLst>
              <a:ext uri="{FF2B5EF4-FFF2-40B4-BE49-F238E27FC236}">
                <a16:creationId xmlns:a16="http://schemas.microsoft.com/office/drawing/2014/main" id="{BA1DCD9C-9198-A7AE-FAFD-87779A94D78E}"/>
              </a:ext>
            </a:extLst>
          </p:cNvPr>
          <p:cNvGrpSpPr/>
          <p:nvPr/>
        </p:nvGrpSpPr>
        <p:grpSpPr>
          <a:xfrm>
            <a:off x="-10574213" y="10085"/>
            <a:ext cx="13674238" cy="6858000"/>
            <a:chOff x="164592" y="0"/>
            <a:chExt cx="20541570" cy="10287000"/>
          </a:xfrm>
        </p:grpSpPr>
        <p:sp>
          <p:nvSpPr>
            <p:cNvPr id="946" name="Google Shape;946;p54">
              <a:extLst>
                <a:ext uri="{FF2B5EF4-FFF2-40B4-BE49-F238E27FC236}">
                  <a16:creationId xmlns:a16="http://schemas.microsoft.com/office/drawing/2014/main" id="{33847D9C-0B10-58F3-BAF4-D41E22F5867E}"/>
                </a:ext>
              </a:extLst>
            </p:cNvPr>
            <p:cNvSpPr/>
            <p:nvPr/>
          </p:nvSpPr>
          <p:spPr>
            <a:xfrm>
              <a:off x="164592" y="0"/>
              <a:ext cx="17484212" cy="10287000"/>
            </a:xfrm>
            <a:custGeom>
              <a:avLst/>
              <a:gdLst/>
              <a:ahLst/>
              <a:cxnLst/>
              <a:rect l="l" t="t" r="r" b="b"/>
              <a:pathLst>
                <a:path w="17484212" h="10287000" extrusionOk="0">
                  <a:moveTo>
                    <a:pt x="0" y="0"/>
                  </a:moveTo>
                  <a:lnTo>
                    <a:pt x="16535400" y="0"/>
                  </a:lnTo>
                  <a:lnTo>
                    <a:pt x="16535400" y="1790700"/>
                  </a:lnTo>
                  <a:lnTo>
                    <a:pt x="17281008" y="1790700"/>
                  </a:lnTo>
                  <a:cubicBezTo>
                    <a:pt x="17393236" y="1790700"/>
                    <a:pt x="17484212" y="1881678"/>
                    <a:pt x="17484212" y="1993904"/>
                  </a:cubicBezTo>
                  <a:lnTo>
                    <a:pt x="17484212" y="2806696"/>
                  </a:lnTo>
                  <a:cubicBezTo>
                    <a:pt x="17484212" y="2918922"/>
                    <a:pt x="17393236" y="3009900"/>
                    <a:pt x="17281008" y="3009900"/>
                  </a:cubicBezTo>
                  <a:lnTo>
                    <a:pt x="16535400" y="3009900"/>
                  </a:lnTo>
                  <a:lnTo>
                    <a:pt x="16535400" y="10287000"/>
                  </a:lnTo>
                  <a:lnTo>
                    <a:pt x="0" y="10287000"/>
                  </a:lnTo>
                  <a:close/>
                </a:path>
              </a:pathLst>
            </a:custGeom>
            <a:solidFill>
              <a:srgbClr val="1025A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7" name="Google Shape;947;p54">
              <a:extLst>
                <a:ext uri="{FF2B5EF4-FFF2-40B4-BE49-F238E27FC236}">
                  <a16:creationId xmlns:a16="http://schemas.microsoft.com/office/drawing/2014/main" id="{E1759429-71DC-8800-F660-398987694ED9}"/>
                </a:ext>
              </a:extLst>
            </p:cNvPr>
            <p:cNvSpPr txBox="1"/>
            <p:nvPr/>
          </p:nvSpPr>
          <p:spPr>
            <a:xfrm>
              <a:off x="9967343" y="4340561"/>
              <a:ext cx="7160496" cy="643061"/>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06</a:t>
              </a:r>
              <a:endParaRPr dirty="0">
                <a:solidFill>
                  <a:schemeClr val="bg2">
                    <a:lumMod val="75000"/>
                    <a:lumOff val="25000"/>
                  </a:schemeClr>
                </a:solidFill>
              </a:endParaRPr>
            </a:p>
          </p:txBody>
        </p:sp>
        <p:sp>
          <p:nvSpPr>
            <p:cNvPr id="948" name="Google Shape;948;p54">
              <a:extLst>
                <a:ext uri="{FF2B5EF4-FFF2-40B4-BE49-F238E27FC236}">
                  <a16:creationId xmlns:a16="http://schemas.microsoft.com/office/drawing/2014/main" id="{97B5F6CD-7970-061E-041B-49C875313FB6}"/>
                </a:ext>
              </a:extLst>
            </p:cNvPr>
            <p:cNvSpPr txBox="1"/>
            <p:nvPr/>
          </p:nvSpPr>
          <p:spPr>
            <a:xfrm>
              <a:off x="7718292" y="4367508"/>
              <a:ext cx="11658600" cy="83222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Git and GitHub</a:t>
              </a:r>
              <a:endParaRPr dirty="0"/>
            </a:p>
          </p:txBody>
        </p:sp>
        <p:sp>
          <p:nvSpPr>
            <p:cNvPr id="949" name="Google Shape;949;p54">
              <a:extLst>
                <a:ext uri="{FF2B5EF4-FFF2-40B4-BE49-F238E27FC236}">
                  <a16:creationId xmlns:a16="http://schemas.microsoft.com/office/drawing/2014/main" id="{85397A41-A296-3D9E-6CEE-10DA1BA0E5C6}"/>
                </a:ext>
              </a:extLst>
            </p:cNvPr>
            <p:cNvSpPr txBox="1"/>
            <p:nvPr/>
          </p:nvSpPr>
          <p:spPr>
            <a:xfrm>
              <a:off x="10299800" y="6018488"/>
              <a:ext cx="6042408" cy="194184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version control,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collaboration, and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code management.</a:t>
              </a:r>
              <a:endParaRPr/>
            </a:p>
          </p:txBody>
        </p:sp>
        <p:sp>
          <p:nvSpPr>
            <p:cNvPr id="950" name="Google Shape;950;p54">
              <a:extLst>
                <a:ext uri="{FF2B5EF4-FFF2-40B4-BE49-F238E27FC236}">
                  <a16:creationId xmlns:a16="http://schemas.microsoft.com/office/drawing/2014/main" id="{14460F97-9A8D-C30E-DD53-1723AFF79C75}"/>
                </a:ext>
              </a:extLst>
            </p:cNvPr>
            <p:cNvSpPr txBox="1"/>
            <p:nvPr/>
          </p:nvSpPr>
          <p:spPr>
            <a:xfrm>
              <a:off x="13545666" y="239264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8F"/>
                  </a:solidFill>
                  <a:latin typeface="Arial Black"/>
                  <a:ea typeface="Arial Black"/>
                  <a:cs typeface="Arial Black"/>
                  <a:sym typeface="Arial Black"/>
                </a:rPr>
                <a:t>6</a:t>
              </a:r>
              <a:endParaRPr/>
            </a:p>
          </p:txBody>
        </p:sp>
      </p:grpSp>
      <p:grpSp>
        <p:nvGrpSpPr>
          <p:cNvPr id="951" name="Google Shape;951;p54">
            <a:extLst>
              <a:ext uri="{FF2B5EF4-FFF2-40B4-BE49-F238E27FC236}">
                <a16:creationId xmlns:a16="http://schemas.microsoft.com/office/drawing/2014/main" id="{8F1F115E-7962-9CDB-EE57-AAC61207B7AC}"/>
              </a:ext>
            </a:extLst>
          </p:cNvPr>
          <p:cNvGrpSpPr/>
          <p:nvPr/>
        </p:nvGrpSpPr>
        <p:grpSpPr>
          <a:xfrm>
            <a:off x="-10566873" y="-10086"/>
            <a:ext cx="13683737" cy="6888255"/>
            <a:chOff x="-36715" y="0"/>
            <a:chExt cx="20555840" cy="10287000"/>
          </a:xfrm>
        </p:grpSpPr>
        <p:sp>
          <p:nvSpPr>
            <p:cNvPr id="952" name="Google Shape;952;p54">
              <a:extLst>
                <a:ext uri="{FF2B5EF4-FFF2-40B4-BE49-F238E27FC236}">
                  <a16:creationId xmlns:a16="http://schemas.microsoft.com/office/drawing/2014/main" id="{CDBF33B2-AF7A-805D-DC98-57519C900F87}"/>
                </a:ext>
              </a:extLst>
            </p:cNvPr>
            <p:cNvSpPr/>
            <p:nvPr/>
          </p:nvSpPr>
          <p:spPr>
            <a:xfrm>
              <a:off x="-36715" y="0"/>
              <a:ext cx="17484211" cy="10287000"/>
            </a:xfrm>
            <a:custGeom>
              <a:avLst/>
              <a:gdLst/>
              <a:ahLst/>
              <a:cxnLst/>
              <a:rect l="l" t="t" r="r" b="b"/>
              <a:pathLst>
                <a:path w="17484212" h="10287000" extrusionOk="0">
                  <a:moveTo>
                    <a:pt x="0" y="0"/>
                  </a:moveTo>
                  <a:lnTo>
                    <a:pt x="16535400" y="0"/>
                  </a:lnTo>
                  <a:lnTo>
                    <a:pt x="16535400" y="374855"/>
                  </a:lnTo>
                  <a:lnTo>
                    <a:pt x="17281008" y="374855"/>
                  </a:lnTo>
                  <a:cubicBezTo>
                    <a:pt x="17393236" y="374855"/>
                    <a:pt x="17484212" y="465833"/>
                    <a:pt x="17484212" y="578059"/>
                  </a:cubicBezTo>
                  <a:lnTo>
                    <a:pt x="17484212" y="1390851"/>
                  </a:lnTo>
                  <a:cubicBezTo>
                    <a:pt x="17484212" y="1503077"/>
                    <a:pt x="17393236" y="1594055"/>
                    <a:pt x="17281008" y="1594055"/>
                  </a:cubicBezTo>
                  <a:lnTo>
                    <a:pt x="16535400" y="1594055"/>
                  </a:lnTo>
                  <a:lnTo>
                    <a:pt x="16535400" y="10287000"/>
                  </a:lnTo>
                  <a:lnTo>
                    <a:pt x="0" y="10287000"/>
                  </a:lnTo>
                  <a:close/>
                </a:path>
              </a:pathLst>
            </a:custGeom>
            <a:solidFill>
              <a:srgbClr val="1025B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953" name="Google Shape;953;p54">
              <a:extLst>
                <a:ext uri="{FF2B5EF4-FFF2-40B4-BE49-F238E27FC236}">
                  <a16:creationId xmlns:a16="http://schemas.microsoft.com/office/drawing/2014/main" id="{81B4A27B-0741-EA6D-FE8B-F055F0EB0976}"/>
                </a:ext>
              </a:extLst>
            </p:cNvPr>
            <p:cNvSpPr txBox="1"/>
            <p:nvPr/>
          </p:nvSpPr>
          <p:spPr>
            <a:xfrm>
              <a:off x="9857615" y="4340561"/>
              <a:ext cx="7160495"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07</a:t>
              </a:r>
              <a:endParaRPr dirty="0">
                <a:solidFill>
                  <a:schemeClr val="bg2">
                    <a:lumMod val="50000"/>
                    <a:lumOff val="50000"/>
                  </a:schemeClr>
                </a:solidFill>
              </a:endParaRPr>
            </a:p>
          </p:txBody>
        </p:sp>
        <p:sp>
          <p:nvSpPr>
            <p:cNvPr id="954" name="Google Shape;954;p54">
              <a:extLst>
                <a:ext uri="{FF2B5EF4-FFF2-40B4-BE49-F238E27FC236}">
                  <a16:creationId xmlns:a16="http://schemas.microsoft.com/office/drawing/2014/main" id="{82D978DA-2632-6ABC-0332-3118AEA601F5}"/>
                </a:ext>
              </a:extLst>
            </p:cNvPr>
            <p:cNvSpPr txBox="1"/>
            <p:nvPr/>
          </p:nvSpPr>
          <p:spPr>
            <a:xfrm>
              <a:off x="7608563" y="4204942"/>
              <a:ext cx="11658601" cy="83222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Postman</a:t>
              </a:r>
              <a:endParaRPr dirty="0"/>
            </a:p>
          </p:txBody>
        </p:sp>
        <p:sp>
          <p:nvSpPr>
            <p:cNvPr id="955" name="Google Shape;955;p54">
              <a:extLst>
                <a:ext uri="{FF2B5EF4-FFF2-40B4-BE49-F238E27FC236}">
                  <a16:creationId xmlns:a16="http://schemas.microsoft.com/office/drawing/2014/main" id="{DB85FA2B-5C99-60B4-0A95-329DF4F7F1AF}"/>
                </a:ext>
              </a:extLst>
            </p:cNvPr>
            <p:cNvSpPr txBox="1"/>
            <p:nvPr/>
          </p:nvSpPr>
          <p:spPr>
            <a:xfrm>
              <a:off x="11506199" y="5981700"/>
              <a:ext cx="4095228" cy="323641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testing and validating backend API endpoints during development.</a:t>
              </a:r>
              <a:endParaRPr/>
            </a:p>
          </p:txBody>
        </p:sp>
        <p:sp>
          <p:nvSpPr>
            <p:cNvPr id="956" name="Google Shape;956;p54">
              <a:extLst>
                <a:ext uri="{FF2B5EF4-FFF2-40B4-BE49-F238E27FC236}">
                  <a16:creationId xmlns:a16="http://schemas.microsoft.com/office/drawing/2014/main" id="{9D613DB4-77FF-7894-ED1B-5ADEDC73CB74}"/>
                </a:ext>
              </a:extLst>
            </p:cNvPr>
            <p:cNvSpPr txBox="1"/>
            <p:nvPr/>
          </p:nvSpPr>
          <p:spPr>
            <a:xfrm>
              <a:off x="13358628" y="990086"/>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A3"/>
                  </a:solidFill>
                  <a:latin typeface="Arial Black"/>
                  <a:ea typeface="Arial Black"/>
                  <a:cs typeface="Arial Black"/>
                  <a:sym typeface="Arial Black"/>
                </a:rPr>
                <a:t>7</a:t>
              </a:r>
              <a:endParaRPr/>
            </a:p>
          </p:txBody>
        </p:sp>
      </p:grpSp>
      <p:sp>
        <p:nvSpPr>
          <p:cNvPr id="4" name="Google Shape;1008;p55">
            <a:extLst>
              <a:ext uri="{FF2B5EF4-FFF2-40B4-BE49-F238E27FC236}">
                <a16:creationId xmlns:a16="http://schemas.microsoft.com/office/drawing/2014/main" id="{9246912A-B647-8EB0-9806-F1DCC18798EC}"/>
              </a:ext>
            </a:extLst>
          </p:cNvPr>
          <p:cNvSpPr txBox="1">
            <a:spLocks noGrp="1"/>
          </p:cNvSpPr>
          <p:nvPr>
            <p:ph type="title"/>
          </p:nvPr>
        </p:nvSpPr>
        <p:spPr>
          <a:xfrm rot="5400000">
            <a:off x="6461440" y="2962698"/>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3200" b="1">
                <a:latin typeface="Arial"/>
                <a:ea typeface="Arial"/>
                <a:cs typeface="Arial"/>
                <a:sym typeface="Arial"/>
              </a:rPr>
              <a:t>Tech stack</a:t>
            </a:r>
            <a:endParaRPr sz="3200" b="1">
              <a:latin typeface="Arial"/>
              <a:ea typeface="Arial"/>
              <a:cs typeface="Arial"/>
              <a:sym typeface="Arial"/>
            </a:endParaRPr>
          </a:p>
        </p:txBody>
      </p:sp>
      <p:sp>
        <p:nvSpPr>
          <p:cNvPr id="5" name="Google Shape;1009;p55">
            <a:extLst>
              <a:ext uri="{FF2B5EF4-FFF2-40B4-BE49-F238E27FC236}">
                <a16:creationId xmlns:a16="http://schemas.microsoft.com/office/drawing/2014/main" id="{3A321251-1E73-C025-3477-104B6816E3F9}"/>
              </a:ext>
            </a:extLst>
          </p:cNvPr>
          <p:cNvSpPr txBox="1"/>
          <p:nvPr/>
        </p:nvSpPr>
        <p:spPr>
          <a:xfrm rot="5400000">
            <a:off x="8269150" y="3221675"/>
            <a:ext cx="5765644" cy="424732"/>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Clr>
                <a:schemeClr val="dk1"/>
              </a:buClr>
              <a:buSzPts val="1200"/>
              <a:buFont typeface="Arial"/>
              <a:buNone/>
            </a:pPr>
            <a:r>
              <a:rPr lang="en-US" sz="1200" b="1" i="0" u="none" strike="noStrike" cap="none">
                <a:solidFill>
                  <a:srgbClr val="000000"/>
                </a:solidFill>
                <a:latin typeface="Arial"/>
                <a:ea typeface="Arial"/>
                <a:cs typeface="Arial"/>
                <a:sym typeface="Arial"/>
              </a:rPr>
              <a:t>UniNest utilizes a set of modern tools and technologies to ensure scalability, maintainability, and</a:t>
            </a:r>
            <a:r>
              <a:rPr lang="en-US" sz="1200" b="0" i="0" u="none" strike="noStrike" cap="none">
                <a:solidFill>
                  <a:srgbClr val="000000"/>
                </a:solidFill>
                <a:latin typeface="Arial"/>
                <a:ea typeface="Arial"/>
                <a:cs typeface="Arial"/>
                <a:sym typeface="Arial"/>
              </a:rPr>
              <a:t> </a:t>
            </a:r>
            <a:r>
              <a:rPr lang="en-US" sz="1200" b="1" i="0" u="none" strike="noStrike" cap="none">
                <a:solidFill>
                  <a:srgbClr val="000000"/>
                </a:solidFill>
                <a:latin typeface="Arial"/>
                <a:ea typeface="Arial"/>
                <a:cs typeface="Arial"/>
                <a:sym typeface="Arial"/>
              </a:rPr>
              <a:t>performance across all system components:</a:t>
            </a:r>
            <a:endParaRPr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731623820"/>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914">
          <a:extLst>
            <a:ext uri="{FF2B5EF4-FFF2-40B4-BE49-F238E27FC236}">
              <a16:creationId xmlns:a16="http://schemas.microsoft.com/office/drawing/2014/main" id="{D62C9C40-09F4-4BAB-7DC8-3D4332B13655}"/>
            </a:ext>
          </a:extLst>
        </p:cNvPr>
        <p:cNvGrpSpPr/>
        <p:nvPr/>
      </p:nvGrpSpPr>
      <p:grpSpPr>
        <a:xfrm>
          <a:off x="0" y="0"/>
          <a:ext cx="0" cy="0"/>
          <a:chOff x="0" y="0"/>
          <a:chExt cx="0" cy="0"/>
        </a:xfrm>
      </p:grpSpPr>
      <p:grpSp>
        <p:nvGrpSpPr>
          <p:cNvPr id="915" name="Google Shape;915;p54">
            <a:extLst>
              <a:ext uri="{FF2B5EF4-FFF2-40B4-BE49-F238E27FC236}">
                <a16:creationId xmlns:a16="http://schemas.microsoft.com/office/drawing/2014/main" id="{088478EA-D7B0-8556-90B7-4C90C0677D0E}"/>
              </a:ext>
            </a:extLst>
          </p:cNvPr>
          <p:cNvGrpSpPr/>
          <p:nvPr/>
        </p:nvGrpSpPr>
        <p:grpSpPr>
          <a:xfrm>
            <a:off x="-746820" y="-20173"/>
            <a:ext cx="13640403" cy="6888258"/>
            <a:chOff x="0" y="0"/>
            <a:chExt cx="20490743" cy="10287000"/>
          </a:xfrm>
        </p:grpSpPr>
        <p:sp>
          <p:nvSpPr>
            <p:cNvPr id="916" name="Google Shape;916;p54">
              <a:extLst>
                <a:ext uri="{FF2B5EF4-FFF2-40B4-BE49-F238E27FC236}">
                  <a16:creationId xmlns:a16="http://schemas.microsoft.com/office/drawing/2014/main" id="{591E7EF1-F204-6E67-7E16-CAE00C1E4511}"/>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8648700"/>
                  </a:lnTo>
                  <a:lnTo>
                    <a:pt x="17236764" y="8648700"/>
                  </a:lnTo>
                  <a:cubicBezTo>
                    <a:pt x="17348990" y="8648700"/>
                    <a:pt x="17439968" y="8739678"/>
                    <a:pt x="17439968" y="8851904"/>
                  </a:cubicBezTo>
                  <a:lnTo>
                    <a:pt x="17439968" y="9664696"/>
                  </a:lnTo>
                  <a:cubicBezTo>
                    <a:pt x="17439968" y="9776922"/>
                    <a:pt x="17348990" y="9867900"/>
                    <a:pt x="17236764" y="9867900"/>
                  </a:cubicBezTo>
                  <a:lnTo>
                    <a:pt x="16535400" y="9867900"/>
                  </a:lnTo>
                  <a:lnTo>
                    <a:pt x="16535400" y="10287000"/>
                  </a:lnTo>
                  <a:lnTo>
                    <a:pt x="0" y="10287000"/>
                  </a:lnTo>
                  <a:close/>
                </a:path>
              </a:pathLst>
            </a:custGeom>
            <a:solidFill>
              <a:srgbClr val="10253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17" name="Google Shape;917;p54">
              <a:extLst>
                <a:ext uri="{FF2B5EF4-FFF2-40B4-BE49-F238E27FC236}">
                  <a16:creationId xmlns:a16="http://schemas.microsoft.com/office/drawing/2014/main" id="{1874DDAE-726A-8DE6-B333-EBABFEA6418C}"/>
                </a:ext>
              </a:extLst>
            </p:cNvPr>
            <p:cNvSpPr txBox="1"/>
            <p:nvPr/>
          </p:nvSpPr>
          <p:spPr>
            <a:xfrm>
              <a:off x="9857614" y="4340562"/>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01</a:t>
              </a:r>
              <a:endParaRPr dirty="0">
                <a:solidFill>
                  <a:schemeClr val="bg2">
                    <a:lumMod val="90000"/>
                    <a:lumOff val="10000"/>
                  </a:schemeClr>
                </a:solidFill>
              </a:endParaRPr>
            </a:p>
          </p:txBody>
        </p:sp>
        <p:sp>
          <p:nvSpPr>
            <p:cNvPr id="918" name="Google Shape;918;p54">
              <a:extLst>
                <a:ext uri="{FF2B5EF4-FFF2-40B4-BE49-F238E27FC236}">
                  <a16:creationId xmlns:a16="http://schemas.microsoft.com/office/drawing/2014/main" id="{D7B65215-B785-8EFE-568E-1C830BDC4B70}"/>
                </a:ext>
              </a:extLst>
            </p:cNvPr>
            <p:cNvSpPr txBox="1"/>
            <p:nvPr/>
          </p:nvSpPr>
          <p:spPr>
            <a:xfrm>
              <a:off x="7608562" y="3925791"/>
              <a:ext cx="11658600" cy="165469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Node.js </a:t>
              </a:r>
              <a:endParaRPr dirty="0"/>
            </a:p>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(JavaScript)</a:t>
              </a:r>
              <a:endParaRPr dirty="0"/>
            </a:p>
          </p:txBody>
        </p:sp>
        <p:sp>
          <p:nvSpPr>
            <p:cNvPr id="919" name="Google Shape;919;p54">
              <a:extLst>
                <a:ext uri="{FF2B5EF4-FFF2-40B4-BE49-F238E27FC236}">
                  <a16:creationId xmlns:a16="http://schemas.microsoft.com/office/drawing/2014/main" id="{B2C3F67C-44AD-4B96-69DC-69C3342A08F0}"/>
                </a:ext>
              </a:extLst>
            </p:cNvPr>
            <p:cNvSpPr txBox="1"/>
            <p:nvPr/>
          </p:nvSpPr>
          <p:spPr>
            <a:xfrm>
              <a:off x="10881902" y="5985552"/>
              <a:ext cx="5041034" cy="386095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implement the backend server and RESTful APIs, handling business logic and data communication.</a:t>
              </a:r>
              <a:endParaRPr/>
            </a:p>
          </p:txBody>
        </p:sp>
        <p:sp>
          <p:nvSpPr>
            <p:cNvPr id="920" name="Google Shape;920;p54">
              <a:extLst>
                <a:ext uri="{FF2B5EF4-FFF2-40B4-BE49-F238E27FC236}">
                  <a16:creationId xmlns:a16="http://schemas.microsoft.com/office/drawing/2014/main" id="{9C8FB654-83D6-9089-A7AA-A068E778DD79}"/>
                </a:ext>
              </a:extLst>
            </p:cNvPr>
            <p:cNvSpPr txBox="1"/>
            <p:nvPr/>
          </p:nvSpPr>
          <p:spPr>
            <a:xfrm>
              <a:off x="13330247" y="9254202"/>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020611"/>
                  </a:solidFill>
                  <a:latin typeface="Arial Black"/>
                  <a:ea typeface="Arial Black"/>
                  <a:cs typeface="Arial Black"/>
                  <a:sym typeface="Arial Black"/>
                </a:rPr>
                <a:t>1</a:t>
              </a:r>
              <a:endParaRPr dirty="0"/>
            </a:p>
          </p:txBody>
        </p:sp>
      </p:grpSp>
      <p:grpSp>
        <p:nvGrpSpPr>
          <p:cNvPr id="921" name="Google Shape;921;p54">
            <a:extLst>
              <a:ext uri="{FF2B5EF4-FFF2-40B4-BE49-F238E27FC236}">
                <a16:creationId xmlns:a16="http://schemas.microsoft.com/office/drawing/2014/main" id="{2C6612F1-A7ED-B2AC-499C-EAC3252DF4C2}"/>
              </a:ext>
            </a:extLst>
          </p:cNvPr>
          <p:cNvGrpSpPr/>
          <p:nvPr/>
        </p:nvGrpSpPr>
        <p:grpSpPr>
          <a:xfrm>
            <a:off x="-741045" y="-10088"/>
            <a:ext cx="13651170" cy="6878173"/>
            <a:chOff x="0" y="0"/>
            <a:chExt cx="20506917" cy="10287000"/>
          </a:xfrm>
        </p:grpSpPr>
        <p:sp>
          <p:nvSpPr>
            <p:cNvPr id="922" name="Google Shape;922;p54">
              <a:extLst>
                <a:ext uri="{FF2B5EF4-FFF2-40B4-BE49-F238E27FC236}">
                  <a16:creationId xmlns:a16="http://schemas.microsoft.com/office/drawing/2014/main" id="{103E1AD7-CC78-AF45-3456-6BCC9CFEDF0E}"/>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7277100"/>
                  </a:lnTo>
                  <a:lnTo>
                    <a:pt x="17236764" y="7277100"/>
                  </a:lnTo>
                  <a:cubicBezTo>
                    <a:pt x="17348990" y="7277100"/>
                    <a:pt x="17439968" y="7368078"/>
                    <a:pt x="17439968" y="7480304"/>
                  </a:cubicBezTo>
                  <a:lnTo>
                    <a:pt x="17439968" y="8293096"/>
                  </a:lnTo>
                  <a:cubicBezTo>
                    <a:pt x="17439968" y="8405322"/>
                    <a:pt x="17348990" y="8496300"/>
                    <a:pt x="17236764" y="8496300"/>
                  </a:cubicBezTo>
                  <a:lnTo>
                    <a:pt x="16535400" y="8496300"/>
                  </a:lnTo>
                  <a:lnTo>
                    <a:pt x="16535400" y="10287000"/>
                  </a:lnTo>
                  <a:lnTo>
                    <a:pt x="0" y="10287000"/>
                  </a:lnTo>
                  <a:close/>
                </a:path>
              </a:pathLst>
            </a:custGeom>
            <a:solidFill>
              <a:srgbClr val="10255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3" name="Google Shape;923;p54">
              <a:extLst>
                <a:ext uri="{FF2B5EF4-FFF2-40B4-BE49-F238E27FC236}">
                  <a16:creationId xmlns:a16="http://schemas.microsoft.com/office/drawing/2014/main" id="{188DE17C-A384-EADA-D3B4-FF039943A9A0}"/>
                </a:ext>
              </a:extLst>
            </p:cNvPr>
            <p:cNvSpPr txBox="1"/>
            <p:nvPr/>
          </p:nvSpPr>
          <p:spPr>
            <a:xfrm>
              <a:off x="9857614" y="4340561"/>
              <a:ext cx="7160496"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02</a:t>
              </a:r>
              <a:endParaRPr dirty="0">
                <a:solidFill>
                  <a:schemeClr val="bg2">
                    <a:lumMod val="75000"/>
                    <a:lumOff val="25000"/>
                  </a:schemeClr>
                </a:solidFill>
              </a:endParaRPr>
            </a:p>
          </p:txBody>
        </p:sp>
        <p:sp>
          <p:nvSpPr>
            <p:cNvPr id="924" name="Google Shape;924;p54">
              <a:extLst>
                <a:ext uri="{FF2B5EF4-FFF2-40B4-BE49-F238E27FC236}">
                  <a16:creationId xmlns:a16="http://schemas.microsoft.com/office/drawing/2014/main" id="{31B81FC7-6E5E-5471-F939-B32B172E779B}"/>
                </a:ext>
              </a:extLst>
            </p:cNvPr>
            <p:cNvSpPr txBox="1"/>
            <p:nvPr/>
          </p:nvSpPr>
          <p:spPr>
            <a:xfrm>
              <a:off x="11049000" y="4402278"/>
              <a:ext cx="5093962"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Express.js</a:t>
              </a:r>
              <a:endParaRPr dirty="0"/>
            </a:p>
          </p:txBody>
        </p:sp>
        <p:sp>
          <p:nvSpPr>
            <p:cNvPr id="925" name="Google Shape;925;p54">
              <a:extLst>
                <a:ext uri="{FF2B5EF4-FFF2-40B4-BE49-F238E27FC236}">
                  <a16:creationId xmlns:a16="http://schemas.microsoft.com/office/drawing/2014/main" id="{1CD71016-D72B-E712-0FAD-108602BE0D1E}"/>
                </a:ext>
              </a:extLst>
            </p:cNvPr>
            <p:cNvSpPr txBox="1"/>
            <p:nvPr/>
          </p:nvSpPr>
          <p:spPr>
            <a:xfrm>
              <a:off x="10752200" y="6018488"/>
              <a:ext cx="5417456" cy="322217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Provides routing and middleware support for managing HTTP requests and responses.</a:t>
              </a:r>
              <a:endParaRPr/>
            </a:p>
          </p:txBody>
        </p:sp>
        <p:sp>
          <p:nvSpPr>
            <p:cNvPr id="926" name="Google Shape;926;p54">
              <a:extLst>
                <a:ext uri="{FF2B5EF4-FFF2-40B4-BE49-F238E27FC236}">
                  <a16:creationId xmlns:a16="http://schemas.microsoft.com/office/drawing/2014/main" id="{5D5B9D2A-A67C-F83F-D312-A6F0E71B5933}"/>
                </a:ext>
              </a:extLst>
            </p:cNvPr>
            <p:cNvSpPr txBox="1"/>
            <p:nvPr/>
          </p:nvSpPr>
          <p:spPr>
            <a:xfrm>
              <a:off x="13346421" y="783208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3F"/>
                  </a:solidFill>
                  <a:latin typeface="Arial Black"/>
                  <a:ea typeface="Arial Black"/>
                  <a:cs typeface="Arial Black"/>
                  <a:sym typeface="Arial Black"/>
                </a:rPr>
                <a:t>2</a:t>
              </a:r>
              <a:endParaRPr dirty="0"/>
            </a:p>
          </p:txBody>
        </p:sp>
      </p:grpSp>
      <p:grpSp>
        <p:nvGrpSpPr>
          <p:cNvPr id="927" name="Google Shape;927;p54">
            <a:extLst>
              <a:ext uri="{FF2B5EF4-FFF2-40B4-BE49-F238E27FC236}">
                <a16:creationId xmlns:a16="http://schemas.microsoft.com/office/drawing/2014/main" id="{F4C2CBA8-614F-3542-B614-FBD7DC934F38}"/>
              </a:ext>
            </a:extLst>
          </p:cNvPr>
          <p:cNvGrpSpPr/>
          <p:nvPr/>
        </p:nvGrpSpPr>
        <p:grpSpPr>
          <a:xfrm>
            <a:off x="-722580" y="-10088"/>
            <a:ext cx="13689958" cy="6878173"/>
            <a:chOff x="0" y="0"/>
            <a:chExt cx="20565186" cy="10287000"/>
          </a:xfrm>
        </p:grpSpPr>
        <p:sp>
          <p:nvSpPr>
            <p:cNvPr id="928" name="Google Shape;928;p54">
              <a:extLst>
                <a:ext uri="{FF2B5EF4-FFF2-40B4-BE49-F238E27FC236}">
                  <a16:creationId xmlns:a16="http://schemas.microsoft.com/office/drawing/2014/main" id="{CED9E685-5659-CE08-1D39-75B715AFB250}"/>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5905500"/>
                  </a:lnTo>
                  <a:lnTo>
                    <a:pt x="17271176" y="5905500"/>
                  </a:lnTo>
                  <a:cubicBezTo>
                    <a:pt x="17383404" y="5905500"/>
                    <a:pt x="17474380" y="5996478"/>
                    <a:pt x="17474380" y="6108704"/>
                  </a:cubicBezTo>
                  <a:lnTo>
                    <a:pt x="17474380" y="6921496"/>
                  </a:lnTo>
                  <a:cubicBezTo>
                    <a:pt x="17474380" y="7033722"/>
                    <a:pt x="17383404" y="7124700"/>
                    <a:pt x="17271176" y="7124700"/>
                  </a:cubicBezTo>
                  <a:lnTo>
                    <a:pt x="16535400" y="7124700"/>
                  </a:lnTo>
                  <a:lnTo>
                    <a:pt x="16535400" y="10287000"/>
                  </a:lnTo>
                  <a:lnTo>
                    <a:pt x="0" y="10287000"/>
                  </a:lnTo>
                  <a:close/>
                </a:path>
              </a:pathLst>
            </a:custGeom>
            <a:solidFill>
              <a:srgbClr val="10256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9" name="Google Shape;929;p54">
              <a:extLst>
                <a:ext uri="{FF2B5EF4-FFF2-40B4-BE49-F238E27FC236}">
                  <a16:creationId xmlns:a16="http://schemas.microsoft.com/office/drawing/2014/main" id="{65827C4B-9C0A-15D3-80A8-ACAFBB64F85F}"/>
                </a:ext>
              </a:extLst>
            </p:cNvPr>
            <p:cNvSpPr txBox="1"/>
            <p:nvPr/>
          </p:nvSpPr>
          <p:spPr>
            <a:xfrm>
              <a:off x="9857615" y="4340561"/>
              <a:ext cx="7160495"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03</a:t>
              </a:r>
              <a:endParaRPr dirty="0">
                <a:solidFill>
                  <a:schemeClr val="bg2">
                    <a:lumMod val="90000"/>
                    <a:lumOff val="10000"/>
                  </a:schemeClr>
                </a:solidFill>
              </a:endParaRPr>
            </a:p>
          </p:txBody>
        </p:sp>
        <p:sp>
          <p:nvSpPr>
            <p:cNvPr id="930" name="Google Shape;930;p54">
              <a:extLst>
                <a:ext uri="{FF2B5EF4-FFF2-40B4-BE49-F238E27FC236}">
                  <a16:creationId xmlns:a16="http://schemas.microsoft.com/office/drawing/2014/main" id="{E701F5BB-0799-25A1-B89B-F1551C62FE9E}"/>
                </a:ext>
              </a:extLst>
            </p:cNvPr>
            <p:cNvSpPr txBox="1"/>
            <p:nvPr/>
          </p:nvSpPr>
          <p:spPr>
            <a:xfrm>
              <a:off x="7608562" y="4298295"/>
              <a:ext cx="11658600"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Docker</a:t>
              </a:r>
              <a:endParaRPr dirty="0"/>
            </a:p>
          </p:txBody>
        </p:sp>
        <p:sp>
          <p:nvSpPr>
            <p:cNvPr id="931" name="Google Shape;931;p54">
              <a:extLst>
                <a:ext uri="{FF2B5EF4-FFF2-40B4-BE49-F238E27FC236}">
                  <a16:creationId xmlns:a16="http://schemas.microsoft.com/office/drawing/2014/main" id="{3773121E-D322-27BC-0BC6-6B6703FAA187}"/>
                </a:ext>
              </a:extLst>
            </p:cNvPr>
            <p:cNvSpPr txBox="1"/>
            <p:nvPr/>
          </p:nvSpPr>
          <p:spPr>
            <a:xfrm>
              <a:off x="10224337" y="5938945"/>
              <a:ext cx="6073998" cy="276186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containerize backend and frontend web services and the database, ensuring consistent development and deployment environments.</a:t>
              </a:r>
              <a:endParaRPr/>
            </a:p>
          </p:txBody>
        </p:sp>
        <p:sp>
          <p:nvSpPr>
            <p:cNvPr id="932" name="Google Shape;932;p54">
              <a:extLst>
                <a:ext uri="{FF2B5EF4-FFF2-40B4-BE49-F238E27FC236}">
                  <a16:creationId xmlns:a16="http://schemas.microsoft.com/office/drawing/2014/main" id="{33461042-7056-5BE5-86C1-18087DDE880D}"/>
                </a:ext>
              </a:extLst>
            </p:cNvPr>
            <p:cNvSpPr txBox="1"/>
            <p:nvPr/>
          </p:nvSpPr>
          <p:spPr>
            <a:xfrm>
              <a:off x="13404689" y="6487482"/>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53"/>
                  </a:solidFill>
                  <a:latin typeface="Arial Black"/>
                  <a:ea typeface="Arial Black"/>
                  <a:cs typeface="Arial Black"/>
                  <a:sym typeface="Arial Black"/>
                </a:rPr>
                <a:t>3</a:t>
              </a:r>
              <a:endParaRPr dirty="0"/>
            </a:p>
          </p:txBody>
        </p:sp>
      </p:grpSp>
      <p:grpSp>
        <p:nvGrpSpPr>
          <p:cNvPr id="933" name="Google Shape;933;p54">
            <a:extLst>
              <a:ext uri="{FF2B5EF4-FFF2-40B4-BE49-F238E27FC236}">
                <a16:creationId xmlns:a16="http://schemas.microsoft.com/office/drawing/2014/main" id="{51BF1B97-BEDC-B873-FBF5-B5F5BCECF2FA}"/>
              </a:ext>
            </a:extLst>
          </p:cNvPr>
          <p:cNvGrpSpPr/>
          <p:nvPr/>
        </p:nvGrpSpPr>
        <p:grpSpPr>
          <a:xfrm>
            <a:off x="-717498" y="-10087"/>
            <a:ext cx="13669756" cy="6888257"/>
            <a:chOff x="0" y="0"/>
            <a:chExt cx="20534836" cy="10287000"/>
          </a:xfrm>
        </p:grpSpPr>
        <p:sp>
          <p:nvSpPr>
            <p:cNvPr id="934" name="Google Shape;934;p54">
              <a:extLst>
                <a:ext uri="{FF2B5EF4-FFF2-40B4-BE49-F238E27FC236}">
                  <a16:creationId xmlns:a16="http://schemas.microsoft.com/office/drawing/2014/main" id="{D9795DF9-8555-AAB7-AF3F-AC7F620B92E2}"/>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4533900"/>
                  </a:lnTo>
                  <a:lnTo>
                    <a:pt x="17271176" y="4533900"/>
                  </a:lnTo>
                  <a:cubicBezTo>
                    <a:pt x="17383404" y="4533900"/>
                    <a:pt x="17474380" y="4624878"/>
                    <a:pt x="17474380" y="4737104"/>
                  </a:cubicBezTo>
                  <a:lnTo>
                    <a:pt x="17474380" y="5549896"/>
                  </a:lnTo>
                  <a:cubicBezTo>
                    <a:pt x="17474380" y="5662122"/>
                    <a:pt x="17383404" y="5753100"/>
                    <a:pt x="17271176" y="5753100"/>
                  </a:cubicBezTo>
                  <a:lnTo>
                    <a:pt x="16535400" y="5753100"/>
                  </a:lnTo>
                  <a:lnTo>
                    <a:pt x="16535400" y="10287000"/>
                  </a:lnTo>
                  <a:lnTo>
                    <a:pt x="0" y="10287000"/>
                  </a:lnTo>
                  <a:close/>
                </a:path>
              </a:pathLst>
            </a:custGeom>
            <a:solidFill>
              <a:srgbClr val="10257B"/>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5" name="Google Shape;935;p54">
              <a:extLst>
                <a:ext uri="{FF2B5EF4-FFF2-40B4-BE49-F238E27FC236}">
                  <a16:creationId xmlns:a16="http://schemas.microsoft.com/office/drawing/2014/main" id="{438F7A1D-EE30-8965-DA3B-DFAD62BF7BA5}"/>
                </a:ext>
              </a:extLst>
            </p:cNvPr>
            <p:cNvSpPr txBox="1"/>
            <p:nvPr/>
          </p:nvSpPr>
          <p:spPr>
            <a:xfrm>
              <a:off x="9857614" y="4340559"/>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04</a:t>
              </a:r>
              <a:endParaRPr dirty="0">
                <a:solidFill>
                  <a:schemeClr val="bg2">
                    <a:lumMod val="75000"/>
                    <a:lumOff val="25000"/>
                  </a:schemeClr>
                </a:solidFill>
              </a:endParaRPr>
            </a:p>
          </p:txBody>
        </p:sp>
        <p:sp>
          <p:nvSpPr>
            <p:cNvPr id="936" name="Google Shape;936;p54">
              <a:extLst>
                <a:ext uri="{FF2B5EF4-FFF2-40B4-BE49-F238E27FC236}">
                  <a16:creationId xmlns:a16="http://schemas.microsoft.com/office/drawing/2014/main" id="{55A04909-68DD-BF99-4243-800016E5ABC7}"/>
                </a:ext>
              </a:extLst>
            </p:cNvPr>
            <p:cNvSpPr txBox="1"/>
            <p:nvPr/>
          </p:nvSpPr>
          <p:spPr>
            <a:xfrm>
              <a:off x="7608563" y="4346381"/>
              <a:ext cx="11658600" cy="830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React</a:t>
              </a:r>
              <a:endParaRPr dirty="0"/>
            </a:p>
          </p:txBody>
        </p:sp>
        <p:sp>
          <p:nvSpPr>
            <p:cNvPr id="937" name="Google Shape;937;p54">
              <a:extLst>
                <a:ext uri="{FF2B5EF4-FFF2-40B4-BE49-F238E27FC236}">
                  <a16:creationId xmlns:a16="http://schemas.microsoft.com/office/drawing/2014/main" id="{1F960827-BC40-D4A9-EE98-5C14B48B76F0}"/>
                </a:ext>
              </a:extLst>
            </p:cNvPr>
            <p:cNvSpPr txBox="1"/>
            <p:nvPr/>
          </p:nvSpPr>
          <p:spPr>
            <a:xfrm>
              <a:off x="10758220" y="6018488"/>
              <a:ext cx="5328956" cy="323165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develop the web frontend, enabling a dynamic and responsive user interface.</a:t>
              </a:r>
              <a:endParaRPr/>
            </a:p>
          </p:txBody>
        </p:sp>
        <p:sp>
          <p:nvSpPr>
            <p:cNvPr id="938" name="Google Shape;938;p54">
              <a:extLst>
                <a:ext uri="{FF2B5EF4-FFF2-40B4-BE49-F238E27FC236}">
                  <a16:creationId xmlns:a16="http://schemas.microsoft.com/office/drawing/2014/main" id="{9D255962-7070-B9DB-5662-12265ED32EC8}"/>
                </a:ext>
              </a:extLst>
            </p:cNvPr>
            <p:cNvSpPr txBox="1"/>
            <p:nvPr/>
          </p:nvSpPr>
          <p:spPr>
            <a:xfrm>
              <a:off x="13374340" y="5097327"/>
              <a:ext cx="7160496" cy="664139"/>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67"/>
                  </a:solidFill>
                  <a:latin typeface="Arial Black"/>
                  <a:ea typeface="Arial Black"/>
                  <a:cs typeface="Arial Black"/>
                  <a:sym typeface="Arial Black"/>
                </a:rPr>
                <a:t>4</a:t>
              </a:r>
              <a:endParaRPr dirty="0"/>
            </a:p>
          </p:txBody>
        </p:sp>
      </p:grpSp>
      <p:grpSp>
        <p:nvGrpSpPr>
          <p:cNvPr id="939" name="Google Shape;939;p54">
            <a:extLst>
              <a:ext uri="{FF2B5EF4-FFF2-40B4-BE49-F238E27FC236}">
                <a16:creationId xmlns:a16="http://schemas.microsoft.com/office/drawing/2014/main" id="{E858DAC3-7836-7C90-2AA0-850058EA53C0}"/>
              </a:ext>
            </a:extLst>
          </p:cNvPr>
          <p:cNvGrpSpPr/>
          <p:nvPr/>
        </p:nvGrpSpPr>
        <p:grpSpPr>
          <a:xfrm>
            <a:off x="-717793" y="-10086"/>
            <a:ext cx="13675216" cy="6878171"/>
            <a:chOff x="0" y="0"/>
            <a:chExt cx="20543039" cy="10287000"/>
          </a:xfrm>
        </p:grpSpPr>
        <p:sp>
          <p:nvSpPr>
            <p:cNvPr id="940" name="Google Shape;940;p54">
              <a:extLst>
                <a:ext uri="{FF2B5EF4-FFF2-40B4-BE49-F238E27FC236}">
                  <a16:creationId xmlns:a16="http://schemas.microsoft.com/office/drawing/2014/main" id="{1D0BD3D4-A295-23DD-F5E6-9D0CBC7AC308}"/>
                </a:ext>
              </a:extLst>
            </p:cNvPr>
            <p:cNvSpPr/>
            <p:nvPr/>
          </p:nvSpPr>
          <p:spPr>
            <a:xfrm>
              <a:off x="0" y="0"/>
              <a:ext cx="17449800" cy="10287000"/>
            </a:xfrm>
            <a:custGeom>
              <a:avLst/>
              <a:gdLst/>
              <a:ahLst/>
              <a:cxnLst/>
              <a:rect l="l" t="t" r="r" b="b"/>
              <a:pathLst>
                <a:path w="17449800" h="10287000" extrusionOk="0">
                  <a:moveTo>
                    <a:pt x="0" y="0"/>
                  </a:moveTo>
                  <a:lnTo>
                    <a:pt x="16535400" y="0"/>
                  </a:lnTo>
                  <a:lnTo>
                    <a:pt x="16535400" y="3162300"/>
                  </a:lnTo>
                  <a:lnTo>
                    <a:pt x="17246596" y="3162300"/>
                  </a:lnTo>
                  <a:cubicBezTo>
                    <a:pt x="17358822" y="3162300"/>
                    <a:pt x="17449800" y="3253278"/>
                    <a:pt x="17449800" y="3365504"/>
                  </a:cubicBezTo>
                  <a:lnTo>
                    <a:pt x="17449800" y="4178296"/>
                  </a:lnTo>
                  <a:cubicBezTo>
                    <a:pt x="17449800" y="4290522"/>
                    <a:pt x="17358822" y="4381500"/>
                    <a:pt x="17246596" y="4381500"/>
                  </a:cubicBezTo>
                  <a:lnTo>
                    <a:pt x="16535400" y="4381500"/>
                  </a:lnTo>
                  <a:lnTo>
                    <a:pt x="16535400" y="10287000"/>
                  </a:lnTo>
                  <a:lnTo>
                    <a:pt x="0" y="10287000"/>
                  </a:lnTo>
                  <a:close/>
                </a:path>
              </a:pathLst>
            </a:custGeom>
            <a:solidFill>
              <a:srgbClr val="10258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1" name="Google Shape;941;p54">
              <a:extLst>
                <a:ext uri="{FF2B5EF4-FFF2-40B4-BE49-F238E27FC236}">
                  <a16:creationId xmlns:a16="http://schemas.microsoft.com/office/drawing/2014/main" id="{03345A13-3C13-9F2E-4C67-0347A0ADC63B}"/>
                </a:ext>
              </a:extLst>
            </p:cNvPr>
            <p:cNvSpPr txBox="1"/>
            <p:nvPr/>
          </p:nvSpPr>
          <p:spPr>
            <a:xfrm>
              <a:off x="9857616" y="4340560"/>
              <a:ext cx="7160496" cy="641175"/>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05</a:t>
              </a:r>
              <a:endParaRPr dirty="0">
                <a:solidFill>
                  <a:schemeClr val="bg2">
                    <a:lumMod val="50000"/>
                    <a:lumOff val="50000"/>
                  </a:schemeClr>
                </a:solidFill>
              </a:endParaRPr>
            </a:p>
          </p:txBody>
        </p:sp>
        <p:sp>
          <p:nvSpPr>
            <p:cNvPr id="942" name="Google Shape;942;p54">
              <a:extLst>
                <a:ext uri="{FF2B5EF4-FFF2-40B4-BE49-F238E27FC236}">
                  <a16:creationId xmlns:a16="http://schemas.microsoft.com/office/drawing/2014/main" id="{BEE35564-EA90-1E58-CBA7-D0AA96B85EB1}"/>
                </a:ext>
              </a:extLst>
            </p:cNvPr>
            <p:cNvSpPr txBox="1"/>
            <p:nvPr/>
          </p:nvSpPr>
          <p:spPr>
            <a:xfrm>
              <a:off x="7608563" y="4522648"/>
              <a:ext cx="11658600" cy="558991"/>
            </a:xfrm>
            <a:prstGeom prst="rect">
              <a:avLst/>
            </a:prstGeom>
            <a:noFill/>
            <a:ln>
              <a:noFill/>
            </a:ln>
          </p:spPr>
          <p:txBody>
            <a:bodyPr spcFirstLastPara="1" wrap="square" lIns="0" tIns="0" rIns="0" bIns="0" anchor="t" anchorCtr="0">
              <a:spAutoFit/>
            </a:bodyPr>
            <a:lstStyle/>
            <a:p>
              <a:pPr marL="0" marR="0" lvl="0" indent="0" algn="ctr" rtl="0">
                <a:lnSpc>
                  <a:spcPct val="75222"/>
                </a:lnSpc>
                <a:spcBef>
                  <a:spcPts val="0"/>
                </a:spcBef>
                <a:spcAft>
                  <a:spcPts val="0"/>
                </a:spcAft>
                <a:buNone/>
              </a:pPr>
              <a:r>
                <a:rPr lang="en-US" sz="3600" b="1" i="0" u="none" strike="noStrike" cap="none" dirty="0">
                  <a:solidFill>
                    <a:srgbClr val="FFFFFF"/>
                  </a:solidFill>
                  <a:latin typeface="Montserrat"/>
                  <a:ea typeface="Montserrat"/>
                  <a:cs typeface="Montserrat"/>
                  <a:sym typeface="Montserrat"/>
                </a:rPr>
                <a:t>React Native</a:t>
              </a:r>
              <a:endParaRPr dirty="0"/>
            </a:p>
          </p:txBody>
        </p:sp>
        <p:sp>
          <p:nvSpPr>
            <p:cNvPr id="943" name="Google Shape;943;p54">
              <a:extLst>
                <a:ext uri="{FF2B5EF4-FFF2-40B4-BE49-F238E27FC236}">
                  <a16:creationId xmlns:a16="http://schemas.microsoft.com/office/drawing/2014/main" id="{1D6FB095-A6C9-CFA3-EDC2-C967E9D94465}"/>
                </a:ext>
              </a:extLst>
            </p:cNvPr>
            <p:cNvSpPr txBox="1"/>
            <p:nvPr/>
          </p:nvSpPr>
          <p:spPr>
            <a:xfrm>
              <a:off x="10613114" y="5503697"/>
              <a:ext cx="5654725" cy="331423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develop the mobile application, extending system functionality to mobile devices while maintaining consistency with the web platform.</a:t>
              </a:r>
              <a:endParaRPr/>
            </a:p>
          </p:txBody>
        </p:sp>
        <p:sp>
          <p:nvSpPr>
            <p:cNvPr id="944" name="Google Shape;944;p54">
              <a:extLst>
                <a:ext uri="{FF2B5EF4-FFF2-40B4-BE49-F238E27FC236}">
                  <a16:creationId xmlns:a16="http://schemas.microsoft.com/office/drawing/2014/main" id="{64200E4D-4B44-1228-5886-31115DA5DB12}"/>
                </a:ext>
              </a:extLst>
            </p:cNvPr>
            <p:cNvSpPr txBox="1"/>
            <p:nvPr/>
          </p:nvSpPr>
          <p:spPr>
            <a:xfrm>
              <a:off x="13382543" y="3756840"/>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5</a:t>
              </a:r>
              <a:endParaRPr/>
            </a:p>
          </p:txBody>
        </p:sp>
      </p:grpSp>
      <p:grpSp>
        <p:nvGrpSpPr>
          <p:cNvPr id="945" name="Google Shape;945;p54">
            <a:extLst>
              <a:ext uri="{FF2B5EF4-FFF2-40B4-BE49-F238E27FC236}">
                <a16:creationId xmlns:a16="http://schemas.microsoft.com/office/drawing/2014/main" id="{C99C313F-1EDC-64C8-7E52-1D19519C6120}"/>
              </a:ext>
            </a:extLst>
          </p:cNvPr>
          <p:cNvGrpSpPr/>
          <p:nvPr/>
        </p:nvGrpSpPr>
        <p:grpSpPr>
          <a:xfrm>
            <a:off x="-675418" y="10085"/>
            <a:ext cx="13674238" cy="6858000"/>
            <a:chOff x="164592" y="0"/>
            <a:chExt cx="20541570" cy="10287000"/>
          </a:xfrm>
        </p:grpSpPr>
        <p:sp>
          <p:nvSpPr>
            <p:cNvPr id="946" name="Google Shape;946;p54">
              <a:extLst>
                <a:ext uri="{FF2B5EF4-FFF2-40B4-BE49-F238E27FC236}">
                  <a16:creationId xmlns:a16="http://schemas.microsoft.com/office/drawing/2014/main" id="{1C7AEFA9-EFDA-BF09-F1BC-278C6672A5C3}"/>
                </a:ext>
              </a:extLst>
            </p:cNvPr>
            <p:cNvSpPr/>
            <p:nvPr/>
          </p:nvSpPr>
          <p:spPr>
            <a:xfrm>
              <a:off x="164592" y="0"/>
              <a:ext cx="17484212" cy="10287000"/>
            </a:xfrm>
            <a:custGeom>
              <a:avLst/>
              <a:gdLst/>
              <a:ahLst/>
              <a:cxnLst/>
              <a:rect l="l" t="t" r="r" b="b"/>
              <a:pathLst>
                <a:path w="17484212" h="10287000" extrusionOk="0">
                  <a:moveTo>
                    <a:pt x="0" y="0"/>
                  </a:moveTo>
                  <a:lnTo>
                    <a:pt x="16535400" y="0"/>
                  </a:lnTo>
                  <a:lnTo>
                    <a:pt x="16535400" y="1790700"/>
                  </a:lnTo>
                  <a:lnTo>
                    <a:pt x="17281008" y="1790700"/>
                  </a:lnTo>
                  <a:cubicBezTo>
                    <a:pt x="17393236" y="1790700"/>
                    <a:pt x="17484212" y="1881678"/>
                    <a:pt x="17484212" y="1993904"/>
                  </a:cubicBezTo>
                  <a:lnTo>
                    <a:pt x="17484212" y="2806696"/>
                  </a:lnTo>
                  <a:cubicBezTo>
                    <a:pt x="17484212" y="2918922"/>
                    <a:pt x="17393236" y="3009900"/>
                    <a:pt x="17281008" y="3009900"/>
                  </a:cubicBezTo>
                  <a:lnTo>
                    <a:pt x="16535400" y="3009900"/>
                  </a:lnTo>
                  <a:lnTo>
                    <a:pt x="16535400" y="10287000"/>
                  </a:lnTo>
                  <a:lnTo>
                    <a:pt x="0" y="10287000"/>
                  </a:lnTo>
                  <a:close/>
                </a:path>
              </a:pathLst>
            </a:custGeom>
            <a:solidFill>
              <a:srgbClr val="1025A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7" name="Google Shape;947;p54">
              <a:extLst>
                <a:ext uri="{FF2B5EF4-FFF2-40B4-BE49-F238E27FC236}">
                  <a16:creationId xmlns:a16="http://schemas.microsoft.com/office/drawing/2014/main" id="{E597D54E-3201-0799-5123-5466D8485B5C}"/>
                </a:ext>
              </a:extLst>
            </p:cNvPr>
            <p:cNvSpPr txBox="1"/>
            <p:nvPr/>
          </p:nvSpPr>
          <p:spPr>
            <a:xfrm>
              <a:off x="9967343" y="4340561"/>
              <a:ext cx="7160496" cy="643061"/>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06</a:t>
              </a:r>
              <a:endParaRPr dirty="0">
                <a:solidFill>
                  <a:schemeClr val="bg2">
                    <a:lumMod val="75000"/>
                    <a:lumOff val="25000"/>
                  </a:schemeClr>
                </a:solidFill>
              </a:endParaRPr>
            </a:p>
          </p:txBody>
        </p:sp>
        <p:sp>
          <p:nvSpPr>
            <p:cNvPr id="948" name="Google Shape;948;p54">
              <a:extLst>
                <a:ext uri="{FF2B5EF4-FFF2-40B4-BE49-F238E27FC236}">
                  <a16:creationId xmlns:a16="http://schemas.microsoft.com/office/drawing/2014/main" id="{8CE90B5E-318D-F60A-1096-30A532C8C173}"/>
                </a:ext>
              </a:extLst>
            </p:cNvPr>
            <p:cNvSpPr txBox="1"/>
            <p:nvPr/>
          </p:nvSpPr>
          <p:spPr>
            <a:xfrm>
              <a:off x="7718292" y="4367508"/>
              <a:ext cx="11658600" cy="83222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Git and GitHub</a:t>
              </a:r>
              <a:endParaRPr dirty="0"/>
            </a:p>
          </p:txBody>
        </p:sp>
        <p:sp>
          <p:nvSpPr>
            <p:cNvPr id="949" name="Google Shape;949;p54">
              <a:extLst>
                <a:ext uri="{FF2B5EF4-FFF2-40B4-BE49-F238E27FC236}">
                  <a16:creationId xmlns:a16="http://schemas.microsoft.com/office/drawing/2014/main" id="{EB742A1E-9E6B-FB65-F6F5-919D7997D00E}"/>
                </a:ext>
              </a:extLst>
            </p:cNvPr>
            <p:cNvSpPr txBox="1"/>
            <p:nvPr/>
          </p:nvSpPr>
          <p:spPr>
            <a:xfrm>
              <a:off x="10299800" y="6018488"/>
              <a:ext cx="6042408" cy="194184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version control,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collaboration, and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code management.</a:t>
              </a:r>
              <a:endParaRPr/>
            </a:p>
          </p:txBody>
        </p:sp>
        <p:sp>
          <p:nvSpPr>
            <p:cNvPr id="950" name="Google Shape;950;p54">
              <a:extLst>
                <a:ext uri="{FF2B5EF4-FFF2-40B4-BE49-F238E27FC236}">
                  <a16:creationId xmlns:a16="http://schemas.microsoft.com/office/drawing/2014/main" id="{92C4441F-6A83-A8DE-B48D-F4B851B74FC6}"/>
                </a:ext>
              </a:extLst>
            </p:cNvPr>
            <p:cNvSpPr txBox="1"/>
            <p:nvPr/>
          </p:nvSpPr>
          <p:spPr>
            <a:xfrm>
              <a:off x="13545666" y="239264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8F"/>
                  </a:solidFill>
                  <a:latin typeface="Arial Black"/>
                  <a:ea typeface="Arial Black"/>
                  <a:cs typeface="Arial Black"/>
                  <a:sym typeface="Arial Black"/>
                </a:rPr>
                <a:t>6</a:t>
              </a:r>
              <a:endParaRPr/>
            </a:p>
          </p:txBody>
        </p:sp>
      </p:grpSp>
      <p:grpSp>
        <p:nvGrpSpPr>
          <p:cNvPr id="951" name="Google Shape;951;p54">
            <a:extLst>
              <a:ext uri="{FF2B5EF4-FFF2-40B4-BE49-F238E27FC236}">
                <a16:creationId xmlns:a16="http://schemas.microsoft.com/office/drawing/2014/main" id="{3978DE56-95CB-C7D7-E37F-CE4873E66DB2}"/>
              </a:ext>
            </a:extLst>
          </p:cNvPr>
          <p:cNvGrpSpPr/>
          <p:nvPr/>
        </p:nvGrpSpPr>
        <p:grpSpPr>
          <a:xfrm>
            <a:off x="-10566873" y="-10086"/>
            <a:ext cx="13683737" cy="6888255"/>
            <a:chOff x="-36715" y="0"/>
            <a:chExt cx="20555840" cy="10287000"/>
          </a:xfrm>
        </p:grpSpPr>
        <p:sp>
          <p:nvSpPr>
            <p:cNvPr id="952" name="Google Shape;952;p54">
              <a:extLst>
                <a:ext uri="{FF2B5EF4-FFF2-40B4-BE49-F238E27FC236}">
                  <a16:creationId xmlns:a16="http://schemas.microsoft.com/office/drawing/2014/main" id="{3BD5C271-F1C1-90D1-8792-4EFC96368159}"/>
                </a:ext>
              </a:extLst>
            </p:cNvPr>
            <p:cNvSpPr/>
            <p:nvPr/>
          </p:nvSpPr>
          <p:spPr>
            <a:xfrm>
              <a:off x="-36715" y="0"/>
              <a:ext cx="17484211" cy="10287000"/>
            </a:xfrm>
            <a:custGeom>
              <a:avLst/>
              <a:gdLst/>
              <a:ahLst/>
              <a:cxnLst/>
              <a:rect l="l" t="t" r="r" b="b"/>
              <a:pathLst>
                <a:path w="17484212" h="10287000" extrusionOk="0">
                  <a:moveTo>
                    <a:pt x="0" y="0"/>
                  </a:moveTo>
                  <a:lnTo>
                    <a:pt x="16535400" y="0"/>
                  </a:lnTo>
                  <a:lnTo>
                    <a:pt x="16535400" y="374855"/>
                  </a:lnTo>
                  <a:lnTo>
                    <a:pt x="17281008" y="374855"/>
                  </a:lnTo>
                  <a:cubicBezTo>
                    <a:pt x="17393236" y="374855"/>
                    <a:pt x="17484212" y="465833"/>
                    <a:pt x="17484212" y="578059"/>
                  </a:cubicBezTo>
                  <a:lnTo>
                    <a:pt x="17484212" y="1390851"/>
                  </a:lnTo>
                  <a:cubicBezTo>
                    <a:pt x="17484212" y="1503077"/>
                    <a:pt x="17393236" y="1594055"/>
                    <a:pt x="17281008" y="1594055"/>
                  </a:cubicBezTo>
                  <a:lnTo>
                    <a:pt x="16535400" y="1594055"/>
                  </a:lnTo>
                  <a:lnTo>
                    <a:pt x="16535400" y="10287000"/>
                  </a:lnTo>
                  <a:lnTo>
                    <a:pt x="0" y="10287000"/>
                  </a:lnTo>
                  <a:close/>
                </a:path>
              </a:pathLst>
            </a:custGeom>
            <a:solidFill>
              <a:srgbClr val="1025B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953" name="Google Shape;953;p54">
              <a:extLst>
                <a:ext uri="{FF2B5EF4-FFF2-40B4-BE49-F238E27FC236}">
                  <a16:creationId xmlns:a16="http://schemas.microsoft.com/office/drawing/2014/main" id="{A18367D9-55CA-409E-A932-D2A9D86DBE2C}"/>
                </a:ext>
              </a:extLst>
            </p:cNvPr>
            <p:cNvSpPr txBox="1"/>
            <p:nvPr/>
          </p:nvSpPr>
          <p:spPr>
            <a:xfrm>
              <a:off x="9857615" y="4340561"/>
              <a:ext cx="7160495"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07</a:t>
              </a:r>
              <a:endParaRPr dirty="0">
                <a:solidFill>
                  <a:schemeClr val="bg2">
                    <a:lumMod val="50000"/>
                    <a:lumOff val="50000"/>
                  </a:schemeClr>
                </a:solidFill>
              </a:endParaRPr>
            </a:p>
          </p:txBody>
        </p:sp>
        <p:sp>
          <p:nvSpPr>
            <p:cNvPr id="954" name="Google Shape;954;p54">
              <a:extLst>
                <a:ext uri="{FF2B5EF4-FFF2-40B4-BE49-F238E27FC236}">
                  <a16:creationId xmlns:a16="http://schemas.microsoft.com/office/drawing/2014/main" id="{385C3BF6-242D-F972-EAFD-C2DFEB53C1DD}"/>
                </a:ext>
              </a:extLst>
            </p:cNvPr>
            <p:cNvSpPr txBox="1"/>
            <p:nvPr/>
          </p:nvSpPr>
          <p:spPr>
            <a:xfrm>
              <a:off x="7608563" y="4204942"/>
              <a:ext cx="11658601" cy="83222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Postman</a:t>
              </a:r>
              <a:endParaRPr dirty="0"/>
            </a:p>
          </p:txBody>
        </p:sp>
        <p:sp>
          <p:nvSpPr>
            <p:cNvPr id="955" name="Google Shape;955;p54">
              <a:extLst>
                <a:ext uri="{FF2B5EF4-FFF2-40B4-BE49-F238E27FC236}">
                  <a16:creationId xmlns:a16="http://schemas.microsoft.com/office/drawing/2014/main" id="{F8C401B2-167D-9D7B-254E-9999887685E2}"/>
                </a:ext>
              </a:extLst>
            </p:cNvPr>
            <p:cNvSpPr txBox="1"/>
            <p:nvPr/>
          </p:nvSpPr>
          <p:spPr>
            <a:xfrm>
              <a:off x="11506199" y="5981700"/>
              <a:ext cx="4095228" cy="323641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testing and validating backend API endpoints during development.</a:t>
              </a:r>
              <a:endParaRPr/>
            </a:p>
          </p:txBody>
        </p:sp>
        <p:sp>
          <p:nvSpPr>
            <p:cNvPr id="956" name="Google Shape;956;p54">
              <a:extLst>
                <a:ext uri="{FF2B5EF4-FFF2-40B4-BE49-F238E27FC236}">
                  <a16:creationId xmlns:a16="http://schemas.microsoft.com/office/drawing/2014/main" id="{D34B58C7-5B46-110D-8E17-6387B9568583}"/>
                </a:ext>
              </a:extLst>
            </p:cNvPr>
            <p:cNvSpPr txBox="1"/>
            <p:nvPr/>
          </p:nvSpPr>
          <p:spPr>
            <a:xfrm>
              <a:off x="13358628" y="990086"/>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A3"/>
                  </a:solidFill>
                  <a:latin typeface="Arial Black"/>
                  <a:ea typeface="Arial Black"/>
                  <a:cs typeface="Arial Black"/>
                  <a:sym typeface="Arial Black"/>
                </a:rPr>
                <a:t>7</a:t>
              </a:r>
              <a:endParaRPr/>
            </a:p>
          </p:txBody>
        </p:sp>
      </p:grpSp>
      <p:sp>
        <p:nvSpPr>
          <p:cNvPr id="4" name="Google Shape;1008;p55">
            <a:extLst>
              <a:ext uri="{FF2B5EF4-FFF2-40B4-BE49-F238E27FC236}">
                <a16:creationId xmlns:a16="http://schemas.microsoft.com/office/drawing/2014/main" id="{3D0B9671-729B-0E9F-6B9F-B0713C5568E7}"/>
              </a:ext>
            </a:extLst>
          </p:cNvPr>
          <p:cNvSpPr txBox="1">
            <a:spLocks noGrp="1"/>
          </p:cNvSpPr>
          <p:nvPr>
            <p:ph type="title"/>
          </p:nvPr>
        </p:nvSpPr>
        <p:spPr>
          <a:xfrm rot="5400000">
            <a:off x="6461440" y="2962698"/>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3200" b="1">
                <a:latin typeface="Arial"/>
                <a:ea typeface="Arial"/>
                <a:cs typeface="Arial"/>
                <a:sym typeface="Arial"/>
              </a:rPr>
              <a:t>Tech stack</a:t>
            </a:r>
            <a:endParaRPr sz="3200" b="1">
              <a:latin typeface="Arial"/>
              <a:ea typeface="Arial"/>
              <a:cs typeface="Arial"/>
              <a:sym typeface="Arial"/>
            </a:endParaRPr>
          </a:p>
        </p:txBody>
      </p:sp>
      <p:sp>
        <p:nvSpPr>
          <p:cNvPr id="5" name="Google Shape;1009;p55">
            <a:extLst>
              <a:ext uri="{FF2B5EF4-FFF2-40B4-BE49-F238E27FC236}">
                <a16:creationId xmlns:a16="http://schemas.microsoft.com/office/drawing/2014/main" id="{2692707A-CDD1-E6BB-D7E5-C3F2F8886F80}"/>
              </a:ext>
            </a:extLst>
          </p:cNvPr>
          <p:cNvSpPr txBox="1"/>
          <p:nvPr/>
        </p:nvSpPr>
        <p:spPr>
          <a:xfrm rot="5400000">
            <a:off x="8269150" y="3221675"/>
            <a:ext cx="5765644" cy="424732"/>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Clr>
                <a:schemeClr val="dk1"/>
              </a:buClr>
              <a:buSzPts val="1200"/>
              <a:buFont typeface="Arial"/>
              <a:buNone/>
            </a:pPr>
            <a:r>
              <a:rPr lang="en-US" sz="1200" b="1" i="0" u="none" strike="noStrike" cap="none">
                <a:solidFill>
                  <a:srgbClr val="000000"/>
                </a:solidFill>
                <a:latin typeface="Arial"/>
                <a:ea typeface="Arial"/>
                <a:cs typeface="Arial"/>
                <a:sym typeface="Arial"/>
              </a:rPr>
              <a:t>UniNest utilizes a set of modern tools and technologies to ensure scalability, maintainability, and</a:t>
            </a:r>
            <a:r>
              <a:rPr lang="en-US" sz="1200" b="0" i="0" u="none" strike="noStrike" cap="none">
                <a:solidFill>
                  <a:srgbClr val="000000"/>
                </a:solidFill>
                <a:latin typeface="Arial"/>
                <a:ea typeface="Arial"/>
                <a:cs typeface="Arial"/>
                <a:sym typeface="Arial"/>
              </a:rPr>
              <a:t> </a:t>
            </a:r>
            <a:r>
              <a:rPr lang="en-US" sz="1200" b="1" i="0" u="none" strike="noStrike" cap="none">
                <a:solidFill>
                  <a:srgbClr val="000000"/>
                </a:solidFill>
                <a:latin typeface="Arial"/>
                <a:ea typeface="Arial"/>
                <a:cs typeface="Arial"/>
                <a:sym typeface="Arial"/>
              </a:rPr>
              <a:t>performance across all system components:</a:t>
            </a:r>
            <a:endParaRPr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139515406"/>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914">
          <a:extLst>
            <a:ext uri="{FF2B5EF4-FFF2-40B4-BE49-F238E27FC236}">
              <a16:creationId xmlns:a16="http://schemas.microsoft.com/office/drawing/2014/main" id="{10369CFB-108B-1F1E-AD73-F795421A91DB}"/>
            </a:ext>
          </a:extLst>
        </p:cNvPr>
        <p:cNvGrpSpPr/>
        <p:nvPr/>
      </p:nvGrpSpPr>
      <p:grpSpPr>
        <a:xfrm>
          <a:off x="0" y="0"/>
          <a:ext cx="0" cy="0"/>
          <a:chOff x="0" y="0"/>
          <a:chExt cx="0" cy="0"/>
        </a:xfrm>
      </p:grpSpPr>
      <p:grpSp>
        <p:nvGrpSpPr>
          <p:cNvPr id="915" name="Google Shape;915;p54">
            <a:extLst>
              <a:ext uri="{FF2B5EF4-FFF2-40B4-BE49-F238E27FC236}">
                <a16:creationId xmlns:a16="http://schemas.microsoft.com/office/drawing/2014/main" id="{8C4E11A4-4499-F661-5CE4-D4730327FB7E}"/>
              </a:ext>
            </a:extLst>
          </p:cNvPr>
          <p:cNvGrpSpPr/>
          <p:nvPr/>
        </p:nvGrpSpPr>
        <p:grpSpPr>
          <a:xfrm>
            <a:off x="-746820" y="-20173"/>
            <a:ext cx="13640403" cy="6888258"/>
            <a:chOff x="0" y="0"/>
            <a:chExt cx="20490743" cy="10287000"/>
          </a:xfrm>
        </p:grpSpPr>
        <p:sp>
          <p:nvSpPr>
            <p:cNvPr id="916" name="Google Shape;916;p54">
              <a:extLst>
                <a:ext uri="{FF2B5EF4-FFF2-40B4-BE49-F238E27FC236}">
                  <a16:creationId xmlns:a16="http://schemas.microsoft.com/office/drawing/2014/main" id="{887C5603-29DC-F2EA-0B70-CC8B48E1633B}"/>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8648700"/>
                  </a:lnTo>
                  <a:lnTo>
                    <a:pt x="17236764" y="8648700"/>
                  </a:lnTo>
                  <a:cubicBezTo>
                    <a:pt x="17348990" y="8648700"/>
                    <a:pt x="17439968" y="8739678"/>
                    <a:pt x="17439968" y="8851904"/>
                  </a:cubicBezTo>
                  <a:lnTo>
                    <a:pt x="17439968" y="9664696"/>
                  </a:lnTo>
                  <a:cubicBezTo>
                    <a:pt x="17439968" y="9776922"/>
                    <a:pt x="17348990" y="9867900"/>
                    <a:pt x="17236764" y="9867900"/>
                  </a:cubicBezTo>
                  <a:lnTo>
                    <a:pt x="16535400" y="9867900"/>
                  </a:lnTo>
                  <a:lnTo>
                    <a:pt x="16535400" y="10287000"/>
                  </a:lnTo>
                  <a:lnTo>
                    <a:pt x="0" y="10287000"/>
                  </a:lnTo>
                  <a:close/>
                </a:path>
              </a:pathLst>
            </a:custGeom>
            <a:solidFill>
              <a:srgbClr val="10253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17" name="Google Shape;917;p54">
              <a:extLst>
                <a:ext uri="{FF2B5EF4-FFF2-40B4-BE49-F238E27FC236}">
                  <a16:creationId xmlns:a16="http://schemas.microsoft.com/office/drawing/2014/main" id="{98C60F70-8C37-4DAE-3C78-F17DCB7AB44D}"/>
                </a:ext>
              </a:extLst>
            </p:cNvPr>
            <p:cNvSpPr txBox="1"/>
            <p:nvPr/>
          </p:nvSpPr>
          <p:spPr>
            <a:xfrm>
              <a:off x="9857614" y="4340562"/>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01</a:t>
              </a:r>
              <a:endParaRPr dirty="0">
                <a:solidFill>
                  <a:schemeClr val="bg2">
                    <a:lumMod val="90000"/>
                    <a:lumOff val="10000"/>
                  </a:schemeClr>
                </a:solidFill>
              </a:endParaRPr>
            </a:p>
          </p:txBody>
        </p:sp>
        <p:sp>
          <p:nvSpPr>
            <p:cNvPr id="918" name="Google Shape;918;p54">
              <a:extLst>
                <a:ext uri="{FF2B5EF4-FFF2-40B4-BE49-F238E27FC236}">
                  <a16:creationId xmlns:a16="http://schemas.microsoft.com/office/drawing/2014/main" id="{D229BB99-66DA-2D44-831E-1EC2D8AD1B97}"/>
                </a:ext>
              </a:extLst>
            </p:cNvPr>
            <p:cNvSpPr txBox="1"/>
            <p:nvPr/>
          </p:nvSpPr>
          <p:spPr>
            <a:xfrm>
              <a:off x="7608562" y="3925791"/>
              <a:ext cx="11658600" cy="165469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Node.js </a:t>
              </a:r>
              <a:endParaRPr dirty="0"/>
            </a:p>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(JavaScript)</a:t>
              </a:r>
              <a:endParaRPr dirty="0"/>
            </a:p>
          </p:txBody>
        </p:sp>
        <p:sp>
          <p:nvSpPr>
            <p:cNvPr id="919" name="Google Shape;919;p54">
              <a:extLst>
                <a:ext uri="{FF2B5EF4-FFF2-40B4-BE49-F238E27FC236}">
                  <a16:creationId xmlns:a16="http://schemas.microsoft.com/office/drawing/2014/main" id="{5E68D769-193A-FFA7-3B91-208DCDC83457}"/>
                </a:ext>
              </a:extLst>
            </p:cNvPr>
            <p:cNvSpPr txBox="1"/>
            <p:nvPr/>
          </p:nvSpPr>
          <p:spPr>
            <a:xfrm>
              <a:off x="10881902" y="5985552"/>
              <a:ext cx="5041034" cy="386095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implement the backend server and RESTful APIs, handling business logic and data communication.</a:t>
              </a:r>
              <a:endParaRPr/>
            </a:p>
          </p:txBody>
        </p:sp>
        <p:sp>
          <p:nvSpPr>
            <p:cNvPr id="920" name="Google Shape;920;p54">
              <a:extLst>
                <a:ext uri="{FF2B5EF4-FFF2-40B4-BE49-F238E27FC236}">
                  <a16:creationId xmlns:a16="http://schemas.microsoft.com/office/drawing/2014/main" id="{29ECF8EE-9114-430B-B342-4541D1F14A26}"/>
                </a:ext>
              </a:extLst>
            </p:cNvPr>
            <p:cNvSpPr txBox="1"/>
            <p:nvPr/>
          </p:nvSpPr>
          <p:spPr>
            <a:xfrm>
              <a:off x="13330247" y="9254202"/>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020611"/>
                  </a:solidFill>
                  <a:latin typeface="Arial Black"/>
                  <a:ea typeface="Arial Black"/>
                  <a:cs typeface="Arial Black"/>
                  <a:sym typeface="Arial Black"/>
                </a:rPr>
                <a:t>1</a:t>
              </a:r>
              <a:endParaRPr dirty="0"/>
            </a:p>
          </p:txBody>
        </p:sp>
      </p:grpSp>
      <p:grpSp>
        <p:nvGrpSpPr>
          <p:cNvPr id="921" name="Google Shape;921;p54">
            <a:extLst>
              <a:ext uri="{FF2B5EF4-FFF2-40B4-BE49-F238E27FC236}">
                <a16:creationId xmlns:a16="http://schemas.microsoft.com/office/drawing/2014/main" id="{BD41CEC2-173E-3A23-419C-4988798D8E40}"/>
              </a:ext>
            </a:extLst>
          </p:cNvPr>
          <p:cNvGrpSpPr/>
          <p:nvPr/>
        </p:nvGrpSpPr>
        <p:grpSpPr>
          <a:xfrm>
            <a:off x="-741045" y="-10088"/>
            <a:ext cx="13651170" cy="6878173"/>
            <a:chOff x="0" y="0"/>
            <a:chExt cx="20506917" cy="10287000"/>
          </a:xfrm>
        </p:grpSpPr>
        <p:sp>
          <p:nvSpPr>
            <p:cNvPr id="922" name="Google Shape;922;p54">
              <a:extLst>
                <a:ext uri="{FF2B5EF4-FFF2-40B4-BE49-F238E27FC236}">
                  <a16:creationId xmlns:a16="http://schemas.microsoft.com/office/drawing/2014/main" id="{AADC3900-81B9-2032-61F1-4C7920753639}"/>
                </a:ext>
              </a:extLst>
            </p:cNvPr>
            <p:cNvSpPr/>
            <p:nvPr/>
          </p:nvSpPr>
          <p:spPr>
            <a:xfrm>
              <a:off x="0" y="0"/>
              <a:ext cx="17439968" cy="10287000"/>
            </a:xfrm>
            <a:custGeom>
              <a:avLst/>
              <a:gdLst/>
              <a:ahLst/>
              <a:cxnLst/>
              <a:rect l="l" t="t" r="r" b="b"/>
              <a:pathLst>
                <a:path w="17439968" h="10287000" extrusionOk="0">
                  <a:moveTo>
                    <a:pt x="0" y="0"/>
                  </a:moveTo>
                  <a:lnTo>
                    <a:pt x="16535400" y="0"/>
                  </a:lnTo>
                  <a:lnTo>
                    <a:pt x="16535400" y="7277100"/>
                  </a:lnTo>
                  <a:lnTo>
                    <a:pt x="17236764" y="7277100"/>
                  </a:lnTo>
                  <a:cubicBezTo>
                    <a:pt x="17348990" y="7277100"/>
                    <a:pt x="17439968" y="7368078"/>
                    <a:pt x="17439968" y="7480304"/>
                  </a:cubicBezTo>
                  <a:lnTo>
                    <a:pt x="17439968" y="8293096"/>
                  </a:lnTo>
                  <a:cubicBezTo>
                    <a:pt x="17439968" y="8405322"/>
                    <a:pt x="17348990" y="8496300"/>
                    <a:pt x="17236764" y="8496300"/>
                  </a:cubicBezTo>
                  <a:lnTo>
                    <a:pt x="16535400" y="8496300"/>
                  </a:lnTo>
                  <a:lnTo>
                    <a:pt x="16535400" y="10287000"/>
                  </a:lnTo>
                  <a:lnTo>
                    <a:pt x="0" y="10287000"/>
                  </a:lnTo>
                  <a:close/>
                </a:path>
              </a:pathLst>
            </a:custGeom>
            <a:solidFill>
              <a:srgbClr val="10255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3" name="Google Shape;923;p54">
              <a:extLst>
                <a:ext uri="{FF2B5EF4-FFF2-40B4-BE49-F238E27FC236}">
                  <a16:creationId xmlns:a16="http://schemas.microsoft.com/office/drawing/2014/main" id="{302DAADD-E034-B05C-6E0F-4E372A0EB402}"/>
                </a:ext>
              </a:extLst>
            </p:cNvPr>
            <p:cNvSpPr txBox="1"/>
            <p:nvPr/>
          </p:nvSpPr>
          <p:spPr>
            <a:xfrm>
              <a:off x="9857614" y="4340561"/>
              <a:ext cx="7160496"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02</a:t>
              </a:r>
              <a:endParaRPr dirty="0">
                <a:solidFill>
                  <a:schemeClr val="bg2">
                    <a:lumMod val="75000"/>
                    <a:lumOff val="25000"/>
                  </a:schemeClr>
                </a:solidFill>
              </a:endParaRPr>
            </a:p>
          </p:txBody>
        </p:sp>
        <p:sp>
          <p:nvSpPr>
            <p:cNvPr id="924" name="Google Shape;924;p54">
              <a:extLst>
                <a:ext uri="{FF2B5EF4-FFF2-40B4-BE49-F238E27FC236}">
                  <a16:creationId xmlns:a16="http://schemas.microsoft.com/office/drawing/2014/main" id="{2248300A-A3FC-3238-E35B-8AB0D5E369CE}"/>
                </a:ext>
              </a:extLst>
            </p:cNvPr>
            <p:cNvSpPr txBox="1"/>
            <p:nvPr/>
          </p:nvSpPr>
          <p:spPr>
            <a:xfrm>
              <a:off x="11049000" y="4402278"/>
              <a:ext cx="5093962"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Express.js</a:t>
              </a:r>
              <a:endParaRPr dirty="0"/>
            </a:p>
          </p:txBody>
        </p:sp>
        <p:sp>
          <p:nvSpPr>
            <p:cNvPr id="925" name="Google Shape;925;p54">
              <a:extLst>
                <a:ext uri="{FF2B5EF4-FFF2-40B4-BE49-F238E27FC236}">
                  <a16:creationId xmlns:a16="http://schemas.microsoft.com/office/drawing/2014/main" id="{809EBBA2-919B-830A-295E-DA670B462270}"/>
                </a:ext>
              </a:extLst>
            </p:cNvPr>
            <p:cNvSpPr txBox="1"/>
            <p:nvPr/>
          </p:nvSpPr>
          <p:spPr>
            <a:xfrm>
              <a:off x="10752200" y="6018488"/>
              <a:ext cx="5417456" cy="322217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Provides routing and middleware support for managing HTTP requests and responses.</a:t>
              </a:r>
              <a:endParaRPr/>
            </a:p>
          </p:txBody>
        </p:sp>
        <p:sp>
          <p:nvSpPr>
            <p:cNvPr id="926" name="Google Shape;926;p54">
              <a:extLst>
                <a:ext uri="{FF2B5EF4-FFF2-40B4-BE49-F238E27FC236}">
                  <a16:creationId xmlns:a16="http://schemas.microsoft.com/office/drawing/2014/main" id="{FF793C1F-608B-B5D7-0764-BA9A9401C4B3}"/>
                </a:ext>
              </a:extLst>
            </p:cNvPr>
            <p:cNvSpPr txBox="1"/>
            <p:nvPr/>
          </p:nvSpPr>
          <p:spPr>
            <a:xfrm>
              <a:off x="13346421" y="783208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3F"/>
                  </a:solidFill>
                  <a:latin typeface="Arial Black"/>
                  <a:ea typeface="Arial Black"/>
                  <a:cs typeface="Arial Black"/>
                  <a:sym typeface="Arial Black"/>
                </a:rPr>
                <a:t>2</a:t>
              </a:r>
              <a:endParaRPr dirty="0"/>
            </a:p>
          </p:txBody>
        </p:sp>
      </p:grpSp>
      <p:grpSp>
        <p:nvGrpSpPr>
          <p:cNvPr id="927" name="Google Shape;927;p54">
            <a:extLst>
              <a:ext uri="{FF2B5EF4-FFF2-40B4-BE49-F238E27FC236}">
                <a16:creationId xmlns:a16="http://schemas.microsoft.com/office/drawing/2014/main" id="{2350985A-99BD-B39F-E10B-EDACC417D3BE}"/>
              </a:ext>
            </a:extLst>
          </p:cNvPr>
          <p:cNvGrpSpPr/>
          <p:nvPr/>
        </p:nvGrpSpPr>
        <p:grpSpPr>
          <a:xfrm>
            <a:off x="-722580" y="-10088"/>
            <a:ext cx="13689958" cy="6878173"/>
            <a:chOff x="0" y="0"/>
            <a:chExt cx="20565186" cy="10287000"/>
          </a:xfrm>
        </p:grpSpPr>
        <p:sp>
          <p:nvSpPr>
            <p:cNvPr id="928" name="Google Shape;928;p54">
              <a:extLst>
                <a:ext uri="{FF2B5EF4-FFF2-40B4-BE49-F238E27FC236}">
                  <a16:creationId xmlns:a16="http://schemas.microsoft.com/office/drawing/2014/main" id="{43ABED30-97FE-906F-7AAC-A7CB66FBDED8}"/>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5905500"/>
                  </a:lnTo>
                  <a:lnTo>
                    <a:pt x="17271176" y="5905500"/>
                  </a:lnTo>
                  <a:cubicBezTo>
                    <a:pt x="17383404" y="5905500"/>
                    <a:pt x="17474380" y="5996478"/>
                    <a:pt x="17474380" y="6108704"/>
                  </a:cubicBezTo>
                  <a:lnTo>
                    <a:pt x="17474380" y="6921496"/>
                  </a:lnTo>
                  <a:cubicBezTo>
                    <a:pt x="17474380" y="7033722"/>
                    <a:pt x="17383404" y="7124700"/>
                    <a:pt x="17271176" y="7124700"/>
                  </a:cubicBezTo>
                  <a:lnTo>
                    <a:pt x="16535400" y="7124700"/>
                  </a:lnTo>
                  <a:lnTo>
                    <a:pt x="16535400" y="10287000"/>
                  </a:lnTo>
                  <a:lnTo>
                    <a:pt x="0" y="10287000"/>
                  </a:lnTo>
                  <a:close/>
                </a:path>
              </a:pathLst>
            </a:custGeom>
            <a:solidFill>
              <a:srgbClr val="10256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29" name="Google Shape;929;p54">
              <a:extLst>
                <a:ext uri="{FF2B5EF4-FFF2-40B4-BE49-F238E27FC236}">
                  <a16:creationId xmlns:a16="http://schemas.microsoft.com/office/drawing/2014/main" id="{90D964C6-994F-56B9-7C62-8B4C10A1E432}"/>
                </a:ext>
              </a:extLst>
            </p:cNvPr>
            <p:cNvSpPr txBox="1"/>
            <p:nvPr/>
          </p:nvSpPr>
          <p:spPr>
            <a:xfrm>
              <a:off x="9857615" y="4340561"/>
              <a:ext cx="7160495" cy="641174"/>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90000"/>
                      <a:lumOff val="10000"/>
                    </a:schemeClr>
                  </a:solidFill>
                  <a:latin typeface="Arial Black"/>
                  <a:ea typeface="Arial Black"/>
                  <a:cs typeface="Arial Black"/>
                  <a:sym typeface="Arial Black"/>
                </a:rPr>
                <a:t>03</a:t>
              </a:r>
              <a:endParaRPr dirty="0">
                <a:solidFill>
                  <a:schemeClr val="bg2">
                    <a:lumMod val="90000"/>
                    <a:lumOff val="10000"/>
                  </a:schemeClr>
                </a:solidFill>
              </a:endParaRPr>
            </a:p>
          </p:txBody>
        </p:sp>
        <p:sp>
          <p:nvSpPr>
            <p:cNvPr id="930" name="Google Shape;930;p54">
              <a:extLst>
                <a:ext uri="{FF2B5EF4-FFF2-40B4-BE49-F238E27FC236}">
                  <a16:creationId xmlns:a16="http://schemas.microsoft.com/office/drawing/2014/main" id="{86A67C24-62E9-AABB-74FC-FF52F75989DD}"/>
                </a:ext>
              </a:extLst>
            </p:cNvPr>
            <p:cNvSpPr txBox="1"/>
            <p:nvPr/>
          </p:nvSpPr>
          <p:spPr>
            <a:xfrm>
              <a:off x="7608562" y="4298295"/>
              <a:ext cx="11658600" cy="82856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Docker</a:t>
              </a:r>
              <a:endParaRPr dirty="0"/>
            </a:p>
          </p:txBody>
        </p:sp>
        <p:sp>
          <p:nvSpPr>
            <p:cNvPr id="931" name="Google Shape;931;p54">
              <a:extLst>
                <a:ext uri="{FF2B5EF4-FFF2-40B4-BE49-F238E27FC236}">
                  <a16:creationId xmlns:a16="http://schemas.microsoft.com/office/drawing/2014/main" id="{45C2DAE7-96B5-65F4-FC3C-64A1B834199D}"/>
                </a:ext>
              </a:extLst>
            </p:cNvPr>
            <p:cNvSpPr txBox="1"/>
            <p:nvPr/>
          </p:nvSpPr>
          <p:spPr>
            <a:xfrm>
              <a:off x="10224337" y="5938945"/>
              <a:ext cx="6073998" cy="276186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containerize backend and frontend web services and the database, ensuring consistent development and deployment environments.</a:t>
              </a:r>
              <a:endParaRPr/>
            </a:p>
          </p:txBody>
        </p:sp>
        <p:sp>
          <p:nvSpPr>
            <p:cNvPr id="932" name="Google Shape;932;p54">
              <a:extLst>
                <a:ext uri="{FF2B5EF4-FFF2-40B4-BE49-F238E27FC236}">
                  <a16:creationId xmlns:a16="http://schemas.microsoft.com/office/drawing/2014/main" id="{B98D5829-4593-8A57-D893-6DEEC79368FD}"/>
                </a:ext>
              </a:extLst>
            </p:cNvPr>
            <p:cNvSpPr txBox="1"/>
            <p:nvPr/>
          </p:nvSpPr>
          <p:spPr>
            <a:xfrm>
              <a:off x="13404689" y="6487482"/>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53"/>
                  </a:solidFill>
                  <a:latin typeface="Arial Black"/>
                  <a:ea typeface="Arial Black"/>
                  <a:cs typeface="Arial Black"/>
                  <a:sym typeface="Arial Black"/>
                </a:rPr>
                <a:t>3</a:t>
              </a:r>
              <a:endParaRPr dirty="0"/>
            </a:p>
          </p:txBody>
        </p:sp>
      </p:grpSp>
      <p:grpSp>
        <p:nvGrpSpPr>
          <p:cNvPr id="933" name="Google Shape;933;p54">
            <a:extLst>
              <a:ext uri="{FF2B5EF4-FFF2-40B4-BE49-F238E27FC236}">
                <a16:creationId xmlns:a16="http://schemas.microsoft.com/office/drawing/2014/main" id="{F3484E1D-FBC5-5BBD-8C69-934B67715F69}"/>
              </a:ext>
            </a:extLst>
          </p:cNvPr>
          <p:cNvGrpSpPr/>
          <p:nvPr/>
        </p:nvGrpSpPr>
        <p:grpSpPr>
          <a:xfrm>
            <a:off x="-717498" y="-10087"/>
            <a:ext cx="13669756" cy="6888257"/>
            <a:chOff x="0" y="0"/>
            <a:chExt cx="20534836" cy="10287000"/>
          </a:xfrm>
        </p:grpSpPr>
        <p:sp>
          <p:nvSpPr>
            <p:cNvPr id="934" name="Google Shape;934;p54">
              <a:extLst>
                <a:ext uri="{FF2B5EF4-FFF2-40B4-BE49-F238E27FC236}">
                  <a16:creationId xmlns:a16="http://schemas.microsoft.com/office/drawing/2014/main" id="{B0C87E31-F8FE-AF56-7BE4-B5700C778C79}"/>
                </a:ext>
              </a:extLst>
            </p:cNvPr>
            <p:cNvSpPr/>
            <p:nvPr/>
          </p:nvSpPr>
          <p:spPr>
            <a:xfrm>
              <a:off x="0" y="0"/>
              <a:ext cx="17474380" cy="10287000"/>
            </a:xfrm>
            <a:custGeom>
              <a:avLst/>
              <a:gdLst/>
              <a:ahLst/>
              <a:cxnLst/>
              <a:rect l="l" t="t" r="r" b="b"/>
              <a:pathLst>
                <a:path w="17474380" h="10287000" extrusionOk="0">
                  <a:moveTo>
                    <a:pt x="0" y="0"/>
                  </a:moveTo>
                  <a:lnTo>
                    <a:pt x="16535400" y="0"/>
                  </a:lnTo>
                  <a:lnTo>
                    <a:pt x="16535400" y="4533900"/>
                  </a:lnTo>
                  <a:lnTo>
                    <a:pt x="17271176" y="4533900"/>
                  </a:lnTo>
                  <a:cubicBezTo>
                    <a:pt x="17383404" y="4533900"/>
                    <a:pt x="17474380" y="4624878"/>
                    <a:pt x="17474380" y="4737104"/>
                  </a:cubicBezTo>
                  <a:lnTo>
                    <a:pt x="17474380" y="5549896"/>
                  </a:lnTo>
                  <a:cubicBezTo>
                    <a:pt x="17474380" y="5662122"/>
                    <a:pt x="17383404" y="5753100"/>
                    <a:pt x="17271176" y="5753100"/>
                  </a:cubicBezTo>
                  <a:lnTo>
                    <a:pt x="16535400" y="5753100"/>
                  </a:lnTo>
                  <a:lnTo>
                    <a:pt x="16535400" y="10287000"/>
                  </a:lnTo>
                  <a:lnTo>
                    <a:pt x="0" y="10287000"/>
                  </a:lnTo>
                  <a:close/>
                </a:path>
              </a:pathLst>
            </a:custGeom>
            <a:solidFill>
              <a:srgbClr val="10257B"/>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35" name="Google Shape;935;p54">
              <a:extLst>
                <a:ext uri="{FF2B5EF4-FFF2-40B4-BE49-F238E27FC236}">
                  <a16:creationId xmlns:a16="http://schemas.microsoft.com/office/drawing/2014/main" id="{0BDF02B0-14AB-3D89-273A-689E39B9B538}"/>
                </a:ext>
              </a:extLst>
            </p:cNvPr>
            <p:cNvSpPr txBox="1"/>
            <p:nvPr/>
          </p:nvSpPr>
          <p:spPr>
            <a:xfrm>
              <a:off x="9857614" y="4340559"/>
              <a:ext cx="7160496"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04</a:t>
              </a:r>
              <a:endParaRPr dirty="0">
                <a:solidFill>
                  <a:schemeClr val="bg2">
                    <a:lumMod val="75000"/>
                    <a:lumOff val="25000"/>
                  </a:schemeClr>
                </a:solidFill>
              </a:endParaRPr>
            </a:p>
          </p:txBody>
        </p:sp>
        <p:sp>
          <p:nvSpPr>
            <p:cNvPr id="936" name="Google Shape;936;p54">
              <a:extLst>
                <a:ext uri="{FF2B5EF4-FFF2-40B4-BE49-F238E27FC236}">
                  <a16:creationId xmlns:a16="http://schemas.microsoft.com/office/drawing/2014/main" id="{9BD9EC24-347F-8C29-D5F2-5CF31AEDB383}"/>
                </a:ext>
              </a:extLst>
            </p:cNvPr>
            <p:cNvSpPr txBox="1"/>
            <p:nvPr/>
          </p:nvSpPr>
          <p:spPr>
            <a:xfrm>
              <a:off x="7608563" y="4346381"/>
              <a:ext cx="11658600" cy="830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React</a:t>
              </a:r>
              <a:endParaRPr dirty="0"/>
            </a:p>
          </p:txBody>
        </p:sp>
        <p:sp>
          <p:nvSpPr>
            <p:cNvPr id="937" name="Google Shape;937;p54">
              <a:extLst>
                <a:ext uri="{FF2B5EF4-FFF2-40B4-BE49-F238E27FC236}">
                  <a16:creationId xmlns:a16="http://schemas.microsoft.com/office/drawing/2014/main" id="{2D8401A5-44BB-C301-176A-E8A75970B234}"/>
                </a:ext>
              </a:extLst>
            </p:cNvPr>
            <p:cNvSpPr txBox="1"/>
            <p:nvPr/>
          </p:nvSpPr>
          <p:spPr>
            <a:xfrm>
              <a:off x="10758220" y="6018488"/>
              <a:ext cx="5328956" cy="323165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to develop the web frontend, enabling a dynamic and responsive user interface.</a:t>
              </a:r>
              <a:endParaRPr/>
            </a:p>
          </p:txBody>
        </p:sp>
        <p:sp>
          <p:nvSpPr>
            <p:cNvPr id="938" name="Google Shape;938;p54">
              <a:extLst>
                <a:ext uri="{FF2B5EF4-FFF2-40B4-BE49-F238E27FC236}">
                  <a16:creationId xmlns:a16="http://schemas.microsoft.com/office/drawing/2014/main" id="{D2C7DBA4-2378-FF8F-31EA-0A88C59FE2D2}"/>
                </a:ext>
              </a:extLst>
            </p:cNvPr>
            <p:cNvSpPr txBox="1"/>
            <p:nvPr/>
          </p:nvSpPr>
          <p:spPr>
            <a:xfrm>
              <a:off x="13374340" y="5097327"/>
              <a:ext cx="7160496" cy="664139"/>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dirty="0">
                  <a:solidFill>
                    <a:srgbClr val="102567"/>
                  </a:solidFill>
                  <a:latin typeface="Arial Black"/>
                  <a:ea typeface="Arial Black"/>
                  <a:cs typeface="Arial Black"/>
                  <a:sym typeface="Arial Black"/>
                </a:rPr>
                <a:t>4</a:t>
              </a:r>
              <a:endParaRPr dirty="0"/>
            </a:p>
          </p:txBody>
        </p:sp>
      </p:grpSp>
      <p:grpSp>
        <p:nvGrpSpPr>
          <p:cNvPr id="939" name="Google Shape;939;p54">
            <a:extLst>
              <a:ext uri="{FF2B5EF4-FFF2-40B4-BE49-F238E27FC236}">
                <a16:creationId xmlns:a16="http://schemas.microsoft.com/office/drawing/2014/main" id="{4CBFA011-938F-4F69-4728-B4E61104ABC3}"/>
              </a:ext>
            </a:extLst>
          </p:cNvPr>
          <p:cNvGrpSpPr/>
          <p:nvPr/>
        </p:nvGrpSpPr>
        <p:grpSpPr>
          <a:xfrm>
            <a:off x="-717793" y="-10086"/>
            <a:ext cx="13675216" cy="6878171"/>
            <a:chOff x="0" y="0"/>
            <a:chExt cx="20543039" cy="10287000"/>
          </a:xfrm>
        </p:grpSpPr>
        <p:sp>
          <p:nvSpPr>
            <p:cNvPr id="940" name="Google Shape;940;p54">
              <a:extLst>
                <a:ext uri="{FF2B5EF4-FFF2-40B4-BE49-F238E27FC236}">
                  <a16:creationId xmlns:a16="http://schemas.microsoft.com/office/drawing/2014/main" id="{07F663A4-1C8D-5F1F-C36E-C491A0C8DAFF}"/>
                </a:ext>
              </a:extLst>
            </p:cNvPr>
            <p:cNvSpPr/>
            <p:nvPr/>
          </p:nvSpPr>
          <p:spPr>
            <a:xfrm>
              <a:off x="0" y="0"/>
              <a:ext cx="17449800" cy="10287000"/>
            </a:xfrm>
            <a:custGeom>
              <a:avLst/>
              <a:gdLst/>
              <a:ahLst/>
              <a:cxnLst/>
              <a:rect l="l" t="t" r="r" b="b"/>
              <a:pathLst>
                <a:path w="17449800" h="10287000" extrusionOk="0">
                  <a:moveTo>
                    <a:pt x="0" y="0"/>
                  </a:moveTo>
                  <a:lnTo>
                    <a:pt x="16535400" y="0"/>
                  </a:lnTo>
                  <a:lnTo>
                    <a:pt x="16535400" y="3162300"/>
                  </a:lnTo>
                  <a:lnTo>
                    <a:pt x="17246596" y="3162300"/>
                  </a:lnTo>
                  <a:cubicBezTo>
                    <a:pt x="17358822" y="3162300"/>
                    <a:pt x="17449800" y="3253278"/>
                    <a:pt x="17449800" y="3365504"/>
                  </a:cubicBezTo>
                  <a:lnTo>
                    <a:pt x="17449800" y="4178296"/>
                  </a:lnTo>
                  <a:cubicBezTo>
                    <a:pt x="17449800" y="4290522"/>
                    <a:pt x="17358822" y="4381500"/>
                    <a:pt x="17246596" y="4381500"/>
                  </a:cubicBezTo>
                  <a:lnTo>
                    <a:pt x="16535400" y="4381500"/>
                  </a:lnTo>
                  <a:lnTo>
                    <a:pt x="16535400" y="10287000"/>
                  </a:lnTo>
                  <a:lnTo>
                    <a:pt x="0" y="10287000"/>
                  </a:lnTo>
                  <a:close/>
                </a:path>
              </a:pathLst>
            </a:custGeom>
            <a:solidFill>
              <a:srgbClr val="10258F"/>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1" name="Google Shape;941;p54">
              <a:extLst>
                <a:ext uri="{FF2B5EF4-FFF2-40B4-BE49-F238E27FC236}">
                  <a16:creationId xmlns:a16="http://schemas.microsoft.com/office/drawing/2014/main" id="{C3937D86-CE3A-CFB8-DDF4-664E80BC5976}"/>
                </a:ext>
              </a:extLst>
            </p:cNvPr>
            <p:cNvSpPr txBox="1"/>
            <p:nvPr/>
          </p:nvSpPr>
          <p:spPr>
            <a:xfrm>
              <a:off x="9857616" y="4340560"/>
              <a:ext cx="7160496" cy="641175"/>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05</a:t>
              </a:r>
              <a:endParaRPr dirty="0">
                <a:solidFill>
                  <a:schemeClr val="bg2">
                    <a:lumMod val="50000"/>
                    <a:lumOff val="50000"/>
                  </a:schemeClr>
                </a:solidFill>
              </a:endParaRPr>
            </a:p>
          </p:txBody>
        </p:sp>
        <p:sp>
          <p:nvSpPr>
            <p:cNvPr id="942" name="Google Shape;942;p54">
              <a:extLst>
                <a:ext uri="{FF2B5EF4-FFF2-40B4-BE49-F238E27FC236}">
                  <a16:creationId xmlns:a16="http://schemas.microsoft.com/office/drawing/2014/main" id="{C4D15CB1-9884-EA29-DD4D-BF8F770690D4}"/>
                </a:ext>
              </a:extLst>
            </p:cNvPr>
            <p:cNvSpPr txBox="1"/>
            <p:nvPr/>
          </p:nvSpPr>
          <p:spPr>
            <a:xfrm>
              <a:off x="7608563" y="4522648"/>
              <a:ext cx="11658600" cy="558991"/>
            </a:xfrm>
            <a:prstGeom prst="rect">
              <a:avLst/>
            </a:prstGeom>
            <a:noFill/>
            <a:ln>
              <a:noFill/>
            </a:ln>
          </p:spPr>
          <p:txBody>
            <a:bodyPr spcFirstLastPara="1" wrap="square" lIns="0" tIns="0" rIns="0" bIns="0" anchor="t" anchorCtr="0">
              <a:spAutoFit/>
            </a:bodyPr>
            <a:lstStyle/>
            <a:p>
              <a:pPr marL="0" marR="0" lvl="0" indent="0" algn="ctr" rtl="0">
                <a:lnSpc>
                  <a:spcPct val="75222"/>
                </a:lnSpc>
                <a:spcBef>
                  <a:spcPts val="0"/>
                </a:spcBef>
                <a:spcAft>
                  <a:spcPts val="0"/>
                </a:spcAft>
                <a:buNone/>
              </a:pPr>
              <a:r>
                <a:rPr lang="en-US" sz="3600" b="1" i="0" u="none" strike="noStrike" cap="none" dirty="0">
                  <a:solidFill>
                    <a:srgbClr val="FFFFFF"/>
                  </a:solidFill>
                  <a:latin typeface="Montserrat"/>
                  <a:ea typeface="Montserrat"/>
                  <a:cs typeface="Montserrat"/>
                  <a:sym typeface="Montserrat"/>
                </a:rPr>
                <a:t>React Native</a:t>
              </a:r>
              <a:endParaRPr dirty="0"/>
            </a:p>
          </p:txBody>
        </p:sp>
        <p:sp>
          <p:nvSpPr>
            <p:cNvPr id="943" name="Google Shape;943;p54">
              <a:extLst>
                <a:ext uri="{FF2B5EF4-FFF2-40B4-BE49-F238E27FC236}">
                  <a16:creationId xmlns:a16="http://schemas.microsoft.com/office/drawing/2014/main" id="{75C56138-67D7-2498-E7AB-FE0DDF07D0A1}"/>
                </a:ext>
              </a:extLst>
            </p:cNvPr>
            <p:cNvSpPr txBox="1"/>
            <p:nvPr/>
          </p:nvSpPr>
          <p:spPr>
            <a:xfrm>
              <a:off x="10613114" y="5503697"/>
              <a:ext cx="5654725" cy="331423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400" b="0" i="0" u="none" strike="noStrike" cap="none">
                  <a:solidFill>
                    <a:srgbClr val="FFFFFF"/>
                  </a:solidFill>
                  <a:latin typeface="Arial"/>
                  <a:ea typeface="Arial"/>
                  <a:cs typeface="Arial"/>
                  <a:sym typeface="Arial"/>
                </a:rPr>
                <a:t>Used to develop the mobile application, extending system functionality to mobile devices while maintaining consistency with the web platform.</a:t>
              </a:r>
              <a:endParaRPr/>
            </a:p>
          </p:txBody>
        </p:sp>
        <p:sp>
          <p:nvSpPr>
            <p:cNvPr id="944" name="Google Shape;944;p54">
              <a:extLst>
                <a:ext uri="{FF2B5EF4-FFF2-40B4-BE49-F238E27FC236}">
                  <a16:creationId xmlns:a16="http://schemas.microsoft.com/office/drawing/2014/main" id="{637BF5D7-78FC-E208-88E0-075115717E5E}"/>
                </a:ext>
              </a:extLst>
            </p:cNvPr>
            <p:cNvSpPr txBox="1"/>
            <p:nvPr/>
          </p:nvSpPr>
          <p:spPr>
            <a:xfrm>
              <a:off x="13382543" y="3756840"/>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67"/>
                  </a:solidFill>
                  <a:latin typeface="Arial Black"/>
                  <a:ea typeface="Arial Black"/>
                  <a:cs typeface="Arial Black"/>
                  <a:sym typeface="Arial Black"/>
                </a:rPr>
                <a:t>5</a:t>
              </a:r>
              <a:endParaRPr/>
            </a:p>
          </p:txBody>
        </p:sp>
      </p:grpSp>
      <p:grpSp>
        <p:nvGrpSpPr>
          <p:cNvPr id="945" name="Google Shape;945;p54">
            <a:extLst>
              <a:ext uri="{FF2B5EF4-FFF2-40B4-BE49-F238E27FC236}">
                <a16:creationId xmlns:a16="http://schemas.microsoft.com/office/drawing/2014/main" id="{A196162B-F951-765D-8EE0-56F9D26ED1AC}"/>
              </a:ext>
            </a:extLst>
          </p:cNvPr>
          <p:cNvGrpSpPr/>
          <p:nvPr/>
        </p:nvGrpSpPr>
        <p:grpSpPr>
          <a:xfrm>
            <a:off x="-675418" y="10085"/>
            <a:ext cx="13674238" cy="6858000"/>
            <a:chOff x="164592" y="0"/>
            <a:chExt cx="20541570" cy="10287000"/>
          </a:xfrm>
        </p:grpSpPr>
        <p:sp>
          <p:nvSpPr>
            <p:cNvPr id="946" name="Google Shape;946;p54">
              <a:extLst>
                <a:ext uri="{FF2B5EF4-FFF2-40B4-BE49-F238E27FC236}">
                  <a16:creationId xmlns:a16="http://schemas.microsoft.com/office/drawing/2014/main" id="{79E39247-F67A-9ECA-CC8F-C93F6AD8F60D}"/>
                </a:ext>
              </a:extLst>
            </p:cNvPr>
            <p:cNvSpPr/>
            <p:nvPr/>
          </p:nvSpPr>
          <p:spPr>
            <a:xfrm>
              <a:off x="164592" y="0"/>
              <a:ext cx="17484212" cy="10287000"/>
            </a:xfrm>
            <a:custGeom>
              <a:avLst/>
              <a:gdLst/>
              <a:ahLst/>
              <a:cxnLst/>
              <a:rect l="l" t="t" r="r" b="b"/>
              <a:pathLst>
                <a:path w="17484212" h="10287000" extrusionOk="0">
                  <a:moveTo>
                    <a:pt x="0" y="0"/>
                  </a:moveTo>
                  <a:lnTo>
                    <a:pt x="16535400" y="0"/>
                  </a:lnTo>
                  <a:lnTo>
                    <a:pt x="16535400" y="1790700"/>
                  </a:lnTo>
                  <a:lnTo>
                    <a:pt x="17281008" y="1790700"/>
                  </a:lnTo>
                  <a:cubicBezTo>
                    <a:pt x="17393236" y="1790700"/>
                    <a:pt x="17484212" y="1881678"/>
                    <a:pt x="17484212" y="1993904"/>
                  </a:cubicBezTo>
                  <a:lnTo>
                    <a:pt x="17484212" y="2806696"/>
                  </a:lnTo>
                  <a:cubicBezTo>
                    <a:pt x="17484212" y="2918922"/>
                    <a:pt x="17393236" y="3009900"/>
                    <a:pt x="17281008" y="3009900"/>
                  </a:cubicBezTo>
                  <a:lnTo>
                    <a:pt x="16535400" y="3009900"/>
                  </a:lnTo>
                  <a:lnTo>
                    <a:pt x="16535400" y="10287000"/>
                  </a:lnTo>
                  <a:lnTo>
                    <a:pt x="0" y="10287000"/>
                  </a:lnTo>
                  <a:close/>
                </a:path>
              </a:pathLst>
            </a:custGeom>
            <a:solidFill>
              <a:srgbClr val="1025A3"/>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947" name="Google Shape;947;p54">
              <a:extLst>
                <a:ext uri="{FF2B5EF4-FFF2-40B4-BE49-F238E27FC236}">
                  <a16:creationId xmlns:a16="http://schemas.microsoft.com/office/drawing/2014/main" id="{B207C215-62F4-C208-A3F1-CFC4034C0D14}"/>
                </a:ext>
              </a:extLst>
            </p:cNvPr>
            <p:cNvSpPr txBox="1"/>
            <p:nvPr/>
          </p:nvSpPr>
          <p:spPr>
            <a:xfrm>
              <a:off x="9967343" y="4340561"/>
              <a:ext cx="7160496" cy="643061"/>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75000"/>
                      <a:lumOff val="25000"/>
                    </a:schemeClr>
                  </a:solidFill>
                  <a:latin typeface="Arial Black"/>
                  <a:ea typeface="Arial Black"/>
                  <a:cs typeface="Arial Black"/>
                  <a:sym typeface="Arial Black"/>
                </a:rPr>
                <a:t>06</a:t>
              </a:r>
              <a:endParaRPr dirty="0">
                <a:solidFill>
                  <a:schemeClr val="bg2">
                    <a:lumMod val="75000"/>
                    <a:lumOff val="25000"/>
                  </a:schemeClr>
                </a:solidFill>
              </a:endParaRPr>
            </a:p>
          </p:txBody>
        </p:sp>
        <p:sp>
          <p:nvSpPr>
            <p:cNvPr id="948" name="Google Shape;948;p54">
              <a:extLst>
                <a:ext uri="{FF2B5EF4-FFF2-40B4-BE49-F238E27FC236}">
                  <a16:creationId xmlns:a16="http://schemas.microsoft.com/office/drawing/2014/main" id="{EFDAE7F7-735D-B206-9976-9F9AAA0575D7}"/>
                </a:ext>
              </a:extLst>
            </p:cNvPr>
            <p:cNvSpPr txBox="1"/>
            <p:nvPr/>
          </p:nvSpPr>
          <p:spPr>
            <a:xfrm>
              <a:off x="7718292" y="4367508"/>
              <a:ext cx="11658600" cy="83222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Git and GitHub</a:t>
              </a:r>
              <a:endParaRPr dirty="0"/>
            </a:p>
          </p:txBody>
        </p:sp>
        <p:sp>
          <p:nvSpPr>
            <p:cNvPr id="949" name="Google Shape;949;p54">
              <a:extLst>
                <a:ext uri="{FF2B5EF4-FFF2-40B4-BE49-F238E27FC236}">
                  <a16:creationId xmlns:a16="http://schemas.microsoft.com/office/drawing/2014/main" id="{112DD7C0-56B0-B916-0B51-C963B838A7CF}"/>
                </a:ext>
              </a:extLst>
            </p:cNvPr>
            <p:cNvSpPr txBox="1"/>
            <p:nvPr/>
          </p:nvSpPr>
          <p:spPr>
            <a:xfrm>
              <a:off x="10299800" y="6018488"/>
              <a:ext cx="6042408" cy="1941849"/>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version control,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collaboration, and </a:t>
              </a:r>
              <a:endParaRPr/>
            </a:p>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code management.</a:t>
              </a:r>
              <a:endParaRPr/>
            </a:p>
          </p:txBody>
        </p:sp>
        <p:sp>
          <p:nvSpPr>
            <p:cNvPr id="950" name="Google Shape;950;p54">
              <a:extLst>
                <a:ext uri="{FF2B5EF4-FFF2-40B4-BE49-F238E27FC236}">
                  <a16:creationId xmlns:a16="http://schemas.microsoft.com/office/drawing/2014/main" id="{4B006E78-F277-1E1D-534F-FFA990B8FAE1}"/>
                </a:ext>
              </a:extLst>
            </p:cNvPr>
            <p:cNvSpPr txBox="1"/>
            <p:nvPr/>
          </p:nvSpPr>
          <p:spPr>
            <a:xfrm>
              <a:off x="13545666" y="2392641"/>
              <a:ext cx="7160496"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8F"/>
                  </a:solidFill>
                  <a:latin typeface="Arial Black"/>
                  <a:ea typeface="Arial Black"/>
                  <a:cs typeface="Arial Black"/>
                  <a:sym typeface="Arial Black"/>
                </a:rPr>
                <a:t>6</a:t>
              </a:r>
              <a:endParaRPr/>
            </a:p>
          </p:txBody>
        </p:sp>
      </p:grpSp>
      <p:grpSp>
        <p:nvGrpSpPr>
          <p:cNvPr id="951" name="Google Shape;951;p54">
            <a:extLst>
              <a:ext uri="{FF2B5EF4-FFF2-40B4-BE49-F238E27FC236}">
                <a16:creationId xmlns:a16="http://schemas.microsoft.com/office/drawing/2014/main" id="{FAD8D518-72F9-102B-7727-5EF7860D0306}"/>
              </a:ext>
            </a:extLst>
          </p:cNvPr>
          <p:cNvGrpSpPr/>
          <p:nvPr/>
        </p:nvGrpSpPr>
        <p:grpSpPr>
          <a:xfrm>
            <a:off x="-675418" y="-10086"/>
            <a:ext cx="13683737" cy="6888255"/>
            <a:chOff x="-36715" y="0"/>
            <a:chExt cx="20555840" cy="10287000"/>
          </a:xfrm>
        </p:grpSpPr>
        <p:sp>
          <p:nvSpPr>
            <p:cNvPr id="952" name="Google Shape;952;p54">
              <a:extLst>
                <a:ext uri="{FF2B5EF4-FFF2-40B4-BE49-F238E27FC236}">
                  <a16:creationId xmlns:a16="http://schemas.microsoft.com/office/drawing/2014/main" id="{E373C02F-CDCF-8475-6D39-E9F6E537FA06}"/>
                </a:ext>
              </a:extLst>
            </p:cNvPr>
            <p:cNvSpPr/>
            <p:nvPr/>
          </p:nvSpPr>
          <p:spPr>
            <a:xfrm>
              <a:off x="-36715" y="0"/>
              <a:ext cx="17484211" cy="10287000"/>
            </a:xfrm>
            <a:custGeom>
              <a:avLst/>
              <a:gdLst/>
              <a:ahLst/>
              <a:cxnLst/>
              <a:rect l="l" t="t" r="r" b="b"/>
              <a:pathLst>
                <a:path w="17484212" h="10287000" extrusionOk="0">
                  <a:moveTo>
                    <a:pt x="0" y="0"/>
                  </a:moveTo>
                  <a:lnTo>
                    <a:pt x="16535400" y="0"/>
                  </a:lnTo>
                  <a:lnTo>
                    <a:pt x="16535400" y="374855"/>
                  </a:lnTo>
                  <a:lnTo>
                    <a:pt x="17281008" y="374855"/>
                  </a:lnTo>
                  <a:cubicBezTo>
                    <a:pt x="17393236" y="374855"/>
                    <a:pt x="17484212" y="465833"/>
                    <a:pt x="17484212" y="578059"/>
                  </a:cubicBezTo>
                  <a:lnTo>
                    <a:pt x="17484212" y="1390851"/>
                  </a:lnTo>
                  <a:cubicBezTo>
                    <a:pt x="17484212" y="1503077"/>
                    <a:pt x="17393236" y="1594055"/>
                    <a:pt x="17281008" y="1594055"/>
                  </a:cubicBezTo>
                  <a:lnTo>
                    <a:pt x="16535400" y="1594055"/>
                  </a:lnTo>
                  <a:lnTo>
                    <a:pt x="16535400" y="10287000"/>
                  </a:lnTo>
                  <a:lnTo>
                    <a:pt x="0" y="10287000"/>
                  </a:lnTo>
                  <a:close/>
                </a:path>
              </a:pathLst>
            </a:custGeom>
            <a:solidFill>
              <a:srgbClr val="1025B7"/>
            </a:solidFill>
            <a:ln>
              <a:noFill/>
            </a:ln>
            <a:effectLst>
              <a:outerShdw blurRad="127000" dist="63500" algn="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Arial"/>
                <a:ea typeface="Arial"/>
                <a:cs typeface="Arial"/>
                <a:sym typeface="Arial"/>
              </a:endParaRPr>
            </a:p>
          </p:txBody>
        </p:sp>
        <p:sp>
          <p:nvSpPr>
            <p:cNvPr id="953" name="Google Shape;953;p54">
              <a:extLst>
                <a:ext uri="{FF2B5EF4-FFF2-40B4-BE49-F238E27FC236}">
                  <a16:creationId xmlns:a16="http://schemas.microsoft.com/office/drawing/2014/main" id="{D8DFC37B-2076-356A-821A-2D4AFEE665E0}"/>
                </a:ext>
              </a:extLst>
            </p:cNvPr>
            <p:cNvSpPr txBox="1"/>
            <p:nvPr/>
          </p:nvSpPr>
          <p:spPr>
            <a:xfrm>
              <a:off x="9857615" y="4340561"/>
              <a:ext cx="7160495" cy="640236"/>
            </a:xfrm>
            <a:prstGeom prst="rect">
              <a:avLst/>
            </a:prstGeom>
            <a:noFill/>
            <a:ln>
              <a:noFill/>
            </a:ln>
          </p:spPr>
          <p:txBody>
            <a:bodyPr spcFirstLastPara="1" wrap="square" lIns="0" tIns="0" rIns="0" bIns="0" anchor="t" anchorCtr="0">
              <a:spAutoFit/>
            </a:bodyPr>
            <a:lstStyle/>
            <a:p>
              <a:pPr marL="0" marR="0" lvl="0" indent="0" algn="ctr" rtl="0">
                <a:lnSpc>
                  <a:spcPct val="13608"/>
                </a:lnSpc>
                <a:spcBef>
                  <a:spcPts val="0"/>
                </a:spcBef>
                <a:spcAft>
                  <a:spcPts val="0"/>
                </a:spcAft>
                <a:buNone/>
              </a:pPr>
              <a:r>
                <a:rPr lang="en-US" sz="19900" b="1" i="0" u="none" strike="noStrike" cap="none" dirty="0">
                  <a:solidFill>
                    <a:schemeClr val="bg2">
                      <a:lumMod val="50000"/>
                      <a:lumOff val="50000"/>
                    </a:schemeClr>
                  </a:solidFill>
                  <a:latin typeface="Arial Black"/>
                  <a:ea typeface="Arial Black"/>
                  <a:cs typeface="Arial Black"/>
                  <a:sym typeface="Arial Black"/>
                </a:rPr>
                <a:t>07</a:t>
              </a:r>
              <a:endParaRPr dirty="0">
                <a:solidFill>
                  <a:schemeClr val="bg2">
                    <a:lumMod val="50000"/>
                    <a:lumOff val="50000"/>
                  </a:schemeClr>
                </a:solidFill>
              </a:endParaRPr>
            </a:p>
          </p:txBody>
        </p:sp>
        <p:sp>
          <p:nvSpPr>
            <p:cNvPr id="954" name="Google Shape;954;p54">
              <a:extLst>
                <a:ext uri="{FF2B5EF4-FFF2-40B4-BE49-F238E27FC236}">
                  <a16:creationId xmlns:a16="http://schemas.microsoft.com/office/drawing/2014/main" id="{818907DA-D044-73C5-2CC6-EB92698C65AB}"/>
                </a:ext>
              </a:extLst>
            </p:cNvPr>
            <p:cNvSpPr txBox="1"/>
            <p:nvPr/>
          </p:nvSpPr>
          <p:spPr>
            <a:xfrm>
              <a:off x="7608563" y="4204942"/>
              <a:ext cx="11658601" cy="83222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3600" b="1" i="0" u="none" strike="noStrike" cap="none" dirty="0">
                  <a:solidFill>
                    <a:srgbClr val="FFFFFF"/>
                  </a:solidFill>
                  <a:latin typeface="Arial"/>
                  <a:ea typeface="Arial"/>
                  <a:cs typeface="Arial"/>
                  <a:sym typeface="Arial"/>
                </a:rPr>
                <a:t>Postman</a:t>
              </a:r>
              <a:endParaRPr dirty="0"/>
            </a:p>
          </p:txBody>
        </p:sp>
        <p:sp>
          <p:nvSpPr>
            <p:cNvPr id="955" name="Google Shape;955;p54">
              <a:extLst>
                <a:ext uri="{FF2B5EF4-FFF2-40B4-BE49-F238E27FC236}">
                  <a16:creationId xmlns:a16="http://schemas.microsoft.com/office/drawing/2014/main" id="{58B88C11-B453-FF3E-EFA1-98F903EC82F2}"/>
                </a:ext>
              </a:extLst>
            </p:cNvPr>
            <p:cNvSpPr txBox="1"/>
            <p:nvPr/>
          </p:nvSpPr>
          <p:spPr>
            <a:xfrm>
              <a:off x="11506199" y="5981700"/>
              <a:ext cx="4095228" cy="3236414"/>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2800" b="0" i="0" u="none" strike="noStrike" cap="none">
                  <a:solidFill>
                    <a:srgbClr val="FFFFFF"/>
                  </a:solidFill>
                  <a:latin typeface="Arial"/>
                  <a:ea typeface="Arial"/>
                  <a:cs typeface="Arial"/>
                  <a:sym typeface="Arial"/>
                </a:rPr>
                <a:t>Used for testing and validating backend API endpoints during development.</a:t>
              </a:r>
              <a:endParaRPr/>
            </a:p>
          </p:txBody>
        </p:sp>
        <p:sp>
          <p:nvSpPr>
            <p:cNvPr id="956" name="Google Shape;956;p54">
              <a:extLst>
                <a:ext uri="{FF2B5EF4-FFF2-40B4-BE49-F238E27FC236}">
                  <a16:creationId xmlns:a16="http://schemas.microsoft.com/office/drawing/2014/main" id="{879DBA60-1D64-6900-255F-FE4C4C3810B8}"/>
                </a:ext>
              </a:extLst>
            </p:cNvPr>
            <p:cNvSpPr txBox="1"/>
            <p:nvPr/>
          </p:nvSpPr>
          <p:spPr>
            <a:xfrm>
              <a:off x="13358628" y="990086"/>
              <a:ext cx="7160497" cy="664140"/>
            </a:xfrm>
            <a:prstGeom prst="rect">
              <a:avLst/>
            </a:prstGeom>
            <a:noFill/>
            <a:ln>
              <a:noFill/>
            </a:ln>
          </p:spPr>
          <p:txBody>
            <a:bodyPr spcFirstLastPara="1" wrap="square" lIns="0" tIns="0" rIns="0" bIns="0" anchor="t" anchorCtr="0">
              <a:spAutoFit/>
            </a:bodyPr>
            <a:lstStyle/>
            <a:p>
              <a:pPr marL="0" marR="0" lvl="0" indent="0" algn="ctr" rtl="0">
                <a:lnSpc>
                  <a:spcPct val="50148"/>
                </a:lnSpc>
                <a:spcBef>
                  <a:spcPts val="0"/>
                </a:spcBef>
                <a:spcAft>
                  <a:spcPts val="0"/>
                </a:spcAft>
                <a:buNone/>
              </a:pPr>
              <a:r>
                <a:rPr lang="en-US" sz="5400" b="1" i="0" u="none" strike="noStrike" cap="none">
                  <a:solidFill>
                    <a:srgbClr val="1025A3"/>
                  </a:solidFill>
                  <a:latin typeface="Arial Black"/>
                  <a:ea typeface="Arial Black"/>
                  <a:cs typeface="Arial Black"/>
                  <a:sym typeface="Arial Black"/>
                </a:rPr>
                <a:t>7</a:t>
              </a:r>
              <a:endParaRPr/>
            </a:p>
          </p:txBody>
        </p:sp>
      </p:grpSp>
      <p:sp>
        <p:nvSpPr>
          <p:cNvPr id="4" name="Google Shape;1008;p55">
            <a:extLst>
              <a:ext uri="{FF2B5EF4-FFF2-40B4-BE49-F238E27FC236}">
                <a16:creationId xmlns:a16="http://schemas.microsoft.com/office/drawing/2014/main" id="{13C19E07-FE5C-3A3A-E7BD-1E0E507AC69A}"/>
              </a:ext>
            </a:extLst>
          </p:cNvPr>
          <p:cNvSpPr txBox="1">
            <a:spLocks noGrp="1"/>
          </p:cNvSpPr>
          <p:nvPr>
            <p:ph type="title"/>
          </p:nvPr>
        </p:nvSpPr>
        <p:spPr>
          <a:xfrm rot="5400000">
            <a:off x="6461440" y="2962698"/>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3200" b="1">
                <a:latin typeface="Arial"/>
                <a:ea typeface="Arial"/>
                <a:cs typeface="Arial"/>
                <a:sym typeface="Arial"/>
              </a:rPr>
              <a:t>Tech stack</a:t>
            </a:r>
            <a:endParaRPr sz="3200" b="1">
              <a:latin typeface="Arial"/>
              <a:ea typeface="Arial"/>
              <a:cs typeface="Arial"/>
              <a:sym typeface="Arial"/>
            </a:endParaRPr>
          </a:p>
        </p:txBody>
      </p:sp>
      <p:sp>
        <p:nvSpPr>
          <p:cNvPr id="5" name="Google Shape;1009;p55">
            <a:extLst>
              <a:ext uri="{FF2B5EF4-FFF2-40B4-BE49-F238E27FC236}">
                <a16:creationId xmlns:a16="http://schemas.microsoft.com/office/drawing/2014/main" id="{E8785122-2323-2C40-3B23-12C51AAA98C5}"/>
              </a:ext>
            </a:extLst>
          </p:cNvPr>
          <p:cNvSpPr txBox="1"/>
          <p:nvPr/>
        </p:nvSpPr>
        <p:spPr>
          <a:xfrm rot="5400000">
            <a:off x="8269150" y="3221675"/>
            <a:ext cx="5765644" cy="424732"/>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Clr>
                <a:schemeClr val="dk1"/>
              </a:buClr>
              <a:buSzPts val="1200"/>
              <a:buFont typeface="Arial"/>
              <a:buNone/>
            </a:pPr>
            <a:r>
              <a:rPr lang="en-US" sz="1200" b="1" i="0" u="none" strike="noStrike" cap="none">
                <a:solidFill>
                  <a:srgbClr val="000000"/>
                </a:solidFill>
                <a:latin typeface="Arial"/>
                <a:ea typeface="Arial"/>
                <a:cs typeface="Arial"/>
                <a:sym typeface="Arial"/>
              </a:rPr>
              <a:t>UniNest utilizes a set of modern tools and technologies to ensure scalability, maintainability, and</a:t>
            </a:r>
            <a:r>
              <a:rPr lang="en-US" sz="1200" b="0" i="0" u="none" strike="noStrike" cap="none">
                <a:solidFill>
                  <a:srgbClr val="000000"/>
                </a:solidFill>
                <a:latin typeface="Arial"/>
                <a:ea typeface="Arial"/>
                <a:cs typeface="Arial"/>
                <a:sym typeface="Arial"/>
              </a:rPr>
              <a:t> </a:t>
            </a:r>
            <a:r>
              <a:rPr lang="en-US" sz="1200" b="1" i="0" u="none" strike="noStrike" cap="none">
                <a:solidFill>
                  <a:srgbClr val="000000"/>
                </a:solidFill>
                <a:latin typeface="Arial"/>
                <a:ea typeface="Arial"/>
                <a:cs typeface="Arial"/>
                <a:sym typeface="Arial"/>
              </a:rPr>
              <a:t>performance across all system components:</a:t>
            </a:r>
            <a:endParaRPr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230608154"/>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301"/>
        <p:cNvGrpSpPr/>
        <p:nvPr/>
      </p:nvGrpSpPr>
      <p:grpSpPr>
        <a:xfrm>
          <a:off x="0" y="0"/>
          <a:ext cx="0" cy="0"/>
          <a:chOff x="0" y="0"/>
          <a:chExt cx="0" cy="0"/>
        </a:xfrm>
      </p:grpSpPr>
      <p:sp>
        <p:nvSpPr>
          <p:cNvPr id="1302" name="Google Shape;1302;p62">
            <a:hlinkClick r:id="rId3" action="ppaction://hlinksldjump"/>
          </p:cNvPr>
          <p:cNvSpPr/>
          <p:nvPr/>
        </p:nvSpPr>
        <p:spPr>
          <a:xfrm>
            <a:off x="1442720" y="39116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dirty="0">
                <a:solidFill>
                  <a:schemeClr val="lt1"/>
                </a:solidFill>
                <a:latin typeface="Arial"/>
                <a:ea typeface="Arial"/>
                <a:cs typeface="Arial"/>
                <a:sym typeface="Arial"/>
              </a:rPr>
              <a:t>Introduction</a:t>
            </a:r>
            <a:endParaRPr sz="2000" b="1" i="0" u="none" strike="noStrike" cap="none" dirty="0">
              <a:solidFill>
                <a:schemeClr val="lt1"/>
              </a:solidFill>
              <a:latin typeface="Arial"/>
              <a:ea typeface="Arial"/>
              <a:cs typeface="Arial"/>
              <a:sym typeface="Arial"/>
            </a:endParaRPr>
          </a:p>
        </p:txBody>
      </p:sp>
      <p:sp>
        <p:nvSpPr>
          <p:cNvPr id="1303" name="Google Shape;1303;p62">
            <a:hlinkClick r:id="rId4" action="ppaction://hlinksldjump"/>
          </p:cNvPr>
          <p:cNvSpPr/>
          <p:nvPr/>
        </p:nvSpPr>
        <p:spPr>
          <a:xfrm>
            <a:off x="1442720" y="399288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Features</a:t>
            </a:r>
            <a:endParaRPr sz="2800" b="1" i="0" u="none" strike="noStrike" cap="none">
              <a:solidFill>
                <a:schemeClr val="lt1"/>
              </a:solidFill>
              <a:latin typeface="Arial"/>
              <a:ea typeface="Arial"/>
              <a:cs typeface="Arial"/>
              <a:sym typeface="Arial"/>
            </a:endParaRPr>
          </a:p>
        </p:txBody>
      </p:sp>
      <p:sp>
        <p:nvSpPr>
          <p:cNvPr id="1304" name="Google Shape;1304;p62">
            <a:hlinkClick r:id="rId5" action="ppaction://hlinksldjump"/>
          </p:cNvPr>
          <p:cNvSpPr/>
          <p:nvPr/>
        </p:nvSpPr>
        <p:spPr>
          <a:xfrm>
            <a:off x="8275322" y="39116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Constrains</a:t>
            </a:r>
            <a:endParaRPr sz="2000" b="1" i="0" u="none" strike="noStrike" cap="none">
              <a:solidFill>
                <a:schemeClr val="lt1"/>
              </a:solidFill>
              <a:latin typeface="Arial"/>
              <a:ea typeface="Arial"/>
              <a:cs typeface="Arial"/>
              <a:sym typeface="Arial"/>
            </a:endParaRPr>
          </a:p>
        </p:txBody>
      </p:sp>
      <p:sp>
        <p:nvSpPr>
          <p:cNvPr id="1305" name="Google Shape;1305;p62">
            <a:hlinkClick r:id="rId6" action="ppaction://hlinksldjump"/>
          </p:cNvPr>
          <p:cNvSpPr/>
          <p:nvPr/>
        </p:nvSpPr>
        <p:spPr>
          <a:xfrm>
            <a:off x="8275322" y="399288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Future work</a:t>
            </a:r>
            <a:endParaRPr sz="2800" b="1" i="0" u="none" strike="noStrike" cap="none">
              <a:solidFill>
                <a:schemeClr val="lt1"/>
              </a:solidFill>
              <a:latin typeface="Arial"/>
              <a:ea typeface="Arial"/>
              <a:cs typeface="Arial"/>
              <a:sym typeface="Arial"/>
            </a:endParaRPr>
          </a:p>
        </p:txBody>
      </p:sp>
      <p:sp>
        <p:nvSpPr>
          <p:cNvPr id="1306" name="Google Shape;1306;p62">
            <a:hlinkClick r:id="rId7" action="ppaction://hlinksldjump"/>
          </p:cNvPr>
          <p:cNvSpPr/>
          <p:nvPr/>
        </p:nvSpPr>
        <p:spPr>
          <a:xfrm>
            <a:off x="4859020" y="219202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Tech stack</a:t>
            </a:r>
            <a:endParaRPr sz="2800" b="1"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370"/>
        <p:cNvGrpSpPr/>
        <p:nvPr/>
      </p:nvGrpSpPr>
      <p:grpSpPr>
        <a:xfrm>
          <a:off x="0" y="0"/>
          <a:ext cx="0" cy="0"/>
          <a:chOff x="0" y="0"/>
          <a:chExt cx="0" cy="0"/>
        </a:xfrm>
      </p:grpSpPr>
      <p:grpSp>
        <p:nvGrpSpPr>
          <p:cNvPr id="1371" name="Google Shape;1371;p66"/>
          <p:cNvGrpSpPr/>
          <p:nvPr/>
        </p:nvGrpSpPr>
        <p:grpSpPr>
          <a:xfrm>
            <a:off x="93617" y="2179520"/>
            <a:ext cx="5823857" cy="2287977"/>
            <a:chOff x="93617" y="4467497"/>
            <a:chExt cx="5823857" cy="2287977"/>
          </a:xfrm>
        </p:grpSpPr>
        <p:sp>
          <p:nvSpPr>
            <p:cNvPr id="1372" name="Google Shape;1372;p66"/>
            <p:cNvSpPr/>
            <p:nvPr/>
          </p:nvSpPr>
          <p:spPr>
            <a:xfrm>
              <a:off x="838200" y="4888187"/>
              <a:ext cx="5079274" cy="1867287"/>
            </a:xfrm>
            <a:prstGeom prst="roundRect">
              <a:avLst>
                <a:gd name="adj" fmla="val 16667"/>
              </a:avLst>
            </a:prstGeom>
            <a:solidFill>
              <a:srgbClr val="00B0F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b="0" i="0" u="none" strike="noStrike" cap="none">
                  <a:solidFill>
                    <a:schemeClr val="lt1"/>
                  </a:solidFill>
                  <a:latin typeface="Arial"/>
                  <a:ea typeface="Arial"/>
                  <a:cs typeface="Arial"/>
                  <a:sym typeface="Arial"/>
                </a:rPr>
                <a:t>Third-party map and geocoding APIs may have usage limits or costs.</a:t>
              </a:r>
              <a:endParaRPr sz="2000" b="0" i="0" u="none" strike="noStrike" cap="none">
                <a:solidFill>
                  <a:schemeClr val="lt1"/>
                </a:solidFill>
                <a:latin typeface="Arial"/>
                <a:ea typeface="Arial"/>
                <a:cs typeface="Arial"/>
                <a:sym typeface="Arial"/>
              </a:endParaRPr>
            </a:p>
          </p:txBody>
        </p:sp>
        <p:sp>
          <p:nvSpPr>
            <p:cNvPr id="1373" name="Google Shape;1373;p66"/>
            <p:cNvSpPr/>
            <p:nvPr/>
          </p:nvSpPr>
          <p:spPr>
            <a:xfrm>
              <a:off x="93617" y="4467497"/>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3</a:t>
              </a:r>
              <a:endParaRPr sz="4800" b="1" i="0" u="none" strike="noStrike" cap="none">
                <a:solidFill>
                  <a:schemeClr val="lt1"/>
                </a:solidFill>
                <a:latin typeface="Arial"/>
                <a:ea typeface="Arial"/>
                <a:cs typeface="Arial"/>
                <a:sym typeface="Arial"/>
              </a:endParaRPr>
            </a:p>
          </p:txBody>
        </p:sp>
      </p:grpSp>
      <p:grpSp>
        <p:nvGrpSpPr>
          <p:cNvPr id="1374" name="Google Shape;1374;p66"/>
          <p:cNvGrpSpPr/>
          <p:nvPr/>
        </p:nvGrpSpPr>
        <p:grpSpPr>
          <a:xfrm>
            <a:off x="131618" y="2179520"/>
            <a:ext cx="5823857" cy="2287977"/>
            <a:chOff x="6044739" y="2179520"/>
            <a:chExt cx="5823857" cy="2287977"/>
          </a:xfrm>
        </p:grpSpPr>
        <p:sp>
          <p:nvSpPr>
            <p:cNvPr id="1375" name="Google Shape;1375;p66"/>
            <p:cNvSpPr/>
            <p:nvPr/>
          </p:nvSpPr>
          <p:spPr>
            <a:xfrm>
              <a:off x="6789322" y="2600210"/>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b="0" i="0" u="none" strike="noStrike" cap="none">
                  <a:solidFill>
                    <a:schemeClr val="lt1"/>
                  </a:solidFill>
                  <a:latin typeface="Arial"/>
                  <a:ea typeface="Arial"/>
                  <a:cs typeface="Arial"/>
                  <a:sym typeface="Arial"/>
                </a:rPr>
                <a:t>Location and distance calculations may have minor inaccuracies due to GPS and geocoding services.</a:t>
              </a:r>
              <a:endParaRPr/>
            </a:p>
          </p:txBody>
        </p:sp>
        <p:sp>
          <p:nvSpPr>
            <p:cNvPr id="1376" name="Google Shape;1376;p66"/>
            <p:cNvSpPr/>
            <p:nvPr/>
          </p:nvSpPr>
          <p:spPr>
            <a:xfrm>
              <a:off x="6044739" y="2179520"/>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2</a:t>
              </a:r>
              <a:endParaRPr sz="4800" b="1" i="0" u="none" strike="noStrike" cap="none">
                <a:solidFill>
                  <a:schemeClr val="lt1"/>
                </a:solidFill>
                <a:latin typeface="Arial"/>
                <a:ea typeface="Arial"/>
                <a:cs typeface="Arial"/>
                <a:sym typeface="Arial"/>
              </a:endParaRPr>
            </a:p>
          </p:txBody>
        </p:sp>
      </p:grpSp>
      <p:grpSp>
        <p:nvGrpSpPr>
          <p:cNvPr id="1377" name="Google Shape;1377;p66"/>
          <p:cNvGrpSpPr/>
          <p:nvPr/>
        </p:nvGrpSpPr>
        <p:grpSpPr>
          <a:xfrm>
            <a:off x="93617" y="2203524"/>
            <a:ext cx="5823857" cy="2287977"/>
            <a:chOff x="6044739" y="4467497"/>
            <a:chExt cx="5823857" cy="2287977"/>
          </a:xfrm>
        </p:grpSpPr>
        <p:sp>
          <p:nvSpPr>
            <p:cNvPr id="1378" name="Google Shape;1378;p66"/>
            <p:cNvSpPr/>
            <p:nvPr/>
          </p:nvSpPr>
          <p:spPr>
            <a:xfrm>
              <a:off x="6789322" y="4888187"/>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a:solidFill>
                    <a:schemeClr val="lt1"/>
                  </a:solidFill>
                </a:rPr>
                <a:t>Free Ai apis have no support for </a:t>
              </a:r>
              <a:br>
                <a:rPr lang="en-US" sz="2000">
                  <a:solidFill>
                    <a:schemeClr val="lt1"/>
                  </a:solidFill>
                </a:rPr>
              </a:br>
              <a:r>
                <a:rPr lang="en-US" sz="2000">
                  <a:solidFill>
                    <a:schemeClr val="lt1"/>
                  </a:solidFill>
                </a:rPr>
                <a:t>tool function calls.</a:t>
              </a:r>
              <a:endParaRPr/>
            </a:p>
          </p:txBody>
        </p:sp>
        <p:sp>
          <p:nvSpPr>
            <p:cNvPr id="1379" name="Google Shape;1379;p66"/>
            <p:cNvSpPr/>
            <p:nvPr/>
          </p:nvSpPr>
          <p:spPr>
            <a:xfrm>
              <a:off x="6044739" y="4467497"/>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4</a:t>
              </a:r>
              <a:endParaRPr sz="4400" b="1" i="0" u="none" strike="noStrike" cap="none">
                <a:solidFill>
                  <a:schemeClr val="lt1"/>
                </a:solidFill>
                <a:latin typeface="Arial"/>
                <a:ea typeface="Arial"/>
                <a:cs typeface="Arial"/>
                <a:sym typeface="Arial"/>
              </a:endParaRPr>
            </a:p>
          </p:txBody>
        </p:sp>
      </p:grpSp>
      <p:grpSp>
        <p:nvGrpSpPr>
          <p:cNvPr id="1380" name="Google Shape;1380;p66"/>
          <p:cNvGrpSpPr/>
          <p:nvPr/>
        </p:nvGrpSpPr>
        <p:grpSpPr>
          <a:xfrm>
            <a:off x="93617" y="2179520"/>
            <a:ext cx="5823857" cy="2287977"/>
            <a:chOff x="93617" y="2179520"/>
            <a:chExt cx="5823857" cy="2287977"/>
          </a:xfrm>
        </p:grpSpPr>
        <p:sp>
          <p:nvSpPr>
            <p:cNvPr id="1381" name="Google Shape;1381;p66"/>
            <p:cNvSpPr/>
            <p:nvPr/>
          </p:nvSpPr>
          <p:spPr>
            <a:xfrm>
              <a:off x="838200" y="2600210"/>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endParaRPr lang="en-US" sz="2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dirty="0">
                  <a:solidFill>
                    <a:schemeClr val="lt1"/>
                  </a:solidFill>
                  <a:latin typeface="Arial"/>
                  <a:ea typeface="Arial"/>
                  <a:cs typeface="Arial"/>
                  <a:sym typeface="Arial"/>
                </a:rPr>
                <a:t>The system relies on accurate data provided by landlords or administrators.</a:t>
              </a:r>
              <a:br>
                <a:rPr lang="en-US" sz="2000" b="0" i="0" u="none" strike="noStrike" cap="none" dirty="0">
                  <a:solidFill>
                    <a:schemeClr val="lt1"/>
                  </a:solidFill>
                  <a:latin typeface="Arial"/>
                  <a:ea typeface="Arial"/>
                  <a:cs typeface="Arial"/>
                  <a:sym typeface="Arial"/>
                </a:rPr>
              </a:br>
              <a:br>
                <a:rPr lang="en-US" sz="2000" b="0" i="0" u="none" strike="noStrike" cap="none" dirty="0">
                  <a:solidFill>
                    <a:schemeClr val="lt1"/>
                  </a:solidFill>
                  <a:latin typeface="Arial"/>
                  <a:ea typeface="Arial"/>
                  <a:cs typeface="Arial"/>
                  <a:sym typeface="Arial"/>
                </a:rPr>
              </a:br>
              <a:endParaRPr sz="2000" b="0" i="0" u="none" strike="noStrike" cap="none" dirty="0">
                <a:solidFill>
                  <a:schemeClr val="lt1"/>
                </a:solidFill>
                <a:latin typeface="Arial"/>
                <a:ea typeface="Arial"/>
                <a:cs typeface="Arial"/>
                <a:sym typeface="Arial"/>
              </a:endParaRPr>
            </a:p>
          </p:txBody>
        </p:sp>
        <p:sp>
          <p:nvSpPr>
            <p:cNvPr id="1382" name="Google Shape;1382;p66"/>
            <p:cNvSpPr/>
            <p:nvPr/>
          </p:nvSpPr>
          <p:spPr>
            <a:xfrm>
              <a:off x="93617" y="2179520"/>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1</a:t>
              </a:r>
              <a:endParaRPr sz="4800" b="1" i="0" u="none" strike="noStrike" cap="none">
                <a:solidFill>
                  <a:schemeClr val="lt1"/>
                </a:solidFill>
                <a:latin typeface="Arial"/>
                <a:ea typeface="Arial"/>
                <a:cs typeface="Arial"/>
                <a:sym typeface="Arial"/>
              </a:endParaRPr>
            </a:p>
          </p:txBody>
        </p:sp>
      </p:grpSp>
      <p:sp>
        <p:nvSpPr>
          <p:cNvPr id="1383" name="Google Shape;1383;p6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000" b="1">
                <a:latin typeface="Arial"/>
                <a:ea typeface="Arial"/>
                <a:cs typeface="Arial"/>
                <a:sym typeface="Arial"/>
              </a:rPr>
              <a:t>Constraints</a:t>
            </a:r>
            <a:endParaRPr sz="6000" b="1">
              <a:latin typeface="Arial"/>
              <a:ea typeface="Arial"/>
              <a:cs typeface="Arial"/>
              <a:sym typeface="Arial"/>
            </a:endParaRPr>
          </a:p>
        </p:txBody>
      </p:sp>
      <p:sp>
        <p:nvSpPr>
          <p:cNvPr id="1384" name="Google Shape;1384;p66"/>
          <p:cNvSpPr/>
          <p:nvPr/>
        </p:nvSpPr>
        <p:spPr>
          <a:xfrm>
            <a:off x="-805018" y="-926548"/>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85" name="Google Shape;1385;p66"/>
          <p:cNvSpPr/>
          <p:nvPr/>
        </p:nvSpPr>
        <p:spPr>
          <a:xfrm>
            <a:off x="1056800" y="-49825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86" name="Google Shape;1386;p66"/>
          <p:cNvSpPr/>
          <p:nvPr/>
        </p:nvSpPr>
        <p:spPr>
          <a:xfrm>
            <a:off x="471575" y="-1511773"/>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370">
          <a:extLst>
            <a:ext uri="{FF2B5EF4-FFF2-40B4-BE49-F238E27FC236}">
              <a16:creationId xmlns:a16="http://schemas.microsoft.com/office/drawing/2014/main" id="{62BFB151-4687-FE0F-8BA8-BCBDEA62048D}"/>
            </a:ext>
          </a:extLst>
        </p:cNvPr>
        <p:cNvGrpSpPr/>
        <p:nvPr/>
      </p:nvGrpSpPr>
      <p:grpSpPr>
        <a:xfrm>
          <a:off x="0" y="0"/>
          <a:ext cx="0" cy="0"/>
          <a:chOff x="0" y="0"/>
          <a:chExt cx="0" cy="0"/>
        </a:xfrm>
      </p:grpSpPr>
      <p:grpSp>
        <p:nvGrpSpPr>
          <p:cNvPr id="1380" name="Google Shape;1380;p66">
            <a:extLst>
              <a:ext uri="{FF2B5EF4-FFF2-40B4-BE49-F238E27FC236}">
                <a16:creationId xmlns:a16="http://schemas.microsoft.com/office/drawing/2014/main" id="{B78686D6-06D2-A22E-1886-25F04F837A69}"/>
              </a:ext>
            </a:extLst>
          </p:cNvPr>
          <p:cNvGrpSpPr/>
          <p:nvPr/>
        </p:nvGrpSpPr>
        <p:grpSpPr>
          <a:xfrm>
            <a:off x="93617" y="2179520"/>
            <a:ext cx="5823857" cy="2287977"/>
            <a:chOff x="93617" y="2179520"/>
            <a:chExt cx="5823857" cy="2287977"/>
          </a:xfrm>
        </p:grpSpPr>
        <p:sp>
          <p:nvSpPr>
            <p:cNvPr id="1381" name="Google Shape;1381;p66">
              <a:extLst>
                <a:ext uri="{FF2B5EF4-FFF2-40B4-BE49-F238E27FC236}">
                  <a16:creationId xmlns:a16="http://schemas.microsoft.com/office/drawing/2014/main" id="{8488B8C8-BD25-D5A5-C5B6-C4B6894CC9B8}"/>
                </a:ext>
              </a:extLst>
            </p:cNvPr>
            <p:cNvSpPr/>
            <p:nvPr/>
          </p:nvSpPr>
          <p:spPr>
            <a:xfrm>
              <a:off x="838200" y="2600210"/>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endParaRPr lang="en-US" sz="2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dirty="0">
                  <a:solidFill>
                    <a:schemeClr val="lt1"/>
                  </a:solidFill>
                  <a:latin typeface="Arial"/>
                  <a:ea typeface="Arial"/>
                  <a:cs typeface="Arial"/>
                  <a:sym typeface="Arial"/>
                </a:rPr>
                <a:t>The system relies on accurate data provided by landlords or administrators.</a:t>
              </a:r>
              <a:br>
                <a:rPr lang="en-US" sz="2000" b="0" i="0" u="none" strike="noStrike" cap="none" dirty="0">
                  <a:solidFill>
                    <a:schemeClr val="lt1"/>
                  </a:solidFill>
                  <a:latin typeface="Arial"/>
                  <a:ea typeface="Arial"/>
                  <a:cs typeface="Arial"/>
                  <a:sym typeface="Arial"/>
                </a:rPr>
              </a:br>
              <a:br>
                <a:rPr lang="en-US" sz="2000" b="0" i="0" u="none" strike="noStrike" cap="none" dirty="0">
                  <a:solidFill>
                    <a:schemeClr val="lt1"/>
                  </a:solidFill>
                  <a:latin typeface="Arial"/>
                  <a:ea typeface="Arial"/>
                  <a:cs typeface="Arial"/>
                  <a:sym typeface="Arial"/>
                </a:rPr>
              </a:br>
              <a:endParaRPr sz="2000" b="0" i="0" u="none" strike="noStrike" cap="none" dirty="0">
                <a:solidFill>
                  <a:schemeClr val="lt1"/>
                </a:solidFill>
                <a:latin typeface="Arial"/>
                <a:ea typeface="Arial"/>
                <a:cs typeface="Arial"/>
                <a:sym typeface="Arial"/>
              </a:endParaRPr>
            </a:p>
          </p:txBody>
        </p:sp>
        <p:sp>
          <p:nvSpPr>
            <p:cNvPr id="1382" name="Google Shape;1382;p66">
              <a:extLst>
                <a:ext uri="{FF2B5EF4-FFF2-40B4-BE49-F238E27FC236}">
                  <a16:creationId xmlns:a16="http://schemas.microsoft.com/office/drawing/2014/main" id="{937FEE3B-BFA2-F85B-2E2B-26A4384D338D}"/>
                </a:ext>
              </a:extLst>
            </p:cNvPr>
            <p:cNvSpPr/>
            <p:nvPr/>
          </p:nvSpPr>
          <p:spPr>
            <a:xfrm>
              <a:off x="93617" y="2179520"/>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1</a:t>
              </a:r>
              <a:endParaRPr sz="4800" b="1" i="0" u="none" strike="noStrike" cap="none">
                <a:solidFill>
                  <a:schemeClr val="lt1"/>
                </a:solidFill>
                <a:latin typeface="Arial"/>
                <a:ea typeface="Arial"/>
                <a:cs typeface="Arial"/>
                <a:sym typeface="Arial"/>
              </a:endParaRPr>
            </a:p>
          </p:txBody>
        </p:sp>
      </p:grpSp>
      <p:grpSp>
        <p:nvGrpSpPr>
          <p:cNvPr id="1377" name="Google Shape;1377;p66">
            <a:extLst>
              <a:ext uri="{FF2B5EF4-FFF2-40B4-BE49-F238E27FC236}">
                <a16:creationId xmlns:a16="http://schemas.microsoft.com/office/drawing/2014/main" id="{557EF2C4-EE0E-E64F-BA1F-562D7730ED55}"/>
              </a:ext>
            </a:extLst>
          </p:cNvPr>
          <p:cNvGrpSpPr/>
          <p:nvPr/>
        </p:nvGrpSpPr>
        <p:grpSpPr>
          <a:xfrm>
            <a:off x="5973393" y="2203524"/>
            <a:ext cx="5823857" cy="2287977"/>
            <a:chOff x="6044739" y="4467497"/>
            <a:chExt cx="5823857" cy="2287977"/>
          </a:xfrm>
        </p:grpSpPr>
        <p:sp>
          <p:nvSpPr>
            <p:cNvPr id="1378" name="Google Shape;1378;p66">
              <a:extLst>
                <a:ext uri="{FF2B5EF4-FFF2-40B4-BE49-F238E27FC236}">
                  <a16:creationId xmlns:a16="http://schemas.microsoft.com/office/drawing/2014/main" id="{78ABC788-0764-2B13-E5B2-DA9B68504A7D}"/>
                </a:ext>
              </a:extLst>
            </p:cNvPr>
            <p:cNvSpPr/>
            <p:nvPr/>
          </p:nvSpPr>
          <p:spPr>
            <a:xfrm>
              <a:off x="6789322" y="4888187"/>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a:solidFill>
                    <a:schemeClr val="lt1"/>
                  </a:solidFill>
                </a:rPr>
                <a:t>Free Ai apis have no support for </a:t>
              </a:r>
              <a:br>
                <a:rPr lang="en-US" sz="2000">
                  <a:solidFill>
                    <a:schemeClr val="lt1"/>
                  </a:solidFill>
                </a:rPr>
              </a:br>
              <a:r>
                <a:rPr lang="en-US" sz="2000">
                  <a:solidFill>
                    <a:schemeClr val="lt1"/>
                  </a:solidFill>
                </a:rPr>
                <a:t>tool function calls.</a:t>
              </a:r>
              <a:endParaRPr/>
            </a:p>
          </p:txBody>
        </p:sp>
        <p:sp>
          <p:nvSpPr>
            <p:cNvPr id="1379" name="Google Shape;1379;p66">
              <a:extLst>
                <a:ext uri="{FF2B5EF4-FFF2-40B4-BE49-F238E27FC236}">
                  <a16:creationId xmlns:a16="http://schemas.microsoft.com/office/drawing/2014/main" id="{E968A4A9-4858-FA1F-E091-D904E70C8F5C}"/>
                </a:ext>
              </a:extLst>
            </p:cNvPr>
            <p:cNvSpPr/>
            <p:nvPr/>
          </p:nvSpPr>
          <p:spPr>
            <a:xfrm>
              <a:off x="6044739" y="4467497"/>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4</a:t>
              </a:r>
              <a:endParaRPr sz="4400" b="1" i="0" u="none" strike="noStrike" cap="none">
                <a:solidFill>
                  <a:schemeClr val="lt1"/>
                </a:solidFill>
                <a:latin typeface="Arial"/>
                <a:ea typeface="Arial"/>
                <a:cs typeface="Arial"/>
                <a:sym typeface="Arial"/>
              </a:endParaRPr>
            </a:p>
          </p:txBody>
        </p:sp>
      </p:grpSp>
      <p:grpSp>
        <p:nvGrpSpPr>
          <p:cNvPr id="1371" name="Google Shape;1371;p66">
            <a:extLst>
              <a:ext uri="{FF2B5EF4-FFF2-40B4-BE49-F238E27FC236}">
                <a16:creationId xmlns:a16="http://schemas.microsoft.com/office/drawing/2014/main" id="{41041E87-0DAA-6F41-9CC1-2EA2BFDAACAD}"/>
              </a:ext>
            </a:extLst>
          </p:cNvPr>
          <p:cNvGrpSpPr/>
          <p:nvPr/>
        </p:nvGrpSpPr>
        <p:grpSpPr>
          <a:xfrm>
            <a:off x="5973393" y="2179520"/>
            <a:ext cx="5823857" cy="2287977"/>
            <a:chOff x="93617" y="4467497"/>
            <a:chExt cx="5823857" cy="2287977"/>
          </a:xfrm>
        </p:grpSpPr>
        <p:sp>
          <p:nvSpPr>
            <p:cNvPr id="1372" name="Google Shape;1372;p66">
              <a:extLst>
                <a:ext uri="{FF2B5EF4-FFF2-40B4-BE49-F238E27FC236}">
                  <a16:creationId xmlns:a16="http://schemas.microsoft.com/office/drawing/2014/main" id="{1069576A-8BCE-8C25-20A2-34DCFD05D9B6}"/>
                </a:ext>
              </a:extLst>
            </p:cNvPr>
            <p:cNvSpPr/>
            <p:nvPr/>
          </p:nvSpPr>
          <p:spPr>
            <a:xfrm>
              <a:off x="838200" y="4888187"/>
              <a:ext cx="5079274" cy="1867287"/>
            </a:xfrm>
            <a:prstGeom prst="roundRect">
              <a:avLst>
                <a:gd name="adj" fmla="val 16667"/>
              </a:avLst>
            </a:prstGeom>
            <a:solidFill>
              <a:srgbClr val="00B0F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b="0" i="0" u="none" strike="noStrike" cap="none">
                  <a:solidFill>
                    <a:schemeClr val="lt1"/>
                  </a:solidFill>
                  <a:latin typeface="Arial"/>
                  <a:ea typeface="Arial"/>
                  <a:cs typeface="Arial"/>
                  <a:sym typeface="Arial"/>
                </a:rPr>
                <a:t>Third-party map and geocoding APIs may have usage limits or costs.</a:t>
              </a:r>
              <a:endParaRPr sz="2000" b="0" i="0" u="none" strike="noStrike" cap="none">
                <a:solidFill>
                  <a:schemeClr val="lt1"/>
                </a:solidFill>
                <a:latin typeface="Arial"/>
                <a:ea typeface="Arial"/>
                <a:cs typeface="Arial"/>
                <a:sym typeface="Arial"/>
              </a:endParaRPr>
            </a:p>
          </p:txBody>
        </p:sp>
        <p:sp>
          <p:nvSpPr>
            <p:cNvPr id="1373" name="Google Shape;1373;p66">
              <a:extLst>
                <a:ext uri="{FF2B5EF4-FFF2-40B4-BE49-F238E27FC236}">
                  <a16:creationId xmlns:a16="http://schemas.microsoft.com/office/drawing/2014/main" id="{0B117708-D533-D102-E854-4F49B75057CA}"/>
                </a:ext>
              </a:extLst>
            </p:cNvPr>
            <p:cNvSpPr/>
            <p:nvPr/>
          </p:nvSpPr>
          <p:spPr>
            <a:xfrm>
              <a:off x="93617" y="4467497"/>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3</a:t>
              </a:r>
              <a:endParaRPr sz="4800" b="1" i="0" u="none" strike="noStrike" cap="none">
                <a:solidFill>
                  <a:schemeClr val="lt1"/>
                </a:solidFill>
                <a:latin typeface="Arial"/>
                <a:ea typeface="Arial"/>
                <a:cs typeface="Arial"/>
                <a:sym typeface="Arial"/>
              </a:endParaRPr>
            </a:p>
          </p:txBody>
        </p:sp>
      </p:grpSp>
      <p:grpSp>
        <p:nvGrpSpPr>
          <p:cNvPr id="1374" name="Google Shape;1374;p66">
            <a:extLst>
              <a:ext uri="{FF2B5EF4-FFF2-40B4-BE49-F238E27FC236}">
                <a16:creationId xmlns:a16="http://schemas.microsoft.com/office/drawing/2014/main" id="{ACB47766-273A-EA4D-B654-F0495DE7E306}"/>
              </a:ext>
            </a:extLst>
          </p:cNvPr>
          <p:cNvGrpSpPr/>
          <p:nvPr/>
        </p:nvGrpSpPr>
        <p:grpSpPr>
          <a:xfrm>
            <a:off x="5973393" y="2179520"/>
            <a:ext cx="5823857" cy="2287977"/>
            <a:chOff x="6044739" y="2179520"/>
            <a:chExt cx="5823857" cy="2287977"/>
          </a:xfrm>
        </p:grpSpPr>
        <p:sp>
          <p:nvSpPr>
            <p:cNvPr id="1375" name="Google Shape;1375;p66">
              <a:extLst>
                <a:ext uri="{FF2B5EF4-FFF2-40B4-BE49-F238E27FC236}">
                  <a16:creationId xmlns:a16="http://schemas.microsoft.com/office/drawing/2014/main" id="{3F804C29-A6DC-D5F8-24B2-99982AA17695}"/>
                </a:ext>
              </a:extLst>
            </p:cNvPr>
            <p:cNvSpPr/>
            <p:nvPr/>
          </p:nvSpPr>
          <p:spPr>
            <a:xfrm>
              <a:off x="6789322" y="2600210"/>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b="0" i="0" u="none" strike="noStrike" cap="none">
                  <a:solidFill>
                    <a:schemeClr val="lt1"/>
                  </a:solidFill>
                  <a:latin typeface="Arial"/>
                  <a:ea typeface="Arial"/>
                  <a:cs typeface="Arial"/>
                  <a:sym typeface="Arial"/>
                </a:rPr>
                <a:t>Location and distance calculations may have minor inaccuracies due to GPS and geocoding services.</a:t>
              </a:r>
              <a:endParaRPr/>
            </a:p>
          </p:txBody>
        </p:sp>
        <p:sp>
          <p:nvSpPr>
            <p:cNvPr id="1376" name="Google Shape;1376;p66">
              <a:extLst>
                <a:ext uri="{FF2B5EF4-FFF2-40B4-BE49-F238E27FC236}">
                  <a16:creationId xmlns:a16="http://schemas.microsoft.com/office/drawing/2014/main" id="{1161FCFD-FB8D-05DA-B068-60EE894B5B45}"/>
                </a:ext>
              </a:extLst>
            </p:cNvPr>
            <p:cNvSpPr/>
            <p:nvPr/>
          </p:nvSpPr>
          <p:spPr>
            <a:xfrm>
              <a:off x="6044739" y="2179520"/>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2</a:t>
              </a:r>
              <a:endParaRPr sz="4800" b="1" i="0" u="none" strike="noStrike" cap="none">
                <a:solidFill>
                  <a:schemeClr val="lt1"/>
                </a:solidFill>
                <a:latin typeface="Arial"/>
                <a:ea typeface="Arial"/>
                <a:cs typeface="Arial"/>
                <a:sym typeface="Arial"/>
              </a:endParaRPr>
            </a:p>
          </p:txBody>
        </p:sp>
      </p:grpSp>
      <p:sp>
        <p:nvSpPr>
          <p:cNvPr id="1383" name="Google Shape;1383;p66">
            <a:extLst>
              <a:ext uri="{FF2B5EF4-FFF2-40B4-BE49-F238E27FC236}">
                <a16:creationId xmlns:a16="http://schemas.microsoft.com/office/drawing/2014/main" id="{C1C2B0B6-3B6B-05FC-0A93-FB75AB23991B}"/>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000" b="1">
                <a:latin typeface="Arial"/>
                <a:ea typeface="Arial"/>
                <a:cs typeface="Arial"/>
                <a:sym typeface="Arial"/>
              </a:rPr>
              <a:t>Constraints</a:t>
            </a:r>
            <a:endParaRPr sz="6000" b="1">
              <a:latin typeface="Arial"/>
              <a:ea typeface="Arial"/>
              <a:cs typeface="Arial"/>
              <a:sym typeface="Arial"/>
            </a:endParaRPr>
          </a:p>
        </p:txBody>
      </p:sp>
      <p:sp>
        <p:nvSpPr>
          <p:cNvPr id="1384" name="Google Shape;1384;p66">
            <a:extLst>
              <a:ext uri="{FF2B5EF4-FFF2-40B4-BE49-F238E27FC236}">
                <a16:creationId xmlns:a16="http://schemas.microsoft.com/office/drawing/2014/main" id="{0B578B66-4444-4344-38B5-0EFB7F01D9EC}"/>
              </a:ext>
            </a:extLst>
          </p:cNvPr>
          <p:cNvSpPr/>
          <p:nvPr/>
        </p:nvSpPr>
        <p:spPr>
          <a:xfrm>
            <a:off x="11293365" y="5594240"/>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85" name="Google Shape;1385;p66">
            <a:extLst>
              <a:ext uri="{FF2B5EF4-FFF2-40B4-BE49-F238E27FC236}">
                <a16:creationId xmlns:a16="http://schemas.microsoft.com/office/drawing/2014/main" id="{389FE3E3-F991-C324-5F05-DD5C2EEC6470}"/>
              </a:ext>
            </a:extLst>
          </p:cNvPr>
          <p:cNvSpPr/>
          <p:nvPr/>
        </p:nvSpPr>
        <p:spPr>
          <a:xfrm>
            <a:off x="11721659" y="4467497"/>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86" name="Google Shape;1386;p66">
            <a:extLst>
              <a:ext uri="{FF2B5EF4-FFF2-40B4-BE49-F238E27FC236}">
                <a16:creationId xmlns:a16="http://schemas.microsoft.com/office/drawing/2014/main" id="{0C85F753-753D-6CD9-4819-4859DF876579}"/>
              </a:ext>
            </a:extLst>
          </p:cNvPr>
          <p:cNvSpPr/>
          <p:nvPr/>
        </p:nvSpPr>
        <p:spPr>
          <a:xfrm>
            <a:off x="11000752" y="5290454"/>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2124565495"/>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600" b="1">
                <a:latin typeface="Arial"/>
                <a:ea typeface="Arial"/>
                <a:cs typeface="Arial"/>
                <a:sym typeface="Arial"/>
              </a:rPr>
              <a:t>Objectives</a:t>
            </a:r>
            <a:endParaRPr sz="6600" b="1">
              <a:latin typeface="Arial"/>
              <a:ea typeface="Arial"/>
              <a:cs typeface="Arial"/>
              <a:sym typeface="Arial"/>
            </a:endParaRPr>
          </a:p>
        </p:txBody>
      </p:sp>
      <p:sp>
        <p:nvSpPr>
          <p:cNvPr id="150" name="Google Shape;150;p7"/>
          <p:cNvSpPr txBox="1">
            <a:spLocks noGrp="1"/>
          </p:cNvSpPr>
          <p:nvPr>
            <p:ph type="body" idx="1"/>
          </p:nvPr>
        </p:nvSpPr>
        <p:spPr>
          <a:xfrm>
            <a:off x="838200" y="1772808"/>
            <a:ext cx="10515600" cy="4981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800"/>
              <a:buNone/>
            </a:pPr>
            <a:r>
              <a:rPr lang="en-US" b="1">
                <a:latin typeface="Arial"/>
                <a:ea typeface="Arial"/>
                <a:cs typeface="Arial"/>
                <a:sym typeface="Arial"/>
              </a:rPr>
              <a:t>The specific objectives of the project include:</a:t>
            </a:r>
            <a:endParaRPr/>
          </a:p>
        </p:txBody>
      </p:sp>
      <p:pic>
        <p:nvPicPr>
          <p:cNvPr id="151" name="Google Shape;151;p7"/>
          <p:cNvPicPr preferRelativeResize="0"/>
          <p:nvPr/>
        </p:nvPicPr>
        <p:blipFill rotWithShape="1">
          <a:blip r:embed="rId3">
            <a:alphaModFix/>
          </a:blip>
          <a:srcRect/>
          <a:stretch/>
        </p:blipFill>
        <p:spPr>
          <a:xfrm>
            <a:off x="6767840" y="5395960"/>
            <a:ext cx="18000" cy="18000"/>
          </a:xfrm>
          <a:prstGeom prst="rect">
            <a:avLst/>
          </a:prstGeom>
          <a:noFill/>
          <a:ln>
            <a:noFill/>
          </a:ln>
        </p:spPr>
      </p:pic>
      <p:sp>
        <p:nvSpPr>
          <p:cNvPr id="152" name="Google Shape;152;p7"/>
          <p:cNvSpPr/>
          <p:nvPr/>
        </p:nvSpPr>
        <p:spPr>
          <a:xfrm>
            <a:off x="1378658" y="2510600"/>
            <a:ext cx="4643770"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3" name="Google Shape;153;p7"/>
          <p:cNvSpPr txBox="1"/>
          <p:nvPr/>
        </p:nvSpPr>
        <p:spPr>
          <a:xfrm>
            <a:off x="482559" y="2428480"/>
            <a:ext cx="469341"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1</a:t>
            </a:r>
            <a:endParaRPr sz="19900" b="0" i="0" u="none" strike="noStrike" cap="none">
              <a:solidFill>
                <a:srgbClr val="143C64"/>
              </a:solidFill>
              <a:latin typeface="Arial"/>
              <a:ea typeface="Arial"/>
              <a:cs typeface="Arial"/>
              <a:sym typeface="Arial"/>
            </a:endParaRPr>
          </a:p>
        </p:txBody>
      </p:sp>
      <p:sp>
        <p:nvSpPr>
          <p:cNvPr id="154" name="Google Shape;154;p7"/>
          <p:cNvSpPr/>
          <p:nvPr/>
        </p:nvSpPr>
        <p:spPr>
          <a:xfrm>
            <a:off x="6814279" y="2510600"/>
            <a:ext cx="469699"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5" name="Google Shape;155;p7"/>
          <p:cNvSpPr txBox="1"/>
          <p:nvPr/>
        </p:nvSpPr>
        <p:spPr>
          <a:xfrm>
            <a:off x="5918180" y="2428480"/>
            <a:ext cx="4697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2</a:t>
            </a:r>
            <a:endParaRPr sz="19900" b="0" i="0" u="none" strike="noStrike" cap="none">
              <a:solidFill>
                <a:srgbClr val="143C64"/>
              </a:solidFill>
              <a:latin typeface="Arial"/>
              <a:ea typeface="Arial"/>
              <a:cs typeface="Arial"/>
              <a:sym typeface="Arial"/>
            </a:endParaRPr>
          </a:p>
        </p:txBody>
      </p:sp>
      <p:sp>
        <p:nvSpPr>
          <p:cNvPr id="156" name="Google Shape;156;p7"/>
          <p:cNvSpPr/>
          <p:nvPr/>
        </p:nvSpPr>
        <p:spPr>
          <a:xfrm>
            <a:off x="1378660" y="4667021"/>
            <a:ext cx="371763"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7" name="Google Shape;157;p7"/>
          <p:cNvSpPr txBox="1"/>
          <p:nvPr/>
        </p:nvSpPr>
        <p:spPr>
          <a:xfrm>
            <a:off x="482560" y="4584901"/>
            <a:ext cx="13658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3</a:t>
            </a:r>
            <a:endParaRPr sz="19900" b="0" i="0" u="none" strike="noStrike" cap="none">
              <a:solidFill>
                <a:srgbClr val="143C64"/>
              </a:solidFill>
              <a:latin typeface="Arial"/>
              <a:ea typeface="Arial"/>
              <a:cs typeface="Arial"/>
              <a:sym typeface="Arial"/>
            </a:endParaRPr>
          </a:p>
        </p:txBody>
      </p:sp>
      <p:sp>
        <p:nvSpPr>
          <p:cNvPr id="158" name="Google Shape;158;p7"/>
          <p:cNvSpPr/>
          <p:nvPr/>
        </p:nvSpPr>
        <p:spPr>
          <a:xfrm>
            <a:off x="6814280" y="4667021"/>
            <a:ext cx="432260"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59" name="Google Shape;159;p7"/>
          <p:cNvSpPr txBox="1"/>
          <p:nvPr/>
        </p:nvSpPr>
        <p:spPr>
          <a:xfrm>
            <a:off x="5918180" y="4584901"/>
            <a:ext cx="13658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4</a:t>
            </a:r>
            <a:endParaRPr sz="19900" b="0" i="0" u="none" strike="noStrike" cap="none">
              <a:solidFill>
                <a:srgbClr val="143C64"/>
              </a:solidFill>
              <a:latin typeface="Arial"/>
              <a:ea typeface="Arial"/>
              <a:cs typeface="Arial"/>
              <a:sym typeface="Arial"/>
            </a:endParaRPr>
          </a:p>
        </p:txBody>
      </p:sp>
      <p:sp>
        <p:nvSpPr>
          <p:cNvPr id="164" name="Google Shape;164;p7"/>
          <p:cNvSpPr/>
          <p:nvPr/>
        </p:nvSpPr>
        <p:spPr>
          <a:xfrm>
            <a:off x="11274246" y="2167434"/>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5" name="Google Shape;165;p7"/>
          <p:cNvSpPr/>
          <p:nvPr/>
        </p:nvSpPr>
        <p:spPr>
          <a:xfrm>
            <a:off x="10561950" y="3750602"/>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6" name="Google Shape;166;p7"/>
          <p:cNvSpPr/>
          <p:nvPr/>
        </p:nvSpPr>
        <p:spPr>
          <a:xfrm>
            <a:off x="11716269" y="4303063"/>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226;p10">
            <a:extLst>
              <a:ext uri="{FF2B5EF4-FFF2-40B4-BE49-F238E27FC236}">
                <a16:creationId xmlns:a16="http://schemas.microsoft.com/office/drawing/2014/main" id="{CDD9C9EA-BCF5-6742-2FF2-1A83D298418D}"/>
              </a:ext>
            </a:extLst>
          </p:cNvPr>
          <p:cNvSpPr txBox="1"/>
          <p:nvPr/>
        </p:nvSpPr>
        <p:spPr>
          <a:xfrm>
            <a:off x="1448928" y="2747915"/>
            <a:ext cx="4539521" cy="92328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To enable users to browse apartment listings and access detailed information, including images, and descriptive content.</a:t>
            </a:r>
            <a:endParaRPr sz="1800" b="0" i="0" u="none" strike="noStrike" cap="none" dirty="0">
              <a:solidFill>
                <a:schemeClr val="lt1"/>
              </a:solidFill>
              <a:latin typeface="Arial"/>
              <a:ea typeface="Arial"/>
              <a:cs typeface="Arial"/>
              <a:sym typeface="Arial"/>
            </a:endParaRPr>
          </a:p>
        </p:txBody>
      </p:sp>
      <p:sp>
        <p:nvSpPr>
          <p:cNvPr id="5" name="Google Shape;206;p9">
            <a:extLst>
              <a:ext uri="{FF2B5EF4-FFF2-40B4-BE49-F238E27FC236}">
                <a16:creationId xmlns:a16="http://schemas.microsoft.com/office/drawing/2014/main" id="{6A91A5D6-B854-9D51-7586-F9CD0A2791DE}"/>
              </a:ext>
            </a:extLst>
          </p:cNvPr>
          <p:cNvSpPr txBox="1"/>
          <p:nvPr/>
        </p:nvSpPr>
        <p:spPr>
          <a:xfrm>
            <a:off x="1465950" y="5042836"/>
            <a:ext cx="4390209"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enhance transparency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and build trust in student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housing information.</a:t>
            </a:r>
            <a:endParaRPr/>
          </a:p>
        </p:txBody>
      </p:sp>
      <p:sp>
        <p:nvSpPr>
          <p:cNvPr id="6" name="Google Shape;229;p10">
            <a:extLst>
              <a:ext uri="{FF2B5EF4-FFF2-40B4-BE49-F238E27FC236}">
                <a16:creationId xmlns:a16="http://schemas.microsoft.com/office/drawing/2014/main" id="{ACF2F9A6-7EB0-169C-76A6-306848445480}"/>
              </a:ext>
            </a:extLst>
          </p:cNvPr>
          <p:cNvSpPr txBox="1"/>
          <p:nvPr/>
        </p:nvSpPr>
        <p:spPr>
          <a:xfrm>
            <a:off x="5860826" y="5069740"/>
            <a:ext cx="659021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provide students with a centralized </a:t>
            </a:r>
            <a:endParaRPr/>
          </a:p>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Platform for searching and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comparing apartments near campus.</a:t>
            </a:r>
            <a:endParaRPr/>
          </a:p>
        </p:txBody>
      </p:sp>
      <p:sp>
        <p:nvSpPr>
          <p:cNvPr id="7" name="Google Shape;183;p8">
            <a:extLst>
              <a:ext uri="{FF2B5EF4-FFF2-40B4-BE49-F238E27FC236}">
                <a16:creationId xmlns:a16="http://schemas.microsoft.com/office/drawing/2014/main" id="{9F358FAB-384D-FD96-3D7D-BA86B52A4AED}"/>
              </a:ext>
            </a:extLst>
          </p:cNvPr>
          <p:cNvSpPr txBox="1"/>
          <p:nvPr/>
        </p:nvSpPr>
        <p:spPr>
          <a:xfrm>
            <a:off x="5928707" y="2766840"/>
            <a:ext cx="6511834"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To ensure that all apartment listings </a:t>
            </a:r>
            <a:br>
              <a:rPr lang="en-US" sz="1800" b="0" i="0" u="none" strike="noStrike" cap="none" dirty="0">
                <a:solidFill>
                  <a:schemeClr val="lt1"/>
                </a:solidFill>
                <a:latin typeface="Arial"/>
                <a:ea typeface="Arial"/>
                <a:cs typeface="Arial"/>
                <a:sym typeface="Arial"/>
              </a:rPr>
            </a:br>
            <a:r>
              <a:rPr lang="en-US" sz="1800" b="0" i="0" u="none" strike="noStrike" cap="none" dirty="0">
                <a:solidFill>
                  <a:schemeClr val="lt1"/>
                </a:solidFill>
                <a:latin typeface="Arial"/>
                <a:ea typeface="Arial"/>
                <a:cs typeface="Arial"/>
                <a:sym typeface="Arial"/>
              </a:rPr>
              <a:t>are relevant, accurate, and tailored to</a:t>
            </a:r>
            <a:br>
              <a:rPr lang="en-US" sz="1800" b="0" i="0" u="none" strike="noStrike" cap="none" dirty="0">
                <a:solidFill>
                  <a:schemeClr val="lt1"/>
                </a:solidFill>
                <a:latin typeface="Arial"/>
                <a:ea typeface="Arial"/>
                <a:cs typeface="Arial"/>
                <a:sym typeface="Arial"/>
              </a:rPr>
            </a:br>
            <a:r>
              <a:rPr lang="en-US" sz="1800" b="0" i="0" u="none" strike="noStrike" cap="none" dirty="0">
                <a:solidFill>
                  <a:schemeClr val="lt1"/>
                </a:solidFill>
                <a:latin typeface="Arial"/>
                <a:ea typeface="Arial"/>
                <a:cs typeface="Arial"/>
                <a:sym typeface="Arial"/>
              </a:rPr>
              <a:t>student needs.</a:t>
            </a:r>
            <a:endParaRPr dirty="0"/>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370">
          <a:extLst>
            <a:ext uri="{FF2B5EF4-FFF2-40B4-BE49-F238E27FC236}">
              <a16:creationId xmlns:a16="http://schemas.microsoft.com/office/drawing/2014/main" id="{2169280C-8871-A3E4-5D75-63DE16A404B3}"/>
            </a:ext>
          </a:extLst>
        </p:cNvPr>
        <p:cNvGrpSpPr/>
        <p:nvPr/>
      </p:nvGrpSpPr>
      <p:grpSpPr>
        <a:xfrm>
          <a:off x="0" y="0"/>
          <a:ext cx="0" cy="0"/>
          <a:chOff x="0" y="0"/>
          <a:chExt cx="0" cy="0"/>
        </a:xfrm>
      </p:grpSpPr>
      <p:grpSp>
        <p:nvGrpSpPr>
          <p:cNvPr id="1374" name="Google Shape;1374;p66">
            <a:extLst>
              <a:ext uri="{FF2B5EF4-FFF2-40B4-BE49-F238E27FC236}">
                <a16:creationId xmlns:a16="http://schemas.microsoft.com/office/drawing/2014/main" id="{BA07ACAB-827B-B299-A666-C05DDFF16561}"/>
              </a:ext>
            </a:extLst>
          </p:cNvPr>
          <p:cNvGrpSpPr/>
          <p:nvPr/>
        </p:nvGrpSpPr>
        <p:grpSpPr>
          <a:xfrm>
            <a:off x="5973393" y="2179520"/>
            <a:ext cx="5823857" cy="2287977"/>
            <a:chOff x="6044739" y="2179520"/>
            <a:chExt cx="5823857" cy="2287977"/>
          </a:xfrm>
        </p:grpSpPr>
        <p:sp>
          <p:nvSpPr>
            <p:cNvPr id="1375" name="Google Shape;1375;p66">
              <a:extLst>
                <a:ext uri="{FF2B5EF4-FFF2-40B4-BE49-F238E27FC236}">
                  <a16:creationId xmlns:a16="http://schemas.microsoft.com/office/drawing/2014/main" id="{977008DD-CDBC-0E4D-DD5C-E14B675B0C1D}"/>
                </a:ext>
              </a:extLst>
            </p:cNvPr>
            <p:cNvSpPr/>
            <p:nvPr/>
          </p:nvSpPr>
          <p:spPr>
            <a:xfrm>
              <a:off x="6789322" y="2600210"/>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b="0" i="0" u="none" strike="noStrike" cap="none">
                  <a:solidFill>
                    <a:schemeClr val="lt1"/>
                  </a:solidFill>
                  <a:latin typeface="Arial"/>
                  <a:ea typeface="Arial"/>
                  <a:cs typeface="Arial"/>
                  <a:sym typeface="Arial"/>
                </a:rPr>
                <a:t>Location and distance calculations may have minor inaccuracies due to GPS and geocoding services.</a:t>
              </a:r>
              <a:endParaRPr/>
            </a:p>
          </p:txBody>
        </p:sp>
        <p:sp>
          <p:nvSpPr>
            <p:cNvPr id="1376" name="Google Shape;1376;p66">
              <a:extLst>
                <a:ext uri="{FF2B5EF4-FFF2-40B4-BE49-F238E27FC236}">
                  <a16:creationId xmlns:a16="http://schemas.microsoft.com/office/drawing/2014/main" id="{DD6E070F-07EE-EBA6-EFEF-16F336EA2C22}"/>
                </a:ext>
              </a:extLst>
            </p:cNvPr>
            <p:cNvSpPr/>
            <p:nvPr/>
          </p:nvSpPr>
          <p:spPr>
            <a:xfrm>
              <a:off x="6044739" y="2179520"/>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2</a:t>
              </a:r>
              <a:endParaRPr sz="4800" b="1" i="0" u="none" strike="noStrike" cap="none">
                <a:solidFill>
                  <a:schemeClr val="lt1"/>
                </a:solidFill>
                <a:latin typeface="Arial"/>
                <a:ea typeface="Arial"/>
                <a:cs typeface="Arial"/>
                <a:sym typeface="Arial"/>
              </a:endParaRPr>
            </a:p>
          </p:txBody>
        </p:sp>
      </p:grpSp>
      <p:grpSp>
        <p:nvGrpSpPr>
          <p:cNvPr id="1380" name="Google Shape;1380;p66">
            <a:extLst>
              <a:ext uri="{FF2B5EF4-FFF2-40B4-BE49-F238E27FC236}">
                <a16:creationId xmlns:a16="http://schemas.microsoft.com/office/drawing/2014/main" id="{62D90B89-B881-F8A0-DF2E-FC0C015A1E13}"/>
              </a:ext>
            </a:extLst>
          </p:cNvPr>
          <p:cNvGrpSpPr/>
          <p:nvPr/>
        </p:nvGrpSpPr>
        <p:grpSpPr>
          <a:xfrm>
            <a:off x="93617" y="2179520"/>
            <a:ext cx="5823857" cy="2287977"/>
            <a:chOff x="93617" y="2179520"/>
            <a:chExt cx="5823857" cy="2287977"/>
          </a:xfrm>
        </p:grpSpPr>
        <p:sp>
          <p:nvSpPr>
            <p:cNvPr id="1381" name="Google Shape;1381;p66">
              <a:extLst>
                <a:ext uri="{FF2B5EF4-FFF2-40B4-BE49-F238E27FC236}">
                  <a16:creationId xmlns:a16="http://schemas.microsoft.com/office/drawing/2014/main" id="{308181C2-4C95-F2EC-8A4E-25389CD6A453}"/>
                </a:ext>
              </a:extLst>
            </p:cNvPr>
            <p:cNvSpPr/>
            <p:nvPr/>
          </p:nvSpPr>
          <p:spPr>
            <a:xfrm>
              <a:off x="838200" y="2600210"/>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endParaRPr lang="en-US" sz="2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dirty="0">
                  <a:solidFill>
                    <a:schemeClr val="lt1"/>
                  </a:solidFill>
                  <a:latin typeface="Arial"/>
                  <a:ea typeface="Arial"/>
                  <a:cs typeface="Arial"/>
                  <a:sym typeface="Arial"/>
                </a:rPr>
                <a:t>The system relies on accurate data provided by landlords or administrators.</a:t>
              </a:r>
              <a:br>
                <a:rPr lang="en-US" sz="2000" b="0" i="0" u="none" strike="noStrike" cap="none" dirty="0">
                  <a:solidFill>
                    <a:schemeClr val="lt1"/>
                  </a:solidFill>
                  <a:latin typeface="Arial"/>
                  <a:ea typeface="Arial"/>
                  <a:cs typeface="Arial"/>
                  <a:sym typeface="Arial"/>
                </a:rPr>
              </a:br>
              <a:br>
                <a:rPr lang="en-US" sz="2000" b="0" i="0" u="none" strike="noStrike" cap="none" dirty="0">
                  <a:solidFill>
                    <a:schemeClr val="lt1"/>
                  </a:solidFill>
                  <a:latin typeface="Arial"/>
                  <a:ea typeface="Arial"/>
                  <a:cs typeface="Arial"/>
                  <a:sym typeface="Arial"/>
                </a:rPr>
              </a:br>
              <a:endParaRPr sz="2000" b="0" i="0" u="none" strike="noStrike" cap="none" dirty="0">
                <a:solidFill>
                  <a:schemeClr val="lt1"/>
                </a:solidFill>
                <a:latin typeface="Arial"/>
                <a:ea typeface="Arial"/>
                <a:cs typeface="Arial"/>
                <a:sym typeface="Arial"/>
              </a:endParaRPr>
            </a:p>
          </p:txBody>
        </p:sp>
        <p:sp>
          <p:nvSpPr>
            <p:cNvPr id="1382" name="Google Shape;1382;p66">
              <a:extLst>
                <a:ext uri="{FF2B5EF4-FFF2-40B4-BE49-F238E27FC236}">
                  <a16:creationId xmlns:a16="http://schemas.microsoft.com/office/drawing/2014/main" id="{FF9DEE78-B337-607B-0BF1-58907F6683C1}"/>
                </a:ext>
              </a:extLst>
            </p:cNvPr>
            <p:cNvSpPr/>
            <p:nvPr/>
          </p:nvSpPr>
          <p:spPr>
            <a:xfrm>
              <a:off x="93617" y="2179520"/>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1</a:t>
              </a:r>
              <a:endParaRPr sz="4800" b="1" i="0" u="none" strike="noStrike" cap="none">
                <a:solidFill>
                  <a:schemeClr val="lt1"/>
                </a:solidFill>
                <a:latin typeface="Arial"/>
                <a:ea typeface="Arial"/>
                <a:cs typeface="Arial"/>
                <a:sym typeface="Arial"/>
              </a:endParaRPr>
            </a:p>
          </p:txBody>
        </p:sp>
      </p:grpSp>
      <p:grpSp>
        <p:nvGrpSpPr>
          <p:cNvPr id="1377" name="Google Shape;1377;p66">
            <a:extLst>
              <a:ext uri="{FF2B5EF4-FFF2-40B4-BE49-F238E27FC236}">
                <a16:creationId xmlns:a16="http://schemas.microsoft.com/office/drawing/2014/main" id="{90B61FCB-DA4C-6F73-0A32-B68151CDA969}"/>
              </a:ext>
            </a:extLst>
          </p:cNvPr>
          <p:cNvGrpSpPr/>
          <p:nvPr/>
        </p:nvGrpSpPr>
        <p:grpSpPr>
          <a:xfrm>
            <a:off x="5973393" y="4467497"/>
            <a:ext cx="5823857" cy="2287977"/>
            <a:chOff x="6044739" y="4467497"/>
            <a:chExt cx="5823857" cy="2287977"/>
          </a:xfrm>
        </p:grpSpPr>
        <p:sp>
          <p:nvSpPr>
            <p:cNvPr id="1378" name="Google Shape;1378;p66">
              <a:extLst>
                <a:ext uri="{FF2B5EF4-FFF2-40B4-BE49-F238E27FC236}">
                  <a16:creationId xmlns:a16="http://schemas.microsoft.com/office/drawing/2014/main" id="{1D792A8B-CDAE-AF59-D942-2A5FD3DF6CD4}"/>
                </a:ext>
              </a:extLst>
            </p:cNvPr>
            <p:cNvSpPr/>
            <p:nvPr/>
          </p:nvSpPr>
          <p:spPr>
            <a:xfrm>
              <a:off x="6789322" y="4888187"/>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a:solidFill>
                    <a:schemeClr val="lt1"/>
                  </a:solidFill>
                </a:rPr>
                <a:t>Free Ai apis have no support for </a:t>
              </a:r>
              <a:br>
                <a:rPr lang="en-US" sz="2000">
                  <a:solidFill>
                    <a:schemeClr val="lt1"/>
                  </a:solidFill>
                </a:rPr>
              </a:br>
              <a:r>
                <a:rPr lang="en-US" sz="2000">
                  <a:solidFill>
                    <a:schemeClr val="lt1"/>
                  </a:solidFill>
                </a:rPr>
                <a:t>tool function calls.</a:t>
              </a:r>
              <a:endParaRPr/>
            </a:p>
          </p:txBody>
        </p:sp>
        <p:sp>
          <p:nvSpPr>
            <p:cNvPr id="1379" name="Google Shape;1379;p66">
              <a:extLst>
                <a:ext uri="{FF2B5EF4-FFF2-40B4-BE49-F238E27FC236}">
                  <a16:creationId xmlns:a16="http://schemas.microsoft.com/office/drawing/2014/main" id="{37DFBF7B-9545-F6B6-1178-CD98C603D919}"/>
                </a:ext>
              </a:extLst>
            </p:cNvPr>
            <p:cNvSpPr/>
            <p:nvPr/>
          </p:nvSpPr>
          <p:spPr>
            <a:xfrm>
              <a:off x="6044739" y="4467497"/>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4</a:t>
              </a:r>
              <a:endParaRPr sz="4400" b="1" i="0" u="none" strike="noStrike" cap="none">
                <a:solidFill>
                  <a:schemeClr val="lt1"/>
                </a:solidFill>
                <a:latin typeface="Arial"/>
                <a:ea typeface="Arial"/>
                <a:cs typeface="Arial"/>
                <a:sym typeface="Arial"/>
              </a:endParaRPr>
            </a:p>
          </p:txBody>
        </p:sp>
      </p:grpSp>
      <p:grpSp>
        <p:nvGrpSpPr>
          <p:cNvPr id="1371" name="Google Shape;1371;p66">
            <a:extLst>
              <a:ext uri="{FF2B5EF4-FFF2-40B4-BE49-F238E27FC236}">
                <a16:creationId xmlns:a16="http://schemas.microsoft.com/office/drawing/2014/main" id="{EFB6EB8D-C8D9-9A97-272B-E614790C1D7D}"/>
              </a:ext>
            </a:extLst>
          </p:cNvPr>
          <p:cNvGrpSpPr/>
          <p:nvPr/>
        </p:nvGrpSpPr>
        <p:grpSpPr>
          <a:xfrm>
            <a:off x="5973393" y="4467497"/>
            <a:ext cx="5823857" cy="2287977"/>
            <a:chOff x="93617" y="4467497"/>
            <a:chExt cx="5823857" cy="2287977"/>
          </a:xfrm>
        </p:grpSpPr>
        <p:sp>
          <p:nvSpPr>
            <p:cNvPr id="1372" name="Google Shape;1372;p66">
              <a:extLst>
                <a:ext uri="{FF2B5EF4-FFF2-40B4-BE49-F238E27FC236}">
                  <a16:creationId xmlns:a16="http://schemas.microsoft.com/office/drawing/2014/main" id="{B9F6A085-2F9B-C38E-0AEE-FAA1D250E61E}"/>
                </a:ext>
              </a:extLst>
            </p:cNvPr>
            <p:cNvSpPr/>
            <p:nvPr/>
          </p:nvSpPr>
          <p:spPr>
            <a:xfrm>
              <a:off x="838200" y="4888187"/>
              <a:ext cx="5079274" cy="1867287"/>
            </a:xfrm>
            <a:prstGeom prst="roundRect">
              <a:avLst>
                <a:gd name="adj" fmla="val 16667"/>
              </a:avLst>
            </a:prstGeom>
            <a:solidFill>
              <a:srgbClr val="00B0F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b="0" i="0" u="none" strike="noStrike" cap="none">
                  <a:solidFill>
                    <a:schemeClr val="lt1"/>
                  </a:solidFill>
                  <a:latin typeface="Arial"/>
                  <a:ea typeface="Arial"/>
                  <a:cs typeface="Arial"/>
                  <a:sym typeface="Arial"/>
                </a:rPr>
                <a:t>Third-party map and geocoding APIs may have usage limits or costs.</a:t>
              </a:r>
              <a:endParaRPr sz="2000" b="0" i="0" u="none" strike="noStrike" cap="none">
                <a:solidFill>
                  <a:schemeClr val="lt1"/>
                </a:solidFill>
                <a:latin typeface="Arial"/>
                <a:ea typeface="Arial"/>
                <a:cs typeface="Arial"/>
                <a:sym typeface="Arial"/>
              </a:endParaRPr>
            </a:p>
          </p:txBody>
        </p:sp>
        <p:sp>
          <p:nvSpPr>
            <p:cNvPr id="1373" name="Google Shape;1373;p66">
              <a:extLst>
                <a:ext uri="{FF2B5EF4-FFF2-40B4-BE49-F238E27FC236}">
                  <a16:creationId xmlns:a16="http://schemas.microsoft.com/office/drawing/2014/main" id="{6FDB7954-2D51-466C-6244-D69D3276FD4F}"/>
                </a:ext>
              </a:extLst>
            </p:cNvPr>
            <p:cNvSpPr/>
            <p:nvPr/>
          </p:nvSpPr>
          <p:spPr>
            <a:xfrm>
              <a:off x="93617" y="4467497"/>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3</a:t>
              </a:r>
              <a:endParaRPr sz="4800" b="1" i="0" u="none" strike="noStrike" cap="none">
                <a:solidFill>
                  <a:schemeClr val="lt1"/>
                </a:solidFill>
                <a:latin typeface="Arial"/>
                <a:ea typeface="Arial"/>
                <a:cs typeface="Arial"/>
                <a:sym typeface="Arial"/>
              </a:endParaRPr>
            </a:p>
          </p:txBody>
        </p:sp>
      </p:grpSp>
      <p:sp>
        <p:nvSpPr>
          <p:cNvPr id="1383" name="Google Shape;1383;p66">
            <a:extLst>
              <a:ext uri="{FF2B5EF4-FFF2-40B4-BE49-F238E27FC236}">
                <a16:creationId xmlns:a16="http://schemas.microsoft.com/office/drawing/2014/main" id="{8F0D6BDF-8FC7-9E99-F6A4-CCD6338B27C9}"/>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000" b="1" dirty="0">
                <a:latin typeface="Arial"/>
                <a:ea typeface="Arial"/>
                <a:cs typeface="Arial"/>
                <a:sym typeface="Arial"/>
              </a:rPr>
              <a:t>Constraints</a:t>
            </a:r>
            <a:endParaRPr sz="6000" b="1" dirty="0">
              <a:latin typeface="Arial"/>
              <a:ea typeface="Arial"/>
              <a:cs typeface="Arial"/>
              <a:sym typeface="Arial"/>
            </a:endParaRPr>
          </a:p>
        </p:txBody>
      </p:sp>
      <p:sp>
        <p:nvSpPr>
          <p:cNvPr id="1384" name="Google Shape;1384;p66">
            <a:extLst>
              <a:ext uri="{FF2B5EF4-FFF2-40B4-BE49-F238E27FC236}">
                <a16:creationId xmlns:a16="http://schemas.microsoft.com/office/drawing/2014/main" id="{DFE29D49-FC62-7C5F-7516-F5994C0ADD03}"/>
              </a:ext>
            </a:extLst>
          </p:cNvPr>
          <p:cNvSpPr/>
          <p:nvPr/>
        </p:nvSpPr>
        <p:spPr>
          <a:xfrm>
            <a:off x="1114497" y="6429706"/>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85" name="Google Shape;1385;p66">
            <a:extLst>
              <a:ext uri="{FF2B5EF4-FFF2-40B4-BE49-F238E27FC236}">
                <a16:creationId xmlns:a16="http://schemas.microsoft.com/office/drawing/2014/main" id="{CFA3BA87-3FEC-F883-71EF-9B578A40CFBA}"/>
              </a:ext>
            </a:extLst>
          </p:cNvPr>
          <p:cNvSpPr/>
          <p:nvPr/>
        </p:nvSpPr>
        <p:spPr>
          <a:xfrm>
            <a:off x="133716" y="6387659"/>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86" name="Google Shape;1386;p66">
            <a:extLst>
              <a:ext uri="{FF2B5EF4-FFF2-40B4-BE49-F238E27FC236}">
                <a16:creationId xmlns:a16="http://schemas.microsoft.com/office/drawing/2014/main" id="{A2AD7BDC-8651-7CB3-E5DF-EEFF5F6288BF}"/>
              </a:ext>
            </a:extLst>
          </p:cNvPr>
          <p:cNvSpPr/>
          <p:nvPr/>
        </p:nvSpPr>
        <p:spPr>
          <a:xfrm>
            <a:off x="-491608" y="6194554"/>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2627378942"/>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370">
          <a:extLst>
            <a:ext uri="{FF2B5EF4-FFF2-40B4-BE49-F238E27FC236}">
              <a16:creationId xmlns:a16="http://schemas.microsoft.com/office/drawing/2014/main" id="{DB0EFEFF-E274-FA33-EAB3-E36CBF244E18}"/>
            </a:ext>
          </a:extLst>
        </p:cNvPr>
        <p:cNvGrpSpPr/>
        <p:nvPr/>
      </p:nvGrpSpPr>
      <p:grpSpPr>
        <a:xfrm>
          <a:off x="0" y="0"/>
          <a:ext cx="0" cy="0"/>
          <a:chOff x="0" y="0"/>
          <a:chExt cx="0" cy="0"/>
        </a:xfrm>
      </p:grpSpPr>
      <p:grpSp>
        <p:nvGrpSpPr>
          <p:cNvPr id="1371" name="Google Shape;1371;p66">
            <a:extLst>
              <a:ext uri="{FF2B5EF4-FFF2-40B4-BE49-F238E27FC236}">
                <a16:creationId xmlns:a16="http://schemas.microsoft.com/office/drawing/2014/main" id="{2C05D8A8-3DE9-E72A-ED3B-0166D35136DD}"/>
              </a:ext>
            </a:extLst>
          </p:cNvPr>
          <p:cNvGrpSpPr/>
          <p:nvPr/>
        </p:nvGrpSpPr>
        <p:grpSpPr>
          <a:xfrm>
            <a:off x="5973393" y="4467497"/>
            <a:ext cx="5823857" cy="2287977"/>
            <a:chOff x="93617" y="4467497"/>
            <a:chExt cx="5823857" cy="2287977"/>
          </a:xfrm>
        </p:grpSpPr>
        <p:sp>
          <p:nvSpPr>
            <p:cNvPr id="1372" name="Google Shape;1372;p66">
              <a:extLst>
                <a:ext uri="{FF2B5EF4-FFF2-40B4-BE49-F238E27FC236}">
                  <a16:creationId xmlns:a16="http://schemas.microsoft.com/office/drawing/2014/main" id="{22E194B0-2CD3-3D58-66DE-7776CBF47992}"/>
                </a:ext>
              </a:extLst>
            </p:cNvPr>
            <p:cNvSpPr/>
            <p:nvPr/>
          </p:nvSpPr>
          <p:spPr>
            <a:xfrm>
              <a:off x="838200" y="4888187"/>
              <a:ext cx="5079274" cy="1867287"/>
            </a:xfrm>
            <a:prstGeom prst="roundRect">
              <a:avLst>
                <a:gd name="adj" fmla="val 16667"/>
              </a:avLst>
            </a:prstGeom>
            <a:solidFill>
              <a:srgbClr val="00B0F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b="0" i="0" u="none" strike="noStrike" cap="none">
                  <a:solidFill>
                    <a:schemeClr val="lt1"/>
                  </a:solidFill>
                  <a:latin typeface="Arial"/>
                  <a:ea typeface="Arial"/>
                  <a:cs typeface="Arial"/>
                  <a:sym typeface="Arial"/>
                </a:rPr>
                <a:t>Third-party map and geocoding APIs may have usage limits or costs.</a:t>
              </a:r>
              <a:endParaRPr sz="2000" b="0" i="0" u="none" strike="noStrike" cap="none">
                <a:solidFill>
                  <a:schemeClr val="lt1"/>
                </a:solidFill>
                <a:latin typeface="Arial"/>
                <a:ea typeface="Arial"/>
                <a:cs typeface="Arial"/>
                <a:sym typeface="Arial"/>
              </a:endParaRPr>
            </a:p>
          </p:txBody>
        </p:sp>
        <p:sp>
          <p:nvSpPr>
            <p:cNvPr id="1373" name="Google Shape;1373;p66">
              <a:extLst>
                <a:ext uri="{FF2B5EF4-FFF2-40B4-BE49-F238E27FC236}">
                  <a16:creationId xmlns:a16="http://schemas.microsoft.com/office/drawing/2014/main" id="{5E4CE9B4-6A02-E9C5-5FB0-ADE5A4CA6BA2}"/>
                </a:ext>
              </a:extLst>
            </p:cNvPr>
            <p:cNvSpPr/>
            <p:nvPr/>
          </p:nvSpPr>
          <p:spPr>
            <a:xfrm>
              <a:off x="93617" y="4467497"/>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3</a:t>
              </a:r>
              <a:endParaRPr sz="4800" b="1" i="0" u="none" strike="noStrike" cap="none">
                <a:solidFill>
                  <a:schemeClr val="lt1"/>
                </a:solidFill>
                <a:latin typeface="Arial"/>
                <a:ea typeface="Arial"/>
                <a:cs typeface="Arial"/>
                <a:sym typeface="Arial"/>
              </a:endParaRPr>
            </a:p>
          </p:txBody>
        </p:sp>
      </p:grpSp>
      <p:grpSp>
        <p:nvGrpSpPr>
          <p:cNvPr id="1374" name="Google Shape;1374;p66">
            <a:extLst>
              <a:ext uri="{FF2B5EF4-FFF2-40B4-BE49-F238E27FC236}">
                <a16:creationId xmlns:a16="http://schemas.microsoft.com/office/drawing/2014/main" id="{98740A97-4888-F8DC-A11A-DF98892D9AFE}"/>
              </a:ext>
            </a:extLst>
          </p:cNvPr>
          <p:cNvGrpSpPr/>
          <p:nvPr/>
        </p:nvGrpSpPr>
        <p:grpSpPr>
          <a:xfrm>
            <a:off x="5973393" y="2179520"/>
            <a:ext cx="5823857" cy="2287977"/>
            <a:chOff x="6044739" y="2179520"/>
            <a:chExt cx="5823857" cy="2287977"/>
          </a:xfrm>
        </p:grpSpPr>
        <p:sp>
          <p:nvSpPr>
            <p:cNvPr id="1375" name="Google Shape;1375;p66">
              <a:extLst>
                <a:ext uri="{FF2B5EF4-FFF2-40B4-BE49-F238E27FC236}">
                  <a16:creationId xmlns:a16="http://schemas.microsoft.com/office/drawing/2014/main" id="{81AB4D3A-3ABE-EBE1-DDE6-3F23E27C756B}"/>
                </a:ext>
              </a:extLst>
            </p:cNvPr>
            <p:cNvSpPr/>
            <p:nvPr/>
          </p:nvSpPr>
          <p:spPr>
            <a:xfrm>
              <a:off x="6789322" y="2600210"/>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b="0" i="0" u="none" strike="noStrike" cap="none">
                  <a:solidFill>
                    <a:schemeClr val="lt1"/>
                  </a:solidFill>
                  <a:latin typeface="Arial"/>
                  <a:ea typeface="Arial"/>
                  <a:cs typeface="Arial"/>
                  <a:sym typeface="Arial"/>
                </a:rPr>
                <a:t>Location and distance calculations may have minor inaccuracies due to GPS and geocoding services.</a:t>
              </a:r>
              <a:endParaRPr/>
            </a:p>
          </p:txBody>
        </p:sp>
        <p:sp>
          <p:nvSpPr>
            <p:cNvPr id="1376" name="Google Shape;1376;p66">
              <a:extLst>
                <a:ext uri="{FF2B5EF4-FFF2-40B4-BE49-F238E27FC236}">
                  <a16:creationId xmlns:a16="http://schemas.microsoft.com/office/drawing/2014/main" id="{E0D191FC-548D-B714-89FC-7C27F1AB6A43}"/>
                </a:ext>
              </a:extLst>
            </p:cNvPr>
            <p:cNvSpPr/>
            <p:nvPr/>
          </p:nvSpPr>
          <p:spPr>
            <a:xfrm>
              <a:off x="6044739" y="2179520"/>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2</a:t>
              </a:r>
              <a:endParaRPr sz="4800" b="1" i="0" u="none" strike="noStrike" cap="none">
                <a:solidFill>
                  <a:schemeClr val="lt1"/>
                </a:solidFill>
                <a:latin typeface="Arial"/>
                <a:ea typeface="Arial"/>
                <a:cs typeface="Arial"/>
                <a:sym typeface="Arial"/>
              </a:endParaRPr>
            </a:p>
          </p:txBody>
        </p:sp>
      </p:grpSp>
      <p:grpSp>
        <p:nvGrpSpPr>
          <p:cNvPr id="1380" name="Google Shape;1380;p66">
            <a:extLst>
              <a:ext uri="{FF2B5EF4-FFF2-40B4-BE49-F238E27FC236}">
                <a16:creationId xmlns:a16="http://schemas.microsoft.com/office/drawing/2014/main" id="{5572010C-11E5-436F-A3E2-E3B59E6F42AA}"/>
              </a:ext>
            </a:extLst>
          </p:cNvPr>
          <p:cNvGrpSpPr/>
          <p:nvPr/>
        </p:nvGrpSpPr>
        <p:grpSpPr>
          <a:xfrm>
            <a:off x="93617" y="2179520"/>
            <a:ext cx="5823857" cy="2287977"/>
            <a:chOff x="93617" y="2179520"/>
            <a:chExt cx="5823857" cy="2287977"/>
          </a:xfrm>
        </p:grpSpPr>
        <p:sp>
          <p:nvSpPr>
            <p:cNvPr id="1381" name="Google Shape;1381;p66">
              <a:extLst>
                <a:ext uri="{FF2B5EF4-FFF2-40B4-BE49-F238E27FC236}">
                  <a16:creationId xmlns:a16="http://schemas.microsoft.com/office/drawing/2014/main" id="{5CA60CC4-6444-D4FF-F22E-BB635A66148E}"/>
                </a:ext>
              </a:extLst>
            </p:cNvPr>
            <p:cNvSpPr/>
            <p:nvPr/>
          </p:nvSpPr>
          <p:spPr>
            <a:xfrm>
              <a:off x="838200" y="2600210"/>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endParaRPr lang="en-US" sz="20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dirty="0">
                  <a:solidFill>
                    <a:schemeClr val="lt1"/>
                  </a:solidFill>
                  <a:latin typeface="Arial"/>
                  <a:ea typeface="Arial"/>
                  <a:cs typeface="Arial"/>
                  <a:sym typeface="Arial"/>
                </a:rPr>
                <a:t>The system relies on accurate data provided by landlords or administrators.</a:t>
              </a:r>
              <a:br>
                <a:rPr lang="en-US" sz="2000" b="0" i="0" u="none" strike="noStrike" cap="none" dirty="0">
                  <a:solidFill>
                    <a:schemeClr val="lt1"/>
                  </a:solidFill>
                  <a:latin typeface="Arial"/>
                  <a:ea typeface="Arial"/>
                  <a:cs typeface="Arial"/>
                  <a:sym typeface="Arial"/>
                </a:rPr>
              </a:br>
              <a:br>
                <a:rPr lang="en-US" sz="2000" b="0" i="0" u="none" strike="noStrike" cap="none" dirty="0">
                  <a:solidFill>
                    <a:schemeClr val="lt1"/>
                  </a:solidFill>
                  <a:latin typeface="Arial"/>
                  <a:ea typeface="Arial"/>
                  <a:cs typeface="Arial"/>
                  <a:sym typeface="Arial"/>
                </a:rPr>
              </a:br>
              <a:endParaRPr sz="2000" b="0" i="0" u="none" strike="noStrike" cap="none" dirty="0">
                <a:solidFill>
                  <a:schemeClr val="lt1"/>
                </a:solidFill>
                <a:latin typeface="Arial"/>
                <a:ea typeface="Arial"/>
                <a:cs typeface="Arial"/>
                <a:sym typeface="Arial"/>
              </a:endParaRPr>
            </a:p>
          </p:txBody>
        </p:sp>
        <p:sp>
          <p:nvSpPr>
            <p:cNvPr id="1382" name="Google Shape;1382;p66">
              <a:extLst>
                <a:ext uri="{FF2B5EF4-FFF2-40B4-BE49-F238E27FC236}">
                  <a16:creationId xmlns:a16="http://schemas.microsoft.com/office/drawing/2014/main" id="{D1832E4E-A42F-1845-676C-CC02FFF65485}"/>
                </a:ext>
              </a:extLst>
            </p:cNvPr>
            <p:cNvSpPr/>
            <p:nvPr/>
          </p:nvSpPr>
          <p:spPr>
            <a:xfrm>
              <a:off x="93617" y="2179520"/>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1</a:t>
              </a:r>
              <a:endParaRPr sz="4800" b="1" i="0" u="none" strike="noStrike" cap="none">
                <a:solidFill>
                  <a:schemeClr val="lt1"/>
                </a:solidFill>
                <a:latin typeface="Arial"/>
                <a:ea typeface="Arial"/>
                <a:cs typeface="Arial"/>
                <a:sym typeface="Arial"/>
              </a:endParaRPr>
            </a:p>
          </p:txBody>
        </p:sp>
      </p:grpSp>
      <p:grpSp>
        <p:nvGrpSpPr>
          <p:cNvPr id="1377" name="Google Shape;1377;p66">
            <a:extLst>
              <a:ext uri="{FF2B5EF4-FFF2-40B4-BE49-F238E27FC236}">
                <a16:creationId xmlns:a16="http://schemas.microsoft.com/office/drawing/2014/main" id="{2EED75E5-A86E-D533-7EC3-87CD17D9C52E}"/>
              </a:ext>
            </a:extLst>
          </p:cNvPr>
          <p:cNvGrpSpPr/>
          <p:nvPr/>
        </p:nvGrpSpPr>
        <p:grpSpPr>
          <a:xfrm>
            <a:off x="93617" y="4467497"/>
            <a:ext cx="5823857" cy="2287977"/>
            <a:chOff x="6044739" y="4467497"/>
            <a:chExt cx="5823857" cy="2287977"/>
          </a:xfrm>
        </p:grpSpPr>
        <p:sp>
          <p:nvSpPr>
            <p:cNvPr id="1378" name="Google Shape;1378;p66">
              <a:extLst>
                <a:ext uri="{FF2B5EF4-FFF2-40B4-BE49-F238E27FC236}">
                  <a16:creationId xmlns:a16="http://schemas.microsoft.com/office/drawing/2014/main" id="{59A794EA-B456-8732-A855-A4CC97C38893}"/>
                </a:ext>
              </a:extLst>
            </p:cNvPr>
            <p:cNvSpPr/>
            <p:nvPr/>
          </p:nvSpPr>
          <p:spPr>
            <a:xfrm>
              <a:off x="6789322" y="4888187"/>
              <a:ext cx="5079274" cy="1867287"/>
            </a:xfrm>
            <a:prstGeom prst="roundRect">
              <a:avLst>
                <a:gd name="adj" fmla="val 16667"/>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000">
                  <a:solidFill>
                    <a:schemeClr val="lt1"/>
                  </a:solidFill>
                </a:rPr>
                <a:t>Free Ai apis have no support for </a:t>
              </a:r>
              <a:br>
                <a:rPr lang="en-US" sz="2000">
                  <a:solidFill>
                    <a:schemeClr val="lt1"/>
                  </a:solidFill>
                </a:rPr>
              </a:br>
              <a:r>
                <a:rPr lang="en-US" sz="2000">
                  <a:solidFill>
                    <a:schemeClr val="lt1"/>
                  </a:solidFill>
                </a:rPr>
                <a:t>tool function calls.</a:t>
              </a:r>
              <a:endParaRPr/>
            </a:p>
          </p:txBody>
        </p:sp>
        <p:sp>
          <p:nvSpPr>
            <p:cNvPr id="1379" name="Google Shape;1379;p66">
              <a:extLst>
                <a:ext uri="{FF2B5EF4-FFF2-40B4-BE49-F238E27FC236}">
                  <a16:creationId xmlns:a16="http://schemas.microsoft.com/office/drawing/2014/main" id="{F1B49315-B1E3-78C1-1223-865848398706}"/>
                </a:ext>
              </a:extLst>
            </p:cNvPr>
            <p:cNvSpPr/>
            <p:nvPr/>
          </p:nvSpPr>
          <p:spPr>
            <a:xfrm>
              <a:off x="6044739" y="4467497"/>
              <a:ext cx="1020880" cy="1020880"/>
            </a:xfrm>
            <a:prstGeom prst="ellipse">
              <a:avLst/>
            </a:prstGeom>
            <a:solidFill>
              <a:srgbClr val="0070C0"/>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4800" b="1" i="0" u="none" strike="noStrike" cap="none">
                  <a:solidFill>
                    <a:schemeClr val="lt1"/>
                  </a:solidFill>
                  <a:latin typeface="Arial"/>
                  <a:ea typeface="Arial"/>
                  <a:cs typeface="Arial"/>
                  <a:sym typeface="Arial"/>
                </a:rPr>
                <a:t>4</a:t>
              </a:r>
              <a:endParaRPr sz="4400" b="1" i="0" u="none" strike="noStrike" cap="none">
                <a:solidFill>
                  <a:schemeClr val="lt1"/>
                </a:solidFill>
                <a:latin typeface="Arial"/>
                <a:ea typeface="Arial"/>
                <a:cs typeface="Arial"/>
                <a:sym typeface="Arial"/>
              </a:endParaRPr>
            </a:p>
          </p:txBody>
        </p:sp>
      </p:grpSp>
      <p:sp>
        <p:nvSpPr>
          <p:cNvPr id="1383" name="Google Shape;1383;p66">
            <a:extLst>
              <a:ext uri="{FF2B5EF4-FFF2-40B4-BE49-F238E27FC236}">
                <a16:creationId xmlns:a16="http://schemas.microsoft.com/office/drawing/2014/main" id="{54AAB730-B769-CCB5-A139-1E881E082ADC}"/>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000" b="1" dirty="0">
                <a:latin typeface="Arial"/>
                <a:ea typeface="Arial"/>
                <a:cs typeface="Arial"/>
                <a:sym typeface="Arial"/>
              </a:rPr>
              <a:t>Constraints</a:t>
            </a:r>
            <a:endParaRPr sz="6000" b="1" dirty="0">
              <a:latin typeface="Arial"/>
              <a:ea typeface="Arial"/>
              <a:cs typeface="Arial"/>
              <a:sym typeface="Arial"/>
            </a:endParaRPr>
          </a:p>
        </p:txBody>
      </p:sp>
      <p:sp>
        <p:nvSpPr>
          <p:cNvPr id="1384" name="Google Shape;1384;p66">
            <a:extLst>
              <a:ext uri="{FF2B5EF4-FFF2-40B4-BE49-F238E27FC236}">
                <a16:creationId xmlns:a16="http://schemas.microsoft.com/office/drawing/2014/main" id="{7609F03A-879C-A840-322B-97FD56DD0E90}"/>
              </a:ext>
            </a:extLst>
          </p:cNvPr>
          <p:cNvSpPr/>
          <p:nvPr/>
        </p:nvSpPr>
        <p:spPr>
          <a:xfrm>
            <a:off x="11293365" y="-743854"/>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85" name="Google Shape;1385;p66">
            <a:extLst>
              <a:ext uri="{FF2B5EF4-FFF2-40B4-BE49-F238E27FC236}">
                <a16:creationId xmlns:a16="http://schemas.microsoft.com/office/drawing/2014/main" id="{3ECFC252-B72B-D2FA-AC4D-A59B77147503}"/>
              </a:ext>
            </a:extLst>
          </p:cNvPr>
          <p:cNvSpPr/>
          <p:nvPr/>
        </p:nvSpPr>
        <p:spPr>
          <a:xfrm>
            <a:off x="10025862" y="-575557"/>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86" name="Google Shape;1386;p66">
            <a:extLst>
              <a:ext uri="{FF2B5EF4-FFF2-40B4-BE49-F238E27FC236}">
                <a16:creationId xmlns:a16="http://schemas.microsoft.com/office/drawing/2014/main" id="{677E5D53-6541-965D-9618-232EA103067F}"/>
              </a:ext>
            </a:extLst>
          </p:cNvPr>
          <p:cNvSpPr/>
          <p:nvPr/>
        </p:nvSpPr>
        <p:spPr>
          <a:xfrm>
            <a:off x="10544729" y="596120"/>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938295442"/>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390"/>
        <p:cNvGrpSpPr/>
        <p:nvPr/>
      </p:nvGrpSpPr>
      <p:grpSpPr>
        <a:xfrm>
          <a:off x="0" y="0"/>
          <a:ext cx="0" cy="0"/>
          <a:chOff x="0" y="0"/>
          <a:chExt cx="0" cy="0"/>
        </a:xfrm>
      </p:grpSpPr>
      <p:sp>
        <p:nvSpPr>
          <p:cNvPr id="1391" name="Google Shape;1391;p67">
            <a:hlinkClick r:id="rId3" action="ppaction://hlinksldjump"/>
          </p:cNvPr>
          <p:cNvSpPr/>
          <p:nvPr/>
        </p:nvSpPr>
        <p:spPr>
          <a:xfrm>
            <a:off x="1442720" y="39116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Introduction</a:t>
            </a:r>
            <a:endParaRPr sz="2000" b="1" i="0" u="none" strike="noStrike" cap="none">
              <a:solidFill>
                <a:schemeClr val="lt1"/>
              </a:solidFill>
              <a:latin typeface="Arial"/>
              <a:ea typeface="Arial"/>
              <a:cs typeface="Arial"/>
              <a:sym typeface="Arial"/>
            </a:endParaRPr>
          </a:p>
        </p:txBody>
      </p:sp>
      <p:sp>
        <p:nvSpPr>
          <p:cNvPr id="1392" name="Google Shape;1392;p67">
            <a:hlinkClick r:id="rId4" action="ppaction://hlinksldjump"/>
          </p:cNvPr>
          <p:cNvSpPr/>
          <p:nvPr/>
        </p:nvSpPr>
        <p:spPr>
          <a:xfrm>
            <a:off x="1442720" y="399288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Features</a:t>
            </a:r>
            <a:endParaRPr sz="2800" b="1" i="0" u="none" strike="noStrike" cap="none">
              <a:solidFill>
                <a:schemeClr val="lt1"/>
              </a:solidFill>
              <a:latin typeface="Arial"/>
              <a:ea typeface="Arial"/>
              <a:cs typeface="Arial"/>
              <a:sym typeface="Arial"/>
            </a:endParaRPr>
          </a:p>
        </p:txBody>
      </p:sp>
      <p:sp>
        <p:nvSpPr>
          <p:cNvPr id="1393" name="Google Shape;1393;p67">
            <a:hlinkClick r:id="rId5" action="ppaction://hlinksldjump"/>
          </p:cNvPr>
          <p:cNvSpPr/>
          <p:nvPr/>
        </p:nvSpPr>
        <p:spPr>
          <a:xfrm>
            <a:off x="8275322" y="39116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lt1"/>
                </a:solidFill>
                <a:latin typeface="Arial"/>
                <a:ea typeface="Arial"/>
                <a:cs typeface="Arial"/>
                <a:sym typeface="Arial"/>
              </a:rPr>
              <a:t>Constrains</a:t>
            </a:r>
            <a:endParaRPr sz="2000" b="1" i="0" u="none" strike="noStrike" cap="none">
              <a:solidFill>
                <a:schemeClr val="lt1"/>
              </a:solidFill>
              <a:latin typeface="Arial"/>
              <a:ea typeface="Arial"/>
              <a:cs typeface="Arial"/>
              <a:sym typeface="Arial"/>
            </a:endParaRPr>
          </a:p>
        </p:txBody>
      </p:sp>
      <p:sp>
        <p:nvSpPr>
          <p:cNvPr id="1394" name="Google Shape;1394;p67">
            <a:hlinkClick r:id="rId6" action="ppaction://hlinksldjump"/>
          </p:cNvPr>
          <p:cNvSpPr/>
          <p:nvPr/>
        </p:nvSpPr>
        <p:spPr>
          <a:xfrm>
            <a:off x="8275322" y="399288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Future work</a:t>
            </a:r>
            <a:endParaRPr sz="2800" b="1" i="0" u="none" strike="noStrike" cap="none">
              <a:solidFill>
                <a:schemeClr val="lt1"/>
              </a:solidFill>
              <a:latin typeface="Arial"/>
              <a:ea typeface="Arial"/>
              <a:cs typeface="Arial"/>
              <a:sym typeface="Arial"/>
            </a:endParaRPr>
          </a:p>
        </p:txBody>
      </p:sp>
      <p:sp>
        <p:nvSpPr>
          <p:cNvPr id="1395" name="Google Shape;1395;p67">
            <a:hlinkClick r:id="rId7" action="ppaction://hlinksldjump"/>
          </p:cNvPr>
          <p:cNvSpPr/>
          <p:nvPr/>
        </p:nvSpPr>
        <p:spPr>
          <a:xfrm>
            <a:off x="4859020" y="2192020"/>
            <a:ext cx="2473960" cy="2473960"/>
          </a:xfrm>
          <a:prstGeom prst="ellipse">
            <a:avLst/>
          </a:prstGeom>
          <a:solidFill>
            <a:srgbClr val="00B0F0"/>
          </a:solidFill>
          <a:ln>
            <a:noFill/>
          </a:ln>
          <a:effectLst>
            <a:innerShdw blurRad="63500" dist="50800" dir="16200000">
              <a:prstClr val="black">
                <a:alpha val="50000"/>
              </a:prstClr>
            </a:inn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lt1"/>
                </a:solidFill>
                <a:latin typeface="Arial"/>
                <a:ea typeface="Arial"/>
                <a:cs typeface="Arial"/>
                <a:sym typeface="Arial"/>
              </a:rPr>
              <a:t>Tech stack</a:t>
            </a:r>
            <a:endParaRPr sz="2800" b="1"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419"/>
        <p:cNvGrpSpPr/>
        <p:nvPr/>
      </p:nvGrpSpPr>
      <p:grpSpPr>
        <a:xfrm>
          <a:off x="0" y="0"/>
          <a:ext cx="0" cy="0"/>
          <a:chOff x="0" y="0"/>
          <a:chExt cx="0" cy="0"/>
        </a:xfrm>
      </p:grpSpPr>
      <p:sp>
        <p:nvSpPr>
          <p:cNvPr id="1420" name="Google Shape;1420;p70"/>
          <p:cNvSpPr/>
          <p:nvPr/>
        </p:nvSpPr>
        <p:spPr>
          <a:xfrm>
            <a:off x="1005850" y="2940575"/>
            <a:ext cx="4781100" cy="2976900"/>
          </a:xfrm>
          <a:prstGeom prst="ellipse">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0" i="0" u="none" strike="noStrike" cap="none" dirty="0">
                <a:solidFill>
                  <a:schemeClr val="lt1"/>
                </a:solidFill>
                <a:latin typeface="Arial"/>
                <a:ea typeface="Arial"/>
                <a:cs typeface="Arial"/>
                <a:sym typeface="Arial"/>
              </a:rPr>
              <a:t>Payment Integration: Add secure online payment support for deposits and rental transactions.</a:t>
            </a:r>
            <a:endParaRPr sz="2400" b="0" i="0" u="none" strike="noStrike" cap="none" dirty="0">
              <a:solidFill>
                <a:schemeClr val="lt1"/>
              </a:solidFill>
              <a:latin typeface="Arial"/>
              <a:ea typeface="Arial"/>
              <a:cs typeface="Arial"/>
              <a:sym typeface="Arial"/>
            </a:endParaRPr>
          </a:p>
        </p:txBody>
      </p:sp>
      <p:sp>
        <p:nvSpPr>
          <p:cNvPr id="1421" name="Google Shape;1421;p70"/>
          <p:cNvSpPr/>
          <p:nvPr/>
        </p:nvSpPr>
        <p:spPr>
          <a:xfrm>
            <a:off x="6405150" y="2940575"/>
            <a:ext cx="4781100" cy="2976900"/>
          </a:xfrm>
          <a:prstGeom prst="ellipse">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114300" marR="0" lvl="0" indent="0" algn="ctr" rtl="0">
              <a:lnSpc>
                <a:spcPct val="90000"/>
              </a:lnSpc>
              <a:spcBef>
                <a:spcPts val="0"/>
              </a:spcBef>
              <a:spcAft>
                <a:spcPts val="0"/>
              </a:spcAft>
              <a:buNone/>
            </a:pPr>
            <a:r>
              <a:rPr lang="en-US" sz="2000" dirty="0">
                <a:solidFill>
                  <a:schemeClr val="lt1"/>
                </a:solidFill>
              </a:rPr>
              <a:t>Add real-time availability and booking integration, allowing landlords to update listings instantly and students to reserve or apply for apartments directly.</a:t>
            </a:r>
            <a:endParaRPr sz="2000" dirty="0">
              <a:solidFill>
                <a:schemeClr val="lt1"/>
              </a:solidFill>
            </a:endParaRPr>
          </a:p>
        </p:txBody>
      </p:sp>
      <p:sp>
        <p:nvSpPr>
          <p:cNvPr id="1422" name="Google Shape;1422;p7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000" b="1">
                <a:latin typeface="Arial"/>
                <a:ea typeface="Arial"/>
                <a:cs typeface="Arial"/>
                <a:sym typeface="Arial"/>
              </a:rPr>
              <a:t>Future work</a:t>
            </a:r>
            <a:endParaRPr sz="6000" b="1">
              <a:latin typeface="Arial"/>
              <a:ea typeface="Arial"/>
              <a:cs typeface="Arial"/>
              <a:sym typeface="Arial"/>
            </a:endParaRPr>
          </a:p>
        </p:txBody>
      </p:sp>
      <p:sp>
        <p:nvSpPr>
          <p:cNvPr id="2" name="Google Shape;1401;p68">
            <a:extLst>
              <a:ext uri="{FF2B5EF4-FFF2-40B4-BE49-F238E27FC236}">
                <a16:creationId xmlns:a16="http://schemas.microsoft.com/office/drawing/2014/main" id="{2D318025-5B5C-8173-CDD8-5422208F79A0}"/>
              </a:ext>
            </a:extLst>
          </p:cNvPr>
          <p:cNvSpPr txBox="1">
            <a:spLocks noGrp="1"/>
          </p:cNvSpPr>
          <p:nvPr>
            <p:ph type="body" idx="1"/>
          </p:nvPr>
        </p:nvSpPr>
        <p:spPr>
          <a:xfrm>
            <a:off x="838200" y="1825625"/>
            <a:ext cx="10515600" cy="94068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800"/>
              <a:buNone/>
            </a:pPr>
            <a:r>
              <a:rPr lang="en-US" b="1" dirty="0">
                <a:latin typeface="Arial"/>
                <a:ea typeface="Arial"/>
                <a:cs typeface="Arial"/>
                <a:sym typeface="Arial"/>
              </a:rPr>
              <a:t>Several enhancements can be considered </a:t>
            </a:r>
            <a:endParaRPr dirty="0"/>
          </a:p>
          <a:p>
            <a:pPr marL="0" lvl="0" indent="0" algn="ctr" rtl="0">
              <a:lnSpc>
                <a:spcPct val="90000"/>
              </a:lnSpc>
              <a:spcBef>
                <a:spcPts val="0"/>
              </a:spcBef>
              <a:spcAft>
                <a:spcPts val="0"/>
              </a:spcAft>
              <a:buClr>
                <a:schemeClr val="dk1"/>
              </a:buClr>
              <a:buSzPts val="2800"/>
              <a:buNone/>
            </a:pPr>
            <a:r>
              <a:rPr lang="en-US" b="1" dirty="0">
                <a:latin typeface="Arial"/>
                <a:ea typeface="Arial"/>
                <a:cs typeface="Arial"/>
                <a:sym typeface="Arial"/>
              </a:rPr>
              <a:t>to further improve the </a:t>
            </a:r>
            <a:r>
              <a:rPr lang="en-US" b="1" dirty="0" err="1">
                <a:latin typeface="Arial"/>
                <a:ea typeface="Arial"/>
                <a:cs typeface="Arial"/>
                <a:sym typeface="Arial"/>
              </a:rPr>
              <a:t>UniNest</a:t>
            </a:r>
            <a:r>
              <a:rPr lang="en-US" b="1" dirty="0">
                <a:latin typeface="Arial"/>
                <a:ea typeface="Arial"/>
                <a:cs typeface="Arial"/>
                <a:sym typeface="Arial"/>
              </a:rPr>
              <a:t> platform:</a:t>
            </a:r>
            <a:endParaRPr dirty="0"/>
          </a:p>
        </p:txBody>
      </p:sp>
      <p:sp>
        <p:nvSpPr>
          <p:cNvPr id="3" name="Rectangle: Rounded Corners 2">
            <a:extLst>
              <a:ext uri="{FF2B5EF4-FFF2-40B4-BE49-F238E27FC236}">
                <a16:creationId xmlns:a16="http://schemas.microsoft.com/office/drawing/2014/main" id="{5F70CB65-90FC-6E15-A682-14B20B3206EB}"/>
              </a:ext>
            </a:extLst>
          </p:cNvPr>
          <p:cNvSpPr/>
          <p:nvPr/>
        </p:nvSpPr>
        <p:spPr>
          <a:xfrm>
            <a:off x="387529" y="2766307"/>
            <a:ext cx="11804471" cy="40916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3" name="Google Shape;1423;p70"/>
          <p:cNvSpPr/>
          <p:nvPr/>
        </p:nvSpPr>
        <p:spPr>
          <a:xfrm>
            <a:off x="9556531" y="5917475"/>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24" name="Google Shape;1424;p70"/>
          <p:cNvSpPr/>
          <p:nvPr/>
        </p:nvSpPr>
        <p:spPr>
          <a:xfrm>
            <a:off x="11501659" y="5278329"/>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25" name="Google Shape;1425;p70"/>
          <p:cNvSpPr/>
          <p:nvPr/>
        </p:nvSpPr>
        <p:spPr>
          <a:xfrm>
            <a:off x="11388038" y="6293304"/>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419">
          <a:extLst>
            <a:ext uri="{FF2B5EF4-FFF2-40B4-BE49-F238E27FC236}">
              <a16:creationId xmlns:a16="http://schemas.microsoft.com/office/drawing/2014/main" id="{DBE26F14-7FCA-39E3-EA19-4C0077B0EF48}"/>
            </a:ext>
          </a:extLst>
        </p:cNvPr>
        <p:cNvGrpSpPr/>
        <p:nvPr/>
      </p:nvGrpSpPr>
      <p:grpSpPr>
        <a:xfrm>
          <a:off x="0" y="0"/>
          <a:ext cx="0" cy="0"/>
          <a:chOff x="0" y="0"/>
          <a:chExt cx="0" cy="0"/>
        </a:xfrm>
      </p:grpSpPr>
      <p:sp>
        <p:nvSpPr>
          <p:cNvPr id="1420" name="Google Shape;1420;p70">
            <a:extLst>
              <a:ext uri="{FF2B5EF4-FFF2-40B4-BE49-F238E27FC236}">
                <a16:creationId xmlns:a16="http://schemas.microsoft.com/office/drawing/2014/main" id="{95C57AEA-BCEC-4B48-AF7C-B9FA1C87786D}"/>
              </a:ext>
            </a:extLst>
          </p:cNvPr>
          <p:cNvSpPr/>
          <p:nvPr/>
        </p:nvSpPr>
        <p:spPr>
          <a:xfrm>
            <a:off x="1005850" y="2940575"/>
            <a:ext cx="4781100" cy="2976900"/>
          </a:xfrm>
          <a:prstGeom prst="ellipse">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0" i="0" u="none" strike="noStrike" cap="none" dirty="0">
                <a:solidFill>
                  <a:schemeClr val="lt1"/>
                </a:solidFill>
                <a:latin typeface="Arial"/>
                <a:ea typeface="Arial"/>
                <a:cs typeface="Arial"/>
                <a:sym typeface="Arial"/>
              </a:rPr>
              <a:t>Payment Integration: Add secure online payment support for deposits and rental transactions.</a:t>
            </a:r>
            <a:endParaRPr sz="2400" b="0" i="0" u="none" strike="noStrike" cap="none" dirty="0">
              <a:solidFill>
                <a:schemeClr val="lt1"/>
              </a:solidFill>
              <a:latin typeface="Arial"/>
              <a:ea typeface="Arial"/>
              <a:cs typeface="Arial"/>
              <a:sym typeface="Arial"/>
            </a:endParaRPr>
          </a:p>
        </p:txBody>
      </p:sp>
      <p:sp>
        <p:nvSpPr>
          <p:cNvPr id="1421" name="Google Shape;1421;p70">
            <a:extLst>
              <a:ext uri="{FF2B5EF4-FFF2-40B4-BE49-F238E27FC236}">
                <a16:creationId xmlns:a16="http://schemas.microsoft.com/office/drawing/2014/main" id="{FDD62A6B-0ED5-3919-DDD9-1400324CAD09}"/>
              </a:ext>
            </a:extLst>
          </p:cNvPr>
          <p:cNvSpPr/>
          <p:nvPr/>
        </p:nvSpPr>
        <p:spPr>
          <a:xfrm>
            <a:off x="6405150" y="2940575"/>
            <a:ext cx="4781100" cy="2976900"/>
          </a:xfrm>
          <a:prstGeom prst="ellipse">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114300" marR="0" lvl="0" indent="0" algn="ctr" rtl="0">
              <a:lnSpc>
                <a:spcPct val="90000"/>
              </a:lnSpc>
              <a:spcBef>
                <a:spcPts val="0"/>
              </a:spcBef>
              <a:spcAft>
                <a:spcPts val="0"/>
              </a:spcAft>
              <a:buNone/>
            </a:pPr>
            <a:r>
              <a:rPr lang="en-US" sz="2000" dirty="0">
                <a:solidFill>
                  <a:schemeClr val="lt1"/>
                </a:solidFill>
              </a:rPr>
              <a:t>Add real-time availability and booking integration, allowing landlords to update listings instantly and students to reserve or apply for apartments directly.</a:t>
            </a:r>
            <a:endParaRPr sz="2000" dirty="0">
              <a:solidFill>
                <a:schemeClr val="lt1"/>
              </a:solidFill>
            </a:endParaRPr>
          </a:p>
        </p:txBody>
      </p:sp>
      <p:sp>
        <p:nvSpPr>
          <p:cNvPr id="1422" name="Google Shape;1422;p70">
            <a:extLst>
              <a:ext uri="{FF2B5EF4-FFF2-40B4-BE49-F238E27FC236}">
                <a16:creationId xmlns:a16="http://schemas.microsoft.com/office/drawing/2014/main" id="{6A0C02D7-9EBC-27E0-025F-8BCE04BF4EFA}"/>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000" b="1">
                <a:latin typeface="Arial"/>
                <a:ea typeface="Arial"/>
                <a:cs typeface="Arial"/>
                <a:sym typeface="Arial"/>
              </a:rPr>
              <a:t>Future work</a:t>
            </a:r>
            <a:endParaRPr sz="6000" b="1">
              <a:latin typeface="Arial"/>
              <a:ea typeface="Arial"/>
              <a:cs typeface="Arial"/>
              <a:sym typeface="Arial"/>
            </a:endParaRPr>
          </a:p>
        </p:txBody>
      </p:sp>
      <p:sp>
        <p:nvSpPr>
          <p:cNvPr id="2" name="Google Shape;1401;p68">
            <a:extLst>
              <a:ext uri="{FF2B5EF4-FFF2-40B4-BE49-F238E27FC236}">
                <a16:creationId xmlns:a16="http://schemas.microsoft.com/office/drawing/2014/main" id="{593D6E2A-0C32-F994-E3F5-A710B3830FAC}"/>
              </a:ext>
            </a:extLst>
          </p:cNvPr>
          <p:cNvSpPr txBox="1">
            <a:spLocks noGrp="1"/>
          </p:cNvSpPr>
          <p:nvPr>
            <p:ph type="body" idx="1"/>
          </p:nvPr>
        </p:nvSpPr>
        <p:spPr>
          <a:xfrm>
            <a:off x="838200" y="1825625"/>
            <a:ext cx="10515600" cy="94068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800"/>
              <a:buNone/>
            </a:pPr>
            <a:r>
              <a:rPr lang="en-US" b="1" dirty="0">
                <a:latin typeface="Arial"/>
                <a:ea typeface="Arial"/>
                <a:cs typeface="Arial"/>
                <a:sym typeface="Arial"/>
              </a:rPr>
              <a:t>Several enhancements can be considered </a:t>
            </a:r>
            <a:endParaRPr dirty="0"/>
          </a:p>
          <a:p>
            <a:pPr marL="0" lvl="0" indent="0" algn="ctr" rtl="0">
              <a:lnSpc>
                <a:spcPct val="90000"/>
              </a:lnSpc>
              <a:spcBef>
                <a:spcPts val="0"/>
              </a:spcBef>
              <a:spcAft>
                <a:spcPts val="0"/>
              </a:spcAft>
              <a:buClr>
                <a:schemeClr val="dk1"/>
              </a:buClr>
              <a:buSzPts val="2800"/>
              <a:buNone/>
            </a:pPr>
            <a:r>
              <a:rPr lang="en-US" b="1" dirty="0">
                <a:latin typeface="Arial"/>
                <a:ea typeface="Arial"/>
                <a:cs typeface="Arial"/>
                <a:sym typeface="Arial"/>
              </a:rPr>
              <a:t>to further improve the </a:t>
            </a:r>
            <a:r>
              <a:rPr lang="en-US" b="1" dirty="0" err="1">
                <a:latin typeface="Arial"/>
                <a:ea typeface="Arial"/>
                <a:cs typeface="Arial"/>
                <a:sym typeface="Arial"/>
              </a:rPr>
              <a:t>UniNest</a:t>
            </a:r>
            <a:r>
              <a:rPr lang="en-US" b="1" dirty="0">
                <a:latin typeface="Arial"/>
                <a:ea typeface="Arial"/>
                <a:cs typeface="Arial"/>
                <a:sym typeface="Arial"/>
              </a:rPr>
              <a:t> platform:</a:t>
            </a:r>
            <a:endParaRPr dirty="0"/>
          </a:p>
        </p:txBody>
      </p:sp>
      <p:sp>
        <p:nvSpPr>
          <p:cNvPr id="4" name="Rectangle: Rounded Corners 3">
            <a:extLst>
              <a:ext uri="{FF2B5EF4-FFF2-40B4-BE49-F238E27FC236}">
                <a16:creationId xmlns:a16="http://schemas.microsoft.com/office/drawing/2014/main" id="{E79D3776-513E-E06F-5DC8-31F529A6320E}"/>
              </a:ext>
            </a:extLst>
          </p:cNvPr>
          <p:cNvSpPr/>
          <p:nvPr/>
        </p:nvSpPr>
        <p:spPr>
          <a:xfrm>
            <a:off x="6096000" y="2766307"/>
            <a:ext cx="6096000" cy="40916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3" name="Google Shape;1423;p70">
            <a:extLst>
              <a:ext uri="{FF2B5EF4-FFF2-40B4-BE49-F238E27FC236}">
                <a16:creationId xmlns:a16="http://schemas.microsoft.com/office/drawing/2014/main" id="{2AB9B6D5-9CF1-9400-13A5-3E8DA18A1EF9}"/>
              </a:ext>
            </a:extLst>
          </p:cNvPr>
          <p:cNvSpPr/>
          <p:nvPr/>
        </p:nvSpPr>
        <p:spPr>
          <a:xfrm>
            <a:off x="-1474289" y="5748670"/>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24" name="Google Shape;1424;p70">
            <a:extLst>
              <a:ext uri="{FF2B5EF4-FFF2-40B4-BE49-F238E27FC236}">
                <a16:creationId xmlns:a16="http://schemas.microsoft.com/office/drawing/2014/main" id="{672EEC05-7CDF-D10D-EE0E-0F5C141397C5}"/>
              </a:ext>
            </a:extLst>
          </p:cNvPr>
          <p:cNvSpPr/>
          <p:nvPr/>
        </p:nvSpPr>
        <p:spPr>
          <a:xfrm>
            <a:off x="387529" y="6176963"/>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25" name="Google Shape;1425;p70">
            <a:extLst>
              <a:ext uri="{FF2B5EF4-FFF2-40B4-BE49-F238E27FC236}">
                <a16:creationId xmlns:a16="http://schemas.microsoft.com/office/drawing/2014/main" id="{605EB7D1-654C-5575-FE8E-65E4D99F6A09}"/>
              </a:ext>
            </a:extLst>
          </p:cNvPr>
          <p:cNvSpPr/>
          <p:nvPr/>
        </p:nvSpPr>
        <p:spPr>
          <a:xfrm>
            <a:off x="-197696" y="5163445"/>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739350095"/>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419">
          <a:extLst>
            <a:ext uri="{FF2B5EF4-FFF2-40B4-BE49-F238E27FC236}">
              <a16:creationId xmlns:a16="http://schemas.microsoft.com/office/drawing/2014/main" id="{B9451478-49DB-A130-649E-D214C232C78F}"/>
            </a:ext>
          </a:extLst>
        </p:cNvPr>
        <p:cNvGrpSpPr/>
        <p:nvPr/>
      </p:nvGrpSpPr>
      <p:grpSpPr>
        <a:xfrm>
          <a:off x="0" y="0"/>
          <a:ext cx="0" cy="0"/>
          <a:chOff x="0" y="0"/>
          <a:chExt cx="0" cy="0"/>
        </a:xfrm>
      </p:grpSpPr>
      <p:sp>
        <p:nvSpPr>
          <p:cNvPr id="1420" name="Google Shape;1420;p70">
            <a:extLst>
              <a:ext uri="{FF2B5EF4-FFF2-40B4-BE49-F238E27FC236}">
                <a16:creationId xmlns:a16="http://schemas.microsoft.com/office/drawing/2014/main" id="{6ED3824A-E6F6-2021-73F5-7942AE73C27D}"/>
              </a:ext>
            </a:extLst>
          </p:cNvPr>
          <p:cNvSpPr/>
          <p:nvPr/>
        </p:nvSpPr>
        <p:spPr>
          <a:xfrm>
            <a:off x="1005850" y="2940575"/>
            <a:ext cx="4781100" cy="2976900"/>
          </a:xfrm>
          <a:prstGeom prst="ellipse">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400" b="0" i="0" u="none" strike="noStrike" cap="none" dirty="0">
                <a:solidFill>
                  <a:schemeClr val="lt1"/>
                </a:solidFill>
                <a:latin typeface="Arial"/>
                <a:ea typeface="Arial"/>
                <a:cs typeface="Arial"/>
                <a:sym typeface="Arial"/>
              </a:rPr>
              <a:t>Payment Integration: Add secure online payment support for deposits and rental transactions.</a:t>
            </a:r>
            <a:endParaRPr sz="2400" b="0" i="0" u="none" strike="noStrike" cap="none" dirty="0">
              <a:solidFill>
                <a:schemeClr val="lt1"/>
              </a:solidFill>
              <a:latin typeface="Arial"/>
              <a:ea typeface="Arial"/>
              <a:cs typeface="Arial"/>
              <a:sym typeface="Arial"/>
            </a:endParaRPr>
          </a:p>
        </p:txBody>
      </p:sp>
      <p:sp>
        <p:nvSpPr>
          <p:cNvPr id="1421" name="Google Shape;1421;p70">
            <a:extLst>
              <a:ext uri="{FF2B5EF4-FFF2-40B4-BE49-F238E27FC236}">
                <a16:creationId xmlns:a16="http://schemas.microsoft.com/office/drawing/2014/main" id="{443CC584-DC00-61D9-86BF-BEEBCBF7A291}"/>
              </a:ext>
            </a:extLst>
          </p:cNvPr>
          <p:cNvSpPr/>
          <p:nvPr/>
        </p:nvSpPr>
        <p:spPr>
          <a:xfrm>
            <a:off x="6405150" y="2940575"/>
            <a:ext cx="4781100" cy="2976900"/>
          </a:xfrm>
          <a:prstGeom prst="ellipse">
            <a:avLst/>
          </a:prstGeom>
          <a:solidFill>
            <a:srgbClr val="00B0F0"/>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114300" marR="0" lvl="0" indent="0" algn="ctr" rtl="0">
              <a:lnSpc>
                <a:spcPct val="90000"/>
              </a:lnSpc>
              <a:spcBef>
                <a:spcPts val="0"/>
              </a:spcBef>
              <a:spcAft>
                <a:spcPts val="0"/>
              </a:spcAft>
              <a:buNone/>
            </a:pPr>
            <a:r>
              <a:rPr lang="en-US" sz="2000" dirty="0">
                <a:solidFill>
                  <a:schemeClr val="lt1"/>
                </a:solidFill>
              </a:rPr>
              <a:t>Add real-time availability and booking integration, allowing landlords to update listings instantly and students to reserve or apply for apartments directly.</a:t>
            </a:r>
            <a:endParaRPr sz="2000" dirty="0">
              <a:solidFill>
                <a:schemeClr val="lt1"/>
              </a:solidFill>
            </a:endParaRPr>
          </a:p>
        </p:txBody>
      </p:sp>
      <p:sp>
        <p:nvSpPr>
          <p:cNvPr id="1422" name="Google Shape;1422;p70">
            <a:extLst>
              <a:ext uri="{FF2B5EF4-FFF2-40B4-BE49-F238E27FC236}">
                <a16:creationId xmlns:a16="http://schemas.microsoft.com/office/drawing/2014/main" id="{2C0A9C09-2B5D-4D5F-1BC0-1A62CC782E8C}"/>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000" b="1">
                <a:latin typeface="Arial"/>
                <a:ea typeface="Arial"/>
                <a:cs typeface="Arial"/>
                <a:sym typeface="Arial"/>
              </a:rPr>
              <a:t>Future work</a:t>
            </a:r>
            <a:endParaRPr sz="6000" b="1">
              <a:latin typeface="Arial"/>
              <a:ea typeface="Arial"/>
              <a:cs typeface="Arial"/>
              <a:sym typeface="Arial"/>
            </a:endParaRPr>
          </a:p>
        </p:txBody>
      </p:sp>
      <p:sp>
        <p:nvSpPr>
          <p:cNvPr id="2" name="Google Shape;1401;p68">
            <a:extLst>
              <a:ext uri="{FF2B5EF4-FFF2-40B4-BE49-F238E27FC236}">
                <a16:creationId xmlns:a16="http://schemas.microsoft.com/office/drawing/2014/main" id="{45CE2913-009C-15B1-2E1E-548F3BC5A264}"/>
              </a:ext>
            </a:extLst>
          </p:cNvPr>
          <p:cNvSpPr txBox="1">
            <a:spLocks noGrp="1"/>
          </p:cNvSpPr>
          <p:nvPr>
            <p:ph type="body" idx="1"/>
          </p:nvPr>
        </p:nvSpPr>
        <p:spPr>
          <a:xfrm>
            <a:off x="838200" y="1825625"/>
            <a:ext cx="10515600" cy="94068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800"/>
              <a:buNone/>
            </a:pPr>
            <a:r>
              <a:rPr lang="en-US" b="1" dirty="0">
                <a:latin typeface="Arial"/>
                <a:ea typeface="Arial"/>
                <a:cs typeface="Arial"/>
                <a:sym typeface="Arial"/>
              </a:rPr>
              <a:t>Several enhancements can be considered </a:t>
            </a:r>
            <a:endParaRPr dirty="0"/>
          </a:p>
          <a:p>
            <a:pPr marL="0" lvl="0" indent="0" algn="ctr" rtl="0">
              <a:lnSpc>
                <a:spcPct val="90000"/>
              </a:lnSpc>
              <a:spcBef>
                <a:spcPts val="0"/>
              </a:spcBef>
              <a:spcAft>
                <a:spcPts val="0"/>
              </a:spcAft>
              <a:buClr>
                <a:schemeClr val="dk1"/>
              </a:buClr>
              <a:buSzPts val="2800"/>
              <a:buNone/>
            </a:pPr>
            <a:r>
              <a:rPr lang="en-US" b="1" dirty="0">
                <a:latin typeface="Arial"/>
                <a:ea typeface="Arial"/>
                <a:cs typeface="Arial"/>
                <a:sym typeface="Arial"/>
              </a:rPr>
              <a:t>to further improve the </a:t>
            </a:r>
            <a:r>
              <a:rPr lang="en-US" b="1" dirty="0" err="1">
                <a:latin typeface="Arial"/>
                <a:ea typeface="Arial"/>
                <a:cs typeface="Arial"/>
                <a:sym typeface="Arial"/>
              </a:rPr>
              <a:t>UniNest</a:t>
            </a:r>
            <a:r>
              <a:rPr lang="en-US" b="1" dirty="0">
                <a:latin typeface="Arial"/>
                <a:ea typeface="Arial"/>
                <a:cs typeface="Arial"/>
                <a:sym typeface="Arial"/>
              </a:rPr>
              <a:t> platform:</a:t>
            </a:r>
            <a:endParaRPr dirty="0"/>
          </a:p>
        </p:txBody>
      </p:sp>
      <p:sp>
        <p:nvSpPr>
          <p:cNvPr id="3" name="Rectangle: Rounded Corners 2">
            <a:extLst>
              <a:ext uri="{FF2B5EF4-FFF2-40B4-BE49-F238E27FC236}">
                <a16:creationId xmlns:a16="http://schemas.microsoft.com/office/drawing/2014/main" id="{1360EA0A-A21F-2642-9D9D-D58EE7A97D70}"/>
              </a:ext>
            </a:extLst>
          </p:cNvPr>
          <p:cNvSpPr/>
          <p:nvPr/>
        </p:nvSpPr>
        <p:spPr>
          <a:xfrm flipH="1">
            <a:off x="11353799" y="2766307"/>
            <a:ext cx="838200" cy="40916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A2327337-E022-6FD7-751E-E6CB9574790F}"/>
              </a:ext>
            </a:extLst>
          </p:cNvPr>
          <p:cNvSpPr/>
          <p:nvPr/>
        </p:nvSpPr>
        <p:spPr>
          <a:xfrm>
            <a:off x="11353798" y="2766307"/>
            <a:ext cx="838201" cy="40916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3" name="Google Shape;1423;p70">
            <a:extLst>
              <a:ext uri="{FF2B5EF4-FFF2-40B4-BE49-F238E27FC236}">
                <a16:creationId xmlns:a16="http://schemas.microsoft.com/office/drawing/2014/main" id="{D4A40BBC-091E-2A28-207C-78DD9B1B9584}"/>
              </a:ext>
            </a:extLst>
          </p:cNvPr>
          <p:cNvSpPr/>
          <p:nvPr/>
        </p:nvSpPr>
        <p:spPr>
          <a:xfrm>
            <a:off x="11353800" y="675764"/>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24" name="Google Shape;1424;p70">
            <a:extLst>
              <a:ext uri="{FF2B5EF4-FFF2-40B4-BE49-F238E27FC236}">
                <a16:creationId xmlns:a16="http://schemas.microsoft.com/office/drawing/2014/main" id="{A0410384-4A6C-E4A0-C4B0-737AFB5D33C8}"/>
              </a:ext>
            </a:extLst>
          </p:cNvPr>
          <p:cNvSpPr/>
          <p:nvPr/>
        </p:nvSpPr>
        <p:spPr>
          <a:xfrm>
            <a:off x="11721659" y="-306965"/>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25" name="Google Shape;1425;p70">
            <a:extLst>
              <a:ext uri="{FF2B5EF4-FFF2-40B4-BE49-F238E27FC236}">
                <a16:creationId xmlns:a16="http://schemas.microsoft.com/office/drawing/2014/main" id="{C79DA406-B7D9-F93F-A0C1-2A9A2EB88781}"/>
              </a:ext>
            </a:extLst>
          </p:cNvPr>
          <p:cNvSpPr/>
          <p:nvPr/>
        </p:nvSpPr>
        <p:spPr>
          <a:xfrm>
            <a:off x="11106906" y="-250443"/>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439207511"/>
      </p:ext>
    </p:extLst>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429"/>
        <p:cNvGrpSpPr/>
        <p:nvPr/>
      </p:nvGrpSpPr>
      <p:grpSpPr>
        <a:xfrm>
          <a:off x="0" y="0"/>
          <a:ext cx="0" cy="0"/>
          <a:chOff x="0" y="0"/>
          <a:chExt cx="0" cy="0"/>
        </a:xfrm>
      </p:grpSpPr>
      <p:sp>
        <p:nvSpPr>
          <p:cNvPr id="1430" name="Google Shape;1430;p71"/>
          <p:cNvSpPr txBox="1">
            <a:spLocks noGrp="1"/>
          </p:cNvSpPr>
          <p:nvPr>
            <p:ph type="title"/>
          </p:nvPr>
        </p:nvSpPr>
        <p:spPr>
          <a:xfrm>
            <a:off x="838200" y="2532253"/>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000" b="1">
                <a:latin typeface="Arial"/>
                <a:ea typeface="Arial"/>
                <a:cs typeface="Arial"/>
                <a:sym typeface="Arial"/>
              </a:rPr>
              <a:t>Any questions?</a:t>
            </a:r>
            <a:endParaRPr sz="6000" b="1">
              <a:latin typeface="Arial"/>
              <a:ea typeface="Arial"/>
              <a:cs typeface="Arial"/>
              <a:sym typeface="Arial"/>
            </a:endParaRPr>
          </a:p>
        </p:txBody>
      </p:sp>
      <p:sp>
        <p:nvSpPr>
          <p:cNvPr id="1431" name="Google Shape;1431;p71"/>
          <p:cNvSpPr/>
          <p:nvPr/>
        </p:nvSpPr>
        <p:spPr>
          <a:xfrm>
            <a:off x="4373555" y="5594240"/>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32" name="Google Shape;1432;p71"/>
          <p:cNvSpPr/>
          <p:nvPr/>
        </p:nvSpPr>
        <p:spPr>
          <a:xfrm>
            <a:off x="3705181" y="4988962"/>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33" name="Google Shape;1433;p71"/>
          <p:cNvSpPr/>
          <p:nvPr/>
        </p:nvSpPr>
        <p:spPr>
          <a:xfrm>
            <a:off x="3705181" y="6410895"/>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600" b="1">
                <a:latin typeface="Arial"/>
                <a:ea typeface="Arial"/>
                <a:cs typeface="Arial"/>
                <a:sym typeface="Arial"/>
              </a:rPr>
              <a:t>Objectives</a:t>
            </a:r>
            <a:endParaRPr sz="6600" b="1">
              <a:latin typeface="Arial"/>
              <a:ea typeface="Arial"/>
              <a:cs typeface="Arial"/>
              <a:sym typeface="Arial"/>
            </a:endParaRPr>
          </a:p>
        </p:txBody>
      </p:sp>
      <p:sp>
        <p:nvSpPr>
          <p:cNvPr id="172" name="Google Shape;172;p8"/>
          <p:cNvSpPr txBox="1">
            <a:spLocks noGrp="1"/>
          </p:cNvSpPr>
          <p:nvPr>
            <p:ph type="body" idx="1"/>
          </p:nvPr>
        </p:nvSpPr>
        <p:spPr>
          <a:xfrm>
            <a:off x="838200" y="1772808"/>
            <a:ext cx="10515600" cy="4981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800"/>
              <a:buNone/>
            </a:pPr>
            <a:r>
              <a:rPr lang="en-US" b="1">
                <a:latin typeface="Arial"/>
                <a:ea typeface="Arial"/>
                <a:cs typeface="Arial"/>
                <a:sym typeface="Arial"/>
              </a:rPr>
              <a:t>The specific objectives of the project include:</a:t>
            </a:r>
            <a:endParaRPr/>
          </a:p>
        </p:txBody>
      </p:sp>
      <p:pic>
        <p:nvPicPr>
          <p:cNvPr id="173" name="Google Shape;173;p8"/>
          <p:cNvPicPr preferRelativeResize="0"/>
          <p:nvPr/>
        </p:nvPicPr>
        <p:blipFill rotWithShape="1">
          <a:blip r:embed="rId3">
            <a:alphaModFix/>
          </a:blip>
          <a:srcRect/>
          <a:stretch/>
        </p:blipFill>
        <p:spPr>
          <a:xfrm>
            <a:off x="6767840" y="5395960"/>
            <a:ext cx="18000" cy="18000"/>
          </a:xfrm>
          <a:prstGeom prst="rect">
            <a:avLst/>
          </a:prstGeom>
          <a:noFill/>
          <a:ln>
            <a:noFill/>
          </a:ln>
        </p:spPr>
      </p:pic>
      <p:sp>
        <p:nvSpPr>
          <p:cNvPr id="174" name="Google Shape;174;p8"/>
          <p:cNvSpPr/>
          <p:nvPr/>
        </p:nvSpPr>
        <p:spPr>
          <a:xfrm>
            <a:off x="1378658" y="2510600"/>
            <a:ext cx="4643770"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5" name="Google Shape;175;p8"/>
          <p:cNvSpPr txBox="1"/>
          <p:nvPr/>
        </p:nvSpPr>
        <p:spPr>
          <a:xfrm>
            <a:off x="482559" y="2428480"/>
            <a:ext cx="469341"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1</a:t>
            </a:r>
            <a:endParaRPr sz="19900" b="0" i="0" u="none" strike="noStrike" cap="none">
              <a:solidFill>
                <a:srgbClr val="143C64"/>
              </a:solidFill>
              <a:latin typeface="Arial"/>
              <a:ea typeface="Arial"/>
              <a:cs typeface="Arial"/>
              <a:sym typeface="Arial"/>
            </a:endParaRPr>
          </a:p>
        </p:txBody>
      </p:sp>
      <p:sp>
        <p:nvSpPr>
          <p:cNvPr id="176" name="Google Shape;176;p8"/>
          <p:cNvSpPr/>
          <p:nvPr/>
        </p:nvSpPr>
        <p:spPr>
          <a:xfrm>
            <a:off x="6814279" y="2510600"/>
            <a:ext cx="4539521"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7" name="Google Shape;177;p8"/>
          <p:cNvSpPr txBox="1"/>
          <p:nvPr/>
        </p:nvSpPr>
        <p:spPr>
          <a:xfrm>
            <a:off x="5918180" y="2428480"/>
            <a:ext cx="4697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2</a:t>
            </a:r>
            <a:endParaRPr sz="19900" b="0" i="0" u="none" strike="noStrike" cap="none">
              <a:solidFill>
                <a:srgbClr val="143C64"/>
              </a:solidFill>
              <a:latin typeface="Arial"/>
              <a:ea typeface="Arial"/>
              <a:cs typeface="Arial"/>
              <a:sym typeface="Arial"/>
            </a:endParaRPr>
          </a:p>
        </p:txBody>
      </p:sp>
      <p:sp>
        <p:nvSpPr>
          <p:cNvPr id="178" name="Google Shape;178;p8"/>
          <p:cNvSpPr/>
          <p:nvPr/>
        </p:nvSpPr>
        <p:spPr>
          <a:xfrm>
            <a:off x="1378660" y="4667021"/>
            <a:ext cx="371763"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9" name="Google Shape;179;p8"/>
          <p:cNvSpPr txBox="1"/>
          <p:nvPr/>
        </p:nvSpPr>
        <p:spPr>
          <a:xfrm>
            <a:off x="482560" y="4584901"/>
            <a:ext cx="13658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3</a:t>
            </a:r>
            <a:endParaRPr sz="19900" b="0" i="0" u="none" strike="noStrike" cap="none">
              <a:solidFill>
                <a:srgbClr val="143C64"/>
              </a:solidFill>
              <a:latin typeface="Arial"/>
              <a:ea typeface="Arial"/>
              <a:cs typeface="Arial"/>
              <a:sym typeface="Arial"/>
            </a:endParaRPr>
          </a:p>
        </p:txBody>
      </p:sp>
      <p:sp>
        <p:nvSpPr>
          <p:cNvPr id="180" name="Google Shape;180;p8"/>
          <p:cNvSpPr/>
          <p:nvPr/>
        </p:nvSpPr>
        <p:spPr>
          <a:xfrm>
            <a:off x="6814280" y="4667021"/>
            <a:ext cx="432260"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1" name="Google Shape;181;p8"/>
          <p:cNvSpPr txBox="1"/>
          <p:nvPr/>
        </p:nvSpPr>
        <p:spPr>
          <a:xfrm>
            <a:off x="5918180" y="4584901"/>
            <a:ext cx="13658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4</a:t>
            </a:r>
            <a:endParaRPr sz="19900" b="0" i="0" u="none" strike="noStrike" cap="none">
              <a:solidFill>
                <a:srgbClr val="143C64"/>
              </a:solidFill>
              <a:latin typeface="Arial"/>
              <a:ea typeface="Arial"/>
              <a:cs typeface="Arial"/>
              <a:sym typeface="Arial"/>
            </a:endParaRPr>
          </a:p>
        </p:txBody>
      </p:sp>
      <p:sp>
        <p:nvSpPr>
          <p:cNvPr id="183" name="Google Shape;183;p8"/>
          <p:cNvSpPr txBox="1"/>
          <p:nvPr/>
        </p:nvSpPr>
        <p:spPr>
          <a:xfrm>
            <a:off x="5837267" y="2766840"/>
            <a:ext cx="6511834"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To ensure that all apartment listings </a:t>
            </a:r>
            <a:br>
              <a:rPr lang="en-US" sz="1800" b="0" i="0" u="none" strike="noStrike" cap="none" dirty="0">
                <a:solidFill>
                  <a:schemeClr val="lt1"/>
                </a:solidFill>
                <a:latin typeface="Arial"/>
                <a:ea typeface="Arial"/>
                <a:cs typeface="Arial"/>
                <a:sym typeface="Arial"/>
              </a:rPr>
            </a:br>
            <a:r>
              <a:rPr lang="en-US" sz="1800" b="0" i="0" u="none" strike="noStrike" cap="none" dirty="0">
                <a:solidFill>
                  <a:schemeClr val="lt1"/>
                </a:solidFill>
                <a:latin typeface="Arial"/>
                <a:ea typeface="Arial"/>
                <a:cs typeface="Arial"/>
                <a:sym typeface="Arial"/>
              </a:rPr>
              <a:t>are relevant, accurate, and tailored to</a:t>
            </a:r>
            <a:br>
              <a:rPr lang="en-US" sz="1800" b="0" i="0" u="none" strike="noStrike" cap="none" dirty="0">
                <a:solidFill>
                  <a:schemeClr val="lt1"/>
                </a:solidFill>
                <a:latin typeface="Arial"/>
                <a:ea typeface="Arial"/>
                <a:cs typeface="Arial"/>
                <a:sym typeface="Arial"/>
              </a:rPr>
            </a:br>
            <a:r>
              <a:rPr lang="en-US" sz="1800" b="0" i="0" u="none" strike="noStrike" cap="none" dirty="0">
                <a:solidFill>
                  <a:schemeClr val="lt1"/>
                </a:solidFill>
                <a:latin typeface="Arial"/>
                <a:ea typeface="Arial"/>
                <a:cs typeface="Arial"/>
                <a:sym typeface="Arial"/>
              </a:rPr>
              <a:t>student needs.</a:t>
            </a:r>
            <a:endParaRPr dirty="0"/>
          </a:p>
        </p:txBody>
      </p:sp>
      <p:sp>
        <p:nvSpPr>
          <p:cNvPr id="185" name="Google Shape;185;p8"/>
          <p:cNvSpPr txBox="1"/>
          <p:nvPr/>
        </p:nvSpPr>
        <p:spPr>
          <a:xfrm>
            <a:off x="5788935" y="5059653"/>
            <a:ext cx="659021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Making it easier for students </a:t>
            </a:r>
            <a:endParaRPr/>
          </a:p>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have a centralized hub </a:t>
            </a:r>
            <a:endParaRPr/>
          </a:p>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for searching apartments.</a:t>
            </a:r>
            <a:endParaRPr/>
          </a:p>
        </p:txBody>
      </p:sp>
      <p:sp>
        <p:nvSpPr>
          <p:cNvPr id="186" name="Google Shape;186;p8"/>
          <p:cNvSpPr/>
          <p:nvPr/>
        </p:nvSpPr>
        <p:spPr>
          <a:xfrm>
            <a:off x="2086000" y="6024495"/>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87" name="Google Shape;187;p8"/>
          <p:cNvSpPr/>
          <p:nvPr/>
        </p:nvSpPr>
        <p:spPr>
          <a:xfrm>
            <a:off x="4233084" y="6424101"/>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88" name="Google Shape;188;p8"/>
          <p:cNvSpPr/>
          <p:nvPr/>
        </p:nvSpPr>
        <p:spPr>
          <a:xfrm>
            <a:off x="3793870" y="5966166"/>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226;p10">
            <a:extLst>
              <a:ext uri="{FF2B5EF4-FFF2-40B4-BE49-F238E27FC236}">
                <a16:creationId xmlns:a16="http://schemas.microsoft.com/office/drawing/2014/main" id="{10E4346E-B9BC-B9CD-A58A-185A314EC6A2}"/>
              </a:ext>
            </a:extLst>
          </p:cNvPr>
          <p:cNvSpPr txBox="1"/>
          <p:nvPr/>
        </p:nvSpPr>
        <p:spPr>
          <a:xfrm>
            <a:off x="1448928" y="2747915"/>
            <a:ext cx="4539521" cy="92328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To enable users to browse apartment listings and access detailed information, including images, and descriptive content.</a:t>
            </a:r>
            <a:endParaRPr sz="1800" b="0" i="0" u="none" strike="noStrike" cap="none" dirty="0">
              <a:solidFill>
                <a:schemeClr val="lt1"/>
              </a:solidFill>
              <a:latin typeface="Arial"/>
              <a:ea typeface="Arial"/>
              <a:cs typeface="Arial"/>
              <a:sym typeface="Arial"/>
            </a:endParaRPr>
          </a:p>
        </p:txBody>
      </p:sp>
      <p:sp>
        <p:nvSpPr>
          <p:cNvPr id="3" name="Google Shape;206;p9">
            <a:extLst>
              <a:ext uri="{FF2B5EF4-FFF2-40B4-BE49-F238E27FC236}">
                <a16:creationId xmlns:a16="http://schemas.microsoft.com/office/drawing/2014/main" id="{522C1F59-6A3E-0327-FF74-90ACD10C3C66}"/>
              </a:ext>
            </a:extLst>
          </p:cNvPr>
          <p:cNvSpPr txBox="1"/>
          <p:nvPr/>
        </p:nvSpPr>
        <p:spPr>
          <a:xfrm>
            <a:off x="1465950" y="5042836"/>
            <a:ext cx="4390209"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enhance transparency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and build trust in student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housing information.</a:t>
            </a:r>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6000"/>
              <a:buFont typeface="Arial"/>
              <a:buNone/>
            </a:pPr>
            <a:r>
              <a:rPr lang="en-US" sz="6600" b="1">
                <a:latin typeface="Arial"/>
                <a:ea typeface="Arial"/>
                <a:cs typeface="Arial"/>
                <a:sym typeface="Arial"/>
              </a:rPr>
              <a:t>Objectives</a:t>
            </a:r>
            <a:endParaRPr sz="6600" b="1">
              <a:latin typeface="Arial"/>
              <a:ea typeface="Arial"/>
              <a:cs typeface="Arial"/>
              <a:sym typeface="Arial"/>
            </a:endParaRPr>
          </a:p>
        </p:txBody>
      </p:sp>
      <p:sp>
        <p:nvSpPr>
          <p:cNvPr id="194" name="Google Shape;194;p9"/>
          <p:cNvSpPr txBox="1">
            <a:spLocks noGrp="1"/>
          </p:cNvSpPr>
          <p:nvPr>
            <p:ph type="body" idx="1"/>
          </p:nvPr>
        </p:nvSpPr>
        <p:spPr>
          <a:xfrm>
            <a:off x="838200" y="1772808"/>
            <a:ext cx="10515600" cy="4981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800"/>
              <a:buNone/>
            </a:pPr>
            <a:r>
              <a:rPr lang="en-US" b="1">
                <a:latin typeface="Arial"/>
                <a:ea typeface="Arial"/>
                <a:cs typeface="Arial"/>
                <a:sym typeface="Arial"/>
              </a:rPr>
              <a:t>The specific objectives of the project include:</a:t>
            </a:r>
            <a:endParaRPr/>
          </a:p>
        </p:txBody>
      </p:sp>
      <p:pic>
        <p:nvPicPr>
          <p:cNvPr id="195" name="Google Shape;195;p9"/>
          <p:cNvPicPr preferRelativeResize="0"/>
          <p:nvPr/>
        </p:nvPicPr>
        <p:blipFill rotWithShape="1">
          <a:blip r:embed="rId3">
            <a:alphaModFix/>
          </a:blip>
          <a:srcRect/>
          <a:stretch/>
        </p:blipFill>
        <p:spPr>
          <a:xfrm>
            <a:off x="6767840" y="5395960"/>
            <a:ext cx="18000" cy="18000"/>
          </a:xfrm>
          <a:prstGeom prst="rect">
            <a:avLst/>
          </a:prstGeom>
          <a:noFill/>
          <a:ln>
            <a:noFill/>
          </a:ln>
        </p:spPr>
      </p:pic>
      <p:sp>
        <p:nvSpPr>
          <p:cNvPr id="196" name="Google Shape;196;p9"/>
          <p:cNvSpPr/>
          <p:nvPr/>
        </p:nvSpPr>
        <p:spPr>
          <a:xfrm>
            <a:off x="1378658" y="2510600"/>
            <a:ext cx="4643770"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7" name="Google Shape;197;p9"/>
          <p:cNvSpPr txBox="1"/>
          <p:nvPr/>
        </p:nvSpPr>
        <p:spPr>
          <a:xfrm>
            <a:off x="482559" y="2428480"/>
            <a:ext cx="469341"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1</a:t>
            </a:r>
            <a:endParaRPr sz="19900" b="0" i="0" u="none" strike="noStrike" cap="none">
              <a:solidFill>
                <a:srgbClr val="143C64"/>
              </a:solidFill>
              <a:latin typeface="Arial"/>
              <a:ea typeface="Arial"/>
              <a:cs typeface="Arial"/>
              <a:sym typeface="Arial"/>
            </a:endParaRPr>
          </a:p>
        </p:txBody>
      </p:sp>
      <p:sp>
        <p:nvSpPr>
          <p:cNvPr id="198" name="Google Shape;198;p9"/>
          <p:cNvSpPr/>
          <p:nvPr/>
        </p:nvSpPr>
        <p:spPr>
          <a:xfrm>
            <a:off x="6814279" y="2510600"/>
            <a:ext cx="4539521"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9" name="Google Shape;199;p9"/>
          <p:cNvSpPr txBox="1"/>
          <p:nvPr/>
        </p:nvSpPr>
        <p:spPr>
          <a:xfrm>
            <a:off x="5918180" y="2428480"/>
            <a:ext cx="4697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2</a:t>
            </a:r>
            <a:endParaRPr sz="19900" b="0" i="0" u="none" strike="noStrike" cap="none">
              <a:solidFill>
                <a:srgbClr val="143C64"/>
              </a:solidFill>
              <a:latin typeface="Arial"/>
              <a:ea typeface="Arial"/>
              <a:cs typeface="Arial"/>
              <a:sym typeface="Arial"/>
            </a:endParaRPr>
          </a:p>
        </p:txBody>
      </p:sp>
      <p:sp>
        <p:nvSpPr>
          <p:cNvPr id="200" name="Google Shape;200;p9"/>
          <p:cNvSpPr/>
          <p:nvPr/>
        </p:nvSpPr>
        <p:spPr>
          <a:xfrm>
            <a:off x="1378660" y="4667021"/>
            <a:ext cx="4643408"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1" name="Google Shape;201;p9"/>
          <p:cNvSpPr txBox="1"/>
          <p:nvPr/>
        </p:nvSpPr>
        <p:spPr>
          <a:xfrm>
            <a:off x="484999" y="4584901"/>
            <a:ext cx="21121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3</a:t>
            </a:r>
            <a:endParaRPr sz="19900" b="0" i="0" u="none" strike="noStrike" cap="none">
              <a:solidFill>
                <a:srgbClr val="143C64"/>
              </a:solidFill>
              <a:latin typeface="Arial"/>
              <a:ea typeface="Arial"/>
              <a:cs typeface="Arial"/>
              <a:sym typeface="Arial"/>
            </a:endParaRPr>
          </a:p>
        </p:txBody>
      </p:sp>
      <p:sp>
        <p:nvSpPr>
          <p:cNvPr id="202" name="Google Shape;202;p9"/>
          <p:cNvSpPr/>
          <p:nvPr/>
        </p:nvSpPr>
        <p:spPr>
          <a:xfrm>
            <a:off x="6814280" y="4667021"/>
            <a:ext cx="432260" cy="1674960"/>
          </a:xfrm>
          <a:prstGeom prst="roundRect">
            <a:avLst>
              <a:gd name="adj" fmla="val 0"/>
            </a:avLst>
          </a:prstGeom>
          <a:gradFill>
            <a:gsLst>
              <a:gs pos="0">
                <a:srgbClr val="3A5A82"/>
              </a:gs>
              <a:gs pos="50000">
                <a:srgbClr val="5583BD"/>
              </a:gs>
              <a:gs pos="100000">
                <a:srgbClr val="00B0F0"/>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3" name="Google Shape;203;p9"/>
          <p:cNvSpPr txBox="1"/>
          <p:nvPr/>
        </p:nvSpPr>
        <p:spPr>
          <a:xfrm>
            <a:off x="5918180" y="4584901"/>
            <a:ext cx="1365800" cy="2338229"/>
          </a:xfrm>
          <a:prstGeom prst="rect">
            <a:avLst/>
          </a:prstGeom>
          <a:noFill/>
          <a:ln>
            <a:noFill/>
          </a:ln>
        </p:spPr>
        <p:txBody>
          <a:bodyPr spcFirstLastPara="1" wrap="square" lIns="91425" tIns="45700" rIns="91425" bIns="45700" anchor="t"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US" sz="19900" b="1" i="0" u="none" strike="noStrike" cap="none">
                <a:solidFill>
                  <a:srgbClr val="143C64"/>
                </a:solidFill>
                <a:latin typeface="Arial"/>
                <a:ea typeface="Arial"/>
                <a:cs typeface="Arial"/>
                <a:sym typeface="Arial"/>
              </a:rPr>
              <a:t>4</a:t>
            </a:r>
            <a:endParaRPr sz="19900" b="0" i="0" u="none" strike="noStrike" cap="none">
              <a:solidFill>
                <a:srgbClr val="143C64"/>
              </a:solidFill>
              <a:latin typeface="Arial"/>
              <a:ea typeface="Arial"/>
              <a:cs typeface="Arial"/>
              <a:sym typeface="Arial"/>
            </a:endParaRPr>
          </a:p>
        </p:txBody>
      </p:sp>
      <p:sp>
        <p:nvSpPr>
          <p:cNvPr id="205" name="Google Shape;205;p9"/>
          <p:cNvSpPr txBox="1"/>
          <p:nvPr/>
        </p:nvSpPr>
        <p:spPr>
          <a:xfrm>
            <a:off x="5828123" y="2766840"/>
            <a:ext cx="6511834"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To ensure that all apartment listings </a:t>
            </a:r>
            <a:br>
              <a:rPr lang="en-US" sz="1800" b="0" i="0" u="none" strike="noStrike" cap="none" dirty="0">
                <a:solidFill>
                  <a:schemeClr val="lt1"/>
                </a:solidFill>
                <a:latin typeface="Arial"/>
                <a:ea typeface="Arial"/>
                <a:cs typeface="Arial"/>
                <a:sym typeface="Arial"/>
              </a:rPr>
            </a:br>
            <a:r>
              <a:rPr lang="en-US" sz="1800" b="0" i="0" u="none" strike="noStrike" cap="none" dirty="0">
                <a:solidFill>
                  <a:schemeClr val="lt1"/>
                </a:solidFill>
                <a:latin typeface="Arial"/>
                <a:ea typeface="Arial"/>
                <a:cs typeface="Arial"/>
                <a:sym typeface="Arial"/>
              </a:rPr>
              <a:t>are relevant, accurate, and tailored to</a:t>
            </a:r>
            <a:br>
              <a:rPr lang="en-US" sz="1800" b="0" i="0" u="none" strike="noStrike" cap="none" dirty="0">
                <a:solidFill>
                  <a:schemeClr val="lt1"/>
                </a:solidFill>
                <a:latin typeface="Arial"/>
                <a:ea typeface="Arial"/>
                <a:cs typeface="Arial"/>
                <a:sym typeface="Arial"/>
              </a:rPr>
            </a:br>
            <a:r>
              <a:rPr lang="en-US" sz="1800" b="0" i="0" u="none" strike="noStrike" cap="none" dirty="0">
                <a:solidFill>
                  <a:schemeClr val="lt1"/>
                </a:solidFill>
                <a:latin typeface="Arial"/>
                <a:ea typeface="Arial"/>
                <a:cs typeface="Arial"/>
                <a:sym typeface="Arial"/>
              </a:rPr>
              <a:t>student needs.</a:t>
            </a:r>
            <a:endParaRPr dirty="0"/>
          </a:p>
        </p:txBody>
      </p:sp>
      <p:sp>
        <p:nvSpPr>
          <p:cNvPr id="206" name="Google Shape;206;p9"/>
          <p:cNvSpPr txBox="1"/>
          <p:nvPr/>
        </p:nvSpPr>
        <p:spPr>
          <a:xfrm>
            <a:off x="1465950" y="5042836"/>
            <a:ext cx="4390209"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enhance transparency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and build trust in student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housing information.</a:t>
            </a:r>
            <a:endParaRPr/>
          </a:p>
        </p:txBody>
      </p:sp>
      <p:sp>
        <p:nvSpPr>
          <p:cNvPr id="208" name="Google Shape;208;p9"/>
          <p:cNvSpPr/>
          <p:nvPr/>
        </p:nvSpPr>
        <p:spPr>
          <a:xfrm>
            <a:off x="9533708" y="5824798"/>
            <a:ext cx="1797269" cy="1797269"/>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9" name="Google Shape;209;p9"/>
          <p:cNvSpPr/>
          <p:nvPr/>
        </p:nvSpPr>
        <p:spPr>
          <a:xfrm>
            <a:off x="11680792" y="6224404"/>
            <a:ext cx="940682" cy="940682"/>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0" name="Google Shape;210;p9"/>
          <p:cNvSpPr/>
          <p:nvPr/>
        </p:nvSpPr>
        <p:spPr>
          <a:xfrm>
            <a:off x="11241578" y="5766469"/>
            <a:ext cx="585225" cy="5852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Google Shape;226;p10">
            <a:extLst>
              <a:ext uri="{FF2B5EF4-FFF2-40B4-BE49-F238E27FC236}">
                <a16:creationId xmlns:a16="http://schemas.microsoft.com/office/drawing/2014/main" id="{5C8D1342-4157-45FB-604C-26879B2A06EC}"/>
              </a:ext>
            </a:extLst>
          </p:cNvPr>
          <p:cNvSpPr txBox="1"/>
          <p:nvPr/>
        </p:nvSpPr>
        <p:spPr>
          <a:xfrm>
            <a:off x="1448928" y="2747915"/>
            <a:ext cx="4539521" cy="92328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dirty="0">
                <a:solidFill>
                  <a:schemeClr val="lt1"/>
                </a:solidFill>
                <a:latin typeface="Arial"/>
                <a:ea typeface="Arial"/>
                <a:cs typeface="Arial"/>
                <a:sym typeface="Arial"/>
              </a:rPr>
              <a:t>To enable users to browse apartment listings and access detailed information, including images, and descriptive content.</a:t>
            </a:r>
            <a:endParaRPr sz="1800" b="0" i="0" u="none" strike="noStrike" cap="none" dirty="0">
              <a:solidFill>
                <a:schemeClr val="lt1"/>
              </a:solidFill>
              <a:latin typeface="Arial"/>
              <a:ea typeface="Arial"/>
              <a:cs typeface="Arial"/>
              <a:sym typeface="Arial"/>
            </a:endParaRPr>
          </a:p>
        </p:txBody>
      </p:sp>
      <p:sp>
        <p:nvSpPr>
          <p:cNvPr id="3" name="Google Shape;229;p10">
            <a:extLst>
              <a:ext uri="{FF2B5EF4-FFF2-40B4-BE49-F238E27FC236}">
                <a16:creationId xmlns:a16="http://schemas.microsoft.com/office/drawing/2014/main" id="{5BEB7A56-0A17-C7B8-9AA4-D7A70BA88588}"/>
              </a:ext>
            </a:extLst>
          </p:cNvPr>
          <p:cNvSpPr txBox="1"/>
          <p:nvPr/>
        </p:nvSpPr>
        <p:spPr>
          <a:xfrm>
            <a:off x="5860826" y="5069740"/>
            <a:ext cx="659021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To provide students with a centralized </a:t>
            </a:r>
            <a:endParaRPr/>
          </a:p>
          <a:p>
            <a:pPr marL="0" marR="0" lvl="0" indent="0" algn="ctr" rtl="0">
              <a:lnSpc>
                <a:spcPct val="100000"/>
              </a:lnSpc>
              <a:spcBef>
                <a:spcPts val="0"/>
              </a:spcBef>
              <a:spcAft>
                <a:spcPts val="0"/>
              </a:spcAft>
              <a:buNone/>
            </a:pPr>
            <a:r>
              <a:rPr lang="en-US" sz="1800" b="0" i="0" u="none" strike="noStrike" cap="none">
                <a:solidFill>
                  <a:schemeClr val="lt1"/>
                </a:solidFill>
                <a:latin typeface="Arial"/>
                <a:ea typeface="Arial"/>
                <a:cs typeface="Arial"/>
                <a:sym typeface="Arial"/>
              </a:rPr>
              <a:t>Platform for searching and </a:t>
            </a:r>
            <a:br>
              <a:rPr lang="en-US" sz="1800" b="0" i="0" u="none" strike="noStrike" cap="none">
                <a:solidFill>
                  <a:schemeClr val="lt1"/>
                </a:solidFill>
                <a:latin typeface="Arial"/>
                <a:ea typeface="Arial"/>
                <a:cs typeface="Arial"/>
                <a:sym typeface="Arial"/>
              </a:rPr>
            </a:br>
            <a:r>
              <a:rPr lang="en-US" sz="1800" b="0" i="0" u="none" strike="noStrike" cap="none">
                <a:solidFill>
                  <a:schemeClr val="lt1"/>
                </a:solidFill>
                <a:latin typeface="Arial"/>
                <a:ea typeface="Arial"/>
                <a:cs typeface="Arial"/>
                <a:sym typeface="Arial"/>
              </a:rPr>
              <a:t>comparing apartments near campus.</a:t>
            </a:r>
            <a:endParaRPr/>
          </a:p>
        </p:txBody>
      </p:sp>
    </p:spTree>
  </p:cSld>
  <p:clrMapOvr>
    <a:masterClrMapping/>
  </p:clrMapOvr>
  <mc:AlternateContent xmlns:mc="http://schemas.openxmlformats.org/markup-compatibility/2006">
    <mc:Choice xmlns:p159="http://schemas.microsoft.com/office/powerpoint/2015/09/main" Requires="p159">
      <p:transition spd="slow">
        <p159:morph option="byObject"/>
      </p:transition>
    </mc:Choice>
    <mc:Fallback>
      <p:transition spd="slow">
        <p:fade/>
      </p:transition>
    </mc:Fallback>
  </mc:AlternateContent>
</p:sld>
</file>

<file path=ppt/theme/theme1.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5081</Words>
  <Application>Microsoft Office PowerPoint</Application>
  <PresentationFormat>Widescreen</PresentationFormat>
  <Paragraphs>1049</Paragraphs>
  <Slides>76</Slides>
  <Notes>76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76</vt:i4>
      </vt:variant>
    </vt:vector>
  </HeadingPairs>
  <TitlesOfParts>
    <vt:vector size="81" baseType="lpstr">
      <vt:lpstr>Play</vt:lpstr>
      <vt:lpstr>Arial</vt:lpstr>
      <vt:lpstr>Montserrat</vt:lpstr>
      <vt:lpstr>Arial Black</vt:lpstr>
      <vt:lpstr>Office Theme</vt:lpstr>
      <vt:lpstr>UniNest</vt:lpstr>
      <vt:lpstr>PowerPoint Presentation</vt:lpstr>
      <vt:lpstr>Introduction</vt:lpstr>
      <vt:lpstr>Why Uninest?</vt:lpstr>
      <vt:lpstr>Introduction</vt:lpstr>
      <vt:lpstr>Objectives</vt:lpstr>
      <vt:lpstr>Objectives</vt:lpstr>
      <vt:lpstr>Objectives</vt:lpstr>
      <vt:lpstr>Objectives</vt:lpstr>
      <vt:lpstr>Objectives</vt:lpstr>
      <vt:lpstr>PowerPoint Presentation</vt:lpstr>
      <vt:lpstr>Features</vt:lpstr>
      <vt:lpstr>STUDENT</vt:lpstr>
      <vt:lpstr>STUDENT</vt:lpstr>
      <vt:lpstr>STUDENT</vt:lpstr>
      <vt:lpstr>STUDENT</vt:lpstr>
      <vt:lpstr>STUDENT</vt:lpstr>
      <vt:lpstr>STUDENT</vt:lpstr>
      <vt:lpstr>STUDENT</vt:lpstr>
      <vt:lpstr>STUDENT</vt:lpstr>
      <vt:lpstr>STUDENT</vt:lpstr>
      <vt:lpstr>Features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Features </vt:lpstr>
      <vt:lpstr>ADMIN</vt:lpstr>
      <vt:lpstr>ADMIN</vt:lpstr>
      <vt:lpstr>ADMIN</vt:lpstr>
      <vt:lpstr>ADMIN</vt:lpstr>
      <vt:lpstr>ADMIN</vt:lpstr>
      <vt:lpstr>ADMIN</vt:lpstr>
      <vt:lpstr>ADMIN</vt:lpstr>
      <vt:lpstr>ADMIN</vt:lpstr>
      <vt:lpstr>ADMIN</vt:lpstr>
      <vt:lpstr>ADMIN</vt:lpstr>
      <vt:lpstr>Features </vt:lpstr>
      <vt:lpstr>SUPERADMIN</vt:lpstr>
      <vt:lpstr>SUPERADMIN</vt:lpstr>
      <vt:lpstr>SUPERADMIN</vt:lpstr>
      <vt:lpstr>SUPERADMIN</vt:lpstr>
      <vt:lpstr>SUPERADMIN</vt:lpstr>
      <vt:lpstr>Features </vt:lpstr>
      <vt:lpstr>TECHNICAL FEATURES</vt:lpstr>
      <vt:lpstr>TECHNICAL FEATURES</vt:lpstr>
      <vt:lpstr>TECHNICAL FEATURES</vt:lpstr>
      <vt:lpstr>TECHNICAL FEATURES</vt:lpstr>
      <vt:lpstr>TECHNICAL FEATURES</vt:lpstr>
      <vt:lpstr>TECHNICAL FEATURES</vt:lpstr>
      <vt:lpstr>TECHNICAL FEATURES</vt:lpstr>
      <vt:lpstr>TECHNICAL FEATURES</vt:lpstr>
      <vt:lpstr>PowerPoint Presentation</vt:lpstr>
      <vt:lpstr>Tech stack</vt:lpstr>
      <vt:lpstr>Tech stack</vt:lpstr>
      <vt:lpstr>Tech stack</vt:lpstr>
      <vt:lpstr>Tech stack</vt:lpstr>
      <vt:lpstr>Tech stack</vt:lpstr>
      <vt:lpstr>Tech stack</vt:lpstr>
      <vt:lpstr>Tech stack</vt:lpstr>
      <vt:lpstr>Tech stack</vt:lpstr>
      <vt:lpstr>PowerPoint Presentation</vt:lpstr>
      <vt:lpstr>Constraints</vt:lpstr>
      <vt:lpstr>Constraints</vt:lpstr>
      <vt:lpstr>Constraints</vt:lpstr>
      <vt:lpstr>Constraints</vt:lpstr>
      <vt:lpstr>PowerPoint Presentation</vt:lpstr>
      <vt:lpstr>Future work</vt:lpstr>
      <vt:lpstr>Future work</vt:lpstr>
      <vt:lpstr>Future work</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Arqam Mousa</cp:lastModifiedBy>
  <cp:revision>5</cp:revision>
  <dcterms:modified xsi:type="dcterms:W3CDTF">2026-01-27T22:41:27Z</dcterms:modified>
</cp:coreProperties>
</file>