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rawings/drawing4.xml" ContentType="application/vnd.openxmlformats-officedocument.drawingml.chartshape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rawings/drawing3.xml" ContentType="application/vnd.openxmlformats-officedocument.drawingml.chartshape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charts/chart6.xml" ContentType="application/vnd.openxmlformats-officedocument.drawingml.chart+xml"/>
  <Override PartName="/ppt/diagrams/data3.xml" ContentType="application/vnd.openxmlformats-officedocument.drawingml.diagramData+xml"/>
  <Override PartName="/ppt/charts/chart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59" r:id="rId4"/>
    <p:sldId id="260" r:id="rId5"/>
    <p:sldId id="282" r:id="rId6"/>
    <p:sldId id="281" r:id="rId7"/>
    <p:sldId id="263" r:id="rId8"/>
    <p:sldId id="283" r:id="rId9"/>
    <p:sldId id="284" r:id="rId10"/>
    <p:sldId id="285" r:id="rId11"/>
    <p:sldId id="286" r:id="rId12"/>
    <p:sldId id="264" r:id="rId13"/>
    <p:sldId id="280" r:id="rId14"/>
    <p:sldId id="265" r:id="rId15"/>
    <p:sldId id="267" r:id="rId16"/>
    <p:sldId id="296" r:id="rId17"/>
    <p:sldId id="268" r:id="rId18"/>
    <p:sldId id="269" r:id="rId19"/>
    <p:sldId id="270" r:id="rId20"/>
    <p:sldId id="287" r:id="rId21"/>
    <p:sldId id="300" r:id="rId22"/>
    <p:sldId id="288" r:id="rId23"/>
    <p:sldId id="276" r:id="rId24"/>
    <p:sldId id="289" r:id="rId25"/>
    <p:sldId id="290" r:id="rId26"/>
    <p:sldId id="291" r:id="rId27"/>
    <p:sldId id="292" r:id="rId28"/>
    <p:sldId id="294" r:id="rId29"/>
    <p:sldId id="293" r:id="rId30"/>
    <p:sldId id="302" r:id="rId31"/>
    <p:sldId id="27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53" autoAdjust="0"/>
    <p:restoredTop sz="94660"/>
  </p:normalViewPr>
  <p:slideViewPr>
    <p:cSldViewPr>
      <p:cViewPr>
        <p:scale>
          <a:sx n="80" d="100"/>
          <a:sy n="80" d="100"/>
        </p:scale>
        <p:origin x="-1116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Book1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Book1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Book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afaHPPL\Downloads\Ques.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6682174103237099"/>
          <c:y val="0.13613811746585566"/>
          <c:w val="0.62913801399825053"/>
          <c:h val="0.66468386062520668"/>
        </c:manualLayout>
      </c:layout>
      <c:barChart>
        <c:barDir val="col"/>
        <c:grouping val="clustered"/>
        <c:ser>
          <c:idx val="0"/>
          <c:order val="0"/>
          <c:tx>
            <c:strRef>
              <c:f>ورقة1!$F$5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ورقة1!$G$4:$L$4</c:f>
              <c:strCache>
                <c:ptCount val="6"/>
                <c:pt idx="0">
                  <c:v>Toilet</c:v>
                </c:pt>
                <c:pt idx="1">
                  <c:v>Dishwasher</c:v>
                </c:pt>
                <c:pt idx="2">
                  <c:v>Washing Machine</c:v>
                </c:pt>
                <c:pt idx="3">
                  <c:v>Shower</c:v>
                </c:pt>
                <c:pt idx="4">
                  <c:v>Jacuzzi</c:v>
                </c:pt>
                <c:pt idx="5">
                  <c:v>Faucets</c:v>
                </c:pt>
              </c:strCache>
            </c:strRef>
          </c:cat>
          <c:val>
            <c:numRef>
              <c:f>ورقة1!$G$5:$L$5</c:f>
              <c:numCache>
                <c:formatCode>General</c:formatCode>
                <c:ptCount val="6"/>
                <c:pt idx="0">
                  <c:v>765</c:v>
                </c:pt>
                <c:pt idx="1">
                  <c:v>18.25</c:v>
                </c:pt>
                <c:pt idx="2">
                  <c:v>19</c:v>
                </c:pt>
                <c:pt idx="3">
                  <c:v>44.5</c:v>
                </c:pt>
                <c:pt idx="4">
                  <c:v>8</c:v>
                </c:pt>
                <c:pt idx="5">
                  <c:v>962.5</c:v>
                </c:pt>
              </c:numCache>
            </c:numRef>
          </c:val>
        </c:ser>
        <c:ser>
          <c:idx val="1"/>
          <c:order val="1"/>
          <c:tx>
            <c:strRef>
              <c:f>ورقة1!$F$6</c:f>
              <c:strCache>
                <c:ptCount val="1"/>
                <c:pt idx="0">
                  <c:v>B</c:v>
                </c:pt>
              </c:strCache>
            </c:strRef>
          </c:tx>
          <c:cat>
            <c:strRef>
              <c:f>ورقة1!$G$4:$L$4</c:f>
              <c:strCache>
                <c:ptCount val="6"/>
                <c:pt idx="0">
                  <c:v>Toilet</c:v>
                </c:pt>
                <c:pt idx="1">
                  <c:v>Dishwasher</c:v>
                </c:pt>
                <c:pt idx="2">
                  <c:v>Washing Machine</c:v>
                </c:pt>
                <c:pt idx="3">
                  <c:v>Shower</c:v>
                </c:pt>
                <c:pt idx="4">
                  <c:v>Jacuzzi</c:v>
                </c:pt>
                <c:pt idx="5">
                  <c:v>Faucets</c:v>
                </c:pt>
              </c:strCache>
            </c:strRef>
          </c:cat>
          <c:val>
            <c:numRef>
              <c:f>ورقة1!$G$6:$L$6</c:f>
              <c:numCache>
                <c:formatCode>General</c:formatCode>
                <c:ptCount val="6"/>
                <c:pt idx="0">
                  <c:v>550</c:v>
                </c:pt>
                <c:pt idx="1">
                  <c:v>15</c:v>
                </c:pt>
                <c:pt idx="2">
                  <c:v>16</c:v>
                </c:pt>
                <c:pt idx="3">
                  <c:v>39.200000000000003</c:v>
                </c:pt>
                <c:pt idx="4">
                  <c:v>1</c:v>
                </c:pt>
                <c:pt idx="5">
                  <c:v>422.3</c:v>
                </c:pt>
              </c:numCache>
            </c:numRef>
          </c:val>
        </c:ser>
        <c:ser>
          <c:idx val="2"/>
          <c:order val="2"/>
          <c:tx>
            <c:strRef>
              <c:f>ورقة1!$F$7</c:f>
              <c:strCache>
                <c:ptCount val="1"/>
                <c:pt idx="0">
                  <c:v>C</c:v>
                </c:pt>
              </c:strCache>
            </c:strRef>
          </c:tx>
          <c:cat>
            <c:strRef>
              <c:f>ورقة1!$G$4:$L$4</c:f>
              <c:strCache>
                <c:ptCount val="6"/>
                <c:pt idx="0">
                  <c:v>Toilet</c:v>
                </c:pt>
                <c:pt idx="1">
                  <c:v>Dishwasher</c:v>
                </c:pt>
                <c:pt idx="2">
                  <c:v>Washing Machine</c:v>
                </c:pt>
                <c:pt idx="3">
                  <c:v>Shower</c:v>
                </c:pt>
                <c:pt idx="4">
                  <c:v>Jacuzzi</c:v>
                </c:pt>
                <c:pt idx="5">
                  <c:v>Faucets</c:v>
                </c:pt>
              </c:strCache>
            </c:strRef>
          </c:cat>
          <c:val>
            <c:numRef>
              <c:f>ورقة1!$G$7:$L$7</c:f>
              <c:numCache>
                <c:formatCode>General</c:formatCode>
                <c:ptCount val="6"/>
                <c:pt idx="0">
                  <c:v>450</c:v>
                </c:pt>
                <c:pt idx="1">
                  <c:v>0</c:v>
                </c:pt>
                <c:pt idx="2">
                  <c:v>12</c:v>
                </c:pt>
                <c:pt idx="3">
                  <c:v>24.5</c:v>
                </c:pt>
                <c:pt idx="4">
                  <c:v>0</c:v>
                </c:pt>
                <c:pt idx="5">
                  <c:v>240</c:v>
                </c:pt>
              </c:numCache>
            </c:numRef>
          </c:val>
        </c:ser>
        <c:ser>
          <c:idx val="3"/>
          <c:order val="3"/>
          <c:tx>
            <c:strRef>
              <c:f>ورقة1!$F$8</c:f>
              <c:strCache>
                <c:ptCount val="1"/>
              </c:strCache>
            </c:strRef>
          </c:tx>
          <c:cat>
            <c:strRef>
              <c:f>ورقة1!$G$4:$L$4</c:f>
              <c:strCache>
                <c:ptCount val="6"/>
                <c:pt idx="0">
                  <c:v>Toilet</c:v>
                </c:pt>
                <c:pt idx="1">
                  <c:v>Dishwasher</c:v>
                </c:pt>
                <c:pt idx="2">
                  <c:v>Washing Machine</c:v>
                </c:pt>
                <c:pt idx="3">
                  <c:v>Shower</c:v>
                </c:pt>
                <c:pt idx="4">
                  <c:v>Jacuzzi</c:v>
                </c:pt>
                <c:pt idx="5">
                  <c:v>Faucets</c:v>
                </c:pt>
              </c:strCache>
            </c:strRef>
          </c:cat>
          <c:val>
            <c:numRef>
              <c:f>ورقة1!$G$8:$L$8</c:f>
              <c:numCache>
                <c:formatCode>General</c:formatCode>
                <c:ptCount val="6"/>
                <c:pt idx="0">
                  <c:v>588.32999999999993</c:v>
                </c:pt>
                <c:pt idx="1">
                  <c:v>11.08</c:v>
                </c:pt>
                <c:pt idx="2">
                  <c:v>15.66</c:v>
                </c:pt>
                <c:pt idx="3">
                  <c:v>36.06</c:v>
                </c:pt>
                <c:pt idx="4">
                  <c:v>3</c:v>
                </c:pt>
                <c:pt idx="5">
                  <c:v>541.6</c:v>
                </c:pt>
              </c:numCache>
            </c:numRef>
          </c:val>
        </c:ser>
        <c:axId val="65810816"/>
        <c:axId val="65812352"/>
      </c:barChart>
      <c:catAx>
        <c:axId val="65810816"/>
        <c:scaling>
          <c:orientation val="minMax"/>
        </c:scaling>
        <c:axPos val="b"/>
        <c:tickLblPos val="nextTo"/>
        <c:crossAx val="65812352"/>
        <c:crosses val="autoZero"/>
        <c:auto val="1"/>
        <c:lblAlgn val="ctr"/>
        <c:lblOffset val="100"/>
      </c:catAx>
      <c:valAx>
        <c:axId val="65812352"/>
        <c:scaling>
          <c:orientation val="minMax"/>
        </c:scaling>
        <c:axPos val="l"/>
        <c:majorGridlines/>
        <c:numFmt formatCode="General" sourceLinked="1"/>
        <c:tickLblPos val="nextTo"/>
        <c:crossAx val="658108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249233213664386"/>
          <c:y val="0.3715935059015828"/>
          <c:w val="0.17495338944700892"/>
          <c:h val="0.28874911594134567"/>
        </c:manualLayout>
      </c:layout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9.8432481071266897E-2"/>
          <c:y val="0.21649259721269376"/>
          <c:w val="0.74063520947065775"/>
          <c:h val="0.60605506924543873"/>
        </c:manualLayout>
      </c:layout>
      <c:barChart>
        <c:barDir val="col"/>
        <c:grouping val="clustered"/>
        <c:ser>
          <c:idx val="0"/>
          <c:order val="0"/>
          <c:tx>
            <c:strRef>
              <c:f>ورقة1!$G$30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rgbClr val="FFC000"/>
            </a:solidFill>
          </c:spPr>
          <c:cat>
            <c:multiLvlStrRef>
              <c:f>ورقة1!$H$28:$M$29</c:f>
              <c:multiLvlStrCache>
                <c:ptCount val="6"/>
                <c:lvl>
                  <c:pt idx="3">
                    <c:v>(l/min)</c:v>
                  </c:pt>
                  <c:pt idx="5">
                    <c:v>(l/15s)</c:v>
                  </c:pt>
                </c:lvl>
                <c:lvl>
                  <c:pt idx="0">
                    <c:v>Toilet</c:v>
                  </c:pt>
                  <c:pt idx="1">
                    <c:v>Dish Washer</c:v>
                  </c:pt>
                  <c:pt idx="2">
                    <c:v>Washing machine</c:v>
                  </c:pt>
                  <c:pt idx="3">
                    <c:v>Shower</c:v>
                  </c:pt>
                  <c:pt idx="4">
                    <c:v>Jacuzzi</c:v>
                  </c:pt>
                  <c:pt idx="5">
                    <c:v>Faucet</c:v>
                  </c:pt>
                </c:lvl>
              </c:multiLvlStrCache>
            </c:multiLvlStrRef>
          </c:cat>
          <c:val>
            <c:numRef>
              <c:f>ورقة1!$H$30:$M$30</c:f>
              <c:numCache>
                <c:formatCode>General</c:formatCode>
                <c:ptCount val="6"/>
                <c:pt idx="0">
                  <c:v>6</c:v>
                </c:pt>
                <c:pt idx="1">
                  <c:v>15</c:v>
                </c:pt>
                <c:pt idx="2">
                  <c:v>46</c:v>
                </c:pt>
                <c:pt idx="3">
                  <c:v>9</c:v>
                </c:pt>
                <c:pt idx="4">
                  <c:v>350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ورقة1!$G$31</c:f>
              <c:strCache>
                <c:ptCount val="1"/>
                <c:pt idx="0">
                  <c:v>B</c:v>
                </c:pt>
              </c:strCache>
            </c:strRef>
          </c:tx>
          <c:cat>
            <c:multiLvlStrRef>
              <c:f>ورقة1!$H$28:$M$29</c:f>
              <c:multiLvlStrCache>
                <c:ptCount val="6"/>
                <c:lvl>
                  <c:pt idx="3">
                    <c:v>(l/min)</c:v>
                  </c:pt>
                  <c:pt idx="5">
                    <c:v>(l/15s)</c:v>
                  </c:pt>
                </c:lvl>
                <c:lvl>
                  <c:pt idx="0">
                    <c:v>Toilet</c:v>
                  </c:pt>
                  <c:pt idx="1">
                    <c:v>Dish Washer</c:v>
                  </c:pt>
                  <c:pt idx="2">
                    <c:v>Washing machine</c:v>
                  </c:pt>
                  <c:pt idx="3">
                    <c:v>Shower</c:v>
                  </c:pt>
                  <c:pt idx="4">
                    <c:v>Jacuzzi</c:v>
                  </c:pt>
                  <c:pt idx="5">
                    <c:v>Faucet</c:v>
                  </c:pt>
                </c:lvl>
              </c:multiLvlStrCache>
            </c:multiLvlStrRef>
          </c:cat>
          <c:val>
            <c:numRef>
              <c:f>ورقة1!$H$31:$M$31</c:f>
              <c:numCache>
                <c:formatCode>General</c:formatCode>
                <c:ptCount val="6"/>
                <c:pt idx="0">
                  <c:v>6.1499999999999995</c:v>
                </c:pt>
                <c:pt idx="1">
                  <c:v>20</c:v>
                </c:pt>
                <c:pt idx="2">
                  <c:v>49</c:v>
                </c:pt>
                <c:pt idx="3">
                  <c:v>12</c:v>
                </c:pt>
                <c:pt idx="4">
                  <c:v>300</c:v>
                </c:pt>
                <c:pt idx="5">
                  <c:v>1.25</c:v>
                </c:pt>
              </c:numCache>
            </c:numRef>
          </c:val>
        </c:ser>
        <c:ser>
          <c:idx val="2"/>
          <c:order val="2"/>
          <c:tx>
            <c:strRef>
              <c:f>ورقة1!$G$32</c:f>
              <c:strCache>
                <c:ptCount val="1"/>
                <c:pt idx="0">
                  <c:v>C</c:v>
                </c:pt>
              </c:strCache>
            </c:strRef>
          </c:tx>
          <c:cat>
            <c:multiLvlStrRef>
              <c:f>ورقة1!$H$28:$M$29</c:f>
              <c:multiLvlStrCache>
                <c:ptCount val="6"/>
                <c:lvl>
                  <c:pt idx="3">
                    <c:v>(l/min)</c:v>
                  </c:pt>
                  <c:pt idx="5">
                    <c:v>(l/15s)</c:v>
                  </c:pt>
                </c:lvl>
                <c:lvl>
                  <c:pt idx="0">
                    <c:v>Toilet</c:v>
                  </c:pt>
                  <c:pt idx="1">
                    <c:v>Dish Washer</c:v>
                  </c:pt>
                  <c:pt idx="2">
                    <c:v>Washing machine</c:v>
                  </c:pt>
                  <c:pt idx="3">
                    <c:v>Shower</c:v>
                  </c:pt>
                  <c:pt idx="4">
                    <c:v>Jacuzzi</c:v>
                  </c:pt>
                  <c:pt idx="5">
                    <c:v>Faucet</c:v>
                  </c:pt>
                </c:lvl>
              </c:multiLvlStrCache>
            </c:multiLvlStrRef>
          </c:cat>
          <c:val>
            <c:numRef>
              <c:f>ورقة1!$H$32:$M$32</c:f>
              <c:numCache>
                <c:formatCode>General</c:formatCode>
                <c:ptCount val="6"/>
                <c:pt idx="0">
                  <c:v>7.5</c:v>
                </c:pt>
                <c:pt idx="1">
                  <c:v>0</c:v>
                </c:pt>
                <c:pt idx="2">
                  <c:v>67.97</c:v>
                </c:pt>
                <c:pt idx="3">
                  <c:v>17</c:v>
                </c:pt>
                <c:pt idx="4">
                  <c:v>0</c:v>
                </c:pt>
                <c:pt idx="5">
                  <c:v>3.15</c:v>
                </c:pt>
              </c:numCache>
            </c:numRef>
          </c:val>
        </c:ser>
        <c:ser>
          <c:idx val="3"/>
          <c:order val="3"/>
          <c:tx>
            <c:strRef>
              <c:f>ورقة1!$G$33</c:f>
              <c:strCache>
                <c:ptCount val="1"/>
                <c:pt idx="0">
                  <c:v>Overall average</c:v>
                </c:pt>
              </c:strCache>
            </c:strRef>
          </c:tx>
          <c:spPr>
            <a:solidFill>
              <a:srgbClr val="7030A0"/>
            </a:solidFill>
          </c:spPr>
          <c:cat>
            <c:multiLvlStrRef>
              <c:f>ورقة1!$H$28:$M$29</c:f>
              <c:multiLvlStrCache>
                <c:ptCount val="6"/>
                <c:lvl>
                  <c:pt idx="3">
                    <c:v>(l/min)</c:v>
                  </c:pt>
                  <c:pt idx="5">
                    <c:v>(l/15s)</c:v>
                  </c:pt>
                </c:lvl>
                <c:lvl>
                  <c:pt idx="0">
                    <c:v>Toilet</c:v>
                  </c:pt>
                  <c:pt idx="1">
                    <c:v>Dish Washer</c:v>
                  </c:pt>
                  <c:pt idx="2">
                    <c:v>Washing machine</c:v>
                  </c:pt>
                  <c:pt idx="3">
                    <c:v>Shower</c:v>
                  </c:pt>
                  <c:pt idx="4">
                    <c:v>Jacuzzi</c:v>
                  </c:pt>
                  <c:pt idx="5">
                    <c:v>Faucet</c:v>
                  </c:pt>
                </c:lvl>
              </c:multiLvlStrCache>
            </c:multiLvlStrRef>
          </c:cat>
          <c:val>
            <c:numRef>
              <c:f>ورقة1!$H$33:$M$33</c:f>
              <c:numCache>
                <c:formatCode>General</c:formatCode>
                <c:ptCount val="6"/>
                <c:pt idx="0">
                  <c:v>6.55</c:v>
                </c:pt>
                <c:pt idx="1">
                  <c:v>11.66</c:v>
                </c:pt>
                <c:pt idx="2">
                  <c:v>54.32</c:v>
                </c:pt>
                <c:pt idx="3">
                  <c:v>12.66</c:v>
                </c:pt>
                <c:pt idx="4">
                  <c:v>216.6</c:v>
                </c:pt>
                <c:pt idx="5">
                  <c:v>2.13</c:v>
                </c:pt>
              </c:numCache>
            </c:numRef>
          </c:val>
        </c:ser>
        <c:axId val="65847680"/>
        <c:axId val="65849216"/>
      </c:barChart>
      <c:catAx>
        <c:axId val="65847680"/>
        <c:scaling>
          <c:orientation val="minMax"/>
        </c:scaling>
        <c:axPos val="b"/>
        <c:tickLblPos val="nextTo"/>
        <c:crossAx val="65849216"/>
        <c:crosses val="autoZero"/>
        <c:auto val="1"/>
        <c:lblAlgn val="ctr"/>
        <c:lblOffset val="100"/>
      </c:catAx>
      <c:valAx>
        <c:axId val="65849216"/>
        <c:scaling>
          <c:orientation val="minMax"/>
        </c:scaling>
        <c:axPos val="l"/>
        <c:majorGridlines/>
        <c:numFmt formatCode="General" sourceLinked="1"/>
        <c:tickLblPos val="nextTo"/>
        <c:crossAx val="65847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547794960273749"/>
          <c:y val="0.41374183383145857"/>
          <c:w val="0.12400922657124606"/>
          <c:h val="0.24792333854938958"/>
        </c:manualLayout>
      </c:layout>
    </c:legend>
    <c:plotVisOnly val="1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2845103506030628"/>
          <c:y val="0.24145907200196479"/>
          <c:w val="0.63153752668076024"/>
          <c:h val="0.63259658332182167"/>
        </c:manualLayout>
      </c:layout>
      <c:barChart>
        <c:barDir val="col"/>
        <c:grouping val="clustered"/>
        <c:ser>
          <c:idx val="0"/>
          <c:order val="0"/>
          <c:tx>
            <c:strRef>
              <c:f>ورقة1!$F$75</c:f>
              <c:strCache>
                <c:ptCount val="1"/>
                <c:pt idx="0">
                  <c:v>Dish Washer</c:v>
                </c:pt>
              </c:strCache>
            </c:strRef>
          </c:tx>
          <c:cat>
            <c:strRef>
              <c:f>ورقة1!$E$76:$E$79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Overall Average</c:v>
                </c:pt>
              </c:strCache>
            </c:strRef>
          </c:cat>
          <c:val>
            <c:numRef>
              <c:f>ورقة1!$F$76:$F$79</c:f>
              <c:numCache>
                <c:formatCode>General</c:formatCode>
                <c:ptCount val="4"/>
                <c:pt idx="0">
                  <c:v>0.9</c:v>
                </c:pt>
                <c:pt idx="1">
                  <c:v>1.05</c:v>
                </c:pt>
                <c:pt idx="2">
                  <c:v>0</c:v>
                </c:pt>
                <c:pt idx="3">
                  <c:v>0.97500000000000009</c:v>
                </c:pt>
              </c:numCache>
            </c:numRef>
          </c:val>
        </c:ser>
        <c:ser>
          <c:idx val="1"/>
          <c:order val="1"/>
          <c:tx>
            <c:strRef>
              <c:f>ورقة1!$G$75</c:f>
              <c:strCache>
                <c:ptCount val="1"/>
                <c:pt idx="0">
                  <c:v>Washing machine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ورقة1!$E$76:$E$79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Overall Average</c:v>
                </c:pt>
              </c:strCache>
            </c:strRef>
          </c:cat>
          <c:val>
            <c:numRef>
              <c:f>ورقة1!$G$76:$G$79</c:f>
              <c:numCache>
                <c:formatCode>General</c:formatCode>
                <c:ptCount val="4"/>
                <c:pt idx="0">
                  <c:v>0.91</c:v>
                </c:pt>
                <c:pt idx="1">
                  <c:v>1.05</c:v>
                </c:pt>
                <c:pt idx="2">
                  <c:v>2.38</c:v>
                </c:pt>
                <c:pt idx="3">
                  <c:v>1.44</c:v>
                </c:pt>
              </c:numCache>
            </c:numRef>
          </c:val>
        </c:ser>
        <c:axId val="68180608"/>
        <c:axId val="68186496"/>
      </c:barChart>
      <c:catAx>
        <c:axId val="68180608"/>
        <c:scaling>
          <c:orientation val="minMax"/>
        </c:scaling>
        <c:axPos val="b"/>
        <c:tickLblPos val="nextTo"/>
        <c:crossAx val="68186496"/>
        <c:crosses val="autoZero"/>
        <c:auto val="1"/>
        <c:lblAlgn val="ctr"/>
        <c:lblOffset val="100"/>
      </c:catAx>
      <c:valAx>
        <c:axId val="68186496"/>
        <c:scaling>
          <c:orientation val="minMax"/>
        </c:scaling>
        <c:axPos val="l"/>
        <c:majorGridlines/>
        <c:numFmt formatCode="General" sourceLinked="1"/>
        <c:tickLblPos val="nextTo"/>
        <c:crossAx val="68180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905686789151362"/>
          <c:y val="0.43480132691746892"/>
          <c:w val="0.21149868766404209"/>
          <c:h val="0.19984179060950716"/>
        </c:manualLayout>
      </c:layout>
    </c:legend>
    <c:plotVisOnly val="1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9.9766185476815455E-2"/>
          <c:y val="0.19954870224555263"/>
          <c:w val="0.65730468066491721"/>
          <c:h val="0.54168197725284362"/>
        </c:manualLayout>
      </c:layout>
      <c:barChart>
        <c:barDir val="col"/>
        <c:grouping val="clustered"/>
        <c:ser>
          <c:idx val="0"/>
          <c:order val="0"/>
          <c:tx>
            <c:strRef>
              <c:f>ورقة1!$F$120</c:f>
              <c:strCache>
                <c:ptCount val="1"/>
                <c:pt idx="0">
                  <c:v>Type A</c:v>
                </c:pt>
              </c:strCache>
            </c:strRef>
          </c:tx>
          <c:cat>
            <c:strRef>
              <c:f>ورقة1!$E$121:$E$127</c:f>
              <c:strCache>
                <c:ptCount val="7"/>
                <c:pt idx="0">
                  <c:v>Toilet</c:v>
                </c:pt>
                <c:pt idx="1">
                  <c:v>Dishwasher</c:v>
                </c:pt>
                <c:pt idx="2">
                  <c:v>Washing Machine</c:v>
                </c:pt>
                <c:pt idx="3">
                  <c:v>Shower</c:v>
                </c:pt>
                <c:pt idx="4">
                  <c:v>Jacuzzi</c:v>
                </c:pt>
                <c:pt idx="5">
                  <c:v>Faucets</c:v>
                </c:pt>
                <c:pt idx="6">
                  <c:v>Total</c:v>
                </c:pt>
              </c:strCache>
            </c:strRef>
          </c:cat>
          <c:val>
            <c:numRef>
              <c:f>ورقة1!$F$121:$F$127</c:f>
              <c:numCache>
                <c:formatCode>General</c:formatCode>
                <c:ptCount val="7"/>
                <c:pt idx="0">
                  <c:v>28.110000000000003</c:v>
                </c:pt>
                <c:pt idx="1">
                  <c:v>1.6700000000000002</c:v>
                </c:pt>
                <c:pt idx="2">
                  <c:v>5.35</c:v>
                </c:pt>
                <c:pt idx="3">
                  <c:v>2.4499999999999997</c:v>
                </c:pt>
                <c:pt idx="4">
                  <c:v>17.149999999999999</c:v>
                </c:pt>
                <c:pt idx="5">
                  <c:v>11.79</c:v>
                </c:pt>
                <c:pt idx="6">
                  <c:v>66.52</c:v>
                </c:pt>
              </c:numCache>
            </c:numRef>
          </c:val>
        </c:ser>
        <c:ser>
          <c:idx val="1"/>
          <c:order val="1"/>
          <c:tx>
            <c:strRef>
              <c:f>ورقة1!$G$120</c:f>
              <c:strCache>
                <c:ptCount val="1"/>
                <c:pt idx="0">
                  <c:v>Type B</c:v>
                </c:pt>
              </c:strCache>
            </c:strRef>
          </c:tx>
          <c:cat>
            <c:strRef>
              <c:f>ورقة1!$E$121:$E$127</c:f>
              <c:strCache>
                <c:ptCount val="7"/>
                <c:pt idx="0">
                  <c:v>Toilet</c:v>
                </c:pt>
                <c:pt idx="1">
                  <c:v>Dishwasher</c:v>
                </c:pt>
                <c:pt idx="2">
                  <c:v>Washing Machine</c:v>
                </c:pt>
                <c:pt idx="3">
                  <c:v>Shower</c:v>
                </c:pt>
                <c:pt idx="4">
                  <c:v>Jacuzzi</c:v>
                </c:pt>
                <c:pt idx="5">
                  <c:v>Faucets</c:v>
                </c:pt>
                <c:pt idx="6">
                  <c:v>Total</c:v>
                </c:pt>
              </c:strCache>
            </c:strRef>
          </c:cat>
          <c:val>
            <c:numRef>
              <c:f>ورقة1!$G$121:$G$127</c:f>
              <c:numCache>
                <c:formatCode>General</c:formatCode>
                <c:ptCount val="7"/>
                <c:pt idx="0">
                  <c:v>19.7</c:v>
                </c:pt>
                <c:pt idx="1">
                  <c:v>1.74</c:v>
                </c:pt>
                <c:pt idx="2">
                  <c:v>4.5599999999999996</c:v>
                </c:pt>
                <c:pt idx="3">
                  <c:v>2.73</c:v>
                </c:pt>
                <c:pt idx="4">
                  <c:v>1.74</c:v>
                </c:pt>
                <c:pt idx="5">
                  <c:v>3.07</c:v>
                </c:pt>
                <c:pt idx="6">
                  <c:v>33.54</c:v>
                </c:pt>
              </c:numCache>
            </c:numRef>
          </c:val>
        </c:ser>
        <c:ser>
          <c:idx val="2"/>
          <c:order val="2"/>
          <c:tx>
            <c:strRef>
              <c:f>ورقة1!$H$120</c:f>
              <c:strCache>
                <c:ptCount val="1"/>
                <c:pt idx="0">
                  <c:v>Type C</c:v>
                </c:pt>
              </c:strCache>
            </c:strRef>
          </c:tx>
          <c:cat>
            <c:strRef>
              <c:f>ورقة1!$E$121:$E$127</c:f>
              <c:strCache>
                <c:ptCount val="7"/>
                <c:pt idx="0">
                  <c:v>Toilet</c:v>
                </c:pt>
                <c:pt idx="1">
                  <c:v>Dishwasher</c:v>
                </c:pt>
                <c:pt idx="2">
                  <c:v>Washing Machine</c:v>
                </c:pt>
                <c:pt idx="3">
                  <c:v>Shower</c:v>
                </c:pt>
                <c:pt idx="4">
                  <c:v>Jacuzzi</c:v>
                </c:pt>
                <c:pt idx="5">
                  <c:v>Faucets</c:v>
                </c:pt>
                <c:pt idx="6">
                  <c:v>Total</c:v>
                </c:pt>
              </c:strCache>
            </c:strRef>
          </c:cat>
          <c:val>
            <c:numRef>
              <c:f>ورقة1!$H$121:$H$127</c:f>
              <c:numCache>
                <c:formatCode>General</c:formatCode>
                <c:ptCount val="7"/>
                <c:pt idx="0">
                  <c:v>22.64</c:v>
                </c:pt>
                <c:pt idx="1">
                  <c:v>0</c:v>
                </c:pt>
                <c:pt idx="2">
                  <c:v>5.4700000000000006</c:v>
                </c:pt>
                <c:pt idx="3">
                  <c:v>2.79</c:v>
                </c:pt>
                <c:pt idx="4">
                  <c:v>0</c:v>
                </c:pt>
                <c:pt idx="5">
                  <c:v>5.07</c:v>
                </c:pt>
                <c:pt idx="6">
                  <c:v>35.97</c:v>
                </c:pt>
              </c:numCache>
            </c:numRef>
          </c:val>
        </c:ser>
        <c:ser>
          <c:idx val="3"/>
          <c:order val="3"/>
          <c:tx>
            <c:strRef>
              <c:f>ورقة1!$I$120</c:f>
              <c:strCache>
                <c:ptCount val="1"/>
                <c:pt idx="0">
                  <c:v>Overall average consumption</c:v>
                </c:pt>
              </c:strCache>
            </c:strRef>
          </c:tx>
          <c:cat>
            <c:strRef>
              <c:f>ورقة1!$E$121:$E$127</c:f>
              <c:strCache>
                <c:ptCount val="7"/>
                <c:pt idx="0">
                  <c:v>Toilet</c:v>
                </c:pt>
                <c:pt idx="1">
                  <c:v>Dishwasher</c:v>
                </c:pt>
                <c:pt idx="2">
                  <c:v>Washing Machine</c:v>
                </c:pt>
                <c:pt idx="3">
                  <c:v>Shower</c:v>
                </c:pt>
                <c:pt idx="4">
                  <c:v>Jacuzzi</c:v>
                </c:pt>
                <c:pt idx="5">
                  <c:v>Faucets</c:v>
                </c:pt>
                <c:pt idx="6">
                  <c:v>Total</c:v>
                </c:pt>
              </c:strCache>
            </c:strRef>
          </c:cat>
          <c:val>
            <c:numRef>
              <c:f>ورقة1!$I$121:$I$127</c:f>
              <c:numCache>
                <c:formatCode>General</c:formatCode>
                <c:ptCount val="7"/>
                <c:pt idx="0">
                  <c:v>23.479999999999997</c:v>
                </c:pt>
                <c:pt idx="1">
                  <c:v>1.1299999999999997</c:v>
                </c:pt>
                <c:pt idx="2">
                  <c:v>5.1199999999999992</c:v>
                </c:pt>
                <c:pt idx="3">
                  <c:v>2.65</c:v>
                </c:pt>
                <c:pt idx="4">
                  <c:v>6.29</c:v>
                </c:pt>
                <c:pt idx="5">
                  <c:v>6.64</c:v>
                </c:pt>
                <c:pt idx="6">
                  <c:v>45.309999999999995</c:v>
                </c:pt>
              </c:numCache>
            </c:numRef>
          </c:val>
        </c:ser>
        <c:axId val="68212992"/>
        <c:axId val="71630848"/>
      </c:barChart>
      <c:catAx>
        <c:axId val="68212992"/>
        <c:scaling>
          <c:orientation val="minMax"/>
        </c:scaling>
        <c:axPos val="b"/>
        <c:tickLblPos val="nextTo"/>
        <c:crossAx val="71630848"/>
        <c:crosses val="autoZero"/>
        <c:auto val="1"/>
        <c:lblAlgn val="ctr"/>
        <c:lblOffset val="100"/>
      </c:catAx>
      <c:valAx>
        <c:axId val="71630848"/>
        <c:scaling>
          <c:orientation val="minMax"/>
        </c:scaling>
        <c:axPos val="l"/>
        <c:majorGridlines/>
        <c:numFmt formatCode="General" sourceLinked="1"/>
        <c:tickLblPos val="nextTo"/>
        <c:crossAx val="682129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651531058617707"/>
          <c:y val="0.22068678915135609"/>
          <c:w val="0.22348468941382335"/>
          <c:h val="0.55862642169728782"/>
        </c:manualLayout>
      </c:layout>
    </c:legend>
    <c:plotVisOnly val="1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"/>
  <c:chart>
    <c:plotArea>
      <c:layout>
        <c:manualLayout>
          <c:layoutTarget val="inner"/>
          <c:xMode val="edge"/>
          <c:yMode val="edge"/>
          <c:x val="0.10902540828229808"/>
          <c:y val="0.16723194322931856"/>
          <c:w val="0.6952164067726827"/>
          <c:h val="0.633190677554195"/>
        </c:manualLayout>
      </c:layout>
      <c:barChart>
        <c:barDir val="col"/>
        <c:grouping val="clustered"/>
        <c:ser>
          <c:idx val="0"/>
          <c:order val="0"/>
          <c:tx>
            <c:strRef>
              <c:f>ورقة1!$F$164</c:f>
              <c:strCache>
                <c:ptCount val="1"/>
                <c:pt idx="0">
                  <c:v>Dishwasher</c:v>
                </c:pt>
              </c:strCache>
            </c:strRef>
          </c:tx>
          <c:cat>
            <c:strRef>
              <c:f>ورقة1!$G$163:$J$163</c:f>
              <c:strCache>
                <c:ptCount val="4"/>
                <c:pt idx="0">
                  <c:v>Type A</c:v>
                </c:pt>
                <c:pt idx="1">
                  <c:v>Type B</c:v>
                </c:pt>
                <c:pt idx="2">
                  <c:v>Type C</c:v>
                </c:pt>
                <c:pt idx="3">
                  <c:v>Overall average consumption</c:v>
                </c:pt>
              </c:strCache>
            </c:strRef>
          </c:cat>
          <c:val>
            <c:numRef>
              <c:f>ورقة1!$G$164:$J$164</c:f>
              <c:numCache>
                <c:formatCode>General</c:formatCode>
                <c:ptCount val="4"/>
                <c:pt idx="0">
                  <c:v>15.2</c:v>
                </c:pt>
                <c:pt idx="1">
                  <c:v>16.8</c:v>
                </c:pt>
                <c:pt idx="2">
                  <c:v>0</c:v>
                </c:pt>
                <c:pt idx="3">
                  <c:v>32</c:v>
                </c:pt>
              </c:numCache>
            </c:numRef>
          </c:val>
        </c:ser>
        <c:ser>
          <c:idx val="1"/>
          <c:order val="1"/>
          <c:tx>
            <c:strRef>
              <c:f>ورقة1!$F$165</c:f>
              <c:strCache>
                <c:ptCount val="1"/>
                <c:pt idx="0">
                  <c:v>washing machine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cat>
            <c:strRef>
              <c:f>ورقة1!$G$163:$J$163</c:f>
              <c:strCache>
                <c:ptCount val="4"/>
                <c:pt idx="0">
                  <c:v>Type A</c:v>
                </c:pt>
                <c:pt idx="1">
                  <c:v>Type B</c:v>
                </c:pt>
                <c:pt idx="2">
                  <c:v>Type C</c:v>
                </c:pt>
                <c:pt idx="3">
                  <c:v>Overall average consumption</c:v>
                </c:pt>
              </c:strCache>
            </c:strRef>
          </c:cat>
          <c:val>
            <c:numRef>
              <c:f>ورقة1!$G$165:$J$165</c:f>
              <c:numCache>
                <c:formatCode>General</c:formatCode>
                <c:ptCount val="4"/>
                <c:pt idx="0">
                  <c:v>11.5</c:v>
                </c:pt>
                <c:pt idx="1">
                  <c:v>12.6</c:v>
                </c:pt>
                <c:pt idx="2">
                  <c:v>28.56</c:v>
                </c:pt>
                <c:pt idx="3">
                  <c:v>52.660000000000004</c:v>
                </c:pt>
              </c:numCache>
            </c:numRef>
          </c:val>
        </c:ser>
        <c:ser>
          <c:idx val="2"/>
          <c:order val="2"/>
          <c:tx>
            <c:strRef>
              <c:f>ورقة1!$F$166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ورقة1!$G$163:$J$163</c:f>
              <c:strCache>
                <c:ptCount val="4"/>
                <c:pt idx="0">
                  <c:v>Type A</c:v>
                </c:pt>
                <c:pt idx="1">
                  <c:v>Type B</c:v>
                </c:pt>
                <c:pt idx="2">
                  <c:v>Type C</c:v>
                </c:pt>
                <c:pt idx="3">
                  <c:v>Overall average consumption</c:v>
                </c:pt>
              </c:strCache>
            </c:strRef>
          </c:cat>
          <c:val>
            <c:numRef>
              <c:f>ورقة1!$G$166:$J$166</c:f>
              <c:numCache>
                <c:formatCode>General</c:formatCode>
                <c:ptCount val="4"/>
                <c:pt idx="0">
                  <c:v>26.7</c:v>
                </c:pt>
                <c:pt idx="1">
                  <c:v>29.4</c:v>
                </c:pt>
                <c:pt idx="2">
                  <c:v>28.56</c:v>
                </c:pt>
                <c:pt idx="3">
                  <c:v>84.66</c:v>
                </c:pt>
              </c:numCache>
            </c:numRef>
          </c:val>
        </c:ser>
        <c:axId val="71686784"/>
        <c:axId val="71692672"/>
      </c:barChart>
      <c:catAx>
        <c:axId val="7168678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71692672"/>
        <c:crosses val="autoZero"/>
        <c:auto val="1"/>
        <c:lblAlgn val="ctr"/>
        <c:lblOffset val="100"/>
      </c:catAx>
      <c:valAx>
        <c:axId val="71692672"/>
        <c:scaling>
          <c:orientation val="minMax"/>
        </c:scaling>
        <c:axPos val="l"/>
        <c:majorGridlines/>
        <c:numFmt formatCode="General" sourceLinked="1"/>
        <c:tickLblPos val="nextTo"/>
        <c:crossAx val="716867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304333281869189"/>
          <c:y val="0.37150359677262568"/>
          <c:w val="0.18715274561268078"/>
          <c:h val="0.25699256342957139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7.1988407699037624E-2"/>
          <c:y val="0.13010425780110821"/>
          <c:w val="0.77062401574803197"/>
          <c:h val="0.5557185039370075"/>
        </c:manualLayout>
      </c:layout>
      <c:barChart>
        <c:barDir val="col"/>
        <c:grouping val="clustered"/>
        <c:ser>
          <c:idx val="0"/>
          <c:order val="0"/>
          <c:tx>
            <c:strRef>
              <c:f>ورقة1!$G$19</c:f>
              <c:strCache>
                <c:ptCount val="1"/>
                <c:pt idx="0">
                  <c:v>Type A</c:v>
                </c:pt>
              </c:strCache>
            </c:strRef>
          </c:tx>
          <c:cat>
            <c:strRef>
              <c:f>ورقة1!$F$20:$F$26</c:f>
              <c:strCache>
                <c:ptCount val="7"/>
                <c:pt idx="0">
                  <c:v>Toilet</c:v>
                </c:pt>
                <c:pt idx="1">
                  <c:v>Dishwasher</c:v>
                </c:pt>
                <c:pt idx="2">
                  <c:v>washing machine </c:v>
                </c:pt>
                <c:pt idx="3">
                  <c:v>Shower</c:v>
                </c:pt>
                <c:pt idx="4">
                  <c:v>Jacuzzi </c:v>
                </c:pt>
                <c:pt idx="5">
                  <c:v>Faucets </c:v>
                </c:pt>
                <c:pt idx="6">
                  <c:v>Total</c:v>
                </c:pt>
              </c:strCache>
            </c:strRef>
          </c:cat>
          <c:val>
            <c:numRef>
              <c:f>ورقة1!$G$20:$G$26</c:f>
              <c:numCache>
                <c:formatCode>General</c:formatCode>
                <c:ptCount val="7"/>
                <c:pt idx="0">
                  <c:v>18.7</c:v>
                </c:pt>
                <c:pt idx="1">
                  <c:v>0.89400000000000002</c:v>
                </c:pt>
                <c:pt idx="2">
                  <c:v>5.23</c:v>
                </c:pt>
                <c:pt idx="3">
                  <c:v>2.57</c:v>
                </c:pt>
                <c:pt idx="4">
                  <c:v>19.600000000000001</c:v>
                </c:pt>
                <c:pt idx="5">
                  <c:v>5.1499999999999995</c:v>
                </c:pt>
                <c:pt idx="6">
                  <c:v>52.14</c:v>
                </c:pt>
              </c:numCache>
            </c:numRef>
          </c:val>
        </c:ser>
        <c:ser>
          <c:idx val="1"/>
          <c:order val="1"/>
          <c:tx>
            <c:strRef>
              <c:f>ورقة1!$H$19</c:f>
              <c:strCache>
                <c:ptCount val="1"/>
                <c:pt idx="0">
                  <c:v>Type B</c:v>
                </c:pt>
              </c:strCache>
            </c:strRef>
          </c:tx>
          <c:cat>
            <c:strRef>
              <c:f>ورقة1!$F$20:$F$26</c:f>
              <c:strCache>
                <c:ptCount val="7"/>
                <c:pt idx="0">
                  <c:v>Toilet</c:v>
                </c:pt>
                <c:pt idx="1">
                  <c:v>Dishwasher</c:v>
                </c:pt>
                <c:pt idx="2">
                  <c:v>washing machine </c:v>
                </c:pt>
                <c:pt idx="3">
                  <c:v>Shower</c:v>
                </c:pt>
                <c:pt idx="4">
                  <c:v>Jacuzzi </c:v>
                </c:pt>
                <c:pt idx="5">
                  <c:v>Faucets </c:v>
                </c:pt>
                <c:pt idx="6">
                  <c:v>Total</c:v>
                </c:pt>
              </c:strCache>
            </c:strRef>
          </c:cat>
          <c:val>
            <c:numRef>
              <c:f>ورقة1!$H$20:$H$26</c:f>
              <c:numCache>
                <c:formatCode>General</c:formatCode>
                <c:ptCount val="7"/>
                <c:pt idx="0">
                  <c:v>12.8</c:v>
                </c:pt>
                <c:pt idx="1">
                  <c:v>0.69799999999999995</c:v>
                </c:pt>
                <c:pt idx="2">
                  <c:v>4.1899999999999995</c:v>
                </c:pt>
                <c:pt idx="3">
                  <c:v>1.8900000000000001</c:v>
                </c:pt>
                <c:pt idx="4">
                  <c:v>2.3199999999999994</c:v>
                </c:pt>
                <c:pt idx="5">
                  <c:v>2.15</c:v>
                </c:pt>
                <c:pt idx="6">
                  <c:v>24.04</c:v>
                </c:pt>
              </c:numCache>
            </c:numRef>
          </c:val>
        </c:ser>
        <c:ser>
          <c:idx val="2"/>
          <c:order val="2"/>
          <c:tx>
            <c:strRef>
              <c:f>ورقة1!$I$19</c:f>
              <c:strCache>
                <c:ptCount val="1"/>
                <c:pt idx="0">
                  <c:v>Type C</c:v>
                </c:pt>
              </c:strCache>
            </c:strRef>
          </c:tx>
          <c:cat>
            <c:strRef>
              <c:f>ورقة1!$F$20:$F$26</c:f>
              <c:strCache>
                <c:ptCount val="7"/>
                <c:pt idx="0">
                  <c:v>Toilet</c:v>
                </c:pt>
                <c:pt idx="1">
                  <c:v>Dishwasher</c:v>
                </c:pt>
                <c:pt idx="2">
                  <c:v>washing machine </c:v>
                </c:pt>
                <c:pt idx="3">
                  <c:v>Shower</c:v>
                </c:pt>
                <c:pt idx="4">
                  <c:v>Jacuzzi </c:v>
                </c:pt>
                <c:pt idx="5">
                  <c:v>Faucets </c:v>
                </c:pt>
                <c:pt idx="6">
                  <c:v>Total</c:v>
                </c:pt>
              </c:strCache>
            </c:strRef>
          </c:cat>
          <c:val>
            <c:numRef>
              <c:f>ورقة1!$I$20:$I$26</c:f>
              <c:numCache>
                <c:formatCode>General</c:formatCode>
                <c:ptCount val="7"/>
                <c:pt idx="0">
                  <c:v>12.07</c:v>
                </c:pt>
                <c:pt idx="1">
                  <c:v>0</c:v>
                </c:pt>
                <c:pt idx="2">
                  <c:v>3.62</c:v>
                </c:pt>
                <c:pt idx="3">
                  <c:v>1.55</c:v>
                </c:pt>
                <c:pt idx="4">
                  <c:v>0</c:v>
                </c:pt>
                <c:pt idx="5">
                  <c:v>1.4</c:v>
                </c:pt>
                <c:pt idx="6">
                  <c:v>18.64</c:v>
                </c:pt>
              </c:numCache>
            </c:numRef>
          </c:val>
        </c:ser>
        <c:axId val="71725824"/>
        <c:axId val="71727360"/>
      </c:barChart>
      <c:catAx>
        <c:axId val="71725824"/>
        <c:scaling>
          <c:orientation val="minMax"/>
        </c:scaling>
        <c:axPos val="b"/>
        <c:tickLblPos val="nextTo"/>
        <c:crossAx val="71727360"/>
        <c:crosses val="autoZero"/>
        <c:auto val="1"/>
        <c:lblAlgn val="ctr"/>
        <c:lblOffset val="100"/>
      </c:catAx>
      <c:valAx>
        <c:axId val="71727360"/>
        <c:scaling>
          <c:orientation val="minMax"/>
        </c:scaling>
        <c:axPos val="l"/>
        <c:majorGridlines/>
        <c:numFmt formatCode="General" sourceLinked="1"/>
        <c:tickLblPos val="nextTo"/>
        <c:crossAx val="71725824"/>
        <c:crosses val="autoZero"/>
        <c:crossBetween val="between"/>
      </c:valAx>
    </c:plotArea>
    <c:legend>
      <c:legendPos val="r"/>
    </c:legend>
    <c:plotVisOnly val="1"/>
  </c:chart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'Form Responses 1'!$P$87</c:f>
              <c:strCache>
                <c:ptCount val="1"/>
                <c:pt idx="0">
                  <c:v>Dishwasher</c:v>
                </c:pt>
              </c:strCache>
            </c:strRef>
          </c:tx>
          <c:spPr>
            <a:solidFill>
              <a:schemeClr val="tx2"/>
            </a:solidFill>
          </c:spPr>
          <c:cat>
            <c:strRef>
              <c:f>'Form Responses 1'!$Q$86:$T$86</c:f>
              <c:strCache>
                <c:ptCount val="3"/>
                <c:pt idx="0">
                  <c:v>Type A</c:v>
                </c:pt>
                <c:pt idx="1">
                  <c:v>Type C</c:v>
                </c:pt>
                <c:pt idx="2">
                  <c:v>Overall average consumption</c:v>
                </c:pt>
              </c:strCache>
            </c:strRef>
          </c:cat>
          <c:val>
            <c:numRef>
              <c:f>'Form Responses 1'!$Q$87:$T$87</c:f>
              <c:numCache>
                <c:formatCode>General</c:formatCode>
                <c:ptCount val="3"/>
                <c:pt idx="0">
                  <c:v>14.4</c:v>
                </c:pt>
                <c:pt idx="1">
                  <c:v>0</c:v>
                </c:pt>
                <c:pt idx="2">
                  <c:v>29.6</c:v>
                </c:pt>
              </c:numCache>
            </c:numRef>
          </c:val>
        </c:ser>
        <c:ser>
          <c:idx val="1"/>
          <c:order val="1"/>
          <c:tx>
            <c:strRef>
              <c:f>'Form Responses 1'!$P$88</c:f>
              <c:strCache>
                <c:ptCount val="1"/>
                <c:pt idx="0">
                  <c:v>Washing Machine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cat>
            <c:strRef>
              <c:f>'Form Responses 1'!$Q$86:$T$86</c:f>
              <c:strCache>
                <c:ptCount val="3"/>
                <c:pt idx="0">
                  <c:v>Type A</c:v>
                </c:pt>
                <c:pt idx="1">
                  <c:v>Type C</c:v>
                </c:pt>
                <c:pt idx="2">
                  <c:v>Overall average consumption</c:v>
                </c:pt>
              </c:strCache>
            </c:strRef>
          </c:cat>
          <c:val>
            <c:numRef>
              <c:f>'Form Responses 1'!$Q$88:$T$88</c:f>
              <c:numCache>
                <c:formatCode>General</c:formatCode>
                <c:ptCount val="3"/>
                <c:pt idx="0">
                  <c:v>10.92</c:v>
                </c:pt>
                <c:pt idx="1">
                  <c:v>26.3</c:v>
                </c:pt>
                <c:pt idx="2">
                  <c:v>48.82</c:v>
                </c:pt>
              </c:numCache>
            </c:numRef>
          </c:val>
        </c:ser>
        <c:ser>
          <c:idx val="2"/>
          <c:order val="2"/>
          <c:tx>
            <c:strRef>
              <c:f>'Form Responses 1'!$P$89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bg2"/>
            </a:solidFill>
            <a:ln>
              <a:solidFill>
                <a:schemeClr val="tx2"/>
              </a:solidFill>
            </a:ln>
          </c:spPr>
          <c:cat>
            <c:strRef>
              <c:f>'Form Responses 1'!$Q$86:$T$86</c:f>
              <c:strCache>
                <c:ptCount val="3"/>
                <c:pt idx="0">
                  <c:v>Type A</c:v>
                </c:pt>
                <c:pt idx="1">
                  <c:v>Type C</c:v>
                </c:pt>
                <c:pt idx="2">
                  <c:v>Overall average consumption</c:v>
                </c:pt>
              </c:strCache>
            </c:strRef>
          </c:cat>
          <c:val>
            <c:numRef>
              <c:f>'Form Responses 1'!$Q$89:$T$89</c:f>
              <c:numCache>
                <c:formatCode>General</c:formatCode>
                <c:ptCount val="3"/>
                <c:pt idx="0">
                  <c:v>25.32</c:v>
                </c:pt>
                <c:pt idx="1">
                  <c:v>26.3</c:v>
                </c:pt>
                <c:pt idx="2">
                  <c:v>78.42</c:v>
                </c:pt>
              </c:numCache>
            </c:numRef>
          </c:val>
        </c:ser>
        <c:axId val="72917760"/>
        <c:axId val="72919296"/>
      </c:barChart>
      <c:catAx>
        <c:axId val="72917760"/>
        <c:scaling>
          <c:orientation val="minMax"/>
        </c:scaling>
        <c:axPos val="b"/>
        <c:tickLblPos val="nextTo"/>
        <c:crossAx val="72919296"/>
        <c:crosses val="autoZero"/>
        <c:auto val="1"/>
        <c:lblAlgn val="ctr"/>
        <c:lblOffset val="100"/>
      </c:catAx>
      <c:valAx>
        <c:axId val="72919296"/>
        <c:scaling>
          <c:orientation val="minMax"/>
        </c:scaling>
        <c:axPos val="l"/>
        <c:majorGridlines/>
        <c:numFmt formatCode="General" sourceLinked="1"/>
        <c:tickLblPos val="nextTo"/>
        <c:crossAx val="72917760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A36F53-1F9D-4BEF-B0EA-6FDD982D92FA}" type="doc">
      <dgm:prSet loTypeId="urn:microsoft.com/office/officeart/2005/8/layout/process5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6FCE14AE-9A49-4036-AFF0-41A805158890}">
      <dgm:prSet phldrT="[نص]" custT="1"/>
      <dgm:spPr/>
      <dgm:t>
        <a:bodyPr/>
        <a:lstStyle/>
        <a:p>
          <a:pPr algn="ctr"/>
          <a:r>
            <a:rPr lang="en-US" sz="1400" b="1" dirty="0" smtClean="0">
              <a:solidFill>
                <a:schemeClr val="tx1"/>
              </a:solidFill>
            </a:rPr>
            <a:t>Specifying Study Area</a:t>
          </a:r>
          <a:endParaRPr lang="en-US" sz="1400" dirty="0">
            <a:solidFill>
              <a:schemeClr val="tx1"/>
            </a:solidFill>
          </a:endParaRPr>
        </a:p>
      </dgm:t>
    </dgm:pt>
    <dgm:pt modelId="{BDF44D15-1FA2-40A2-81C8-81AC39034F25}" type="parTrans" cxnId="{B8BB8A07-C634-4362-A5D8-E26E429FBB8A}">
      <dgm:prSet/>
      <dgm:spPr/>
      <dgm:t>
        <a:bodyPr/>
        <a:lstStyle/>
        <a:p>
          <a:pPr algn="ctr"/>
          <a:endParaRPr lang="en-US" sz="1400">
            <a:solidFill>
              <a:schemeClr val="accent1">
                <a:lumMod val="50000"/>
              </a:schemeClr>
            </a:solidFill>
          </a:endParaRPr>
        </a:p>
      </dgm:t>
    </dgm:pt>
    <dgm:pt modelId="{B3601DB1-E2FF-454E-AB8E-E3DD053B31B7}" type="sibTrans" cxnId="{B8BB8A07-C634-4362-A5D8-E26E429FBB8A}">
      <dgm:prSet custT="1"/>
      <dgm:spPr/>
      <dgm:t>
        <a:bodyPr/>
        <a:lstStyle/>
        <a:p>
          <a:pPr algn="ctr"/>
          <a:endParaRPr lang="en-US" sz="1400">
            <a:solidFill>
              <a:schemeClr val="accent1">
                <a:lumMod val="50000"/>
              </a:schemeClr>
            </a:solidFill>
          </a:endParaRPr>
        </a:p>
      </dgm:t>
    </dgm:pt>
    <dgm:pt modelId="{4715B6B5-E247-41A5-806E-00B1DA4EF39B}">
      <dgm:prSet phldrT="[نص]" custT="1"/>
      <dgm:spPr/>
      <dgm:t>
        <a:bodyPr/>
        <a:lstStyle/>
        <a:p>
          <a:pPr algn="ctr"/>
          <a:r>
            <a:rPr lang="en-US" sz="1400" b="1" dirty="0" smtClean="0">
              <a:solidFill>
                <a:schemeClr val="accent1">
                  <a:lumMod val="50000"/>
                </a:schemeClr>
              </a:solidFill>
            </a:rPr>
            <a:t>Specifying Ques. Sample </a:t>
          </a:r>
          <a:endParaRPr lang="en-US" sz="1400" dirty="0">
            <a:solidFill>
              <a:schemeClr val="accent1">
                <a:lumMod val="50000"/>
              </a:schemeClr>
            </a:solidFill>
          </a:endParaRPr>
        </a:p>
      </dgm:t>
    </dgm:pt>
    <dgm:pt modelId="{685D4335-E2AA-4A33-B977-95ED8922C880}" type="parTrans" cxnId="{E82F751D-2D26-4264-ABFF-FDD615D7916E}">
      <dgm:prSet/>
      <dgm:spPr/>
      <dgm:t>
        <a:bodyPr/>
        <a:lstStyle/>
        <a:p>
          <a:pPr algn="ctr"/>
          <a:endParaRPr lang="en-US" sz="1400">
            <a:solidFill>
              <a:schemeClr val="accent1">
                <a:lumMod val="50000"/>
              </a:schemeClr>
            </a:solidFill>
          </a:endParaRPr>
        </a:p>
      </dgm:t>
    </dgm:pt>
    <dgm:pt modelId="{B2E41845-37DE-4ADB-8A12-50C14FB5CBF2}" type="sibTrans" cxnId="{E82F751D-2D26-4264-ABFF-FDD615D7916E}">
      <dgm:prSet custT="1"/>
      <dgm:spPr/>
      <dgm:t>
        <a:bodyPr/>
        <a:lstStyle/>
        <a:p>
          <a:pPr algn="ctr"/>
          <a:endParaRPr lang="en-US" sz="1400">
            <a:solidFill>
              <a:schemeClr val="accent1">
                <a:lumMod val="50000"/>
              </a:schemeClr>
            </a:solidFill>
          </a:endParaRPr>
        </a:p>
      </dgm:t>
    </dgm:pt>
    <dgm:pt modelId="{1942E787-EC40-43C8-813B-230C48D3870D}">
      <dgm:prSet phldrT="[نص]" custT="1"/>
      <dgm:spPr>
        <a:solidFill>
          <a:schemeClr val="accent6">
            <a:lumMod val="50000"/>
          </a:schemeClr>
        </a:solidFill>
      </dgm:spPr>
      <dgm:t>
        <a:bodyPr/>
        <a:lstStyle/>
        <a:p>
          <a:pPr algn="ctr"/>
          <a:r>
            <a:rPr lang="en-US" sz="1400" b="1" dirty="0" smtClean="0">
              <a:solidFill>
                <a:schemeClr val="tx1"/>
              </a:solidFill>
            </a:rPr>
            <a:t>Data Collection </a:t>
          </a:r>
          <a:endParaRPr lang="en-US" sz="1400" dirty="0">
            <a:solidFill>
              <a:schemeClr val="tx1"/>
            </a:solidFill>
          </a:endParaRPr>
        </a:p>
      </dgm:t>
    </dgm:pt>
    <dgm:pt modelId="{4E8F15ED-68D2-4D8F-A34A-33DCD7E06513}" type="parTrans" cxnId="{8ACCB820-0125-4047-BA30-08A96D02B32A}">
      <dgm:prSet/>
      <dgm:spPr/>
      <dgm:t>
        <a:bodyPr/>
        <a:lstStyle/>
        <a:p>
          <a:pPr algn="ctr"/>
          <a:endParaRPr lang="en-US" sz="1400">
            <a:solidFill>
              <a:schemeClr val="accent1">
                <a:lumMod val="50000"/>
              </a:schemeClr>
            </a:solidFill>
          </a:endParaRPr>
        </a:p>
      </dgm:t>
    </dgm:pt>
    <dgm:pt modelId="{20205F0F-15D6-46FE-B32D-1C89ED32FE4F}" type="sibTrans" cxnId="{8ACCB820-0125-4047-BA30-08A96D02B32A}">
      <dgm:prSet custT="1"/>
      <dgm:spPr/>
      <dgm:t>
        <a:bodyPr/>
        <a:lstStyle/>
        <a:p>
          <a:pPr algn="ctr"/>
          <a:endParaRPr lang="en-US" sz="1400">
            <a:solidFill>
              <a:schemeClr val="accent1">
                <a:lumMod val="50000"/>
              </a:schemeClr>
            </a:solidFill>
          </a:endParaRPr>
        </a:p>
      </dgm:t>
    </dgm:pt>
    <dgm:pt modelId="{A72E2997-4A90-4555-8188-1469A084F9F9}">
      <dgm:prSet phldrT="[نص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n-US" sz="1400" b="1" dirty="0" smtClean="0">
              <a:solidFill>
                <a:schemeClr val="accent1">
                  <a:lumMod val="50000"/>
                </a:schemeClr>
              </a:solidFill>
            </a:rPr>
            <a:t>Data Analysis </a:t>
          </a:r>
          <a:endParaRPr lang="en-US" sz="1400" dirty="0">
            <a:solidFill>
              <a:schemeClr val="accent1">
                <a:lumMod val="50000"/>
              </a:schemeClr>
            </a:solidFill>
          </a:endParaRPr>
        </a:p>
      </dgm:t>
    </dgm:pt>
    <dgm:pt modelId="{3E781D78-2007-4809-8BF4-83FADA643BE1}" type="parTrans" cxnId="{D6B4E880-AE82-479D-8ED7-9807377996E3}">
      <dgm:prSet/>
      <dgm:spPr/>
      <dgm:t>
        <a:bodyPr/>
        <a:lstStyle/>
        <a:p>
          <a:pPr algn="ctr"/>
          <a:endParaRPr lang="en-US" sz="1400">
            <a:solidFill>
              <a:schemeClr val="accent1">
                <a:lumMod val="50000"/>
              </a:schemeClr>
            </a:solidFill>
          </a:endParaRPr>
        </a:p>
      </dgm:t>
    </dgm:pt>
    <dgm:pt modelId="{20FD7EBF-6486-4E7B-BC1F-9CA2A5567332}" type="sibTrans" cxnId="{D6B4E880-AE82-479D-8ED7-9807377996E3}">
      <dgm:prSet custT="1"/>
      <dgm:spPr/>
      <dgm:t>
        <a:bodyPr/>
        <a:lstStyle/>
        <a:p>
          <a:pPr algn="ctr"/>
          <a:endParaRPr lang="en-US" sz="1400">
            <a:solidFill>
              <a:schemeClr val="accent1">
                <a:lumMod val="50000"/>
              </a:schemeClr>
            </a:solidFill>
          </a:endParaRPr>
        </a:p>
      </dgm:t>
    </dgm:pt>
    <dgm:pt modelId="{1A56363F-A7C3-46D2-8CFA-A8AD30B10E35}">
      <dgm:prSet phldrT="[نص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en-US" sz="1400" b="1" dirty="0" smtClean="0">
              <a:solidFill>
                <a:schemeClr val="tx1"/>
              </a:solidFill>
            </a:rPr>
            <a:t>Recommendations </a:t>
          </a:r>
          <a:endParaRPr lang="en-US" sz="1400" b="1" dirty="0">
            <a:solidFill>
              <a:schemeClr val="tx1"/>
            </a:solidFill>
          </a:endParaRPr>
        </a:p>
      </dgm:t>
    </dgm:pt>
    <dgm:pt modelId="{5D096F56-85A1-4F0B-A576-05CC3F251BA3}" type="parTrans" cxnId="{21B8E42C-86D4-40F6-ABAD-B4A6678FDCB1}">
      <dgm:prSet/>
      <dgm:spPr/>
      <dgm:t>
        <a:bodyPr/>
        <a:lstStyle/>
        <a:p>
          <a:pPr algn="ctr"/>
          <a:endParaRPr lang="en-US" sz="1400">
            <a:solidFill>
              <a:schemeClr val="accent1">
                <a:lumMod val="50000"/>
              </a:schemeClr>
            </a:solidFill>
          </a:endParaRPr>
        </a:p>
      </dgm:t>
    </dgm:pt>
    <dgm:pt modelId="{30336348-708C-40DD-956D-1025F4968C80}" type="sibTrans" cxnId="{21B8E42C-86D4-40F6-ABAD-B4A6678FDCB1}">
      <dgm:prSet/>
      <dgm:spPr/>
      <dgm:t>
        <a:bodyPr/>
        <a:lstStyle/>
        <a:p>
          <a:pPr algn="ctr"/>
          <a:endParaRPr lang="en-US" sz="1400">
            <a:solidFill>
              <a:schemeClr val="accent1">
                <a:lumMod val="50000"/>
              </a:schemeClr>
            </a:solidFill>
          </a:endParaRPr>
        </a:p>
      </dgm:t>
    </dgm:pt>
    <dgm:pt modelId="{271E79E9-C3A9-4112-96BF-BB86A9504651}">
      <dgm:prSet phldrT="[نص]" custT="1"/>
      <dgm:spPr/>
      <dgm:t>
        <a:bodyPr/>
        <a:lstStyle/>
        <a:p>
          <a:pPr algn="ctr"/>
          <a:r>
            <a:rPr lang="en-US" sz="1400" b="1" dirty="0" smtClean="0">
              <a:solidFill>
                <a:schemeClr val="accent1">
                  <a:lumMod val="50000"/>
                </a:schemeClr>
              </a:solidFill>
            </a:rPr>
            <a:t>Design Criteria</a:t>
          </a:r>
          <a:endParaRPr lang="en-US" sz="1400" dirty="0">
            <a:solidFill>
              <a:schemeClr val="accent1">
                <a:lumMod val="50000"/>
              </a:schemeClr>
            </a:solidFill>
          </a:endParaRPr>
        </a:p>
      </dgm:t>
    </dgm:pt>
    <dgm:pt modelId="{CD72258F-C32F-4888-A029-83E348313FE3}" type="parTrans" cxnId="{B3FC827D-86D8-4F6F-8E10-BD0440D1B98E}">
      <dgm:prSet/>
      <dgm:spPr/>
      <dgm:t>
        <a:bodyPr/>
        <a:lstStyle/>
        <a:p>
          <a:endParaRPr lang="en-US"/>
        </a:p>
      </dgm:t>
    </dgm:pt>
    <dgm:pt modelId="{9C7E0547-781C-46B1-B46B-3D51B53B16D2}" type="sibTrans" cxnId="{B3FC827D-86D8-4F6F-8E10-BD0440D1B98E}">
      <dgm:prSet/>
      <dgm:spPr/>
      <dgm:t>
        <a:bodyPr/>
        <a:lstStyle/>
        <a:p>
          <a:endParaRPr lang="en-US"/>
        </a:p>
      </dgm:t>
    </dgm:pt>
    <dgm:pt modelId="{D3F9ED12-EF1C-4FB6-851A-F7EEC333F5E6}" type="pres">
      <dgm:prSet presAssocID="{03A36F53-1F9D-4BEF-B0EA-6FDD982D92F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8BC2B9-900E-461D-8B24-222E9131AF3B}" type="pres">
      <dgm:prSet presAssocID="{6FCE14AE-9A49-4036-AFF0-41A80515889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78B8D2-C52F-4CC4-A52B-8DA03C4AF8D2}" type="pres">
      <dgm:prSet presAssocID="{B3601DB1-E2FF-454E-AB8E-E3DD053B31B7}" presName="sibTrans" presStyleLbl="sibTrans2D1" presStyleIdx="0" presStyleCnt="5"/>
      <dgm:spPr/>
      <dgm:t>
        <a:bodyPr/>
        <a:lstStyle/>
        <a:p>
          <a:endParaRPr lang="en-US"/>
        </a:p>
      </dgm:t>
    </dgm:pt>
    <dgm:pt modelId="{94A00147-EE87-4F41-B564-4E86FE49491B}" type="pres">
      <dgm:prSet presAssocID="{B3601DB1-E2FF-454E-AB8E-E3DD053B31B7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42C095D6-612B-47EB-A226-F58359526FAA}" type="pres">
      <dgm:prSet presAssocID="{4715B6B5-E247-41A5-806E-00B1DA4EF39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1BA1B7-D7DC-4A2A-A684-4DE2480F0382}" type="pres">
      <dgm:prSet presAssocID="{B2E41845-37DE-4ADB-8A12-50C14FB5CBF2}" presName="sibTrans" presStyleLbl="sibTrans2D1" presStyleIdx="1" presStyleCnt="5"/>
      <dgm:spPr/>
      <dgm:t>
        <a:bodyPr/>
        <a:lstStyle/>
        <a:p>
          <a:endParaRPr lang="en-US"/>
        </a:p>
      </dgm:t>
    </dgm:pt>
    <dgm:pt modelId="{4C1D0CD4-2B72-4CC2-BCFA-0D2297EDB567}" type="pres">
      <dgm:prSet presAssocID="{B2E41845-37DE-4ADB-8A12-50C14FB5CBF2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408AEEB0-292A-4E3D-AA4A-853C1CD01378}" type="pres">
      <dgm:prSet presAssocID="{1942E787-EC40-43C8-813B-230C48D3870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3C8D10-8331-461B-875B-630A939A0EEC}" type="pres">
      <dgm:prSet presAssocID="{20205F0F-15D6-46FE-B32D-1C89ED32FE4F}" presName="sibTrans" presStyleLbl="sibTrans2D1" presStyleIdx="2" presStyleCnt="5"/>
      <dgm:spPr/>
      <dgm:t>
        <a:bodyPr/>
        <a:lstStyle/>
        <a:p>
          <a:endParaRPr lang="en-US"/>
        </a:p>
      </dgm:t>
    </dgm:pt>
    <dgm:pt modelId="{092B525D-5902-4BA8-A186-C7BB4C588198}" type="pres">
      <dgm:prSet presAssocID="{20205F0F-15D6-46FE-B32D-1C89ED32FE4F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EA3EC335-C8C0-4BE0-B55D-79D1AF27AD00}" type="pres">
      <dgm:prSet presAssocID="{A72E2997-4A90-4555-8188-1469A084F9F9}" presName="node" presStyleLbl="node1" presStyleIdx="3" presStyleCnt="6" custScaleX="943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3BCD7-8C8A-4C59-8D0D-BF53C0DC1EFA}" type="pres">
      <dgm:prSet presAssocID="{20FD7EBF-6486-4E7B-BC1F-9CA2A5567332}" presName="sibTrans" presStyleLbl="sibTrans2D1" presStyleIdx="3" presStyleCnt="5"/>
      <dgm:spPr/>
      <dgm:t>
        <a:bodyPr/>
        <a:lstStyle/>
        <a:p>
          <a:endParaRPr lang="en-US"/>
        </a:p>
      </dgm:t>
    </dgm:pt>
    <dgm:pt modelId="{874307EC-BA74-41C2-9E2C-8DDEC8AD10C7}" type="pres">
      <dgm:prSet presAssocID="{20FD7EBF-6486-4E7B-BC1F-9CA2A5567332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A2C04B51-53BD-4610-ADCA-57AB9218DEAF}" type="pres">
      <dgm:prSet presAssocID="{271E79E9-C3A9-4112-96BF-BB86A9504651}" presName="node" presStyleLbl="node1" presStyleIdx="4" presStyleCnt="6" custScaleX="928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76C00A-590E-4373-A8AD-EFEA0CA464D2}" type="pres">
      <dgm:prSet presAssocID="{9C7E0547-781C-46B1-B46B-3D51B53B16D2}" presName="sibTrans" presStyleLbl="sibTrans2D1" presStyleIdx="4" presStyleCnt="5"/>
      <dgm:spPr/>
      <dgm:t>
        <a:bodyPr/>
        <a:lstStyle/>
        <a:p>
          <a:endParaRPr lang="en-US"/>
        </a:p>
      </dgm:t>
    </dgm:pt>
    <dgm:pt modelId="{59396907-75A3-4918-BAAD-7AFA3B3779AD}" type="pres">
      <dgm:prSet presAssocID="{9C7E0547-781C-46B1-B46B-3D51B53B16D2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A742A716-51B1-4091-BAF7-E37495EE540A}" type="pres">
      <dgm:prSet presAssocID="{1A56363F-A7C3-46D2-8CFA-A8AD30B10E35}" presName="node" presStyleLbl="node1" presStyleIdx="5" presStyleCnt="6" custScaleX="1114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97B9545-2D4F-44A8-9D49-DCB2E7421EA6}" type="presOf" srcId="{20FD7EBF-6486-4E7B-BC1F-9CA2A5567332}" destId="{874307EC-BA74-41C2-9E2C-8DDEC8AD10C7}" srcOrd="1" destOrd="0" presId="urn:microsoft.com/office/officeart/2005/8/layout/process5"/>
    <dgm:cxn modelId="{8ACCB820-0125-4047-BA30-08A96D02B32A}" srcId="{03A36F53-1F9D-4BEF-B0EA-6FDD982D92FA}" destId="{1942E787-EC40-43C8-813B-230C48D3870D}" srcOrd="2" destOrd="0" parTransId="{4E8F15ED-68D2-4D8F-A34A-33DCD7E06513}" sibTransId="{20205F0F-15D6-46FE-B32D-1C89ED32FE4F}"/>
    <dgm:cxn modelId="{F4606F1F-0DA4-4561-8FD4-810FB11D1EE7}" type="presOf" srcId="{B3601DB1-E2FF-454E-AB8E-E3DD053B31B7}" destId="{94A00147-EE87-4F41-B564-4E86FE49491B}" srcOrd="1" destOrd="0" presId="urn:microsoft.com/office/officeart/2005/8/layout/process5"/>
    <dgm:cxn modelId="{AD2FD036-0495-4038-9E12-0F5D31B1AC34}" type="presOf" srcId="{B2E41845-37DE-4ADB-8A12-50C14FB5CBF2}" destId="{F81BA1B7-D7DC-4A2A-A684-4DE2480F0382}" srcOrd="0" destOrd="0" presId="urn:microsoft.com/office/officeart/2005/8/layout/process5"/>
    <dgm:cxn modelId="{1461FA9E-3A73-485A-BD27-C3320D73BDF1}" type="presOf" srcId="{20205F0F-15D6-46FE-B32D-1C89ED32FE4F}" destId="{092B525D-5902-4BA8-A186-C7BB4C588198}" srcOrd="1" destOrd="0" presId="urn:microsoft.com/office/officeart/2005/8/layout/process5"/>
    <dgm:cxn modelId="{0E133872-218F-46D8-A025-C11835933C79}" type="presOf" srcId="{20FD7EBF-6486-4E7B-BC1F-9CA2A5567332}" destId="{B6A3BCD7-8C8A-4C59-8D0D-BF53C0DC1EFA}" srcOrd="0" destOrd="0" presId="urn:microsoft.com/office/officeart/2005/8/layout/process5"/>
    <dgm:cxn modelId="{D6B4E880-AE82-479D-8ED7-9807377996E3}" srcId="{03A36F53-1F9D-4BEF-B0EA-6FDD982D92FA}" destId="{A72E2997-4A90-4555-8188-1469A084F9F9}" srcOrd="3" destOrd="0" parTransId="{3E781D78-2007-4809-8BF4-83FADA643BE1}" sibTransId="{20FD7EBF-6486-4E7B-BC1F-9CA2A5567332}"/>
    <dgm:cxn modelId="{AF8A3AD6-3475-4F82-BFE8-D2746FEED406}" type="presOf" srcId="{271E79E9-C3A9-4112-96BF-BB86A9504651}" destId="{A2C04B51-53BD-4610-ADCA-57AB9218DEAF}" srcOrd="0" destOrd="0" presId="urn:microsoft.com/office/officeart/2005/8/layout/process5"/>
    <dgm:cxn modelId="{B3FC827D-86D8-4F6F-8E10-BD0440D1B98E}" srcId="{03A36F53-1F9D-4BEF-B0EA-6FDD982D92FA}" destId="{271E79E9-C3A9-4112-96BF-BB86A9504651}" srcOrd="4" destOrd="0" parTransId="{CD72258F-C32F-4888-A029-83E348313FE3}" sibTransId="{9C7E0547-781C-46B1-B46B-3D51B53B16D2}"/>
    <dgm:cxn modelId="{EF4F9AC3-131F-4381-A97C-94B4A7E3C4C3}" type="presOf" srcId="{03A36F53-1F9D-4BEF-B0EA-6FDD982D92FA}" destId="{D3F9ED12-EF1C-4FB6-851A-F7EEC333F5E6}" srcOrd="0" destOrd="0" presId="urn:microsoft.com/office/officeart/2005/8/layout/process5"/>
    <dgm:cxn modelId="{B412D79A-3931-4315-BDD9-C2FE51914323}" type="presOf" srcId="{4715B6B5-E247-41A5-806E-00B1DA4EF39B}" destId="{42C095D6-612B-47EB-A226-F58359526FAA}" srcOrd="0" destOrd="0" presId="urn:microsoft.com/office/officeart/2005/8/layout/process5"/>
    <dgm:cxn modelId="{21B8E42C-86D4-40F6-ABAD-B4A6678FDCB1}" srcId="{03A36F53-1F9D-4BEF-B0EA-6FDD982D92FA}" destId="{1A56363F-A7C3-46D2-8CFA-A8AD30B10E35}" srcOrd="5" destOrd="0" parTransId="{5D096F56-85A1-4F0B-A576-05CC3F251BA3}" sibTransId="{30336348-708C-40DD-956D-1025F4968C80}"/>
    <dgm:cxn modelId="{0BFD86DA-7169-4D01-9B72-98064769C7FC}" type="presOf" srcId="{9C7E0547-781C-46B1-B46B-3D51B53B16D2}" destId="{1176C00A-590E-4373-A8AD-EFEA0CA464D2}" srcOrd="0" destOrd="0" presId="urn:microsoft.com/office/officeart/2005/8/layout/process5"/>
    <dgm:cxn modelId="{E82F751D-2D26-4264-ABFF-FDD615D7916E}" srcId="{03A36F53-1F9D-4BEF-B0EA-6FDD982D92FA}" destId="{4715B6B5-E247-41A5-806E-00B1DA4EF39B}" srcOrd="1" destOrd="0" parTransId="{685D4335-E2AA-4A33-B977-95ED8922C880}" sibTransId="{B2E41845-37DE-4ADB-8A12-50C14FB5CBF2}"/>
    <dgm:cxn modelId="{01EA5193-313C-406B-85D0-CE05890D7603}" type="presOf" srcId="{B2E41845-37DE-4ADB-8A12-50C14FB5CBF2}" destId="{4C1D0CD4-2B72-4CC2-BCFA-0D2297EDB567}" srcOrd="1" destOrd="0" presId="urn:microsoft.com/office/officeart/2005/8/layout/process5"/>
    <dgm:cxn modelId="{F948E8FE-9B8E-4412-954B-260953BF9886}" type="presOf" srcId="{9C7E0547-781C-46B1-B46B-3D51B53B16D2}" destId="{59396907-75A3-4918-BAAD-7AFA3B3779AD}" srcOrd="1" destOrd="0" presId="urn:microsoft.com/office/officeart/2005/8/layout/process5"/>
    <dgm:cxn modelId="{651C202C-DEC2-4729-8676-D238A23280C4}" type="presOf" srcId="{1A56363F-A7C3-46D2-8CFA-A8AD30B10E35}" destId="{A742A716-51B1-4091-BAF7-E37495EE540A}" srcOrd="0" destOrd="0" presId="urn:microsoft.com/office/officeart/2005/8/layout/process5"/>
    <dgm:cxn modelId="{B5894BBD-6205-4693-AC2B-FD50F4B5902A}" type="presOf" srcId="{A72E2997-4A90-4555-8188-1469A084F9F9}" destId="{EA3EC335-C8C0-4BE0-B55D-79D1AF27AD00}" srcOrd="0" destOrd="0" presId="urn:microsoft.com/office/officeart/2005/8/layout/process5"/>
    <dgm:cxn modelId="{B8BB8A07-C634-4362-A5D8-E26E429FBB8A}" srcId="{03A36F53-1F9D-4BEF-B0EA-6FDD982D92FA}" destId="{6FCE14AE-9A49-4036-AFF0-41A805158890}" srcOrd="0" destOrd="0" parTransId="{BDF44D15-1FA2-40A2-81C8-81AC39034F25}" sibTransId="{B3601DB1-E2FF-454E-AB8E-E3DD053B31B7}"/>
    <dgm:cxn modelId="{7B235DEC-FB68-41AF-BAE9-75CF8311D95B}" type="presOf" srcId="{B3601DB1-E2FF-454E-AB8E-E3DD053B31B7}" destId="{4578B8D2-C52F-4CC4-A52B-8DA03C4AF8D2}" srcOrd="0" destOrd="0" presId="urn:microsoft.com/office/officeart/2005/8/layout/process5"/>
    <dgm:cxn modelId="{F66EF454-8E80-48B8-A72E-AC31464FB8F6}" type="presOf" srcId="{6FCE14AE-9A49-4036-AFF0-41A805158890}" destId="{138BC2B9-900E-461D-8B24-222E9131AF3B}" srcOrd="0" destOrd="0" presId="urn:microsoft.com/office/officeart/2005/8/layout/process5"/>
    <dgm:cxn modelId="{CCB0E0DF-7B06-498E-9FFA-06F5A1544997}" type="presOf" srcId="{20205F0F-15D6-46FE-B32D-1C89ED32FE4F}" destId="{FE3C8D10-8331-461B-875B-630A939A0EEC}" srcOrd="0" destOrd="0" presId="urn:microsoft.com/office/officeart/2005/8/layout/process5"/>
    <dgm:cxn modelId="{5BECEEED-33A3-4015-91B8-9CE5CADE3FD3}" type="presOf" srcId="{1942E787-EC40-43C8-813B-230C48D3870D}" destId="{408AEEB0-292A-4E3D-AA4A-853C1CD01378}" srcOrd="0" destOrd="0" presId="urn:microsoft.com/office/officeart/2005/8/layout/process5"/>
    <dgm:cxn modelId="{94058F3A-2904-4E58-B3DD-2AC57F6F8DB6}" type="presParOf" srcId="{D3F9ED12-EF1C-4FB6-851A-F7EEC333F5E6}" destId="{138BC2B9-900E-461D-8B24-222E9131AF3B}" srcOrd="0" destOrd="0" presId="urn:microsoft.com/office/officeart/2005/8/layout/process5"/>
    <dgm:cxn modelId="{2897D249-DF1F-4A2B-A536-432DDB3BF084}" type="presParOf" srcId="{D3F9ED12-EF1C-4FB6-851A-F7EEC333F5E6}" destId="{4578B8D2-C52F-4CC4-A52B-8DA03C4AF8D2}" srcOrd="1" destOrd="0" presId="urn:microsoft.com/office/officeart/2005/8/layout/process5"/>
    <dgm:cxn modelId="{9B61B23F-BF7F-4B0B-811E-766F06B1163A}" type="presParOf" srcId="{4578B8D2-C52F-4CC4-A52B-8DA03C4AF8D2}" destId="{94A00147-EE87-4F41-B564-4E86FE49491B}" srcOrd="0" destOrd="0" presId="urn:microsoft.com/office/officeart/2005/8/layout/process5"/>
    <dgm:cxn modelId="{A142F2B1-F176-4149-8E66-7FC03F7D8348}" type="presParOf" srcId="{D3F9ED12-EF1C-4FB6-851A-F7EEC333F5E6}" destId="{42C095D6-612B-47EB-A226-F58359526FAA}" srcOrd="2" destOrd="0" presId="urn:microsoft.com/office/officeart/2005/8/layout/process5"/>
    <dgm:cxn modelId="{2111BC90-5AF4-45F0-8AAF-B1C6DDF366D6}" type="presParOf" srcId="{D3F9ED12-EF1C-4FB6-851A-F7EEC333F5E6}" destId="{F81BA1B7-D7DC-4A2A-A684-4DE2480F0382}" srcOrd="3" destOrd="0" presId="urn:microsoft.com/office/officeart/2005/8/layout/process5"/>
    <dgm:cxn modelId="{A1AB36CC-3635-4BFC-87AF-DBF7E77428BF}" type="presParOf" srcId="{F81BA1B7-D7DC-4A2A-A684-4DE2480F0382}" destId="{4C1D0CD4-2B72-4CC2-BCFA-0D2297EDB567}" srcOrd="0" destOrd="0" presId="urn:microsoft.com/office/officeart/2005/8/layout/process5"/>
    <dgm:cxn modelId="{BCAE87D9-B113-4D52-9541-C44688354362}" type="presParOf" srcId="{D3F9ED12-EF1C-4FB6-851A-F7EEC333F5E6}" destId="{408AEEB0-292A-4E3D-AA4A-853C1CD01378}" srcOrd="4" destOrd="0" presId="urn:microsoft.com/office/officeart/2005/8/layout/process5"/>
    <dgm:cxn modelId="{DDD433D2-9B0E-4E34-AD7E-863895296E54}" type="presParOf" srcId="{D3F9ED12-EF1C-4FB6-851A-F7EEC333F5E6}" destId="{FE3C8D10-8331-461B-875B-630A939A0EEC}" srcOrd="5" destOrd="0" presId="urn:microsoft.com/office/officeart/2005/8/layout/process5"/>
    <dgm:cxn modelId="{AE99C80F-BB9E-426F-8DFD-F82B76234DF5}" type="presParOf" srcId="{FE3C8D10-8331-461B-875B-630A939A0EEC}" destId="{092B525D-5902-4BA8-A186-C7BB4C588198}" srcOrd="0" destOrd="0" presId="urn:microsoft.com/office/officeart/2005/8/layout/process5"/>
    <dgm:cxn modelId="{5A547E2F-8F8F-4888-B348-B6CEDE1938BE}" type="presParOf" srcId="{D3F9ED12-EF1C-4FB6-851A-F7EEC333F5E6}" destId="{EA3EC335-C8C0-4BE0-B55D-79D1AF27AD00}" srcOrd="6" destOrd="0" presId="urn:microsoft.com/office/officeart/2005/8/layout/process5"/>
    <dgm:cxn modelId="{37EE5031-4D42-4DB1-BCF0-40EA9DE6C308}" type="presParOf" srcId="{D3F9ED12-EF1C-4FB6-851A-F7EEC333F5E6}" destId="{B6A3BCD7-8C8A-4C59-8D0D-BF53C0DC1EFA}" srcOrd="7" destOrd="0" presId="urn:microsoft.com/office/officeart/2005/8/layout/process5"/>
    <dgm:cxn modelId="{78C5EDE8-47C6-4531-9977-FCA8EDF6CCEE}" type="presParOf" srcId="{B6A3BCD7-8C8A-4C59-8D0D-BF53C0DC1EFA}" destId="{874307EC-BA74-41C2-9E2C-8DDEC8AD10C7}" srcOrd="0" destOrd="0" presId="urn:microsoft.com/office/officeart/2005/8/layout/process5"/>
    <dgm:cxn modelId="{CD75D3D7-32E8-4B6F-97BF-14500F87B44D}" type="presParOf" srcId="{D3F9ED12-EF1C-4FB6-851A-F7EEC333F5E6}" destId="{A2C04B51-53BD-4610-ADCA-57AB9218DEAF}" srcOrd="8" destOrd="0" presId="urn:microsoft.com/office/officeart/2005/8/layout/process5"/>
    <dgm:cxn modelId="{D4017908-8DF8-45AE-9820-06A0C32BFF3F}" type="presParOf" srcId="{D3F9ED12-EF1C-4FB6-851A-F7EEC333F5E6}" destId="{1176C00A-590E-4373-A8AD-EFEA0CA464D2}" srcOrd="9" destOrd="0" presId="urn:microsoft.com/office/officeart/2005/8/layout/process5"/>
    <dgm:cxn modelId="{ED3B3D1B-B6B4-4A8F-80E4-D7FE7147E9CB}" type="presParOf" srcId="{1176C00A-590E-4373-A8AD-EFEA0CA464D2}" destId="{59396907-75A3-4918-BAAD-7AFA3B3779AD}" srcOrd="0" destOrd="0" presId="urn:microsoft.com/office/officeart/2005/8/layout/process5"/>
    <dgm:cxn modelId="{BC533F1F-FA8E-4A7F-9C75-4B839314430B}" type="presParOf" srcId="{D3F9ED12-EF1C-4FB6-851A-F7EEC333F5E6}" destId="{A742A716-51B1-4091-BAF7-E37495EE540A}" srcOrd="10" destOrd="0" presId="urn:microsoft.com/office/officeart/2005/8/layout/process5"/>
  </dgm:cxnLst>
  <dgm:bg>
    <a:noFill/>
  </dgm:bg>
  <dgm:whole>
    <a:effectLst/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1D79BC-98A5-4281-836B-0EBBC7525E89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1B25081A-0F4A-4F49-82B2-92E9E4FB1D90}" type="pres">
      <dgm:prSet presAssocID="{A01D79BC-98A5-4281-836B-0EBBC7525E8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E71D9A0D-B365-4F51-94F3-7F03CC8A70F6}" type="presOf" srcId="{A01D79BC-98A5-4281-836B-0EBBC7525E89}" destId="{1B25081A-0F4A-4F49-82B2-92E9E4FB1D90}" srcOrd="0" destOrd="0" presId="urn:microsoft.com/office/officeart/2005/8/layout/hierarchy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9E22CE-1ABB-4DD7-840D-EB3C1C3DC0BE}" type="doc">
      <dgm:prSet loTypeId="urn:microsoft.com/office/officeart/2005/8/layout/equation2" loCatId="relationship" qsTypeId="urn:microsoft.com/office/officeart/2005/8/quickstyle/simple4" qsCatId="simple" csTypeId="urn:microsoft.com/office/officeart/2005/8/colors/accent1_2" csCatId="accent1" phldr="1"/>
      <dgm:spPr/>
    </dgm:pt>
    <dgm:pt modelId="{0624893E-138E-48E6-872D-5F9BA50B409A}">
      <dgm:prSet phldrT="[نص]"/>
      <dgm:spPr/>
      <dgm:t>
        <a:bodyPr/>
        <a:lstStyle/>
        <a:p>
          <a:r>
            <a:rPr lang="en-US" b="1" smtClean="0"/>
            <a:t>Questioner Data</a:t>
          </a:r>
          <a:endParaRPr lang="en-US" dirty="0"/>
        </a:p>
      </dgm:t>
    </dgm:pt>
    <dgm:pt modelId="{AB3D1871-D3FF-45E4-8E25-E62FC4356700}" type="parTrans" cxnId="{E4AE0D38-4B0C-4527-A252-1E1340F7B8DE}">
      <dgm:prSet/>
      <dgm:spPr/>
      <dgm:t>
        <a:bodyPr/>
        <a:lstStyle/>
        <a:p>
          <a:endParaRPr lang="en-US"/>
        </a:p>
      </dgm:t>
    </dgm:pt>
    <dgm:pt modelId="{D9627115-719F-4533-B758-7785ADFA740E}" type="sibTrans" cxnId="{E4AE0D38-4B0C-4527-A252-1E1340F7B8DE}">
      <dgm:prSet/>
      <dgm:spPr/>
      <dgm:t>
        <a:bodyPr/>
        <a:lstStyle/>
        <a:p>
          <a:endParaRPr lang="en-US"/>
        </a:p>
      </dgm:t>
    </dgm:pt>
    <dgm:pt modelId="{FD152067-C043-44CC-8E22-161E0499F29B}">
      <dgm:prSet phldrT="[نص]" custT="1"/>
      <dgm:spPr/>
      <dgm:t>
        <a:bodyPr/>
        <a:lstStyle/>
        <a:p>
          <a:r>
            <a:rPr lang="en-US" sz="1050" b="1" dirty="0" smtClean="0"/>
            <a:t>Households Devices</a:t>
          </a:r>
          <a:endParaRPr lang="en-US" sz="1050" b="1" dirty="0"/>
        </a:p>
      </dgm:t>
    </dgm:pt>
    <dgm:pt modelId="{37E82E81-FEF7-4AEE-B803-CAD815887516}" type="parTrans" cxnId="{CDFCF911-04D6-470C-86E8-E2D9FB5407F6}">
      <dgm:prSet/>
      <dgm:spPr/>
      <dgm:t>
        <a:bodyPr/>
        <a:lstStyle/>
        <a:p>
          <a:endParaRPr lang="en-US"/>
        </a:p>
      </dgm:t>
    </dgm:pt>
    <dgm:pt modelId="{60FB6759-B2A9-4ED5-BF56-6DA0FF63A853}" type="sibTrans" cxnId="{CDFCF911-04D6-470C-86E8-E2D9FB5407F6}">
      <dgm:prSet/>
      <dgm:spPr/>
      <dgm:t>
        <a:bodyPr/>
        <a:lstStyle/>
        <a:p>
          <a:endParaRPr lang="en-US"/>
        </a:p>
      </dgm:t>
    </dgm:pt>
    <dgm:pt modelId="{A73F9E6F-780A-43C7-98E5-F9812A996FED}">
      <dgm:prSet phldrT="[نص]"/>
      <dgm:spPr/>
      <dgm:t>
        <a:bodyPr/>
        <a:lstStyle/>
        <a:p>
          <a:r>
            <a:rPr lang="en-US" b="1" dirty="0" smtClean="0"/>
            <a:t>Households collected data</a:t>
          </a:r>
          <a:endParaRPr lang="en-US" dirty="0"/>
        </a:p>
      </dgm:t>
    </dgm:pt>
    <dgm:pt modelId="{484BB03D-B5CE-4DE0-9402-0569371F3906}" type="parTrans" cxnId="{02EA220A-8935-446D-8F1D-3B703CFB5BC8}">
      <dgm:prSet/>
      <dgm:spPr/>
      <dgm:t>
        <a:bodyPr/>
        <a:lstStyle/>
        <a:p>
          <a:endParaRPr lang="en-US"/>
        </a:p>
      </dgm:t>
    </dgm:pt>
    <dgm:pt modelId="{3B297A1D-9B52-428B-AC40-C88EF1EA481A}" type="sibTrans" cxnId="{02EA220A-8935-446D-8F1D-3B703CFB5BC8}">
      <dgm:prSet/>
      <dgm:spPr/>
      <dgm:t>
        <a:bodyPr/>
        <a:lstStyle/>
        <a:p>
          <a:endParaRPr lang="en-US"/>
        </a:p>
      </dgm:t>
    </dgm:pt>
    <dgm:pt modelId="{F99BE327-93D1-451E-A619-FEAAE6848C4A}" type="pres">
      <dgm:prSet presAssocID="{6A9E22CE-1ABB-4DD7-840D-EB3C1C3DC0BE}" presName="Name0" presStyleCnt="0">
        <dgm:presLayoutVars>
          <dgm:dir/>
          <dgm:resizeHandles val="exact"/>
        </dgm:presLayoutVars>
      </dgm:prSet>
      <dgm:spPr/>
    </dgm:pt>
    <dgm:pt modelId="{6AE124A0-1AA3-4159-99AB-2743FF02EE34}" type="pres">
      <dgm:prSet presAssocID="{6A9E22CE-1ABB-4DD7-840D-EB3C1C3DC0BE}" presName="vNodes" presStyleCnt="0"/>
      <dgm:spPr/>
    </dgm:pt>
    <dgm:pt modelId="{9092F294-76B4-468F-9217-E8CC8181C32D}" type="pres">
      <dgm:prSet presAssocID="{0624893E-138E-48E6-872D-5F9BA50B409A}" presName="node" presStyleLbl="node1" presStyleIdx="0" presStyleCnt="3" custScaleX="50982" custScaleY="48008" custLinFactY="100000" custLinFactNeighborX="58974" custLinFactNeighborY="1014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1E2248-76A2-4549-AA59-032514FD1306}" type="pres">
      <dgm:prSet presAssocID="{D9627115-719F-4533-B758-7785ADFA740E}" presName="spacerT" presStyleCnt="0"/>
      <dgm:spPr/>
    </dgm:pt>
    <dgm:pt modelId="{0B6F02C3-AFEE-4249-BC01-3305C0F973DB}" type="pres">
      <dgm:prSet presAssocID="{D9627115-719F-4533-B758-7785ADFA740E}" presName="sibTrans" presStyleLbl="sibTrans2D1" presStyleIdx="0" presStyleCnt="2" custScaleX="40617" custScaleY="30214" custLinFactX="79726" custLinFactY="100000" custLinFactNeighborX="100000" custLinFactNeighborY="141103"/>
      <dgm:spPr/>
      <dgm:t>
        <a:bodyPr/>
        <a:lstStyle/>
        <a:p>
          <a:endParaRPr lang="en-US"/>
        </a:p>
      </dgm:t>
    </dgm:pt>
    <dgm:pt modelId="{5EF3652F-42D8-4BD0-819B-9DE301A3AEF2}" type="pres">
      <dgm:prSet presAssocID="{D9627115-719F-4533-B758-7785ADFA740E}" presName="spacerB" presStyleCnt="0"/>
      <dgm:spPr/>
    </dgm:pt>
    <dgm:pt modelId="{C47FE8DA-6265-4DDE-BA3D-3B6795C665E2}" type="pres">
      <dgm:prSet presAssocID="{FD152067-C043-44CC-8E22-161E0499F29B}" presName="node" presStyleLbl="node1" presStyleIdx="1" presStyleCnt="3" custScaleX="50982" custScaleY="54910" custLinFactX="52647" custLinFactY="14877" custLinFactNeighborX="100000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943AAD-F168-43E5-B170-EA8706875E0E}" type="pres">
      <dgm:prSet presAssocID="{6A9E22CE-1ABB-4DD7-840D-EB3C1C3DC0BE}" presName="sibTransLast" presStyleLbl="sibTrans2D1" presStyleIdx="1" presStyleCnt="2" custAng="21173436" custScaleX="91188" custScaleY="82778" custLinFactNeighborX="22873" custLinFactNeighborY="81974"/>
      <dgm:spPr/>
      <dgm:t>
        <a:bodyPr/>
        <a:lstStyle/>
        <a:p>
          <a:endParaRPr lang="en-US"/>
        </a:p>
      </dgm:t>
    </dgm:pt>
    <dgm:pt modelId="{EEAB08AB-4EB4-41E7-B618-88532A6BC5EE}" type="pres">
      <dgm:prSet presAssocID="{6A9E22CE-1ABB-4DD7-840D-EB3C1C3DC0BE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C1F75AE1-76E0-4479-A05C-9BEE30C70BEE}" type="pres">
      <dgm:prSet presAssocID="{6A9E22CE-1ABB-4DD7-840D-EB3C1C3DC0BE}" presName="lastNode" presStyleLbl="node1" presStyleIdx="2" presStyleCnt="3" custScaleX="53789" custScaleY="51457" custLinFactNeighborX="-68496" custLinFactNeighborY="-115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0FBE90B-A28D-41C4-83CE-174E4BC01517}" type="presOf" srcId="{60FB6759-B2A9-4ED5-BF56-6DA0FF63A853}" destId="{EEAB08AB-4EB4-41E7-B618-88532A6BC5EE}" srcOrd="1" destOrd="0" presId="urn:microsoft.com/office/officeart/2005/8/layout/equation2"/>
    <dgm:cxn modelId="{5B9EE261-6E78-48F7-BB16-91E1201F110E}" type="presOf" srcId="{60FB6759-B2A9-4ED5-BF56-6DA0FF63A853}" destId="{2C943AAD-F168-43E5-B170-EA8706875E0E}" srcOrd="0" destOrd="0" presId="urn:microsoft.com/office/officeart/2005/8/layout/equation2"/>
    <dgm:cxn modelId="{B76795CD-0B95-42C6-9504-4C42FAFDDBBA}" type="presOf" srcId="{A73F9E6F-780A-43C7-98E5-F9812A996FED}" destId="{C1F75AE1-76E0-4479-A05C-9BEE30C70BEE}" srcOrd="0" destOrd="0" presId="urn:microsoft.com/office/officeart/2005/8/layout/equation2"/>
    <dgm:cxn modelId="{CDFCF911-04D6-470C-86E8-E2D9FB5407F6}" srcId="{6A9E22CE-1ABB-4DD7-840D-EB3C1C3DC0BE}" destId="{FD152067-C043-44CC-8E22-161E0499F29B}" srcOrd="1" destOrd="0" parTransId="{37E82E81-FEF7-4AEE-B803-CAD815887516}" sibTransId="{60FB6759-B2A9-4ED5-BF56-6DA0FF63A853}"/>
    <dgm:cxn modelId="{CFC74582-DC7F-4147-8203-CEB354230C6F}" type="presOf" srcId="{6A9E22CE-1ABB-4DD7-840D-EB3C1C3DC0BE}" destId="{F99BE327-93D1-451E-A619-FEAAE6848C4A}" srcOrd="0" destOrd="0" presId="urn:microsoft.com/office/officeart/2005/8/layout/equation2"/>
    <dgm:cxn modelId="{02EA220A-8935-446D-8F1D-3B703CFB5BC8}" srcId="{6A9E22CE-1ABB-4DD7-840D-EB3C1C3DC0BE}" destId="{A73F9E6F-780A-43C7-98E5-F9812A996FED}" srcOrd="2" destOrd="0" parTransId="{484BB03D-B5CE-4DE0-9402-0569371F3906}" sibTransId="{3B297A1D-9B52-428B-AC40-C88EF1EA481A}"/>
    <dgm:cxn modelId="{1F590A36-2C0D-4625-BDD9-79FD3F934D86}" type="presOf" srcId="{FD152067-C043-44CC-8E22-161E0499F29B}" destId="{C47FE8DA-6265-4DDE-BA3D-3B6795C665E2}" srcOrd="0" destOrd="0" presId="urn:microsoft.com/office/officeart/2005/8/layout/equation2"/>
    <dgm:cxn modelId="{20ECB1CC-7370-4280-8B8A-3AB6845D5BCE}" type="presOf" srcId="{D9627115-719F-4533-B758-7785ADFA740E}" destId="{0B6F02C3-AFEE-4249-BC01-3305C0F973DB}" srcOrd="0" destOrd="0" presId="urn:microsoft.com/office/officeart/2005/8/layout/equation2"/>
    <dgm:cxn modelId="{E4AE0D38-4B0C-4527-A252-1E1340F7B8DE}" srcId="{6A9E22CE-1ABB-4DD7-840D-EB3C1C3DC0BE}" destId="{0624893E-138E-48E6-872D-5F9BA50B409A}" srcOrd="0" destOrd="0" parTransId="{AB3D1871-D3FF-45E4-8E25-E62FC4356700}" sibTransId="{D9627115-719F-4533-B758-7785ADFA740E}"/>
    <dgm:cxn modelId="{D80299AE-A37E-48AA-A31A-ECAB77E6FDD3}" type="presOf" srcId="{0624893E-138E-48E6-872D-5F9BA50B409A}" destId="{9092F294-76B4-468F-9217-E8CC8181C32D}" srcOrd="0" destOrd="0" presId="urn:microsoft.com/office/officeart/2005/8/layout/equation2"/>
    <dgm:cxn modelId="{CD8F753F-87EE-454B-A85A-A138579D758A}" type="presParOf" srcId="{F99BE327-93D1-451E-A619-FEAAE6848C4A}" destId="{6AE124A0-1AA3-4159-99AB-2743FF02EE34}" srcOrd="0" destOrd="0" presId="urn:microsoft.com/office/officeart/2005/8/layout/equation2"/>
    <dgm:cxn modelId="{CFBD0C63-9AEF-4EB0-8FF1-BB4899B32B26}" type="presParOf" srcId="{6AE124A0-1AA3-4159-99AB-2743FF02EE34}" destId="{9092F294-76B4-468F-9217-E8CC8181C32D}" srcOrd="0" destOrd="0" presId="urn:microsoft.com/office/officeart/2005/8/layout/equation2"/>
    <dgm:cxn modelId="{9F5D8575-3DF1-4508-B266-C642BCED570B}" type="presParOf" srcId="{6AE124A0-1AA3-4159-99AB-2743FF02EE34}" destId="{171E2248-76A2-4549-AA59-032514FD1306}" srcOrd="1" destOrd="0" presId="urn:microsoft.com/office/officeart/2005/8/layout/equation2"/>
    <dgm:cxn modelId="{233BA223-67D8-4B8A-BD36-939E4ED04755}" type="presParOf" srcId="{6AE124A0-1AA3-4159-99AB-2743FF02EE34}" destId="{0B6F02C3-AFEE-4249-BC01-3305C0F973DB}" srcOrd="2" destOrd="0" presId="urn:microsoft.com/office/officeart/2005/8/layout/equation2"/>
    <dgm:cxn modelId="{196AFC31-2C62-4256-877E-1DC741A75F47}" type="presParOf" srcId="{6AE124A0-1AA3-4159-99AB-2743FF02EE34}" destId="{5EF3652F-42D8-4BD0-819B-9DE301A3AEF2}" srcOrd="3" destOrd="0" presId="urn:microsoft.com/office/officeart/2005/8/layout/equation2"/>
    <dgm:cxn modelId="{7B4A3C4B-7B83-4E76-B72F-3CCE1622A4A8}" type="presParOf" srcId="{6AE124A0-1AA3-4159-99AB-2743FF02EE34}" destId="{C47FE8DA-6265-4DDE-BA3D-3B6795C665E2}" srcOrd="4" destOrd="0" presId="urn:microsoft.com/office/officeart/2005/8/layout/equation2"/>
    <dgm:cxn modelId="{DDB94ED7-6F38-4B50-BE28-9F85B54E7B3C}" type="presParOf" srcId="{F99BE327-93D1-451E-A619-FEAAE6848C4A}" destId="{2C943AAD-F168-43E5-B170-EA8706875E0E}" srcOrd="1" destOrd="0" presId="urn:microsoft.com/office/officeart/2005/8/layout/equation2"/>
    <dgm:cxn modelId="{FE96D2AC-9752-43B4-AB4F-830A1EEF0173}" type="presParOf" srcId="{2C943AAD-F168-43E5-B170-EA8706875E0E}" destId="{EEAB08AB-4EB4-41E7-B618-88532A6BC5EE}" srcOrd="0" destOrd="0" presId="urn:microsoft.com/office/officeart/2005/8/layout/equation2"/>
    <dgm:cxn modelId="{A5AE58AD-D4A0-4F18-8425-3D6D0DA4A5A4}" type="presParOf" srcId="{F99BE327-93D1-451E-A619-FEAAE6848C4A}" destId="{C1F75AE1-76E0-4479-A05C-9BEE30C70BEE}" srcOrd="2" destOrd="0" presId="urn:microsoft.com/office/officeart/2005/8/layout/equation2"/>
  </dgm:cxnLst>
  <dgm:bg/>
  <dgm:whole/>
  <dgm:extLst>
    <a:ext uri="http://schemas.microsoft.com/office/drawing/2008/diagram">
      <dsp:dataModelExt xmlns=""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8BC2B9-900E-461D-8B24-222E9131AF3B}">
      <dsp:nvSpPr>
        <dsp:cNvPr id="0" name=""/>
        <dsp:cNvSpPr/>
      </dsp:nvSpPr>
      <dsp:spPr>
        <a:xfrm>
          <a:off x="5491" y="820459"/>
          <a:ext cx="1641425" cy="9848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Specifying Study Area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5491" y="820459"/>
        <a:ext cx="1641425" cy="984855"/>
      </dsp:txXfrm>
    </dsp:sp>
    <dsp:sp modelId="{4578B8D2-C52F-4CC4-A52B-8DA03C4AF8D2}">
      <dsp:nvSpPr>
        <dsp:cNvPr id="0" name=""/>
        <dsp:cNvSpPr/>
      </dsp:nvSpPr>
      <dsp:spPr>
        <a:xfrm>
          <a:off x="1791362" y="1109350"/>
          <a:ext cx="347982" cy="4070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chemeClr val="accent1">
                <a:lumMod val="50000"/>
              </a:schemeClr>
            </a:solidFill>
          </a:endParaRPr>
        </a:p>
      </dsp:txBody>
      <dsp:txXfrm>
        <a:off x="1791362" y="1109350"/>
        <a:ext cx="347982" cy="407073"/>
      </dsp:txXfrm>
    </dsp:sp>
    <dsp:sp modelId="{42C095D6-612B-47EB-A226-F58359526FAA}">
      <dsp:nvSpPr>
        <dsp:cNvPr id="0" name=""/>
        <dsp:cNvSpPr/>
      </dsp:nvSpPr>
      <dsp:spPr>
        <a:xfrm>
          <a:off x="2303487" y="820459"/>
          <a:ext cx="1641425" cy="98485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accent1">
                  <a:lumMod val="50000"/>
                </a:schemeClr>
              </a:solidFill>
            </a:rPr>
            <a:t>Specifying Ques. Sample </a:t>
          </a:r>
          <a:endParaRPr lang="en-US" sz="1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303487" y="820459"/>
        <a:ext cx="1641425" cy="984855"/>
      </dsp:txXfrm>
    </dsp:sp>
    <dsp:sp modelId="{F81BA1B7-D7DC-4A2A-A684-4DE2480F0382}">
      <dsp:nvSpPr>
        <dsp:cNvPr id="0" name=""/>
        <dsp:cNvSpPr/>
      </dsp:nvSpPr>
      <dsp:spPr>
        <a:xfrm>
          <a:off x="4089358" y="1109350"/>
          <a:ext cx="347982" cy="4070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chemeClr val="accent1">
                <a:lumMod val="50000"/>
              </a:schemeClr>
            </a:solidFill>
          </a:endParaRPr>
        </a:p>
      </dsp:txBody>
      <dsp:txXfrm>
        <a:off x="4089358" y="1109350"/>
        <a:ext cx="347982" cy="407073"/>
      </dsp:txXfrm>
    </dsp:sp>
    <dsp:sp modelId="{408AEEB0-292A-4E3D-AA4A-853C1CD01378}">
      <dsp:nvSpPr>
        <dsp:cNvPr id="0" name=""/>
        <dsp:cNvSpPr/>
      </dsp:nvSpPr>
      <dsp:spPr>
        <a:xfrm>
          <a:off x="4601482" y="820459"/>
          <a:ext cx="1641425" cy="984855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Data Collection 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4601482" y="820459"/>
        <a:ext cx="1641425" cy="984855"/>
      </dsp:txXfrm>
    </dsp:sp>
    <dsp:sp modelId="{FE3C8D10-8331-461B-875B-630A939A0EEC}">
      <dsp:nvSpPr>
        <dsp:cNvPr id="0" name=""/>
        <dsp:cNvSpPr/>
      </dsp:nvSpPr>
      <dsp:spPr>
        <a:xfrm rot="5302188">
          <a:off x="5271211" y="1920214"/>
          <a:ext cx="348123" cy="4070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chemeClr val="accent1">
                <a:lumMod val="50000"/>
              </a:schemeClr>
            </a:solidFill>
          </a:endParaRPr>
        </a:p>
      </dsp:txBody>
      <dsp:txXfrm rot="5302188">
        <a:off x="5271211" y="1920214"/>
        <a:ext cx="348123" cy="407073"/>
      </dsp:txXfrm>
    </dsp:sp>
    <dsp:sp modelId="{EA3EC335-C8C0-4BE0-B55D-79D1AF27AD00}">
      <dsp:nvSpPr>
        <dsp:cNvPr id="0" name=""/>
        <dsp:cNvSpPr/>
      </dsp:nvSpPr>
      <dsp:spPr>
        <a:xfrm>
          <a:off x="4694912" y="2461885"/>
          <a:ext cx="1547995" cy="98485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accent1">
                  <a:lumMod val="50000"/>
                </a:schemeClr>
              </a:solidFill>
            </a:rPr>
            <a:t>Data Analysis </a:t>
          </a:r>
          <a:endParaRPr lang="en-US" sz="1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694912" y="2461885"/>
        <a:ext cx="1547995" cy="984855"/>
      </dsp:txXfrm>
    </dsp:sp>
    <dsp:sp modelId="{B6A3BCD7-8C8A-4C59-8D0D-BF53C0DC1EFA}">
      <dsp:nvSpPr>
        <dsp:cNvPr id="0" name=""/>
        <dsp:cNvSpPr/>
      </dsp:nvSpPr>
      <dsp:spPr>
        <a:xfrm rot="10800000">
          <a:off x="4202485" y="2750775"/>
          <a:ext cx="347982" cy="4070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chemeClr val="accent1">
                <a:lumMod val="50000"/>
              </a:schemeClr>
            </a:solidFill>
          </a:endParaRPr>
        </a:p>
      </dsp:txBody>
      <dsp:txXfrm rot="10800000">
        <a:off x="4202485" y="2750775"/>
        <a:ext cx="347982" cy="407073"/>
      </dsp:txXfrm>
    </dsp:sp>
    <dsp:sp modelId="{A2C04B51-53BD-4610-ADCA-57AB9218DEAF}">
      <dsp:nvSpPr>
        <dsp:cNvPr id="0" name=""/>
        <dsp:cNvSpPr/>
      </dsp:nvSpPr>
      <dsp:spPr>
        <a:xfrm>
          <a:off x="2514344" y="2461885"/>
          <a:ext cx="1523997" cy="98485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accent1">
                  <a:lumMod val="50000"/>
                </a:schemeClr>
              </a:solidFill>
            </a:rPr>
            <a:t>Design Criteria</a:t>
          </a:r>
          <a:endParaRPr lang="en-US" sz="1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514344" y="2461885"/>
        <a:ext cx="1523997" cy="984855"/>
      </dsp:txXfrm>
    </dsp:sp>
    <dsp:sp modelId="{1176C00A-590E-4373-A8AD-EFEA0CA464D2}">
      <dsp:nvSpPr>
        <dsp:cNvPr id="0" name=""/>
        <dsp:cNvSpPr/>
      </dsp:nvSpPr>
      <dsp:spPr>
        <a:xfrm rot="10800000">
          <a:off x="2021917" y="2750775"/>
          <a:ext cx="347982" cy="4070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2021917" y="2750775"/>
        <a:ext cx="347982" cy="407073"/>
      </dsp:txXfrm>
    </dsp:sp>
    <dsp:sp modelId="{A742A716-51B1-4091-BAF7-E37495EE540A}">
      <dsp:nvSpPr>
        <dsp:cNvPr id="0" name=""/>
        <dsp:cNvSpPr/>
      </dsp:nvSpPr>
      <dsp:spPr>
        <a:xfrm>
          <a:off x="28471" y="2461885"/>
          <a:ext cx="1829302" cy="984855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Recommendations 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28471" y="2461885"/>
        <a:ext cx="1829302" cy="98485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92F294-76B4-468F-9217-E8CC8181C32D}">
      <dsp:nvSpPr>
        <dsp:cNvPr id="0" name=""/>
        <dsp:cNvSpPr/>
      </dsp:nvSpPr>
      <dsp:spPr>
        <a:xfrm>
          <a:off x="1295394" y="2895599"/>
          <a:ext cx="1119752" cy="10544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smtClean="0"/>
            <a:t>Questioner Data</a:t>
          </a:r>
          <a:endParaRPr lang="en-US" sz="1100" kern="1200" dirty="0"/>
        </a:p>
      </dsp:txBody>
      <dsp:txXfrm>
        <a:off x="1295394" y="2895599"/>
        <a:ext cx="1119752" cy="1054432"/>
      </dsp:txXfrm>
    </dsp:sp>
    <dsp:sp modelId="{0B6F02C3-AFEE-4249-BC01-3305C0F973DB}">
      <dsp:nvSpPr>
        <dsp:cNvPr id="0" name=""/>
        <dsp:cNvSpPr/>
      </dsp:nvSpPr>
      <dsp:spPr>
        <a:xfrm>
          <a:off x="2590794" y="3276600"/>
          <a:ext cx="517417" cy="384894"/>
        </a:xfrm>
        <a:prstGeom prst="mathPl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590794" y="3276600"/>
        <a:ext cx="517417" cy="384894"/>
      </dsp:txXfrm>
    </dsp:sp>
    <dsp:sp modelId="{C47FE8DA-6265-4DDE-BA3D-3B6795C665E2}">
      <dsp:nvSpPr>
        <dsp:cNvPr id="0" name=""/>
        <dsp:cNvSpPr/>
      </dsp:nvSpPr>
      <dsp:spPr>
        <a:xfrm>
          <a:off x="3352799" y="2819394"/>
          <a:ext cx="1119752" cy="120602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Households Devices</a:t>
          </a:r>
          <a:endParaRPr lang="en-US" sz="1050" b="1" kern="1200" dirty="0"/>
        </a:p>
      </dsp:txBody>
      <dsp:txXfrm>
        <a:off x="3352799" y="2819394"/>
        <a:ext cx="1119752" cy="1206025"/>
      </dsp:txXfrm>
    </dsp:sp>
    <dsp:sp modelId="{2C943AAD-F168-43E5-B170-EA8706875E0E}">
      <dsp:nvSpPr>
        <dsp:cNvPr id="0" name=""/>
        <dsp:cNvSpPr/>
      </dsp:nvSpPr>
      <dsp:spPr>
        <a:xfrm rot="5274127">
          <a:off x="2447019" y="2452636"/>
          <a:ext cx="516545" cy="67633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5274127">
        <a:off x="2447019" y="2452636"/>
        <a:ext cx="516545" cy="676336"/>
      </dsp:txXfrm>
    </dsp:sp>
    <dsp:sp modelId="{C1F75AE1-76E0-4479-A05C-9BEE30C70BEE}">
      <dsp:nvSpPr>
        <dsp:cNvPr id="0" name=""/>
        <dsp:cNvSpPr/>
      </dsp:nvSpPr>
      <dsp:spPr>
        <a:xfrm>
          <a:off x="1447799" y="381006"/>
          <a:ext cx="2362809" cy="226037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Households collected data</a:t>
          </a:r>
          <a:endParaRPr lang="en-US" sz="2200" kern="1200" dirty="0"/>
        </a:p>
      </dsp:txBody>
      <dsp:txXfrm>
        <a:off x="1447799" y="381006"/>
        <a:ext cx="2362809" cy="22603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rawing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2.77556E-17</cdr:x>
      <cdr:y>0.01796</cdr:y>
    </cdr:from>
    <cdr:to>
      <cdr:x>1</cdr:x>
      <cdr:y>0.09653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80975" y="57150"/>
          <a:ext cx="4572000" cy="249958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0.09538</cdr:x>
      <cdr:y>0.05656</cdr:y>
    </cdr:from>
    <cdr:to>
      <cdr:x>0.86615</cdr:x>
      <cdr:y>0.15675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590550" y="209550"/>
          <a:ext cx="4772024" cy="371226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0.05816</cdr:x>
      <cdr:y>0.08565</cdr:y>
    </cdr:from>
    <cdr:to>
      <cdr:x>0.87483</cdr:x>
      <cdr:y>0.24045</cdr:y>
    </cdr:to>
    <cdr:sp macro="" textlink="">
      <cdr:nvSpPr>
        <cdr:cNvPr id="2" name="مربع نص 1"/>
        <cdr:cNvSpPr txBox="1"/>
      </cdr:nvSpPr>
      <cdr:spPr>
        <a:xfrm xmlns:a="http://schemas.openxmlformats.org/drawingml/2006/main">
          <a:off x="284749" y="279022"/>
          <a:ext cx="3998294" cy="5042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100" dirty="0"/>
            <a:t>average energy consumption each device consume (KW</a:t>
          </a:r>
          <a:r>
            <a:rPr lang="en-US" sz="1100" dirty="0" smtClean="0"/>
            <a:t>. h/single </a:t>
          </a:r>
          <a:r>
            <a:rPr lang="en-US" sz="1100" dirty="0"/>
            <a:t>use)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0.12292</cdr:x>
      <cdr:y>0.04167</cdr:y>
    </cdr:from>
    <cdr:to>
      <cdr:x>0.90032</cdr:x>
      <cdr:y>0.13056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561975" y="114300"/>
          <a:ext cx="3554276" cy="243861"/>
        </a:xfrm>
        <a:prstGeom xmlns:a="http://schemas.openxmlformats.org/drawingml/2006/main" prst="rect">
          <a:avLst/>
        </a:prstGeom>
      </cdr:spPr>
    </cdr:pic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0.09722</cdr:x>
      <cdr:y>0.01961</cdr:y>
    </cdr:from>
    <cdr:to>
      <cdr:x>0.93063</cdr:x>
      <cdr:y>0.1085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533400" y="76200"/>
          <a:ext cx="4572421" cy="345445"/>
        </a:xfrm>
        <a:prstGeom xmlns:a="http://schemas.openxmlformats.org/drawingml/2006/main" prst="rect">
          <a:avLst/>
        </a:prstGeom>
      </cdr:spPr>
    </cdr:pic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</cdr:x>
      <cdr:y>0.05834</cdr:y>
    </cdr:from>
    <cdr:to>
      <cdr:x>1</cdr:x>
      <cdr:y>0.1663</cdr:y>
    </cdr:to>
    <cdr:sp macro="" textlink="">
      <cdr:nvSpPr>
        <cdr:cNvPr id="2" name="مربع نص 1"/>
        <cdr:cNvSpPr txBox="1"/>
      </cdr:nvSpPr>
      <cdr:spPr>
        <a:xfrm xmlns:a="http://schemas.openxmlformats.org/drawingml/2006/main">
          <a:off x="340108" y="160045"/>
          <a:ext cx="4878677" cy="2961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onstantia"/>
            </a:defRPr>
          </a:lvl1pPr>
          <a:lvl2pPr marL="457200" indent="0">
            <a:defRPr sz="1100">
              <a:latin typeface="Constantia"/>
            </a:defRPr>
          </a:lvl2pPr>
          <a:lvl3pPr marL="914400" indent="0">
            <a:defRPr sz="1100">
              <a:latin typeface="Constantia"/>
            </a:defRPr>
          </a:lvl3pPr>
          <a:lvl4pPr marL="1371600" indent="0">
            <a:defRPr sz="1100">
              <a:latin typeface="Constantia"/>
            </a:defRPr>
          </a:lvl4pPr>
          <a:lvl5pPr marL="1828800" indent="0">
            <a:defRPr sz="1100">
              <a:latin typeface="Constantia"/>
            </a:defRPr>
          </a:lvl5pPr>
          <a:lvl6pPr marL="2286000" indent="0">
            <a:defRPr sz="1100">
              <a:latin typeface="Constantia"/>
            </a:defRPr>
          </a:lvl6pPr>
          <a:lvl7pPr marL="2743200" indent="0">
            <a:defRPr sz="1100">
              <a:latin typeface="Constantia"/>
            </a:defRPr>
          </a:lvl7pPr>
          <a:lvl8pPr marL="3200400" indent="0">
            <a:defRPr sz="1100">
              <a:latin typeface="Constantia"/>
            </a:defRPr>
          </a:lvl8pPr>
          <a:lvl9pPr marL="3657600" indent="0">
            <a:defRPr sz="1100">
              <a:latin typeface="Constantia"/>
            </a:defRPr>
          </a:lvl9pPr>
        </a:lstStyle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0.13346</cdr:x>
      <cdr:y>0.01335</cdr:y>
    </cdr:from>
    <cdr:to>
      <cdr:x>0.83089</cdr:x>
      <cdr:y>0.10203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616545" y="39687"/>
          <a:ext cx="3221865" cy="26354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D7481-746C-4CE3-AFE3-4C5785D32839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0F0F2-D3FB-41A9-BDC4-1308A51BF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06203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0C6EE-A677-4170-B783-BA422F5FC1ED}" type="datetime1">
              <a:rPr lang="en-US" smtClean="0"/>
              <a:pPr/>
              <a:t>6/1/2015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1A52-4D75-4892-9B07-3A18C93E36FE}" type="datetime1">
              <a:rPr lang="en-US" smtClean="0"/>
              <a:pPr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581E4-B430-459E-9EF8-617ED083110D}" type="datetime1">
              <a:rPr lang="en-US" smtClean="0"/>
              <a:pPr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27DB6-8751-4C45-9E73-2C4EBB3C1EB9}" type="datetime1">
              <a:rPr lang="en-US" smtClean="0"/>
              <a:pPr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7104F-2C68-48D7-9142-3477284BC24D}" type="datetime1">
              <a:rPr lang="en-US" smtClean="0"/>
              <a:pPr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2743C-C5F1-48AC-B276-909FFBA8016D}" type="datetime1">
              <a:rPr lang="en-US" smtClean="0"/>
              <a:pPr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31E71-5DCB-4E43-9052-4981B1849AF6}" type="datetime1">
              <a:rPr lang="en-US" smtClean="0"/>
              <a:pPr/>
              <a:t>6/1/2015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08E6-1C61-49CD-A5B4-51F6ECD6A5A5}" type="datetime1">
              <a:rPr lang="en-US" smtClean="0"/>
              <a:pPr/>
              <a:t>6/1/2015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8A17-EA10-4C05-AD72-CADA558C53A0}" type="datetime1">
              <a:rPr lang="en-US" smtClean="0"/>
              <a:pPr/>
              <a:t>6/1/2015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A4890-777F-483F-9B9E-ECFDFCA8061C}" type="datetime1">
              <a:rPr lang="en-US" smtClean="0"/>
              <a:pPr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1EC56-9AEC-4E49-A7BF-9E2529546DA0}" type="datetime1">
              <a:rPr lang="en-US" smtClean="0"/>
              <a:pPr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4F66F53-898A-448A-A092-16D2C73E2B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609977-FFBB-4CC0-B979-4B491BF89C17}" type="datetime1">
              <a:rPr lang="en-US" smtClean="0"/>
              <a:pPr/>
              <a:t>6/1/2015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4F66F53-898A-448A-A092-16D2C73E2BC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Data" Target="../diagrams/data2.xml"/><Relationship Id="rId7" Type="http://schemas.openxmlformats.org/officeDocument/2006/relationships/diagramData" Target="../diagrams/data3.xml"/><Relationship Id="rId12" Type="http://schemas.microsoft.com/office/2007/relationships/diagramDrawing" Target="../diagrams/drawing3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5" Type="http://schemas.openxmlformats.org/officeDocument/2006/relationships/diagramQuickStyle" Target="../diagrams/quickStyle2.xml"/><Relationship Id="rId10" Type="http://schemas.openxmlformats.org/officeDocument/2006/relationships/diagramColors" Target="../diagrams/colors3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" y="0"/>
            <a:ext cx="10668000" cy="14478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Energy and Water Use Conservation in Nablus 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5" name="Picture 5" descr="I:\university files\graduation\dddd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1827009" cy="18847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3200400"/>
            <a:ext cx="3124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An-</a:t>
            </a:r>
            <a:r>
              <a:rPr lang="en-US" sz="1600" dirty="0" err="1" smtClean="0"/>
              <a:t>Najah</a:t>
            </a:r>
            <a:r>
              <a:rPr lang="en-US" sz="1600" dirty="0" smtClean="0"/>
              <a:t> National University 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2690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Engineering &amp; IT Faculty </a:t>
            </a:r>
          </a:p>
          <a:p>
            <a:pPr algn="ctr"/>
            <a:r>
              <a:rPr lang="en-US" sz="1600" dirty="0" smtClean="0"/>
              <a:t>Civil Engineering Department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4419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Prepared By: </a:t>
            </a:r>
            <a:endParaRPr lang="en-US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48768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Wafa’ </a:t>
            </a:r>
            <a:r>
              <a:rPr lang="en-US" dirty="0" err="1" smtClean="0"/>
              <a:t>Hasan</a:t>
            </a:r>
            <a:r>
              <a:rPr lang="en-US" dirty="0" smtClean="0"/>
              <a:t> Harb</a:t>
            </a:r>
          </a:p>
          <a:p>
            <a:pPr algn="ctr"/>
            <a:r>
              <a:rPr lang="en-US" dirty="0" err="1" smtClean="0"/>
              <a:t>Wa’ed</a:t>
            </a:r>
            <a:r>
              <a:rPr lang="en-US" dirty="0" smtClean="0"/>
              <a:t> </a:t>
            </a:r>
            <a:r>
              <a:rPr lang="en-US" dirty="0" err="1" smtClean="0"/>
              <a:t>Atabeh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5562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Supervised By: </a:t>
            </a:r>
            <a:endParaRPr lang="en-US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6019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Dr. </a:t>
            </a:r>
            <a:r>
              <a:rPr lang="en-US" dirty="0" err="1" smtClean="0"/>
              <a:t>Abdulhaleem</a:t>
            </a:r>
            <a:r>
              <a:rPr lang="en-US" dirty="0" smtClean="0"/>
              <a:t> </a:t>
            </a:r>
            <a:r>
              <a:rPr lang="en-US" dirty="0" err="1" smtClean="0"/>
              <a:t>Khader</a:t>
            </a:r>
            <a:endParaRPr lang="en-US" dirty="0"/>
          </a:p>
        </p:txBody>
      </p:sp>
      <p:pic>
        <p:nvPicPr>
          <p:cNvPr id="15" name="Picture 1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17839" y="4800600"/>
            <a:ext cx="2726161" cy="2057400"/>
          </a:xfrm>
          <a:prstGeom prst="rect">
            <a:avLst/>
          </a:prstGeom>
        </p:spPr>
      </p:pic>
      <p:pic>
        <p:nvPicPr>
          <p:cNvPr id="17" name="Picture 16" descr="water-use-per-flush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2400" y="4648200"/>
            <a:ext cx="2457450" cy="2209800"/>
          </a:xfrm>
          <a:prstGeom prst="rect">
            <a:avLst/>
          </a:prstGeom>
        </p:spPr>
      </p:pic>
      <p:pic>
        <p:nvPicPr>
          <p:cNvPr id="18" name="Picture 17" descr="watersavingshowerhead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62401" y="1600200"/>
            <a:ext cx="5181600" cy="318135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" y="609600"/>
            <a:ext cx="830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The Energy Consumption Rates for the Study Sample</a:t>
            </a:r>
            <a:endParaRPr lang="en-US" dirty="0"/>
          </a:p>
        </p:txBody>
      </p:sp>
      <p:sp>
        <p:nvSpPr>
          <p:cNvPr id="3" name="مستطيل 2"/>
          <p:cNvSpPr/>
          <p:nvPr/>
        </p:nvSpPr>
        <p:spPr>
          <a:xfrm>
            <a:off x="1143000" y="595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Sample Characteristics </a:t>
            </a:r>
            <a:endParaRPr lang="en-US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48363674"/>
              </p:ext>
            </p:extLst>
          </p:nvPr>
        </p:nvGraphicFramePr>
        <p:xfrm>
          <a:off x="381000" y="990600"/>
          <a:ext cx="8153401" cy="5701930"/>
        </p:xfrm>
        <a:graphic>
          <a:graphicData uri="http://schemas.openxmlformats.org/drawingml/2006/table">
            <a:tbl>
              <a:tblPr/>
              <a:tblGrid>
                <a:gridCol w="1503788"/>
                <a:gridCol w="1661996"/>
                <a:gridCol w="1534776"/>
                <a:gridCol w="1790845"/>
                <a:gridCol w="1661996"/>
              </a:tblGrid>
              <a:tr h="607423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Sample #</a:t>
                      </a: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Consumption (KW.H/ month)</a:t>
                      </a: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Consumption (KW.H/ Year)</a:t>
                      </a: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#of family members</a:t>
                      </a: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Consumption (KW.H/day/capita)</a:t>
                      </a: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US" sz="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750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9000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2.73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5820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2.65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5820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3.1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5820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2.65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270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3240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2.2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7440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2.9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780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2.1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750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9000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2.74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685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8220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7440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2.55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11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5820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343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4116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2.25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13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685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8220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3.2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14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5820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15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7440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2.9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685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8220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3.2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17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7440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3.4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18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685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8220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3.2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19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7440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750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9000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3.08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21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685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8220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3.75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22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750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9000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3.08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23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780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2.1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24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145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1740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2.4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4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dirty="0"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  <a:endParaRPr lang="en-US" sz="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270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3240</a:t>
                      </a:r>
                      <a:endParaRPr lang="en-US" sz="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2.2</a:t>
                      </a:r>
                      <a:endParaRPr lang="en-US" sz="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5156" marR="451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04800" y="228600"/>
          <a:ext cx="8458202" cy="6096000"/>
        </p:xfrm>
        <a:graphic>
          <a:graphicData uri="http://schemas.openxmlformats.org/drawingml/2006/table">
            <a:tbl>
              <a:tblPr/>
              <a:tblGrid>
                <a:gridCol w="1560003"/>
                <a:gridCol w="1724128"/>
                <a:gridCol w="1592150"/>
                <a:gridCol w="1857793"/>
                <a:gridCol w="1724128"/>
              </a:tblGrid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26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685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8220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2.8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27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685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8220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3.2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28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220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2640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1.8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29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343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4116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2.25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30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185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2220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31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145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1740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2.38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32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220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2640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2.4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33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5820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2.27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34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750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9000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3.5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35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5820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3.2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36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343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4116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3.75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37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685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8220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2.8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38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5820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2.27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39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415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4980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2.7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40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343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4116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2.25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41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483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5796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2.65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42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685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8220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3.2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43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750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9000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44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750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9000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45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685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8220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2.25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46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343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4116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2.25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47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415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4980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2.3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48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483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5796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2.6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49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483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5796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3.2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0" marR="0" indent="457200" algn="justLow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Arial"/>
                        </a:rPr>
                        <a:t>50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415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4980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9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2.7</a:t>
                      </a:r>
                      <a:endParaRPr lang="en-US" sz="9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8768" marR="48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685800" y="6412468"/>
            <a:ext cx="7620000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The Average Consumption  2.69 KW.H/day/capita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</a:rPr>
              <a:t>Specifying Questionnaire Sample </a:t>
            </a:r>
            <a:endParaRPr lang="en-US" sz="44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53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</a:rPr>
              <a:t>Specifying Questionnaire Sample </a:t>
            </a:r>
            <a:endParaRPr lang="en-US" sz="4400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جدول 8"/>
          <p:cNvGraphicFramePr>
            <a:graphicFrameLocks noGrp="1"/>
          </p:cNvGraphicFramePr>
          <p:nvPr/>
        </p:nvGraphicFramePr>
        <p:xfrm>
          <a:off x="0" y="914400"/>
          <a:ext cx="5867400" cy="3657598"/>
        </p:xfrm>
        <a:graphic>
          <a:graphicData uri="http://schemas.openxmlformats.org/drawingml/2006/table">
            <a:tbl>
              <a:tblPr/>
              <a:tblGrid>
                <a:gridCol w="444412"/>
                <a:gridCol w="723259"/>
                <a:gridCol w="1022438"/>
                <a:gridCol w="650642"/>
                <a:gridCol w="650642"/>
                <a:gridCol w="514124"/>
                <a:gridCol w="723259"/>
                <a:gridCol w="511219"/>
                <a:gridCol w="627405"/>
              </a:tblGrid>
              <a:tr h="291445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رقم العائلة</a:t>
                      </a:r>
                    </a:p>
                  </a:txBody>
                  <a:tcPr marL="7304" marR="7304" marT="73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عدد أفراد الأسرة </a:t>
                      </a:r>
                    </a:p>
                  </a:txBody>
                  <a:tcPr marL="7304" marR="7304" marT="73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0 - 15 /  الفئات العمرية</a:t>
                      </a:r>
                    </a:p>
                  </a:txBody>
                  <a:tcPr marL="7304" marR="7304" marT="73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15 - 30 / عام</a:t>
                      </a:r>
                    </a:p>
                  </a:txBody>
                  <a:tcPr marL="7304" marR="7304" marT="73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30 - 50 / عام</a:t>
                      </a:r>
                    </a:p>
                  </a:txBody>
                  <a:tcPr marL="7304" marR="7304" marT="73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&gt; 50 / عام</a:t>
                      </a:r>
                    </a:p>
                  </a:txBody>
                  <a:tcPr marL="7304" marR="7304" marT="73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معدل دخل الأسرة</a:t>
                      </a:r>
                    </a:p>
                  </a:txBody>
                  <a:tcPr marL="7304" marR="7304" marT="73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نوع المسكن</a:t>
                      </a:r>
                    </a:p>
                  </a:txBody>
                  <a:tcPr marL="7304" marR="7304" marT="73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مساحة المنزل </a:t>
                      </a:r>
                    </a:p>
                  </a:txBody>
                  <a:tcPr marL="7304" marR="7304" marT="73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</a:tr>
              <a:tr h="177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&gt; 10000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فيلا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4001 - 8000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شقة سكنية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latin typeface="Arial"/>
                        </a:rPr>
                        <a:t>180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4001 - 8000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شقة سكنية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300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4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8000 - 10000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شقة سكنية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latin typeface="Arial"/>
                        </a:rPr>
                        <a:t>250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4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8000 - 10000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شقة سكنية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132 m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4001 - 8000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منزل مستقل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132 متر مربع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2001 - 4000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شقة سكنية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150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4001 - 8000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منزل مستقل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150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2001 - 4000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شقة سكنية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144متر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4001 - 8000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منزل مستقل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450 متر مربع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4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8000 - 10000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شقة سكنية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١٥٠ م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4001 - 8000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منزل مستقل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130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2001 - 4000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شقة سكنية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175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2001 - 4000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شقة سكنية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175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2001 - 4000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شقة سكنية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250m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0 - 2000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شقة سكنية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130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4001 - 8000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شقة سكنية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latin typeface="Arial"/>
                        </a:rPr>
                        <a:t>170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-1" y="4800601"/>
          <a:ext cx="5867399" cy="1828801"/>
        </p:xfrm>
        <a:graphic>
          <a:graphicData uri="http://schemas.openxmlformats.org/drawingml/2006/table">
            <a:tbl>
              <a:tblPr/>
              <a:tblGrid>
                <a:gridCol w="444412"/>
                <a:gridCol w="723259"/>
                <a:gridCol w="1022437"/>
                <a:gridCol w="650641"/>
                <a:gridCol w="650641"/>
                <a:gridCol w="514126"/>
                <a:gridCol w="723259"/>
                <a:gridCol w="511220"/>
                <a:gridCol w="627404"/>
              </a:tblGrid>
              <a:tr h="2755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45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&gt; 10000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فيلا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5 dunom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46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4001 - 8000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شقة سكنية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152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47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4001 - 8000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شقة سكنية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48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0 - 2000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شقة سكنية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110 متر مربع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49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2001 - 4000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منزل مستقل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latin typeface="Arial"/>
                        </a:rPr>
                        <a:t>200 m 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1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latin typeface="Arial"/>
                        </a:rPr>
                        <a:t>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latin typeface="Arial"/>
                        </a:rPr>
                        <a:t>8000 - 10000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800" b="0" i="0" u="none" strike="noStrike">
                          <a:latin typeface="Arial"/>
                        </a:rPr>
                        <a:t>فيلا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latin typeface="Arial"/>
                        </a:rPr>
                        <a:t>350</a:t>
                      </a:r>
                    </a:p>
                  </a:txBody>
                  <a:tcPr marL="7304" marR="7304" marT="73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جدول 11"/>
          <p:cNvGraphicFramePr>
            <a:graphicFrameLocks noGrp="1"/>
          </p:cNvGraphicFramePr>
          <p:nvPr/>
        </p:nvGraphicFramePr>
        <p:xfrm>
          <a:off x="6172200" y="838200"/>
          <a:ext cx="2787650" cy="3781935"/>
        </p:xfrm>
        <a:graphic>
          <a:graphicData uri="http://schemas.openxmlformats.org/drawingml/2006/table">
            <a:tbl>
              <a:tblPr/>
              <a:tblGrid>
                <a:gridCol w="935756"/>
                <a:gridCol w="651302"/>
                <a:gridCol w="1200592"/>
              </a:tblGrid>
              <a:tr h="381000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عدد مرات استخدام الغسالة اسبوعيا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عدد الحنفيات في المنزل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معدل استخدام الحنفية الواحدة في اليوم الواحد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latin typeface="Arial"/>
                        </a:rPr>
                        <a:t>15  مرة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latin typeface="Arial"/>
                        </a:rPr>
                        <a:t>مرتين في الشهر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latin typeface="Arial"/>
                        </a:rPr>
                        <a:t>من 7 إلى 10 مرات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latin typeface="Arial"/>
                        </a:rPr>
                        <a:t>يوميا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000" b="0" i="0" u="none" strike="noStrike">
                          <a:latin typeface="Arial"/>
                        </a:rPr>
                        <a:t>60 مرة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جدول 12"/>
          <p:cNvGraphicFramePr>
            <a:graphicFrameLocks noGrp="1"/>
          </p:cNvGraphicFramePr>
          <p:nvPr/>
        </p:nvGraphicFramePr>
        <p:xfrm>
          <a:off x="6019800" y="4800600"/>
          <a:ext cx="2895600" cy="1752600"/>
        </p:xfrm>
        <a:graphic>
          <a:graphicData uri="http://schemas.openxmlformats.org/drawingml/2006/table">
            <a:tbl>
              <a:tblPr/>
              <a:tblGrid>
                <a:gridCol w="971992"/>
                <a:gridCol w="676523"/>
                <a:gridCol w="1247085"/>
              </a:tblGrid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5-8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/>
              <a:t>DATA COLLECTION </a:t>
            </a:r>
            <a:endParaRPr lang="en-US" sz="5400" b="1" dirty="0"/>
          </a:p>
        </p:txBody>
      </p:sp>
      <p:graphicFrame>
        <p:nvGraphicFramePr>
          <p:cNvPr id="15" name="رسم تخطيطي 14"/>
          <p:cNvGraphicFramePr/>
          <p:nvPr/>
        </p:nvGraphicFramePr>
        <p:xfrm>
          <a:off x="1143000" y="-2032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رسم تخطيطي 11"/>
          <p:cNvGraphicFramePr/>
          <p:nvPr>
            <p:extLst>
              <p:ext uri="{D42A27DB-BD31-4B8C-83A1-F6EECF244321}">
                <p14:modId xmlns="" xmlns:p14="http://schemas.microsoft.com/office/powerpoint/2010/main" val="1465018305"/>
              </p:ext>
            </p:extLst>
          </p:nvPr>
        </p:nvGraphicFramePr>
        <p:xfrm>
          <a:off x="304800" y="1676400"/>
          <a:ext cx="48006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9" name="مجموعة 18"/>
          <p:cNvGrpSpPr/>
          <p:nvPr/>
        </p:nvGrpSpPr>
        <p:grpSpPr>
          <a:xfrm>
            <a:off x="5105400" y="1981200"/>
            <a:ext cx="2362809" cy="2260370"/>
            <a:chOff x="1447799" y="381006"/>
            <a:chExt cx="2362809" cy="2260370"/>
          </a:xfrm>
        </p:grpSpPr>
        <p:sp>
          <p:nvSpPr>
            <p:cNvPr id="20" name="شكل بيضاوي 19"/>
            <p:cNvSpPr/>
            <p:nvPr/>
          </p:nvSpPr>
          <p:spPr>
            <a:xfrm>
              <a:off x="1447799" y="381006"/>
              <a:ext cx="2362809" cy="2260370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شكل بيضاوي 4"/>
            <p:cNvSpPr/>
            <p:nvPr/>
          </p:nvSpPr>
          <p:spPr>
            <a:xfrm>
              <a:off x="1793825" y="712029"/>
              <a:ext cx="1670757" cy="15983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7940" tIns="27940" rIns="27940" bIns="2794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 dirty="0"/>
            </a:p>
          </p:txBody>
        </p:sp>
      </p:grpSp>
      <p:sp>
        <p:nvSpPr>
          <p:cNvPr id="22" name="مستطيل 21"/>
          <p:cNvSpPr/>
          <p:nvPr/>
        </p:nvSpPr>
        <p:spPr>
          <a:xfrm>
            <a:off x="5486400" y="2362200"/>
            <a:ext cx="1600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 smtClean="0">
                <a:solidFill>
                  <a:schemeClr val="bg1"/>
                </a:solidFill>
              </a:rPr>
              <a:t>Devices available in the market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ownloads\photo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429000"/>
            <a:ext cx="3352800" cy="3134139"/>
          </a:xfrm>
          <a:prstGeom prst="rect">
            <a:avLst/>
          </a:prstGeom>
          <a:noFill/>
        </p:spPr>
      </p:pic>
      <p:pic>
        <p:nvPicPr>
          <p:cNvPr id="1028" name="Picture 4" descr="C:\Users\HP\Downloads\photo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1" y="0"/>
            <a:ext cx="3581400" cy="3080004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04800" y="533400"/>
            <a:ext cx="533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Devices Available In The Market</a:t>
            </a:r>
            <a:b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52400" y="1676400"/>
            <a:ext cx="8229600" cy="4389120"/>
          </a:xfrm>
        </p:spPr>
        <p:txBody>
          <a:bodyPr/>
          <a:lstStyle/>
          <a:p>
            <a:r>
              <a:rPr lang="en-US" dirty="0" err="1" smtClean="0"/>
              <a:t>Sbitany</a:t>
            </a:r>
            <a:r>
              <a:rPr lang="en-US" dirty="0" smtClean="0"/>
              <a:t> Co. ltd.</a:t>
            </a:r>
          </a:p>
          <a:p>
            <a:r>
              <a:rPr lang="en-US" dirty="0" smtClean="0"/>
              <a:t>Al-Susa Company.</a:t>
            </a:r>
          </a:p>
          <a:p>
            <a:r>
              <a:rPr lang="en-US" dirty="0" err="1" smtClean="0"/>
              <a:t>Shamout</a:t>
            </a:r>
            <a:r>
              <a:rPr lang="en-US" dirty="0" smtClean="0"/>
              <a:t> Co.</a:t>
            </a:r>
          </a:p>
          <a:p>
            <a:r>
              <a:rPr lang="en-US" dirty="0" err="1" smtClean="0"/>
              <a:t>Dolphen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Awadeh</a:t>
            </a:r>
            <a:r>
              <a:rPr lang="en-US" dirty="0" smtClean="0"/>
              <a:t> com.</a:t>
            </a:r>
          </a:p>
          <a:p>
            <a:r>
              <a:rPr lang="en-US" dirty="0" smtClean="0"/>
              <a:t>Alternative energy sources Co.</a:t>
            </a:r>
            <a:endParaRPr lang="ar-SA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afaHPPL\Pictures\2015-03-02 Iphone\Iphone 2548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1600200" cy="2133600"/>
          </a:xfrm>
          <a:prstGeom prst="rect">
            <a:avLst/>
          </a:prstGeom>
          <a:noFill/>
        </p:spPr>
      </p:pic>
      <p:pic>
        <p:nvPicPr>
          <p:cNvPr id="1028" name="Picture 4" descr="C:\Users\WafaHPPL\Pictures\2015-03-02 Iphone\Iphone 25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7200" y="0"/>
            <a:ext cx="2336800" cy="1905000"/>
          </a:xfrm>
          <a:prstGeom prst="rect">
            <a:avLst/>
          </a:prstGeom>
          <a:noFill/>
        </p:spPr>
      </p:pic>
      <p:pic>
        <p:nvPicPr>
          <p:cNvPr id="1029" name="Picture 5" descr="C:\Users\WafaHPPL\Pictures\2015-03-02 Iphone\Iphone 25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57400"/>
            <a:ext cx="1200150" cy="1905000"/>
          </a:xfrm>
          <a:prstGeom prst="rect">
            <a:avLst/>
          </a:prstGeom>
          <a:noFill/>
        </p:spPr>
      </p:pic>
      <p:pic>
        <p:nvPicPr>
          <p:cNvPr id="1030" name="Picture 6" descr="C:\Users\WafaHPPL\Pictures\2015-03-02 Iphone\Iphone 2552.JPG"/>
          <p:cNvPicPr>
            <a:picLocks noChangeAspect="1" noChangeArrowheads="1"/>
          </p:cNvPicPr>
          <p:nvPr/>
        </p:nvPicPr>
        <p:blipFill>
          <a:blip r:embed="rId5" cstate="print"/>
          <a:srcRect l="15151" t="24242" r="8081" b="27273"/>
          <a:stretch>
            <a:fillRect/>
          </a:stretch>
        </p:blipFill>
        <p:spPr bwMode="auto">
          <a:xfrm>
            <a:off x="4953000" y="0"/>
            <a:ext cx="1900238" cy="1905000"/>
          </a:xfrm>
          <a:prstGeom prst="rect">
            <a:avLst/>
          </a:prstGeom>
          <a:noFill/>
        </p:spPr>
      </p:pic>
      <p:pic>
        <p:nvPicPr>
          <p:cNvPr id="1031" name="Picture 7" descr="C:\Users\WafaHPPL\Pictures\2015-03-02 Iphone\Iphone 2551.JPG"/>
          <p:cNvPicPr>
            <a:picLocks noChangeAspect="1" noChangeArrowheads="1"/>
          </p:cNvPicPr>
          <p:nvPr/>
        </p:nvPicPr>
        <p:blipFill>
          <a:blip r:embed="rId6" cstate="print"/>
          <a:srcRect t="28477" b="5960"/>
          <a:stretch>
            <a:fillRect/>
          </a:stretch>
        </p:blipFill>
        <p:spPr bwMode="auto">
          <a:xfrm>
            <a:off x="7162800" y="4343400"/>
            <a:ext cx="1981200" cy="2514600"/>
          </a:xfrm>
          <a:prstGeom prst="rect">
            <a:avLst/>
          </a:prstGeom>
          <a:noFill/>
        </p:spPr>
      </p:pic>
      <p:pic>
        <p:nvPicPr>
          <p:cNvPr id="1032" name="Picture 8" descr="C:\Users\WafaHPPL\Pictures\2015-03-02 Iphone\Iphone 2554.JPG"/>
          <p:cNvPicPr>
            <a:picLocks noChangeAspect="1" noChangeArrowheads="1"/>
          </p:cNvPicPr>
          <p:nvPr/>
        </p:nvPicPr>
        <p:blipFill>
          <a:blip r:embed="rId7" cstate="print"/>
          <a:srcRect t="16667" r="21852" b="12222"/>
          <a:stretch>
            <a:fillRect/>
          </a:stretch>
        </p:blipFill>
        <p:spPr bwMode="auto">
          <a:xfrm>
            <a:off x="1" y="3886200"/>
            <a:ext cx="1981200" cy="2971800"/>
          </a:xfrm>
          <a:prstGeom prst="rect">
            <a:avLst/>
          </a:prstGeom>
          <a:noFill/>
        </p:spPr>
      </p:pic>
      <p:pic>
        <p:nvPicPr>
          <p:cNvPr id="1033" name="Picture 9" descr="C:\Users\WafaHPPL\Pictures\2015-03-02 Iphone\Iphone 255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81200" y="3124200"/>
            <a:ext cx="2667000" cy="3733800"/>
          </a:xfrm>
          <a:prstGeom prst="rect">
            <a:avLst/>
          </a:prstGeom>
          <a:noFill/>
        </p:spPr>
      </p:pic>
      <p:pic>
        <p:nvPicPr>
          <p:cNvPr id="1034" name="Picture 10" descr="C:\Users\WafaHPPL\Pictures\2015-03-02 Iphone\Iphone 256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2800" y="1676400"/>
            <a:ext cx="1981200" cy="2717800"/>
          </a:xfrm>
          <a:prstGeom prst="rect">
            <a:avLst/>
          </a:prstGeom>
          <a:noFill/>
        </p:spPr>
      </p:pic>
      <p:pic>
        <p:nvPicPr>
          <p:cNvPr id="1035" name="Picture 11" descr="C:\Users\WafaHPPL\Pictures\2015-03-02 Iphone\Iphone 256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1905000"/>
            <a:ext cx="2590800" cy="4953000"/>
          </a:xfrm>
          <a:prstGeom prst="rect">
            <a:avLst/>
          </a:prstGeom>
          <a:noFill/>
        </p:spPr>
      </p:pic>
      <p:pic>
        <p:nvPicPr>
          <p:cNvPr id="1036" name="Picture 12" descr="C:\Users\WafaHPPL\Desktop\LG-Tech-Show-2013-Showcasing-Washing-Machines-Fully-Automatic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00200" y="-10194"/>
            <a:ext cx="3352800" cy="2183481"/>
          </a:xfrm>
          <a:prstGeom prst="rect">
            <a:avLst/>
          </a:prstGeom>
          <a:noFill/>
        </p:spPr>
      </p:pic>
      <p:pic>
        <p:nvPicPr>
          <p:cNvPr id="1037" name="Picture 13" descr="C:\Users\WafaHPPL\Desktop\imagesjjj.jpg"/>
          <p:cNvPicPr>
            <a:picLocks noChangeAspect="1" noChangeArrowheads="1"/>
          </p:cNvPicPr>
          <p:nvPr/>
        </p:nvPicPr>
        <p:blipFill>
          <a:blip r:embed="rId12" cstate="print"/>
          <a:srcRect b="21338"/>
          <a:stretch>
            <a:fillRect/>
          </a:stretch>
        </p:blipFill>
        <p:spPr bwMode="auto">
          <a:xfrm>
            <a:off x="1143000" y="2057400"/>
            <a:ext cx="1524000" cy="2133600"/>
          </a:xfrm>
          <a:prstGeom prst="rect">
            <a:avLst/>
          </a:prstGeom>
          <a:noFill/>
        </p:spPr>
      </p:pic>
      <p:pic>
        <p:nvPicPr>
          <p:cNvPr id="1038" name="Picture 14" descr="C:\Users\WafaHPPL\Desktop\imagesqq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67000" y="2133600"/>
            <a:ext cx="2262187" cy="1278627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2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/>
              <a:t>DATA ANALYSIS </a:t>
            </a:r>
            <a:endParaRPr lang="en-US" sz="6600" b="1" dirty="0"/>
          </a:p>
        </p:txBody>
      </p:sp>
      <p:sp>
        <p:nvSpPr>
          <p:cNvPr id="5" name="AutoShape 30"/>
          <p:cNvSpPr>
            <a:spLocks noChangeArrowheads="1"/>
          </p:cNvSpPr>
          <p:nvPr/>
        </p:nvSpPr>
        <p:spPr bwMode="gray">
          <a:xfrm>
            <a:off x="457200" y="2895600"/>
            <a:ext cx="2133600" cy="2209800"/>
          </a:xfrm>
          <a:prstGeom prst="roundRect">
            <a:avLst>
              <a:gd name="adj" fmla="val 7935"/>
            </a:avLst>
          </a:prstGeom>
          <a:gradFill rotWithShape="1">
            <a:gsLst>
              <a:gs pos="0">
                <a:srgbClr val="6699FF">
                  <a:gamma/>
                  <a:shade val="57647"/>
                  <a:invGamma/>
                </a:srgbClr>
              </a:gs>
              <a:gs pos="100000">
                <a:srgbClr val="6699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2">
              <a:srgbClr val="000000">
                <a:alpha val="50000"/>
              </a:srgbClr>
            </a:prstShdw>
          </a:effectLst>
        </p:spPr>
        <p:txBody>
          <a:bodyPr wrap="none" anchor="ctr"/>
          <a:lstStyle/>
          <a:p>
            <a:pPr>
              <a:buFontTx/>
              <a:buChar char="-"/>
            </a:pPr>
            <a:r>
              <a:rPr lang="en-US" sz="1400" dirty="0" smtClean="0">
                <a:solidFill>
                  <a:schemeClr val="bg1"/>
                </a:solidFill>
              </a:rPr>
              <a:t>Avg. Consumption</a:t>
            </a:r>
          </a:p>
          <a:p>
            <a:pPr>
              <a:buFontTx/>
              <a:buChar char="-"/>
            </a:pPr>
            <a:endParaRPr lang="en-US" sz="14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US" sz="1400" dirty="0" smtClean="0">
                <a:solidFill>
                  <a:schemeClr val="bg1"/>
                </a:solidFill>
              </a:rPr>
              <a:t>Per Capita consumption 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AutoShape 32"/>
          <p:cNvSpPr>
            <a:spLocks noChangeArrowheads="1"/>
          </p:cNvSpPr>
          <p:nvPr/>
        </p:nvSpPr>
        <p:spPr bwMode="gray">
          <a:xfrm>
            <a:off x="228600" y="1752600"/>
            <a:ext cx="2590800" cy="1752600"/>
          </a:xfrm>
          <a:prstGeom prst="roundRect">
            <a:avLst>
              <a:gd name="adj" fmla="val 17509"/>
            </a:avLst>
          </a:prstGeom>
          <a:solidFill>
            <a:srgbClr val="4E91D4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DEVICES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8" name="AutoShape 33"/>
          <p:cNvSpPr>
            <a:spLocks noChangeArrowheads="1"/>
          </p:cNvSpPr>
          <p:nvPr/>
        </p:nvSpPr>
        <p:spPr bwMode="gray">
          <a:xfrm>
            <a:off x="228600" y="2971800"/>
            <a:ext cx="2590800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E91D4"/>
              </a:gs>
              <a:gs pos="100000">
                <a:srgbClr val="4E91D4">
                  <a:gamma/>
                  <a:tint val="60784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33"/>
          <p:cNvSpPr>
            <a:spLocks noChangeArrowheads="1"/>
          </p:cNvSpPr>
          <p:nvPr/>
        </p:nvSpPr>
        <p:spPr bwMode="gray">
          <a:xfrm>
            <a:off x="228600" y="1828800"/>
            <a:ext cx="2590800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E91D4"/>
              </a:gs>
              <a:gs pos="100000">
                <a:srgbClr val="4E91D4">
                  <a:gamma/>
                  <a:tint val="60784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30"/>
          <p:cNvSpPr>
            <a:spLocks noChangeArrowheads="1"/>
          </p:cNvSpPr>
          <p:nvPr/>
        </p:nvSpPr>
        <p:spPr bwMode="gray">
          <a:xfrm>
            <a:off x="3962400" y="3124200"/>
            <a:ext cx="1752600" cy="1600200"/>
          </a:xfrm>
          <a:prstGeom prst="roundRect">
            <a:avLst>
              <a:gd name="adj" fmla="val 7935"/>
            </a:avLst>
          </a:prstGeom>
          <a:gradFill rotWithShape="1">
            <a:gsLst>
              <a:gs pos="0">
                <a:srgbClr val="6699FF">
                  <a:gamma/>
                  <a:shade val="57647"/>
                  <a:invGamma/>
                </a:srgbClr>
              </a:gs>
              <a:gs pos="100000">
                <a:srgbClr val="6699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prstShdw prst="shdw12">
              <a:srgbClr val="000000">
                <a:alpha val="50000"/>
              </a:srgbClr>
            </a:prstShdw>
          </a:effectLst>
        </p:spPr>
        <p:txBody>
          <a:bodyPr wrap="none" anchor="ctr"/>
          <a:lstStyle/>
          <a:p>
            <a:pPr>
              <a:buFontTx/>
              <a:buChar char="-"/>
            </a:pPr>
            <a:r>
              <a:rPr lang="en-US" sz="1600" dirty="0" smtClean="0">
                <a:solidFill>
                  <a:schemeClr val="bg1"/>
                </a:solidFill>
              </a:rPr>
              <a:t>Characteristics</a:t>
            </a:r>
          </a:p>
          <a:p>
            <a:pPr>
              <a:buFontTx/>
              <a:buChar char="-"/>
            </a:pPr>
            <a:endParaRPr lang="en-US" sz="16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bg1"/>
                </a:solidFill>
              </a:rPr>
              <a:t>Avg. monthly use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AutoShape 32"/>
          <p:cNvSpPr>
            <a:spLocks noChangeArrowheads="1"/>
          </p:cNvSpPr>
          <p:nvPr/>
        </p:nvSpPr>
        <p:spPr bwMode="gray">
          <a:xfrm>
            <a:off x="3733800" y="1905000"/>
            <a:ext cx="2057400" cy="1371600"/>
          </a:xfrm>
          <a:prstGeom prst="roundRect">
            <a:avLst>
              <a:gd name="adj" fmla="val 17509"/>
            </a:avLst>
          </a:prstGeom>
          <a:solidFill>
            <a:srgbClr val="4E91D4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QUES.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2" name="AutoShape 33"/>
          <p:cNvSpPr>
            <a:spLocks noChangeArrowheads="1"/>
          </p:cNvSpPr>
          <p:nvPr/>
        </p:nvSpPr>
        <p:spPr bwMode="gray">
          <a:xfrm>
            <a:off x="3733800" y="2819400"/>
            <a:ext cx="20574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E91D4"/>
              </a:gs>
              <a:gs pos="100000">
                <a:srgbClr val="4E91D4">
                  <a:gamma/>
                  <a:tint val="60784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AutoShape 33"/>
          <p:cNvSpPr>
            <a:spLocks noChangeArrowheads="1"/>
          </p:cNvSpPr>
          <p:nvPr/>
        </p:nvSpPr>
        <p:spPr bwMode="gray">
          <a:xfrm>
            <a:off x="3733800" y="1905000"/>
            <a:ext cx="20574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E91D4"/>
              </a:gs>
              <a:gs pos="100000">
                <a:srgbClr val="4E91D4">
                  <a:gamma/>
                  <a:tint val="60784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091" y="0"/>
            <a:ext cx="9135909" cy="7620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Questionnaire Analysis</a:t>
            </a:r>
            <a:endParaRPr lang="en-US" sz="6000" dirty="0">
              <a:ln>
                <a:solidFill>
                  <a:schemeClr val="tx1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0" y="762000"/>
            <a:ext cx="419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Characteristics of the householders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1447800" y="1143000"/>
          <a:ext cx="6096000" cy="1752600"/>
        </p:xfrm>
        <a:graphic>
          <a:graphicData uri="http://schemas.openxmlformats.org/drawingml/2006/table">
            <a:tbl>
              <a:tblPr/>
              <a:tblGrid>
                <a:gridCol w="1189939"/>
                <a:gridCol w="1313078"/>
                <a:gridCol w="1180186"/>
                <a:gridCol w="692506"/>
                <a:gridCol w="1720291"/>
              </a:tblGrid>
              <a:tr h="35052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 err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hh</a:t>
                      </a: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type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Avg. # of rooms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No. of Families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Income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Av. hh size/m</a:t>
                      </a:r>
                      <a:r>
                        <a:rPr lang="en-US" sz="1200" b="1" baseline="300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A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5.3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8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High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841.5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B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4.2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35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Medium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206.3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3.2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Low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134.2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u="sng">
                          <a:latin typeface="Times New Roman"/>
                          <a:ea typeface="Times New Roman"/>
                          <a:cs typeface="Arial"/>
                        </a:rPr>
                        <a:t>Overall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Arial"/>
                        </a:rPr>
                        <a:t>4.2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Arial"/>
                        </a:rPr>
                        <a:t>50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Arial"/>
                        </a:rPr>
                        <a:t>394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مخطط 6"/>
          <p:cNvGraphicFramePr/>
          <p:nvPr/>
        </p:nvGraphicFramePr>
        <p:xfrm>
          <a:off x="990600" y="3200400"/>
          <a:ext cx="69342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Devices Analysis </a:t>
            </a:r>
            <a:endParaRPr lang="en-US" sz="4800" dirty="0">
              <a:ln>
                <a:solidFill>
                  <a:schemeClr val="tx1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6" name="مخطط 5"/>
          <p:cNvGraphicFramePr/>
          <p:nvPr/>
        </p:nvGraphicFramePr>
        <p:xfrm>
          <a:off x="1219200" y="2057400"/>
          <a:ext cx="6419849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INTRODUCTION</a:t>
            </a:r>
            <a:endParaRPr lang="en-US" sz="6000" dirty="0"/>
          </a:p>
        </p:txBody>
      </p:sp>
      <p:sp>
        <p:nvSpPr>
          <p:cNvPr id="8" name="Rounded Rectangle 7"/>
          <p:cNvSpPr/>
          <p:nvPr/>
        </p:nvSpPr>
        <p:spPr>
          <a:xfrm>
            <a:off x="381000" y="2057400"/>
            <a:ext cx="36576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General Background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66800" y="3276600"/>
            <a:ext cx="38862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Importance of the project 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209800" y="4495800"/>
            <a:ext cx="38100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Problem  Definition 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Devices Analysis </a:t>
            </a:r>
            <a:endParaRPr lang="en-US" sz="4800" dirty="0">
              <a:ln>
                <a:solidFill>
                  <a:schemeClr val="tx1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5" name="مخطط 4"/>
          <p:cNvGraphicFramePr/>
          <p:nvPr/>
        </p:nvGraphicFramePr>
        <p:xfrm>
          <a:off x="1219200" y="1800224"/>
          <a:ext cx="6172200" cy="4219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Devices Analysis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6" name="مخطط 5"/>
          <p:cNvGraphicFramePr/>
          <p:nvPr/>
        </p:nvGraphicFramePr>
        <p:xfrm>
          <a:off x="1295400" y="2133600"/>
          <a:ext cx="61722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Devices Analysis </a:t>
            </a:r>
            <a:endParaRPr lang="en-US" sz="4800" dirty="0">
              <a:ln>
                <a:solidFill>
                  <a:schemeClr val="tx1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6" name="مخطط 5"/>
          <p:cNvGraphicFramePr/>
          <p:nvPr/>
        </p:nvGraphicFramePr>
        <p:xfrm>
          <a:off x="3810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1066800"/>
          </a:xfrm>
        </p:spPr>
        <p:txBody>
          <a:bodyPr>
            <a:normAutofit/>
          </a:bodyPr>
          <a:lstStyle/>
          <a:p>
            <a:r>
              <a:rPr lang="en-US" b="1" cap="all" dirty="0" smtClean="0"/>
              <a:t>DESIGN and MODIFICATIONS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160020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Devices for a typical design 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838200" y="2209800"/>
          <a:ext cx="7315198" cy="4267200"/>
        </p:xfrm>
        <a:graphic>
          <a:graphicData uri="http://schemas.openxmlformats.org/drawingml/2006/table">
            <a:tbl>
              <a:tblPr/>
              <a:tblGrid>
                <a:gridCol w="1579538"/>
                <a:gridCol w="2110590"/>
                <a:gridCol w="1795892"/>
                <a:gridCol w="1829178"/>
              </a:tblGrid>
              <a:tr h="78983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Devises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Typical Device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Water consumption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Energy consumption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</a:tr>
              <a:tr h="84446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Arial"/>
                        </a:rPr>
                        <a:t>Dishwasher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LG -True Steam LDF8072ST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8  liters/ cycle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900 W / Full Cycle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4828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Arial"/>
                        </a:rPr>
                        <a:t>Faucet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agua flux ( M24)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3.5 l/min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84446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Arial"/>
                        </a:rPr>
                        <a:t>Shower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High efficiency showerhead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2.5 galloon/min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2223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Times New Roman"/>
                        </a:rPr>
                        <a:t>Washing Machine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LG-WM3875HVCA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45 Liter/ cycle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91 KW.H/Cycle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8959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Arial"/>
                        </a:rPr>
                        <a:t>Toilet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NEW Creavite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4 Liters/ Flush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8959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Times New Roman"/>
                          <a:ea typeface="Calibri"/>
                          <a:cs typeface="Arial"/>
                        </a:rPr>
                        <a:t>Jacuzzi</a:t>
                      </a:r>
                      <a:endParaRPr lang="en-US" sz="12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Apoloo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400 L/use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</a:p>
                  </a:txBody>
                  <a:tcPr marL="68084" marR="68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Amounts of Water and Energy Conservation</a:t>
            </a:r>
            <a:endParaRPr lang="en-US" sz="4800" dirty="0">
              <a:ln>
                <a:solidFill>
                  <a:schemeClr val="tx1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6" name="مخطط 5"/>
          <p:cNvGraphicFramePr/>
          <p:nvPr/>
        </p:nvGraphicFramePr>
        <p:xfrm>
          <a:off x="914400" y="1905000"/>
          <a:ext cx="70104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Amounts of Water and Energy Conservation</a:t>
            </a:r>
            <a:endParaRPr lang="en-US" sz="4800" dirty="0">
              <a:ln>
                <a:solidFill>
                  <a:schemeClr val="tx1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5" name="مخطط 4"/>
          <p:cNvGraphicFramePr/>
          <p:nvPr>
            <p:extLst>
              <p:ext uri="{D42A27DB-BD31-4B8C-83A1-F6EECF244321}">
                <p14:modId xmlns="" xmlns:p14="http://schemas.microsoft.com/office/powerpoint/2010/main" val="3245087373"/>
              </p:ext>
            </p:extLst>
          </p:nvPr>
        </p:nvGraphicFramePr>
        <p:xfrm>
          <a:off x="990600" y="2209800"/>
          <a:ext cx="70866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مستطيل 6"/>
          <p:cNvSpPr/>
          <p:nvPr/>
        </p:nvSpPr>
        <p:spPr>
          <a:xfrm>
            <a:off x="304800" y="1676400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Average monthly domestic energy consumption using typical design values</a:t>
            </a:r>
            <a:endParaRPr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7729959" y="1676400"/>
            <a:ext cx="1414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kw.h</a:t>
            </a:r>
            <a:r>
              <a:rPr lang="en-US" dirty="0" smtClean="0"/>
              <a:t>/month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Amounts of Water Conservation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935480"/>
            <a:ext cx="8458200" cy="4541520"/>
          </a:xfrm>
        </p:spPr>
        <p:txBody>
          <a:bodyPr>
            <a:normAutofit fontScale="62500" lnSpcReduction="20000"/>
          </a:bodyPr>
          <a:lstStyle/>
          <a:p>
            <a:r>
              <a:rPr lang="en-US" u="sng" dirty="0" smtClean="0"/>
              <a:t>Type A </a:t>
            </a:r>
          </a:p>
          <a:p>
            <a:pPr>
              <a:buNone/>
            </a:pPr>
            <a:r>
              <a:rPr lang="en-US" dirty="0" smtClean="0"/>
              <a:t>Toilets can an amount equal =   28.11 – 18.7 = 9.41 m</a:t>
            </a:r>
            <a:r>
              <a:rPr lang="en-US" baseline="30000" dirty="0" smtClean="0"/>
              <a:t>3</a:t>
            </a:r>
            <a:r>
              <a:rPr lang="en-US" dirty="0" smtClean="0"/>
              <a:t>/month.</a:t>
            </a:r>
          </a:p>
          <a:p>
            <a:pPr>
              <a:buNone/>
            </a:pPr>
            <a:r>
              <a:rPr lang="en-US" dirty="0" smtClean="0"/>
              <a:t>Which means that devices can save about = </a:t>
            </a:r>
            <a:r>
              <a:rPr lang="en-US" u="sng" dirty="0" smtClean="0"/>
              <a:t>112920 L/year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The amount of saved water of all appliances= </a:t>
            </a:r>
            <a:r>
              <a:rPr lang="en-US" u="sng" dirty="0" smtClean="0"/>
              <a:t>136560 L/year</a:t>
            </a:r>
            <a:r>
              <a:rPr lang="en-US" dirty="0" smtClean="0"/>
              <a:t> ≈ 136,500 L/year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 Type B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Total monthly domestic water consumption using house appliances =33.54 m</a:t>
            </a:r>
            <a:r>
              <a:rPr lang="en-US" baseline="30000" dirty="0" smtClean="0"/>
              <a:t>3</a:t>
            </a:r>
            <a:r>
              <a:rPr lang="en-US" dirty="0" smtClean="0"/>
              <a:t>/month.</a:t>
            </a:r>
          </a:p>
          <a:p>
            <a:pPr>
              <a:buNone/>
            </a:pPr>
            <a:r>
              <a:rPr lang="en-US" dirty="0" smtClean="0"/>
              <a:t>Total monthly domestic water consumption using typical devices= 24.04 m</a:t>
            </a:r>
            <a:r>
              <a:rPr lang="en-US" baseline="30000" dirty="0" smtClean="0"/>
              <a:t>3</a:t>
            </a:r>
            <a:r>
              <a:rPr lang="en-US" dirty="0" smtClean="0"/>
              <a:t>/month.</a:t>
            </a:r>
          </a:p>
          <a:p>
            <a:pPr>
              <a:buNone/>
            </a:pPr>
            <a:r>
              <a:rPr lang="en-US" dirty="0" smtClean="0"/>
              <a:t>The amount of saved water = 33.54- 24.04 = 9.5 m</a:t>
            </a:r>
            <a:r>
              <a:rPr lang="en-US" baseline="30000" dirty="0" smtClean="0"/>
              <a:t>3</a:t>
            </a:r>
            <a:r>
              <a:rPr lang="en-US" dirty="0" smtClean="0"/>
              <a:t>/month.</a:t>
            </a:r>
          </a:p>
          <a:p>
            <a:pPr>
              <a:buNone/>
            </a:pPr>
            <a:r>
              <a:rPr lang="en-US" dirty="0" smtClean="0"/>
              <a:t>Which means that devices can save about = </a:t>
            </a:r>
            <a:r>
              <a:rPr lang="en-US" u="sng" dirty="0" smtClean="0"/>
              <a:t>114000 L/year.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Type C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Total monthly domestic water consumption using house appliances =35.97 m</a:t>
            </a:r>
            <a:r>
              <a:rPr lang="en-US" baseline="30000" dirty="0" smtClean="0"/>
              <a:t>3</a:t>
            </a:r>
            <a:r>
              <a:rPr lang="en-US" dirty="0" smtClean="0"/>
              <a:t>/month.</a:t>
            </a:r>
          </a:p>
          <a:p>
            <a:pPr>
              <a:buNone/>
            </a:pPr>
            <a:r>
              <a:rPr lang="en-US" dirty="0" smtClean="0"/>
              <a:t>Total Monthly domestic water consumption using typical devices= 18.64 m</a:t>
            </a:r>
            <a:r>
              <a:rPr lang="en-US" baseline="30000" dirty="0" smtClean="0"/>
              <a:t>3</a:t>
            </a:r>
            <a:r>
              <a:rPr lang="en-US" dirty="0" smtClean="0"/>
              <a:t>/month.</a:t>
            </a:r>
          </a:p>
          <a:p>
            <a:pPr>
              <a:buNone/>
            </a:pPr>
            <a:r>
              <a:rPr lang="en-US" dirty="0" smtClean="0"/>
              <a:t>The amount of saved water = 35.97- 18.64 = 17.33 m</a:t>
            </a:r>
            <a:r>
              <a:rPr lang="en-US" baseline="30000" dirty="0" smtClean="0"/>
              <a:t>3</a:t>
            </a:r>
            <a:r>
              <a:rPr lang="en-US" dirty="0" smtClean="0"/>
              <a:t>/month.</a:t>
            </a:r>
          </a:p>
          <a:p>
            <a:pPr>
              <a:buNone/>
            </a:pPr>
            <a:r>
              <a:rPr lang="en-US" dirty="0" smtClean="0"/>
              <a:t>Which means that devices can save about = </a:t>
            </a:r>
            <a:r>
              <a:rPr lang="en-US" u="sng" dirty="0" smtClean="0"/>
              <a:t>207960 L/year</a:t>
            </a:r>
            <a:r>
              <a:rPr lang="en-US" dirty="0" smtClean="0"/>
              <a:t> ≈208,000 L/year</a:t>
            </a:r>
          </a:p>
          <a:p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Amounts of Energy Conservation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1828800"/>
            <a:ext cx="8305800" cy="4572000"/>
          </a:xfrm>
        </p:spPr>
        <p:txBody>
          <a:bodyPr>
            <a:normAutofit/>
          </a:bodyPr>
          <a:lstStyle/>
          <a:p>
            <a:r>
              <a:rPr lang="en-US" sz="1900" dirty="0" smtClean="0"/>
              <a:t>Type A:</a:t>
            </a:r>
          </a:p>
          <a:p>
            <a:pPr>
              <a:buNone/>
            </a:pPr>
            <a:r>
              <a:rPr lang="en-US" sz="1900" dirty="0" smtClean="0"/>
              <a:t>The amount of saved energy = 26.7_25.32 =1.38 </a:t>
            </a:r>
            <a:r>
              <a:rPr lang="en-US" sz="1900" dirty="0" err="1" smtClean="0"/>
              <a:t>kw.h</a:t>
            </a:r>
            <a:r>
              <a:rPr lang="en-US" sz="1900" dirty="0" smtClean="0"/>
              <a:t>/month</a:t>
            </a:r>
          </a:p>
          <a:p>
            <a:pPr>
              <a:buNone/>
            </a:pPr>
            <a:r>
              <a:rPr lang="en-US" sz="1900" dirty="0" smtClean="0"/>
              <a:t>Which means that devices can save about = </a:t>
            </a:r>
            <a:r>
              <a:rPr lang="en-US" sz="1900" u="sng" dirty="0" smtClean="0"/>
              <a:t>16.56 </a:t>
            </a:r>
            <a:r>
              <a:rPr lang="en-US" sz="1900" u="sng" dirty="0" err="1" smtClean="0"/>
              <a:t>kw.h</a:t>
            </a:r>
            <a:r>
              <a:rPr lang="en-US" sz="1900" u="sng" dirty="0" smtClean="0"/>
              <a:t>/year</a:t>
            </a:r>
            <a:r>
              <a:rPr lang="en-US" sz="1900" dirty="0" smtClean="0"/>
              <a:t>≈ </a:t>
            </a:r>
            <a:r>
              <a:rPr lang="en-US" sz="19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16.6 </a:t>
            </a:r>
            <a:r>
              <a:rPr lang="en-US" sz="19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Kw.h</a:t>
            </a:r>
            <a:r>
              <a:rPr lang="en-US" sz="19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/year </a:t>
            </a:r>
          </a:p>
          <a:p>
            <a:endParaRPr lang="en-US" sz="2400" dirty="0" smtClean="0"/>
          </a:p>
          <a:p>
            <a:r>
              <a:rPr lang="en-US" sz="1900" dirty="0" smtClean="0"/>
              <a:t>Type B</a:t>
            </a:r>
          </a:p>
          <a:p>
            <a:pPr>
              <a:buNone/>
            </a:pPr>
            <a:r>
              <a:rPr lang="en-US" sz="1900" dirty="0" smtClean="0"/>
              <a:t>The amount of saved energy = 29.4_</a:t>
            </a:r>
            <a:r>
              <a:rPr lang="ar-SA" sz="1900" dirty="0" smtClean="0"/>
              <a:t>26.8</a:t>
            </a:r>
            <a:r>
              <a:rPr lang="en-US" sz="1900" dirty="0" smtClean="0"/>
              <a:t>= </a:t>
            </a:r>
            <a:r>
              <a:rPr lang="ar-SA" sz="1900" dirty="0" smtClean="0"/>
              <a:t>2.6 </a:t>
            </a:r>
            <a:r>
              <a:rPr lang="en-US" sz="1900" dirty="0" err="1" smtClean="0"/>
              <a:t>kw.h</a:t>
            </a:r>
            <a:r>
              <a:rPr lang="en-US" sz="1900" dirty="0" smtClean="0"/>
              <a:t>/month.</a:t>
            </a:r>
          </a:p>
          <a:p>
            <a:pPr>
              <a:buNone/>
            </a:pPr>
            <a:r>
              <a:rPr lang="en-US" sz="1900" dirty="0" smtClean="0"/>
              <a:t>Which means that devices can save about = </a:t>
            </a:r>
            <a:r>
              <a:rPr lang="ar-SA" sz="1900" u="sng" dirty="0" smtClean="0"/>
              <a:t>31.2 </a:t>
            </a:r>
            <a:r>
              <a:rPr lang="en-US" sz="1900" u="sng" dirty="0" err="1" smtClean="0"/>
              <a:t>kw.h</a:t>
            </a:r>
            <a:r>
              <a:rPr lang="en-US" sz="1900" u="sng" dirty="0" smtClean="0"/>
              <a:t>/year</a:t>
            </a:r>
            <a:r>
              <a:rPr lang="en-US" sz="1900" dirty="0" smtClean="0"/>
              <a:t> ≈ </a:t>
            </a:r>
            <a:r>
              <a:rPr lang="en-US" sz="19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 </a:t>
            </a:r>
            <a:r>
              <a:rPr lang="en-US" sz="19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Kw.h</a:t>
            </a:r>
            <a:r>
              <a:rPr lang="en-US" sz="19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/year </a:t>
            </a:r>
          </a:p>
          <a:p>
            <a:endParaRPr lang="en-US" sz="1900" dirty="0" smtClean="0"/>
          </a:p>
          <a:p>
            <a:r>
              <a:rPr lang="en-US" sz="1900" dirty="0" smtClean="0"/>
              <a:t>Type C</a:t>
            </a:r>
          </a:p>
          <a:p>
            <a:pPr>
              <a:buNone/>
            </a:pPr>
            <a:r>
              <a:rPr lang="en-US" sz="1900" dirty="0" smtClean="0"/>
              <a:t>The amount of saved energy = 28.56_</a:t>
            </a:r>
            <a:r>
              <a:rPr lang="ar-SA" sz="1900" dirty="0" smtClean="0"/>
              <a:t>26.3</a:t>
            </a:r>
            <a:r>
              <a:rPr lang="en-US" sz="1900" dirty="0" smtClean="0"/>
              <a:t> = </a:t>
            </a:r>
            <a:r>
              <a:rPr lang="ar-SA" sz="1900" dirty="0" smtClean="0"/>
              <a:t>2.26 </a:t>
            </a:r>
            <a:r>
              <a:rPr lang="en-US" sz="1900" dirty="0" err="1" smtClean="0"/>
              <a:t>kw.h</a:t>
            </a:r>
            <a:r>
              <a:rPr lang="en-US" sz="1900" dirty="0" smtClean="0"/>
              <a:t> /month.</a:t>
            </a:r>
          </a:p>
          <a:p>
            <a:pPr>
              <a:buNone/>
            </a:pPr>
            <a:r>
              <a:rPr lang="en-US" sz="1900" dirty="0" smtClean="0"/>
              <a:t>Which means that devices can save about = </a:t>
            </a:r>
            <a:r>
              <a:rPr lang="en-US" sz="1900" u="sng" dirty="0" smtClean="0"/>
              <a:t>27.12 </a:t>
            </a:r>
            <a:r>
              <a:rPr lang="en-US" sz="1900" u="sng" dirty="0" err="1" smtClean="0"/>
              <a:t>kw.h</a:t>
            </a:r>
            <a:r>
              <a:rPr lang="en-US" sz="1900" u="sng" dirty="0" smtClean="0"/>
              <a:t>/year</a:t>
            </a:r>
            <a:r>
              <a:rPr lang="en-US" sz="1900" dirty="0" smtClean="0"/>
              <a:t>  ≈ </a:t>
            </a:r>
            <a:r>
              <a:rPr lang="en-US" sz="19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en-US" sz="19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Kw.h</a:t>
            </a:r>
            <a:r>
              <a:rPr lang="en-US" sz="19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/year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Amounts of Water and Energy Conservation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935480"/>
            <a:ext cx="8915400" cy="438912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B: 50%   A: 25%   C: 25% </a:t>
            </a:r>
          </a:p>
          <a:p>
            <a:pPr>
              <a:buNone/>
            </a:pPr>
            <a:r>
              <a:rPr lang="en-US" sz="1800" dirty="0" smtClean="0"/>
              <a:t> Weighted  avg. of consumption using house appliances(each family in Nablus)  X No. of consumer in NM =50,637 X 34,416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Weighted  avg. of consumption using typical appliances(each family in Nablus) X No. of consumer in NM =50,637 X 34,416</a:t>
            </a:r>
          </a:p>
          <a:p>
            <a:pPr>
              <a:buNone/>
            </a:pPr>
            <a:endParaRPr lang="en-US" sz="1800" dirty="0" smtClean="0"/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The total amount of water saved in Nablus ≈ 500,000 M³/Year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/>
              <a:t>Recommendation </a:t>
            </a:r>
            <a:endParaRPr lang="en-US" sz="6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Toilet Water Saving Tips</a:t>
            </a:r>
          </a:p>
          <a:p>
            <a:endParaRPr lang="en-US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Save water consumption through every day behaviors of individuals </a:t>
            </a:r>
          </a:p>
          <a:p>
            <a:endParaRPr lang="en-US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Palestine has the possibility of the use of solar energy.</a:t>
            </a:r>
            <a:endParaRPr lang="en-US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b="1" dirty="0" smtClean="0"/>
              <a:t/>
            </a:r>
            <a:br>
              <a:rPr lang="en-US" sz="8000" b="1" dirty="0" smtClean="0"/>
            </a:br>
            <a:r>
              <a:rPr lang="en-US" sz="8000" b="1" dirty="0" smtClean="0"/>
              <a:t>OBJECTIVES  </a:t>
            </a:r>
            <a:endParaRPr lang="en-US" sz="8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229600" cy="4389120"/>
          </a:xfrm>
        </p:spPr>
        <p:txBody>
          <a:bodyPr/>
          <a:lstStyle/>
          <a:p>
            <a:pPr>
              <a:buNone/>
            </a:pPr>
            <a:endParaRPr lang="en-US" b="1" dirty="0" smtClean="0"/>
          </a:p>
          <a:p>
            <a:pPr lvl="0"/>
            <a:r>
              <a:rPr lang="en-US" b="1" dirty="0" smtClean="0"/>
              <a:t>To Reduce households water and energy use </a:t>
            </a:r>
          </a:p>
          <a:p>
            <a:endParaRPr lang="en-US" b="1" dirty="0" smtClean="0"/>
          </a:p>
          <a:p>
            <a:r>
              <a:rPr lang="en-US" b="1" dirty="0" smtClean="0"/>
              <a:t>Increase the awareness of the public</a:t>
            </a:r>
          </a:p>
          <a:p>
            <a:endParaRPr lang="en-US" dirty="0" smtClean="0"/>
          </a:p>
          <a:p>
            <a:r>
              <a:rPr lang="en-US" sz="2800" b="1" dirty="0" smtClean="0"/>
              <a:t>determining how water and energy can be used more efficiently</a:t>
            </a:r>
            <a:endParaRPr lang="en-US" sz="2800" b="1" dirty="0"/>
          </a:p>
        </p:txBody>
      </p:sp>
      <p:pic>
        <p:nvPicPr>
          <p:cNvPr id="4" name="Picture 3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87770" y="5638801"/>
            <a:ext cx="1956230" cy="1219200"/>
          </a:xfrm>
          <a:prstGeom prst="rect">
            <a:avLst/>
          </a:prstGeom>
        </p:spPr>
      </p:pic>
      <p:pic>
        <p:nvPicPr>
          <p:cNvPr id="6" name="Picture 5" descr="images (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9400" y="4648200"/>
            <a:ext cx="1447800" cy="990278"/>
          </a:xfrm>
          <a:prstGeom prst="rect">
            <a:avLst/>
          </a:prstGeom>
        </p:spPr>
      </p:pic>
      <p:pic>
        <p:nvPicPr>
          <p:cNvPr id="7" name="Picture 6" descr="images (5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57800" y="5638800"/>
            <a:ext cx="2032000" cy="1219200"/>
          </a:xfrm>
          <a:prstGeom prst="rect">
            <a:avLst/>
          </a:prstGeom>
        </p:spPr>
      </p:pic>
      <p:pic>
        <p:nvPicPr>
          <p:cNvPr id="9" name="Picture 8" descr="water_efficient_show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721600" y="3429000"/>
            <a:ext cx="1422400" cy="1219200"/>
          </a:xfrm>
          <a:prstGeom prst="rect">
            <a:avLst/>
          </a:prstGeom>
        </p:spPr>
      </p:pic>
      <p:pic>
        <p:nvPicPr>
          <p:cNvPr id="10" name="Picture 9" descr="washing-machin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077200" y="4648200"/>
            <a:ext cx="1066800" cy="102719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/>
              <a:t>Recommendation </a:t>
            </a:r>
            <a:endParaRPr lang="en-US" sz="6600" b="1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Check faucets and pipes for leaks</a:t>
            </a:r>
            <a:b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n-US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 Check your toilets for leaks</a:t>
            </a:r>
            <a:b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Install water-saving shower heads and low-flow faucet aerators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Use your dishwasher and clothes washer for only full loads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0000"/>
                <a:lumOff val="40000"/>
                <a:alpha val="46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851648" cy="1219200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chemeClr val="tx2">
                    <a:lumMod val="25000"/>
                  </a:schemeClr>
                </a:solidFill>
              </a:rPr>
              <a:t>METHODOLOGY</a:t>
            </a:r>
            <a:endParaRPr lang="en-US" sz="6600" dirty="0">
              <a:solidFill>
                <a:schemeClr val="tx2">
                  <a:lumMod val="25000"/>
                </a:schemeClr>
              </a:solidFill>
            </a:endParaRPr>
          </a:p>
        </p:txBody>
      </p:sp>
      <p:graphicFrame>
        <p:nvGraphicFramePr>
          <p:cNvPr id="10" name="رسم تخطيطي 9"/>
          <p:cNvGraphicFramePr/>
          <p:nvPr>
            <p:extLst>
              <p:ext uri="{D42A27DB-BD31-4B8C-83A1-F6EECF244321}">
                <p14:modId xmlns="" xmlns:p14="http://schemas.microsoft.com/office/powerpoint/2010/main" val="327603651"/>
              </p:ext>
            </p:extLst>
          </p:nvPr>
        </p:nvGraphicFramePr>
        <p:xfrm>
          <a:off x="1524000" y="1600200"/>
          <a:ext cx="62484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762000"/>
            <a:ext cx="830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Specifying Study Area  </a:t>
            </a:r>
            <a:endParaRPr lang="en-US" sz="6000" b="1" dirty="0">
              <a:solidFill>
                <a:srgbClr val="C00000"/>
              </a:solidFill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0" y="3429000"/>
            <a:ext cx="38862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Population: 149,772 according 2015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Water Consumption: 80 liters/c/day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“NM” consumers :  34,416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Energy Consumption: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950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kw.h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per head per year.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images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38600" y="1981200"/>
            <a:ext cx="2286000" cy="43434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762000"/>
            <a:ext cx="8153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Specifying Study Area  </a:t>
            </a:r>
            <a:endParaRPr lang="en-US" sz="60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48606796"/>
              </p:ext>
            </p:extLst>
          </p:nvPr>
        </p:nvGraphicFramePr>
        <p:xfrm>
          <a:off x="1905000" y="2362200"/>
          <a:ext cx="5298033" cy="4038600"/>
        </p:xfrm>
        <a:graphic>
          <a:graphicData uri="http://schemas.openxmlformats.org/drawingml/2006/table">
            <a:tbl>
              <a:tblPr/>
              <a:tblGrid>
                <a:gridCol w="1963451"/>
                <a:gridCol w="1418813"/>
                <a:gridCol w="1915769"/>
              </a:tblGrid>
              <a:tr h="4038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Water Resources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Yield</a:t>
                      </a:r>
                      <a:endParaRPr lang="en-US" sz="16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3860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Arial"/>
                        </a:rPr>
                        <a:t>M</a:t>
                      </a:r>
                      <a:r>
                        <a:rPr lang="en-US" sz="1400" b="1" strike="noStrike" dirty="0">
                          <a:effectLst/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r>
                        <a:rPr lang="en-US" sz="1400" b="1" dirty="0">
                          <a:latin typeface="Times New Roman"/>
                          <a:ea typeface="Calibri"/>
                          <a:cs typeface="Arial"/>
                        </a:rPr>
                        <a:t>/</a:t>
                      </a:r>
                      <a:r>
                        <a:rPr lang="en-US" sz="1400" b="1" dirty="0" err="1">
                          <a:latin typeface="Times New Roman"/>
                          <a:ea typeface="Calibri"/>
                          <a:cs typeface="Arial"/>
                        </a:rPr>
                        <a:t>hr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Arial"/>
                        </a:rPr>
                        <a:t>M3/ year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Sabastya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309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2,706,840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 err="1">
                          <a:latin typeface="Times New Roman"/>
                          <a:ea typeface="Calibri"/>
                          <a:cs typeface="Times New Roman"/>
                        </a:rPr>
                        <a:t>Odala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239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2,093,640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 err="1">
                          <a:latin typeface="Times New Roman"/>
                          <a:ea typeface="Calibri"/>
                          <a:cs typeface="Times New Roman"/>
                        </a:rPr>
                        <a:t>Farea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225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1,971,000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 err="1">
                          <a:latin typeface="Times New Roman"/>
                          <a:ea typeface="Calibri"/>
                          <a:cs typeface="Times New Roman"/>
                        </a:rPr>
                        <a:t>Badan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204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1,787,040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Springs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en-US" sz="14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1,752,000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 err="1">
                          <a:latin typeface="Times New Roman"/>
                          <a:ea typeface="Calibri"/>
                          <a:cs typeface="Times New Roman"/>
                        </a:rPr>
                        <a:t>Dir</a:t>
                      </a: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Times New Roman"/>
                          <a:ea typeface="Calibri"/>
                          <a:cs typeface="Times New Roman"/>
                        </a:rPr>
                        <a:t>Sharaf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144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1,261,440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Mekorot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394,200</a:t>
                      </a:r>
                      <a:endParaRPr lang="en-US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u="sng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Total</a:t>
                      </a:r>
                      <a:endParaRPr lang="en-US" sz="1600" b="1" u="sng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u="sng" dirty="0">
                          <a:latin typeface="Times New Roman"/>
                          <a:ea typeface="Calibri"/>
                          <a:cs typeface="Times New Roman"/>
                        </a:rPr>
                        <a:t>1366</a:t>
                      </a:r>
                      <a:endParaRPr lang="en-US" sz="1600" b="1" u="sng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u="sng" dirty="0">
                          <a:latin typeface="Times New Roman"/>
                          <a:ea typeface="Calibri"/>
                          <a:cs typeface="Times New Roman"/>
                        </a:rPr>
                        <a:t>11,966,160</a:t>
                      </a:r>
                      <a:endParaRPr lang="en-US" sz="1600" b="1" u="sng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2364783" y="1905000"/>
            <a:ext cx="4284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Nablus Water Production for year 2014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60000"/>
            <a:lumOff val="40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0" y="0"/>
            <a:ext cx="8382000" cy="1066800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chemeClr val="bg2">
                    <a:lumMod val="75000"/>
                  </a:schemeClr>
                </a:solidFill>
              </a:rPr>
              <a:t>Sample </a:t>
            </a:r>
            <a:r>
              <a:rPr lang="en-US" sz="6000" dirty="0" smtClean="0">
                <a:solidFill>
                  <a:schemeClr val="bg2">
                    <a:lumMod val="75000"/>
                  </a:schemeClr>
                </a:solidFill>
              </a:rPr>
              <a:t>Characteristics</a:t>
            </a:r>
            <a:endParaRPr lang="en-US" sz="60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5" name="صورة 4" descr="New Picture (1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Sample </a:t>
            </a:r>
            <a:r>
              <a:rPr lang="en-US" sz="4000" dirty="0" smtClean="0"/>
              <a:t>Characteristics</a:t>
            </a:r>
            <a:endParaRPr lang="en-US" sz="4000" b="1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13332931"/>
              </p:ext>
            </p:extLst>
          </p:nvPr>
        </p:nvGraphicFramePr>
        <p:xfrm>
          <a:off x="457200" y="762000"/>
          <a:ext cx="7848600" cy="6002976"/>
        </p:xfrm>
        <a:graphic>
          <a:graphicData uri="http://schemas.openxmlformats.org/drawingml/2006/table">
            <a:tbl>
              <a:tblPr/>
              <a:tblGrid>
                <a:gridCol w="1569720"/>
                <a:gridCol w="1582279"/>
                <a:gridCol w="1685880"/>
                <a:gridCol w="1447281"/>
                <a:gridCol w="1563440"/>
              </a:tblGrid>
              <a:tr h="38099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Sample #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Consumption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(m</a:t>
                      </a:r>
                      <a:r>
                        <a:rPr lang="en-US" sz="1100" b="1" baseline="30000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3 </a:t>
                      </a: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/ Year</a:t>
                      </a: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Arial"/>
                        </a:rPr>
                        <a:t>)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#of family member</a:t>
                      </a: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Arial"/>
                        </a:rPr>
                        <a:t>s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L/day/Family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L/day/capita</a:t>
                      </a:r>
                      <a:endParaRPr lang="en-US" sz="12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400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1111</a:t>
                      </a:r>
                      <a:endParaRPr lang="en-US" sz="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123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133.7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371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61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102.6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285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336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933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155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277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240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666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133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133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312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866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333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41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220</a:t>
                      </a:r>
                      <a:endParaRPr lang="en-US" sz="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611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240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666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dirty="0" smtClean="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en-US" sz="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168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466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93</a:t>
                      </a:r>
                      <a:endParaRPr lang="en-US" sz="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204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566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192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533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312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866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123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120</a:t>
                      </a:r>
                      <a:endParaRPr lang="en-US" sz="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333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204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566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94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240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666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95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333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47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120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333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41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138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233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en-US" sz="8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dirty="0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en-US" sz="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35</a:t>
                      </a:r>
                      <a:endParaRPr lang="en-US" sz="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97</a:t>
                      </a:r>
                      <a:endParaRPr lang="en-US" sz="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97</a:t>
                      </a:r>
                      <a:endParaRPr lang="en-US" sz="8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381000" y="457201"/>
          <a:ext cx="8534400" cy="5791195"/>
        </p:xfrm>
        <a:graphic>
          <a:graphicData uri="http://schemas.openxmlformats.org/drawingml/2006/table">
            <a:tbl>
              <a:tblPr/>
              <a:tblGrid>
                <a:gridCol w="1706881"/>
                <a:gridCol w="1720535"/>
                <a:gridCol w="1833190"/>
                <a:gridCol w="1573743"/>
                <a:gridCol w="1700051"/>
              </a:tblGrid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dirty="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en-US" sz="7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55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452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76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dirty="0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en-US" sz="7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222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55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dirty="0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en-US" sz="7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150</a:t>
                      </a:r>
                      <a:endParaRPr lang="en-US" sz="7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416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52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170</a:t>
                      </a:r>
                      <a:endParaRPr lang="en-US" sz="7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472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7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204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7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566</a:t>
                      </a:r>
                      <a:endParaRPr lang="en-US" sz="7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113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133</a:t>
                      </a:r>
                      <a:endParaRPr lang="en-US" sz="7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66</a:t>
                      </a:r>
                      <a:endParaRPr lang="en-US" sz="7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46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127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019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1333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444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160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444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150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416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59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35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144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400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36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144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400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133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37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133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38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96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266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38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39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240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666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133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96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266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41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120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333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55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42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300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833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119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43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280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777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77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44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233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826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1333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133.3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46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48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133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26.6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47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111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18.5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48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>
                          <a:latin typeface="Times New Roman"/>
                          <a:ea typeface="Calibri"/>
                          <a:cs typeface="Times New Roman"/>
                        </a:rPr>
                        <a:t>49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342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950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>
                          <a:latin typeface="Times New Roman"/>
                          <a:ea typeface="Calibri"/>
                          <a:cs typeface="Times New Roman"/>
                        </a:rPr>
                        <a:t>190</a:t>
                      </a:r>
                      <a:endParaRPr lang="en-US" sz="70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454"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dirty="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en-US" sz="7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en-US" sz="7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7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166</a:t>
                      </a:r>
                      <a:endParaRPr lang="en-US" sz="7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72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700" b="1" dirty="0">
                          <a:latin typeface="Times New Roman"/>
                          <a:ea typeface="Calibri"/>
                          <a:cs typeface="Times New Roman"/>
                        </a:rPr>
                        <a:t>33.3</a:t>
                      </a:r>
                      <a:endParaRPr lang="en-US" sz="7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051" marR="410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6F53-898A-448A-A092-16D2C73E2BC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762000" y="6324600"/>
            <a:ext cx="7620000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chemeClr val="bg1"/>
                </a:solidFill>
              </a:rPr>
              <a:t>The </a:t>
            </a:r>
            <a:r>
              <a:rPr lang="en-US" b="1" dirty="0" smtClean="0">
                <a:solidFill>
                  <a:schemeClr val="bg1"/>
                </a:solidFill>
              </a:rPr>
              <a:t>average consumption </a:t>
            </a:r>
            <a:r>
              <a:rPr lang="en-US" b="1" u="sng" dirty="0" smtClean="0">
                <a:solidFill>
                  <a:schemeClr val="bg1"/>
                </a:solidFill>
              </a:rPr>
              <a:t>82.33</a:t>
            </a:r>
            <a:r>
              <a:rPr lang="en-US" b="1" dirty="0" smtClean="0">
                <a:solidFill>
                  <a:schemeClr val="bg1"/>
                </a:solidFill>
              </a:rPr>
              <a:t> Liter/Capita/Day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2209</TotalTime>
  <Words>1704</Words>
  <Application>Microsoft Office PowerPoint</Application>
  <PresentationFormat>On-screen Show (4:3)</PresentationFormat>
  <Paragraphs>1041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Flow</vt:lpstr>
      <vt:lpstr>Energy and Water Use Conservation in Nablus </vt:lpstr>
      <vt:lpstr>INTRODUCTION</vt:lpstr>
      <vt:lpstr> OBJECTIVES  </vt:lpstr>
      <vt:lpstr>METHODOLOGY</vt:lpstr>
      <vt:lpstr>Slide 5</vt:lpstr>
      <vt:lpstr>Slide 6</vt:lpstr>
      <vt:lpstr>Sample Characteristics</vt:lpstr>
      <vt:lpstr>Sample Characteristics</vt:lpstr>
      <vt:lpstr>Slide 9</vt:lpstr>
      <vt:lpstr>Slide 10</vt:lpstr>
      <vt:lpstr>Slide 11</vt:lpstr>
      <vt:lpstr>Specifying Questionnaire Sample </vt:lpstr>
      <vt:lpstr>Specifying Questionnaire Sample </vt:lpstr>
      <vt:lpstr>DATA COLLECTION </vt:lpstr>
      <vt:lpstr>Slide 15</vt:lpstr>
      <vt:lpstr>Slide 16</vt:lpstr>
      <vt:lpstr>DATA ANALYSIS </vt:lpstr>
      <vt:lpstr>Questionnaire Analysis</vt:lpstr>
      <vt:lpstr>Devices Analysis </vt:lpstr>
      <vt:lpstr>Devices Analysis </vt:lpstr>
      <vt:lpstr>Devices Analysis </vt:lpstr>
      <vt:lpstr>Devices Analysis </vt:lpstr>
      <vt:lpstr>DESIGN and MODIFICATIONS</vt:lpstr>
      <vt:lpstr>Amounts of Water and Energy Conservation</vt:lpstr>
      <vt:lpstr>Amounts of Water and Energy Conservation</vt:lpstr>
      <vt:lpstr>Amounts of Water Conservation</vt:lpstr>
      <vt:lpstr>Amounts of Energy Conservation</vt:lpstr>
      <vt:lpstr>Amounts of Water and Energy Conservation</vt:lpstr>
      <vt:lpstr>Recommendation </vt:lpstr>
      <vt:lpstr>Recommendation </vt:lpstr>
      <vt:lpstr>Slide 31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and Water use conservation in Nablus</dc:title>
  <dc:creator>HP</dc:creator>
  <cp:lastModifiedBy>MT2X.COM</cp:lastModifiedBy>
  <cp:revision>160</cp:revision>
  <dcterms:created xsi:type="dcterms:W3CDTF">2014-12-18T10:58:18Z</dcterms:created>
  <dcterms:modified xsi:type="dcterms:W3CDTF">2015-06-01T18:31:57Z</dcterms:modified>
</cp:coreProperties>
</file>