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5" r:id="rId1"/>
  </p:sldMasterIdLst>
  <p:sldIdLst>
    <p:sldId id="256" r:id="rId2"/>
    <p:sldId id="275" r:id="rId3"/>
    <p:sldId id="324" r:id="rId4"/>
    <p:sldId id="278" r:id="rId5"/>
    <p:sldId id="276" r:id="rId6"/>
    <p:sldId id="277" r:id="rId7"/>
    <p:sldId id="279" r:id="rId8"/>
    <p:sldId id="281" r:id="rId9"/>
    <p:sldId id="282" r:id="rId10"/>
    <p:sldId id="283" r:id="rId11"/>
    <p:sldId id="284" r:id="rId12"/>
    <p:sldId id="286" r:id="rId13"/>
    <p:sldId id="287" r:id="rId14"/>
    <p:sldId id="288" r:id="rId15"/>
    <p:sldId id="285" r:id="rId16"/>
    <p:sldId id="289"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0" r:id="rId47"/>
    <p:sldId id="321" r:id="rId48"/>
    <p:sldId id="322" r:id="rId49"/>
    <p:sldId id="323"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0048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3791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33582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1794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845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0127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98072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4063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3329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4859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473170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77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4221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9017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64195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759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5/18/2019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7370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510460"/>
            <a:ext cx="7458082" cy="3885788"/>
          </a:xfrm>
        </p:spPr>
        <p:txBody>
          <a:bodyPr/>
          <a:lstStyle/>
          <a:p>
            <a:pPr algn="ctr"/>
            <a:r>
              <a:rPr lang="en-US" sz="1400" dirty="0">
                <a:solidFill>
                  <a:schemeClr val="accent2">
                    <a:lumMod val="75000"/>
                  </a:schemeClr>
                </a:solidFill>
              </a:rPr>
              <a:t/>
            </a:r>
            <a:br>
              <a:rPr lang="en-US" sz="1400" dirty="0">
                <a:solidFill>
                  <a:schemeClr val="accent2">
                    <a:lumMod val="75000"/>
                  </a:schemeClr>
                </a:solidFill>
              </a:rPr>
            </a:br>
            <a:r>
              <a:rPr lang="en-US" sz="1400" dirty="0">
                <a:solidFill>
                  <a:schemeClr val="accent2">
                    <a:lumMod val="75000"/>
                  </a:schemeClr>
                </a:solidFill>
              </a:rPr>
              <a:t/>
            </a:r>
            <a:br>
              <a:rPr lang="en-US" sz="1400" dirty="0">
                <a:solidFill>
                  <a:schemeClr val="accent2">
                    <a:lumMod val="75000"/>
                  </a:schemeClr>
                </a:solidFill>
              </a:rPr>
            </a:br>
            <a:r>
              <a:rPr lang="en-US" sz="1400" dirty="0">
                <a:solidFill>
                  <a:schemeClr val="accent2">
                    <a:lumMod val="75000"/>
                  </a:schemeClr>
                </a:solidFill>
              </a:rPr>
              <a:t/>
            </a:r>
            <a:br>
              <a:rPr lang="en-US" sz="1400" dirty="0">
                <a:solidFill>
                  <a:schemeClr val="accent2">
                    <a:lumMod val="75000"/>
                  </a:schemeClr>
                </a:solidFill>
              </a:rPr>
            </a:br>
            <a:r>
              <a:rPr lang="en-US" sz="1400" dirty="0">
                <a:solidFill>
                  <a:schemeClr val="accent2">
                    <a:lumMod val="75000"/>
                  </a:schemeClr>
                </a:solidFill>
              </a:rPr>
              <a:t/>
            </a:r>
            <a:br>
              <a:rPr lang="en-US" sz="1400" dirty="0">
                <a:solidFill>
                  <a:schemeClr val="accent2">
                    <a:lumMod val="75000"/>
                  </a:schemeClr>
                </a:solidFill>
              </a:rPr>
            </a:br>
            <a:r>
              <a:rPr lang="en-US" sz="1400" dirty="0">
                <a:solidFill>
                  <a:schemeClr val="accent2">
                    <a:lumMod val="75000"/>
                  </a:schemeClr>
                </a:solidFill>
              </a:rPr>
              <a:t/>
            </a:r>
            <a:br>
              <a:rPr lang="en-US" sz="1400" dirty="0">
                <a:solidFill>
                  <a:schemeClr val="accent2">
                    <a:lumMod val="75000"/>
                  </a:schemeClr>
                </a:solidFill>
              </a:rPr>
            </a:br>
            <a:r>
              <a:rPr lang="en-US" sz="1400" dirty="0">
                <a:solidFill>
                  <a:schemeClr val="accent2">
                    <a:lumMod val="75000"/>
                  </a:schemeClr>
                </a:solidFill>
              </a:rPr>
              <a:t/>
            </a:r>
            <a:br>
              <a:rPr lang="en-US" sz="1400" dirty="0">
                <a:solidFill>
                  <a:schemeClr val="accent2">
                    <a:lumMod val="75000"/>
                  </a:schemeClr>
                </a:solidFill>
              </a:rPr>
            </a:br>
            <a:r>
              <a:rPr lang="en-US" sz="2400" dirty="0">
                <a:solidFill>
                  <a:schemeClr val="accent2">
                    <a:lumMod val="75000"/>
                  </a:schemeClr>
                </a:solidFill>
              </a:rPr>
              <a:t>An-</a:t>
            </a:r>
            <a:r>
              <a:rPr lang="en-US" sz="2400" dirty="0" err="1">
                <a:solidFill>
                  <a:schemeClr val="accent2">
                    <a:lumMod val="75000"/>
                  </a:schemeClr>
                </a:solidFill>
              </a:rPr>
              <a:t>Najah</a:t>
            </a:r>
            <a:r>
              <a:rPr lang="en-US" sz="2400" dirty="0">
                <a:solidFill>
                  <a:schemeClr val="accent2">
                    <a:lumMod val="75000"/>
                  </a:schemeClr>
                </a:solidFill>
              </a:rPr>
              <a:t> National University Faculty of Engineering</a:t>
            </a:r>
            <a:br>
              <a:rPr lang="en-US" sz="2400" dirty="0">
                <a:solidFill>
                  <a:schemeClr val="accent2">
                    <a:lumMod val="75000"/>
                  </a:schemeClr>
                </a:solidFill>
              </a:rPr>
            </a:br>
            <a:r>
              <a:rPr lang="en-US" sz="2400" dirty="0">
                <a:solidFill>
                  <a:schemeClr val="accent2">
                    <a:lumMod val="75000"/>
                  </a:schemeClr>
                </a:solidFill>
              </a:rPr>
              <a:t>Industrial Engineering Department.</a:t>
            </a:r>
            <a:br>
              <a:rPr lang="en-US" sz="2400" dirty="0">
                <a:solidFill>
                  <a:schemeClr val="accent2">
                    <a:lumMod val="75000"/>
                  </a:schemeClr>
                </a:solidFill>
              </a:rPr>
            </a:br>
            <a:r>
              <a:rPr lang="en-US" sz="2400" dirty="0">
                <a:solidFill>
                  <a:schemeClr val="accent2">
                    <a:lumMod val="75000"/>
                  </a:schemeClr>
                </a:solidFill>
              </a:rPr>
              <a:t/>
            </a:r>
            <a:br>
              <a:rPr lang="en-US" sz="2400" dirty="0">
                <a:solidFill>
                  <a:schemeClr val="accent2">
                    <a:lumMod val="75000"/>
                  </a:schemeClr>
                </a:solidFill>
              </a:rPr>
            </a:br>
            <a:r>
              <a:rPr lang="en-US" sz="2400" dirty="0">
                <a:solidFill>
                  <a:schemeClr val="accent2">
                    <a:lumMod val="75000"/>
                  </a:schemeClr>
                </a:solidFill>
              </a:rPr>
              <a:t>Graduation Project </a:t>
            </a:r>
            <a:r>
              <a:rPr lang="en-US" sz="2400" dirty="0" smtClean="0">
                <a:solidFill>
                  <a:schemeClr val="accent2">
                    <a:lumMod val="75000"/>
                  </a:schemeClr>
                </a:solidFill>
              </a:rPr>
              <a:t>(2) </a:t>
            </a:r>
            <a:r>
              <a:rPr lang="en-US" sz="2400" dirty="0">
                <a:solidFill>
                  <a:schemeClr val="accent2">
                    <a:lumMod val="75000"/>
                  </a:schemeClr>
                </a:solidFill>
              </a:rPr>
              <a:t/>
            </a:r>
            <a:br>
              <a:rPr lang="en-US" sz="2400" dirty="0">
                <a:solidFill>
                  <a:schemeClr val="accent2">
                    <a:lumMod val="75000"/>
                  </a:schemeClr>
                </a:solidFill>
              </a:rPr>
            </a:br>
            <a:r>
              <a:rPr lang="en-US" sz="2400" dirty="0">
                <a:solidFill>
                  <a:schemeClr val="accent2">
                    <a:lumMod val="75000"/>
                  </a:schemeClr>
                </a:solidFill>
              </a:rPr>
              <a:t>Feasibility study for a </a:t>
            </a:r>
            <a:r>
              <a:rPr lang="en-US" sz="2400" dirty="0" err="1">
                <a:solidFill>
                  <a:schemeClr val="accent2">
                    <a:lumMod val="75000"/>
                  </a:schemeClr>
                </a:solidFill>
              </a:rPr>
              <a:t>pvc</a:t>
            </a:r>
            <a:r>
              <a:rPr lang="en-US" sz="2400" dirty="0">
                <a:solidFill>
                  <a:schemeClr val="accent2">
                    <a:lumMod val="75000"/>
                  </a:schemeClr>
                </a:solidFill>
              </a:rPr>
              <a:t> production line</a:t>
            </a:r>
            <a:br>
              <a:rPr lang="en-US" sz="2400" dirty="0">
                <a:solidFill>
                  <a:schemeClr val="accent2">
                    <a:lumMod val="75000"/>
                  </a:schemeClr>
                </a:solidFill>
              </a:rPr>
            </a:br>
            <a:r>
              <a:rPr lang="en-US" sz="2400" dirty="0">
                <a:solidFill>
                  <a:schemeClr val="accent2">
                    <a:lumMod val="75000"/>
                  </a:schemeClr>
                </a:solidFill>
              </a:rPr>
              <a:t> at Nablus company for Nylon and plastic</a:t>
            </a:r>
            <a:br>
              <a:rPr lang="en-US" sz="2400" dirty="0">
                <a:solidFill>
                  <a:schemeClr val="accent2">
                    <a:lumMod val="75000"/>
                  </a:schemeClr>
                </a:solidFill>
              </a:rPr>
            </a:br>
            <a:r>
              <a:rPr lang="en-US" sz="2400" dirty="0" smtClean="0">
                <a:solidFill>
                  <a:schemeClr val="accent2">
                    <a:lumMod val="75000"/>
                  </a:schemeClr>
                </a:solidFill>
              </a:rPr>
              <a:t> </a:t>
            </a:r>
            <a:br>
              <a:rPr lang="en-US" sz="2400" dirty="0" smtClean="0">
                <a:solidFill>
                  <a:schemeClr val="accent2">
                    <a:lumMod val="75000"/>
                  </a:schemeClr>
                </a:solidFill>
              </a:rPr>
            </a:br>
            <a:endParaRPr lang="en-US" sz="2400" dirty="0">
              <a:solidFill>
                <a:schemeClr val="accent2">
                  <a:lumMod val="75000"/>
                </a:schemeClr>
              </a:solidFill>
            </a:endParaRPr>
          </a:p>
        </p:txBody>
      </p:sp>
      <p:sp>
        <p:nvSpPr>
          <p:cNvPr id="3" name="Subtitle 2"/>
          <p:cNvSpPr>
            <a:spLocks noGrp="1"/>
          </p:cNvSpPr>
          <p:nvPr>
            <p:ph type="subTitle" idx="1"/>
          </p:nvPr>
        </p:nvSpPr>
        <p:spPr>
          <a:xfrm>
            <a:off x="1507067" y="4050833"/>
            <a:ext cx="7766936" cy="1667387"/>
          </a:xfrm>
        </p:spPr>
        <p:txBody>
          <a:bodyPr>
            <a:normAutofit/>
          </a:bodyPr>
          <a:lstStyle/>
          <a:p>
            <a:pPr algn="ctr"/>
            <a:endParaRPr lang="en-US" dirty="0" smtClean="0"/>
          </a:p>
          <a:p>
            <a:pPr algn="ctr"/>
            <a:endParaRPr lang="en-US" sz="3600" dirty="0" smtClean="0"/>
          </a:p>
          <a:p>
            <a:pPr algn="ctr"/>
            <a:endParaRPr lang="en-US" dirty="0"/>
          </a:p>
        </p:txBody>
      </p:sp>
      <p:pic>
        <p:nvPicPr>
          <p:cNvPr id="4" name="Picture 3" descr="تنزيل.jpg"/>
          <p:cNvPicPr/>
          <p:nvPr/>
        </p:nvPicPr>
        <p:blipFill>
          <a:blip r:embed="rId2"/>
          <a:stretch>
            <a:fillRect/>
          </a:stretch>
        </p:blipFill>
        <p:spPr>
          <a:xfrm>
            <a:off x="4158434" y="567485"/>
            <a:ext cx="1914525" cy="1885950"/>
          </a:xfrm>
          <a:prstGeom prst="rect">
            <a:avLst/>
          </a:prstGeom>
        </p:spPr>
      </p:pic>
    </p:spTree>
    <p:extLst>
      <p:ext uri="{BB962C8B-B14F-4D97-AF65-F5344CB8AC3E}">
        <p14:creationId xmlns:p14="http://schemas.microsoft.com/office/powerpoint/2010/main" val="52104063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182" y="5877058"/>
            <a:ext cx="8596668" cy="729803"/>
          </a:xfrm>
        </p:spPr>
        <p:txBody>
          <a:bodyPr>
            <a:normAutofit/>
          </a:bodyPr>
          <a:lstStyle/>
          <a:p>
            <a:pPr algn="ctr"/>
            <a:r>
              <a:rPr lang="en-US" sz="2000" dirty="0">
                <a:solidFill>
                  <a:schemeClr val="tx1"/>
                </a:solidFill>
              </a:rPr>
              <a:t>The existing  layout of the factory</a:t>
            </a:r>
            <a:endParaRPr lang="en-US" sz="2000" dirty="0">
              <a:solidFill>
                <a:schemeClr val="tx1"/>
              </a:solidFill>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947791" y="1028162"/>
            <a:ext cx="6446500" cy="4591875"/>
          </a:xfrm>
          <a:prstGeom prst="rect">
            <a:avLst/>
          </a:prstGeom>
        </p:spPr>
      </p:pic>
      <p:sp>
        <p:nvSpPr>
          <p:cNvPr id="5" name="Title 1"/>
          <p:cNvSpPr txBox="1">
            <a:spLocks/>
          </p:cNvSpPr>
          <p:nvPr/>
        </p:nvSpPr>
        <p:spPr>
          <a:xfrm>
            <a:off x="816856" y="298359"/>
            <a:ext cx="8596668" cy="72980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a:solidFill>
                  <a:schemeClr val="tx1"/>
                </a:solidFill>
              </a:rPr>
              <a:t>Land and Infrastructure</a:t>
            </a:r>
          </a:p>
        </p:txBody>
      </p:sp>
    </p:spTree>
    <p:extLst>
      <p:ext uri="{BB962C8B-B14F-4D97-AF65-F5344CB8AC3E}">
        <p14:creationId xmlns:p14="http://schemas.microsoft.com/office/powerpoint/2010/main" val="3561064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42" y="5012766"/>
            <a:ext cx="8063045" cy="988789"/>
          </a:xfrm>
        </p:spPr>
        <p:txBody>
          <a:bodyPr>
            <a:noAutofit/>
          </a:bodyPr>
          <a:lstStyle/>
          <a:p>
            <a:pPr algn="ctr"/>
            <a:r>
              <a:rPr lang="en-US" sz="2000" dirty="0" smtClean="0">
                <a:solidFill>
                  <a:schemeClr val="tx1"/>
                </a:solidFill>
              </a:rPr>
              <a:t>the </a:t>
            </a:r>
            <a:r>
              <a:rPr lang="en-US" sz="2000" dirty="0">
                <a:solidFill>
                  <a:schemeClr val="tx1"/>
                </a:solidFill>
              </a:rPr>
              <a:t>new layout after transfer the 3 </a:t>
            </a:r>
            <a:r>
              <a:rPr lang="en-US" sz="2000" dirty="0" err="1" smtClean="0">
                <a:solidFill>
                  <a:schemeClr val="tx1"/>
                </a:solidFill>
              </a:rPr>
              <a:t>warhouses</a:t>
            </a:r>
            <a:r>
              <a:rPr lang="en-US" sz="2000" dirty="0" smtClean="0">
                <a:solidFill>
                  <a:schemeClr val="tx1"/>
                </a:solidFill>
              </a:rPr>
              <a:t> </a:t>
            </a:r>
            <a:r>
              <a:rPr lang="en-US" sz="2000" dirty="0">
                <a:solidFill>
                  <a:schemeClr val="tx1"/>
                </a:solidFill>
              </a:rPr>
              <a:t>and opining the new production line instead of them.</a:t>
            </a:r>
            <a:endParaRPr lang="en-US" sz="2000" dirty="0">
              <a:solidFill>
                <a:schemeClr val="tx1"/>
              </a:solidFill>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30311" y="759854"/>
            <a:ext cx="8371266" cy="3966692"/>
          </a:xfrm>
          <a:prstGeom prst="rect">
            <a:avLst/>
          </a:prstGeom>
        </p:spPr>
      </p:pic>
      <p:sp>
        <p:nvSpPr>
          <p:cNvPr id="6" name="Text Box 2"/>
          <p:cNvSpPr txBox="1">
            <a:spLocks noChangeArrowheads="1"/>
          </p:cNvSpPr>
          <p:nvPr/>
        </p:nvSpPr>
        <p:spPr bwMode="auto">
          <a:xfrm>
            <a:off x="2343956" y="759855"/>
            <a:ext cx="5241700" cy="13007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endParaRPr kumimoji="0" lang="en-US" altLang="en-US" sz="1100" b="1" i="0" u="none" strike="noStrike" cap="none" normalizeH="0" baseline="0" smtClean="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en-US" sz="1100" b="1" i="0" u="none" strike="noStrike" cap="none" normalizeH="0" baseline="0" smtClean="0">
                <a:ln>
                  <a:noFill/>
                </a:ln>
                <a:solidFill>
                  <a:schemeClr val="tx1"/>
                </a:solidFill>
                <a:effectLst/>
                <a:latin typeface="Calibri" panose="020F0502020204030204" pitchFamily="34" charset="0"/>
                <a:ea typeface="Arial" panose="020B0604020202020204" pitchFamily="34" charset="0"/>
              </a:rPr>
              <a:t>New Production Line</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51055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67366"/>
            <a:ext cx="8596668" cy="794197"/>
          </a:xfrm>
        </p:spPr>
        <p:txBody>
          <a:bodyPr>
            <a:noAutofit/>
          </a:bodyPr>
          <a:lstStyle/>
          <a:p>
            <a:r>
              <a:rPr lang="en-US" sz="2800" b="1" dirty="0">
                <a:solidFill>
                  <a:schemeClr val="tx1"/>
                </a:solidFill>
              </a:rPr>
              <a:t>Water </a:t>
            </a:r>
            <a:r>
              <a:rPr lang="en-US" sz="2800" b="1" dirty="0" smtClean="0">
                <a:solidFill>
                  <a:schemeClr val="tx1"/>
                </a:solidFill>
              </a:rPr>
              <a:t>network:</a:t>
            </a:r>
            <a:r>
              <a:rPr lang="en-US" sz="2800" b="1" dirty="0">
                <a:solidFill>
                  <a:schemeClr val="tx1"/>
                </a:solidFill>
              </a:rPr>
              <a:t/>
            </a:r>
            <a:br>
              <a:rPr lang="en-US" sz="2800" b="1" dirty="0">
                <a:solidFill>
                  <a:schemeClr val="tx1"/>
                </a:solidFill>
              </a:rPr>
            </a:br>
            <a:endParaRPr lang="en-US" sz="2800" dirty="0">
              <a:solidFill>
                <a:schemeClr val="tx1"/>
              </a:solidFill>
            </a:endParaRPr>
          </a:p>
        </p:txBody>
      </p:sp>
      <p:sp>
        <p:nvSpPr>
          <p:cNvPr id="3" name="Content Placeholder 2"/>
          <p:cNvSpPr>
            <a:spLocks noGrp="1"/>
          </p:cNvSpPr>
          <p:nvPr>
            <p:ph idx="1"/>
          </p:nvPr>
        </p:nvSpPr>
        <p:spPr>
          <a:xfrm>
            <a:off x="677334" y="1720401"/>
            <a:ext cx="8596668" cy="3953813"/>
          </a:xfrm>
        </p:spPr>
        <p:txBody>
          <a:bodyPr/>
          <a:lstStyle/>
          <a:p>
            <a:pPr marL="0" indent="0">
              <a:lnSpc>
                <a:spcPct val="150000"/>
              </a:lnSpc>
              <a:buNone/>
            </a:pPr>
            <a:r>
              <a:rPr lang="en-US" dirty="0">
                <a:solidFill>
                  <a:schemeClr val="tx1"/>
                </a:solidFill>
              </a:rPr>
              <a:t>Production of PVC pipe is a manufacturing processes that do not require water dramatically, water system are available in Nablus For Nylon and Plastic factory therefore there is no need for a new water network connection, two water tanks only needed to supply the water to the machine for cooling purposes which is cost 1000 JD for both tanks.</a:t>
            </a:r>
          </a:p>
          <a:p>
            <a:pPr marL="0" indent="0">
              <a:buNone/>
            </a:pPr>
            <a:endParaRPr lang="en-US" dirty="0">
              <a:solidFill>
                <a:schemeClr val="tx1"/>
              </a:solidFill>
            </a:endParaRPr>
          </a:p>
        </p:txBody>
      </p:sp>
      <p:sp>
        <p:nvSpPr>
          <p:cNvPr id="4" name="Title 1"/>
          <p:cNvSpPr txBox="1">
            <a:spLocks/>
          </p:cNvSpPr>
          <p:nvPr/>
        </p:nvSpPr>
        <p:spPr>
          <a:xfrm>
            <a:off x="533520" y="3389290"/>
            <a:ext cx="8596668" cy="794197"/>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6" name="Content Placeholder 2"/>
          <p:cNvSpPr txBox="1">
            <a:spLocks/>
          </p:cNvSpPr>
          <p:nvPr/>
        </p:nvSpPr>
        <p:spPr>
          <a:xfrm>
            <a:off x="677334" y="4342325"/>
            <a:ext cx="8596668" cy="167425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endParaRPr lang="en-US" dirty="0"/>
          </a:p>
        </p:txBody>
      </p:sp>
    </p:spTree>
    <p:extLst>
      <p:ext uri="{BB962C8B-B14F-4D97-AF65-F5344CB8AC3E}">
        <p14:creationId xmlns:p14="http://schemas.microsoft.com/office/powerpoint/2010/main" val="1659686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750477628"/>
              </p:ext>
            </p:extLst>
          </p:nvPr>
        </p:nvGraphicFramePr>
        <p:xfrm>
          <a:off x="341270" y="2082555"/>
          <a:ext cx="8596668" cy="2867192"/>
        </p:xfrm>
        <a:graphic>
          <a:graphicData uri="http://schemas.openxmlformats.org/drawingml/2006/table">
            <a:tbl>
              <a:tblPr firstRow="1" firstCol="1" bandRow="1">
                <a:tableStyleId>{5C22544A-7EE6-4342-B048-85BDC9FD1C3A}</a:tableStyleId>
              </a:tblPr>
              <a:tblGrid>
                <a:gridCol w="3009086"/>
                <a:gridCol w="2148914"/>
                <a:gridCol w="2292445"/>
                <a:gridCol w="1146223"/>
              </a:tblGrid>
              <a:tr h="738466">
                <a:tc>
                  <a:txBody>
                    <a:bodyPr/>
                    <a:lstStyle/>
                    <a:p>
                      <a:pPr marL="0" marR="0" algn="ctr">
                        <a:lnSpc>
                          <a:spcPct val="107000"/>
                        </a:lnSpc>
                        <a:spcBef>
                          <a:spcPts val="0"/>
                        </a:spcBef>
                        <a:spcAft>
                          <a:spcPts val="0"/>
                        </a:spcAft>
                      </a:pPr>
                      <a:r>
                        <a:rPr lang="en-US" sz="1600" dirty="0">
                          <a:effectLst/>
                        </a:rPr>
                        <a:t>Item</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Cost</a:t>
                      </a:r>
                      <a:r>
                        <a:rPr lang="ar-JO" sz="1600" dirty="0">
                          <a:effectLst/>
                        </a:rPr>
                        <a:t>/</a:t>
                      </a:r>
                      <a:r>
                        <a:rPr lang="en-US" sz="1600" dirty="0">
                          <a:effectLst/>
                        </a:rPr>
                        <a:t>Ampere (</a:t>
                      </a:r>
                      <a:r>
                        <a:rPr lang="en-US" sz="1600" dirty="0" err="1">
                          <a:effectLst/>
                        </a:rPr>
                        <a:t>Jd</a:t>
                      </a:r>
                      <a:r>
                        <a:rPr lang="en-US" sz="1600" dirty="0">
                          <a:effectLst/>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Needed (</a:t>
                      </a:r>
                      <a:r>
                        <a:rPr lang="en-US" sz="1600" dirty="0" err="1">
                          <a:effectLst/>
                        </a:rPr>
                        <a:t>Ampers</a:t>
                      </a:r>
                      <a:r>
                        <a:rPr lang="en-US" sz="1600" dirty="0">
                          <a:effectLst/>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Cost(</a:t>
                      </a:r>
                      <a:r>
                        <a:rPr lang="en-US" sz="1600" dirty="0" err="1">
                          <a:effectLst/>
                        </a:rPr>
                        <a:t>Jd</a:t>
                      </a:r>
                      <a:r>
                        <a:rPr lang="en-US" sz="1600" dirty="0">
                          <a:effectLst/>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9771">
                <a:tc>
                  <a:txBody>
                    <a:bodyPr/>
                    <a:lstStyle/>
                    <a:p>
                      <a:pPr marL="0" marR="0" algn="ctr">
                        <a:lnSpc>
                          <a:spcPct val="107000"/>
                        </a:lnSpc>
                        <a:spcBef>
                          <a:spcPts val="0"/>
                        </a:spcBef>
                        <a:spcAft>
                          <a:spcPts val="0"/>
                        </a:spcAft>
                      </a:pPr>
                      <a:r>
                        <a:rPr lang="en-US" sz="1600">
                          <a:effectLst/>
                        </a:rPr>
                        <a:t>Amperes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20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150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3000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38466">
                <a:tc>
                  <a:txBody>
                    <a:bodyPr/>
                    <a:lstStyle/>
                    <a:p>
                      <a:pPr marL="0" marR="0" algn="ctr">
                        <a:lnSpc>
                          <a:spcPct val="107000"/>
                        </a:lnSpc>
                        <a:spcBef>
                          <a:spcPts val="0"/>
                        </a:spcBef>
                        <a:spcAft>
                          <a:spcPts val="0"/>
                        </a:spcAft>
                      </a:pPr>
                      <a:r>
                        <a:rPr lang="en-US" sz="1600" dirty="0">
                          <a:effectLst/>
                        </a:rPr>
                        <a:t>Joint 1 A with the supply </a:t>
                      </a:r>
                      <a:r>
                        <a:rPr lang="en-US" sz="1600" dirty="0" err="1">
                          <a:effectLst/>
                        </a:rPr>
                        <a:t>ele</a:t>
                      </a:r>
                      <a:r>
                        <a:rPr lang="en-US" sz="1600" dirty="0">
                          <a:effectLst/>
                        </a:rPr>
                        <a:t>. Co.</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30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150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4500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36992">
                <a:tc>
                  <a:txBody>
                    <a:bodyPr/>
                    <a:lstStyle/>
                    <a:p>
                      <a:pPr marL="0" marR="0" algn="ctr">
                        <a:lnSpc>
                          <a:spcPct val="107000"/>
                        </a:lnSpc>
                        <a:spcBef>
                          <a:spcPts val="0"/>
                        </a:spcBef>
                        <a:spcAft>
                          <a:spcPts val="0"/>
                        </a:spcAft>
                      </a:pPr>
                      <a:r>
                        <a:rPr lang="ar-JO" sz="1600">
                          <a:effectLst/>
                        </a:rPr>
                        <a:t>قواطع ,اسلاك ,امانات وغيرها</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3">
                  <a:txBody>
                    <a:bodyPr/>
                    <a:lstStyle/>
                    <a:p>
                      <a:pPr marL="0" marR="0" algn="ctr" rtl="0">
                        <a:lnSpc>
                          <a:spcPct val="107000"/>
                        </a:lnSpc>
                        <a:spcBef>
                          <a:spcPts val="0"/>
                        </a:spcBef>
                        <a:spcAft>
                          <a:spcPts val="0"/>
                        </a:spcAft>
                      </a:pPr>
                      <a:r>
                        <a:rPr lang="en-US" sz="1800" b="1" dirty="0">
                          <a:effectLst/>
                        </a:rPr>
                        <a:t>4000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r>
              <a:tr h="289238">
                <a:tc>
                  <a:txBody>
                    <a:bodyPr/>
                    <a:lstStyle/>
                    <a:p>
                      <a:pPr marL="0" marR="0" algn="ctr">
                        <a:lnSpc>
                          <a:spcPct val="107000"/>
                        </a:lnSpc>
                        <a:spcBef>
                          <a:spcPts val="0"/>
                        </a:spcBef>
                        <a:spcAft>
                          <a:spcPts val="0"/>
                        </a:spcAft>
                      </a:pPr>
                      <a:r>
                        <a:rPr lang="en-US" sz="1600" dirty="0">
                          <a:effectLst/>
                        </a:rPr>
                        <a:t>Total</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11500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4" name="Title 1"/>
          <p:cNvSpPr txBox="1">
            <a:spLocks noGrp="1"/>
          </p:cNvSpPr>
          <p:nvPr>
            <p:ph type="title"/>
          </p:nvPr>
        </p:nvSpPr>
        <p:spPr>
          <a:xfrm>
            <a:off x="341269" y="76175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a:solidFill>
                  <a:schemeClr val="tx1"/>
                </a:solidFill>
              </a:rPr>
              <a:t>Electricity and electrical energy needed to run the facility</a:t>
            </a:r>
            <a:endParaRPr lang="en-US" sz="2800" dirty="0">
              <a:solidFill>
                <a:schemeClr val="tx1"/>
              </a:solidFill>
            </a:endParaRPr>
          </a:p>
        </p:txBody>
      </p:sp>
    </p:spTree>
    <p:extLst>
      <p:ext uri="{BB962C8B-B14F-4D97-AF65-F5344CB8AC3E}">
        <p14:creationId xmlns:p14="http://schemas.microsoft.com/office/powerpoint/2010/main" val="440928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tx1"/>
                </a:solidFill>
              </a:rPr>
              <a:t>Machinery, equipment and production lines</a:t>
            </a:r>
            <a:endParaRPr lang="en-US" sz="2800" dirty="0">
              <a:solidFill>
                <a:schemeClr val="tx1"/>
              </a:solidFill>
            </a:endParaRPr>
          </a:p>
        </p:txBody>
      </p:sp>
      <p:sp>
        <p:nvSpPr>
          <p:cNvPr id="3" name="Content Placeholder 2"/>
          <p:cNvSpPr>
            <a:spLocks noGrp="1"/>
          </p:cNvSpPr>
          <p:nvPr>
            <p:ph idx="1"/>
          </p:nvPr>
        </p:nvSpPr>
        <p:spPr>
          <a:xfrm>
            <a:off x="476518" y="1429555"/>
            <a:ext cx="8797484" cy="4945487"/>
          </a:xfrm>
        </p:spPr>
        <p:txBody>
          <a:bodyPr/>
          <a:lstStyle/>
          <a:p>
            <a:pPr marL="0" indent="0">
              <a:buNone/>
            </a:pPr>
            <a:r>
              <a:rPr lang="en-US" dirty="0">
                <a:solidFill>
                  <a:schemeClr val="tx1"/>
                </a:solidFill>
              </a:rPr>
              <a:t>We asked two companies which manufacture the wanted machines for PVC </a:t>
            </a:r>
            <a:r>
              <a:rPr lang="en-US" dirty="0" smtClean="0">
                <a:solidFill>
                  <a:schemeClr val="tx1"/>
                </a:solidFill>
              </a:rPr>
              <a:t>Pipes:</a:t>
            </a:r>
          </a:p>
          <a:p>
            <a:pPr marL="0" indent="0">
              <a:buNone/>
            </a:pPr>
            <a:endParaRPr lang="en-US" dirty="0" smtClean="0">
              <a:solidFill>
                <a:schemeClr val="tx1"/>
              </a:solidFill>
            </a:endParaRPr>
          </a:p>
          <a:p>
            <a:pPr marL="0" indent="0">
              <a:buNone/>
            </a:pPr>
            <a:r>
              <a:rPr lang="en-US" dirty="0">
                <a:solidFill>
                  <a:schemeClr val="tx1"/>
                </a:solidFill>
              </a:rPr>
              <a:t>T</a:t>
            </a:r>
            <a:r>
              <a:rPr lang="en-US" dirty="0" smtClean="0">
                <a:solidFill>
                  <a:schemeClr val="tx1"/>
                </a:solidFill>
              </a:rPr>
              <a:t>he </a:t>
            </a:r>
            <a:r>
              <a:rPr lang="en-US" dirty="0">
                <a:solidFill>
                  <a:schemeClr val="tx1"/>
                </a:solidFill>
              </a:rPr>
              <a:t>first offer from a chines Co. need a delivery time about 45 days, 30% of the total price payed when we order the machines and 70% when receiving the </a:t>
            </a:r>
            <a:r>
              <a:rPr lang="en-US" dirty="0" smtClean="0">
                <a:solidFill>
                  <a:schemeClr val="tx1"/>
                </a:solidFill>
              </a:rPr>
              <a:t>machine. The </a:t>
            </a:r>
            <a:r>
              <a:rPr lang="en-US" dirty="0">
                <a:solidFill>
                  <a:schemeClr val="tx1"/>
                </a:solidFill>
              </a:rPr>
              <a:t>company guarantee with production lines for 6 months and with machines for 1 year. The total machines price is about $57000</a:t>
            </a:r>
            <a:r>
              <a:rPr lang="en-US" dirty="0" smtClean="0">
                <a:solidFill>
                  <a:schemeClr val="tx1"/>
                </a:solidFill>
              </a:rPr>
              <a:t>.</a:t>
            </a:r>
          </a:p>
          <a:p>
            <a:pPr marL="0" indent="0">
              <a:buNone/>
            </a:pPr>
            <a:endParaRPr lang="en-US" dirty="0">
              <a:solidFill>
                <a:schemeClr val="tx1"/>
              </a:solidFill>
            </a:endParaRPr>
          </a:p>
          <a:p>
            <a:pPr marL="0" indent="0">
              <a:buNone/>
            </a:pPr>
            <a:r>
              <a:rPr lang="en-US" dirty="0">
                <a:solidFill>
                  <a:schemeClr val="tx1"/>
                </a:solidFill>
              </a:rPr>
              <a:t>The second offer is from Taiwan, delivery time needed to receive is about 90 days, Total price must be payed when order the machines, the guarantee for the machines is 6 months and the total price is $60000. This prices not include shipping cost</a:t>
            </a:r>
            <a:r>
              <a:rPr lang="en-US" dirty="0" smtClean="0">
                <a:solidFill>
                  <a:schemeClr val="tx1"/>
                </a:solidFill>
              </a:rPr>
              <a:t>.</a:t>
            </a:r>
          </a:p>
          <a:p>
            <a:pPr marL="0" indent="0">
              <a:buNone/>
            </a:pPr>
            <a:r>
              <a:rPr lang="en-US" dirty="0">
                <a:solidFill>
                  <a:schemeClr val="tx1"/>
                </a:solidFill>
              </a:rPr>
              <a:t>According to the previous offers we decide to order the first machines the main reason is the longer time of guarantee ,cheaper and the payment method is more facilitate. </a:t>
            </a:r>
          </a:p>
          <a:p>
            <a:pPr marL="0" indent="0">
              <a:buNone/>
            </a:pPr>
            <a:endParaRPr lang="en-US" dirty="0">
              <a:solidFill>
                <a:schemeClr val="tx1"/>
              </a:solidFill>
            </a:endParaRPr>
          </a:p>
        </p:txBody>
      </p:sp>
    </p:spTree>
    <p:extLst>
      <p:ext uri="{BB962C8B-B14F-4D97-AF65-F5344CB8AC3E}">
        <p14:creationId xmlns:p14="http://schemas.microsoft.com/office/powerpoint/2010/main" val="2213024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28035"/>
            <a:ext cx="8596668" cy="5513328"/>
          </a:xfrm>
        </p:spPr>
        <p:txBody>
          <a:bodyPr>
            <a:normAutofit/>
          </a:bodyPr>
          <a:lstStyle/>
          <a:p>
            <a:pPr marL="0" indent="0">
              <a:buNone/>
            </a:pPr>
            <a:r>
              <a:rPr lang="en-US" sz="2800" b="1" dirty="0" smtClean="0">
                <a:solidFill>
                  <a:schemeClr val="tx1"/>
                </a:solidFill>
              </a:rPr>
              <a:t>Furniture and </a:t>
            </a:r>
            <a:r>
              <a:rPr lang="en-US" sz="2800" b="1" dirty="0">
                <a:solidFill>
                  <a:schemeClr val="tx1"/>
                </a:solidFill>
              </a:rPr>
              <a:t>IT </a:t>
            </a:r>
            <a:r>
              <a:rPr lang="en-US" sz="2800" b="1" dirty="0" smtClean="0">
                <a:solidFill>
                  <a:schemeClr val="tx1"/>
                </a:solidFill>
              </a:rPr>
              <a:t>equipment:</a:t>
            </a:r>
          </a:p>
          <a:p>
            <a:pPr marL="0" indent="0">
              <a:buNone/>
            </a:pPr>
            <a:endParaRPr lang="en-US" sz="2800" b="1" dirty="0">
              <a:solidFill>
                <a:schemeClr val="tx1"/>
              </a:solidFill>
            </a:endParaRPr>
          </a:p>
          <a:p>
            <a:pPr marL="0" indent="0">
              <a:buNone/>
            </a:pPr>
            <a:r>
              <a:rPr lang="en-US" dirty="0">
                <a:solidFill>
                  <a:schemeClr val="tx1"/>
                </a:solidFill>
              </a:rPr>
              <a:t>The factory already have furniture and IT equipment, so no need to buy a new equipment but they will using this equipment for the new production line.</a:t>
            </a:r>
          </a:p>
          <a:p>
            <a:pPr marL="0" indent="0">
              <a:buNone/>
            </a:pPr>
            <a:endParaRPr lang="en-US" sz="2800" dirty="0" smtClean="0">
              <a:solidFill>
                <a:schemeClr val="tx1"/>
              </a:solidFill>
            </a:endParaRPr>
          </a:p>
          <a:p>
            <a:pPr marL="0" indent="0">
              <a:buNone/>
            </a:pPr>
            <a:r>
              <a:rPr lang="en-US" sz="2800" b="1" dirty="0">
                <a:solidFill>
                  <a:schemeClr val="tx1"/>
                </a:solidFill>
              </a:rPr>
              <a:t>Vehicles </a:t>
            </a:r>
            <a:endParaRPr lang="en-US" sz="2800" b="1" dirty="0">
              <a:solidFill>
                <a:schemeClr val="tx1"/>
              </a:solidFill>
            </a:endParaRPr>
          </a:p>
          <a:p>
            <a:pPr marL="0" indent="0">
              <a:buNone/>
            </a:pPr>
            <a:endParaRPr lang="en-US" sz="2800" b="1" dirty="0">
              <a:solidFill>
                <a:schemeClr val="tx1"/>
              </a:solidFill>
            </a:endParaRPr>
          </a:p>
          <a:p>
            <a:pPr marL="0" indent="0">
              <a:buNone/>
            </a:pPr>
            <a:r>
              <a:rPr lang="en-US" dirty="0">
                <a:solidFill>
                  <a:schemeClr val="tx1"/>
                </a:solidFill>
              </a:rPr>
              <a:t>Vehicles needed to transfer finish product to the customers the factory outsource this by dealing with Vehicles Company which take care of transportation, pay for them monthly about 1600 JD.</a:t>
            </a:r>
          </a:p>
          <a:p>
            <a:pPr marL="0" indent="0">
              <a:buNone/>
            </a:pPr>
            <a:endParaRPr lang="en-US" sz="2800" dirty="0">
              <a:solidFill>
                <a:schemeClr val="tx1"/>
              </a:solidFill>
            </a:endParaRPr>
          </a:p>
        </p:txBody>
      </p:sp>
    </p:spTree>
    <p:extLst>
      <p:ext uri="{BB962C8B-B14F-4D97-AF65-F5344CB8AC3E}">
        <p14:creationId xmlns:p14="http://schemas.microsoft.com/office/powerpoint/2010/main" val="3918577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386"/>
            <a:ext cx="8596668" cy="1320800"/>
          </a:xfrm>
        </p:spPr>
        <p:txBody>
          <a:bodyPr>
            <a:normAutofit/>
          </a:bodyPr>
          <a:lstStyle/>
          <a:p>
            <a:r>
              <a:rPr lang="en-US" sz="2800" b="1" dirty="0">
                <a:solidFill>
                  <a:schemeClr val="tx1"/>
                </a:solidFill>
              </a:rPr>
              <a:t>Pre-operating </a:t>
            </a:r>
            <a:r>
              <a:rPr lang="en-US" sz="2800" b="1" dirty="0" smtClean="0">
                <a:solidFill>
                  <a:schemeClr val="tx1"/>
                </a:solidFill>
              </a:rPr>
              <a:t>expenses:</a:t>
            </a:r>
            <a:r>
              <a:rPr lang="en-US" sz="2800" b="1" dirty="0">
                <a:solidFill>
                  <a:schemeClr val="tx1"/>
                </a:solidFill>
              </a:rPr>
              <a:t/>
            </a:r>
            <a:br>
              <a:rPr lang="en-US" sz="2800" b="1" dirty="0">
                <a:solidFill>
                  <a:schemeClr val="tx1"/>
                </a:solidFill>
              </a:rPr>
            </a:br>
            <a:endParaRPr lang="en-US" sz="2800" dirty="0">
              <a:solidFill>
                <a:schemeClr val="tx1"/>
              </a:solidFill>
            </a:endParaRPr>
          </a:p>
        </p:txBody>
      </p:sp>
      <p:sp>
        <p:nvSpPr>
          <p:cNvPr id="3" name="Content Placeholder 2"/>
          <p:cNvSpPr>
            <a:spLocks noGrp="1"/>
          </p:cNvSpPr>
          <p:nvPr>
            <p:ph idx="1"/>
          </p:nvPr>
        </p:nvSpPr>
        <p:spPr>
          <a:xfrm>
            <a:off x="677334" y="1094704"/>
            <a:ext cx="8596668" cy="5165600"/>
          </a:xfrm>
        </p:spPr>
        <p:txBody>
          <a:bodyPr>
            <a:normAutofit/>
          </a:bodyPr>
          <a:lstStyle/>
          <a:p>
            <a:pPr marL="0" indent="0">
              <a:buNone/>
            </a:pPr>
            <a:r>
              <a:rPr lang="en-US" dirty="0" smtClean="0">
                <a:solidFill>
                  <a:schemeClr val="tx1"/>
                </a:solidFill>
              </a:rPr>
              <a:t>It </a:t>
            </a:r>
            <a:r>
              <a:rPr lang="en-US" dirty="0">
                <a:solidFill>
                  <a:schemeClr val="tx1"/>
                </a:solidFill>
              </a:rPr>
              <a:t>includes the cost of technical, legal and engineering consultations, laboratory testing of the final product, experimental production, training of workers, licensing fees and negotiation with the parties involved in the project, it about 3000 </a:t>
            </a:r>
            <a:r>
              <a:rPr lang="en-US" dirty="0" err="1">
                <a:solidFill>
                  <a:schemeClr val="tx1"/>
                </a:solidFill>
              </a:rPr>
              <a:t>Jd</a:t>
            </a:r>
            <a:r>
              <a:rPr lang="en-US" dirty="0">
                <a:solidFill>
                  <a:schemeClr val="tx1"/>
                </a:solidFill>
              </a:rPr>
              <a:t>.</a:t>
            </a:r>
          </a:p>
          <a:p>
            <a:pPr marL="0" indent="0">
              <a:buNone/>
            </a:pPr>
            <a:endParaRPr lang="en-US" dirty="0" smtClean="0">
              <a:solidFill>
                <a:schemeClr val="tx1"/>
              </a:solidFill>
            </a:endParaRPr>
          </a:p>
          <a:p>
            <a:pPr marL="0" indent="0">
              <a:buNone/>
            </a:pPr>
            <a:r>
              <a:rPr lang="en-US" sz="2800" b="1" dirty="0">
                <a:solidFill>
                  <a:schemeClr val="tx1"/>
                </a:solidFill>
              </a:rPr>
              <a:t>Working </a:t>
            </a:r>
            <a:r>
              <a:rPr lang="en-US" sz="2800" b="1" dirty="0" smtClean="0">
                <a:solidFill>
                  <a:schemeClr val="tx1"/>
                </a:solidFill>
              </a:rPr>
              <a:t>capital:</a:t>
            </a:r>
          </a:p>
          <a:p>
            <a:pPr marL="0" indent="0">
              <a:buNone/>
            </a:pPr>
            <a:r>
              <a:rPr lang="en-US" dirty="0">
                <a:solidFill>
                  <a:schemeClr val="tx1"/>
                </a:solidFill>
              </a:rPr>
              <a:t>Working capital is estimated at 18000Jd  </a:t>
            </a:r>
            <a:r>
              <a:rPr lang="en-US" dirty="0" smtClean="0">
                <a:solidFill>
                  <a:schemeClr val="tx1"/>
                </a:solidFill>
              </a:rPr>
              <a:t>if the </a:t>
            </a:r>
            <a:r>
              <a:rPr lang="en-US" dirty="0">
                <a:solidFill>
                  <a:schemeClr val="tx1"/>
                </a:solidFill>
              </a:rPr>
              <a:t>plant is fully operational, 72-day account </a:t>
            </a:r>
            <a:r>
              <a:rPr lang="en-US" dirty="0" smtClean="0">
                <a:solidFill>
                  <a:schemeClr val="tx1"/>
                </a:solidFill>
              </a:rPr>
              <a:t>receivable.</a:t>
            </a:r>
          </a:p>
          <a:p>
            <a:pPr marL="0" indent="0">
              <a:buNone/>
            </a:pPr>
            <a:endParaRPr lang="en-US" dirty="0" smtClean="0">
              <a:solidFill>
                <a:schemeClr val="tx1"/>
              </a:solidFill>
            </a:endParaRPr>
          </a:p>
          <a:p>
            <a:pPr marL="0" indent="0">
              <a:buNone/>
            </a:pPr>
            <a:r>
              <a:rPr lang="en-US" sz="2800" b="1" dirty="0" smtClean="0">
                <a:solidFill>
                  <a:schemeClr val="tx1"/>
                </a:solidFill>
              </a:rPr>
              <a:t>Contingencies:</a:t>
            </a:r>
            <a:endParaRPr lang="en-US" sz="2800" dirty="0" smtClean="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The reserve required to cover unforeseen costs, fluctuations in asset prices and other establishment expenses is estimated at </a:t>
            </a:r>
            <a:r>
              <a:rPr lang="en-US" dirty="0" smtClean="0">
                <a:solidFill>
                  <a:schemeClr val="tx1"/>
                </a:solidFill>
              </a:rPr>
              <a:t>5560 </a:t>
            </a:r>
            <a:r>
              <a:rPr lang="en-US" dirty="0" err="1" smtClean="0">
                <a:solidFill>
                  <a:schemeClr val="tx1"/>
                </a:solidFill>
              </a:rPr>
              <a:t>Jd</a:t>
            </a:r>
            <a:r>
              <a:rPr lang="en-US" dirty="0" smtClean="0">
                <a:solidFill>
                  <a:schemeClr val="tx1"/>
                </a:solidFill>
              </a:rPr>
              <a:t>.</a:t>
            </a:r>
            <a:endParaRPr lang="en-US" dirty="0">
              <a:solidFill>
                <a:schemeClr val="tx1"/>
              </a:solidFill>
            </a:endParaRPr>
          </a:p>
          <a:p>
            <a:pPr marL="0" indent="0">
              <a:buNone/>
            </a:pPr>
            <a:endParaRPr lang="en-US" dirty="0">
              <a:solidFill>
                <a:schemeClr val="tx1"/>
              </a:solidFill>
            </a:endParaRPr>
          </a:p>
        </p:txBody>
      </p:sp>
    </p:spTree>
    <p:extLst>
      <p:ext uri="{BB962C8B-B14F-4D97-AF65-F5344CB8AC3E}">
        <p14:creationId xmlns:p14="http://schemas.microsoft.com/office/powerpoint/2010/main" val="653216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7425"/>
            <a:ext cx="8596668" cy="639650"/>
          </a:xfrm>
        </p:spPr>
        <p:txBody>
          <a:bodyPr>
            <a:normAutofit/>
          </a:bodyPr>
          <a:lstStyle/>
          <a:p>
            <a:pPr algn="ctr"/>
            <a:r>
              <a:rPr lang="en-US" sz="2800" b="1" dirty="0">
                <a:solidFill>
                  <a:schemeClr val="tx1"/>
                </a:solidFill>
              </a:rPr>
              <a:t>Summary of Initial Foundational Costs</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6776584"/>
              </p:ext>
            </p:extLst>
          </p:nvPr>
        </p:nvGraphicFramePr>
        <p:xfrm>
          <a:off x="334851" y="965921"/>
          <a:ext cx="8757634" cy="5550791"/>
        </p:xfrm>
        <a:graphic>
          <a:graphicData uri="http://schemas.openxmlformats.org/drawingml/2006/table">
            <a:tbl>
              <a:tblPr firstRow="1" firstCol="1" bandRow="1">
                <a:tableStyleId>{5C22544A-7EE6-4342-B048-85BDC9FD1C3A}</a:tableStyleId>
              </a:tblPr>
              <a:tblGrid>
                <a:gridCol w="1997565"/>
                <a:gridCol w="4455771"/>
                <a:gridCol w="2304298"/>
              </a:tblGrid>
              <a:tr h="402371">
                <a:tc>
                  <a:txBody>
                    <a:bodyPr/>
                    <a:lstStyle/>
                    <a:p>
                      <a:pPr marL="0" marR="0" algn="ctr">
                        <a:lnSpc>
                          <a:spcPct val="107000"/>
                        </a:lnSpc>
                        <a:spcBef>
                          <a:spcPts val="0"/>
                        </a:spcBef>
                        <a:spcAft>
                          <a:spcPts val="0"/>
                        </a:spcAft>
                      </a:pPr>
                      <a:r>
                        <a:rPr lang="en-US" sz="1600" b="1" dirty="0">
                          <a:effectLst/>
                        </a:rPr>
                        <a:t>No.</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Item</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Cost(Jd)</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Water network</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tabLst>
                          <a:tab pos="3015615" algn="l"/>
                        </a:tabLst>
                      </a:pPr>
                      <a:r>
                        <a:rPr lang="en-US" sz="1600" b="1">
                          <a:effectLst/>
                        </a:rPr>
                        <a:t>Electricity network</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11500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22339">
                <a:tc>
                  <a:txBody>
                    <a:bodyPr/>
                    <a:lstStyle/>
                    <a:p>
                      <a:pPr marL="0" marR="0" algn="ctr">
                        <a:lnSpc>
                          <a:spcPct val="107000"/>
                        </a:lnSpc>
                        <a:spcBef>
                          <a:spcPts val="0"/>
                        </a:spcBef>
                        <a:spcAft>
                          <a:spcPts val="0"/>
                        </a:spcAft>
                      </a:pPr>
                      <a:r>
                        <a:rPr lang="en-US"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Machinery, equipment and production lines</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34000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Vehicles</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1600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Pre-operating expenses</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3000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Land</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840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Constriction</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1700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Re layout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2000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gridSpan="2">
                  <a:txBody>
                    <a:bodyPr/>
                    <a:lstStyle/>
                    <a:p>
                      <a:pPr marL="0" marR="0" algn="ctr">
                        <a:lnSpc>
                          <a:spcPct val="107000"/>
                        </a:lnSpc>
                        <a:spcBef>
                          <a:spcPts val="0"/>
                        </a:spcBef>
                        <a:spcAft>
                          <a:spcPts val="0"/>
                        </a:spcAft>
                      </a:pPr>
                      <a:r>
                        <a:rPr lang="en-US" sz="1600" b="1">
                          <a:effectLst/>
                        </a:rPr>
                        <a:t>Total</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rtl="0">
                        <a:lnSpc>
                          <a:spcPct val="107000"/>
                        </a:lnSpc>
                        <a:spcBef>
                          <a:spcPts val="0"/>
                        </a:spcBef>
                        <a:spcAft>
                          <a:spcPts val="0"/>
                        </a:spcAft>
                      </a:pPr>
                      <a:r>
                        <a:rPr lang="en-US" sz="1600" b="1" dirty="0">
                          <a:effectLst/>
                        </a:rPr>
                        <a:t>55540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Contingencies (0.1* Total)</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dirty="0">
                          <a:effectLst/>
                        </a:rPr>
                        <a:t>5560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a:txBody>
                    <a:bodyPr/>
                    <a:lstStyle/>
                    <a:p>
                      <a:pPr marL="0" marR="0" algn="ctr">
                        <a:lnSpc>
                          <a:spcPct val="107000"/>
                        </a:lnSpc>
                        <a:spcBef>
                          <a:spcPts val="0"/>
                        </a:spcBef>
                        <a:spcAft>
                          <a:spcPts val="0"/>
                        </a:spcAft>
                      </a:pPr>
                      <a:r>
                        <a:rPr lang="en-US" sz="1600" b="1">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Working Capital</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18000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2371">
                <a:tc gridSpan="2">
                  <a:txBody>
                    <a:bodyPr/>
                    <a:lstStyle/>
                    <a:p>
                      <a:pPr marL="0" marR="0" algn="ctr">
                        <a:lnSpc>
                          <a:spcPct val="107000"/>
                        </a:lnSpc>
                        <a:spcBef>
                          <a:spcPts val="0"/>
                        </a:spcBef>
                        <a:spcAft>
                          <a:spcPts val="0"/>
                        </a:spcAft>
                      </a:pPr>
                      <a:r>
                        <a:rPr lang="en-US" sz="1600" b="1" dirty="0">
                          <a:effectLst/>
                        </a:rPr>
                        <a:t>Total summation</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1600" b="1" dirty="0">
                          <a:effectLst/>
                        </a:rPr>
                        <a:t>80000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613559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48237"/>
            <a:ext cx="8596668" cy="871470"/>
          </a:xfrm>
        </p:spPr>
        <p:txBody>
          <a:bodyPr/>
          <a:lstStyle/>
          <a:p>
            <a:r>
              <a:rPr lang="en-US" b="1" dirty="0"/>
              <a:t>Operational </a:t>
            </a:r>
            <a:r>
              <a:rPr lang="en-US" b="1" dirty="0" smtClean="0"/>
              <a:t>costs:</a:t>
            </a:r>
            <a:endParaRPr lang="en-US" dirty="0"/>
          </a:p>
        </p:txBody>
      </p:sp>
      <p:sp>
        <p:nvSpPr>
          <p:cNvPr id="3" name="Content Placeholder 2"/>
          <p:cNvSpPr>
            <a:spLocks noGrp="1"/>
          </p:cNvSpPr>
          <p:nvPr>
            <p:ph idx="1"/>
          </p:nvPr>
        </p:nvSpPr>
        <p:spPr>
          <a:xfrm>
            <a:off x="677334" y="1751528"/>
            <a:ext cx="8596668" cy="3438658"/>
          </a:xfrm>
        </p:spPr>
        <p:txBody>
          <a:bodyPr/>
          <a:lstStyle/>
          <a:p>
            <a:pPr>
              <a:buFont typeface="+mj-lt"/>
              <a:buAutoNum type="arabicPeriod"/>
            </a:pPr>
            <a:r>
              <a:rPr lang="en-US" b="1" dirty="0">
                <a:solidFill>
                  <a:schemeClr val="tx1"/>
                </a:solidFill>
              </a:rPr>
              <a:t>Expected annual production </a:t>
            </a:r>
            <a:r>
              <a:rPr lang="en-US" b="1" dirty="0" smtClean="0">
                <a:solidFill>
                  <a:schemeClr val="tx1"/>
                </a:solidFill>
              </a:rPr>
              <a:t>size.</a:t>
            </a:r>
          </a:p>
          <a:p>
            <a:pPr>
              <a:buFont typeface="+mj-lt"/>
              <a:buAutoNum type="arabicPeriod"/>
            </a:pPr>
            <a:r>
              <a:rPr lang="en-US" b="1" dirty="0">
                <a:solidFill>
                  <a:schemeClr val="tx1"/>
                </a:solidFill>
              </a:rPr>
              <a:t>Manpower required to manage and operate the production </a:t>
            </a:r>
            <a:r>
              <a:rPr lang="en-US" b="1" dirty="0" smtClean="0">
                <a:solidFill>
                  <a:schemeClr val="tx1"/>
                </a:solidFill>
              </a:rPr>
              <a:t>line.</a:t>
            </a:r>
            <a:endParaRPr lang="en-US" b="1" dirty="0">
              <a:solidFill>
                <a:schemeClr val="tx1"/>
              </a:solidFill>
            </a:endParaRPr>
          </a:p>
          <a:p>
            <a:pPr>
              <a:buFont typeface="+mj-lt"/>
              <a:buAutoNum type="arabicPeriod"/>
            </a:pPr>
            <a:r>
              <a:rPr lang="en-US" b="1" dirty="0">
                <a:solidFill>
                  <a:schemeClr val="tx1"/>
                </a:solidFill>
              </a:rPr>
              <a:t>Raw materials and quantities required for </a:t>
            </a:r>
            <a:r>
              <a:rPr lang="en-US" b="1" dirty="0" smtClean="0">
                <a:solidFill>
                  <a:schemeClr val="tx1"/>
                </a:solidFill>
              </a:rPr>
              <a:t>production.</a:t>
            </a:r>
          </a:p>
          <a:p>
            <a:pPr>
              <a:buFont typeface="+mj-lt"/>
              <a:buAutoNum type="arabicPeriod"/>
            </a:pPr>
            <a:r>
              <a:rPr lang="en-US" b="1" dirty="0">
                <a:solidFill>
                  <a:schemeClr val="tx1"/>
                </a:solidFill>
              </a:rPr>
              <a:t>Electricity consumption and </a:t>
            </a:r>
            <a:r>
              <a:rPr lang="en-US" b="1" dirty="0" smtClean="0">
                <a:solidFill>
                  <a:schemeClr val="tx1"/>
                </a:solidFill>
              </a:rPr>
              <a:t>costs.</a:t>
            </a:r>
          </a:p>
          <a:p>
            <a:pPr>
              <a:buFont typeface="+mj-lt"/>
              <a:buAutoNum type="arabicPeriod"/>
            </a:pPr>
            <a:r>
              <a:rPr lang="en-US" b="1" dirty="0">
                <a:solidFill>
                  <a:schemeClr val="tx1"/>
                </a:solidFill>
              </a:rPr>
              <a:t>Water consumption and costs</a:t>
            </a:r>
          </a:p>
          <a:p>
            <a:pPr>
              <a:buFont typeface="+mj-lt"/>
              <a:buAutoNum type="arabicPeriod"/>
            </a:pPr>
            <a:r>
              <a:rPr lang="en-US" b="1" dirty="0">
                <a:solidFill>
                  <a:schemeClr val="tx1"/>
                </a:solidFill>
              </a:rPr>
              <a:t>General operating </a:t>
            </a:r>
            <a:r>
              <a:rPr lang="en-US" b="1" dirty="0" smtClean="0">
                <a:solidFill>
                  <a:schemeClr val="tx1"/>
                </a:solidFill>
              </a:rPr>
              <a:t>expenses</a:t>
            </a:r>
          </a:p>
          <a:p>
            <a:pPr>
              <a:buFont typeface="+mj-lt"/>
              <a:buAutoNum type="arabicPeriod"/>
            </a:pPr>
            <a:endParaRPr lang="en-US" dirty="0">
              <a:solidFill>
                <a:schemeClr val="tx1"/>
              </a:solidFill>
            </a:endParaRPr>
          </a:p>
        </p:txBody>
      </p:sp>
    </p:spTree>
    <p:extLst>
      <p:ext uri="{BB962C8B-B14F-4D97-AF65-F5344CB8AC3E}">
        <p14:creationId xmlns:p14="http://schemas.microsoft.com/office/powerpoint/2010/main" val="7607568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0107"/>
          </a:xfrm>
        </p:spPr>
        <p:txBody>
          <a:bodyPr>
            <a:normAutofit/>
          </a:bodyPr>
          <a:lstStyle/>
          <a:p>
            <a:pPr algn="ctr"/>
            <a:r>
              <a:rPr lang="en-US" sz="2800" b="1" dirty="0">
                <a:solidFill>
                  <a:schemeClr val="tx1"/>
                </a:solidFill>
              </a:rPr>
              <a:t>Market share of the plant during the next 6 years</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65462591"/>
              </p:ext>
            </p:extLst>
          </p:nvPr>
        </p:nvGraphicFramePr>
        <p:xfrm>
          <a:off x="677334" y="1519708"/>
          <a:ext cx="7861359" cy="4301542"/>
        </p:xfrm>
        <a:graphic>
          <a:graphicData uri="http://schemas.openxmlformats.org/drawingml/2006/table">
            <a:tbl>
              <a:tblPr rtl="1" firstRow="1" firstCol="1" bandRow="1">
                <a:tableStyleId>{5C22544A-7EE6-4342-B048-85BDC9FD1C3A}</a:tableStyleId>
              </a:tblPr>
              <a:tblGrid>
                <a:gridCol w="3930060"/>
                <a:gridCol w="3931299"/>
              </a:tblGrid>
              <a:tr h="614506">
                <a:tc>
                  <a:txBody>
                    <a:bodyPr/>
                    <a:lstStyle/>
                    <a:p>
                      <a:pPr marL="0" marR="0" algn="ctr" rtl="0">
                        <a:lnSpc>
                          <a:spcPct val="107000"/>
                        </a:lnSpc>
                        <a:spcBef>
                          <a:spcPts val="0"/>
                        </a:spcBef>
                        <a:spcAft>
                          <a:spcPts val="0"/>
                        </a:spcAft>
                      </a:pPr>
                      <a:r>
                        <a:rPr lang="en-US" sz="1800" b="1" dirty="0">
                          <a:effectLst/>
                        </a:rPr>
                        <a:t>Expected market share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dirty="0">
                          <a:effectLst/>
                        </a:rPr>
                        <a:t>Year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2019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dirty="0">
                          <a:effectLst/>
                        </a:rPr>
                        <a:t>2020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2021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2022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2023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14506">
                <a:tc>
                  <a:txBody>
                    <a:bodyPr/>
                    <a:lstStyle/>
                    <a:p>
                      <a:pPr marL="0" marR="0" algn="ctr" rtl="0">
                        <a:lnSpc>
                          <a:spcPct val="107000"/>
                        </a:lnSpc>
                        <a:spcBef>
                          <a:spcPts val="0"/>
                        </a:spcBef>
                        <a:spcAft>
                          <a:spcPts val="0"/>
                        </a:spcAft>
                      </a:pPr>
                      <a:r>
                        <a:rPr lang="en-US" sz="1800" b="1">
                          <a:effectLst/>
                        </a:rPr>
                        <a:t>10%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dirty="0">
                          <a:effectLst/>
                        </a:rPr>
                        <a:t>2024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006886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Prepared by :</a:t>
            </a:r>
            <a:br>
              <a:rPr lang="en-US" b="1" dirty="0" smtClean="0"/>
            </a:br>
            <a:r>
              <a:rPr lang="en-US" b="1" dirty="0"/>
              <a:t/>
            </a:r>
            <a:br>
              <a:rPr lang="en-US" b="1" dirty="0"/>
            </a:br>
            <a:r>
              <a:rPr lang="en-US" sz="3100" b="1" dirty="0" err="1" smtClean="0">
                <a:solidFill>
                  <a:schemeClr val="tx1"/>
                </a:solidFill>
              </a:rPr>
              <a:t>Saed</a:t>
            </a:r>
            <a:r>
              <a:rPr lang="en-US" sz="3100" b="1" dirty="0" smtClean="0">
                <a:solidFill>
                  <a:schemeClr val="tx1"/>
                </a:solidFill>
              </a:rPr>
              <a:t> </a:t>
            </a:r>
            <a:r>
              <a:rPr lang="en-US" sz="3100" b="1" dirty="0" err="1" smtClean="0">
                <a:solidFill>
                  <a:schemeClr val="tx1"/>
                </a:solidFill>
              </a:rPr>
              <a:t>Sader</a:t>
            </a:r>
            <a:r>
              <a:rPr lang="en-US" sz="3100" b="1" dirty="0" smtClean="0">
                <a:solidFill>
                  <a:schemeClr val="tx1"/>
                </a:solidFill>
              </a:rPr>
              <a:t> </a:t>
            </a:r>
            <a:br>
              <a:rPr lang="en-US" sz="3100" b="1" dirty="0" smtClean="0">
                <a:solidFill>
                  <a:schemeClr val="tx1"/>
                </a:solidFill>
              </a:rPr>
            </a:br>
            <a:r>
              <a:rPr lang="en-US" sz="3100" b="1" dirty="0" smtClean="0">
                <a:solidFill>
                  <a:schemeClr val="tx1"/>
                </a:solidFill>
              </a:rPr>
              <a:t>Baraah Haj Mohammad</a:t>
            </a:r>
            <a:br>
              <a:rPr lang="en-US" sz="3100" b="1" dirty="0" smtClean="0">
                <a:solidFill>
                  <a:schemeClr val="tx1"/>
                </a:solidFill>
              </a:rPr>
            </a:br>
            <a:r>
              <a:rPr lang="en-US" sz="3100" b="1" dirty="0" smtClean="0">
                <a:solidFill>
                  <a:schemeClr val="tx1"/>
                </a:solidFill>
              </a:rPr>
              <a:t>Haya Abdullah </a:t>
            </a:r>
            <a:br>
              <a:rPr lang="en-US" sz="3100" b="1" dirty="0" smtClean="0">
                <a:solidFill>
                  <a:schemeClr val="tx1"/>
                </a:solidFill>
              </a:rPr>
            </a:br>
            <a:r>
              <a:rPr lang="en-US" sz="3100" b="1" dirty="0" err="1" smtClean="0">
                <a:solidFill>
                  <a:schemeClr val="tx1"/>
                </a:solidFill>
              </a:rPr>
              <a:t>Taha</a:t>
            </a:r>
            <a:r>
              <a:rPr lang="en-US" sz="3100" b="1" dirty="0" smtClean="0">
                <a:solidFill>
                  <a:schemeClr val="tx1"/>
                </a:solidFill>
              </a:rPr>
              <a:t> </a:t>
            </a:r>
            <a:r>
              <a:rPr lang="en-US" sz="3100" b="1" dirty="0" err="1" smtClean="0">
                <a:solidFill>
                  <a:schemeClr val="tx1"/>
                </a:solidFill>
              </a:rPr>
              <a:t>Amer</a:t>
            </a:r>
            <a:r>
              <a:rPr lang="en-US" sz="3100" b="1" dirty="0" smtClean="0">
                <a:solidFill>
                  <a:schemeClr val="tx1"/>
                </a:solidFill>
              </a:rPr>
              <a:t/>
            </a:r>
            <a:br>
              <a:rPr lang="en-US" sz="3100" b="1" dirty="0" smtClean="0">
                <a:solidFill>
                  <a:schemeClr val="tx1"/>
                </a:solidFill>
              </a:rPr>
            </a:br>
            <a:r>
              <a:rPr lang="en-US" sz="3100" b="1" dirty="0">
                <a:solidFill>
                  <a:schemeClr val="tx1"/>
                </a:solidFill>
              </a:rPr>
              <a:t/>
            </a:r>
            <a:br>
              <a:rPr lang="en-US" sz="3100" b="1" dirty="0">
                <a:solidFill>
                  <a:schemeClr val="tx1"/>
                </a:solidFill>
              </a:rPr>
            </a:br>
            <a:r>
              <a:rPr lang="en-US" sz="2800" b="1" dirty="0"/>
              <a:t>Supervisor</a:t>
            </a:r>
            <a:r>
              <a:rPr lang="en-US" sz="2800" b="1" dirty="0" smtClean="0"/>
              <a:t>:</a:t>
            </a:r>
            <a:br>
              <a:rPr lang="en-US" sz="2800" b="1" dirty="0" smtClean="0"/>
            </a:br>
            <a:r>
              <a:rPr lang="en-US" sz="2800" b="1" dirty="0">
                <a:solidFill>
                  <a:schemeClr val="tx1"/>
                </a:solidFill>
              </a:rPr>
              <a:t/>
            </a:r>
            <a:br>
              <a:rPr lang="en-US" sz="2800" b="1" dirty="0">
                <a:solidFill>
                  <a:schemeClr val="tx1"/>
                </a:solidFill>
              </a:rPr>
            </a:br>
            <a:r>
              <a:rPr lang="en-US" sz="2800" b="1" dirty="0">
                <a:solidFill>
                  <a:schemeClr val="tx1"/>
                </a:solidFill>
              </a:rPr>
              <a:t>Eng. Suleiman </a:t>
            </a:r>
            <a:r>
              <a:rPr lang="en-US" sz="2800" b="1" dirty="0" err="1">
                <a:solidFill>
                  <a:schemeClr val="tx1"/>
                </a:solidFill>
              </a:rPr>
              <a:t>Daifi</a:t>
            </a:r>
            <a:r>
              <a:rPr lang="en-US" sz="2800" dirty="0"/>
              <a:t/>
            </a:r>
            <a:br>
              <a:rPr lang="en-US" sz="2800" dirty="0"/>
            </a:br>
            <a:r>
              <a:rPr lang="en-US" sz="3100" b="1" dirty="0" smtClean="0">
                <a:solidFill>
                  <a:schemeClr val="tx1"/>
                </a:solidFill>
              </a:rPr>
              <a:t/>
            </a:r>
            <a:br>
              <a:rPr lang="en-US" sz="3100" b="1" dirty="0" smtClean="0">
                <a:solidFill>
                  <a:schemeClr val="tx1"/>
                </a:solidFill>
              </a:rPr>
            </a:br>
            <a:r>
              <a:rPr lang="en-US" sz="3100" b="1" dirty="0" smtClean="0">
                <a:solidFill>
                  <a:schemeClr val="tx1"/>
                </a:solidFill>
              </a:rPr>
              <a:t> </a:t>
            </a:r>
            <a:endParaRPr lang="en-US" sz="3100" b="1" dirty="0">
              <a:solidFill>
                <a:schemeClr val="tx1"/>
              </a:solidFill>
            </a:endParaRPr>
          </a:p>
        </p:txBody>
      </p:sp>
    </p:spTree>
    <p:extLst>
      <p:ext uri="{BB962C8B-B14F-4D97-AF65-F5344CB8AC3E}">
        <p14:creationId xmlns:p14="http://schemas.microsoft.com/office/powerpoint/2010/main" val="2110295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5455" cy="884349"/>
          </a:xfrm>
        </p:spPr>
        <p:txBody>
          <a:bodyPr>
            <a:normAutofit fontScale="90000"/>
          </a:bodyPr>
          <a:lstStyle/>
          <a:p>
            <a:pPr algn="ctr"/>
            <a:r>
              <a:rPr lang="en-US" sz="2800" b="1" dirty="0">
                <a:solidFill>
                  <a:schemeClr val="tx1"/>
                </a:solidFill>
              </a:rPr>
              <a:t>Expected annual production size</a:t>
            </a:r>
            <a:br>
              <a:rPr lang="en-US" sz="2800" b="1" dirty="0">
                <a:solidFill>
                  <a:schemeClr val="tx1"/>
                </a:solidFill>
              </a:rPr>
            </a:b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8303045"/>
              </p:ext>
            </p:extLst>
          </p:nvPr>
        </p:nvGraphicFramePr>
        <p:xfrm>
          <a:off x="850006" y="1545463"/>
          <a:ext cx="7636091" cy="4404577"/>
        </p:xfrm>
        <a:graphic>
          <a:graphicData uri="http://schemas.openxmlformats.org/drawingml/2006/table">
            <a:tbl>
              <a:tblPr firstRow="1" firstCol="1" bandRow="1">
                <a:tableStyleId>{5C22544A-7EE6-4342-B048-85BDC9FD1C3A}</a:tableStyleId>
              </a:tblPr>
              <a:tblGrid>
                <a:gridCol w="2178848"/>
                <a:gridCol w="1819081"/>
                <a:gridCol w="1819081"/>
                <a:gridCol w="1819081"/>
              </a:tblGrid>
              <a:tr h="1789339">
                <a:tc>
                  <a:txBody>
                    <a:bodyPr/>
                    <a:lstStyle/>
                    <a:p>
                      <a:pPr marL="0" marR="0" algn="ctr">
                        <a:lnSpc>
                          <a:spcPct val="107000"/>
                        </a:lnSpc>
                        <a:spcBef>
                          <a:spcPts val="0"/>
                        </a:spcBef>
                        <a:spcAft>
                          <a:spcPts val="0"/>
                        </a:spcAft>
                      </a:pPr>
                      <a:r>
                        <a:rPr lang="en-US" sz="1600" b="1" dirty="0">
                          <a:effectLst/>
                        </a:rPr>
                        <a:t>PVC Pipe diameter</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Market share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Demand</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Production size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71746">
                <a:tc>
                  <a:txBody>
                    <a:bodyPr/>
                    <a:lstStyle/>
                    <a:p>
                      <a:pPr marL="0" marR="0" algn="ctr">
                        <a:lnSpc>
                          <a:spcPct val="107000"/>
                        </a:lnSpc>
                        <a:spcBef>
                          <a:spcPts val="0"/>
                        </a:spcBef>
                        <a:spcAft>
                          <a:spcPts val="0"/>
                        </a:spcAft>
                      </a:pPr>
                      <a:r>
                        <a:rPr lang="en-US" sz="1600" b="1">
                          <a:effectLst/>
                        </a:rPr>
                        <a:t>4 in</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780807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78080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71746">
                <a:tc>
                  <a:txBody>
                    <a:bodyPr/>
                    <a:lstStyle/>
                    <a:p>
                      <a:pPr marL="0" marR="0" algn="ctr">
                        <a:lnSpc>
                          <a:spcPct val="107000"/>
                        </a:lnSpc>
                        <a:spcBef>
                          <a:spcPts val="0"/>
                        </a:spcBef>
                        <a:spcAft>
                          <a:spcPts val="0"/>
                        </a:spcAft>
                      </a:pPr>
                      <a:r>
                        <a:rPr lang="en-US" sz="1600" b="1" dirty="0">
                          <a:effectLst/>
                        </a:rPr>
                        <a:t>6 in</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161422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16142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71746">
                <a:tc>
                  <a:txBody>
                    <a:bodyPr/>
                    <a:lstStyle/>
                    <a:p>
                      <a:pPr marL="0" marR="0" algn="ctr">
                        <a:lnSpc>
                          <a:spcPct val="107000"/>
                        </a:lnSpc>
                        <a:spcBef>
                          <a:spcPts val="0"/>
                        </a:spcBef>
                        <a:spcAft>
                          <a:spcPts val="0"/>
                        </a:spcAft>
                      </a:pPr>
                      <a:r>
                        <a:rPr lang="en-US" sz="1600" b="1">
                          <a:effectLst/>
                        </a:rPr>
                        <a:t>8 in</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53807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5380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662353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52023"/>
            <a:ext cx="8596668" cy="1038895"/>
          </a:xfrm>
        </p:spPr>
        <p:txBody>
          <a:bodyPr>
            <a:normAutofit/>
          </a:bodyPr>
          <a:lstStyle/>
          <a:p>
            <a:pPr algn="ctr"/>
            <a:r>
              <a:rPr lang="en-US" sz="2800" b="1" dirty="0">
                <a:solidFill>
                  <a:schemeClr val="tx1"/>
                </a:solidFill>
              </a:rPr>
              <a:t>Manpower required to manage and operate the production line</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5188814"/>
              </p:ext>
            </p:extLst>
          </p:nvPr>
        </p:nvGraphicFramePr>
        <p:xfrm>
          <a:off x="677333" y="1556915"/>
          <a:ext cx="8209090" cy="4663582"/>
        </p:xfrm>
        <a:graphic>
          <a:graphicData uri="http://schemas.openxmlformats.org/drawingml/2006/table">
            <a:tbl>
              <a:tblPr firstRow="1" firstCol="1" bandRow="1">
                <a:tableStyleId>{5C22544A-7EE6-4342-B048-85BDC9FD1C3A}</a:tableStyleId>
              </a:tblPr>
              <a:tblGrid>
                <a:gridCol w="1878163"/>
                <a:gridCol w="1358980"/>
                <a:gridCol w="1224340"/>
                <a:gridCol w="1362854"/>
                <a:gridCol w="1352199"/>
                <a:gridCol w="1032554"/>
              </a:tblGrid>
              <a:tr h="1461977">
                <a:tc>
                  <a:txBody>
                    <a:bodyPr/>
                    <a:lstStyle/>
                    <a:p>
                      <a:pPr marL="0" marR="0" algn="ctr">
                        <a:lnSpc>
                          <a:spcPct val="107000"/>
                        </a:lnSpc>
                        <a:spcBef>
                          <a:spcPts val="0"/>
                        </a:spcBef>
                        <a:spcAft>
                          <a:spcPts val="0"/>
                        </a:spcAft>
                      </a:pPr>
                      <a:r>
                        <a:rPr lang="en-US" sz="1600" b="1" dirty="0">
                          <a:effectLst/>
                        </a:rPr>
                        <a:t>Number</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Job Description</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Required Number</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Monthly Salary Per Capita(Jd)</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Total Monthly Salary Per Employee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dirty="0">
                          <a:effectLst/>
                        </a:rPr>
                        <a:t>Total Annual Salary</a:t>
                      </a:r>
                      <a:endParaRPr lang="en-US" sz="1400" b="1" dirty="0">
                        <a:effectLst/>
                      </a:endParaRPr>
                    </a:p>
                    <a:p>
                      <a:pPr marL="0" marR="0" algn="ctr">
                        <a:lnSpc>
                          <a:spcPct val="107000"/>
                        </a:lnSpc>
                        <a:spcBef>
                          <a:spcPts val="0"/>
                        </a:spcBef>
                        <a:spcAft>
                          <a:spcPts val="0"/>
                        </a:spcAft>
                      </a:pPr>
                      <a:r>
                        <a:rPr lang="en-US" sz="1600" b="1" dirty="0">
                          <a:effectLst/>
                        </a:rPr>
                        <a:t>(</a:t>
                      </a:r>
                      <a:r>
                        <a:rPr lang="en-US" sz="1600" b="1" dirty="0" err="1">
                          <a:effectLst/>
                        </a:rPr>
                        <a:t>Jd</a:t>
                      </a:r>
                      <a:r>
                        <a:rPr lang="en-US" sz="1600" b="1" dirty="0">
                          <a:effectLst/>
                        </a:rPr>
                        <a:t>)</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a:txBody>
                    <a:bodyPr/>
                    <a:lstStyle/>
                    <a:p>
                      <a:pPr marL="0" marR="0" algn="ctr" rtl="1">
                        <a:lnSpc>
                          <a:spcPct val="107000"/>
                        </a:lnSpc>
                        <a:spcBef>
                          <a:spcPts val="0"/>
                        </a:spcBef>
                        <a:spcAft>
                          <a:spcPts val="0"/>
                        </a:spcAft>
                      </a:pPr>
                      <a:r>
                        <a:rPr lang="ar-JO"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Manager</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1600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1600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5760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a:txBody>
                    <a:bodyPr/>
                    <a:lstStyle/>
                    <a:p>
                      <a:pPr marL="0" marR="0" algn="ctr">
                        <a:lnSpc>
                          <a:spcPct val="107000"/>
                        </a:lnSpc>
                        <a:spcBef>
                          <a:spcPts val="0"/>
                        </a:spcBef>
                        <a:spcAft>
                          <a:spcPts val="0"/>
                        </a:spcAft>
                      </a:pPr>
                      <a:r>
                        <a:rPr lang="en-US"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Worker</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300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1200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14400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a:txBody>
                    <a:bodyPr/>
                    <a:lstStyle/>
                    <a:p>
                      <a:pPr marL="0" marR="0" algn="ctr">
                        <a:lnSpc>
                          <a:spcPct val="107000"/>
                        </a:lnSpc>
                        <a:spcBef>
                          <a:spcPts val="0"/>
                        </a:spcBef>
                        <a:spcAft>
                          <a:spcPts val="0"/>
                        </a:spcAft>
                      </a:pPr>
                      <a:r>
                        <a:rPr lang="en-US"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Accouter</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400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400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1440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a:txBody>
                    <a:bodyPr/>
                    <a:lstStyle/>
                    <a:p>
                      <a:pPr marL="0" marR="0" algn="ctr">
                        <a:lnSpc>
                          <a:spcPct val="107000"/>
                        </a:lnSpc>
                        <a:spcBef>
                          <a:spcPts val="0"/>
                        </a:spcBef>
                        <a:spcAft>
                          <a:spcPts val="0"/>
                        </a:spcAft>
                      </a:pPr>
                      <a:r>
                        <a:rPr lang="en-US"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Engineer</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600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600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2160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91861">
                <a:tc gridSpan="5">
                  <a:txBody>
                    <a:bodyPr/>
                    <a:lstStyle/>
                    <a:p>
                      <a:pPr marL="0" marR="0" algn="ctr">
                        <a:lnSpc>
                          <a:spcPct val="107000"/>
                        </a:lnSpc>
                        <a:spcBef>
                          <a:spcPts val="0"/>
                        </a:spcBef>
                        <a:spcAft>
                          <a:spcPts val="0"/>
                        </a:spcAft>
                      </a:pPr>
                      <a:r>
                        <a:rPr lang="en-US" sz="1600" b="1">
                          <a:effectLst/>
                        </a:rPr>
                        <a:t>Total annual salary</a:t>
                      </a:r>
                      <a:endParaRPr lang="en-US" sz="1400" b="1">
                        <a:effectLst/>
                      </a:endParaRPr>
                    </a:p>
                    <a:p>
                      <a:pPr marL="0" marR="0" algn="ctr">
                        <a:lnSpc>
                          <a:spcPct val="107000"/>
                        </a:lnSpc>
                        <a:spcBef>
                          <a:spcPts val="0"/>
                        </a:spcBef>
                        <a:spcAft>
                          <a:spcPts val="0"/>
                        </a:spcAft>
                      </a:pPr>
                      <a:r>
                        <a:rPr lang="en-US" sz="1600" b="1">
                          <a:effectLst/>
                        </a:rPr>
                        <a:t>(30% of total salaries for the new production line except the workers)</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600" b="1">
                          <a:effectLst/>
                        </a:rPr>
                        <a:t>23,760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gridSpan="5">
                  <a:txBody>
                    <a:bodyPr/>
                    <a:lstStyle/>
                    <a:p>
                      <a:pPr marL="0" marR="0" algn="ctr">
                        <a:lnSpc>
                          <a:spcPct val="107000"/>
                        </a:lnSpc>
                        <a:spcBef>
                          <a:spcPts val="0"/>
                        </a:spcBef>
                        <a:spcAft>
                          <a:spcPts val="0"/>
                        </a:spcAft>
                      </a:pPr>
                      <a:r>
                        <a:rPr lang="en-US" sz="1600" b="1">
                          <a:effectLst/>
                        </a:rPr>
                        <a:t>(3.25 % of total salaries for Insurance expenses)</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600" b="1">
                          <a:effectLst/>
                        </a:rPr>
                        <a:t>770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1624">
                <a:tc gridSpan="5">
                  <a:txBody>
                    <a:bodyPr/>
                    <a:lstStyle/>
                    <a:p>
                      <a:pPr marL="0" marR="0" algn="ctr">
                        <a:lnSpc>
                          <a:spcPct val="107000"/>
                        </a:lnSpc>
                        <a:spcBef>
                          <a:spcPts val="0"/>
                        </a:spcBef>
                        <a:spcAft>
                          <a:spcPts val="0"/>
                        </a:spcAft>
                      </a:pPr>
                      <a:r>
                        <a:rPr lang="en-US" sz="1600" b="1" dirty="0">
                          <a:effectLst/>
                        </a:rPr>
                        <a:t>Total</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600" b="1" dirty="0">
                          <a:effectLst/>
                        </a:rPr>
                        <a:t>24,530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0197306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a:solidFill>
                  <a:schemeClr val="tx1"/>
                </a:solidFill>
              </a:rPr>
              <a:t>Raw materials and quantities required for production</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2258638"/>
              </p:ext>
            </p:extLst>
          </p:nvPr>
        </p:nvGraphicFramePr>
        <p:xfrm>
          <a:off x="677334" y="1930400"/>
          <a:ext cx="8440909" cy="4161306"/>
        </p:xfrm>
        <a:graphic>
          <a:graphicData uri="http://schemas.openxmlformats.org/drawingml/2006/table">
            <a:tbl>
              <a:tblPr firstRow="1" firstCol="1" bandRow="1">
                <a:tableStyleId>{5C22544A-7EE6-4342-B048-85BDC9FD1C3A}</a:tableStyleId>
              </a:tblPr>
              <a:tblGrid>
                <a:gridCol w="1825627"/>
                <a:gridCol w="1703121"/>
                <a:gridCol w="1188201"/>
                <a:gridCol w="1384409"/>
                <a:gridCol w="1293775"/>
                <a:gridCol w="1045776"/>
              </a:tblGrid>
              <a:tr h="1430166">
                <a:tc>
                  <a:txBody>
                    <a:bodyPr/>
                    <a:lstStyle/>
                    <a:p>
                      <a:pPr marL="0" marR="0" algn="ctr">
                        <a:lnSpc>
                          <a:spcPct val="107000"/>
                        </a:lnSpc>
                        <a:spcBef>
                          <a:spcPts val="0"/>
                        </a:spcBef>
                        <a:spcAft>
                          <a:spcPts val="0"/>
                        </a:spcAft>
                      </a:pPr>
                      <a:r>
                        <a:rPr lang="en-US" sz="1800" b="1" dirty="0" err="1">
                          <a:effectLst/>
                        </a:rPr>
                        <a:t>Pvc</a:t>
                      </a:r>
                      <a:r>
                        <a:rPr lang="en-US" sz="1800" b="1" dirty="0">
                          <a:effectLst/>
                        </a:rPr>
                        <a:t> pipe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Annual production(m)</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Weight of 1 m(kg)</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Total Raw material weight(ton)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Cost</a:t>
                      </a:r>
                      <a:endParaRPr lang="en-US" sz="1600" b="1">
                        <a:effectLst/>
                      </a:endParaRPr>
                    </a:p>
                    <a:p>
                      <a:pPr marL="0" marR="0" algn="ctr">
                        <a:lnSpc>
                          <a:spcPct val="107000"/>
                        </a:lnSpc>
                        <a:spcBef>
                          <a:spcPts val="0"/>
                        </a:spcBef>
                        <a:spcAft>
                          <a:spcPts val="0"/>
                        </a:spcAft>
                      </a:pPr>
                      <a:r>
                        <a:rPr lang="en-US" sz="1800" b="1">
                          <a:effectLst/>
                        </a:rPr>
                        <a:t>(Jd)</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1800" b="1" dirty="0">
                          <a:effectLst/>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82785">
                <a:tc>
                  <a:txBody>
                    <a:bodyPr/>
                    <a:lstStyle/>
                    <a:p>
                      <a:pPr marL="0" marR="0" algn="ctr">
                        <a:lnSpc>
                          <a:spcPct val="107000"/>
                        </a:lnSpc>
                        <a:spcBef>
                          <a:spcPts val="0"/>
                        </a:spcBef>
                        <a:spcAft>
                          <a:spcPts val="0"/>
                        </a:spcAft>
                      </a:pPr>
                      <a:r>
                        <a:rPr lang="en-US" sz="1800" b="1">
                          <a:effectLst/>
                        </a:rPr>
                        <a:t>4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78080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1.14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90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94500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82785">
                <a:tc>
                  <a:txBody>
                    <a:bodyPr/>
                    <a:lstStyle/>
                    <a:p>
                      <a:pPr marL="0" marR="0" algn="ctr">
                        <a:lnSpc>
                          <a:spcPct val="107000"/>
                        </a:lnSpc>
                        <a:spcBef>
                          <a:spcPts val="0"/>
                        </a:spcBef>
                        <a:spcAft>
                          <a:spcPts val="0"/>
                        </a:spcAft>
                      </a:pPr>
                      <a:r>
                        <a:rPr lang="en-US" sz="1800" b="1">
                          <a:effectLst/>
                        </a:rPr>
                        <a:t>6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16142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1.85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30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31500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82785">
                <a:tc>
                  <a:txBody>
                    <a:bodyPr/>
                    <a:lstStyle/>
                    <a:p>
                      <a:pPr marL="0" marR="0" algn="ctr">
                        <a:lnSpc>
                          <a:spcPct val="107000"/>
                        </a:lnSpc>
                        <a:spcBef>
                          <a:spcPts val="0"/>
                        </a:spcBef>
                        <a:spcAft>
                          <a:spcPts val="0"/>
                        </a:spcAft>
                      </a:pPr>
                      <a:r>
                        <a:rPr lang="en-US" sz="1800" b="1">
                          <a:effectLst/>
                        </a:rPr>
                        <a:t>8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5380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2.56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13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13650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82785">
                <a:tc gridSpan="5">
                  <a:txBody>
                    <a:bodyPr/>
                    <a:lstStyle/>
                    <a:p>
                      <a:pPr marL="0" marR="0" algn="ctr">
                        <a:lnSpc>
                          <a:spcPct val="107000"/>
                        </a:lnSpc>
                        <a:spcBef>
                          <a:spcPts val="0"/>
                        </a:spcBef>
                        <a:spcAft>
                          <a:spcPts val="0"/>
                        </a:spcAft>
                      </a:pPr>
                      <a:r>
                        <a:rPr lang="en-US" sz="1800" b="1" dirty="0">
                          <a:effectLst/>
                        </a:rPr>
                        <a:t>Total</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800" b="1" dirty="0">
                          <a:effectLst/>
                        </a:rPr>
                        <a:t>139650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3287425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tx1"/>
                </a:solidFill>
              </a:rPr>
              <a:t>Electricity consumption and </a:t>
            </a:r>
            <a:r>
              <a:rPr lang="en-US" sz="2800" b="1" dirty="0" smtClean="0">
                <a:solidFill>
                  <a:schemeClr val="tx1"/>
                </a:solidFill>
              </a:rPr>
              <a:t>costs:</a:t>
            </a:r>
            <a:endParaRPr lang="en-US" sz="2800" dirty="0">
              <a:solidFill>
                <a:schemeClr val="tx1"/>
              </a:solidFill>
            </a:endParaRPr>
          </a:p>
        </p:txBody>
      </p:sp>
      <p:sp>
        <p:nvSpPr>
          <p:cNvPr id="3" name="Content Placeholder 2"/>
          <p:cNvSpPr>
            <a:spLocks noGrp="1"/>
          </p:cNvSpPr>
          <p:nvPr>
            <p:ph idx="1"/>
          </p:nvPr>
        </p:nvSpPr>
        <p:spPr>
          <a:xfrm>
            <a:off x="677334" y="1365161"/>
            <a:ext cx="8596668" cy="4676201"/>
          </a:xfrm>
        </p:spPr>
        <p:txBody>
          <a:bodyPr/>
          <a:lstStyle/>
          <a:p>
            <a:pPr marL="0" indent="0">
              <a:buNone/>
            </a:pPr>
            <a:r>
              <a:rPr lang="en-US" dirty="0">
                <a:solidFill>
                  <a:schemeClr val="tx1"/>
                </a:solidFill>
              </a:rPr>
              <a:t>The machine consume 67kw/h the factory will operate for 8 h the total electricity cost 2000 </a:t>
            </a:r>
            <a:r>
              <a:rPr lang="en-US" dirty="0" err="1">
                <a:solidFill>
                  <a:schemeClr val="tx1"/>
                </a:solidFill>
              </a:rPr>
              <a:t>Jd</a:t>
            </a:r>
            <a:r>
              <a:rPr lang="en-US" dirty="0">
                <a:solidFill>
                  <a:schemeClr val="tx1"/>
                </a:solidFill>
              </a:rPr>
              <a:t> monthly which means 24000 </a:t>
            </a:r>
            <a:r>
              <a:rPr lang="en-US" dirty="0" smtClean="0">
                <a:solidFill>
                  <a:schemeClr val="tx1"/>
                </a:solidFill>
              </a:rPr>
              <a:t>annually.</a:t>
            </a:r>
          </a:p>
          <a:p>
            <a:pPr marL="0" indent="0">
              <a:buNone/>
            </a:pPr>
            <a:endParaRPr lang="en-US" dirty="0">
              <a:solidFill>
                <a:schemeClr val="tx1"/>
              </a:solidFill>
            </a:endParaRPr>
          </a:p>
          <a:p>
            <a:pPr marL="0" indent="0">
              <a:buNone/>
            </a:pPr>
            <a:endParaRPr lang="en-US" dirty="0" smtClean="0">
              <a:solidFill>
                <a:schemeClr val="tx1"/>
              </a:solidFill>
            </a:endParaRPr>
          </a:p>
          <a:p>
            <a:pPr marL="0" indent="0">
              <a:buNone/>
            </a:pPr>
            <a:r>
              <a:rPr lang="en-US" sz="2800" b="1" dirty="0">
                <a:solidFill>
                  <a:schemeClr val="tx1"/>
                </a:solidFill>
              </a:rPr>
              <a:t>Water consumption and </a:t>
            </a:r>
            <a:r>
              <a:rPr lang="en-US" sz="2800" b="1" dirty="0" smtClean="0">
                <a:solidFill>
                  <a:schemeClr val="tx1"/>
                </a:solidFill>
              </a:rPr>
              <a:t>costs:</a:t>
            </a:r>
            <a:endParaRPr lang="en-US" sz="2800" b="1" dirty="0">
              <a:solidFill>
                <a:schemeClr val="tx1"/>
              </a:solidFill>
            </a:endParaRPr>
          </a:p>
          <a:p>
            <a:pPr marL="0" indent="0">
              <a:buNone/>
            </a:pPr>
            <a:endParaRPr lang="en-US" dirty="0" smtClean="0">
              <a:solidFill>
                <a:schemeClr val="tx1"/>
              </a:solidFill>
            </a:endParaRPr>
          </a:p>
          <a:p>
            <a:pPr marL="0" indent="0">
              <a:buNone/>
            </a:pPr>
            <a:r>
              <a:rPr lang="en-US" dirty="0" smtClean="0">
                <a:solidFill>
                  <a:schemeClr val="tx1"/>
                </a:solidFill>
              </a:rPr>
              <a:t>Monthly </a:t>
            </a:r>
            <a:r>
              <a:rPr lang="en-US" dirty="0">
                <a:solidFill>
                  <a:schemeClr val="tx1"/>
                </a:solidFill>
              </a:rPr>
              <a:t>water cost is estimated at about 1000Jd. 12000 JD Annually</a:t>
            </a:r>
          </a:p>
          <a:p>
            <a:pPr marL="0" indent="0">
              <a:buNone/>
            </a:pPr>
            <a:endParaRPr lang="en-US" dirty="0">
              <a:solidFill>
                <a:schemeClr val="tx1"/>
              </a:solidFill>
            </a:endParaRPr>
          </a:p>
          <a:p>
            <a:pPr marL="0" indent="0">
              <a:buNone/>
            </a:pPr>
            <a:endParaRPr lang="en-US" dirty="0">
              <a:solidFill>
                <a:schemeClr val="tx1"/>
              </a:solidFill>
            </a:endParaRPr>
          </a:p>
        </p:txBody>
      </p:sp>
    </p:spTree>
    <p:extLst>
      <p:ext uri="{BB962C8B-B14F-4D97-AF65-F5344CB8AC3E}">
        <p14:creationId xmlns:p14="http://schemas.microsoft.com/office/powerpoint/2010/main" val="2043671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9955"/>
          </a:xfrm>
        </p:spPr>
        <p:txBody>
          <a:bodyPr>
            <a:normAutofit/>
          </a:bodyPr>
          <a:lstStyle/>
          <a:p>
            <a:pPr algn="ctr"/>
            <a:r>
              <a:rPr lang="en-US" sz="2800" b="1" dirty="0">
                <a:solidFill>
                  <a:schemeClr val="tx1"/>
                </a:solidFill>
              </a:rPr>
              <a:t>General operating expenses total cost</a:t>
            </a:r>
            <a:endParaRPr lang="en-US" sz="2800" dirty="0">
              <a:solidFill>
                <a:schemeClr val="tx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02616050"/>
              </p:ext>
            </p:extLst>
          </p:nvPr>
        </p:nvGraphicFramePr>
        <p:xfrm>
          <a:off x="837128" y="1584106"/>
          <a:ext cx="7984900" cy="4365932"/>
        </p:xfrm>
        <a:graphic>
          <a:graphicData uri="http://schemas.openxmlformats.org/drawingml/2006/table">
            <a:tbl>
              <a:tblPr rtl="1" firstRow="1" firstCol="1" bandRow="1">
                <a:tableStyleId>{5C22544A-7EE6-4342-B048-85BDC9FD1C3A}</a:tableStyleId>
              </a:tblPr>
              <a:tblGrid>
                <a:gridCol w="1798183"/>
                <a:gridCol w="5209443"/>
                <a:gridCol w="977274"/>
              </a:tblGrid>
              <a:tr h="482285">
                <a:tc>
                  <a:txBody>
                    <a:bodyPr/>
                    <a:lstStyle/>
                    <a:p>
                      <a:pPr marL="0" marR="0" algn="ctr" rtl="0">
                        <a:lnSpc>
                          <a:spcPct val="107000"/>
                        </a:lnSpc>
                        <a:spcBef>
                          <a:spcPts val="0"/>
                        </a:spcBef>
                        <a:spcAft>
                          <a:spcPts val="0"/>
                        </a:spcAft>
                      </a:pPr>
                      <a:r>
                        <a:rPr lang="en-US" sz="2000">
                          <a:effectLst/>
                        </a:rPr>
                        <a:t>Cost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Item</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No.</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a:effectLst/>
                        </a:rPr>
                        <a:t>2000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Annual Administrative Expenses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a:effectLst/>
                        </a:rPr>
                        <a:t>2700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Annual maintenance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a:effectLst/>
                        </a:rPr>
                        <a:t>600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Insurance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a:effectLst/>
                        </a:rPr>
                        <a:t>1600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advertising expenses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89937">
                <a:tc>
                  <a:txBody>
                    <a:bodyPr/>
                    <a:lstStyle/>
                    <a:p>
                      <a:pPr marL="0" marR="0" algn="ctr" rtl="0">
                        <a:lnSpc>
                          <a:spcPct val="107000"/>
                        </a:lnSpc>
                        <a:spcBef>
                          <a:spcPts val="0"/>
                        </a:spcBef>
                        <a:spcAft>
                          <a:spcPts val="0"/>
                        </a:spcAft>
                      </a:pPr>
                      <a:r>
                        <a:rPr lang="en-US" sz="2000">
                          <a:effectLst/>
                        </a:rPr>
                        <a:t>2500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Stationery, communications and services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a:effectLst/>
                        </a:rPr>
                        <a:t>4000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Depreciation expenses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20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2285">
                <a:tc>
                  <a:txBody>
                    <a:bodyPr/>
                    <a:lstStyle/>
                    <a:p>
                      <a:pPr marL="0" marR="0" algn="ctr" rtl="0">
                        <a:lnSpc>
                          <a:spcPct val="107000"/>
                        </a:lnSpc>
                        <a:spcBef>
                          <a:spcPts val="0"/>
                        </a:spcBef>
                        <a:spcAft>
                          <a:spcPts val="0"/>
                        </a:spcAft>
                      </a:pPr>
                      <a:r>
                        <a:rPr lang="en-US" sz="2000" dirty="0">
                          <a:effectLst/>
                        </a:rPr>
                        <a:t>13,400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rtl="0">
                        <a:lnSpc>
                          <a:spcPct val="107000"/>
                        </a:lnSpc>
                        <a:spcBef>
                          <a:spcPts val="0"/>
                        </a:spcBef>
                        <a:spcAft>
                          <a:spcPts val="0"/>
                        </a:spcAft>
                      </a:pPr>
                      <a:r>
                        <a:rPr lang="en-US" sz="2000" dirty="0">
                          <a:effectLst/>
                        </a:rPr>
                        <a:t>Total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r>
            </a:tbl>
          </a:graphicData>
        </a:graphic>
      </p:graphicFrame>
    </p:spTree>
    <p:extLst>
      <p:ext uri="{BB962C8B-B14F-4D97-AF65-F5344CB8AC3E}">
        <p14:creationId xmlns:p14="http://schemas.microsoft.com/office/powerpoint/2010/main" val="1130402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9955"/>
          </a:xfrm>
        </p:spPr>
        <p:txBody>
          <a:bodyPr>
            <a:noAutofit/>
          </a:bodyPr>
          <a:lstStyle/>
          <a:p>
            <a:pPr algn="ctr"/>
            <a:r>
              <a:rPr lang="en-US" sz="2800" b="1" dirty="0" smtClean="0">
                <a:solidFill>
                  <a:schemeClr val="tx1"/>
                </a:solidFill>
              </a:rPr>
              <a:t>Summary of total </a:t>
            </a:r>
            <a:r>
              <a:rPr lang="en-US" sz="2800" b="1" dirty="0">
                <a:solidFill>
                  <a:schemeClr val="tx1"/>
                </a:solidFill>
              </a:rPr>
              <a:t>o</a:t>
            </a:r>
            <a:r>
              <a:rPr lang="en-US" sz="2800" b="1" dirty="0" smtClean="0">
                <a:solidFill>
                  <a:schemeClr val="tx1"/>
                </a:solidFill>
              </a:rPr>
              <a:t>perational </a:t>
            </a:r>
            <a:r>
              <a:rPr lang="en-US" sz="2800" b="1" dirty="0">
                <a:solidFill>
                  <a:schemeClr val="tx1"/>
                </a:solidFill>
              </a:rPr>
              <a:t>c</a:t>
            </a:r>
            <a:r>
              <a:rPr lang="en-US" sz="2800" b="1" dirty="0" smtClean="0">
                <a:solidFill>
                  <a:schemeClr val="tx1"/>
                </a:solidFill>
              </a:rPr>
              <a:t>ost:</a:t>
            </a:r>
            <a:r>
              <a:rPr lang="en-US" sz="2800" b="1" dirty="0">
                <a:solidFill>
                  <a:schemeClr val="tx1"/>
                </a:solidFill>
              </a:rPr>
              <a:t/>
            </a:r>
            <a:br>
              <a:rPr lang="en-US" sz="2800" b="1" dirty="0">
                <a:solidFill>
                  <a:schemeClr val="tx1"/>
                </a:solidFill>
              </a:rPr>
            </a:b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9760330"/>
              </p:ext>
            </p:extLst>
          </p:nvPr>
        </p:nvGraphicFramePr>
        <p:xfrm>
          <a:off x="677334" y="1429555"/>
          <a:ext cx="8596667" cy="4520481"/>
        </p:xfrm>
        <a:graphic>
          <a:graphicData uri="http://schemas.openxmlformats.org/drawingml/2006/table">
            <a:tbl>
              <a:tblPr rtl="1" firstRow="1" firstCol="1" bandRow="1">
                <a:tableStyleId>{5C22544A-7EE6-4342-B048-85BDC9FD1C3A}</a:tableStyleId>
              </a:tblPr>
              <a:tblGrid>
                <a:gridCol w="1824251"/>
                <a:gridCol w="5918185"/>
                <a:gridCol w="854231"/>
              </a:tblGrid>
              <a:tr h="496473">
                <a:tc>
                  <a:txBody>
                    <a:bodyPr/>
                    <a:lstStyle/>
                    <a:p>
                      <a:pPr marL="0" marR="0" algn="ctr" rtl="0">
                        <a:lnSpc>
                          <a:spcPct val="107000"/>
                        </a:lnSpc>
                        <a:spcBef>
                          <a:spcPts val="0"/>
                        </a:spcBef>
                        <a:spcAft>
                          <a:spcPts val="0"/>
                        </a:spcAft>
                      </a:pPr>
                      <a:r>
                        <a:rPr lang="en-US" sz="1800" b="1" kern="0" dirty="0">
                          <a:effectLst/>
                        </a:rPr>
                        <a:t>Cost(</a:t>
                      </a:r>
                      <a:r>
                        <a:rPr lang="en-US" sz="1800" b="1" kern="0" dirty="0" err="1">
                          <a:effectLst/>
                        </a:rPr>
                        <a:t>Jd</a:t>
                      </a:r>
                      <a:r>
                        <a:rPr lang="en-US" sz="1800" b="1" kern="0" dirty="0">
                          <a:effectLst/>
                        </a:rPr>
                        <a:t>)</a:t>
                      </a:r>
                      <a:endParaRPr lang="en-US" sz="1600" b="1" kern="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Item</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No.</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019058">
                <a:tc>
                  <a:txBody>
                    <a:bodyPr/>
                    <a:lstStyle/>
                    <a:p>
                      <a:pPr marL="0" marR="0" algn="ctr" rtl="0">
                        <a:lnSpc>
                          <a:spcPct val="107000"/>
                        </a:lnSpc>
                        <a:spcBef>
                          <a:spcPts val="0"/>
                        </a:spcBef>
                        <a:spcAft>
                          <a:spcPts val="0"/>
                        </a:spcAft>
                      </a:pPr>
                      <a:r>
                        <a:rPr lang="en-US" sz="1800" b="1" kern="0">
                          <a:effectLst/>
                        </a:rPr>
                        <a:t>24,530</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Manpower required to manage and operate the production line</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1</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019058">
                <a:tc>
                  <a:txBody>
                    <a:bodyPr/>
                    <a:lstStyle/>
                    <a:p>
                      <a:pPr marL="0" marR="0" algn="ctr" rtl="0">
                        <a:lnSpc>
                          <a:spcPct val="107000"/>
                        </a:lnSpc>
                        <a:spcBef>
                          <a:spcPts val="0"/>
                        </a:spcBef>
                        <a:spcAft>
                          <a:spcPts val="0"/>
                        </a:spcAft>
                      </a:pPr>
                      <a:r>
                        <a:rPr lang="en-US" sz="1800" b="1" kern="0">
                          <a:effectLst/>
                        </a:rPr>
                        <a:t>139650</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Raw materials and quantities required for production</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2</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6473">
                <a:tc>
                  <a:txBody>
                    <a:bodyPr/>
                    <a:lstStyle/>
                    <a:p>
                      <a:pPr marL="0" marR="0" algn="ctr" rtl="0">
                        <a:lnSpc>
                          <a:spcPct val="107000"/>
                        </a:lnSpc>
                        <a:spcBef>
                          <a:spcPts val="0"/>
                        </a:spcBef>
                        <a:spcAft>
                          <a:spcPts val="0"/>
                        </a:spcAft>
                      </a:pPr>
                      <a:r>
                        <a:rPr lang="en-US" sz="1800" b="1" kern="0">
                          <a:effectLst/>
                        </a:rPr>
                        <a:t>24000</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Electricity consumption and costs</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3</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6473">
                <a:tc>
                  <a:txBody>
                    <a:bodyPr/>
                    <a:lstStyle/>
                    <a:p>
                      <a:pPr marL="0" marR="0" algn="ctr" rtl="0">
                        <a:lnSpc>
                          <a:spcPct val="107000"/>
                        </a:lnSpc>
                        <a:spcBef>
                          <a:spcPts val="0"/>
                        </a:spcBef>
                        <a:spcAft>
                          <a:spcPts val="0"/>
                        </a:spcAft>
                      </a:pPr>
                      <a:r>
                        <a:rPr lang="en-US" sz="1800" b="1" kern="0">
                          <a:effectLst/>
                        </a:rPr>
                        <a:t>12000</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Water consumption and costs</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4</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6473">
                <a:tc>
                  <a:txBody>
                    <a:bodyPr/>
                    <a:lstStyle/>
                    <a:p>
                      <a:pPr marL="0" marR="0" algn="ctr" rtl="0">
                        <a:lnSpc>
                          <a:spcPct val="107000"/>
                        </a:lnSpc>
                        <a:spcBef>
                          <a:spcPts val="0"/>
                        </a:spcBef>
                        <a:spcAft>
                          <a:spcPts val="0"/>
                        </a:spcAft>
                      </a:pPr>
                      <a:r>
                        <a:rPr lang="en-US" sz="1800" b="1" dirty="0">
                          <a:effectLst/>
                        </a:rPr>
                        <a:t>13,400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General operating expenses</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rtl="0">
                        <a:lnSpc>
                          <a:spcPct val="107000"/>
                        </a:lnSpc>
                        <a:spcBef>
                          <a:spcPts val="0"/>
                        </a:spcBef>
                        <a:spcAft>
                          <a:spcPts val="0"/>
                        </a:spcAft>
                      </a:pPr>
                      <a:r>
                        <a:rPr lang="en-US" sz="1800" b="1" kern="0">
                          <a:effectLst/>
                        </a:rPr>
                        <a:t>5</a:t>
                      </a:r>
                      <a:endParaRPr lang="en-US" sz="1600" b="1" kern="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6473">
                <a:tc>
                  <a:txBody>
                    <a:bodyPr/>
                    <a:lstStyle/>
                    <a:p>
                      <a:pPr marL="0" marR="0" algn="ctr" rtl="0">
                        <a:lnSpc>
                          <a:spcPct val="107000"/>
                        </a:lnSpc>
                        <a:spcBef>
                          <a:spcPts val="0"/>
                        </a:spcBef>
                        <a:spcAft>
                          <a:spcPts val="0"/>
                        </a:spcAft>
                      </a:pPr>
                      <a:r>
                        <a:rPr lang="en-US" sz="1800" b="1" dirty="0">
                          <a:effectLst/>
                        </a:rPr>
                        <a:t>213580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rtl="0">
                        <a:lnSpc>
                          <a:spcPct val="107000"/>
                        </a:lnSpc>
                        <a:spcBef>
                          <a:spcPts val="0"/>
                        </a:spcBef>
                        <a:spcAft>
                          <a:spcPts val="0"/>
                        </a:spcAft>
                      </a:pPr>
                      <a:r>
                        <a:rPr lang="en-US" sz="1800" b="1" kern="0" dirty="0">
                          <a:effectLst/>
                        </a:rPr>
                        <a:t>Total</a:t>
                      </a:r>
                      <a:endParaRPr lang="en-US" sz="1600" b="1" kern="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r>
            </a:tbl>
          </a:graphicData>
        </a:graphic>
      </p:graphicFrame>
    </p:spTree>
    <p:extLst>
      <p:ext uri="{BB962C8B-B14F-4D97-AF65-F5344CB8AC3E}">
        <p14:creationId xmlns:p14="http://schemas.microsoft.com/office/powerpoint/2010/main" val="32352759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84349"/>
          </a:xfrm>
        </p:spPr>
        <p:txBody>
          <a:bodyPr>
            <a:noAutofit/>
          </a:bodyPr>
          <a:lstStyle/>
          <a:p>
            <a:pPr algn="ctr"/>
            <a:r>
              <a:rPr lang="en-US" sz="2800" b="1" dirty="0">
                <a:solidFill>
                  <a:schemeClr val="tx1"/>
                </a:solidFill>
              </a:rPr>
              <a:t>Total annual revenue</a:t>
            </a:r>
            <a:r>
              <a:rPr lang="en-US" sz="2800" dirty="0">
                <a:solidFill>
                  <a:schemeClr val="tx1"/>
                </a:solidFill>
              </a:rPr>
              <a:t/>
            </a:r>
            <a:br>
              <a:rPr lang="en-US" sz="2800" dirty="0">
                <a:solidFill>
                  <a:schemeClr val="tx1"/>
                </a:solidFill>
              </a:rPr>
            </a:b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6901542"/>
              </p:ext>
            </p:extLst>
          </p:nvPr>
        </p:nvGraphicFramePr>
        <p:xfrm>
          <a:off x="677335" y="1378041"/>
          <a:ext cx="7951511" cy="4687910"/>
        </p:xfrm>
        <a:graphic>
          <a:graphicData uri="http://schemas.openxmlformats.org/drawingml/2006/table">
            <a:tbl>
              <a:tblPr firstRow="1" firstCol="1" bandRow="1">
                <a:tableStyleId>{5C22544A-7EE6-4342-B048-85BDC9FD1C3A}</a:tableStyleId>
              </a:tblPr>
              <a:tblGrid>
                <a:gridCol w="2327942"/>
                <a:gridCol w="1874523"/>
                <a:gridCol w="1874523"/>
                <a:gridCol w="1874523"/>
              </a:tblGrid>
              <a:tr h="1589794">
                <a:tc>
                  <a:txBody>
                    <a:bodyPr/>
                    <a:lstStyle/>
                    <a:p>
                      <a:pPr marL="0" marR="0" algn="ctr">
                        <a:lnSpc>
                          <a:spcPct val="107000"/>
                        </a:lnSpc>
                        <a:spcBef>
                          <a:spcPts val="0"/>
                        </a:spcBef>
                        <a:spcAft>
                          <a:spcPts val="0"/>
                        </a:spcAft>
                      </a:pPr>
                      <a:r>
                        <a:rPr lang="en-US" sz="1800" b="1">
                          <a:effectLst/>
                        </a:rPr>
                        <a:t>PVC Pipe diameter</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Production Size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Avg. Price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rPr>
                        <a:t>Income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4529">
                <a:tc>
                  <a:txBody>
                    <a:bodyPr/>
                    <a:lstStyle/>
                    <a:p>
                      <a:pPr marL="0" marR="0" algn="ctr">
                        <a:lnSpc>
                          <a:spcPct val="107000"/>
                        </a:lnSpc>
                        <a:spcBef>
                          <a:spcPts val="0"/>
                        </a:spcBef>
                        <a:spcAft>
                          <a:spcPts val="0"/>
                        </a:spcAft>
                      </a:pPr>
                      <a:r>
                        <a:rPr lang="en-US" sz="1800" b="1">
                          <a:effectLst/>
                        </a:rPr>
                        <a:t>4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78080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624640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4529">
                <a:tc>
                  <a:txBody>
                    <a:bodyPr/>
                    <a:lstStyle/>
                    <a:p>
                      <a:pPr marL="0" marR="0" algn="ctr">
                        <a:lnSpc>
                          <a:spcPct val="107000"/>
                        </a:lnSpc>
                        <a:spcBef>
                          <a:spcPts val="0"/>
                        </a:spcBef>
                        <a:spcAft>
                          <a:spcPts val="0"/>
                        </a:spcAft>
                      </a:pPr>
                      <a:r>
                        <a:rPr lang="en-US" sz="1800" b="1">
                          <a:effectLst/>
                        </a:rPr>
                        <a:t>6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16142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18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290556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4529">
                <a:tc>
                  <a:txBody>
                    <a:bodyPr/>
                    <a:lstStyle/>
                    <a:p>
                      <a:pPr marL="0" marR="0" algn="ctr">
                        <a:lnSpc>
                          <a:spcPct val="107000"/>
                        </a:lnSpc>
                        <a:spcBef>
                          <a:spcPts val="0"/>
                        </a:spcBef>
                        <a:spcAft>
                          <a:spcPts val="0"/>
                        </a:spcAft>
                      </a:pPr>
                      <a:r>
                        <a:rPr lang="en-US" sz="1800" b="1">
                          <a:effectLst/>
                        </a:rPr>
                        <a:t>8 in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b="1">
                          <a:effectLst/>
                        </a:rPr>
                        <a:t>5381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35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800" b="1">
                          <a:effectLst/>
                        </a:rPr>
                        <a:t>188300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4529">
                <a:tc gridSpan="3">
                  <a:txBody>
                    <a:bodyPr/>
                    <a:lstStyle/>
                    <a:p>
                      <a:pPr marL="0" marR="0" algn="ctr">
                        <a:lnSpc>
                          <a:spcPct val="107000"/>
                        </a:lnSpc>
                        <a:spcBef>
                          <a:spcPts val="0"/>
                        </a:spcBef>
                        <a:spcAft>
                          <a:spcPts val="0"/>
                        </a:spcAft>
                      </a:pPr>
                      <a:r>
                        <a:rPr lang="en-US" sz="1800" b="1">
                          <a:effectLst/>
                        </a:rPr>
                        <a:t>Total</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800" b="1" dirty="0">
                          <a:effectLst/>
                        </a:rPr>
                        <a:t>1103496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3208032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Financial Analysis</a:t>
            </a:r>
            <a:br>
              <a:rPr lang="en-US" b="1" dirty="0"/>
            </a:br>
            <a:endParaRPr lang="en-US" dirty="0"/>
          </a:p>
        </p:txBody>
      </p:sp>
      <p:sp>
        <p:nvSpPr>
          <p:cNvPr id="3" name="Content Placeholder 2"/>
          <p:cNvSpPr>
            <a:spLocks noGrp="1"/>
          </p:cNvSpPr>
          <p:nvPr>
            <p:ph idx="1"/>
          </p:nvPr>
        </p:nvSpPr>
        <p:spPr>
          <a:xfrm>
            <a:off x="677334" y="1609859"/>
            <a:ext cx="8596668" cy="4431503"/>
          </a:xfrm>
        </p:spPr>
        <p:txBody>
          <a:bodyPr/>
          <a:lstStyle/>
          <a:p>
            <a:pPr marL="0" indent="0">
              <a:lnSpc>
                <a:spcPct val="200000"/>
              </a:lnSpc>
              <a:buNone/>
            </a:pPr>
            <a:r>
              <a:rPr lang="en-US" dirty="0">
                <a:solidFill>
                  <a:schemeClr val="tx1"/>
                </a:solidFill>
              </a:rPr>
              <a:t>In order to study and implement the project's material returns, the Advisory Group carried out financial analysis from the numbers they had in the previous chapter and the analysis had three scenarios as follows: </a:t>
            </a:r>
          </a:p>
          <a:p>
            <a:pPr lvl="0">
              <a:lnSpc>
                <a:spcPct val="200000"/>
              </a:lnSpc>
            </a:pPr>
            <a:r>
              <a:rPr lang="en-US" dirty="0">
                <a:solidFill>
                  <a:schemeClr val="tx1"/>
                </a:solidFill>
              </a:rPr>
              <a:t>Cash flow with fixed sales and fixed Running </a:t>
            </a:r>
            <a:r>
              <a:rPr lang="en-US" dirty="0" smtClean="0">
                <a:solidFill>
                  <a:schemeClr val="tx1"/>
                </a:solidFill>
              </a:rPr>
              <a:t>cost</a:t>
            </a:r>
            <a:r>
              <a:rPr lang="en-US" dirty="0">
                <a:solidFill>
                  <a:schemeClr val="tx1"/>
                </a:solidFill>
              </a:rPr>
              <a:t>.</a:t>
            </a:r>
            <a:endParaRPr lang="en-US" dirty="0">
              <a:solidFill>
                <a:schemeClr val="tx1"/>
              </a:solidFill>
            </a:endParaRPr>
          </a:p>
          <a:p>
            <a:pPr lvl="0">
              <a:lnSpc>
                <a:spcPct val="200000"/>
              </a:lnSpc>
            </a:pPr>
            <a:r>
              <a:rPr lang="en-US" dirty="0">
                <a:solidFill>
                  <a:schemeClr val="tx1"/>
                </a:solidFill>
              </a:rPr>
              <a:t>Cash flow with geometric increasing sales with 2.5%</a:t>
            </a:r>
          </a:p>
          <a:p>
            <a:pPr lvl="0">
              <a:lnSpc>
                <a:spcPct val="200000"/>
              </a:lnSpc>
            </a:pPr>
            <a:r>
              <a:rPr lang="en-US" dirty="0">
                <a:solidFill>
                  <a:schemeClr val="tx1"/>
                </a:solidFill>
              </a:rPr>
              <a:t>Sensitivity analysis has four scenarios ( two good, two bad)</a:t>
            </a:r>
          </a:p>
          <a:p>
            <a:pPr>
              <a:lnSpc>
                <a:spcPct val="200000"/>
              </a:lnSpc>
            </a:pPr>
            <a:endParaRPr lang="en-US" dirty="0">
              <a:solidFill>
                <a:schemeClr val="tx1"/>
              </a:solidFill>
            </a:endParaRPr>
          </a:p>
        </p:txBody>
      </p:sp>
    </p:spTree>
    <p:extLst>
      <p:ext uri="{BB962C8B-B14F-4D97-AF65-F5344CB8AC3E}">
        <p14:creationId xmlns:p14="http://schemas.microsoft.com/office/powerpoint/2010/main" val="37818411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9955"/>
          </a:xfrm>
        </p:spPr>
        <p:txBody>
          <a:bodyPr>
            <a:normAutofit/>
          </a:bodyPr>
          <a:lstStyle/>
          <a:p>
            <a:r>
              <a:rPr lang="en-US" sz="2800" b="1" dirty="0">
                <a:solidFill>
                  <a:schemeClr val="tx1"/>
                </a:solidFill>
              </a:rPr>
              <a:t>Cash flow with fixed sales and fixed Running cost:</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34170249"/>
              </p:ext>
            </p:extLst>
          </p:nvPr>
        </p:nvGraphicFramePr>
        <p:xfrm>
          <a:off x="677338" y="1700012"/>
          <a:ext cx="8466662" cy="4404573"/>
        </p:xfrm>
        <a:graphic>
          <a:graphicData uri="http://schemas.openxmlformats.org/drawingml/2006/table">
            <a:tbl>
              <a:tblPr firstRow="1" firstCol="1" bandRow="1">
                <a:tableStyleId>{5C22544A-7EE6-4342-B048-85BDC9FD1C3A}</a:tableStyleId>
              </a:tblPr>
              <a:tblGrid>
                <a:gridCol w="1339246"/>
                <a:gridCol w="890927"/>
                <a:gridCol w="890927"/>
                <a:gridCol w="890927"/>
                <a:gridCol w="890927"/>
                <a:gridCol w="890927"/>
                <a:gridCol w="890927"/>
                <a:gridCol w="890927"/>
                <a:gridCol w="890927"/>
              </a:tblGrid>
              <a:tr h="338813">
                <a:tc>
                  <a:txBody>
                    <a:bodyPr/>
                    <a:lstStyle/>
                    <a:p>
                      <a:pPr marL="0" marR="0" algn="ctr" rtl="0">
                        <a:spcBef>
                          <a:spcPts val="0"/>
                        </a:spcBef>
                        <a:spcAft>
                          <a:spcPts val="0"/>
                        </a:spcAft>
                      </a:pPr>
                      <a:r>
                        <a:rPr lang="en-US" sz="1600" b="1" dirty="0" err="1">
                          <a:effectLst/>
                        </a:rPr>
                        <a:t>invstment</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80000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77627">
                <a:tc>
                  <a:txBody>
                    <a:bodyPr/>
                    <a:lstStyle/>
                    <a:p>
                      <a:pPr marL="0" marR="0" algn="ctr" rtl="0">
                        <a:spcBef>
                          <a:spcPts val="0"/>
                        </a:spcBef>
                        <a:spcAft>
                          <a:spcPts val="0"/>
                        </a:spcAft>
                      </a:pPr>
                      <a:r>
                        <a:rPr lang="en-US" sz="1600" b="1">
                          <a:effectLst/>
                        </a:rPr>
                        <a:t>Running cost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38813">
                <a:tc>
                  <a:txBody>
                    <a:bodyPr/>
                    <a:lstStyle/>
                    <a:p>
                      <a:pPr marL="0" marR="0" algn="ctr" rtl="0">
                        <a:spcBef>
                          <a:spcPts val="0"/>
                        </a:spcBef>
                        <a:spcAft>
                          <a:spcPts val="0"/>
                        </a:spcAft>
                      </a:pPr>
                      <a:r>
                        <a:rPr lang="en-US" sz="1600" b="1">
                          <a:effectLst/>
                        </a:rPr>
                        <a:t>Dep</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38813">
                <a:tc>
                  <a:txBody>
                    <a:bodyPr/>
                    <a:lstStyle/>
                    <a:p>
                      <a:pPr marL="0" marR="0" algn="ctr" rtl="0">
                        <a:spcBef>
                          <a:spcPts val="0"/>
                        </a:spcBef>
                        <a:spcAft>
                          <a:spcPts val="0"/>
                        </a:spcAft>
                      </a:pPr>
                      <a:r>
                        <a:rPr lang="en-US" sz="1600" b="1">
                          <a:effectLst/>
                        </a:rPr>
                        <a:t>Income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16440">
                <a:tc>
                  <a:txBody>
                    <a:bodyPr/>
                    <a:lstStyle/>
                    <a:p>
                      <a:pPr marL="0" marR="0" algn="ctr" rtl="0">
                        <a:spcBef>
                          <a:spcPts val="0"/>
                        </a:spcBef>
                        <a:spcAft>
                          <a:spcPts val="0"/>
                        </a:spcAft>
                      </a:pPr>
                      <a:r>
                        <a:rPr lang="en-US" sz="1600" b="1">
                          <a:effectLst/>
                        </a:rPr>
                        <a:t>Net income before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77627">
                <a:tc>
                  <a:txBody>
                    <a:bodyPr/>
                    <a:lstStyle/>
                    <a:p>
                      <a:pPr marL="0" marR="0" algn="ctr" rtl="0">
                        <a:spcBef>
                          <a:spcPts val="0"/>
                        </a:spcBef>
                        <a:spcAft>
                          <a:spcPts val="0"/>
                        </a:spcAft>
                      </a:pPr>
                      <a:r>
                        <a:rPr lang="en-US" sz="1600" b="1">
                          <a:effectLst/>
                        </a:rPr>
                        <a:t>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16440">
                <a:tc>
                  <a:txBody>
                    <a:bodyPr/>
                    <a:lstStyle/>
                    <a:p>
                      <a:pPr marL="0" marR="0" algn="ctr" rtl="0">
                        <a:spcBef>
                          <a:spcPts val="0"/>
                        </a:spcBef>
                        <a:spcAft>
                          <a:spcPts val="0"/>
                        </a:spcAft>
                      </a:pPr>
                      <a:r>
                        <a:rPr lang="en-US" sz="1600" b="1">
                          <a:effectLst/>
                        </a:rPr>
                        <a:t>Net income after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dirty="0">
                          <a:effectLst/>
                        </a:rPr>
                        <a:t>711932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9673814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8947" y="5194479"/>
            <a:ext cx="8596668" cy="1320800"/>
          </a:xfrm>
        </p:spPr>
        <p:txBody>
          <a:bodyPr>
            <a:normAutofit/>
          </a:bodyPr>
          <a:lstStyle/>
          <a:p>
            <a:pPr algn="ctr"/>
            <a:r>
              <a:rPr lang="en-US" sz="1800" b="1" dirty="0">
                <a:solidFill>
                  <a:schemeClr val="tx1"/>
                </a:solidFill>
              </a:rPr>
              <a:t>Cash flow diagram for the first </a:t>
            </a:r>
            <a:r>
              <a:rPr lang="en-US" sz="1800" b="1" dirty="0" smtClean="0">
                <a:solidFill>
                  <a:schemeClr val="tx1"/>
                </a:solidFill>
              </a:rPr>
              <a:t>scenario, fixed </a:t>
            </a:r>
            <a:r>
              <a:rPr lang="en-US" sz="1800" b="1" dirty="0">
                <a:solidFill>
                  <a:schemeClr val="tx1"/>
                </a:solidFill>
              </a:rPr>
              <a:t>sales and fixed Running cost</a:t>
            </a:r>
            <a:endParaRPr lang="en-US" sz="1800"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06828" y="1159099"/>
            <a:ext cx="6812924" cy="3309870"/>
          </a:xfrm>
          <a:prstGeom prst="rect">
            <a:avLst/>
          </a:prstGeom>
        </p:spPr>
      </p:pic>
    </p:spTree>
    <p:extLst>
      <p:ext uri="{BB962C8B-B14F-4D97-AF65-F5344CB8AC3E}">
        <p14:creationId xmlns:p14="http://schemas.microsoft.com/office/powerpoint/2010/main" val="1917140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677334" y="1374978"/>
            <a:ext cx="8596668" cy="3880773"/>
          </a:xfrm>
        </p:spPr>
        <p:txBody>
          <a:bodyPr>
            <a:normAutofit/>
          </a:bodyPr>
          <a:lstStyle/>
          <a:p>
            <a:r>
              <a:rPr lang="en-US" sz="2400" dirty="0" smtClean="0">
                <a:solidFill>
                  <a:schemeClr val="tx1"/>
                </a:solidFill>
              </a:rPr>
              <a:t>Introduction</a:t>
            </a:r>
          </a:p>
          <a:p>
            <a:r>
              <a:rPr lang="en-US" sz="2400" dirty="0" smtClean="0">
                <a:solidFill>
                  <a:schemeClr val="tx1"/>
                </a:solidFill>
              </a:rPr>
              <a:t>Technical study</a:t>
            </a:r>
          </a:p>
          <a:p>
            <a:r>
              <a:rPr lang="en-US" sz="2400" dirty="0" smtClean="0">
                <a:solidFill>
                  <a:schemeClr val="tx1"/>
                </a:solidFill>
              </a:rPr>
              <a:t>Financial analysis</a:t>
            </a:r>
          </a:p>
          <a:p>
            <a:r>
              <a:rPr lang="en-US" sz="2400" dirty="0" smtClean="0">
                <a:solidFill>
                  <a:schemeClr val="tx1"/>
                </a:solidFill>
              </a:rPr>
              <a:t>Conclusion and Recommendation </a:t>
            </a:r>
          </a:p>
          <a:p>
            <a:pPr marL="0" indent="0">
              <a:buNone/>
            </a:pPr>
            <a:endParaRPr lang="en-US" sz="2400" dirty="0">
              <a:solidFill>
                <a:schemeClr val="tx1"/>
              </a:solidFill>
            </a:endParaRPr>
          </a:p>
        </p:txBody>
      </p:sp>
    </p:spTree>
    <p:extLst>
      <p:ext uri="{BB962C8B-B14F-4D97-AF65-F5344CB8AC3E}">
        <p14:creationId xmlns:p14="http://schemas.microsoft.com/office/powerpoint/2010/main" val="31237227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2834"/>
          </a:xfrm>
        </p:spPr>
        <p:txBody>
          <a:bodyPr>
            <a:normAutofit/>
          </a:bodyPr>
          <a:lstStyle/>
          <a:p>
            <a:r>
              <a:rPr lang="en-US" sz="2800" b="1" dirty="0" smtClean="0">
                <a:solidFill>
                  <a:schemeClr val="tx1"/>
                </a:solidFill>
              </a:rPr>
              <a:t>Indicators</a:t>
            </a:r>
            <a:r>
              <a:rPr lang="en-US" sz="2800" dirty="0">
                <a:solidFill>
                  <a:schemeClr val="tx1"/>
                </a:solidFill>
              </a:rPr>
              <a:t>:</a:t>
            </a:r>
          </a:p>
        </p:txBody>
      </p:sp>
      <p:sp>
        <p:nvSpPr>
          <p:cNvPr id="3" name="Content Placeholder 2"/>
          <p:cNvSpPr>
            <a:spLocks noGrp="1"/>
          </p:cNvSpPr>
          <p:nvPr>
            <p:ph idx="1"/>
          </p:nvPr>
        </p:nvSpPr>
        <p:spPr>
          <a:xfrm>
            <a:off x="677334" y="1799981"/>
            <a:ext cx="8596668" cy="3880773"/>
          </a:xfrm>
        </p:spPr>
        <p:txBody>
          <a:bodyPr/>
          <a:lstStyle/>
          <a:p>
            <a:pPr>
              <a:lnSpc>
                <a:spcPct val="200000"/>
              </a:lnSpc>
            </a:pPr>
            <a:r>
              <a:rPr lang="en-US" dirty="0">
                <a:solidFill>
                  <a:schemeClr val="tx1"/>
                </a:solidFill>
              </a:rPr>
              <a:t>1 </a:t>
            </a:r>
            <a:r>
              <a:rPr lang="en-US" dirty="0" err="1">
                <a:solidFill>
                  <a:schemeClr val="tx1"/>
                </a:solidFill>
              </a:rPr>
              <a:t>.Net</a:t>
            </a:r>
            <a:r>
              <a:rPr lang="en-US" dirty="0">
                <a:solidFill>
                  <a:schemeClr val="tx1"/>
                </a:solidFill>
              </a:rPr>
              <a:t> present value: 6000000</a:t>
            </a:r>
          </a:p>
          <a:p>
            <a:pPr>
              <a:lnSpc>
                <a:spcPct val="200000"/>
              </a:lnSpc>
            </a:pPr>
            <a:r>
              <a:rPr lang="en-US" dirty="0">
                <a:solidFill>
                  <a:schemeClr val="tx1"/>
                </a:solidFill>
              </a:rPr>
              <a:t>2. Rate of Return : 890%</a:t>
            </a:r>
          </a:p>
          <a:p>
            <a:pPr>
              <a:lnSpc>
                <a:spcPct val="200000"/>
              </a:lnSpc>
            </a:pPr>
            <a:r>
              <a:rPr lang="en-US" dirty="0">
                <a:solidFill>
                  <a:schemeClr val="tx1"/>
                </a:solidFill>
              </a:rPr>
              <a:t>3. </a:t>
            </a:r>
            <a:r>
              <a:rPr lang="en-US" dirty="0" smtClean="0">
                <a:solidFill>
                  <a:schemeClr val="tx1"/>
                </a:solidFill>
              </a:rPr>
              <a:t>pay pack </a:t>
            </a:r>
            <a:r>
              <a:rPr lang="en-US" dirty="0">
                <a:solidFill>
                  <a:schemeClr val="tx1"/>
                </a:solidFill>
              </a:rPr>
              <a:t>period is less than 1 year </a:t>
            </a:r>
          </a:p>
          <a:p>
            <a:pPr>
              <a:lnSpc>
                <a:spcPct val="200000"/>
              </a:lnSpc>
            </a:pPr>
            <a:r>
              <a:rPr lang="en-US" dirty="0">
                <a:solidFill>
                  <a:schemeClr val="tx1"/>
                </a:solidFill>
              </a:rPr>
              <a:t>4. Break even point there is less than 1 year of work </a:t>
            </a:r>
          </a:p>
          <a:p>
            <a:endParaRPr lang="en-US" dirty="0"/>
          </a:p>
        </p:txBody>
      </p:sp>
    </p:spTree>
    <p:extLst>
      <p:ext uri="{BB962C8B-B14F-4D97-AF65-F5344CB8AC3E}">
        <p14:creationId xmlns:p14="http://schemas.microsoft.com/office/powerpoint/2010/main" val="19211786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chemeClr val="tx1"/>
                </a:solidFill>
              </a:rPr>
              <a:t>Cash flow with geometric increasing sales with 2.5%: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68011145"/>
              </p:ext>
            </p:extLst>
          </p:nvPr>
        </p:nvGraphicFramePr>
        <p:xfrm>
          <a:off x="677338" y="1558345"/>
          <a:ext cx="8930305" cy="4752302"/>
        </p:xfrm>
        <a:graphic>
          <a:graphicData uri="http://schemas.openxmlformats.org/drawingml/2006/table">
            <a:tbl>
              <a:tblPr firstRow="1" firstCol="1" bandRow="1">
                <a:tableStyleId>{5C22544A-7EE6-4342-B048-85BDC9FD1C3A}</a:tableStyleId>
              </a:tblPr>
              <a:tblGrid>
                <a:gridCol w="1412585"/>
                <a:gridCol w="939715"/>
                <a:gridCol w="939715"/>
                <a:gridCol w="939715"/>
                <a:gridCol w="939715"/>
                <a:gridCol w="939715"/>
                <a:gridCol w="939715"/>
                <a:gridCol w="939715"/>
                <a:gridCol w="939715"/>
              </a:tblGrid>
              <a:tr h="339450">
                <a:tc>
                  <a:txBody>
                    <a:bodyPr/>
                    <a:lstStyle/>
                    <a:p>
                      <a:pPr marL="0" marR="0" algn="ctr" rtl="0">
                        <a:spcBef>
                          <a:spcPts val="0"/>
                        </a:spcBef>
                        <a:spcAft>
                          <a:spcPts val="0"/>
                        </a:spcAft>
                      </a:pPr>
                      <a:r>
                        <a:rPr lang="en-US" sz="1800" b="1" dirty="0" err="1">
                          <a:effectLst/>
                        </a:rPr>
                        <a:t>invstment</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80000</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1</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2</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3</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4</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5</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6</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800" b="1">
                          <a:effectLst/>
                        </a:rPr>
                        <a:t>Year 7</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78900">
                <a:tc>
                  <a:txBody>
                    <a:bodyPr/>
                    <a:lstStyle/>
                    <a:p>
                      <a:pPr marL="0" marR="0" algn="ctr" rtl="0">
                        <a:spcBef>
                          <a:spcPts val="0"/>
                        </a:spcBef>
                        <a:spcAft>
                          <a:spcPts val="0"/>
                        </a:spcAft>
                      </a:pPr>
                      <a:r>
                        <a:rPr lang="en-US" sz="1800" b="1">
                          <a:effectLst/>
                        </a:rPr>
                        <a:t>Running cost</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209580</a:t>
                      </a:r>
                      <a:endParaRPr lang="en-US" sz="1800" b="1">
                        <a:effectLst/>
                        <a:latin typeface="Calibri" panose="020F0502020204030204" pitchFamily="34" charset="0"/>
                      </a:endParaRPr>
                    </a:p>
                  </a:txBody>
                  <a:tcPr marL="68580" marR="68580" marT="0" marB="0" anchor="ctr"/>
                </a:tc>
                <a:tc>
                  <a:txBody>
                    <a:bodyPr/>
                    <a:lstStyle/>
                    <a:p>
                      <a:r>
                        <a:rPr lang="en-US" sz="1800" b="1">
                          <a:effectLst/>
                        </a:rPr>
                        <a:t>217780</a:t>
                      </a:r>
                      <a:endParaRPr lang="en-US" sz="1800" b="1">
                        <a:effectLst/>
                        <a:latin typeface="Calibri" panose="020F0502020204030204" pitchFamily="34" charset="0"/>
                      </a:endParaRPr>
                    </a:p>
                  </a:txBody>
                  <a:tcPr marL="68580" marR="68580" marT="0" marB="0" anchor="ctr"/>
                </a:tc>
                <a:tc>
                  <a:txBody>
                    <a:bodyPr/>
                    <a:lstStyle/>
                    <a:p>
                      <a:r>
                        <a:rPr lang="en-US" sz="1800" b="1">
                          <a:effectLst/>
                        </a:rPr>
                        <a:t>221455</a:t>
                      </a:r>
                      <a:endParaRPr lang="en-US" sz="1800" b="1">
                        <a:effectLst/>
                        <a:latin typeface="Calibri" panose="020F0502020204030204" pitchFamily="34" charset="0"/>
                      </a:endParaRPr>
                    </a:p>
                  </a:txBody>
                  <a:tcPr marL="68580" marR="68580" marT="0" marB="0" anchor="ctr"/>
                </a:tc>
                <a:tc>
                  <a:txBody>
                    <a:bodyPr/>
                    <a:lstStyle/>
                    <a:p>
                      <a:r>
                        <a:rPr lang="en-US" sz="1800" b="1">
                          <a:effectLst/>
                        </a:rPr>
                        <a:t>225130</a:t>
                      </a:r>
                      <a:endParaRPr lang="en-US" sz="1800" b="1">
                        <a:effectLst/>
                        <a:latin typeface="Calibri" panose="020F0502020204030204" pitchFamily="34" charset="0"/>
                      </a:endParaRPr>
                    </a:p>
                  </a:txBody>
                  <a:tcPr marL="68580" marR="68580" marT="0" marB="0" anchor="ctr"/>
                </a:tc>
                <a:tc>
                  <a:txBody>
                    <a:bodyPr/>
                    <a:lstStyle/>
                    <a:p>
                      <a:r>
                        <a:rPr lang="en-US" sz="1800" b="1">
                          <a:effectLst/>
                        </a:rPr>
                        <a:t>228805</a:t>
                      </a:r>
                      <a:endParaRPr lang="en-US" sz="1800" b="1">
                        <a:effectLst/>
                        <a:latin typeface="Calibri" panose="020F0502020204030204" pitchFamily="34" charset="0"/>
                      </a:endParaRPr>
                    </a:p>
                  </a:txBody>
                  <a:tcPr marL="68580" marR="68580" marT="0" marB="0" anchor="ctr"/>
                </a:tc>
                <a:tc>
                  <a:txBody>
                    <a:bodyPr/>
                    <a:lstStyle/>
                    <a:p>
                      <a:r>
                        <a:rPr lang="en-US" sz="1800" b="1">
                          <a:effectLst/>
                        </a:rPr>
                        <a:t>232480</a:t>
                      </a:r>
                      <a:endParaRPr lang="en-US" sz="1800" b="1">
                        <a:effectLst/>
                        <a:latin typeface="Calibri" panose="020F0502020204030204" pitchFamily="34" charset="0"/>
                      </a:endParaRPr>
                    </a:p>
                  </a:txBody>
                  <a:tcPr marL="68580" marR="68580" marT="0" marB="0" anchor="ctr"/>
                </a:tc>
                <a:tc>
                  <a:txBody>
                    <a:bodyPr/>
                    <a:lstStyle/>
                    <a:p>
                      <a:r>
                        <a:rPr lang="en-US" sz="1800" b="1">
                          <a:effectLst/>
                        </a:rPr>
                        <a:t>236155</a:t>
                      </a:r>
                      <a:endParaRPr lang="en-US" sz="1800" b="1">
                        <a:effectLst/>
                        <a:latin typeface="Calibri" panose="020F0502020204030204" pitchFamily="34" charset="0"/>
                      </a:endParaRPr>
                    </a:p>
                  </a:txBody>
                  <a:tcPr marL="68580" marR="68580" marT="0" marB="0" anchor="ctr"/>
                </a:tc>
                <a:tc>
                  <a:txBody>
                    <a:bodyPr/>
                    <a:lstStyle/>
                    <a:p>
                      <a:r>
                        <a:rPr lang="en-US" sz="1800" b="1">
                          <a:effectLst/>
                        </a:rPr>
                        <a:t>239830</a:t>
                      </a:r>
                      <a:endParaRPr lang="en-US" sz="1800" b="1">
                        <a:effectLst/>
                        <a:latin typeface="Calibri" panose="020F0502020204030204" pitchFamily="34" charset="0"/>
                      </a:endParaRPr>
                    </a:p>
                  </a:txBody>
                  <a:tcPr marL="68580" marR="68580" marT="0" marB="0" anchor="ctr"/>
                </a:tc>
              </a:tr>
              <a:tr h="339450">
                <a:tc>
                  <a:txBody>
                    <a:bodyPr/>
                    <a:lstStyle/>
                    <a:p>
                      <a:pPr marL="0" marR="0" algn="ctr" rtl="0">
                        <a:spcBef>
                          <a:spcPts val="0"/>
                        </a:spcBef>
                        <a:spcAft>
                          <a:spcPts val="0"/>
                        </a:spcAft>
                      </a:pPr>
                      <a:r>
                        <a:rPr lang="en-US" sz="1800" b="1">
                          <a:effectLst/>
                        </a:rPr>
                        <a:t>Dep</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c>
                  <a:txBody>
                    <a:bodyPr/>
                    <a:lstStyle/>
                    <a:p>
                      <a:r>
                        <a:rPr lang="en-US" sz="1800" b="1">
                          <a:effectLst/>
                        </a:rPr>
                        <a:t>4000</a:t>
                      </a:r>
                      <a:endParaRPr lang="en-US" sz="1800" b="1">
                        <a:effectLst/>
                        <a:latin typeface="Calibri" panose="020F0502020204030204" pitchFamily="34" charset="0"/>
                      </a:endParaRPr>
                    </a:p>
                  </a:txBody>
                  <a:tcPr marL="68580" marR="68580" marT="0" marB="0" anchor="ctr"/>
                </a:tc>
              </a:tr>
              <a:tr h="678900">
                <a:tc>
                  <a:txBody>
                    <a:bodyPr/>
                    <a:lstStyle/>
                    <a:p>
                      <a:pPr marL="0" marR="0" algn="ctr" rtl="0">
                        <a:spcBef>
                          <a:spcPts val="0"/>
                        </a:spcBef>
                        <a:spcAft>
                          <a:spcPts val="0"/>
                        </a:spcAft>
                      </a:pPr>
                      <a:r>
                        <a:rPr lang="en-US" sz="1800" b="1">
                          <a:effectLst/>
                        </a:rPr>
                        <a:t>Income</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1.1m</a:t>
                      </a:r>
                      <a:endParaRPr lang="en-US" sz="1800" b="1">
                        <a:effectLst/>
                        <a:latin typeface="Calibri" panose="020F0502020204030204" pitchFamily="34" charset="0"/>
                      </a:endParaRPr>
                    </a:p>
                  </a:txBody>
                  <a:tcPr marL="68580" marR="68580" marT="0" marB="0" anchor="ctr"/>
                </a:tc>
                <a:tc>
                  <a:txBody>
                    <a:bodyPr/>
                    <a:lstStyle/>
                    <a:p>
                      <a:r>
                        <a:rPr lang="en-US" sz="1800" b="1">
                          <a:effectLst/>
                        </a:rPr>
                        <a:t>1.13 m</a:t>
                      </a:r>
                      <a:endParaRPr lang="en-US" sz="1800" b="1">
                        <a:effectLst/>
                        <a:latin typeface="Calibri" panose="020F0502020204030204" pitchFamily="34" charset="0"/>
                      </a:endParaRPr>
                    </a:p>
                  </a:txBody>
                  <a:tcPr marL="68580" marR="68580" marT="0" marB="0" anchor="ctr"/>
                </a:tc>
                <a:tc>
                  <a:txBody>
                    <a:bodyPr/>
                    <a:lstStyle/>
                    <a:p>
                      <a:r>
                        <a:rPr lang="en-US" sz="1800" b="1">
                          <a:effectLst/>
                        </a:rPr>
                        <a:t>1.15 m</a:t>
                      </a:r>
                      <a:endParaRPr lang="en-US" sz="1800" b="1">
                        <a:effectLst/>
                        <a:latin typeface="Calibri" panose="020F0502020204030204" pitchFamily="34" charset="0"/>
                      </a:endParaRPr>
                    </a:p>
                  </a:txBody>
                  <a:tcPr marL="68580" marR="68580" marT="0" marB="0" anchor="ctr"/>
                </a:tc>
                <a:tc>
                  <a:txBody>
                    <a:bodyPr/>
                    <a:lstStyle/>
                    <a:p>
                      <a:r>
                        <a:rPr lang="en-US" sz="1800" b="1">
                          <a:effectLst/>
                        </a:rPr>
                        <a:t>1.18 m</a:t>
                      </a:r>
                      <a:endParaRPr lang="en-US" sz="1800" b="1">
                        <a:effectLst/>
                        <a:latin typeface="Calibri" panose="020F0502020204030204" pitchFamily="34" charset="0"/>
                      </a:endParaRPr>
                    </a:p>
                  </a:txBody>
                  <a:tcPr marL="68580" marR="68580" marT="0" marB="0" anchor="ctr"/>
                </a:tc>
                <a:tc>
                  <a:txBody>
                    <a:bodyPr/>
                    <a:lstStyle/>
                    <a:p>
                      <a:r>
                        <a:rPr lang="en-US" sz="1800" b="1">
                          <a:effectLst/>
                        </a:rPr>
                        <a:t>1.21 m</a:t>
                      </a:r>
                      <a:endParaRPr lang="en-US" sz="1800" b="1">
                        <a:effectLst/>
                        <a:latin typeface="Calibri" panose="020F0502020204030204" pitchFamily="34" charset="0"/>
                      </a:endParaRPr>
                    </a:p>
                  </a:txBody>
                  <a:tcPr marL="68580" marR="68580" marT="0" marB="0" anchor="ctr"/>
                </a:tc>
                <a:tc>
                  <a:txBody>
                    <a:bodyPr/>
                    <a:lstStyle/>
                    <a:p>
                      <a:r>
                        <a:rPr lang="en-US" sz="1800" b="1">
                          <a:effectLst/>
                        </a:rPr>
                        <a:t>1.24 m</a:t>
                      </a:r>
                      <a:endParaRPr lang="en-US" sz="1800" b="1">
                        <a:effectLst/>
                        <a:latin typeface="Calibri" panose="020F0502020204030204" pitchFamily="34" charset="0"/>
                      </a:endParaRPr>
                    </a:p>
                  </a:txBody>
                  <a:tcPr marL="68580" marR="68580" marT="0" marB="0" anchor="ctr"/>
                </a:tc>
                <a:tc>
                  <a:txBody>
                    <a:bodyPr/>
                    <a:lstStyle/>
                    <a:p>
                      <a:r>
                        <a:rPr lang="en-US" sz="1800" b="1">
                          <a:effectLst/>
                        </a:rPr>
                        <a:t>1.27 m</a:t>
                      </a:r>
                      <a:endParaRPr lang="en-US" sz="1800" b="1">
                        <a:effectLst/>
                        <a:latin typeface="Calibri" panose="020F0502020204030204" pitchFamily="34" charset="0"/>
                      </a:endParaRPr>
                    </a:p>
                  </a:txBody>
                  <a:tcPr marL="68580" marR="68580" marT="0" marB="0" anchor="ctr"/>
                </a:tc>
                <a:tc>
                  <a:txBody>
                    <a:bodyPr/>
                    <a:lstStyle/>
                    <a:p>
                      <a:r>
                        <a:rPr lang="en-US" sz="1800" b="1">
                          <a:effectLst/>
                        </a:rPr>
                        <a:t>1.31 m</a:t>
                      </a:r>
                      <a:endParaRPr lang="en-US" sz="1800" b="1">
                        <a:effectLst/>
                        <a:latin typeface="Calibri" panose="020F0502020204030204" pitchFamily="34" charset="0"/>
                      </a:endParaRPr>
                    </a:p>
                  </a:txBody>
                  <a:tcPr marL="68580" marR="68580" marT="0" marB="0" anchor="ctr"/>
                </a:tc>
              </a:tr>
              <a:tr h="1018351">
                <a:tc>
                  <a:txBody>
                    <a:bodyPr/>
                    <a:lstStyle/>
                    <a:p>
                      <a:pPr marL="0" marR="0" algn="ctr" rtl="0">
                        <a:spcBef>
                          <a:spcPts val="0"/>
                        </a:spcBef>
                        <a:spcAft>
                          <a:spcPts val="0"/>
                        </a:spcAft>
                      </a:pPr>
                      <a:r>
                        <a:rPr lang="en-US" sz="1800" b="1">
                          <a:effectLst/>
                        </a:rPr>
                        <a:t>Net income before tax</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889916</a:t>
                      </a:r>
                      <a:endParaRPr lang="en-US" sz="1800" b="1">
                        <a:effectLst/>
                        <a:latin typeface="Calibri" panose="020F0502020204030204" pitchFamily="34" charset="0"/>
                      </a:endParaRPr>
                    </a:p>
                  </a:txBody>
                  <a:tcPr marL="68580" marR="68580" marT="0" marB="0" anchor="ctr"/>
                </a:tc>
                <a:tc>
                  <a:txBody>
                    <a:bodyPr/>
                    <a:lstStyle/>
                    <a:p>
                      <a:r>
                        <a:rPr lang="en-US" sz="1800" b="1">
                          <a:effectLst/>
                        </a:rPr>
                        <a:t>909303</a:t>
                      </a:r>
                      <a:endParaRPr lang="en-US" sz="1800" b="1">
                        <a:effectLst/>
                        <a:latin typeface="Calibri" panose="020F0502020204030204" pitchFamily="34" charset="0"/>
                      </a:endParaRPr>
                    </a:p>
                  </a:txBody>
                  <a:tcPr marL="68580" marR="68580" marT="0" marB="0" anchor="ctr"/>
                </a:tc>
                <a:tc>
                  <a:txBody>
                    <a:bodyPr/>
                    <a:lstStyle/>
                    <a:p>
                      <a:r>
                        <a:rPr lang="en-US" sz="1800" b="1">
                          <a:effectLst/>
                        </a:rPr>
                        <a:t>933899</a:t>
                      </a:r>
                      <a:endParaRPr lang="en-US" sz="1800" b="1">
                        <a:effectLst/>
                        <a:latin typeface="Calibri" panose="020F0502020204030204" pitchFamily="34" charset="0"/>
                      </a:endParaRPr>
                    </a:p>
                  </a:txBody>
                  <a:tcPr marL="68580" marR="68580" marT="0" marB="0" anchor="ctr"/>
                </a:tc>
                <a:tc>
                  <a:txBody>
                    <a:bodyPr/>
                    <a:lstStyle/>
                    <a:p>
                      <a:r>
                        <a:rPr lang="en-US" sz="1800" b="1">
                          <a:effectLst/>
                        </a:rPr>
                        <a:t>959210</a:t>
                      </a:r>
                      <a:endParaRPr lang="en-US" sz="1800" b="1">
                        <a:effectLst/>
                        <a:latin typeface="Calibri" panose="020F0502020204030204" pitchFamily="34" charset="0"/>
                      </a:endParaRPr>
                    </a:p>
                  </a:txBody>
                  <a:tcPr marL="68580" marR="68580" marT="0" marB="0" anchor="ctr"/>
                </a:tc>
                <a:tc>
                  <a:txBody>
                    <a:bodyPr/>
                    <a:lstStyle/>
                    <a:p>
                      <a:r>
                        <a:rPr lang="en-US" sz="1800" b="1">
                          <a:effectLst/>
                        </a:rPr>
                        <a:t>985248</a:t>
                      </a:r>
                      <a:endParaRPr lang="en-US" sz="1800" b="1">
                        <a:effectLst/>
                        <a:latin typeface="Calibri" panose="020F0502020204030204" pitchFamily="34" charset="0"/>
                      </a:endParaRPr>
                    </a:p>
                  </a:txBody>
                  <a:tcPr marL="68580" marR="68580" marT="0" marB="0" anchor="ctr"/>
                </a:tc>
                <a:tc>
                  <a:txBody>
                    <a:bodyPr/>
                    <a:lstStyle/>
                    <a:p>
                      <a:r>
                        <a:rPr lang="en-US" sz="1800" b="1">
                          <a:effectLst/>
                        </a:rPr>
                        <a:t>1.01 m</a:t>
                      </a:r>
                      <a:endParaRPr lang="en-US" sz="1800" b="1">
                        <a:effectLst/>
                        <a:latin typeface="Calibri" panose="020F0502020204030204" pitchFamily="34" charset="0"/>
                      </a:endParaRPr>
                    </a:p>
                  </a:txBody>
                  <a:tcPr marL="68580" marR="68580" marT="0" marB="0" anchor="ctr"/>
                </a:tc>
                <a:tc>
                  <a:txBody>
                    <a:bodyPr/>
                    <a:lstStyle/>
                    <a:p>
                      <a:r>
                        <a:rPr lang="en-US" sz="1800" b="1">
                          <a:effectLst/>
                        </a:rPr>
                        <a:t>1.03 m</a:t>
                      </a:r>
                      <a:endParaRPr lang="en-US" sz="1800" b="1">
                        <a:effectLst/>
                        <a:latin typeface="Calibri" panose="020F0502020204030204" pitchFamily="34" charset="0"/>
                      </a:endParaRPr>
                    </a:p>
                  </a:txBody>
                  <a:tcPr marL="68580" marR="68580" marT="0" marB="0" anchor="ctr"/>
                </a:tc>
                <a:tc>
                  <a:txBody>
                    <a:bodyPr/>
                    <a:lstStyle/>
                    <a:p>
                      <a:r>
                        <a:rPr lang="en-US" sz="1800" b="1" dirty="0">
                          <a:effectLst/>
                        </a:rPr>
                        <a:t>1.06 m</a:t>
                      </a:r>
                      <a:endParaRPr lang="en-US" sz="1800" b="1" dirty="0">
                        <a:effectLst/>
                        <a:latin typeface="Calibri" panose="020F0502020204030204" pitchFamily="34" charset="0"/>
                      </a:endParaRPr>
                    </a:p>
                  </a:txBody>
                  <a:tcPr marL="68580" marR="68580" marT="0" marB="0" anchor="ctr"/>
                </a:tc>
              </a:tr>
              <a:tr h="678900">
                <a:tc>
                  <a:txBody>
                    <a:bodyPr/>
                    <a:lstStyle/>
                    <a:p>
                      <a:pPr marL="0" marR="0" algn="ctr" rtl="0">
                        <a:spcBef>
                          <a:spcPts val="0"/>
                        </a:spcBef>
                        <a:spcAft>
                          <a:spcPts val="0"/>
                        </a:spcAft>
                      </a:pPr>
                      <a:r>
                        <a:rPr lang="en-US" sz="1800" b="1">
                          <a:effectLst/>
                        </a:rPr>
                        <a:t>Tax</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177983</a:t>
                      </a:r>
                      <a:endParaRPr lang="en-US" sz="1800" b="1">
                        <a:effectLst/>
                        <a:latin typeface="Calibri" panose="020F0502020204030204" pitchFamily="34" charset="0"/>
                      </a:endParaRPr>
                    </a:p>
                  </a:txBody>
                  <a:tcPr marL="68580" marR="68580" marT="0" marB="0" anchor="ctr"/>
                </a:tc>
                <a:tc>
                  <a:txBody>
                    <a:bodyPr/>
                    <a:lstStyle/>
                    <a:p>
                      <a:r>
                        <a:rPr lang="en-US" sz="1800" b="1">
                          <a:effectLst/>
                        </a:rPr>
                        <a:t>181861</a:t>
                      </a:r>
                      <a:endParaRPr lang="en-US" sz="1800" b="1">
                        <a:effectLst/>
                        <a:latin typeface="Calibri" panose="020F0502020204030204" pitchFamily="34" charset="0"/>
                      </a:endParaRPr>
                    </a:p>
                  </a:txBody>
                  <a:tcPr marL="68580" marR="68580" marT="0" marB="0" anchor="ctr"/>
                </a:tc>
                <a:tc>
                  <a:txBody>
                    <a:bodyPr/>
                    <a:lstStyle/>
                    <a:p>
                      <a:r>
                        <a:rPr lang="en-US" sz="1800" b="1">
                          <a:effectLst/>
                        </a:rPr>
                        <a:t>186779</a:t>
                      </a:r>
                      <a:endParaRPr lang="en-US" sz="1800" b="1">
                        <a:effectLst/>
                        <a:latin typeface="Calibri" panose="020F0502020204030204" pitchFamily="34" charset="0"/>
                      </a:endParaRPr>
                    </a:p>
                  </a:txBody>
                  <a:tcPr marL="68580" marR="68580" marT="0" marB="0" anchor="ctr"/>
                </a:tc>
                <a:tc>
                  <a:txBody>
                    <a:bodyPr/>
                    <a:lstStyle/>
                    <a:p>
                      <a:r>
                        <a:rPr lang="en-US" sz="1800" b="1">
                          <a:effectLst/>
                        </a:rPr>
                        <a:t>191842</a:t>
                      </a:r>
                      <a:endParaRPr lang="en-US" sz="1800" b="1">
                        <a:effectLst/>
                        <a:latin typeface="Calibri" panose="020F0502020204030204" pitchFamily="34" charset="0"/>
                      </a:endParaRPr>
                    </a:p>
                  </a:txBody>
                  <a:tcPr marL="68580" marR="68580" marT="0" marB="0" anchor="ctr"/>
                </a:tc>
                <a:tc>
                  <a:txBody>
                    <a:bodyPr/>
                    <a:lstStyle/>
                    <a:p>
                      <a:r>
                        <a:rPr lang="en-US" sz="1800" b="1">
                          <a:effectLst/>
                        </a:rPr>
                        <a:t>197050</a:t>
                      </a:r>
                      <a:endParaRPr lang="en-US" sz="1800" b="1">
                        <a:effectLst/>
                        <a:latin typeface="Calibri" panose="020F0502020204030204" pitchFamily="34" charset="0"/>
                      </a:endParaRPr>
                    </a:p>
                  </a:txBody>
                  <a:tcPr marL="68580" marR="68580" marT="0" marB="0" anchor="ctr"/>
                </a:tc>
                <a:tc>
                  <a:txBody>
                    <a:bodyPr/>
                    <a:lstStyle/>
                    <a:p>
                      <a:r>
                        <a:rPr lang="en-US" sz="1800" b="1">
                          <a:effectLst/>
                        </a:rPr>
                        <a:t>202405</a:t>
                      </a:r>
                      <a:endParaRPr lang="en-US" sz="1800" b="1">
                        <a:effectLst/>
                        <a:latin typeface="Calibri" panose="020F0502020204030204" pitchFamily="34" charset="0"/>
                      </a:endParaRPr>
                    </a:p>
                  </a:txBody>
                  <a:tcPr marL="68580" marR="68580" marT="0" marB="0" anchor="ctr"/>
                </a:tc>
                <a:tc>
                  <a:txBody>
                    <a:bodyPr/>
                    <a:lstStyle/>
                    <a:p>
                      <a:r>
                        <a:rPr lang="en-US" sz="1800" b="1">
                          <a:effectLst/>
                        </a:rPr>
                        <a:t>207912</a:t>
                      </a:r>
                      <a:endParaRPr lang="en-US" sz="1800" b="1">
                        <a:effectLst/>
                        <a:latin typeface="Calibri" panose="020F0502020204030204" pitchFamily="34" charset="0"/>
                      </a:endParaRPr>
                    </a:p>
                  </a:txBody>
                  <a:tcPr marL="68580" marR="68580" marT="0" marB="0" anchor="ctr"/>
                </a:tc>
                <a:tc>
                  <a:txBody>
                    <a:bodyPr/>
                    <a:lstStyle/>
                    <a:p>
                      <a:r>
                        <a:rPr lang="en-US" sz="1800" b="1">
                          <a:effectLst/>
                        </a:rPr>
                        <a:t>213576</a:t>
                      </a:r>
                      <a:endParaRPr lang="en-US" sz="1800" b="1">
                        <a:effectLst/>
                        <a:latin typeface="Calibri" panose="020F0502020204030204" pitchFamily="34" charset="0"/>
                      </a:endParaRPr>
                    </a:p>
                  </a:txBody>
                  <a:tcPr marL="68580" marR="68580" marT="0" marB="0" anchor="ctr"/>
                </a:tc>
              </a:tr>
              <a:tr h="1018351">
                <a:tc>
                  <a:txBody>
                    <a:bodyPr/>
                    <a:lstStyle/>
                    <a:p>
                      <a:pPr marL="0" marR="0" algn="ctr" rtl="0">
                        <a:spcBef>
                          <a:spcPts val="0"/>
                        </a:spcBef>
                        <a:spcAft>
                          <a:spcPts val="0"/>
                        </a:spcAft>
                      </a:pPr>
                      <a:r>
                        <a:rPr lang="en-US" sz="1800" b="1">
                          <a:effectLst/>
                        </a:rPr>
                        <a:t>Net income after tax</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r>
                        <a:rPr lang="en-US" sz="1800" b="1">
                          <a:effectLst/>
                        </a:rPr>
                        <a:t>711933</a:t>
                      </a:r>
                      <a:endParaRPr lang="en-US" sz="1800" b="1">
                        <a:effectLst/>
                        <a:latin typeface="Calibri" panose="020F0502020204030204" pitchFamily="34" charset="0"/>
                      </a:endParaRPr>
                    </a:p>
                  </a:txBody>
                  <a:tcPr marL="68580" marR="68580" marT="0" marB="0" anchor="ctr"/>
                </a:tc>
                <a:tc>
                  <a:txBody>
                    <a:bodyPr/>
                    <a:lstStyle/>
                    <a:p>
                      <a:r>
                        <a:rPr lang="en-US" sz="1800" b="1">
                          <a:effectLst/>
                        </a:rPr>
                        <a:t>727443</a:t>
                      </a:r>
                      <a:endParaRPr lang="en-US" sz="1800" b="1">
                        <a:effectLst/>
                        <a:latin typeface="Calibri" panose="020F0502020204030204" pitchFamily="34" charset="0"/>
                      </a:endParaRPr>
                    </a:p>
                  </a:txBody>
                  <a:tcPr marL="68580" marR="68580" marT="0" marB="0" anchor="ctr"/>
                </a:tc>
                <a:tc>
                  <a:txBody>
                    <a:bodyPr/>
                    <a:lstStyle/>
                    <a:p>
                      <a:r>
                        <a:rPr lang="en-US" sz="1800" b="1" dirty="0">
                          <a:effectLst/>
                        </a:rPr>
                        <a:t>747119</a:t>
                      </a:r>
                      <a:endParaRPr lang="en-US" sz="1800" b="1" dirty="0">
                        <a:effectLst/>
                        <a:latin typeface="Calibri" panose="020F0502020204030204" pitchFamily="34" charset="0"/>
                      </a:endParaRPr>
                    </a:p>
                  </a:txBody>
                  <a:tcPr marL="68580" marR="68580" marT="0" marB="0" anchor="ctr"/>
                </a:tc>
                <a:tc>
                  <a:txBody>
                    <a:bodyPr/>
                    <a:lstStyle/>
                    <a:p>
                      <a:r>
                        <a:rPr lang="en-US" sz="1800" b="1">
                          <a:effectLst/>
                        </a:rPr>
                        <a:t>767368</a:t>
                      </a:r>
                      <a:endParaRPr lang="en-US" sz="1800" b="1">
                        <a:effectLst/>
                        <a:latin typeface="Calibri" panose="020F0502020204030204" pitchFamily="34" charset="0"/>
                      </a:endParaRPr>
                    </a:p>
                  </a:txBody>
                  <a:tcPr marL="68580" marR="68580" marT="0" marB="0" anchor="ctr"/>
                </a:tc>
                <a:tc>
                  <a:txBody>
                    <a:bodyPr/>
                    <a:lstStyle/>
                    <a:p>
                      <a:r>
                        <a:rPr lang="en-US" sz="1800" b="1">
                          <a:effectLst/>
                        </a:rPr>
                        <a:t>788199</a:t>
                      </a:r>
                      <a:endParaRPr lang="en-US" sz="1800" b="1">
                        <a:effectLst/>
                        <a:latin typeface="Calibri" panose="020F0502020204030204" pitchFamily="34" charset="0"/>
                      </a:endParaRPr>
                    </a:p>
                  </a:txBody>
                  <a:tcPr marL="68580" marR="68580" marT="0" marB="0" anchor="ctr"/>
                </a:tc>
                <a:tc>
                  <a:txBody>
                    <a:bodyPr/>
                    <a:lstStyle/>
                    <a:p>
                      <a:r>
                        <a:rPr lang="en-US" sz="1800" b="1">
                          <a:effectLst/>
                        </a:rPr>
                        <a:t>809620</a:t>
                      </a:r>
                      <a:endParaRPr lang="en-US" sz="1800" b="1">
                        <a:effectLst/>
                        <a:latin typeface="Calibri" panose="020F0502020204030204" pitchFamily="34" charset="0"/>
                      </a:endParaRPr>
                    </a:p>
                  </a:txBody>
                  <a:tcPr marL="68580" marR="68580" marT="0" marB="0" anchor="ctr"/>
                </a:tc>
                <a:tc>
                  <a:txBody>
                    <a:bodyPr/>
                    <a:lstStyle/>
                    <a:p>
                      <a:r>
                        <a:rPr lang="en-US" sz="1800" b="1">
                          <a:effectLst/>
                        </a:rPr>
                        <a:t>831650</a:t>
                      </a:r>
                      <a:endParaRPr lang="en-US" sz="1800" b="1">
                        <a:effectLst/>
                        <a:latin typeface="Calibri" panose="020F0502020204030204" pitchFamily="34" charset="0"/>
                      </a:endParaRPr>
                    </a:p>
                  </a:txBody>
                  <a:tcPr marL="68580" marR="68580" marT="0" marB="0" anchor="ctr"/>
                </a:tc>
                <a:tc>
                  <a:txBody>
                    <a:bodyPr/>
                    <a:lstStyle/>
                    <a:p>
                      <a:r>
                        <a:rPr lang="en-US" sz="1800" b="1" dirty="0">
                          <a:effectLst/>
                        </a:rPr>
                        <a:t>854304</a:t>
                      </a:r>
                      <a:endParaRPr lang="en-US" sz="1800" b="1" dirty="0">
                        <a:effectLst/>
                        <a:latin typeface="Calibri" panose="020F0502020204030204" pitchFamily="34" charset="0"/>
                      </a:endParaRPr>
                    </a:p>
                  </a:txBody>
                  <a:tcPr marL="68580" marR="68580" marT="0" marB="0" anchor="ctr"/>
                </a:tc>
              </a:tr>
            </a:tbl>
          </a:graphicData>
        </a:graphic>
      </p:graphicFrame>
    </p:spTree>
    <p:extLst>
      <p:ext uri="{BB962C8B-B14F-4D97-AF65-F5344CB8AC3E}">
        <p14:creationId xmlns:p14="http://schemas.microsoft.com/office/powerpoint/2010/main" val="7636841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365" y="5296794"/>
            <a:ext cx="8596668" cy="717640"/>
          </a:xfrm>
        </p:spPr>
        <p:txBody>
          <a:bodyPr>
            <a:normAutofit/>
          </a:bodyPr>
          <a:lstStyle/>
          <a:p>
            <a:pPr algn="ctr"/>
            <a:r>
              <a:rPr lang="en-US" sz="1800" b="1" dirty="0">
                <a:solidFill>
                  <a:schemeClr val="tx1"/>
                </a:solidFill>
              </a:rPr>
              <a:t>Cash flow for the cumulative increasing.</a:t>
            </a:r>
          </a:p>
        </p:txBody>
      </p:sp>
      <p:pic>
        <p:nvPicPr>
          <p:cNvPr id="4" name="Content Placeholder 3"/>
          <p:cNvPicPr>
            <a:picLocks noGrp="1" noChangeAspect="1"/>
          </p:cNvPicPr>
          <p:nvPr>
            <p:ph idx="1"/>
          </p:nvPr>
        </p:nvPicPr>
        <p:blipFill rotWithShape="1">
          <a:blip r:embed="rId2"/>
          <a:srcRect r="164" b="1706"/>
          <a:stretch/>
        </p:blipFill>
        <p:spPr>
          <a:xfrm>
            <a:off x="780365" y="872701"/>
            <a:ext cx="8582576" cy="3815209"/>
          </a:xfrm>
          <a:prstGeom prst="rect">
            <a:avLst/>
          </a:prstGeom>
        </p:spPr>
      </p:pic>
    </p:spTree>
    <p:extLst>
      <p:ext uri="{BB962C8B-B14F-4D97-AF65-F5344CB8AC3E}">
        <p14:creationId xmlns:p14="http://schemas.microsoft.com/office/powerpoint/2010/main" val="34391139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8592"/>
          </a:xfrm>
        </p:spPr>
        <p:txBody>
          <a:bodyPr>
            <a:normAutofit/>
          </a:bodyPr>
          <a:lstStyle/>
          <a:p>
            <a:r>
              <a:rPr lang="en-US" sz="2800" b="1" dirty="0">
                <a:solidFill>
                  <a:schemeClr val="tx1"/>
                </a:solidFill>
              </a:rPr>
              <a:t>Indicators:</a:t>
            </a:r>
          </a:p>
        </p:txBody>
      </p:sp>
      <p:sp>
        <p:nvSpPr>
          <p:cNvPr id="3" name="Content Placeholder 2"/>
          <p:cNvSpPr>
            <a:spLocks noGrp="1"/>
          </p:cNvSpPr>
          <p:nvPr>
            <p:ph idx="1"/>
          </p:nvPr>
        </p:nvSpPr>
        <p:spPr>
          <a:xfrm>
            <a:off x="677334" y="1928769"/>
            <a:ext cx="8596668" cy="3880773"/>
          </a:xfrm>
        </p:spPr>
        <p:txBody>
          <a:bodyPr/>
          <a:lstStyle/>
          <a:p>
            <a:pPr>
              <a:lnSpc>
                <a:spcPct val="200000"/>
              </a:lnSpc>
            </a:pPr>
            <a:r>
              <a:rPr lang="en-US" dirty="0"/>
              <a:t>	</a:t>
            </a:r>
            <a:r>
              <a:rPr lang="en-US" dirty="0">
                <a:solidFill>
                  <a:schemeClr val="tx1"/>
                </a:solidFill>
              </a:rPr>
              <a:t>Net present value: 795000 JD </a:t>
            </a:r>
          </a:p>
          <a:p>
            <a:pPr>
              <a:lnSpc>
                <a:spcPct val="200000"/>
              </a:lnSpc>
            </a:pPr>
            <a:r>
              <a:rPr lang="en-US" dirty="0">
                <a:solidFill>
                  <a:schemeClr val="tx1"/>
                </a:solidFill>
              </a:rPr>
              <a:t>	Rate of </a:t>
            </a:r>
            <a:r>
              <a:rPr lang="en-US" dirty="0" smtClean="0">
                <a:solidFill>
                  <a:schemeClr val="tx1"/>
                </a:solidFill>
              </a:rPr>
              <a:t>Return</a:t>
            </a:r>
            <a:r>
              <a:rPr lang="en-US" dirty="0">
                <a:solidFill>
                  <a:schemeClr val="tx1"/>
                </a:solidFill>
              </a:rPr>
              <a:t>: 892%</a:t>
            </a:r>
          </a:p>
          <a:p>
            <a:pPr>
              <a:lnSpc>
                <a:spcPct val="200000"/>
              </a:lnSpc>
            </a:pPr>
            <a:r>
              <a:rPr lang="en-US" dirty="0">
                <a:solidFill>
                  <a:schemeClr val="tx1"/>
                </a:solidFill>
              </a:rPr>
              <a:t>	Payback period is less than 1 year</a:t>
            </a:r>
          </a:p>
          <a:p>
            <a:pPr>
              <a:lnSpc>
                <a:spcPct val="200000"/>
              </a:lnSpc>
            </a:pPr>
            <a:r>
              <a:rPr lang="en-US" dirty="0">
                <a:solidFill>
                  <a:schemeClr val="tx1"/>
                </a:solidFill>
              </a:rPr>
              <a:t>	Break even point is less than 1 year</a:t>
            </a:r>
          </a:p>
          <a:p>
            <a:endParaRPr lang="en-US" dirty="0"/>
          </a:p>
        </p:txBody>
      </p:sp>
    </p:spTree>
    <p:extLst>
      <p:ext uri="{BB962C8B-B14F-4D97-AF65-F5344CB8AC3E}">
        <p14:creationId xmlns:p14="http://schemas.microsoft.com/office/powerpoint/2010/main" val="4113679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090411"/>
          </a:xfrm>
        </p:spPr>
        <p:txBody>
          <a:bodyPr>
            <a:normAutofit/>
          </a:bodyPr>
          <a:lstStyle/>
          <a:p>
            <a:r>
              <a:rPr lang="en-US" sz="3200" b="1" dirty="0"/>
              <a:t>Sensitivity analysis:</a:t>
            </a:r>
          </a:p>
        </p:txBody>
      </p:sp>
      <p:sp>
        <p:nvSpPr>
          <p:cNvPr id="3" name="Content Placeholder 2"/>
          <p:cNvSpPr>
            <a:spLocks noGrp="1"/>
          </p:cNvSpPr>
          <p:nvPr>
            <p:ph idx="1"/>
          </p:nvPr>
        </p:nvSpPr>
        <p:spPr>
          <a:xfrm>
            <a:off x="677334" y="1812860"/>
            <a:ext cx="8596668" cy="3880773"/>
          </a:xfrm>
        </p:spPr>
        <p:txBody>
          <a:bodyPr/>
          <a:lstStyle/>
          <a:p>
            <a:pPr>
              <a:lnSpc>
                <a:spcPct val="200000"/>
              </a:lnSpc>
            </a:pPr>
            <a:r>
              <a:rPr lang="en-US" dirty="0">
                <a:solidFill>
                  <a:schemeClr val="tx1"/>
                </a:solidFill>
              </a:rPr>
              <a:t>we made four scenarios (two good , two bad) and we can make more but we enough with these scenarios also these scenarios helps the company to face the market volatility especially that we live in Palestinian territory and there are so many regulations from the outside and the inside that can affect the company suddenly. </a:t>
            </a:r>
            <a:endParaRPr lang="en-US" dirty="0" smtClean="0">
              <a:solidFill>
                <a:schemeClr val="tx1"/>
              </a:solidFill>
            </a:endParaRPr>
          </a:p>
          <a:p>
            <a:pPr marL="0" indent="0">
              <a:buNone/>
            </a:pPr>
            <a:endParaRPr lang="en-US" dirty="0">
              <a:solidFill>
                <a:schemeClr val="tx1"/>
              </a:solidFill>
            </a:endParaRPr>
          </a:p>
        </p:txBody>
      </p:sp>
    </p:spTree>
    <p:extLst>
      <p:ext uri="{BB962C8B-B14F-4D97-AF65-F5344CB8AC3E}">
        <p14:creationId xmlns:p14="http://schemas.microsoft.com/office/powerpoint/2010/main" val="3915189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5713"/>
          </a:xfrm>
        </p:spPr>
        <p:txBody>
          <a:bodyPr/>
          <a:lstStyle/>
          <a:p>
            <a:r>
              <a:rPr lang="en-US" b="1" dirty="0">
                <a:solidFill>
                  <a:schemeClr val="tx1"/>
                </a:solidFill>
              </a:rPr>
              <a:t>Good scenarios</a:t>
            </a:r>
          </a:p>
        </p:txBody>
      </p:sp>
      <p:sp>
        <p:nvSpPr>
          <p:cNvPr id="3" name="Content Placeholder 2"/>
          <p:cNvSpPr>
            <a:spLocks noGrp="1"/>
          </p:cNvSpPr>
          <p:nvPr>
            <p:ph idx="1"/>
          </p:nvPr>
        </p:nvSpPr>
        <p:spPr>
          <a:xfrm>
            <a:off x="587182" y="1455313"/>
            <a:ext cx="8596668" cy="3880773"/>
          </a:xfrm>
        </p:spPr>
        <p:txBody>
          <a:bodyPr/>
          <a:lstStyle/>
          <a:p>
            <a:pPr marL="0" indent="0">
              <a:buNone/>
            </a:pPr>
            <a:r>
              <a:rPr lang="en-US" dirty="0">
                <a:solidFill>
                  <a:schemeClr val="tx1"/>
                </a:solidFill>
              </a:rPr>
              <a:t>•	Increasing in sales 10 %</a:t>
            </a:r>
          </a:p>
          <a:p>
            <a:pPr marL="0" indent="0">
              <a:buNone/>
            </a:pPr>
            <a:r>
              <a:rPr lang="en-US" dirty="0">
                <a:solidFill>
                  <a:schemeClr val="tx1"/>
                </a:solidFill>
              </a:rPr>
              <a:t>•	Decreasing in the raw material prices 10%</a:t>
            </a:r>
          </a:p>
          <a:p>
            <a:endParaRPr lang="en-US" dirty="0" smtClean="0">
              <a:solidFill>
                <a:schemeClr val="tx1"/>
              </a:solidFill>
            </a:endParaRPr>
          </a:p>
          <a:p>
            <a:endParaRPr lang="en-US" dirty="0">
              <a:solidFill>
                <a:schemeClr val="tx1"/>
              </a:solidFill>
            </a:endParaRPr>
          </a:p>
        </p:txBody>
      </p:sp>
      <p:sp>
        <p:nvSpPr>
          <p:cNvPr id="4" name="Rectangle 3"/>
          <p:cNvSpPr/>
          <p:nvPr/>
        </p:nvSpPr>
        <p:spPr>
          <a:xfrm>
            <a:off x="677334" y="3527669"/>
            <a:ext cx="6959838" cy="1908215"/>
          </a:xfrm>
          <a:prstGeom prst="rect">
            <a:avLst/>
          </a:prstGeom>
        </p:spPr>
        <p:txBody>
          <a:bodyPr wrap="square">
            <a:spAutoFit/>
          </a:bodyPr>
          <a:lstStyle/>
          <a:p>
            <a:r>
              <a:rPr lang="en-US" sz="3200" b="1" dirty="0"/>
              <a:t>Bad scenarios</a:t>
            </a:r>
            <a:r>
              <a:rPr lang="en-US" sz="3200" b="1" dirty="0" smtClean="0"/>
              <a:t>:</a:t>
            </a:r>
          </a:p>
          <a:p>
            <a:endParaRPr lang="en-US" b="1" dirty="0"/>
          </a:p>
          <a:p>
            <a:r>
              <a:rPr lang="en-US" dirty="0" smtClean="0"/>
              <a:t>•</a:t>
            </a:r>
            <a:r>
              <a:rPr lang="en-US" b="1" dirty="0"/>
              <a:t>	</a:t>
            </a:r>
            <a:r>
              <a:rPr lang="en-US" dirty="0"/>
              <a:t>Decreasing in sales with 10%</a:t>
            </a:r>
          </a:p>
          <a:p>
            <a:r>
              <a:rPr lang="en-US" dirty="0"/>
              <a:t>•	Increasing in raw material prices with in 10%</a:t>
            </a:r>
          </a:p>
          <a:p>
            <a:endParaRPr lang="en-US" sz="3200" b="1" dirty="0"/>
          </a:p>
        </p:txBody>
      </p:sp>
    </p:spTree>
    <p:extLst>
      <p:ext uri="{BB962C8B-B14F-4D97-AF65-F5344CB8AC3E}">
        <p14:creationId xmlns:p14="http://schemas.microsoft.com/office/powerpoint/2010/main" val="8878227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668" y="223234"/>
            <a:ext cx="8596668" cy="961623"/>
          </a:xfrm>
        </p:spPr>
        <p:txBody>
          <a:bodyPr>
            <a:normAutofit/>
          </a:bodyPr>
          <a:lstStyle/>
          <a:p>
            <a:r>
              <a:rPr lang="en-US" sz="2800" b="1" dirty="0">
                <a:solidFill>
                  <a:schemeClr val="tx1"/>
                </a:solidFill>
              </a:rPr>
              <a:t>Good </a:t>
            </a:r>
            <a:r>
              <a:rPr lang="en-US" sz="2800" b="1" dirty="0" smtClean="0">
                <a:solidFill>
                  <a:schemeClr val="tx1"/>
                </a:solidFill>
              </a:rPr>
              <a:t>scenarios</a:t>
            </a:r>
            <a:br>
              <a:rPr lang="en-US" sz="2800" b="1" dirty="0" smtClean="0">
                <a:solidFill>
                  <a:schemeClr val="tx1"/>
                </a:solidFill>
              </a:rPr>
            </a:br>
            <a:r>
              <a:rPr lang="en-US" sz="2800" b="1" dirty="0" smtClean="0">
                <a:solidFill>
                  <a:schemeClr val="tx1"/>
                </a:solidFill>
              </a:rPr>
              <a:t>1. Increasing </a:t>
            </a:r>
            <a:r>
              <a:rPr lang="en-US" sz="2800" b="1" dirty="0">
                <a:solidFill>
                  <a:schemeClr val="tx1"/>
                </a:solidFill>
              </a:rPr>
              <a:t>in sales 10%:</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498304"/>
              </p:ext>
            </p:extLst>
          </p:nvPr>
        </p:nvGraphicFramePr>
        <p:xfrm>
          <a:off x="677338" y="1378039"/>
          <a:ext cx="8324998" cy="4507607"/>
        </p:xfrm>
        <a:graphic>
          <a:graphicData uri="http://schemas.openxmlformats.org/drawingml/2006/table">
            <a:tbl>
              <a:tblPr firstRow="1" firstCol="1" bandRow="1">
                <a:tableStyleId>{5C22544A-7EE6-4342-B048-85BDC9FD1C3A}</a:tableStyleId>
              </a:tblPr>
              <a:tblGrid>
                <a:gridCol w="1316838"/>
                <a:gridCol w="876020"/>
                <a:gridCol w="876020"/>
                <a:gridCol w="876020"/>
                <a:gridCol w="876020"/>
                <a:gridCol w="876020"/>
                <a:gridCol w="876020"/>
                <a:gridCol w="876020"/>
                <a:gridCol w="876020"/>
              </a:tblGrid>
              <a:tr h="601014">
                <a:tc>
                  <a:txBody>
                    <a:bodyPr/>
                    <a:lstStyle/>
                    <a:p>
                      <a:pPr marL="0" marR="0" algn="ctr" rtl="0">
                        <a:spcBef>
                          <a:spcPts val="0"/>
                        </a:spcBef>
                        <a:spcAft>
                          <a:spcPts val="0"/>
                        </a:spcAft>
                      </a:pPr>
                      <a:r>
                        <a:rPr lang="en-US" sz="1600" b="1" dirty="0">
                          <a:effectLst/>
                        </a:rPr>
                        <a:t>Investment</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80000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01014">
                <a:tc>
                  <a:txBody>
                    <a:bodyPr/>
                    <a:lstStyle/>
                    <a:p>
                      <a:pPr marL="0" marR="0" algn="ctr" rtl="0">
                        <a:spcBef>
                          <a:spcPts val="0"/>
                        </a:spcBef>
                        <a:spcAft>
                          <a:spcPts val="0"/>
                        </a:spcAft>
                      </a:pPr>
                      <a:r>
                        <a:rPr lang="en-US" sz="1600" b="1">
                          <a:effectLst/>
                        </a:rPr>
                        <a:t>Running cost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dirty="0">
                          <a:effectLst/>
                        </a:rPr>
                        <a:t>209580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00507">
                <a:tc>
                  <a:txBody>
                    <a:bodyPr/>
                    <a:lstStyle/>
                    <a:p>
                      <a:pPr marL="0" marR="0" algn="ctr" rtl="0">
                        <a:spcBef>
                          <a:spcPts val="0"/>
                        </a:spcBef>
                        <a:spcAft>
                          <a:spcPts val="0"/>
                        </a:spcAft>
                      </a:pPr>
                      <a:r>
                        <a:rPr lang="en-US" sz="1600" b="1">
                          <a:effectLst/>
                        </a:rPr>
                        <a:t>Dep</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01014">
                <a:tc>
                  <a:txBody>
                    <a:bodyPr/>
                    <a:lstStyle/>
                    <a:p>
                      <a:pPr marL="0" marR="0" algn="ctr" rtl="0">
                        <a:spcBef>
                          <a:spcPts val="0"/>
                        </a:spcBef>
                        <a:spcAft>
                          <a:spcPts val="0"/>
                        </a:spcAft>
                      </a:pPr>
                      <a:r>
                        <a:rPr lang="en-US" sz="1600" b="1">
                          <a:effectLst/>
                        </a:rPr>
                        <a:t>Income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1.21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01522">
                <a:tc>
                  <a:txBody>
                    <a:bodyPr/>
                    <a:lstStyle/>
                    <a:p>
                      <a:pPr marL="0" marR="0" algn="ctr" rtl="0">
                        <a:spcBef>
                          <a:spcPts val="0"/>
                        </a:spcBef>
                        <a:spcAft>
                          <a:spcPts val="0"/>
                        </a:spcAft>
                      </a:pPr>
                      <a:r>
                        <a:rPr lang="en-US" sz="1600" b="1">
                          <a:effectLst/>
                        </a:rPr>
                        <a:t>Net income before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988716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01014">
                <a:tc>
                  <a:txBody>
                    <a:bodyPr/>
                    <a:lstStyle/>
                    <a:p>
                      <a:pPr marL="0" marR="0" algn="ctr" rtl="0">
                        <a:spcBef>
                          <a:spcPts val="0"/>
                        </a:spcBef>
                        <a:spcAft>
                          <a:spcPts val="0"/>
                        </a:spcAft>
                      </a:pPr>
                      <a:r>
                        <a:rPr lang="en-US" sz="1600" b="1">
                          <a:effectLst/>
                        </a:rPr>
                        <a:t>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197743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01522">
                <a:tc>
                  <a:txBody>
                    <a:bodyPr/>
                    <a:lstStyle/>
                    <a:p>
                      <a:pPr marL="0" marR="0" algn="ctr" rtl="0">
                        <a:spcBef>
                          <a:spcPts val="0"/>
                        </a:spcBef>
                        <a:spcAft>
                          <a:spcPts val="0"/>
                        </a:spcAft>
                      </a:pPr>
                      <a:r>
                        <a:rPr lang="en-US" sz="1600" b="1">
                          <a:effectLst/>
                        </a:rPr>
                        <a:t>Net income after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790972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dirty="0">
                          <a:effectLst/>
                        </a:rPr>
                        <a:t>790972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587266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988417"/>
            <a:ext cx="8596668" cy="742682"/>
          </a:xfrm>
        </p:spPr>
        <p:txBody>
          <a:bodyPr>
            <a:noAutofit/>
          </a:bodyPr>
          <a:lstStyle/>
          <a:p>
            <a:pPr algn="ctr"/>
            <a:r>
              <a:rPr lang="en-US" sz="1800" b="1" dirty="0">
                <a:solidFill>
                  <a:schemeClr val="tx1"/>
                </a:solidFill>
              </a:rPr>
              <a:t>Cash flow of </a:t>
            </a:r>
            <a:r>
              <a:rPr lang="en-US" sz="1800" b="1" dirty="0" smtClean="0">
                <a:solidFill>
                  <a:schemeClr val="tx1"/>
                </a:solidFill>
              </a:rPr>
              <a:t>Increasing </a:t>
            </a:r>
            <a:r>
              <a:rPr lang="en-US" sz="1800" b="1" dirty="0">
                <a:solidFill>
                  <a:schemeClr val="tx1"/>
                </a:solidFill>
              </a:rPr>
              <a:t>in sales 10 %</a:t>
            </a:r>
            <a:br>
              <a:rPr lang="en-US" sz="1800" b="1" dirty="0">
                <a:solidFill>
                  <a:schemeClr val="tx1"/>
                </a:solidFill>
              </a:rPr>
            </a:br>
            <a:r>
              <a:rPr lang="en-US" sz="1800" b="1" dirty="0">
                <a:solidFill>
                  <a:schemeClr val="tx1"/>
                </a:solidFill>
              </a:rPr>
              <a:t/>
            </a:r>
            <a:br>
              <a:rPr lang="en-US" sz="1800" b="1" dirty="0">
                <a:solidFill>
                  <a:schemeClr val="tx1"/>
                </a:solidFill>
              </a:rPr>
            </a:br>
            <a:endParaRPr lang="en-US" sz="1800" b="1"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49152" y="721217"/>
            <a:ext cx="8853032" cy="3116687"/>
          </a:xfrm>
          <a:prstGeom prst="rect">
            <a:avLst/>
          </a:prstGeom>
        </p:spPr>
      </p:pic>
    </p:spTree>
    <p:extLst>
      <p:ext uri="{BB962C8B-B14F-4D97-AF65-F5344CB8AC3E}">
        <p14:creationId xmlns:p14="http://schemas.microsoft.com/office/powerpoint/2010/main" val="34740611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6924"/>
          </a:xfrm>
        </p:spPr>
        <p:txBody>
          <a:bodyPr>
            <a:normAutofit fontScale="90000"/>
          </a:bodyPr>
          <a:lstStyle/>
          <a:p>
            <a:r>
              <a:rPr lang="en-US" sz="2800" dirty="0">
                <a:solidFill>
                  <a:schemeClr val="tx1"/>
                </a:solidFill>
              </a:rPr>
              <a:t>Indicators:</a:t>
            </a:r>
            <a:r>
              <a:rPr lang="en-US" dirty="0"/>
              <a:t/>
            </a:r>
            <a:br>
              <a:rPr lang="en-US" dirty="0"/>
            </a:br>
            <a:endParaRPr lang="en-US" dirty="0"/>
          </a:p>
        </p:txBody>
      </p:sp>
      <p:sp>
        <p:nvSpPr>
          <p:cNvPr id="3" name="Content Placeholder 2"/>
          <p:cNvSpPr>
            <a:spLocks noGrp="1"/>
          </p:cNvSpPr>
          <p:nvPr>
            <p:ph idx="1"/>
          </p:nvPr>
        </p:nvSpPr>
        <p:spPr>
          <a:xfrm>
            <a:off x="677334" y="1197735"/>
            <a:ext cx="8596668" cy="4933779"/>
          </a:xfrm>
        </p:spPr>
        <p:txBody>
          <a:bodyPr/>
          <a:lstStyle/>
          <a:p>
            <a:pPr lvl="0">
              <a:lnSpc>
                <a:spcPct val="200000"/>
              </a:lnSpc>
            </a:pPr>
            <a:r>
              <a:rPr lang="en-US" dirty="0" smtClean="0">
                <a:solidFill>
                  <a:schemeClr val="tx1"/>
                </a:solidFill>
              </a:rPr>
              <a:t>Net </a:t>
            </a:r>
            <a:r>
              <a:rPr lang="en-US" dirty="0">
                <a:solidFill>
                  <a:schemeClr val="tx1"/>
                </a:solidFill>
              </a:rPr>
              <a:t>present value:7000000 JD</a:t>
            </a:r>
          </a:p>
          <a:p>
            <a:pPr lvl="0">
              <a:lnSpc>
                <a:spcPct val="200000"/>
              </a:lnSpc>
            </a:pPr>
            <a:r>
              <a:rPr lang="en-US" dirty="0">
                <a:solidFill>
                  <a:schemeClr val="tx1"/>
                </a:solidFill>
              </a:rPr>
              <a:t>Rate of return:900%</a:t>
            </a:r>
          </a:p>
          <a:p>
            <a:pPr lvl="0">
              <a:lnSpc>
                <a:spcPct val="200000"/>
              </a:lnSpc>
            </a:pPr>
            <a:r>
              <a:rPr lang="en-US" dirty="0">
                <a:solidFill>
                  <a:schemeClr val="tx1"/>
                </a:solidFill>
              </a:rPr>
              <a:t>Payback period less than 1 year</a:t>
            </a:r>
          </a:p>
          <a:p>
            <a:pPr lvl="0">
              <a:lnSpc>
                <a:spcPct val="200000"/>
              </a:lnSpc>
            </a:pPr>
            <a:r>
              <a:rPr lang="en-US" dirty="0">
                <a:solidFill>
                  <a:schemeClr val="tx1"/>
                </a:solidFill>
              </a:rPr>
              <a:t>Break event point is less than 1 year</a:t>
            </a:r>
          </a:p>
          <a:p>
            <a:pPr>
              <a:lnSpc>
                <a:spcPct val="200000"/>
              </a:lnSpc>
            </a:pPr>
            <a:endParaRPr lang="en-US" dirty="0">
              <a:solidFill>
                <a:schemeClr val="tx1"/>
              </a:solidFill>
            </a:endParaRPr>
          </a:p>
        </p:txBody>
      </p:sp>
    </p:spTree>
    <p:extLst>
      <p:ext uri="{BB962C8B-B14F-4D97-AF65-F5344CB8AC3E}">
        <p14:creationId xmlns:p14="http://schemas.microsoft.com/office/powerpoint/2010/main" val="4044589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22986"/>
          </a:xfrm>
        </p:spPr>
        <p:txBody>
          <a:bodyPr>
            <a:normAutofit/>
          </a:bodyPr>
          <a:lstStyle/>
          <a:p>
            <a:r>
              <a:rPr lang="en-US" sz="2800" b="1" dirty="0" smtClean="0">
                <a:solidFill>
                  <a:schemeClr val="tx1"/>
                </a:solidFill>
              </a:rPr>
              <a:t>2. Decreasing </a:t>
            </a:r>
            <a:r>
              <a:rPr lang="en-US" sz="2800" b="1" dirty="0">
                <a:solidFill>
                  <a:schemeClr val="tx1"/>
                </a:solidFill>
              </a:rPr>
              <a:t>in raw material prices 10%:</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974711"/>
              </p:ext>
            </p:extLst>
          </p:nvPr>
        </p:nvGraphicFramePr>
        <p:xfrm>
          <a:off x="677338" y="1532589"/>
          <a:ext cx="8402271" cy="4559117"/>
        </p:xfrm>
        <a:graphic>
          <a:graphicData uri="http://schemas.openxmlformats.org/drawingml/2006/table">
            <a:tbl>
              <a:tblPr firstRow="1" firstCol="1" bandRow="1">
                <a:tableStyleId>{5C22544A-7EE6-4342-B048-85BDC9FD1C3A}</a:tableStyleId>
              </a:tblPr>
              <a:tblGrid>
                <a:gridCol w="1316371"/>
                <a:gridCol w="875709"/>
                <a:gridCol w="875709"/>
                <a:gridCol w="875709"/>
                <a:gridCol w="875709"/>
                <a:gridCol w="875709"/>
                <a:gridCol w="875709"/>
                <a:gridCol w="875709"/>
                <a:gridCol w="955937"/>
              </a:tblGrid>
              <a:tr h="350701">
                <a:tc>
                  <a:txBody>
                    <a:bodyPr/>
                    <a:lstStyle/>
                    <a:p>
                      <a:pPr marL="0" marR="0" algn="ctr" rtl="0">
                        <a:spcBef>
                          <a:spcPts val="0"/>
                        </a:spcBef>
                        <a:spcAft>
                          <a:spcPts val="0"/>
                        </a:spcAft>
                      </a:pPr>
                      <a:r>
                        <a:rPr lang="en-US" sz="1600" b="1">
                          <a:effectLst/>
                        </a:rPr>
                        <a:t>invstment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80000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1403">
                <a:tc>
                  <a:txBody>
                    <a:bodyPr/>
                    <a:lstStyle/>
                    <a:p>
                      <a:pPr marL="0" marR="0" algn="ctr" rtl="0">
                        <a:spcBef>
                          <a:spcPts val="0"/>
                        </a:spcBef>
                        <a:spcAft>
                          <a:spcPts val="0"/>
                        </a:spcAft>
                      </a:pPr>
                      <a:r>
                        <a:rPr lang="en-US" sz="1600" b="1">
                          <a:effectLst/>
                        </a:rPr>
                        <a:t>Running cost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195405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0701">
                <a:tc>
                  <a:txBody>
                    <a:bodyPr/>
                    <a:lstStyle/>
                    <a:p>
                      <a:pPr marL="0" marR="0" algn="ctr" rtl="0">
                        <a:spcBef>
                          <a:spcPts val="0"/>
                        </a:spcBef>
                        <a:spcAft>
                          <a:spcPts val="0"/>
                        </a:spcAft>
                      </a:pPr>
                      <a:r>
                        <a:rPr lang="en-US" sz="1600" b="1">
                          <a:effectLst/>
                        </a:rPr>
                        <a:t>Dep</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50701">
                <a:tc>
                  <a:txBody>
                    <a:bodyPr/>
                    <a:lstStyle/>
                    <a:p>
                      <a:pPr marL="0" marR="0" algn="ctr" rtl="0">
                        <a:spcBef>
                          <a:spcPts val="0"/>
                        </a:spcBef>
                        <a:spcAft>
                          <a:spcPts val="0"/>
                        </a:spcAft>
                      </a:pPr>
                      <a:r>
                        <a:rPr lang="en-US" sz="1600" b="1">
                          <a:effectLst/>
                        </a:rPr>
                        <a:t>Income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52104">
                <a:tc>
                  <a:txBody>
                    <a:bodyPr/>
                    <a:lstStyle/>
                    <a:p>
                      <a:pPr marL="0" marR="0" algn="ctr" rtl="0">
                        <a:spcBef>
                          <a:spcPts val="0"/>
                        </a:spcBef>
                        <a:spcAft>
                          <a:spcPts val="0"/>
                        </a:spcAft>
                      </a:pPr>
                      <a:r>
                        <a:rPr lang="en-US" sz="1600" b="1">
                          <a:effectLst/>
                        </a:rPr>
                        <a:t>Net income before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904091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1403">
                <a:tc>
                  <a:txBody>
                    <a:bodyPr/>
                    <a:lstStyle/>
                    <a:p>
                      <a:pPr marL="0" marR="0" algn="ctr" rtl="0">
                        <a:spcBef>
                          <a:spcPts val="0"/>
                        </a:spcBef>
                        <a:spcAft>
                          <a:spcPts val="0"/>
                        </a:spcAft>
                      </a:pPr>
                      <a:r>
                        <a:rPr lang="en-US" sz="1600" b="1">
                          <a:effectLst/>
                        </a:rPr>
                        <a:t>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52104">
                <a:tc>
                  <a:txBody>
                    <a:bodyPr/>
                    <a:lstStyle/>
                    <a:p>
                      <a:pPr marL="0" marR="0" algn="ctr" rtl="0">
                        <a:spcBef>
                          <a:spcPts val="0"/>
                        </a:spcBef>
                        <a:spcAft>
                          <a:spcPts val="0"/>
                        </a:spcAft>
                      </a:pPr>
                      <a:r>
                        <a:rPr lang="en-US" sz="1600" b="1">
                          <a:effectLst/>
                        </a:rPr>
                        <a:t>Net income after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723273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dirty="0">
                          <a:effectLst/>
                        </a:rPr>
                        <a:t>723273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334534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74501"/>
          </a:xfrm>
        </p:spPr>
        <p:txBody>
          <a:bodyPr/>
          <a:lstStyle/>
          <a:p>
            <a:r>
              <a:rPr lang="en-US" dirty="0" smtClean="0"/>
              <a:t>Introduction:</a:t>
            </a:r>
            <a:endParaRPr lang="en-US" dirty="0"/>
          </a:p>
        </p:txBody>
      </p:sp>
      <p:sp>
        <p:nvSpPr>
          <p:cNvPr id="3" name="Content Placeholder 2"/>
          <p:cNvSpPr>
            <a:spLocks noGrp="1"/>
          </p:cNvSpPr>
          <p:nvPr>
            <p:ph idx="1"/>
          </p:nvPr>
        </p:nvSpPr>
        <p:spPr>
          <a:xfrm>
            <a:off x="677334" y="1584101"/>
            <a:ext cx="8596668" cy="4457261"/>
          </a:xfrm>
        </p:spPr>
        <p:txBody>
          <a:bodyPr/>
          <a:lstStyle/>
          <a:p>
            <a:pPr marL="0" indent="0">
              <a:buNone/>
            </a:pPr>
            <a:endParaRPr lang="en-US" dirty="0" smtClean="0">
              <a:solidFill>
                <a:schemeClr val="tx1"/>
              </a:solidFill>
            </a:endParaRPr>
          </a:p>
          <a:p>
            <a:pPr marL="0" indent="0">
              <a:buNone/>
            </a:pPr>
            <a:r>
              <a:rPr lang="en-US" dirty="0" smtClean="0">
                <a:solidFill>
                  <a:schemeClr val="tx1"/>
                </a:solidFill>
              </a:rPr>
              <a:t>Our </a:t>
            </a:r>
            <a:r>
              <a:rPr lang="en-US" dirty="0">
                <a:solidFill>
                  <a:schemeClr val="tx1"/>
                </a:solidFill>
              </a:rPr>
              <a:t>problem is represented in the possibility of establishing a new </a:t>
            </a:r>
            <a:r>
              <a:rPr lang="en-US" dirty="0" smtClean="0">
                <a:solidFill>
                  <a:schemeClr val="tx1"/>
                </a:solidFill>
              </a:rPr>
              <a:t>PVC Pipes production line </a:t>
            </a:r>
            <a:r>
              <a:rPr lang="en-US" dirty="0">
                <a:solidFill>
                  <a:schemeClr val="tx1"/>
                </a:solidFill>
              </a:rPr>
              <a:t>in Nablus Company for the manufacture of nylon and plastic, which focused on the production of the agricultural nylon industry, so </a:t>
            </a:r>
            <a:r>
              <a:rPr lang="en-US" dirty="0" smtClean="0">
                <a:solidFill>
                  <a:schemeClr val="tx1"/>
                </a:solidFill>
              </a:rPr>
              <a:t>this line </a:t>
            </a:r>
            <a:r>
              <a:rPr lang="en-US" dirty="0">
                <a:solidFill>
                  <a:schemeClr val="tx1"/>
                </a:solidFill>
              </a:rPr>
              <a:t>will open a greater opportunity for them to develop their production and support their ability to compete in the market</a:t>
            </a:r>
            <a:r>
              <a:rPr lang="en-US" dirty="0" smtClean="0">
                <a:solidFill>
                  <a:schemeClr val="tx1"/>
                </a:solidFill>
              </a:rPr>
              <a:t>.</a:t>
            </a:r>
          </a:p>
          <a:p>
            <a:pPr marL="0" indent="0">
              <a:buNone/>
            </a:pPr>
            <a:endParaRPr lang="en-US" dirty="0">
              <a:solidFill>
                <a:schemeClr val="tx1"/>
              </a:solidFill>
            </a:endParaRPr>
          </a:p>
          <a:p>
            <a:pPr marL="0" indent="0">
              <a:buNone/>
            </a:pPr>
            <a:r>
              <a:rPr lang="en-US" dirty="0">
                <a:solidFill>
                  <a:schemeClr val="tx1"/>
                </a:solidFill>
              </a:rPr>
              <a:t>PVC pipes are made out of a material known as polyvinyl chloride, a durable, strong plastic , also plastic pipe network is low cost and has a life span of more than 50 years.</a:t>
            </a:r>
            <a:endParaRPr lang="en-US" dirty="0">
              <a:solidFill>
                <a:schemeClr val="tx1"/>
              </a:solidFill>
            </a:endParaRPr>
          </a:p>
        </p:txBody>
      </p:sp>
    </p:spTree>
    <p:extLst>
      <p:ext uri="{BB962C8B-B14F-4D97-AF65-F5344CB8AC3E}">
        <p14:creationId xmlns:p14="http://schemas.microsoft.com/office/powerpoint/2010/main" val="439857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807398"/>
            <a:ext cx="8596668" cy="1320800"/>
          </a:xfrm>
        </p:spPr>
        <p:txBody>
          <a:bodyPr>
            <a:normAutofit/>
          </a:bodyPr>
          <a:lstStyle/>
          <a:p>
            <a:pPr algn="ctr"/>
            <a:r>
              <a:rPr lang="en-US" sz="1800" b="1" dirty="0" smtClean="0">
                <a:solidFill>
                  <a:schemeClr val="tx1"/>
                </a:solidFill>
              </a:rPr>
              <a:t>cash </a:t>
            </a:r>
            <a:r>
              <a:rPr lang="en-US" sz="1800" b="1" dirty="0">
                <a:solidFill>
                  <a:schemeClr val="tx1"/>
                </a:solidFill>
              </a:rPr>
              <a:t>flow diagram for decreasing prices of raw </a:t>
            </a:r>
            <a:r>
              <a:rPr lang="en-US" sz="1800" b="1" dirty="0" smtClean="0">
                <a:solidFill>
                  <a:schemeClr val="tx1"/>
                </a:solidFill>
              </a:rPr>
              <a:t>materials 10%</a:t>
            </a:r>
            <a:endParaRPr lang="en-US" sz="1800"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77334" y="515155"/>
            <a:ext cx="7462113" cy="3374264"/>
          </a:xfrm>
          <a:prstGeom prst="rect">
            <a:avLst/>
          </a:prstGeom>
        </p:spPr>
      </p:pic>
    </p:spTree>
    <p:extLst>
      <p:ext uri="{BB962C8B-B14F-4D97-AF65-F5344CB8AC3E}">
        <p14:creationId xmlns:p14="http://schemas.microsoft.com/office/powerpoint/2010/main" val="9489365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74501"/>
          </a:xfrm>
        </p:spPr>
        <p:txBody>
          <a:bodyPr>
            <a:normAutofit/>
          </a:bodyPr>
          <a:lstStyle/>
          <a:p>
            <a:r>
              <a:rPr lang="en-US" sz="2800" dirty="0">
                <a:solidFill>
                  <a:schemeClr val="tx1"/>
                </a:solidFill>
              </a:rPr>
              <a:t>Indicators:</a:t>
            </a:r>
            <a:br>
              <a:rPr lang="en-US" sz="2800" dirty="0">
                <a:solidFill>
                  <a:schemeClr val="tx1"/>
                </a:solidFill>
              </a:rPr>
            </a:br>
            <a:endParaRPr lang="en-US" sz="2800" dirty="0">
              <a:solidFill>
                <a:schemeClr val="tx1"/>
              </a:solidFill>
            </a:endParaRPr>
          </a:p>
        </p:txBody>
      </p:sp>
      <p:sp>
        <p:nvSpPr>
          <p:cNvPr id="3" name="Content Placeholder 2"/>
          <p:cNvSpPr>
            <a:spLocks noGrp="1"/>
          </p:cNvSpPr>
          <p:nvPr>
            <p:ph idx="1"/>
          </p:nvPr>
        </p:nvSpPr>
        <p:spPr>
          <a:xfrm>
            <a:off x="677334" y="1584101"/>
            <a:ext cx="8596668" cy="3880773"/>
          </a:xfrm>
        </p:spPr>
        <p:txBody>
          <a:bodyPr/>
          <a:lstStyle/>
          <a:p>
            <a:pPr lvl="0">
              <a:lnSpc>
                <a:spcPct val="200000"/>
              </a:lnSpc>
            </a:pPr>
            <a:r>
              <a:rPr lang="en-US" dirty="0" smtClean="0">
                <a:solidFill>
                  <a:schemeClr val="tx1"/>
                </a:solidFill>
              </a:rPr>
              <a:t>Net </a:t>
            </a:r>
            <a:r>
              <a:rPr lang="en-US" dirty="0">
                <a:solidFill>
                  <a:schemeClr val="tx1"/>
                </a:solidFill>
              </a:rPr>
              <a:t>present value:6400000 JD</a:t>
            </a:r>
          </a:p>
          <a:p>
            <a:pPr lvl="0">
              <a:lnSpc>
                <a:spcPct val="200000"/>
              </a:lnSpc>
            </a:pPr>
            <a:r>
              <a:rPr lang="en-US" dirty="0">
                <a:solidFill>
                  <a:schemeClr val="tx1"/>
                </a:solidFill>
              </a:rPr>
              <a:t>Rate of Return:891%</a:t>
            </a:r>
          </a:p>
          <a:p>
            <a:pPr lvl="0">
              <a:lnSpc>
                <a:spcPct val="200000"/>
              </a:lnSpc>
            </a:pPr>
            <a:r>
              <a:rPr lang="en-US" dirty="0">
                <a:solidFill>
                  <a:schemeClr val="tx1"/>
                </a:solidFill>
              </a:rPr>
              <a:t>Payback period less than 1 year</a:t>
            </a:r>
          </a:p>
          <a:p>
            <a:pPr lvl="0">
              <a:lnSpc>
                <a:spcPct val="200000"/>
              </a:lnSpc>
            </a:pPr>
            <a:r>
              <a:rPr lang="en-US" dirty="0">
                <a:solidFill>
                  <a:schemeClr val="tx1"/>
                </a:solidFill>
              </a:rPr>
              <a:t>Break event point is less than 1 year.</a:t>
            </a:r>
          </a:p>
          <a:p>
            <a:pPr>
              <a:lnSpc>
                <a:spcPct val="200000"/>
              </a:lnSpc>
            </a:pPr>
            <a:endParaRPr lang="en-US" dirty="0">
              <a:solidFill>
                <a:schemeClr val="tx1"/>
              </a:solidFill>
            </a:endParaRPr>
          </a:p>
        </p:txBody>
      </p:sp>
    </p:spTree>
    <p:extLst>
      <p:ext uri="{BB962C8B-B14F-4D97-AF65-F5344CB8AC3E}">
        <p14:creationId xmlns:p14="http://schemas.microsoft.com/office/powerpoint/2010/main" val="9453458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55053"/>
            <a:ext cx="8596668" cy="1320800"/>
          </a:xfrm>
        </p:spPr>
        <p:txBody>
          <a:bodyPr>
            <a:normAutofit/>
          </a:bodyPr>
          <a:lstStyle/>
          <a:p>
            <a:r>
              <a:rPr lang="en-US" sz="2800" b="1" dirty="0">
                <a:solidFill>
                  <a:schemeClr val="tx1"/>
                </a:solidFill>
              </a:rPr>
              <a:t>Bad </a:t>
            </a:r>
            <a:r>
              <a:rPr lang="en-US" sz="2800" b="1" dirty="0" smtClean="0">
                <a:solidFill>
                  <a:schemeClr val="tx1"/>
                </a:solidFill>
              </a:rPr>
              <a:t>scenarios</a:t>
            </a:r>
            <a:br>
              <a:rPr lang="en-US" sz="2800" b="1" dirty="0" smtClean="0">
                <a:solidFill>
                  <a:schemeClr val="tx1"/>
                </a:solidFill>
              </a:rPr>
            </a:br>
            <a:r>
              <a:rPr lang="en-US" sz="2800" b="1" dirty="0" smtClean="0">
                <a:solidFill>
                  <a:schemeClr val="tx1"/>
                </a:solidFill>
              </a:rPr>
              <a:t>1. Decreasing </a:t>
            </a:r>
            <a:r>
              <a:rPr lang="en-US" sz="2800" b="1" dirty="0">
                <a:solidFill>
                  <a:schemeClr val="tx1"/>
                </a:solidFill>
              </a:rPr>
              <a:t>in sales with 10%:</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1813437"/>
              </p:ext>
            </p:extLst>
          </p:nvPr>
        </p:nvGraphicFramePr>
        <p:xfrm>
          <a:off x="677334" y="1635616"/>
          <a:ext cx="8865910" cy="4520484"/>
        </p:xfrm>
        <a:graphic>
          <a:graphicData uri="http://schemas.openxmlformats.org/drawingml/2006/table">
            <a:tbl>
              <a:tblPr firstRow="1" firstCol="1" bandRow="1">
                <a:tableStyleId>{5C22544A-7EE6-4342-B048-85BDC9FD1C3A}</a:tableStyleId>
              </a:tblPr>
              <a:tblGrid>
                <a:gridCol w="1402398"/>
                <a:gridCol w="932939"/>
                <a:gridCol w="932939"/>
                <a:gridCol w="932939"/>
                <a:gridCol w="932939"/>
                <a:gridCol w="932939"/>
                <a:gridCol w="932939"/>
                <a:gridCol w="932939"/>
                <a:gridCol w="932939"/>
              </a:tblGrid>
              <a:tr h="322891">
                <a:tc>
                  <a:txBody>
                    <a:bodyPr/>
                    <a:lstStyle/>
                    <a:p>
                      <a:pPr marL="0" marR="0" algn="ctr" rtl="0">
                        <a:spcBef>
                          <a:spcPts val="0"/>
                        </a:spcBef>
                        <a:spcAft>
                          <a:spcPts val="0"/>
                        </a:spcAft>
                      </a:pPr>
                      <a:r>
                        <a:rPr lang="en-US" sz="1600" b="1">
                          <a:effectLst/>
                        </a:rPr>
                        <a:t>invstment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80000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5784">
                <a:tc>
                  <a:txBody>
                    <a:bodyPr/>
                    <a:lstStyle/>
                    <a:p>
                      <a:pPr marL="0" marR="0" algn="ctr" rtl="0">
                        <a:spcBef>
                          <a:spcPts val="0"/>
                        </a:spcBef>
                        <a:spcAft>
                          <a:spcPts val="0"/>
                        </a:spcAft>
                      </a:pPr>
                      <a:r>
                        <a:rPr lang="en-US" sz="1600" b="1">
                          <a:effectLst/>
                        </a:rPr>
                        <a:t>Running cost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22891">
                <a:tc>
                  <a:txBody>
                    <a:bodyPr/>
                    <a:lstStyle/>
                    <a:p>
                      <a:pPr marL="0" marR="0" algn="ctr" rtl="0">
                        <a:spcBef>
                          <a:spcPts val="0"/>
                        </a:spcBef>
                        <a:spcAft>
                          <a:spcPts val="0"/>
                        </a:spcAft>
                      </a:pPr>
                      <a:r>
                        <a:rPr lang="en-US" sz="1600" b="1">
                          <a:effectLst/>
                        </a:rPr>
                        <a:t>Dep</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5784">
                <a:tc>
                  <a:txBody>
                    <a:bodyPr/>
                    <a:lstStyle/>
                    <a:p>
                      <a:pPr marL="0" marR="0" algn="ctr" rtl="0">
                        <a:spcBef>
                          <a:spcPts val="0"/>
                        </a:spcBef>
                        <a:spcAft>
                          <a:spcPts val="0"/>
                        </a:spcAft>
                      </a:pPr>
                      <a:r>
                        <a:rPr lang="en-US" sz="1600" b="1">
                          <a:effectLst/>
                        </a:rPr>
                        <a:t>Income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1.1 m</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68675">
                <a:tc>
                  <a:txBody>
                    <a:bodyPr/>
                    <a:lstStyle/>
                    <a:p>
                      <a:pPr marL="0" marR="0" algn="ctr" rtl="0">
                        <a:spcBef>
                          <a:spcPts val="0"/>
                        </a:spcBef>
                        <a:spcAft>
                          <a:spcPts val="0"/>
                        </a:spcAft>
                      </a:pPr>
                      <a:r>
                        <a:rPr lang="en-US" sz="1600" b="1">
                          <a:effectLst/>
                        </a:rPr>
                        <a:t>Net income before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5784">
                <a:tc>
                  <a:txBody>
                    <a:bodyPr/>
                    <a:lstStyle/>
                    <a:p>
                      <a:pPr marL="0" marR="0" algn="ctr" rtl="0">
                        <a:spcBef>
                          <a:spcPts val="0"/>
                        </a:spcBef>
                        <a:spcAft>
                          <a:spcPts val="0"/>
                        </a:spcAft>
                      </a:pPr>
                      <a:r>
                        <a:rPr lang="en-US" sz="1600" b="1">
                          <a:effectLst/>
                        </a:rPr>
                        <a:t>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155913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68675">
                <a:tc>
                  <a:txBody>
                    <a:bodyPr/>
                    <a:lstStyle/>
                    <a:p>
                      <a:pPr marL="0" marR="0" algn="ctr" rtl="0">
                        <a:spcBef>
                          <a:spcPts val="0"/>
                        </a:spcBef>
                        <a:spcAft>
                          <a:spcPts val="0"/>
                        </a:spcAft>
                      </a:pPr>
                      <a:r>
                        <a:rPr lang="en-US" sz="1600" b="1">
                          <a:effectLst/>
                        </a:rPr>
                        <a:t>Net income after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711933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623653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dirty="0">
                          <a:effectLst/>
                        </a:rPr>
                        <a:t>623653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7822668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685" y="5271752"/>
            <a:ext cx="8596668" cy="729803"/>
          </a:xfrm>
        </p:spPr>
        <p:txBody>
          <a:bodyPr>
            <a:normAutofit/>
          </a:bodyPr>
          <a:lstStyle/>
          <a:p>
            <a:pPr algn="ctr"/>
            <a:r>
              <a:rPr lang="en-US" sz="1800" b="1" dirty="0">
                <a:solidFill>
                  <a:schemeClr val="tx1"/>
                </a:solidFill>
              </a:rPr>
              <a:t>Cash flow diagram of decreasing the sales 10%</a:t>
            </a:r>
            <a:endParaRPr lang="en-US" sz="1800"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04551" y="914399"/>
            <a:ext cx="6794650" cy="3825025"/>
          </a:xfrm>
          <a:prstGeom prst="rect">
            <a:avLst/>
          </a:prstGeom>
        </p:spPr>
      </p:pic>
    </p:spTree>
    <p:extLst>
      <p:ext uri="{BB962C8B-B14F-4D97-AF65-F5344CB8AC3E}">
        <p14:creationId xmlns:p14="http://schemas.microsoft.com/office/powerpoint/2010/main" val="38516185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89904"/>
            <a:ext cx="8596668" cy="704045"/>
          </a:xfrm>
        </p:spPr>
        <p:txBody>
          <a:bodyPr>
            <a:normAutofit fontScale="90000"/>
          </a:bodyPr>
          <a:lstStyle/>
          <a:p>
            <a:r>
              <a:rPr lang="en-US" sz="2800" dirty="0">
                <a:solidFill>
                  <a:schemeClr val="tx1"/>
                </a:solidFill>
              </a:rPr>
              <a:t>Indicators:</a:t>
            </a:r>
            <a:r>
              <a:rPr lang="en-US" dirty="0"/>
              <a:t/>
            </a:r>
            <a:br>
              <a:rPr lang="en-US" dirty="0"/>
            </a:br>
            <a:endParaRPr lang="en-US" dirty="0"/>
          </a:p>
        </p:txBody>
      </p:sp>
      <p:sp>
        <p:nvSpPr>
          <p:cNvPr id="3" name="Content Placeholder 2"/>
          <p:cNvSpPr>
            <a:spLocks noGrp="1"/>
          </p:cNvSpPr>
          <p:nvPr>
            <p:ph idx="1"/>
          </p:nvPr>
        </p:nvSpPr>
        <p:spPr>
          <a:xfrm>
            <a:off x="677334" y="1584102"/>
            <a:ext cx="8596668" cy="4238320"/>
          </a:xfrm>
        </p:spPr>
        <p:txBody>
          <a:bodyPr/>
          <a:lstStyle/>
          <a:p>
            <a:pPr lvl="0">
              <a:lnSpc>
                <a:spcPct val="200000"/>
              </a:lnSpc>
            </a:pPr>
            <a:r>
              <a:rPr lang="en-US" dirty="0" smtClean="0">
                <a:solidFill>
                  <a:schemeClr val="tx1"/>
                </a:solidFill>
              </a:rPr>
              <a:t>Net </a:t>
            </a:r>
            <a:r>
              <a:rPr lang="en-US" dirty="0">
                <a:solidFill>
                  <a:schemeClr val="tx1"/>
                </a:solidFill>
              </a:rPr>
              <a:t>present value:560000 JD</a:t>
            </a:r>
          </a:p>
          <a:p>
            <a:pPr lvl="0">
              <a:lnSpc>
                <a:spcPct val="200000"/>
              </a:lnSpc>
            </a:pPr>
            <a:r>
              <a:rPr lang="en-US" dirty="0">
                <a:solidFill>
                  <a:schemeClr val="tx1"/>
                </a:solidFill>
              </a:rPr>
              <a:t>Rate of Return:879%</a:t>
            </a:r>
          </a:p>
          <a:p>
            <a:pPr lvl="0">
              <a:lnSpc>
                <a:spcPct val="200000"/>
              </a:lnSpc>
            </a:pPr>
            <a:r>
              <a:rPr lang="en-US" dirty="0">
                <a:solidFill>
                  <a:schemeClr val="tx1"/>
                </a:solidFill>
              </a:rPr>
              <a:t>Payback period less than 1 year</a:t>
            </a:r>
          </a:p>
          <a:p>
            <a:pPr lvl="0">
              <a:lnSpc>
                <a:spcPct val="200000"/>
              </a:lnSpc>
            </a:pPr>
            <a:r>
              <a:rPr lang="en-US" dirty="0">
                <a:solidFill>
                  <a:schemeClr val="tx1"/>
                </a:solidFill>
              </a:rPr>
              <a:t>Break event point is less than 1 year.</a:t>
            </a:r>
          </a:p>
          <a:p>
            <a:pPr>
              <a:lnSpc>
                <a:spcPct val="200000"/>
              </a:lnSpc>
            </a:pPr>
            <a:endParaRPr lang="en-US" dirty="0">
              <a:solidFill>
                <a:schemeClr val="tx1"/>
              </a:solidFill>
            </a:endParaRPr>
          </a:p>
        </p:txBody>
      </p:sp>
    </p:spTree>
    <p:extLst>
      <p:ext uri="{BB962C8B-B14F-4D97-AF65-F5344CB8AC3E}">
        <p14:creationId xmlns:p14="http://schemas.microsoft.com/office/powerpoint/2010/main" val="5080863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787" y="609600"/>
            <a:ext cx="8596668" cy="1320800"/>
          </a:xfrm>
        </p:spPr>
        <p:txBody>
          <a:bodyPr>
            <a:normAutofit/>
          </a:bodyPr>
          <a:lstStyle/>
          <a:p>
            <a:r>
              <a:rPr lang="en-US" sz="2800" b="1" dirty="0" smtClean="0">
                <a:solidFill>
                  <a:schemeClr val="tx1"/>
                </a:solidFill>
              </a:rPr>
              <a:t>2.increasing </a:t>
            </a:r>
            <a:r>
              <a:rPr lang="en-US" sz="2800" b="1" dirty="0">
                <a:solidFill>
                  <a:schemeClr val="tx1"/>
                </a:solidFill>
              </a:rPr>
              <a:t>in raw material prices 10</a:t>
            </a:r>
            <a:r>
              <a:rPr lang="en-US" sz="2800" b="1" dirty="0" smtClean="0">
                <a:solidFill>
                  <a:schemeClr val="tx1"/>
                </a:solidFill>
              </a:rPr>
              <a:t>% :</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1797105"/>
              </p:ext>
            </p:extLst>
          </p:nvPr>
        </p:nvGraphicFramePr>
        <p:xfrm>
          <a:off x="522787" y="1558344"/>
          <a:ext cx="8621209" cy="4340179"/>
        </p:xfrm>
        <a:graphic>
          <a:graphicData uri="http://schemas.openxmlformats.org/drawingml/2006/table">
            <a:tbl>
              <a:tblPr firstRow="1" firstCol="1" bandRow="1">
                <a:tableStyleId>{5C22544A-7EE6-4342-B048-85BDC9FD1C3A}</a:tableStyleId>
              </a:tblPr>
              <a:tblGrid>
                <a:gridCol w="1294680"/>
                <a:gridCol w="1011978"/>
                <a:gridCol w="896980"/>
                <a:gridCol w="896980"/>
                <a:gridCol w="896980"/>
                <a:gridCol w="896980"/>
                <a:gridCol w="896980"/>
                <a:gridCol w="896980"/>
                <a:gridCol w="932671"/>
              </a:tblGrid>
              <a:tr h="533287">
                <a:tc>
                  <a:txBody>
                    <a:bodyPr/>
                    <a:lstStyle/>
                    <a:p>
                      <a:pPr marL="0" marR="0" algn="ctr" rtl="0">
                        <a:spcBef>
                          <a:spcPts val="0"/>
                        </a:spcBef>
                        <a:spcAft>
                          <a:spcPts val="0"/>
                        </a:spcAft>
                      </a:pPr>
                      <a:r>
                        <a:rPr lang="en-US" sz="1600" b="1" dirty="0" err="1">
                          <a:effectLst/>
                        </a:rPr>
                        <a:t>invstment</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80000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spcBef>
                          <a:spcPts val="0"/>
                        </a:spcBef>
                        <a:spcAft>
                          <a:spcPts val="0"/>
                        </a:spcAft>
                      </a:pPr>
                      <a:r>
                        <a:rPr lang="en-US" sz="1600" b="1">
                          <a:effectLst/>
                        </a:rPr>
                        <a:t>Year 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56433">
                <a:tc>
                  <a:txBody>
                    <a:bodyPr/>
                    <a:lstStyle/>
                    <a:p>
                      <a:pPr marL="0" marR="0" algn="ctr" rtl="0">
                        <a:spcBef>
                          <a:spcPts val="0"/>
                        </a:spcBef>
                        <a:spcAft>
                          <a:spcPts val="0"/>
                        </a:spcAft>
                      </a:pPr>
                      <a:r>
                        <a:rPr lang="en-US" sz="1600" b="1">
                          <a:effectLst/>
                        </a:rPr>
                        <a:t>Running cost</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209580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223755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dirty="0">
                          <a:effectLst/>
                        </a:rPr>
                        <a:t>223755</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71088">
                <a:tc>
                  <a:txBody>
                    <a:bodyPr/>
                    <a:lstStyle/>
                    <a:p>
                      <a:pPr marL="0" marR="0" algn="ctr" rtl="0">
                        <a:spcBef>
                          <a:spcPts val="0"/>
                        </a:spcBef>
                        <a:spcAft>
                          <a:spcPts val="0"/>
                        </a:spcAft>
                      </a:pPr>
                      <a:r>
                        <a:rPr lang="en-US" sz="1600" b="1">
                          <a:effectLst/>
                        </a:rPr>
                        <a:t>Dep</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4000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56433">
                <a:tc>
                  <a:txBody>
                    <a:bodyPr/>
                    <a:lstStyle/>
                    <a:p>
                      <a:pPr marL="0" marR="0" algn="ctr" rtl="0">
                        <a:spcBef>
                          <a:spcPts val="0"/>
                        </a:spcBef>
                        <a:spcAft>
                          <a:spcPts val="0"/>
                        </a:spcAft>
                      </a:pPr>
                      <a:r>
                        <a:rPr lang="en-US" sz="1600" b="1">
                          <a:effectLst/>
                        </a:rPr>
                        <a:t>Income</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1103496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993146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66574">
                <a:tc>
                  <a:txBody>
                    <a:bodyPr/>
                    <a:lstStyle/>
                    <a:p>
                      <a:pPr marL="0" marR="0" algn="ctr" rtl="0">
                        <a:spcBef>
                          <a:spcPts val="0"/>
                        </a:spcBef>
                        <a:spcAft>
                          <a:spcPts val="0"/>
                        </a:spcAft>
                      </a:pPr>
                      <a:r>
                        <a:rPr lang="en-US" sz="1600" b="1">
                          <a:effectLst/>
                        </a:rPr>
                        <a:t>Net income before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889916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875741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dirty="0">
                          <a:effectLst/>
                        </a:rPr>
                        <a:t>875741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56433">
                <a:tc>
                  <a:txBody>
                    <a:bodyPr/>
                    <a:lstStyle/>
                    <a:p>
                      <a:pPr marL="0" marR="0" algn="ctr" rtl="0">
                        <a:spcBef>
                          <a:spcPts val="0"/>
                        </a:spcBef>
                        <a:spcAft>
                          <a:spcPts val="0"/>
                        </a:spcAft>
                      </a:pPr>
                      <a:r>
                        <a:rPr lang="en-US" sz="1600" b="1">
                          <a:effectLst/>
                        </a:rPr>
                        <a:t>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177983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175148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99931">
                <a:tc>
                  <a:txBody>
                    <a:bodyPr/>
                    <a:lstStyle/>
                    <a:p>
                      <a:pPr marL="0" marR="0" algn="ctr" rtl="0">
                        <a:spcBef>
                          <a:spcPts val="0"/>
                        </a:spcBef>
                        <a:spcAft>
                          <a:spcPts val="0"/>
                        </a:spcAft>
                      </a:pPr>
                      <a:r>
                        <a:rPr lang="en-US" sz="1600" b="1">
                          <a:effectLst/>
                        </a:rPr>
                        <a:t>Net income after tax</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b="1">
                          <a:effectLst/>
                        </a:rPr>
                        <a:t>711933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a:effectLst/>
                        </a:rPr>
                        <a:t>700593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600" b="1" dirty="0">
                          <a:effectLst/>
                        </a:rPr>
                        <a:t>700593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7584007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501" y="4679324"/>
            <a:ext cx="8596668" cy="716924"/>
          </a:xfrm>
        </p:spPr>
        <p:txBody>
          <a:bodyPr>
            <a:normAutofit/>
          </a:bodyPr>
          <a:lstStyle/>
          <a:p>
            <a:pPr algn="ctr"/>
            <a:r>
              <a:rPr lang="en-US" sz="1800" b="1" dirty="0">
                <a:solidFill>
                  <a:schemeClr val="tx1"/>
                </a:solidFill>
              </a:rPr>
              <a:t>cash flow diagram of increasing raw material prices 10%</a:t>
            </a:r>
            <a:endParaRPr lang="en-US" sz="1800" dirty="0">
              <a:solidFill>
                <a:schemeClr val="tx1"/>
              </a:solidFill>
            </a:endParaRP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r="1250" b="4553"/>
          <a:stretch/>
        </p:blipFill>
        <p:spPr>
          <a:xfrm>
            <a:off x="824902" y="687929"/>
            <a:ext cx="7069847" cy="3368916"/>
          </a:xfrm>
          <a:prstGeom prst="rect">
            <a:avLst/>
          </a:prstGeom>
        </p:spPr>
      </p:pic>
    </p:spTree>
    <p:extLst>
      <p:ext uri="{BB962C8B-B14F-4D97-AF65-F5344CB8AC3E}">
        <p14:creationId xmlns:p14="http://schemas.microsoft.com/office/powerpoint/2010/main" val="10515438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6924"/>
          </a:xfrm>
        </p:spPr>
        <p:txBody>
          <a:bodyPr>
            <a:noAutofit/>
          </a:bodyPr>
          <a:lstStyle/>
          <a:p>
            <a:r>
              <a:rPr lang="en-US" sz="2800" dirty="0">
                <a:solidFill>
                  <a:schemeClr val="tx1"/>
                </a:solidFill>
              </a:rPr>
              <a:t>Indicators:</a:t>
            </a:r>
            <a:br>
              <a:rPr lang="en-US" sz="2800" dirty="0">
                <a:solidFill>
                  <a:schemeClr val="tx1"/>
                </a:solidFill>
              </a:rPr>
            </a:br>
            <a:endParaRPr lang="en-US" sz="2800" dirty="0">
              <a:solidFill>
                <a:schemeClr val="tx1"/>
              </a:solidFill>
            </a:endParaRPr>
          </a:p>
        </p:txBody>
      </p:sp>
      <p:sp>
        <p:nvSpPr>
          <p:cNvPr id="3" name="Content Placeholder 2"/>
          <p:cNvSpPr>
            <a:spLocks noGrp="1"/>
          </p:cNvSpPr>
          <p:nvPr>
            <p:ph idx="1"/>
          </p:nvPr>
        </p:nvSpPr>
        <p:spPr>
          <a:xfrm>
            <a:off x="677334" y="1455313"/>
            <a:ext cx="8596668" cy="4586049"/>
          </a:xfrm>
        </p:spPr>
        <p:txBody>
          <a:bodyPr/>
          <a:lstStyle/>
          <a:p>
            <a:pPr lvl="0">
              <a:lnSpc>
                <a:spcPct val="200000"/>
              </a:lnSpc>
            </a:pPr>
            <a:r>
              <a:rPr lang="en-US" dirty="0" smtClean="0">
                <a:solidFill>
                  <a:schemeClr val="tx1"/>
                </a:solidFill>
              </a:rPr>
              <a:t>Net </a:t>
            </a:r>
            <a:r>
              <a:rPr lang="en-US" dirty="0">
                <a:solidFill>
                  <a:schemeClr val="tx1"/>
                </a:solidFill>
              </a:rPr>
              <a:t>present value: 6185300 JD</a:t>
            </a:r>
          </a:p>
          <a:p>
            <a:pPr lvl="0">
              <a:lnSpc>
                <a:spcPct val="200000"/>
              </a:lnSpc>
            </a:pPr>
            <a:r>
              <a:rPr lang="en-US" dirty="0">
                <a:solidFill>
                  <a:schemeClr val="tx1"/>
                </a:solidFill>
              </a:rPr>
              <a:t>Rate of Return:888%</a:t>
            </a:r>
          </a:p>
          <a:p>
            <a:pPr lvl="0">
              <a:lnSpc>
                <a:spcPct val="200000"/>
              </a:lnSpc>
            </a:pPr>
            <a:r>
              <a:rPr lang="en-US" dirty="0">
                <a:solidFill>
                  <a:schemeClr val="tx1"/>
                </a:solidFill>
              </a:rPr>
              <a:t>Payback period less than 1 year</a:t>
            </a:r>
          </a:p>
          <a:p>
            <a:pPr lvl="0">
              <a:lnSpc>
                <a:spcPct val="200000"/>
              </a:lnSpc>
            </a:pPr>
            <a:r>
              <a:rPr lang="en-US" dirty="0">
                <a:solidFill>
                  <a:schemeClr val="tx1"/>
                </a:solidFill>
              </a:rPr>
              <a:t>Break event point is less than 1 year.</a:t>
            </a:r>
          </a:p>
          <a:p>
            <a:pPr>
              <a:lnSpc>
                <a:spcPct val="200000"/>
              </a:lnSpc>
            </a:pPr>
            <a:endParaRPr lang="en-US" dirty="0">
              <a:solidFill>
                <a:schemeClr val="tx1"/>
              </a:solidFill>
            </a:endParaRPr>
          </a:p>
        </p:txBody>
      </p:sp>
    </p:spTree>
    <p:extLst>
      <p:ext uri="{BB962C8B-B14F-4D97-AF65-F5344CB8AC3E}">
        <p14:creationId xmlns:p14="http://schemas.microsoft.com/office/powerpoint/2010/main" val="31336337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303" y="429295"/>
            <a:ext cx="8596668" cy="1320800"/>
          </a:xfrm>
        </p:spPr>
        <p:txBody>
          <a:bodyPr>
            <a:normAutofit/>
          </a:bodyPr>
          <a:lstStyle/>
          <a:p>
            <a:r>
              <a:rPr lang="en-US" sz="3200" b="1" dirty="0"/>
              <a:t>Conclusion</a:t>
            </a:r>
            <a:br>
              <a:rPr lang="en-US" sz="3200" b="1" dirty="0"/>
            </a:br>
            <a:endParaRPr lang="en-US" sz="3200" dirty="0"/>
          </a:p>
        </p:txBody>
      </p:sp>
      <p:sp>
        <p:nvSpPr>
          <p:cNvPr id="3" name="Content Placeholder 2"/>
          <p:cNvSpPr>
            <a:spLocks noGrp="1"/>
          </p:cNvSpPr>
          <p:nvPr>
            <p:ph idx="1"/>
          </p:nvPr>
        </p:nvSpPr>
        <p:spPr>
          <a:xfrm>
            <a:off x="574303" y="1270000"/>
            <a:ext cx="8596668" cy="4457261"/>
          </a:xfrm>
        </p:spPr>
        <p:txBody>
          <a:bodyPr/>
          <a:lstStyle/>
          <a:p>
            <a:pPr>
              <a:lnSpc>
                <a:spcPct val="200000"/>
              </a:lnSpc>
            </a:pPr>
            <a:r>
              <a:rPr lang="en-US" dirty="0" smtClean="0">
                <a:solidFill>
                  <a:schemeClr val="tx1"/>
                </a:solidFill>
              </a:rPr>
              <a:t>From </a:t>
            </a:r>
            <a:r>
              <a:rPr lang="en-US" dirty="0">
                <a:solidFill>
                  <a:schemeClr val="tx1"/>
                </a:solidFill>
              </a:rPr>
              <a:t>the primary market study we can conclude that:</a:t>
            </a:r>
          </a:p>
          <a:p>
            <a:pPr lvl="0">
              <a:lnSpc>
                <a:spcPct val="200000"/>
              </a:lnSpc>
            </a:pPr>
            <a:r>
              <a:rPr lang="en-US" dirty="0">
                <a:solidFill>
                  <a:schemeClr val="tx1"/>
                </a:solidFill>
              </a:rPr>
              <a:t>The level of competition in the northern areas is weak.</a:t>
            </a:r>
          </a:p>
          <a:p>
            <a:pPr lvl="0">
              <a:lnSpc>
                <a:spcPct val="200000"/>
              </a:lnSpc>
            </a:pPr>
            <a:r>
              <a:rPr lang="en-US" dirty="0">
                <a:solidFill>
                  <a:schemeClr val="tx1"/>
                </a:solidFill>
              </a:rPr>
              <a:t>The demand for the PVC pipes is high.</a:t>
            </a:r>
          </a:p>
          <a:p>
            <a:pPr lvl="0">
              <a:lnSpc>
                <a:spcPct val="200000"/>
              </a:lnSpc>
            </a:pPr>
            <a:r>
              <a:rPr lang="en-US" dirty="0">
                <a:solidFill>
                  <a:schemeClr val="tx1"/>
                </a:solidFill>
              </a:rPr>
              <a:t>There is good chance for Nablus Company to invest in this important production line.</a:t>
            </a:r>
          </a:p>
          <a:p>
            <a:pPr lvl="0">
              <a:lnSpc>
                <a:spcPct val="200000"/>
              </a:lnSpc>
            </a:pPr>
            <a:r>
              <a:rPr lang="en-US" dirty="0">
                <a:solidFill>
                  <a:schemeClr val="tx1"/>
                </a:solidFill>
              </a:rPr>
              <a:t>The project is visible and the advisory group recommend to execute it as the financial outcome is very good.</a:t>
            </a:r>
          </a:p>
          <a:p>
            <a:pPr>
              <a:lnSpc>
                <a:spcPct val="200000"/>
              </a:lnSpc>
            </a:pPr>
            <a:endParaRPr lang="en-US" dirty="0">
              <a:solidFill>
                <a:schemeClr val="tx1"/>
              </a:solidFill>
            </a:endParaRPr>
          </a:p>
        </p:txBody>
      </p:sp>
    </p:spTree>
    <p:extLst>
      <p:ext uri="{BB962C8B-B14F-4D97-AF65-F5344CB8AC3E}">
        <p14:creationId xmlns:p14="http://schemas.microsoft.com/office/powerpoint/2010/main" val="32941241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424" y="364902"/>
            <a:ext cx="8596668" cy="794197"/>
          </a:xfrm>
        </p:spPr>
        <p:txBody>
          <a:bodyPr>
            <a:normAutofit fontScale="90000"/>
          </a:bodyPr>
          <a:lstStyle/>
          <a:p>
            <a:r>
              <a:rPr lang="en-US" b="1" dirty="0"/>
              <a:t>Recommendations</a:t>
            </a:r>
            <a:r>
              <a:rPr lang="en-US" sz="3200" b="1" dirty="0"/>
              <a:t>:</a:t>
            </a:r>
            <a:br>
              <a:rPr lang="en-US" sz="3200" b="1" dirty="0"/>
            </a:br>
            <a:endParaRPr lang="en-US" sz="3200" dirty="0"/>
          </a:p>
        </p:txBody>
      </p:sp>
      <p:sp>
        <p:nvSpPr>
          <p:cNvPr id="3" name="Content Placeholder 2"/>
          <p:cNvSpPr>
            <a:spLocks noGrp="1"/>
          </p:cNvSpPr>
          <p:nvPr>
            <p:ph idx="1"/>
          </p:nvPr>
        </p:nvSpPr>
        <p:spPr>
          <a:xfrm>
            <a:off x="561424" y="1159099"/>
            <a:ext cx="8596668" cy="4610637"/>
          </a:xfrm>
        </p:spPr>
        <p:txBody>
          <a:bodyPr>
            <a:noAutofit/>
          </a:bodyPr>
          <a:lstStyle/>
          <a:p>
            <a:pPr lvl="0">
              <a:lnSpc>
                <a:spcPct val="210000"/>
              </a:lnSpc>
            </a:pPr>
            <a:r>
              <a:rPr lang="en-US" sz="1600" dirty="0" smtClean="0">
                <a:solidFill>
                  <a:schemeClr val="tx1"/>
                </a:solidFill>
              </a:rPr>
              <a:t>The </a:t>
            </a:r>
            <a:r>
              <a:rPr lang="en-US" sz="1600" dirty="0">
                <a:solidFill>
                  <a:schemeClr val="tx1"/>
                </a:solidFill>
              </a:rPr>
              <a:t>market share should be estimated carefully.</a:t>
            </a:r>
          </a:p>
          <a:p>
            <a:pPr lvl="0">
              <a:lnSpc>
                <a:spcPct val="210000"/>
              </a:lnSpc>
            </a:pPr>
            <a:r>
              <a:rPr lang="en-US" sz="1600" dirty="0">
                <a:solidFill>
                  <a:schemeClr val="tx1"/>
                </a:solidFill>
              </a:rPr>
              <a:t>The technical study should be conducted carefully to identify the capital investment Running cost and income especially the raw material and its prices. </a:t>
            </a:r>
          </a:p>
          <a:p>
            <a:pPr lvl="0">
              <a:lnSpc>
                <a:spcPct val="210000"/>
              </a:lnSpc>
            </a:pPr>
            <a:r>
              <a:rPr lang="en-US" sz="1600" dirty="0">
                <a:solidFill>
                  <a:schemeClr val="tx1"/>
                </a:solidFill>
              </a:rPr>
              <a:t>The financial, economical analysis should be conducted and make sure of it more than one time to support Nablus Company owners in their decision to invest in this new production line.</a:t>
            </a:r>
          </a:p>
          <a:p>
            <a:pPr lvl="0">
              <a:lnSpc>
                <a:spcPct val="210000"/>
              </a:lnSpc>
            </a:pPr>
            <a:r>
              <a:rPr lang="en-US" sz="1600" dirty="0">
                <a:solidFill>
                  <a:schemeClr val="tx1"/>
                </a:solidFill>
              </a:rPr>
              <a:t>Coordinate with governmental institutions and agencies to develop a comprehensive vision of how to support the Palestinian factory and give them strength to face imported and Israeli products and reduce the risk of it.</a:t>
            </a:r>
          </a:p>
          <a:p>
            <a:pPr>
              <a:lnSpc>
                <a:spcPct val="210000"/>
              </a:lnSpc>
            </a:pPr>
            <a:endParaRPr lang="en-US" sz="1600" dirty="0">
              <a:solidFill>
                <a:schemeClr val="tx1"/>
              </a:solidFill>
            </a:endParaRPr>
          </a:p>
        </p:txBody>
      </p:sp>
    </p:spTree>
    <p:extLst>
      <p:ext uri="{BB962C8B-B14F-4D97-AF65-F5344CB8AC3E}">
        <p14:creationId xmlns:p14="http://schemas.microsoft.com/office/powerpoint/2010/main" val="434559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previous work:</a:t>
            </a:r>
            <a:br>
              <a:rPr lang="en-US" dirty="0" smtClean="0"/>
            </a:br>
            <a:endParaRPr lang="en-US" dirty="0"/>
          </a:p>
        </p:txBody>
      </p:sp>
      <p:sp>
        <p:nvSpPr>
          <p:cNvPr id="3" name="Content Placeholder 2"/>
          <p:cNvSpPr>
            <a:spLocks noGrp="1"/>
          </p:cNvSpPr>
          <p:nvPr>
            <p:ph idx="1"/>
          </p:nvPr>
        </p:nvSpPr>
        <p:spPr>
          <a:xfrm>
            <a:off x="677334" y="1429555"/>
            <a:ext cx="8596668" cy="4611807"/>
          </a:xfrm>
        </p:spPr>
        <p:txBody>
          <a:bodyPr/>
          <a:lstStyle/>
          <a:p>
            <a:r>
              <a:rPr lang="en-US" dirty="0" smtClean="0">
                <a:solidFill>
                  <a:schemeClr val="tx1"/>
                </a:solidFill>
              </a:rPr>
              <a:t>We study the current situation in the Nablus Co. for Nylon and plastic </a:t>
            </a:r>
          </a:p>
          <a:p>
            <a:endParaRPr lang="en-US" dirty="0" smtClean="0">
              <a:solidFill>
                <a:schemeClr val="tx1"/>
              </a:solidFill>
            </a:endParaRPr>
          </a:p>
          <a:p>
            <a:endParaRPr lang="en-US" dirty="0">
              <a:solidFill>
                <a:schemeClr val="tx1"/>
              </a:solidFill>
            </a:endParaRPr>
          </a:p>
          <a:p>
            <a:r>
              <a:rPr lang="en-US" dirty="0" smtClean="0">
                <a:solidFill>
                  <a:schemeClr val="tx1"/>
                </a:solidFill>
              </a:rPr>
              <a:t>We made a market study </a:t>
            </a:r>
            <a:r>
              <a:rPr lang="en-US" dirty="0">
                <a:solidFill>
                  <a:schemeClr val="tx1"/>
                </a:solidFill>
              </a:rPr>
              <a:t>In order to understand the market share and explore the demand for our product, So we start studying the market and analyze it to identify the market demand for the </a:t>
            </a:r>
            <a:r>
              <a:rPr lang="en-US" dirty="0" err="1">
                <a:solidFill>
                  <a:schemeClr val="tx1"/>
                </a:solidFill>
              </a:rPr>
              <a:t>pvc</a:t>
            </a:r>
            <a:r>
              <a:rPr lang="en-US" dirty="0">
                <a:solidFill>
                  <a:schemeClr val="tx1"/>
                </a:solidFill>
              </a:rPr>
              <a:t> pipes in its different </a:t>
            </a:r>
            <a:r>
              <a:rPr lang="en-US" dirty="0" smtClean="0">
                <a:solidFill>
                  <a:schemeClr val="tx1"/>
                </a:solidFill>
              </a:rPr>
              <a:t>diameters.</a:t>
            </a:r>
          </a:p>
          <a:p>
            <a:endParaRPr lang="en-US" dirty="0" smtClean="0">
              <a:solidFill>
                <a:schemeClr val="tx1"/>
              </a:solidFill>
            </a:endParaRPr>
          </a:p>
          <a:p>
            <a:endParaRPr lang="en-US" dirty="0">
              <a:solidFill>
                <a:schemeClr val="tx1"/>
              </a:solidFill>
            </a:endParaRPr>
          </a:p>
          <a:p>
            <a:r>
              <a:rPr lang="en-US" dirty="0" smtClean="0">
                <a:solidFill>
                  <a:schemeClr val="tx1"/>
                </a:solidFill>
              </a:rPr>
              <a:t>A technical study need to be conducted to </a:t>
            </a:r>
            <a:r>
              <a:rPr lang="en-US" dirty="0">
                <a:solidFill>
                  <a:schemeClr val="tx1"/>
                </a:solidFill>
              </a:rPr>
              <a:t>determine the project's founding costs and then to estimate the operational costs size. </a:t>
            </a:r>
            <a:endParaRPr lang="en-US" dirty="0" smtClean="0">
              <a:solidFill>
                <a:schemeClr val="tx1"/>
              </a:solidFill>
            </a:endParaRPr>
          </a:p>
          <a:p>
            <a:endParaRPr lang="en-US" dirty="0">
              <a:solidFill>
                <a:schemeClr val="tx1"/>
              </a:solidFill>
            </a:endParaRPr>
          </a:p>
          <a:p>
            <a:endParaRPr lang="en-US" dirty="0" smtClean="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667024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a:xfrm>
            <a:off x="677334" y="1352281"/>
            <a:ext cx="8596668" cy="4689081"/>
          </a:xfrm>
        </p:spPr>
        <p:txBody>
          <a:bodyPr/>
          <a:lstStyle/>
          <a:p>
            <a:endParaRPr lang="en-US" dirty="0" smtClean="0">
              <a:solidFill>
                <a:schemeClr val="tx1"/>
              </a:solidFill>
            </a:endParaRPr>
          </a:p>
          <a:p>
            <a:r>
              <a:rPr lang="en-US" dirty="0" smtClean="0">
                <a:solidFill>
                  <a:schemeClr val="tx1"/>
                </a:solidFill>
              </a:rPr>
              <a:t>In </a:t>
            </a:r>
            <a:r>
              <a:rPr lang="en-US" dirty="0">
                <a:solidFill>
                  <a:schemeClr val="tx1"/>
                </a:solidFill>
              </a:rPr>
              <a:t>order to know if the project is feasible or </a:t>
            </a:r>
            <a:r>
              <a:rPr lang="en-US" dirty="0" smtClean="0">
                <a:solidFill>
                  <a:schemeClr val="tx1"/>
                </a:solidFill>
              </a:rPr>
              <a:t>not a financial study must be conducted.</a:t>
            </a:r>
          </a:p>
          <a:p>
            <a:endParaRPr lang="en-US" dirty="0">
              <a:solidFill>
                <a:schemeClr val="tx1"/>
              </a:solidFill>
            </a:endParaRPr>
          </a:p>
          <a:p>
            <a:r>
              <a:rPr lang="en-US" dirty="0">
                <a:solidFill>
                  <a:schemeClr val="tx1"/>
                </a:solidFill>
              </a:rPr>
              <a:t>So we make some </a:t>
            </a:r>
            <a:r>
              <a:rPr lang="en-US" dirty="0" smtClean="0">
                <a:solidFill>
                  <a:schemeClr val="tx1"/>
                </a:solidFill>
              </a:rPr>
              <a:t>calculations on </a:t>
            </a:r>
            <a:r>
              <a:rPr lang="en-US" dirty="0">
                <a:solidFill>
                  <a:schemeClr val="tx1"/>
                </a:solidFill>
              </a:rPr>
              <a:t>the number of squared meter in the north (13,451,843) and we have that</a:t>
            </a:r>
            <a:r>
              <a:rPr lang="en-US" dirty="0" smtClean="0">
                <a:solidFill>
                  <a:schemeClr val="tx1"/>
                </a:solidFill>
              </a:rPr>
              <a:t>:</a:t>
            </a:r>
          </a:p>
          <a:p>
            <a:endParaRPr lang="en-US" dirty="0">
              <a:solidFill>
                <a:schemeClr val="tx1"/>
              </a:solidFill>
            </a:endParaRPr>
          </a:p>
          <a:p>
            <a:pPr lvl="0">
              <a:buFont typeface="Wingdings" panose="05000000000000000000" pitchFamily="2" charset="2"/>
              <a:buChar char="§"/>
            </a:pPr>
            <a:r>
              <a:rPr lang="en-US" b="1" dirty="0">
                <a:solidFill>
                  <a:schemeClr val="tx1"/>
                </a:solidFill>
              </a:rPr>
              <a:t>3901035 m for 4 in</a:t>
            </a:r>
            <a:endParaRPr lang="en-US" dirty="0">
              <a:solidFill>
                <a:schemeClr val="tx1"/>
              </a:solidFill>
            </a:endParaRPr>
          </a:p>
          <a:p>
            <a:pPr lvl="0">
              <a:buFont typeface="Wingdings" panose="05000000000000000000" pitchFamily="2" charset="2"/>
              <a:buChar char="§"/>
            </a:pPr>
            <a:r>
              <a:rPr lang="en-US" b="1" dirty="0">
                <a:solidFill>
                  <a:schemeClr val="tx1"/>
                </a:solidFill>
              </a:rPr>
              <a:t>807111 m for 6 in</a:t>
            </a:r>
            <a:endParaRPr lang="en-US" dirty="0">
              <a:solidFill>
                <a:schemeClr val="tx1"/>
              </a:solidFill>
            </a:endParaRPr>
          </a:p>
          <a:p>
            <a:pPr lvl="0">
              <a:buFont typeface="Wingdings" panose="05000000000000000000" pitchFamily="2" charset="2"/>
              <a:buChar char="§"/>
            </a:pPr>
            <a:r>
              <a:rPr lang="en-US" b="1" dirty="0" smtClean="0">
                <a:solidFill>
                  <a:schemeClr val="tx1"/>
                </a:solidFill>
              </a:rPr>
              <a:t>269037 </a:t>
            </a:r>
            <a:r>
              <a:rPr lang="en-US" b="1" dirty="0">
                <a:solidFill>
                  <a:schemeClr val="tx1"/>
                </a:solidFill>
              </a:rPr>
              <a:t>m for 8 in</a:t>
            </a:r>
            <a:endParaRPr lang="en-US"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075987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Study:</a:t>
            </a:r>
            <a:endParaRPr lang="en-US" dirty="0"/>
          </a:p>
        </p:txBody>
      </p:sp>
      <p:sp>
        <p:nvSpPr>
          <p:cNvPr id="3" name="Content Placeholder 2"/>
          <p:cNvSpPr>
            <a:spLocks noGrp="1"/>
          </p:cNvSpPr>
          <p:nvPr>
            <p:ph idx="1"/>
          </p:nvPr>
        </p:nvSpPr>
        <p:spPr>
          <a:xfrm>
            <a:off x="677334" y="1622739"/>
            <a:ext cx="8596668" cy="4418624"/>
          </a:xfrm>
        </p:spPr>
        <p:txBody>
          <a:bodyPr/>
          <a:lstStyle/>
          <a:p>
            <a:endParaRPr lang="en-US" dirty="0" smtClean="0">
              <a:solidFill>
                <a:schemeClr val="tx1"/>
              </a:solidFill>
            </a:endParaRPr>
          </a:p>
          <a:p>
            <a:r>
              <a:rPr lang="en-US" dirty="0" smtClean="0">
                <a:solidFill>
                  <a:schemeClr val="tx1"/>
                </a:solidFill>
              </a:rPr>
              <a:t>The objective of the technical study is to know the Capital Investment , Running cost and Income.</a:t>
            </a:r>
          </a:p>
          <a:p>
            <a:endParaRPr lang="en-US" dirty="0" smtClean="0">
              <a:solidFill>
                <a:schemeClr val="tx1"/>
              </a:solidFill>
            </a:endParaRPr>
          </a:p>
          <a:p>
            <a:r>
              <a:rPr lang="en-US" dirty="0">
                <a:solidFill>
                  <a:schemeClr val="tx1"/>
                </a:solidFill>
              </a:rPr>
              <a:t>The following is a general description of the project from the technical point of view, and accordingly the investment requirements are explained in the PVC Pipe </a:t>
            </a:r>
            <a:r>
              <a:rPr lang="en-US" dirty="0" smtClean="0">
                <a:solidFill>
                  <a:schemeClr val="tx1"/>
                </a:solidFill>
              </a:rPr>
              <a:t>production line.</a:t>
            </a:r>
          </a:p>
          <a:p>
            <a:endParaRPr lang="en-US" dirty="0">
              <a:solidFill>
                <a:schemeClr val="tx1"/>
              </a:solidFill>
            </a:endParaRPr>
          </a:p>
          <a:p>
            <a:r>
              <a:rPr lang="en-US" dirty="0">
                <a:solidFill>
                  <a:schemeClr val="tx1"/>
                </a:solidFill>
              </a:rPr>
              <a:t>Our project will be about 3 measurements: 4 inch, 6 inch and 8 </a:t>
            </a:r>
            <a:r>
              <a:rPr lang="en-US" dirty="0" smtClean="0">
                <a:solidFill>
                  <a:schemeClr val="tx1"/>
                </a:solidFill>
              </a:rPr>
              <a:t>inch</a:t>
            </a:r>
            <a:r>
              <a:rPr lang="en-US" dirty="0">
                <a:solidFill>
                  <a:schemeClr val="tx1"/>
                </a:solidFill>
              </a:rPr>
              <a:t> </a:t>
            </a:r>
            <a:r>
              <a:rPr lang="en-US" dirty="0" smtClean="0">
                <a:solidFill>
                  <a:schemeClr val="tx1"/>
                </a:solidFill>
              </a:rPr>
              <a:t>which are the most dimensions used.</a:t>
            </a:r>
          </a:p>
          <a:p>
            <a:endParaRPr lang="en-US" dirty="0" smtClean="0">
              <a:solidFill>
                <a:schemeClr val="tx1"/>
              </a:solidFill>
            </a:endParaRPr>
          </a:p>
        </p:txBody>
      </p:sp>
    </p:spTree>
    <p:extLst>
      <p:ext uri="{BB962C8B-B14F-4D97-AF65-F5344CB8AC3E}">
        <p14:creationId xmlns:p14="http://schemas.microsoft.com/office/powerpoint/2010/main" val="1866349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29" y="5386231"/>
            <a:ext cx="8596668" cy="898659"/>
          </a:xfrm>
        </p:spPr>
        <p:txBody>
          <a:bodyPr>
            <a:normAutofit/>
          </a:bodyPr>
          <a:lstStyle/>
          <a:p>
            <a:pPr algn="ctr"/>
            <a:r>
              <a:rPr lang="en-US" sz="2000" b="1" dirty="0">
                <a:solidFill>
                  <a:schemeClr val="tx1"/>
                </a:solidFill>
              </a:rPr>
              <a:t>Suggested Production line Design</a:t>
            </a:r>
            <a:endParaRPr lang="en-US" sz="2000" dirty="0">
              <a:solidFill>
                <a:schemeClr val="tx1"/>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7729" y="643944"/>
            <a:ext cx="8707332" cy="4447962"/>
          </a:xfrm>
          <a:prstGeom prst="rect">
            <a:avLst/>
          </a:prstGeom>
        </p:spPr>
      </p:pic>
    </p:spTree>
    <p:extLst>
      <p:ext uri="{BB962C8B-B14F-4D97-AF65-F5344CB8AC3E}">
        <p14:creationId xmlns:p14="http://schemas.microsoft.com/office/powerpoint/2010/main" val="2529749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103290"/>
          </a:xfrm>
        </p:spPr>
        <p:txBody>
          <a:bodyPr>
            <a:normAutofit fontScale="90000"/>
          </a:bodyPr>
          <a:lstStyle/>
          <a:p>
            <a:r>
              <a:rPr lang="en-US" b="1" dirty="0" smtClean="0"/>
              <a:t>Capital investment:</a:t>
            </a:r>
            <a:br>
              <a:rPr lang="en-US" b="1" dirty="0" smtClean="0"/>
            </a:br>
            <a:endParaRPr lang="en-US" b="1" dirty="0"/>
          </a:p>
        </p:txBody>
      </p:sp>
      <p:sp>
        <p:nvSpPr>
          <p:cNvPr id="5" name="Content Placeholder 4"/>
          <p:cNvSpPr>
            <a:spLocks noGrp="1"/>
          </p:cNvSpPr>
          <p:nvPr>
            <p:ph idx="1"/>
          </p:nvPr>
        </p:nvSpPr>
        <p:spPr>
          <a:xfrm>
            <a:off x="677334" y="1236372"/>
            <a:ext cx="8596668" cy="5009881"/>
          </a:xfrm>
        </p:spPr>
        <p:txBody>
          <a:bodyPr>
            <a:normAutofit/>
          </a:bodyPr>
          <a:lstStyle/>
          <a:p>
            <a:endParaRPr lang="en-US" sz="2000" b="1" dirty="0">
              <a:solidFill>
                <a:schemeClr val="tx1"/>
              </a:solidFill>
            </a:endParaRPr>
          </a:p>
          <a:p>
            <a:pPr>
              <a:buFont typeface="+mj-lt"/>
              <a:buAutoNum type="arabicPeriod"/>
            </a:pPr>
            <a:r>
              <a:rPr lang="en-US" sz="2000" b="1" dirty="0" smtClean="0">
                <a:solidFill>
                  <a:schemeClr val="tx1"/>
                </a:solidFill>
              </a:rPr>
              <a:t>Land </a:t>
            </a:r>
            <a:r>
              <a:rPr lang="en-US" sz="2000" b="1" dirty="0">
                <a:solidFill>
                  <a:schemeClr val="tx1"/>
                </a:solidFill>
              </a:rPr>
              <a:t>and </a:t>
            </a:r>
            <a:r>
              <a:rPr lang="en-US" sz="2000" b="1" dirty="0" smtClean="0">
                <a:solidFill>
                  <a:schemeClr val="tx1"/>
                </a:solidFill>
              </a:rPr>
              <a:t>Infrastructure</a:t>
            </a:r>
          </a:p>
          <a:p>
            <a:pPr>
              <a:buFont typeface="+mj-lt"/>
              <a:buAutoNum type="arabicPeriod"/>
            </a:pPr>
            <a:r>
              <a:rPr lang="en-US" sz="2000" b="1" dirty="0">
                <a:solidFill>
                  <a:schemeClr val="tx1"/>
                </a:solidFill>
              </a:rPr>
              <a:t>Water network</a:t>
            </a:r>
          </a:p>
          <a:p>
            <a:pPr>
              <a:buFont typeface="+mj-lt"/>
              <a:buAutoNum type="arabicPeriod"/>
            </a:pPr>
            <a:r>
              <a:rPr lang="en-US" sz="2000" b="1" dirty="0">
                <a:solidFill>
                  <a:schemeClr val="tx1"/>
                </a:solidFill>
              </a:rPr>
              <a:t>Electricity and electrical energy needed to run the </a:t>
            </a:r>
            <a:r>
              <a:rPr lang="en-US" sz="2000" b="1" dirty="0" smtClean="0">
                <a:solidFill>
                  <a:schemeClr val="tx1"/>
                </a:solidFill>
              </a:rPr>
              <a:t>facility</a:t>
            </a:r>
          </a:p>
          <a:p>
            <a:pPr>
              <a:buFont typeface="+mj-lt"/>
              <a:buAutoNum type="arabicPeriod"/>
            </a:pPr>
            <a:r>
              <a:rPr lang="en-US" sz="2000" b="1" dirty="0">
                <a:solidFill>
                  <a:schemeClr val="tx1"/>
                </a:solidFill>
              </a:rPr>
              <a:t>Machinery, equipment and production </a:t>
            </a:r>
            <a:r>
              <a:rPr lang="en-US" sz="2000" b="1" dirty="0" smtClean="0">
                <a:solidFill>
                  <a:schemeClr val="tx1"/>
                </a:solidFill>
              </a:rPr>
              <a:t>lines</a:t>
            </a:r>
          </a:p>
          <a:p>
            <a:pPr>
              <a:buFont typeface="+mj-lt"/>
              <a:buAutoNum type="arabicPeriod"/>
            </a:pPr>
            <a:r>
              <a:rPr lang="en-US" sz="2000" b="1" dirty="0">
                <a:solidFill>
                  <a:schemeClr val="tx1"/>
                </a:solidFill>
              </a:rPr>
              <a:t>Furniture and IT equipment.</a:t>
            </a:r>
          </a:p>
          <a:p>
            <a:pPr>
              <a:buFont typeface="+mj-lt"/>
              <a:buAutoNum type="arabicPeriod"/>
            </a:pPr>
            <a:r>
              <a:rPr lang="en-US" sz="2000" b="1" dirty="0" smtClean="0">
                <a:solidFill>
                  <a:schemeClr val="tx1"/>
                </a:solidFill>
              </a:rPr>
              <a:t>Vehicles</a:t>
            </a:r>
          </a:p>
          <a:p>
            <a:pPr>
              <a:buFont typeface="+mj-lt"/>
              <a:buAutoNum type="arabicPeriod"/>
            </a:pPr>
            <a:r>
              <a:rPr lang="en-US" sz="2000" b="1" dirty="0">
                <a:solidFill>
                  <a:schemeClr val="tx1"/>
                </a:solidFill>
              </a:rPr>
              <a:t>Pre-operating expenses</a:t>
            </a:r>
          </a:p>
          <a:p>
            <a:pPr>
              <a:buFont typeface="+mj-lt"/>
              <a:buAutoNum type="arabicPeriod"/>
            </a:pPr>
            <a:r>
              <a:rPr lang="en-US" sz="2000" b="1" dirty="0">
                <a:solidFill>
                  <a:schemeClr val="tx1"/>
                </a:solidFill>
              </a:rPr>
              <a:t>Working </a:t>
            </a:r>
            <a:r>
              <a:rPr lang="en-US" sz="2000" b="1" dirty="0" smtClean="0">
                <a:solidFill>
                  <a:schemeClr val="tx1"/>
                </a:solidFill>
              </a:rPr>
              <a:t>capital</a:t>
            </a:r>
          </a:p>
          <a:p>
            <a:pPr>
              <a:buFont typeface="+mj-lt"/>
              <a:buAutoNum type="arabicPeriod"/>
            </a:pPr>
            <a:r>
              <a:rPr lang="en-US" sz="2000" b="1" dirty="0" smtClean="0">
                <a:solidFill>
                  <a:schemeClr val="tx1"/>
                </a:solidFill>
              </a:rPr>
              <a:t>Contingencies</a:t>
            </a:r>
          </a:p>
        </p:txBody>
      </p:sp>
    </p:spTree>
    <p:extLst>
      <p:ext uri="{BB962C8B-B14F-4D97-AF65-F5344CB8AC3E}">
        <p14:creationId xmlns:p14="http://schemas.microsoft.com/office/powerpoint/2010/main" val="850849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773</TotalTime>
  <Words>2325</Words>
  <Application>Microsoft Office PowerPoint</Application>
  <PresentationFormat>Widescreen</PresentationFormat>
  <Paragraphs>759</Paragraphs>
  <Slides>49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Calibri</vt:lpstr>
      <vt:lpstr>Tahoma</vt:lpstr>
      <vt:lpstr>Times New Roman</vt:lpstr>
      <vt:lpstr>Trebuchet MS</vt:lpstr>
      <vt:lpstr>Wingdings</vt:lpstr>
      <vt:lpstr>Wingdings 3</vt:lpstr>
      <vt:lpstr>Facet</vt:lpstr>
      <vt:lpstr>      An-Najah National University Faculty of Engineering Industrial Engineering Department.  Graduation Project (2)  Feasibility study for a pvc production line  at Nablus company for Nylon and plastic   </vt:lpstr>
      <vt:lpstr>Prepared by :  Saed Sader  Baraah Haj Mohammad Haya Abdullah  Taha Amer  Supervisor:  Eng. Suleiman Daifi   </vt:lpstr>
      <vt:lpstr>Outline:</vt:lpstr>
      <vt:lpstr>Introduction:</vt:lpstr>
      <vt:lpstr>In The previous work: </vt:lpstr>
      <vt:lpstr>Continued…..</vt:lpstr>
      <vt:lpstr>Technical Study:</vt:lpstr>
      <vt:lpstr>Suggested Production line Design</vt:lpstr>
      <vt:lpstr>Capital investment: </vt:lpstr>
      <vt:lpstr>The existing  layout of the factory</vt:lpstr>
      <vt:lpstr>the new layout after transfer the 3 warhouses and opining the new production line instead of them.</vt:lpstr>
      <vt:lpstr>Water network: </vt:lpstr>
      <vt:lpstr>Electricity and electrical energy needed to run the facility</vt:lpstr>
      <vt:lpstr>Machinery, equipment and production lines</vt:lpstr>
      <vt:lpstr>PowerPoint Presentation</vt:lpstr>
      <vt:lpstr>Pre-operating expenses: </vt:lpstr>
      <vt:lpstr>Summary of Initial Foundational Costs</vt:lpstr>
      <vt:lpstr>Operational costs:</vt:lpstr>
      <vt:lpstr>Market share of the plant during the next 6 years</vt:lpstr>
      <vt:lpstr>Expected annual production size </vt:lpstr>
      <vt:lpstr>Manpower required to manage and operate the production line</vt:lpstr>
      <vt:lpstr>Raw materials and quantities required for production</vt:lpstr>
      <vt:lpstr>Electricity consumption and costs:</vt:lpstr>
      <vt:lpstr>General operating expenses total cost</vt:lpstr>
      <vt:lpstr>Summary of total operational cost: </vt:lpstr>
      <vt:lpstr>Total annual revenue </vt:lpstr>
      <vt:lpstr>Financial Analysis </vt:lpstr>
      <vt:lpstr>Cash flow with fixed sales and fixed Running cost:</vt:lpstr>
      <vt:lpstr>Cash flow diagram for the first scenario, fixed sales and fixed Running cost</vt:lpstr>
      <vt:lpstr>Indicators:</vt:lpstr>
      <vt:lpstr>Cash flow with geometric increasing sales with 2.5%:</vt:lpstr>
      <vt:lpstr>Cash flow for the cumulative increasing.</vt:lpstr>
      <vt:lpstr>Indicators:</vt:lpstr>
      <vt:lpstr>Sensitivity analysis:</vt:lpstr>
      <vt:lpstr>Good scenarios</vt:lpstr>
      <vt:lpstr>Good scenarios 1. Increasing in sales 10%:</vt:lpstr>
      <vt:lpstr>Cash flow of Increasing in sales 10 %  </vt:lpstr>
      <vt:lpstr>Indicators: </vt:lpstr>
      <vt:lpstr>2. Decreasing in raw material prices 10%:</vt:lpstr>
      <vt:lpstr>cash flow diagram for decreasing prices of raw materials 10%</vt:lpstr>
      <vt:lpstr>Indicators: </vt:lpstr>
      <vt:lpstr>Bad scenarios 1. Decreasing in sales with 10%:</vt:lpstr>
      <vt:lpstr>Cash flow diagram of decreasing the sales 10%</vt:lpstr>
      <vt:lpstr>Indicators: </vt:lpstr>
      <vt:lpstr>2.increasing in raw material prices 10% :</vt:lpstr>
      <vt:lpstr>cash flow diagram of increasing raw material prices 10%</vt:lpstr>
      <vt:lpstr>Indicators: </vt:lpstr>
      <vt:lpstr>Conclusion </vt:lpstr>
      <vt:lpstr>Recommendations: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SAED</dc:creator>
  <cp:lastModifiedBy>Baraah Osama</cp:lastModifiedBy>
  <cp:revision>75</cp:revision>
  <dcterms:created xsi:type="dcterms:W3CDTF">2014-09-12T02:18:09Z</dcterms:created>
  <dcterms:modified xsi:type="dcterms:W3CDTF">2019-05-18T11:34:38Z</dcterms:modified>
</cp:coreProperties>
</file>