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6"/>
  </p:notesMasterIdLst>
  <p:sldIdLst>
    <p:sldId id="422" r:id="rId2"/>
    <p:sldId id="431" r:id="rId3"/>
    <p:sldId id="256" r:id="rId4"/>
    <p:sldId id="257" r:id="rId5"/>
    <p:sldId id="258" r:id="rId6"/>
    <p:sldId id="262" r:id="rId7"/>
    <p:sldId id="263" r:id="rId8"/>
    <p:sldId id="397" r:id="rId9"/>
    <p:sldId id="400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79" r:id="rId23"/>
    <p:sldId id="480" r:id="rId24"/>
    <p:sldId id="481" r:id="rId25"/>
    <p:sldId id="482" r:id="rId26"/>
    <p:sldId id="483" r:id="rId27"/>
    <p:sldId id="484" r:id="rId28"/>
    <p:sldId id="401" r:id="rId29"/>
    <p:sldId id="432" r:id="rId30"/>
    <p:sldId id="273" r:id="rId31"/>
    <p:sldId id="274" r:id="rId32"/>
    <p:sldId id="402" r:id="rId33"/>
    <p:sldId id="415" r:id="rId34"/>
    <p:sldId id="485" r:id="rId35"/>
    <p:sldId id="405" r:id="rId36"/>
    <p:sldId id="417" r:id="rId37"/>
    <p:sldId id="406" r:id="rId38"/>
    <p:sldId id="486" r:id="rId39"/>
    <p:sldId id="408" r:id="rId40"/>
    <p:sldId id="409" r:id="rId41"/>
    <p:sldId id="410" r:id="rId42"/>
    <p:sldId id="411" r:id="rId43"/>
    <p:sldId id="412" r:id="rId44"/>
    <p:sldId id="413" r:id="rId45"/>
    <p:sldId id="399" r:id="rId46"/>
    <p:sldId id="308" r:id="rId47"/>
    <p:sldId id="309" r:id="rId48"/>
    <p:sldId id="487" r:id="rId49"/>
    <p:sldId id="488" r:id="rId50"/>
    <p:sldId id="489" r:id="rId51"/>
    <p:sldId id="490" r:id="rId52"/>
    <p:sldId id="491" r:id="rId53"/>
    <p:sldId id="492" r:id="rId54"/>
    <p:sldId id="493" r:id="rId55"/>
    <p:sldId id="494" r:id="rId56"/>
    <p:sldId id="495" r:id="rId57"/>
    <p:sldId id="496" r:id="rId58"/>
    <p:sldId id="497" r:id="rId59"/>
    <p:sldId id="498" r:id="rId60"/>
    <p:sldId id="499" r:id="rId61"/>
    <p:sldId id="500" r:id="rId62"/>
    <p:sldId id="501" r:id="rId63"/>
    <p:sldId id="502" r:id="rId64"/>
    <p:sldId id="503" r:id="rId65"/>
    <p:sldId id="504" r:id="rId66"/>
    <p:sldId id="505" r:id="rId67"/>
    <p:sldId id="506" r:id="rId68"/>
    <p:sldId id="507" r:id="rId69"/>
    <p:sldId id="508" r:id="rId70"/>
    <p:sldId id="509" r:id="rId71"/>
    <p:sldId id="510" r:id="rId72"/>
    <p:sldId id="511" r:id="rId73"/>
    <p:sldId id="512" r:id="rId74"/>
    <p:sldId id="513" r:id="rId75"/>
    <p:sldId id="514" r:id="rId76"/>
    <p:sldId id="515" r:id="rId77"/>
    <p:sldId id="516" r:id="rId78"/>
    <p:sldId id="517" r:id="rId79"/>
    <p:sldId id="518" r:id="rId80"/>
    <p:sldId id="519" r:id="rId81"/>
    <p:sldId id="520" r:id="rId82"/>
    <p:sldId id="357" r:id="rId83"/>
    <p:sldId id="425" r:id="rId84"/>
    <p:sldId id="426" r:id="rId85"/>
    <p:sldId id="358" r:id="rId86"/>
    <p:sldId id="359" r:id="rId87"/>
    <p:sldId id="360" r:id="rId88"/>
    <p:sldId id="361" r:id="rId89"/>
    <p:sldId id="365" r:id="rId90"/>
    <p:sldId id="366" r:id="rId91"/>
    <p:sldId id="367" r:id="rId92"/>
    <p:sldId id="369" r:id="rId93"/>
    <p:sldId id="370" r:id="rId94"/>
    <p:sldId id="375" r:id="rId95"/>
    <p:sldId id="376" r:id="rId96"/>
    <p:sldId id="378" r:id="rId97"/>
    <p:sldId id="419" r:id="rId98"/>
    <p:sldId id="420" r:id="rId99"/>
    <p:sldId id="421" r:id="rId100"/>
    <p:sldId id="379" r:id="rId101"/>
    <p:sldId id="380" r:id="rId102"/>
    <p:sldId id="381" r:id="rId103"/>
    <p:sldId id="382" r:id="rId104"/>
    <p:sldId id="383" r:id="rId105"/>
    <p:sldId id="384" r:id="rId106"/>
    <p:sldId id="385" r:id="rId107"/>
    <p:sldId id="388" r:id="rId108"/>
    <p:sldId id="389" r:id="rId109"/>
    <p:sldId id="390" r:id="rId110"/>
    <p:sldId id="391" r:id="rId111"/>
    <p:sldId id="392" r:id="rId112"/>
    <p:sldId id="395" r:id="rId113"/>
    <p:sldId id="423" r:id="rId114"/>
    <p:sldId id="424" r:id="rId1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4660"/>
  </p:normalViewPr>
  <p:slideViewPr>
    <p:cSldViewPr>
      <p:cViewPr>
        <p:scale>
          <a:sx n="50" d="100"/>
          <a:sy n="50" d="100"/>
        </p:scale>
        <p:origin x="-1950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C61AEA-6997-488B-A08F-4705223994DA}" type="doc">
      <dgm:prSet loTypeId="urn:microsoft.com/office/officeart/2005/8/layout/radial6" loCatId="cycle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6F694E1-7A35-4803-A4CC-FC76F869172A}">
      <dgm:prSet phldrT="[Text]" custT="1"/>
      <dgm:spPr/>
      <dgm:t>
        <a:bodyPr/>
        <a:lstStyle/>
        <a:p>
          <a:r>
            <a:rPr lang="en-US" sz="4800" b="1" dirty="0" smtClean="0"/>
            <a:t>Green building</a:t>
          </a:r>
          <a:endParaRPr lang="en-US" sz="4800" b="1" dirty="0"/>
        </a:p>
      </dgm:t>
    </dgm:pt>
    <dgm:pt modelId="{1E2053BF-F28E-4FF5-AABA-22D8F5D51CC0}" type="parTrans" cxnId="{DA0C5A2A-2205-460E-AFD9-E4104341E46B}">
      <dgm:prSet/>
      <dgm:spPr/>
      <dgm:t>
        <a:bodyPr/>
        <a:lstStyle/>
        <a:p>
          <a:endParaRPr lang="en-US"/>
        </a:p>
      </dgm:t>
    </dgm:pt>
    <dgm:pt modelId="{C2400799-9012-444F-B9B0-22861C12F072}" type="sibTrans" cxnId="{DA0C5A2A-2205-460E-AFD9-E4104341E46B}">
      <dgm:prSet/>
      <dgm:spPr/>
      <dgm:t>
        <a:bodyPr/>
        <a:lstStyle/>
        <a:p>
          <a:endParaRPr lang="en-US"/>
        </a:p>
      </dgm:t>
    </dgm:pt>
    <dgm:pt modelId="{0DB95298-433E-40C0-977B-B07412EEE83C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Thermal</a:t>
          </a:r>
          <a:endParaRPr lang="en-US" sz="2800" b="1" dirty="0">
            <a:solidFill>
              <a:schemeClr val="tx1"/>
            </a:solidFill>
          </a:endParaRPr>
        </a:p>
      </dgm:t>
    </dgm:pt>
    <dgm:pt modelId="{21641193-B5A2-4891-B603-9DB6B80B5A95}" type="parTrans" cxnId="{0DFEFF12-89A7-423A-99E5-9AE2884712BB}">
      <dgm:prSet/>
      <dgm:spPr/>
      <dgm:t>
        <a:bodyPr/>
        <a:lstStyle/>
        <a:p>
          <a:endParaRPr lang="en-US"/>
        </a:p>
      </dgm:t>
    </dgm:pt>
    <dgm:pt modelId="{93D29B7A-AF32-43C8-89B6-D53FF1D587A2}" type="sibTrans" cxnId="{0DFEFF12-89A7-423A-99E5-9AE2884712BB}">
      <dgm:prSet/>
      <dgm:spPr/>
      <dgm:t>
        <a:bodyPr/>
        <a:lstStyle/>
        <a:p>
          <a:endParaRPr lang="en-US" sz="3200"/>
        </a:p>
      </dgm:t>
    </dgm:pt>
    <dgm:pt modelId="{64872F2F-A903-4DAC-BD73-F20909FB0095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lighting</a:t>
          </a:r>
          <a:endParaRPr lang="en-US" sz="2800" b="1" dirty="0">
            <a:solidFill>
              <a:schemeClr val="tx1"/>
            </a:solidFill>
          </a:endParaRPr>
        </a:p>
      </dgm:t>
    </dgm:pt>
    <dgm:pt modelId="{4C2B3CDA-D428-4332-858C-76E59EB78875}" type="parTrans" cxnId="{172F9960-BA3A-4DD8-81D9-FB5244DF3454}">
      <dgm:prSet/>
      <dgm:spPr/>
      <dgm:t>
        <a:bodyPr/>
        <a:lstStyle/>
        <a:p>
          <a:endParaRPr lang="en-US"/>
        </a:p>
      </dgm:t>
    </dgm:pt>
    <dgm:pt modelId="{43011803-8453-4BE2-8892-D40FDFFB6EA2}" type="sibTrans" cxnId="{172F9960-BA3A-4DD8-81D9-FB5244DF3454}">
      <dgm:prSet/>
      <dgm:spPr/>
      <dgm:t>
        <a:bodyPr/>
        <a:lstStyle/>
        <a:p>
          <a:endParaRPr lang="en-US" sz="3200"/>
        </a:p>
      </dgm:t>
    </dgm:pt>
    <dgm:pt modelId="{FC1005B1-A3A2-4B13-951B-A173648F6300}">
      <dgm:prSet phldrT="[Text]" custT="1"/>
      <dgm:spPr/>
      <dgm:t>
        <a:bodyPr/>
        <a:lstStyle/>
        <a:p>
          <a:r>
            <a:rPr lang="en-US" sz="2800" b="1" dirty="0" smtClean="0"/>
            <a:t>Safety</a:t>
          </a:r>
          <a:endParaRPr lang="en-US" sz="2400" b="1" dirty="0"/>
        </a:p>
      </dgm:t>
    </dgm:pt>
    <dgm:pt modelId="{629C7986-D1BF-476B-8BD0-97B11DA3C4BE}" type="parTrans" cxnId="{2A7A7A13-3954-403E-8F89-B1FDCDED9760}">
      <dgm:prSet/>
      <dgm:spPr/>
      <dgm:t>
        <a:bodyPr/>
        <a:lstStyle/>
        <a:p>
          <a:endParaRPr lang="en-US"/>
        </a:p>
      </dgm:t>
    </dgm:pt>
    <dgm:pt modelId="{DD956F29-791A-47BB-A693-3CC169B13D93}" type="sibTrans" cxnId="{2A7A7A13-3954-403E-8F89-B1FDCDED9760}">
      <dgm:prSet/>
      <dgm:spPr/>
      <dgm:t>
        <a:bodyPr/>
        <a:lstStyle/>
        <a:p>
          <a:endParaRPr lang="en-US" sz="3200"/>
        </a:p>
      </dgm:t>
    </dgm:pt>
    <dgm:pt modelId="{A57F6FE3-843E-4F16-A6DA-25876B4B2C69}">
      <dgm:prSet phldrT="[Text]" custT="1"/>
      <dgm:spPr/>
      <dgm:t>
        <a:bodyPr/>
        <a:lstStyle/>
        <a:p>
          <a:r>
            <a:rPr lang="en-US" sz="2800" b="1" dirty="0" smtClean="0"/>
            <a:t>Acoustic</a:t>
          </a:r>
          <a:endParaRPr lang="en-US" sz="2400" b="1" dirty="0" smtClean="0"/>
        </a:p>
      </dgm:t>
    </dgm:pt>
    <dgm:pt modelId="{C462D9C8-B2F2-4367-BEF3-6BDD2928ECA9}" type="parTrans" cxnId="{965B5FF6-AD50-4D30-9F73-71D1CF176C88}">
      <dgm:prSet/>
      <dgm:spPr/>
      <dgm:t>
        <a:bodyPr/>
        <a:lstStyle/>
        <a:p>
          <a:endParaRPr lang="en-US"/>
        </a:p>
      </dgm:t>
    </dgm:pt>
    <dgm:pt modelId="{061922B3-7AB5-4F40-9AF2-35FD4B913D7D}" type="sibTrans" cxnId="{965B5FF6-AD50-4D30-9F73-71D1CF176C88}">
      <dgm:prSet/>
      <dgm:spPr/>
      <dgm:t>
        <a:bodyPr/>
        <a:lstStyle/>
        <a:p>
          <a:endParaRPr lang="en-US" sz="3200"/>
        </a:p>
      </dgm:t>
    </dgm:pt>
    <dgm:pt modelId="{F01FC339-F2A6-4ACF-A820-235834662D45}">
      <dgm:prSet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Water management</a:t>
          </a:r>
          <a:endParaRPr lang="en-US" sz="2800" b="1" dirty="0">
            <a:solidFill>
              <a:schemeClr val="tx1"/>
            </a:solidFill>
          </a:endParaRPr>
        </a:p>
      </dgm:t>
    </dgm:pt>
    <dgm:pt modelId="{153D62DB-6EDE-451E-AC19-7141D1E2A535}" type="parTrans" cxnId="{33653068-3A56-4E65-ACF9-E502413AB35B}">
      <dgm:prSet/>
      <dgm:spPr/>
      <dgm:t>
        <a:bodyPr/>
        <a:lstStyle/>
        <a:p>
          <a:endParaRPr lang="en-US"/>
        </a:p>
      </dgm:t>
    </dgm:pt>
    <dgm:pt modelId="{CD7C6EA6-7284-40BE-AFFA-91E4E3C3B63D}" type="sibTrans" cxnId="{33653068-3A56-4E65-ACF9-E502413AB35B}">
      <dgm:prSet/>
      <dgm:spPr/>
      <dgm:t>
        <a:bodyPr/>
        <a:lstStyle/>
        <a:p>
          <a:endParaRPr lang="en-US" sz="3200"/>
        </a:p>
      </dgm:t>
    </dgm:pt>
    <dgm:pt modelId="{AD65A6EC-C11D-48CB-BC68-666593D5AA81}">
      <dgm:prSet custT="1"/>
      <dgm:spPr/>
      <dgm:t>
        <a:bodyPr/>
        <a:lstStyle/>
        <a:p>
          <a:r>
            <a:rPr lang="en-US" sz="2800" b="1" dirty="0" smtClean="0"/>
            <a:t>Handicap</a:t>
          </a:r>
          <a:endParaRPr lang="en-US" sz="2800" b="1" dirty="0"/>
        </a:p>
      </dgm:t>
    </dgm:pt>
    <dgm:pt modelId="{5648ECCE-45AD-423C-96F2-D316CB32A41E}" type="parTrans" cxnId="{0AFD6EAB-3023-4998-AF0D-D1DDF2118986}">
      <dgm:prSet/>
      <dgm:spPr/>
      <dgm:t>
        <a:bodyPr/>
        <a:lstStyle/>
        <a:p>
          <a:endParaRPr lang="en-US"/>
        </a:p>
      </dgm:t>
    </dgm:pt>
    <dgm:pt modelId="{1DB7AAA9-2FB7-4B3C-A115-A1A4F811AE97}" type="sibTrans" cxnId="{0AFD6EAB-3023-4998-AF0D-D1DDF2118986}">
      <dgm:prSet/>
      <dgm:spPr/>
      <dgm:t>
        <a:bodyPr/>
        <a:lstStyle/>
        <a:p>
          <a:endParaRPr lang="en-US" sz="3200"/>
        </a:p>
      </dgm:t>
    </dgm:pt>
    <dgm:pt modelId="{F728A614-350A-4BA8-AFDA-3C99B36CE13F}" type="pres">
      <dgm:prSet presAssocID="{B5C61AEA-6997-488B-A08F-4705223994D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E7ECD3-D2FC-4D6D-8247-5F436B7EAF28}" type="pres">
      <dgm:prSet presAssocID="{26F694E1-7A35-4803-A4CC-FC76F869172A}" presName="centerShape" presStyleLbl="node0" presStyleIdx="0" presStyleCnt="1" custScaleX="140950" custLinFactNeighborX="2814" custLinFactNeighborY="-2311"/>
      <dgm:spPr/>
      <dgm:t>
        <a:bodyPr/>
        <a:lstStyle/>
        <a:p>
          <a:endParaRPr lang="en-US"/>
        </a:p>
      </dgm:t>
    </dgm:pt>
    <dgm:pt modelId="{FC184011-1F48-433A-9A30-86A1584878D7}" type="pres">
      <dgm:prSet presAssocID="{AD65A6EC-C11D-48CB-BC68-666593D5AA81}" presName="node" presStyleLbl="node1" presStyleIdx="0" presStyleCnt="6" custScaleX="184610" custRadScaleRad="110689" custRadScaleInc="-73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0B9F0-71B0-4567-BD07-E744FC54C1D3}" type="pres">
      <dgm:prSet presAssocID="{AD65A6EC-C11D-48CB-BC68-666593D5AA81}" presName="dummy" presStyleCnt="0"/>
      <dgm:spPr/>
    </dgm:pt>
    <dgm:pt modelId="{72E13CC5-C0FB-4C1E-8F4E-D087A80EE956}" type="pres">
      <dgm:prSet presAssocID="{1DB7AAA9-2FB7-4B3C-A115-A1A4F811AE9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7CC4EF14-33CC-4E00-91FC-BBF8F2FA19E5}" type="pres">
      <dgm:prSet presAssocID="{0DB95298-433E-40C0-977B-B07412EEE83C}" presName="node" presStyleLbl="node1" presStyleIdx="1" presStyleCnt="6" custScaleX="135262" custRadScaleRad="133150" custRadScaleInc="199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4FD7D-799F-4D2E-B296-23C59ED9F1A1}" type="pres">
      <dgm:prSet presAssocID="{0DB95298-433E-40C0-977B-B07412EEE83C}" presName="dummy" presStyleCnt="0"/>
      <dgm:spPr/>
    </dgm:pt>
    <dgm:pt modelId="{C7681226-D43F-440C-BC3A-DF717A505170}" type="pres">
      <dgm:prSet presAssocID="{93D29B7A-AF32-43C8-89B6-D53FF1D587A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830A7CF9-C71F-49D0-8669-32F9B6EE542B}" type="pres">
      <dgm:prSet presAssocID="{64872F2F-A903-4DAC-BD73-F20909FB0095}" presName="node" presStyleLbl="node1" presStyleIdx="2" presStyleCnt="6" custScaleX="143804" custRadScaleRad="124699" custRadScaleInc="-259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5A8D0-9E07-4E83-844C-6104200DF9FD}" type="pres">
      <dgm:prSet presAssocID="{64872F2F-A903-4DAC-BD73-F20909FB0095}" presName="dummy" presStyleCnt="0"/>
      <dgm:spPr/>
    </dgm:pt>
    <dgm:pt modelId="{ED2B54BE-3649-44BE-9AF6-928FCB18B993}" type="pres">
      <dgm:prSet presAssocID="{43011803-8453-4BE2-8892-D40FDFFB6EA2}" presName="sibTrans" presStyleLbl="sibTrans2D1" presStyleIdx="2" presStyleCnt="6"/>
      <dgm:spPr/>
      <dgm:t>
        <a:bodyPr/>
        <a:lstStyle/>
        <a:p>
          <a:endParaRPr lang="en-US"/>
        </a:p>
      </dgm:t>
    </dgm:pt>
    <dgm:pt modelId="{CB32DF6F-7618-49EA-B6BA-74DCFD023B2A}" type="pres">
      <dgm:prSet presAssocID="{F01FC339-F2A6-4ACF-A820-235834662D45}" presName="node" presStyleLbl="node1" presStyleIdx="3" presStyleCnt="6" custScaleX="176656" custScaleY="110625" custRadScaleRad="89587" custRadScaleInc="69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8AEF4-4BC2-4A00-8B75-683D04963678}" type="pres">
      <dgm:prSet presAssocID="{F01FC339-F2A6-4ACF-A820-235834662D45}" presName="dummy" presStyleCnt="0"/>
      <dgm:spPr/>
    </dgm:pt>
    <dgm:pt modelId="{ECD5853A-585F-43CA-AC65-599443E6C286}" type="pres">
      <dgm:prSet presAssocID="{CD7C6EA6-7284-40BE-AFFA-91E4E3C3B63D}" presName="sibTrans" presStyleLbl="sibTrans2D1" presStyleIdx="3" presStyleCnt="6"/>
      <dgm:spPr/>
      <dgm:t>
        <a:bodyPr/>
        <a:lstStyle/>
        <a:p>
          <a:endParaRPr lang="en-US"/>
        </a:p>
      </dgm:t>
    </dgm:pt>
    <dgm:pt modelId="{47DF8D36-7A5B-41E0-B12D-62B5730BD93F}" type="pres">
      <dgm:prSet presAssocID="{FC1005B1-A3A2-4B13-951B-A173648F6300}" presName="node" presStyleLbl="node1" presStyleIdx="4" presStyleCnt="6" custScaleX="160375" custRadScaleRad="116835" custRadScaleInc="25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E98C4-5F0B-48C4-8B85-C9BE30A31635}" type="pres">
      <dgm:prSet presAssocID="{FC1005B1-A3A2-4B13-951B-A173648F6300}" presName="dummy" presStyleCnt="0"/>
      <dgm:spPr/>
    </dgm:pt>
    <dgm:pt modelId="{8E40BEBC-7E85-432A-93DF-BCB91E769356}" type="pres">
      <dgm:prSet presAssocID="{DD956F29-791A-47BB-A693-3CC169B13D9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F68D9F81-1FF7-4FBB-A02D-7BFABAA5110C}" type="pres">
      <dgm:prSet presAssocID="{A57F6FE3-843E-4F16-A6DA-25876B4B2C69}" presName="node" presStyleLbl="node1" presStyleIdx="5" presStyleCnt="6" custScaleX="167312" custRadScaleRad="131289" custRadScaleInc="-10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EFB2FA-533B-4F69-A3A0-C4090AACF4D2}" type="pres">
      <dgm:prSet presAssocID="{A57F6FE3-843E-4F16-A6DA-25876B4B2C69}" presName="dummy" presStyleCnt="0"/>
      <dgm:spPr/>
    </dgm:pt>
    <dgm:pt modelId="{439EEC3F-A1AC-40F2-90E2-EDA837CF6A1D}" type="pres">
      <dgm:prSet presAssocID="{061922B3-7AB5-4F40-9AF2-35FD4B913D7D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7FE906ED-0FE7-4406-920E-5EE988C907A9}" type="presOf" srcId="{A57F6FE3-843E-4F16-A6DA-25876B4B2C69}" destId="{F68D9F81-1FF7-4FBB-A02D-7BFABAA5110C}" srcOrd="0" destOrd="0" presId="urn:microsoft.com/office/officeart/2005/8/layout/radial6"/>
    <dgm:cxn modelId="{2A7A7A13-3954-403E-8F89-B1FDCDED9760}" srcId="{26F694E1-7A35-4803-A4CC-FC76F869172A}" destId="{FC1005B1-A3A2-4B13-951B-A173648F6300}" srcOrd="4" destOrd="0" parTransId="{629C7986-D1BF-476B-8BD0-97B11DA3C4BE}" sibTransId="{DD956F29-791A-47BB-A693-3CC169B13D93}"/>
    <dgm:cxn modelId="{0DFEFF12-89A7-423A-99E5-9AE2884712BB}" srcId="{26F694E1-7A35-4803-A4CC-FC76F869172A}" destId="{0DB95298-433E-40C0-977B-B07412EEE83C}" srcOrd="1" destOrd="0" parTransId="{21641193-B5A2-4891-B603-9DB6B80B5A95}" sibTransId="{93D29B7A-AF32-43C8-89B6-D53FF1D587A2}"/>
    <dgm:cxn modelId="{0D20AA43-1E26-4A80-BE63-50F3140A3CE4}" type="presOf" srcId="{F01FC339-F2A6-4ACF-A820-235834662D45}" destId="{CB32DF6F-7618-49EA-B6BA-74DCFD023B2A}" srcOrd="0" destOrd="0" presId="urn:microsoft.com/office/officeart/2005/8/layout/radial6"/>
    <dgm:cxn modelId="{172F9960-BA3A-4DD8-81D9-FB5244DF3454}" srcId="{26F694E1-7A35-4803-A4CC-FC76F869172A}" destId="{64872F2F-A903-4DAC-BD73-F20909FB0095}" srcOrd="2" destOrd="0" parTransId="{4C2B3CDA-D428-4332-858C-76E59EB78875}" sibTransId="{43011803-8453-4BE2-8892-D40FDFFB6EA2}"/>
    <dgm:cxn modelId="{64D5354B-E9DB-436B-9862-B0BB0D8B245E}" type="presOf" srcId="{43011803-8453-4BE2-8892-D40FDFFB6EA2}" destId="{ED2B54BE-3649-44BE-9AF6-928FCB18B993}" srcOrd="0" destOrd="0" presId="urn:microsoft.com/office/officeart/2005/8/layout/radial6"/>
    <dgm:cxn modelId="{DA0C5A2A-2205-460E-AFD9-E4104341E46B}" srcId="{B5C61AEA-6997-488B-A08F-4705223994DA}" destId="{26F694E1-7A35-4803-A4CC-FC76F869172A}" srcOrd="0" destOrd="0" parTransId="{1E2053BF-F28E-4FF5-AABA-22D8F5D51CC0}" sibTransId="{C2400799-9012-444F-B9B0-22861C12F072}"/>
    <dgm:cxn modelId="{F51D34B2-83D0-44EC-B0EA-79D2D72B7919}" type="presOf" srcId="{DD956F29-791A-47BB-A693-3CC169B13D93}" destId="{8E40BEBC-7E85-432A-93DF-BCB91E769356}" srcOrd="0" destOrd="0" presId="urn:microsoft.com/office/officeart/2005/8/layout/radial6"/>
    <dgm:cxn modelId="{0561C762-DD3D-4E0B-9083-93285B8198B1}" type="presOf" srcId="{061922B3-7AB5-4F40-9AF2-35FD4B913D7D}" destId="{439EEC3F-A1AC-40F2-90E2-EDA837CF6A1D}" srcOrd="0" destOrd="0" presId="urn:microsoft.com/office/officeart/2005/8/layout/radial6"/>
    <dgm:cxn modelId="{E2E19677-76C7-447A-89A5-9A992605104B}" type="presOf" srcId="{26F694E1-7A35-4803-A4CC-FC76F869172A}" destId="{32E7ECD3-D2FC-4D6D-8247-5F436B7EAF28}" srcOrd="0" destOrd="0" presId="urn:microsoft.com/office/officeart/2005/8/layout/radial6"/>
    <dgm:cxn modelId="{33653068-3A56-4E65-ACF9-E502413AB35B}" srcId="{26F694E1-7A35-4803-A4CC-FC76F869172A}" destId="{F01FC339-F2A6-4ACF-A820-235834662D45}" srcOrd="3" destOrd="0" parTransId="{153D62DB-6EDE-451E-AC19-7141D1E2A535}" sibTransId="{CD7C6EA6-7284-40BE-AFFA-91E4E3C3B63D}"/>
    <dgm:cxn modelId="{1CF4FEE2-995E-4799-8BE3-C4B03B04581D}" type="presOf" srcId="{64872F2F-A903-4DAC-BD73-F20909FB0095}" destId="{830A7CF9-C71F-49D0-8669-32F9B6EE542B}" srcOrd="0" destOrd="0" presId="urn:microsoft.com/office/officeart/2005/8/layout/radial6"/>
    <dgm:cxn modelId="{542EF47C-2AA3-4C36-8CEE-3B8C4ECDCA27}" type="presOf" srcId="{93D29B7A-AF32-43C8-89B6-D53FF1D587A2}" destId="{C7681226-D43F-440C-BC3A-DF717A505170}" srcOrd="0" destOrd="0" presId="urn:microsoft.com/office/officeart/2005/8/layout/radial6"/>
    <dgm:cxn modelId="{F81D73A3-B454-407A-AEB8-C2C8536CEFE7}" type="presOf" srcId="{1DB7AAA9-2FB7-4B3C-A115-A1A4F811AE97}" destId="{72E13CC5-C0FB-4C1E-8F4E-D087A80EE956}" srcOrd="0" destOrd="0" presId="urn:microsoft.com/office/officeart/2005/8/layout/radial6"/>
    <dgm:cxn modelId="{B7C9E555-A1CC-4F23-8CB3-6C12936BA5BD}" type="presOf" srcId="{0DB95298-433E-40C0-977B-B07412EEE83C}" destId="{7CC4EF14-33CC-4E00-91FC-BBF8F2FA19E5}" srcOrd="0" destOrd="0" presId="urn:microsoft.com/office/officeart/2005/8/layout/radial6"/>
    <dgm:cxn modelId="{965B5FF6-AD50-4D30-9F73-71D1CF176C88}" srcId="{26F694E1-7A35-4803-A4CC-FC76F869172A}" destId="{A57F6FE3-843E-4F16-A6DA-25876B4B2C69}" srcOrd="5" destOrd="0" parTransId="{C462D9C8-B2F2-4367-BEF3-6BDD2928ECA9}" sibTransId="{061922B3-7AB5-4F40-9AF2-35FD4B913D7D}"/>
    <dgm:cxn modelId="{5FAB1CC7-39E1-4D1D-B547-BC383380E468}" type="presOf" srcId="{FC1005B1-A3A2-4B13-951B-A173648F6300}" destId="{47DF8D36-7A5B-41E0-B12D-62B5730BD93F}" srcOrd="0" destOrd="0" presId="urn:microsoft.com/office/officeart/2005/8/layout/radial6"/>
    <dgm:cxn modelId="{4C9E199D-E31F-497E-B345-C6947997C8C7}" type="presOf" srcId="{CD7C6EA6-7284-40BE-AFFA-91E4E3C3B63D}" destId="{ECD5853A-585F-43CA-AC65-599443E6C286}" srcOrd="0" destOrd="0" presId="urn:microsoft.com/office/officeart/2005/8/layout/radial6"/>
    <dgm:cxn modelId="{9E7AD172-D5E6-4F4C-9037-374B53165A98}" type="presOf" srcId="{B5C61AEA-6997-488B-A08F-4705223994DA}" destId="{F728A614-350A-4BA8-AFDA-3C99B36CE13F}" srcOrd="0" destOrd="0" presId="urn:microsoft.com/office/officeart/2005/8/layout/radial6"/>
    <dgm:cxn modelId="{3A5CC8AB-79C7-47D8-AAB0-6A1D681B713D}" type="presOf" srcId="{AD65A6EC-C11D-48CB-BC68-666593D5AA81}" destId="{FC184011-1F48-433A-9A30-86A1584878D7}" srcOrd="0" destOrd="0" presId="urn:microsoft.com/office/officeart/2005/8/layout/radial6"/>
    <dgm:cxn modelId="{0AFD6EAB-3023-4998-AF0D-D1DDF2118986}" srcId="{26F694E1-7A35-4803-A4CC-FC76F869172A}" destId="{AD65A6EC-C11D-48CB-BC68-666593D5AA81}" srcOrd="0" destOrd="0" parTransId="{5648ECCE-45AD-423C-96F2-D316CB32A41E}" sibTransId="{1DB7AAA9-2FB7-4B3C-A115-A1A4F811AE97}"/>
    <dgm:cxn modelId="{2FA5D6DC-3C9D-49A2-A32A-0A4FDCFBD387}" type="presParOf" srcId="{F728A614-350A-4BA8-AFDA-3C99B36CE13F}" destId="{32E7ECD3-D2FC-4D6D-8247-5F436B7EAF28}" srcOrd="0" destOrd="0" presId="urn:microsoft.com/office/officeart/2005/8/layout/radial6"/>
    <dgm:cxn modelId="{7A4DBD0E-1772-4AB8-B4E1-5B748E881284}" type="presParOf" srcId="{F728A614-350A-4BA8-AFDA-3C99B36CE13F}" destId="{FC184011-1F48-433A-9A30-86A1584878D7}" srcOrd="1" destOrd="0" presId="urn:microsoft.com/office/officeart/2005/8/layout/radial6"/>
    <dgm:cxn modelId="{F7D63DF8-292D-4AC6-8511-C1F3EBD2CCEC}" type="presParOf" srcId="{F728A614-350A-4BA8-AFDA-3C99B36CE13F}" destId="{E6F0B9F0-71B0-4567-BD07-E744FC54C1D3}" srcOrd="2" destOrd="0" presId="urn:microsoft.com/office/officeart/2005/8/layout/radial6"/>
    <dgm:cxn modelId="{253AE933-AA90-46C1-9E30-4585527839F2}" type="presParOf" srcId="{F728A614-350A-4BA8-AFDA-3C99B36CE13F}" destId="{72E13CC5-C0FB-4C1E-8F4E-D087A80EE956}" srcOrd="3" destOrd="0" presId="urn:microsoft.com/office/officeart/2005/8/layout/radial6"/>
    <dgm:cxn modelId="{36985B1B-C7D2-4232-975A-DCA1260737F2}" type="presParOf" srcId="{F728A614-350A-4BA8-AFDA-3C99B36CE13F}" destId="{7CC4EF14-33CC-4E00-91FC-BBF8F2FA19E5}" srcOrd="4" destOrd="0" presId="urn:microsoft.com/office/officeart/2005/8/layout/radial6"/>
    <dgm:cxn modelId="{8AE7452F-800F-47DA-9A05-F8F404C71F45}" type="presParOf" srcId="{F728A614-350A-4BA8-AFDA-3C99B36CE13F}" destId="{4014FD7D-799F-4D2E-B296-23C59ED9F1A1}" srcOrd="5" destOrd="0" presId="urn:microsoft.com/office/officeart/2005/8/layout/radial6"/>
    <dgm:cxn modelId="{46665544-4723-4DD5-8E69-DE93588F4254}" type="presParOf" srcId="{F728A614-350A-4BA8-AFDA-3C99B36CE13F}" destId="{C7681226-D43F-440C-BC3A-DF717A505170}" srcOrd="6" destOrd="0" presId="urn:microsoft.com/office/officeart/2005/8/layout/radial6"/>
    <dgm:cxn modelId="{D2D19E0B-DF59-448C-9D16-15B01153B458}" type="presParOf" srcId="{F728A614-350A-4BA8-AFDA-3C99B36CE13F}" destId="{830A7CF9-C71F-49D0-8669-32F9B6EE542B}" srcOrd="7" destOrd="0" presId="urn:microsoft.com/office/officeart/2005/8/layout/radial6"/>
    <dgm:cxn modelId="{CEA71432-FB3C-46D5-9995-27B4CADB73BB}" type="presParOf" srcId="{F728A614-350A-4BA8-AFDA-3C99B36CE13F}" destId="{A4C5A8D0-9E07-4E83-844C-6104200DF9FD}" srcOrd="8" destOrd="0" presId="urn:microsoft.com/office/officeart/2005/8/layout/radial6"/>
    <dgm:cxn modelId="{A513EEC2-052A-4251-8FAC-5F3BBAD08523}" type="presParOf" srcId="{F728A614-350A-4BA8-AFDA-3C99B36CE13F}" destId="{ED2B54BE-3649-44BE-9AF6-928FCB18B993}" srcOrd="9" destOrd="0" presId="urn:microsoft.com/office/officeart/2005/8/layout/radial6"/>
    <dgm:cxn modelId="{A72738B1-219D-4C2D-9D52-D3D89054313C}" type="presParOf" srcId="{F728A614-350A-4BA8-AFDA-3C99B36CE13F}" destId="{CB32DF6F-7618-49EA-B6BA-74DCFD023B2A}" srcOrd="10" destOrd="0" presId="urn:microsoft.com/office/officeart/2005/8/layout/radial6"/>
    <dgm:cxn modelId="{2DD81D9F-57D0-454C-9C94-399D2E2F14F4}" type="presParOf" srcId="{F728A614-350A-4BA8-AFDA-3C99B36CE13F}" destId="{DDA8AEF4-4BC2-4A00-8B75-683D04963678}" srcOrd="11" destOrd="0" presId="urn:microsoft.com/office/officeart/2005/8/layout/radial6"/>
    <dgm:cxn modelId="{70CB8AE5-0660-40A0-8515-37C952D71B74}" type="presParOf" srcId="{F728A614-350A-4BA8-AFDA-3C99B36CE13F}" destId="{ECD5853A-585F-43CA-AC65-599443E6C286}" srcOrd="12" destOrd="0" presId="urn:microsoft.com/office/officeart/2005/8/layout/radial6"/>
    <dgm:cxn modelId="{93A0F16E-48F2-452F-BEA2-5958DE458230}" type="presParOf" srcId="{F728A614-350A-4BA8-AFDA-3C99B36CE13F}" destId="{47DF8D36-7A5B-41E0-B12D-62B5730BD93F}" srcOrd="13" destOrd="0" presId="urn:microsoft.com/office/officeart/2005/8/layout/radial6"/>
    <dgm:cxn modelId="{FAFB8CD2-EE0F-40D2-B130-4998F300D98F}" type="presParOf" srcId="{F728A614-350A-4BA8-AFDA-3C99B36CE13F}" destId="{CE5E98C4-5F0B-48C4-8B85-C9BE30A31635}" srcOrd="14" destOrd="0" presId="urn:microsoft.com/office/officeart/2005/8/layout/radial6"/>
    <dgm:cxn modelId="{3773FADB-F7D0-4802-AFC8-CD6E6A613919}" type="presParOf" srcId="{F728A614-350A-4BA8-AFDA-3C99B36CE13F}" destId="{8E40BEBC-7E85-432A-93DF-BCB91E769356}" srcOrd="15" destOrd="0" presId="urn:microsoft.com/office/officeart/2005/8/layout/radial6"/>
    <dgm:cxn modelId="{57F1074A-8245-4C50-B36B-6450CAD75313}" type="presParOf" srcId="{F728A614-350A-4BA8-AFDA-3C99B36CE13F}" destId="{F68D9F81-1FF7-4FBB-A02D-7BFABAA5110C}" srcOrd="16" destOrd="0" presId="urn:microsoft.com/office/officeart/2005/8/layout/radial6"/>
    <dgm:cxn modelId="{12E1CC1A-49E2-4FF4-8AB6-FCF39116DC85}" type="presParOf" srcId="{F728A614-350A-4BA8-AFDA-3C99B36CE13F}" destId="{37EFB2FA-533B-4F69-A3A0-C4090AACF4D2}" srcOrd="17" destOrd="0" presId="urn:microsoft.com/office/officeart/2005/8/layout/radial6"/>
    <dgm:cxn modelId="{AA6FFCAB-62CC-4546-A5D5-0B4EE941CB22}" type="presParOf" srcId="{F728A614-350A-4BA8-AFDA-3C99B36CE13F}" destId="{439EEC3F-A1AC-40F2-90E2-EDA837CF6A1D}" srcOrd="18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9EEC3F-A1AC-40F2-90E2-EDA837CF6A1D}">
      <dsp:nvSpPr>
        <dsp:cNvPr id="0" name=""/>
        <dsp:cNvSpPr/>
      </dsp:nvSpPr>
      <dsp:spPr>
        <a:xfrm>
          <a:off x="1297977" y="578710"/>
          <a:ext cx="5070945" cy="5070945"/>
        </a:xfrm>
        <a:prstGeom prst="blockArc">
          <a:avLst>
            <a:gd name="adj1" fmla="val 12868653"/>
            <a:gd name="adj2" fmla="val 17274560"/>
            <a:gd name="adj3" fmla="val 4526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40BEBC-7E85-432A-93DF-BCB91E769356}">
      <dsp:nvSpPr>
        <dsp:cNvPr id="0" name=""/>
        <dsp:cNvSpPr/>
      </dsp:nvSpPr>
      <dsp:spPr>
        <a:xfrm>
          <a:off x="1431565" y="360905"/>
          <a:ext cx="5070945" cy="5070945"/>
        </a:xfrm>
        <a:prstGeom prst="blockArc">
          <a:avLst>
            <a:gd name="adj1" fmla="val 8462344"/>
            <a:gd name="adj2" fmla="val 12514039"/>
            <a:gd name="adj3" fmla="val 4526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D5853A-585F-43CA-AC65-599443E6C286}">
      <dsp:nvSpPr>
        <dsp:cNvPr id="0" name=""/>
        <dsp:cNvSpPr/>
      </dsp:nvSpPr>
      <dsp:spPr>
        <a:xfrm>
          <a:off x="1536002" y="499739"/>
          <a:ext cx="5070945" cy="5070945"/>
        </a:xfrm>
        <a:prstGeom prst="blockArc">
          <a:avLst>
            <a:gd name="adj1" fmla="val 4644218"/>
            <a:gd name="adj2" fmla="val 8703401"/>
            <a:gd name="adj3" fmla="val 4526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2B54BE-3649-44BE-9AF6-928FCB18B993}">
      <dsp:nvSpPr>
        <dsp:cNvPr id="0" name=""/>
        <dsp:cNvSpPr/>
      </dsp:nvSpPr>
      <dsp:spPr>
        <a:xfrm>
          <a:off x="2900310" y="581059"/>
          <a:ext cx="5070945" cy="5070945"/>
        </a:xfrm>
        <a:prstGeom prst="blockArc">
          <a:avLst>
            <a:gd name="adj1" fmla="val 2087938"/>
            <a:gd name="adj2" fmla="val 6565113"/>
            <a:gd name="adj3" fmla="val 4526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681226-D43F-440C-BC3A-DF717A505170}">
      <dsp:nvSpPr>
        <dsp:cNvPr id="0" name=""/>
        <dsp:cNvSpPr/>
      </dsp:nvSpPr>
      <dsp:spPr>
        <a:xfrm>
          <a:off x="2956662" y="503239"/>
          <a:ext cx="5070945" cy="5070945"/>
        </a:xfrm>
        <a:prstGeom prst="blockArc">
          <a:avLst>
            <a:gd name="adj1" fmla="val 19780595"/>
            <a:gd name="adj2" fmla="val 2221234"/>
            <a:gd name="adj3" fmla="val 4526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E13CC5-C0FB-4C1E-8F4E-D087A80EE956}">
      <dsp:nvSpPr>
        <dsp:cNvPr id="0" name=""/>
        <dsp:cNvSpPr/>
      </dsp:nvSpPr>
      <dsp:spPr>
        <a:xfrm>
          <a:off x="2969948" y="525683"/>
          <a:ext cx="5070945" cy="5070945"/>
        </a:xfrm>
        <a:prstGeom prst="blockArc">
          <a:avLst>
            <a:gd name="adj1" fmla="val 14907455"/>
            <a:gd name="adj2" fmla="val 19744413"/>
            <a:gd name="adj3" fmla="val 4526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E7ECD3-D2FC-4D6D-8247-5F436B7EAF28}">
      <dsp:nvSpPr>
        <dsp:cNvPr id="0" name=""/>
        <dsp:cNvSpPr/>
      </dsp:nvSpPr>
      <dsp:spPr>
        <a:xfrm>
          <a:off x="3200378" y="1981188"/>
          <a:ext cx="3209530" cy="22770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Green building</a:t>
          </a:r>
          <a:endParaRPr lang="en-US" sz="4800" b="1" kern="1200" dirty="0"/>
        </a:p>
      </dsp:txBody>
      <dsp:txXfrm>
        <a:off x="3200378" y="1981188"/>
        <a:ext cx="3209530" cy="2277070"/>
      </dsp:txXfrm>
    </dsp:sp>
    <dsp:sp modelId="{FC184011-1F48-433A-9A30-86A1584878D7}">
      <dsp:nvSpPr>
        <dsp:cNvPr id="0" name=""/>
        <dsp:cNvSpPr/>
      </dsp:nvSpPr>
      <dsp:spPr>
        <a:xfrm>
          <a:off x="3124196" y="-40804"/>
          <a:ext cx="2942589" cy="159394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Handicap</a:t>
          </a:r>
          <a:endParaRPr lang="en-US" sz="2800" b="1" kern="1200" dirty="0"/>
        </a:p>
      </dsp:txBody>
      <dsp:txXfrm>
        <a:off x="3124196" y="-40804"/>
        <a:ext cx="2942589" cy="1593949"/>
      </dsp:txXfrm>
    </dsp:sp>
    <dsp:sp modelId="{7CC4EF14-33CC-4E00-91FC-BBF8F2FA19E5}">
      <dsp:nvSpPr>
        <dsp:cNvPr id="0" name=""/>
        <dsp:cNvSpPr/>
      </dsp:nvSpPr>
      <dsp:spPr>
        <a:xfrm>
          <a:off x="6553191" y="990598"/>
          <a:ext cx="2156007" cy="159394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Thermal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6553191" y="990598"/>
        <a:ext cx="2156007" cy="1593949"/>
      </dsp:txXfrm>
    </dsp:sp>
    <dsp:sp modelId="{830A7CF9-C71F-49D0-8669-32F9B6EE542B}">
      <dsp:nvSpPr>
        <dsp:cNvPr id="0" name=""/>
        <dsp:cNvSpPr/>
      </dsp:nvSpPr>
      <dsp:spPr>
        <a:xfrm>
          <a:off x="6324608" y="3733800"/>
          <a:ext cx="2292162" cy="159394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lighting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6324608" y="3733800"/>
        <a:ext cx="2292162" cy="1593949"/>
      </dsp:txXfrm>
    </dsp:sp>
    <dsp:sp modelId="{CB32DF6F-7618-49EA-B6BA-74DCFD023B2A}">
      <dsp:nvSpPr>
        <dsp:cNvPr id="0" name=""/>
        <dsp:cNvSpPr/>
      </dsp:nvSpPr>
      <dsp:spPr>
        <a:xfrm>
          <a:off x="3203997" y="4572003"/>
          <a:ext cx="2815806" cy="176330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Water management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3203997" y="4572003"/>
        <a:ext cx="2815806" cy="1763306"/>
      </dsp:txXfrm>
    </dsp:sp>
    <dsp:sp modelId="{47DF8D36-7A5B-41E0-B12D-62B5730BD93F}">
      <dsp:nvSpPr>
        <dsp:cNvPr id="0" name=""/>
        <dsp:cNvSpPr/>
      </dsp:nvSpPr>
      <dsp:spPr>
        <a:xfrm>
          <a:off x="761989" y="3657602"/>
          <a:ext cx="2556296" cy="159394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Safety</a:t>
          </a:r>
          <a:endParaRPr lang="en-US" sz="2400" b="1" kern="1200" dirty="0"/>
        </a:p>
      </dsp:txBody>
      <dsp:txXfrm>
        <a:off x="761989" y="3657602"/>
        <a:ext cx="2556296" cy="1593949"/>
      </dsp:txXfrm>
    </dsp:sp>
    <dsp:sp modelId="{F68D9F81-1FF7-4FBB-A02D-7BFABAA5110C}">
      <dsp:nvSpPr>
        <dsp:cNvPr id="0" name=""/>
        <dsp:cNvSpPr/>
      </dsp:nvSpPr>
      <dsp:spPr>
        <a:xfrm>
          <a:off x="457206" y="914403"/>
          <a:ext cx="2666868" cy="159394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Acoustic</a:t>
          </a:r>
          <a:endParaRPr lang="en-US" sz="2400" b="1" kern="1200" dirty="0" smtClean="0"/>
        </a:p>
      </dsp:txBody>
      <dsp:txXfrm>
        <a:off x="457206" y="914403"/>
        <a:ext cx="2666868" cy="15939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85782-88C4-49D4-8522-7A7EDC3E4E0E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DF9CF-9A3F-4E3E-9680-367933613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25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5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25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5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5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5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5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5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pic>
              <p:nvPicPr>
                <p:cNvPr id="1025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5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26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6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8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028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sp>
          <p:nvSpPr>
            <p:cNvPr id="1029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1" hangingPunct="1"/>
              <a:endParaRPr kumimoji="1" lang="en-US"/>
            </a:p>
          </p:txBody>
        </p:sp>
      </p:grpSp>
      <p:sp>
        <p:nvSpPr>
          <p:cNvPr id="1029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299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10300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301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922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2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2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2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3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3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3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3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pic>
              <p:nvPicPr>
                <p:cNvPr id="923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924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6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6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926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/>
            </a:p>
          </p:txBody>
        </p:sp>
        <p:sp>
          <p:nvSpPr>
            <p:cNvPr id="927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1" hangingPunct="1"/>
              <a:endParaRPr kumimoji="1" lang="en-US"/>
            </a:p>
          </p:txBody>
        </p:sp>
      </p:grpSp>
      <p:sp>
        <p:nvSpPr>
          <p:cNvPr id="9273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74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7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8DB6C2DB-60A5-4C20-8425-A24F31D751CF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927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927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4AF1375E-21AF-46D9-9322-F2CF89DB6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jpe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8.jpe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jpe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jpe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gif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ar-SA" sz="5400" dirty="0" smtClean="0">
                <a:latin typeface="Arabic Typesetting" pitchFamily="66" charset="-78"/>
                <a:cs typeface="Arabic Typesetting" pitchFamily="66" charset="-78"/>
              </a:rPr>
              <a:t>بسم الله الرحمن الرحيم</a:t>
            </a:r>
            <a:endParaRPr lang="en-US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7620000" cy="4724400"/>
          </a:xfr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en-US" sz="1200" b="1" dirty="0" smtClean="0">
              <a:ln w="1778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r>
              <a:rPr lang="en-US" sz="4800" b="1" dirty="0" smtClean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Towards  Green  Building</a:t>
            </a:r>
          </a:p>
          <a:p>
            <a:pPr algn="ctr">
              <a:buNone/>
            </a:pPr>
            <a:r>
              <a:rPr lang="en-US" sz="2800" dirty="0" smtClean="0"/>
              <a:t>Case study: Fine Arts Building( at An Najah national University)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PIC_06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3733800"/>
            <a:ext cx="3886200" cy="291465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najah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72200" y="0"/>
            <a:ext cx="1662223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Insulation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b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Type of Insulation used: 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Polyurethane foam and panel: 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صورة 1" descr="Polyurethane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3505200"/>
            <a:ext cx="3868069" cy="28194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28600" y="0"/>
            <a:ext cx="6965951" cy="205740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Chapter Four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143000" y="2819400"/>
            <a:ext cx="5640388" cy="1752600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6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Papyrus" pitchFamily="66" charset="0"/>
              </a:rPr>
              <a:t>Electrical System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7889873" cy="4497387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Using DIALux  program  for lighting and for calculate the intensity and the distribution  for Regular light units.  </a:t>
            </a:r>
          </a:p>
          <a:p>
            <a:pPr>
              <a:buNone/>
            </a:pPr>
            <a:r>
              <a:rPr lang="en-US" b="1" dirty="0" smtClean="0"/>
              <a:t>The company that was dealing with, </a:t>
            </a:r>
            <a:br>
              <a:rPr lang="en-US" b="1" dirty="0" smtClean="0"/>
            </a:br>
            <a:r>
              <a:rPr lang="en-US" b="1" dirty="0" smtClean="0"/>
              <a:t>Thorn  global company, to provide dramatically and spread in most countries of the world .</a:t>
            </a:r>
          </a:p>
          <a:p>
            <a:pPr>
              <a:buNone/>
            </a:pPr>
            <a:r>
              <a:rPr lang="en-US" b="1" dirty="0" smtClean="0"/>
              <a:t>15 % saving in lighting.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7620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System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: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</a:b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Lamps and luminaries used in lighting:-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429000"/>
            <a:ext cx="3046412" cy="28956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28600" y="21336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800" b="1" dirty="0" smtClean="0"/>
              <a:t> POPPACK  BATTEN   </a:t>
            </a:r>
            <a:r>
              <a:rPr lang="en-US" sz="3600" b="1" dirty="0" smtClean="0"/>
              <a:t>2x58</a:t>
            </a:r>
            <a:r>
              <a:rPr lang="en-US" sz="3200" b="1" dirty="0" smtClean="0"/>
              <a:t>w T26</a:t>
            </a:r>
            <a:endParaRPr lang="en-US" sz="2800" b="1" dirty="0" smtClean="0"/>
          </a:p>
          <a:p>
            <a:endParaRPr lang="en-US" dirty="0"/>
          </a:p>
        </p:txBody>
      </p:sp>
      <p:pic>
        <p:nvPicPr>
          <p:cNvPr id="7" name="Picture 6" descr="dddd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0600" y="3429000"/>
            <a:ext cx="2971800" cy="28956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/>
              <a:t> </a:t>
            </a:r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SPECALPH  </a:t>
            </a:r>
            <a:r>
              <a:rPr lang="en-US" sz="3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3x18</a:t>
            </a:r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 T26 :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endParaRPr lang="en-US" sz="4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85999"/>
            <a:ext cx="3081337" cy="3048001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fffff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5800" y="2286000"/>
            <a:ext cx="3124200" cy="30480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8763000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b="1" dirty="0" smtClean="0"/>
              <a:t> </a:t>
            </a:r>
            <a:r>
              <a:rPr lang="en-US" sz="2800" b="1" dirty="0" smtClean="0">
                <a:solidFill>
                  <a:schemeClr val="accent4"/>
                </a:solidFill>
              </a:rPr>
              <a:t>SOUL DIRECT SURF  </a:t>
            </a:r>
            <a:r>
              <a:rPr lang="en-US" sz="3600" b="1" dirty="0" smtClean="0">
                <a:solidFill>
                  <a:schemeClr val="accent4"/>
                </a:solidFill>
              </a:rPr>
              <a:t>1</a:t>
            </a:r>
            <a:r>
              <a:rPr lang="en-US" sz="2800" b="1" dirty="0" smtClean="0">
                <a:solidFill>
                  <a:schemeClr val="accent4"/>
                </a:solidFill>
              </a:rPr>
              <a:t>X</a:t>
            </a:r>
            <a:r>
              <a:rPr lang="en-US" sz="3600" b="1" dirty="0" smtClean="0">
                <a:solidFill>
                  <a:schemeClr val="accent4"/>
                </a:solidFill>
              </a:rPr>
              <a:t>55</a:t>
            </a:r>
            <a:r>
              <a:rPr lang="en-US" sz="2800" b="1" dirty="0" smtClean="0">
                <a:solidFill>
                  <a:schemeClr val="accent4"/>
                </a:solidFill>
              </a:rPr>
              <a:t>W T</a:t>
            </a:r>
            <a:r>
              <a:rPr lang="en-US" sz="3600" b="1" dirty="0" smtClean="0">
                <a:solidFill>
                  <a:schemeClr val="accent4"/>
                </a:solidFill>
              </a:rPr>
              <a:t>16</a:t>
            </a:r>
            <a:r>
              <a:rPr lang="en-US" sz="2800" b="1" dirty="0" smtClean="0">
                <a:solidFill>
                  <a:schemeClr val="accent4"/>
                </a:solidFill>
              </a:rPr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09800"/>
            <a:ext cx="2817813" cy="32766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soul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2000" y="2209800"/>
            <a:ext cx="2943225" cy="32766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8000" b="1" dirty="0" smtClean="0"/>
              <a:t> </a:t>
            </a:r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CHALICE MV FIXED </a:t>
            </a:r>
            <a:r>
              <a:rPr lang="en-US" sz="3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1X50</a:t>
            </a:r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: </a:t>
            </a:r>
            <a:r>
              <a:rPr lang="en-US" sz="8000" b="1" dirty="0" smtClean="0"/>
              <a:t/>
            </a:r>
            <a:br>
              <a:rPr lang="en-US" sz="8000" b="1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14601"/>
            <a:ext cx="3124200" cy="32004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chalic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9600" y="2514600"/>
            <a:ext cx="3041987" cy="32766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Lighting Calculation: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/>
                </a:solidFill>
              </a:rPr>
              <a:t>For Computer  room: (E =500 lux)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Untitled55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286000"/>
            <a:ext cx="5877746" cy="3943901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81000"/>
            <a:ext cx="8010520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Picture from DIALux program: 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M..s\Desktop\fifth year\lighting\third+four\Raytrace preview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81200"/>
            <a:ext cx="6430963" cy="2945702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600200" y="5334000"/>
            <a:ext cx="556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Head  of  Department  Office</a:t>
            </a:r>
          </a:p>
          <a:p>
            <a:pPr algn="ctr"/>
            <a:r>
              <a:rPr lang="en-US" sz="3200" b="1" dirty="0" smtClean="0"/>
              <a:t>(300 Lux)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90600"/>
            <a:ext cx="7848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Blip>
                <a:blip r:embed="rId2"/>
              </a:buBlip>
            </a:pPr>
            <a:r>
              <a:rPr lang="en-US" sz="3200" b="1" dirty="0" smtClean="0">
                <a:ln w="11430"/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DEPARTMENT COUNCIL MEETING &amp; SEMINAR ROOM</a:t>
            </a:r>
            <a:r>
              <a:rPr lang="en-US" sz="3600" b="1" dirty="0" smtClean="0">
                <a:ln w="11430"/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br>
              <a:rPr lang="en-US" sz="3600" b="1" dirty="0" smtClean="0">
                <a:ln w="11430"/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3600" b="1" dirty="0" smtClean="0">
                <a:ln w="11430"/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(750 Lux)</a:t>
            </a:r>
            <a:br>
              <a:rPr lang="en-US" sz="3600" b="1" dirty="0" smtClean="0">
                <a:ln w="11430"/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sz="3600" b="1" dirty="0">
              <a:ln w="11430"/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M..s\Desktop\fifth year\lighting\third+four\Raytrace preview 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0"/>
            <a:ext cx="7386638" cy="40386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Classroom (300 lux):</a:t>
            </a:r>
            <a:endParaRPr lang="en-US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 descr="34444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3525" y="1828800"/>
            <a:ext cx="7386638" cy="41910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477125" cy="1143000"/>
          </a:xfrm>
        </p:spPr>
        <p:txBody>
          <a:bodyPr/>
          <a:lstStyle/>
          <a:p>
            <a:r>
              <a:rPr lang="en-US" sz="4400" b="1" dirty="0" smtClean="0"/>
              <a:t>For Example, Outside Wall:</a:t>
            </a:r>
            <a:endParaRPr lang="en-US" sz="4400" b="1" dirty="0"/>
          </a:p>
        </p:txBody>
      </p:sp>
      <p:pic>
        <p:nvPicPr>
          <p:cNvPr id="4" name="صورة 17" descr="1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3124200" cy="33909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9906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Before insulation.</a:t>
            </a:r>
            <a:endParaRPr lang="en-US" sz="2400" b="1" dirty="0"/>
          </a:p>
        </p:txBody>
      </p:sp>
      <p:pic>
        <p:nvPicPr>
          <p:cNvPr id="6" name="صورة 18" descr="2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600" y="1524000"/>
            <a:ext cx="3505200" cy="33528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4419600" y="9144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After insulation.</a:t>
            </a:r>
            <a:endParaRPr lang="en-US" sz="2400" b="1" dirty="0"/>
          </a:p>
        </p:txBody>
      </p:sp>
      <p:sp>
        <p:nvSpPr>
          <p:cNvPr id="8" name="مستطيل 4"/>
          <p:cNvSpPr/>
          <p:nvPr/>
        </p:nvSpPr>
        <p:spPr>
          <a:xfrm>
            <a:off x="228600" y="5257800"/>
            <a:ext cx="342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U1= 1.64 </a:t>
            </a:r>
            <a:r>
              <a:rPr lang="en-US" sz="2400" b="1" dirty="0" smtClean="0"/>
              <a:t>W/</a:t>
            </a:r>
            <a:r>
              <a:rPr lang="en-US" sz="2800" b="1" dirty="0" smtClean="0"/>
              <a:t>m².cº</a:t>
            </a:r>
          </a:p>
          <a:p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495800" y="5181600"/>
            <a:ext cx="365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U2=0.66 W/m².cº</a:t>
            </a:r>
          </a:p>
          <a:p>
            <a:endParaRPr lang="en-US" sz="28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667000" y="5715000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 U2/U1=40.2%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5562600" y="6096000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STC2=60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" y="6096000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STC1= 52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477125" cy="1143000"/>
          </a:xfrm>
        </p:spPr>
        <p:txBody>
          <a:bodyPr/>
          <a:lstStyle/>
          <a:p>
            <a:pPr lvl="0">
              <a:buBlip>
                <a:blip r:embed="rId2"/>
              </a:buBlip>
            </a:pPr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Studio(500 Lux):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 descr="Raytrace preview 6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5446" y="1598613"/>
            <a:ext cx="7162796" cy="4725987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Lighting plan: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Untitled899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057400"/>
            <a:ext cx="7386638" cy="3962399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Emergency Lighting: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Untitled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2590800"/>
            <a:ext cx="3350605" cy="2751991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PIC_0677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19600" y="2590800"/>
            <a:ext cx="3124200" cy="27432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-457200" y="304800"/>
          <a:ext cx="91440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5" name="Straight Arrow Connector 14"/>
          <p:cNvCxnSpPr/>
          <p:nvPr/>
        </p:nvCxnSpPr>
        <p:spPr bwMode="auto">
          <a:xfrm>
            <a:off x="2362200" y="2590800"/>
            <a:ext cx="60960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3962400" y="4648200"/>
            <a:ext cx="457200" cy="152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 flipV="1">
            <a:off x="2590800" y="4038600"/>
            <a:ext cx="4572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 rot="16200000" flipH="1">
            <a:off x="4000500" y="2095500"/>
            <a:ext cx="609600" cy="76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 rot="10800000" flipV="1">
            <a:off x="5638800" y="2438400"/>
            <a:ext cx="609600" cy="533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 rot="10800000">
            <a:off x="5562600" y="4114800"/>
            <a:ext cx="457200" cy="304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0613"/>
            <a:ext cx="7386639" cy="4497387"/>
          </a:xfrm>
        </p:spPr>
        <p:txBody>
          <a:bodyPr/>
          <a:lstStyle/>
          <a:p>
            <a:pPr algn="ctr">
              <a:buNone/>
            </a:pPr>
            <a:r>
              <a:rPr lang="en-US" sz="115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 you</a:t>
            </a:r>
            <a:endParaRPr lang="en-US" sz="11500" b="1" dirty="0">
              <a:ln w="18000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Before insulation: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63525" y="1598613"/>
          <a:ext cx="7386640" cy="436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328"/>
                <a:gridCol w="1477328"/>
                <a:gridCol w="1506219"/>
                <a:gridCol w="1448437"/>
                <a:gridCol w="1477328"/>
              </a:tblGrid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Type of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Thickness (m)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K(w/m.k)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 side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Concrete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Cement brick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Plaster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Inside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latin typeface="Comic Sans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 gridSpan="3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marL="68580" marR="68580" marT="0" marB="0"/>
                </a:tc>
              </a:tr>
              <a:tr h="37084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 =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1.641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insulation: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7386636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106"/>
                <a:gridCol w="1231106"/>
                <a:gridCol w="1231106"/>
                <a:gridCol w="1231106"/>
                <a:gridCol w="1231106"/>
                <a:gridCol w="1231106"/>
              </a:tblGrid>
              <a:tr h="370840"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Type of material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Thickness (m)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K(w/m.k)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Out side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_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0.040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Stone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0.08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2.6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0.030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Concrete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1.85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0.054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Cement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brick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0.167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Foam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0.03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0.03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Gypsum board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0.01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0.179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0.055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Plaster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0.03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1.2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0.025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Inside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_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_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0.13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total R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1.502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+mj-lt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 gridSpan="4">
                  <a:txBody>
                    <a:bodyPr/>
                    <a:lstStyle/>
                    <a:p>
                      <a:endParaRPr lang="en-US" sz="2000" b="1">
                        <a:latin typeface="+mj-lt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 total</a:t>
                      </a:r>
                      <a:endParaRPr lang="en-US" sz="2000" b="1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1.502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U 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0.667</a:t>
                      </a:r>
                      <a:endParaRPr lang="en-US" sz="2000" b="1" dirty="0">
                        <a:latin typeface="+mj-lt"/>
                        <a:ea typeface="Comic Sans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572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Inside wall Insulations</a:t>
            </a:r>
            <a:b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66800"/>
            <a:ext cx="7386638" cy="4497387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Before insulation: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b="1" kern="1200" dirty="0"/>
          </a:p>
        </p:txBody>
      </p:sp>
      <p:pic>
        <p:nvPicPr>
          <p:cNvPr id="4" name="صورة 3" descr="1111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600200"/>
            <a:ext cx="35814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228600" y="5257800"/>
            <a:ext cx="342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U1= 2.214 </a:t>
            </a:r>
            <a:r>
              <a:rPr lang="en-US" sz="2400" b="1" dirty="0" smtClean="0"/>
              <a:t>W/</a:t>
            </a:r>
            <a:r>
              <a:rPr lang="en-US" sz="2800" b="1" dirty="0" smtClean="0"/>
              <a:t>m².cº</a:t>
            </a:r>
          </a:p>
          <a:p>
            <a:endParaRPr lang="en-US" sz="2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800600" y="1219200"/>
            <a:ext cx="2337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 smtClean="0"/>
              <a:t>After insulation:</a:t>
            </a:r>
          </a:p>
        </p:txBody>
      </p:sp>
      <p:pic>
        <p:nvPicPr>
          <p:cNvPr id="7" name="صورة 3" descr="22222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91000" y="1676400"/>
            <a:ext cx="32004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495800" y="5181600"/>
            <a:ext cx="365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U2=0.894 W/m².cº</a:t>
            </a:r>
          </a:p>
          <a:p>
            <a:endParaRPr lang="en-US" sz="2800" b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2667000" y="5715000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 U2/U1=40.4%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5562600" y="6096000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STC2=53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5800" y="6096000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STC1= 42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Ceiling insulation:</a:t>
            </a:r>
            <a:b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371600"/>
            <a:ext cx="7386638" cy="449738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Before insulation:                   After insulation: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kern="1200" dirty="0"/>
          </a:p>
        </p:txBody>
      </p:sp>
      <p:pic>
        <p:nvPicPr>
          <p:cNvPr id="4" name="صورة 3" descr="3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2209800"/>
            <a:ext cx="34290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3" descr="4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43400" y="2133600"/>
            <a:ext cx="30480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مستطيل 4"/>
          <p:cNvSpPr/>
          <p:nvPr/>
        </p:nvSpPr>
        <p:spPr>
          <a:xfrm>
            <a:off x="228600" y="5257800"/>
            <a:ext cx="342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U1= 2.066 </a:t>
            </a:r>
            <a:r>
              <a:rPr lang="en-US" sz="2400" b="1" dirty="0" smtClean="0"/>
              <a:t>W/</a:t>
            </a:r>
            <a:r>
              <a:rPr lang="en-US" sz="2800" b="1" dirty="0" smtClean="0"/>
              <a:t>m².cº</a:t>
            </a:r>
          </a:p>
          <a:p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4495800" y="5181600"/>
            <a:ext cx="365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U2=1.1 W/m².cº</a:t>
            </a:r>
          </a:p>
          <a:p>
            <a:endParaRPr lang="en-US" sz="2800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667000" y="5715000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 U2/U1=92.2%</a:t>
            </a:r>
            <a:endParaRPr lang="en-US" sz="2800" dirty="0"/>
          </a:p>
        </p:txBody>
      </p:sp>
      <p:sp>
        <p:nvSpPr>
          <p:cNvPr id="14" name="Rectangle 13"/>
          <p:cNvSpPr/>
          <p:nvPr/>
        </p:nvSpPr>
        <p:spPr>
          <a:xfrm>
            <a:off x="5562600" y="6096000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STC2=63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800" y="6096000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STC1= 52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Basement  floor.</a:t>
            </a:r>
            <a:b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295400"/>
            <a:ext cx="7386638" cy="449738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Before insulation: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10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2057400"/>
            <a:ext cx="3429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3" descr="11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67200" y="2057400"/>
            <a:ext cx="3352799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0" y="1371600"/>
            <a:ext cx="30139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dirty="0" smtClean="0"/>
              <a:t>After insulation</a:t>
            </a:r>
            <a:r>
              <a:rPr lang="en-US" dirty="0" smtClean="0"/>
              <a:t>:</a:t>
            </a:r>
          </a:p>
        </p:txBody>
      </p:sp>
      <p:sp>
        <p:nvSpPr>
          <p:cNvPr id="8" name="مستطيل 4"/>
          <p:cNvSpPr/>
          <p:nvPr/>
        </p:nvSpPr>
        <p:spPr>
          <a:xfrm>
            <a:off x="304800" y="5410200"/>
            <a:ext cx="342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U1=3.452</a:t>
            </a:r>
            <a:r>
              <a:rPr lang="en-US" sz="2400" b="1" dirty="0" smtClean="0"/>
              <a:t>W/</a:t>
            </a:r>
            <a:r>
              <a:rPr lang="en-US" sz="2800" b="1" dirty="0" smtClean="0"/>
              <a:t>m².cº</a:t>
            </a:r>
          </a:p>
          <a:p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572000" y="5334000"/>
            <a:ext cx="365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U2=0.442 W/m².cº</a:t>
            </a:r>
          </a:p>
          <a:p>
            <a:endParaRPr lang="en-US" sz="28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743200" y="5867400"/>
            <a:ext cx="2481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 U2/U1=13%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477125" cy="1676400"/>
          </a:xfrm>
        </p:spPr>
        <p:txBody>
          <a:bodyPr/>
          <a:lstStyle/>
          <a:p>
            <a:pPr algn="ctr">
              <a:buBlip>
                <a:blip r:embed="rId2"/>
              </a:buBlip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Shading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Building Elevation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عنصر نائب للمحتوى 3" descr="PIC_0667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676400"/>
            <a:ext cx="3657600" cy="2209800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228600" y="17526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North Elevation</a:t>
            </a:r>
            <a:endParaRPr lang="en-US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عنصر نائب للمحتوى 3" descr="PIC_0656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191000" y="1600200"/>
            <a:ext cx="3505200" cy="2286000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267200" y="3352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South Elevation</a:t>
            </a:r>
            <a:endParaRPr lang="en-US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صورة 4" descr="٢٠١١٠٥١٨(٠٠١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4038600"/>
            <a:ext cx="3657600" cy="2597574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1143000" y="60960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West Elevation</a:t>
            </a:r>
            <a:endParaRPr lang="en-US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صورة 4" descr="PIC_0717.JPG">
            <a:hlinkClick r:id="rId6" action="ppaction://hlinksldjump"/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91000" y="4038600"/>
            <a:ext cx="3581400" cy="2590800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4572000" y="4114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East  Elevation</a:t>
            </a:r>
            <a:endParaRPr lang="en-US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 Elevation: South Elevation.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PIC_065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7162800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Drawing  of shutter.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029200" y="1600200"/>
            <a:ext cx="3048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Dimension of window =</a:t>
            </a:r>
          </a:p>
          <a:p>
            <a:r>
              <a:rPr lang="en-US" sz="2000" b="1" dirty="0" smtClean="0"/>
              <a:t>(1.25*1.25)m.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Assume length of shutter = 10cm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Tan(Ø)=height of shutter/ length of shutter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→ h= </a:t>
            </a:r>
            <a:r>
              <a:rPr lang="en-US" sz="2000" b="1" dirty="0" err="1" smtClean="0"/>
              <a:t>tna</a:t>
            </a:r>
            <a:r>
              <a:rPr lang="en-US" sz="2000" b="1" dirty="0" smtClean="0"/>
              <a:t>(</a:t>
            </a:r>
            <a:r>
              <a:rPr lang="el-GR" sz="2000" b="1" dirty="0" smtClean="0"/>
              <a:t>Ø</a:t>
            </a:r>
            <a:r>
              <a:rPr lang="en-US" sz="2000" b="1" dirty="0" smtClean="0"/>
              <a:t>)*L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    h = 22cm.</a:t>
            </a:r>
          </a:p>
          <a:p>
            <a:endParaRPr lang="en-US" sz="2000" b="1" dirty="0" smtClean="0"/>
          </a:p>
        </p:txBody>
      </p:sp>
      <p:pic>
        <p:nvPicPr>
          <p:cNvPr id="9" name="عنصر نائب للمحتوى 8" descr="errrrrrrrsssssssssss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676400"/>
            <a:ext cx="4648200" cy="5003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386638" cy="4497387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Prepared by:</a:t>
            </a:r>
          </a:p>
          <a:p>
            <a:pPr algn="ctr">
              <a:buNone/>
            </a:pPr>
            <a:r>
              <a:rPr lang="en-US" sz="4000" b="1" dirty="0" smtClean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Ayah Hassan</a:t>
            </a: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Ghadeer O’tear</a:t>
            </a:r>
            <a:endParaRPr lang="en-US" sz="3600" dirty="0" smtClean="0">
              <a:ln w="1778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r>
              <a:rPr lang="en-US" sz="3600" b="1" dirty="0" smtClean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Saja Sweidan</a:t>
            </a:r>
            <a:endParaRPr lang="en-US" sz="3600" dirty="0" smtClean="0"/>
          </a:p>
          <a:p>
            <a:pPr algn="ctr">
              <a:buNone/>
            </a:pPr>
            <a:endParaRPr lang="en-US" sz="3600" b="1" dirty="0" smtClean="0">
              <a:ln w="1778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endParaRPr lang="en-US" sz="3600" b="1" dirty="0" smtClean="0">
              <a:ln w="1778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r>
              <a:rPr lang="en-US" sz="3600" b="1" dirty="0" smtClean="0"/>
              <a:t>Supervisor:</a:t>
            </a:r>
            <a:endParaRPr lang="en-US" sz="3600" b="1" dirty="0" smtClean="0">
              <a:ln w="17780" cmpd="sng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r>
              <a:rPr lang="en-US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Dr.  Mutasem Ba’ba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 Elevation: North Elevation.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PIC_066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41148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 descr="٢٠١١٠٥١٨(٠١٠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2057400"/>
            <a:ext cx="41910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سهم مسنن إلى اليمين 4"/>
          <p:cNvSpPr/>
          <p:nvPr/>
        </p:nvSpPr>
        <p:spPr bwMode="auto">
          <a:xfrm rot="7199735">
            <a:off x="4334056" y="2404007"/>
            <a:ext cx="1469612" cy="304800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495800" y="1371600"/>
            <a:ext cx="2057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Library.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Solution :In this project we use the double glazing.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447801"/>
            <a:ext cx="2743200" cy="4114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3429000" y="175260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Benefits of this </a:t>
            </a:r>
          </a:p>
          <a:p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Method :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**Reduce  Energy Transfer.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**Day  lighting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Third  Elevation: West Elevation.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PIC_066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35814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٢٠١١٠٥١٨(٠٠١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600199"/>
            <a:ext cx="3429000" cy="4495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Solution One: Use shutter.</a:t>
            </a:r>
            <a:endParaRPr lang="en-US" dirty="0"/>
          </a:p>
        </p:txBody>
      </p:sp>
      <p:pic>
        <p:nvPicPr>
          <p:cNvPr id="5" name="صورة 4" descr="yuki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1905000"/>
            <a:ext cx="4010025" cy="4387103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عنصر نائب للمحتوى 6" descr="rrrrrrrrrrrrr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057400"/>
            <a:ext cx="3352800" cy="4114800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477125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Another Solution :In this project We Use Vegetative Shading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Vegetative Shadi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51816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ستطيل 4"/>
          <p:cNvSpPr/>
          <p:nvPr/>
        </p:nvSpPr>
        <p:spPr>
          <a:xfrm>
            <a:off x="5334000" y="1981200"/>
            <a:ext cx="25908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Kind of trees can be use</a:t>
            </a:r>
            <a:r>
              <a:rPr lang="ar-SA" sz="2800" b="1" dirty="0" smtClean="0"/>
              <a:t>:</a:t>
            </a:r>
            <a:endParaRPr lang="en-US" sz="2800" b="1" dirty="0" smtClean="0"/>
          </a:p>
          <a:p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Walnut tree	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Eucalyptus tree</a:t>
            </a:r>
            <a:endParaRPr lang="ar-SA" sz="2400" b="1" dirty="0" smtClean="0"/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Possible place  for Trees.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٢٠١١٠٥١٨(٠٠٣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990600"/>
            <a:ext cx="72390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٢٠١١٠٥١٨(٠٠٤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304800"/>
            <a:ext cx="5668698" cy="4304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٢٠١١٠٥١٨(٠٠٥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743200"/>
            <a:ext cx="4767072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 Elevation: East  Elevation.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PIC_071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39624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PIC_0717.JPG">
            <a:hlinkClick r:id="rId3" action="ppaction://hlinksldjump"/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33800" y="838200"/>
            <a:ext cx="3810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Skylight: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PIC_066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0"/>
            <a:ext cx="4043204" cy="3318153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PIC_06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286000"/>
            <a:ext cx="3718560" cy="3352800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ntitled6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457200"/>
            <a:ext cx="7386638" cy="323346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th-Shadowblo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3962400"/>
            <a:ext cx="3733800" cy="2489200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Straight Arrow Connector 6"/>
          <p:cNvCxnSpPr/>
          <p:nvPr/>
        </p:nvCxnSpPr>
        <p:spPr bwMode="auto">
          <a:xfrm rot="10800000">
            <a:off x="1295400" y="5791200"/>
            <a:ext cx="22098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5486400"/>
            <a:ext cx="114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Black sheet</a:t>
            </a:r>
            <a:endParaRPr lang="en-US" sz="2800" b="1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572000" y="5029200"/>
            <a:ext cx="1676400" cy="6096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48400" y="56388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Acoustic  Tiles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09600" y="685800"/>
            <a:ext cx="6965950" cy="2057400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Project  Idea: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533400" y="2819400"/>
            <a:ext cx="6400800" cy="1752600"/>
          </a:xfrm>
        </p:spPr>
        <p:txBody>
          <a:bodyPr/>
          <a:lstStyle/>
          <a:p>
            <a:r>
              <a:rPr lang="en-US" b="1" dirty="0" smtClean="0"/>
              <a:t>Modify Certain aspects  to make the Building  more  environmentally friendly (green). </a:t>
            </a:r>
          </a:p>
          <a:p>
            <a:endParaRPr lang="en-US" b="1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7477125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Blip>
                <a:blip r:embed="rId2"/>
              </a:buBlip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 Summer</a:t>
            </a:r>
            <a:r>
              <a:rPr lang="en-US" sz="54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en-US" sz="54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Content Placeholder 4" descr="Untitled12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752600"/>
            <a:ext cx="7386638" cy="4648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477125" cy="1143000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Winter: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Content Placeholder 4" descr="Untitled444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1" y="1905000"/>
            <a:ext cx="7620000" cy="4495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2-Noise Reduction: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7386638" cy="4497387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b="1" dirty="0" smtClean="0"/>
              <a:t>Noise Reduction from outside:</a:t>
            </a:r>
          </a:p>
          <a:p>
            <a:pPr>
              <a:buNone/>
            </a:pPr>
            <a:r>
              <a:rPr lang="en-US" b="1" dirty="0" smtClean="0"/>
              <a:t>Using polyurethane in outside wall. </a:t>
            </a:r>
          </a:p>
          <a:p>
            <a:pPr>
              <a:buNone/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b="1" dirty="0" smtClean="0"/>
              <a:t>For Noise room in First floor:</a:t>
            </a:r>
          </a:p>
          <a:p>
            <a:pPr>
              <a:buNone/>
            </a:pPr>
            <a:r>
              <a:rPr lang="en-US" b="1" dirty="0" smtClean="0"/>
              <a:t>Using 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egg craft  insulation  </a:t>
            </a:r>
            <a:r>
              <a:rPr lang="en-US" sz="3600" b="1" dirty="0" smtClean="0"/>
              <a:t>in walls, and acoustical tiles.</a:t>
            </a:r>
          </a:p>
          <a:p>
            <a:pPr>
              <a:buBlip>
                <a:blip r:embed="rId2"/>
              </a:buBlip>
            </a:pPr>
            <a:r>
              <a:rPr lang="en-US" sz="3600" dirty="0" smtClean="0"/>
              <a:t> </a:t>
            </a:r>
            <a:r>
              <a:rPr lang="en-US" sz="3600" b="1" dirty="0" smtClean="0"/>
              <a:t>in structural Borne (Drums room) use PVC or rubber Tiles. </a:t>
            </a:r>
          </a:p>
          <a:p>
            <a:pPr>
              <a:buFont typeface="Wingdings" pitchFamily="2" charset="2"/>
              <a:buChar char="§"/>
            </a:pPr>
            <a:endParaRPr lang="en-US" b="1" dirty="0"/>
          </a:p>
        </p:txBody>
      </p:sp>
      <p:pic>
        <p:nvPicPr>
          <p:cNvPr id="4" name="Content Placeholder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96000" y="5791200"/>
            <a:ext cx="960329" cy="914400"/>
          </a:xfrm>
          <a:prstGeom prst="rect">
            <a:avLst/>
          </a:prstGeom>
          <a:noFill/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595-595mm-pvc-ceiling-ti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2465" y="5791201"/>
            <a:ext cx="894079" cy="900904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Content Placeholder 3" descr="sound_absorbing_materi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450667" y="4038600"/>
            <a:ext cx="169333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3- Safety:</a:t>
            </a:r>
            <a:endParaRPr lang="en-US" sz="4800" dirty="0"/>
          </a:p>
        </p:txBody>
      </p:sp>
      <p:pic>
        <p:nvPicPr>
          <p:cNvPr id="4" name="عنصر نائب للمحتوى 3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133600"/>
            <a:ext cx="6855505" cy="4267200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سهم مسنن إلى اليمين 4"/>
          <p:cNvSpPr/>
          <p:nvPr/>
        </p:nvSpPr>
        <p:spPr bwMode="auto">
          <a:xfrm>
            <a:off x="2209800" y="4953000"/>
            <a:ext cx="2057400" cy="304800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81000" y="1295400"/>
            <a:ext cx="6231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Emergency Exit in Ground Floor: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٢٠١١٠٥١٨(٠٠٨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3371850" cy="4876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457200" y="5562600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door inside the building.</a:t>
            </a:r>
            <a:endParaRPr lang="en-US" sz="2400" dirty="0"/>
          </a:p>
        </p:txBody>
      </p:sp>
      <p:sp>
        <p:nvSpPr>
          <p:cNvPr id="7" name="مستطيل 6"/>
          <p:cNvSpPr/>
          <p:nvPr/>
        </p:nvSpPr>
        <p:spPr>
          <a:xfrm>
            <a:off x="4191000" y="5562600"/>
            <a:ext cx="3090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new door  can use in the building.</a:t>
            </a:r>
            <a:endParaRPr lang="en-US" sz="2400" dirty="0"/>
          </a:p>
        </p:txBody>
      </p:sp>
      <p:sp>
        <p:nvSpPr>
          <p:cNvPr id="8" name="سهم مسنن إلى اليمين 7"/>
          <p:cNvSpPr/>
          <p:nvPr/>
        </p:nvSpPr>
        <p:spPr bwMode="auto">
          <a:xfrm rot="16880556">
            <a:off x="1171905" y="3813059"/>
            <a:ext cx="1624324" cy="457200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0"/>
            <a:ext cx="3424373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سهم مسنن إلى اليمين 11"/>
          <p:cNvSpPr/>
          <p:nvPr/>
        </p:nvSpPr>
        <p:spPr bwMode="auto">
          <a:xfrm rot="18347815">
            <a:off x="3963100" y="4602452"/>
            <a:ext cx="1624324" cy="457200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3- Safety: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Adding another Emergency Exit in Ground Floor: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4" name="Picture 3" descr="Untitled4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1562" y="2895600"/>
            <a:ext cx="4200730" cy="3124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 descr="Untitled44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895600"/>
            <a:ext cx="3762900" cy="3124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ight Arrow 6"/>
          <p:cNvSpPr/>
          <p:nvPr/>
        </p:nvSpPr>
        <p:spPr bwMode="auto">
          <a:xfrm>
            <a:off x="3581400" y="4267200"/>
            <a:ext cx="914400" cy="381000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٢٠١١٠٥١٨(٠٠٤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28600"/>
            <a:ext cx="55880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٢٠١١٠٥١٨(٠٠٥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895600"/>
            <a:ext cx="5105400" cy="382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سهم منحني إلى اليسار 5"/>
          <p:cNvSpPr/>
          <p:nvPr/>
        </p:nvSpPr>
        <p:spPr bwMode="auto">
          <a:xfrm>
            <a:off x="4648200" y="2590800"/>
            <a:ext cx="1371600" cy="2819400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52400"/>
            <a:ext cx="8153400" cy="1524000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4-Handicap ramps design: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صورة 3" descr="wheelchair-ramp-150x9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2400" y="1905000"/>
            <a:ext cx="35052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ada-ramps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" y="1676400"/>
            <a:ext cx="35814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Ramps In The Colleges.</a:t>
            </a:r>
            <a:endParaRPr lang="en-US" b="1" dirty="0"/>
          </a:p>
        </p:txBody>
      </p:sp>
      <p:pic>
        <p:nvPicPr>
          <p:cNvPr id="4" name="عنصر نائب للمحتوى 3" descr="٢٠١١٠٤١٣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752600"/>
            <a:ext cx="3810000" cy="4038600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صورة 12" descr="nn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752600"/>
            <a:ext cx="3829050" cy="4057650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سهم مسنن إلى اليمين 5"/>
          <p:cNvSpPr/>
          <p:nvPr/>
        </p:nvSpPr>
        <p:spPr bwMode="auto">
          <a:xfrm>
            <a:off x="3429000" y="3429000"/>
            <a:ext cx="2362200" cy="609600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77125" cy="1143000"/>
          </a:xfrm>
        </p:spPr>
        <p:txBody>
          <a:bodyPr/>
          <a:lstStyle/>
          <a:p>
            <a:r>
              <a:rPr lang="en-US" sz="4400" b="1" dirty="0" smtClean="0"/>
              <a:t>The Solution Of This </a:t>
            </a:r>
            <a:br>
              <a:rPr lang="en-US" sz="4400" b="1" dirty="0" smtClean="0"/>
            </a:br>
            <a:r>
              <a:rPr lang="en-US" sz="4400" b="1" dirty="0" smtClean="0"/>
              <a:t>Problem.</a:t>
            </a:r>
            <a:endParaRPr lang="en-US" sz="4400" b="1" dirty="0"/>
          </a:p>
        </p:txBody>
      </p:sp>
      <p:pic>
        <p:nvPicPr>
          <p:cNvPr id="4" name="عنصر نائب للمحتوى 3" descr="8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447800"/>
            <a:ext cx="6781800" cy="4267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ستطيل 5"/>
          <p:cNvSpPr/>
          <p:nvPr/>
        </p:nvSpPr>
        <p:spPr>
          <a:xfrm>
            <a:off x="1447800" y="5562600"/>
            <a:ext cx="5486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sz="2400" b="1" dirty="0" smtClean="0"/>
              <a:t>Slope 1:10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28600" y="0"/>
            <a:ext cx="6965951" cy="205740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Chapter One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295400" y="1981200"/>
            <a:ext cx="5562600" cy="3886200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6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Papyrus" pitchFamily="66" charset="0"/>
              </a:rPr>
              <a:t>Architectural and Environmental design system</a:t>
            </a:r>
            <a:endParaRPr lang="en-US" sz="6000" b="1" dirty="0">
              <a:ln>
                <a:solidFill>
                  <a:schemeClr val="tx2">
                    <a:lumMod val="50000"/>
                  </a:schemeClr>
                </a:solidFill>
              </a:ln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Second Ramps In The Colleges.</a:t>
            </a:r>
            <a:endParaRPr lang="en-US" sz="4400" b="1" dirty="0"/>
          </a:p>
        </p:txBody>
      </p:sp>
      <p:pic>
        <p:nvPicPr>
          <p:cNvPr id="4" name="عنصر نائب للمحتوى 3" descr="٢٠١١٠٤١٣(٠٠٣)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057400"/>
            <a:ext cx="3505200" cy="40386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صورة 4" descr="٢٠١١٠٤١٣(٠٠١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95800" y="1981200"/>
            <a:ext cx="3179707" cy="40386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Third Ramps In The Colleges.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عنصر نائب للمحتوى 5" descr="٢٠١١٠٥١٨(٠١٣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219200"/>
            <a:ext cx="5638800" cy="5257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مستطيل 6"/>
          <p:cNvSpPr/>
          <p:nvPr/>
        </p:nvSpPr>
        <p:spPr>
          <a:xfrm>
            <a:off x="5943600" y="1828800"/>
            <a:ext cx="198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main entrance to the College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Solution Of This 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عنصر نائب للمحتوى 3" descr="555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7543800" cy="4953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٢٠١١٠٤١٣(٠٠٨)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6200" y="381000"/>
            <a:ext cx="3469212" cy="4648200"/>
          </a:xfrm>
          <a:prstGeom prst="rect">
            <a:avLst/>
          </a:prstGeom>
          <a:ln>
            <a:solidFill>
              <a:schemeClr val="bg2">
                <a:lumMod val="90000"/>
                <a:lumOff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سهم إلى اليمين 5"/>
          <p:cNvSpPr/>
          <p:nvPr/>
        </p:nvSpPr>
        <p:spPr bwMode="auto">
          <a:xfrm rot="16200000">
            <a:off x="4191000" y="4800600"/>
            <a:ext cx="2514600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صورة 8" descr="٢٠١١٠٥١٨(٠١٢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81200"/>
            <a:ext cx="3886200" cy="4775200"/>
          </a:xfrm>
          <a:prstGeom prst="rect">
            <a:avLst/>
          </a:prstGeom>
          <a:ln w="88900" cap="sq" cmpd="thickThin">
            <a:solidFill>
              <a:schemeClr val="bg2">
                <a:lumMod val="90000"/>
                <a:lumOff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سهم للأسفل 9"/>
          <p:cNvSpPr/>
          <p:nvPr/>
        </p:nvSpPr>
        <p:spPr bwMode="auto">
          <a:xfrm>
            <a:off x="1600200" y="1371600"/>
            <a:ext cx="609600" cy="3048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Another Solution For Handicap  Ramps.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Content Placeholder 5" descr="q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590800"/>
            <a:ext cx="6511006" cy="3733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 and Environmental Modification: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4" y="1598613"/>
            <a:ext cx="8042276" cy="4497387"/>
          </a:xfrm>
        </p:spPr>
        <p:txBody>
          <a:bodyPr/>
          <a:lstStyle/>
          <a:p>
            <a:r>
              <a:rPr lang="en-US" sz="2800" b="1" dirty="0" smtClean="0"/>
              <a:t>Adding Handicaps Ramp.</a:t>
            </a:r>
          </a:p>
          <a:p>
            <a:r>
              <a:rPr lang="en-US" sz="2800" b="1" dirty="0" smtClean="0"/>
              <a:t>Adding another Emergency Exit.</a:t>
            </a:r>
          </a:p>
          <a:p>
            <a:r>
              <a:rPr lang="en-US" sz="2800" b="1" dirty="0" smtClean="0"/>
              <a:t>Adding Shutters for the north and south Windows.</a:t>
            </a:r>
          </a:p>
          <a:p>
            <a:r>
              <a:rPr lang="en-US" sz="2800" b="1" dirty="0" smtClean="0"/>
              <a:t>Adding a Shutters(Solar chimney)for the void.</a:t>
            </a:r>
          </a:p>
          <a:p>
            <a:r>
              <a:rPr lang="en-US" sz="2800" b="1" dirty="0" smtClean="0"/>
              <a:t>Using Polyurethane and egg craft.</a:t>
            </a:r>
          </a:p>
          <a:p>
            <a:r>
              <a:rPr lang="en-US" sz="2800" b="1" dirty="0" smtClean="0"/>
              <a:t>Using Rubber Tiles in music room.</a:t>
            </a:r>
          </a:p>
          <a:p>
            <a:r>
              <a:rPr lang="en-US" sz="2800" b="1" dirty="0" smtClean="0"/>
              <a:t>Using acoustical Tiles.</a:t>
            </a:r>
            <a:endParaRPr lang="en-US" sz="2800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0" y="0"/>
            <a:ext cx="6965950" cy="2057400"/>
          </a:xfrm>
        </p:spPr>
        <p:txBody>
          <a:bodyPr/>
          <a:lstStyle/>
          <a:p>
            <a:pPr algn="ctr"/>
            <a:r>
              <a:rPr lang="en-US" sz="4400" b="1" dirty="0" smtClean="0">
                <a:latin typeface="Papyrus" pitchFamily="66" charset="0"/>
              </a:rPr>
              <a:t>Chapter Two</a:t>
            </a:r>
            <a:endParaRPr lang="en-US" sz="4400" b="1" dirty="0">
              <a:latin typeface="Papyru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524000" y="2286000"/>
            <a:ext cx="5640388" cy="1752600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Structural Design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295400" y="1981200"/>
            <a:ext cx="5562600" cy="3886200"/>
          </a:xfrm>
          <a:prstGeom prst="rect">
            <a:avLst/>
          </a:prstGeom>
          <a:ln w="25400" cap="flat" cmpd="sng" algn="ctr">
            <a:noFill/>
            <a:prstDash val="solid"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0" b="1" kern="0" dirty="0" smtClean="0">
              <a:ln>
                <a:solidFill>
                  <a:schemeClr val="tx2">
                    <a:lumMod val="50000"/>
                  </a:schemeClr>
                </a:solidFill>
              </a:ln>
              <a:latin typeface="Papyrus" pitchFamily="66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kern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Papyrus" pitchFamily="66" charset="0"/>
              </a:rPr>
              <a:t>Structural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0" cap="none" spc="0" normalizeH="0" baseline="0" noProof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dk1"/>
                </a:solidFill>
                <a:effectLst/>
                <a:uLnTx/>
                <a:uFillTx/>
                <a:latin typeface="Papyrus" pitchFamily="66" charset="0"/>
                <a:ea typeface="+mn-ea"/>
                <a:cs typeface="+mn-cs"/>
              </a:rPr>
              <a:t>Design</a:t>
            </a:r>
            <a:r>
              <a:rPr kumimoji="0" lang="en-US" sz="6000" b="1" i="0" u="none" strike="noStrike" kern="0" cap="none" spc="0" normalizeH="0" noProof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dk1"/>
                </a:solidFill>
                <a:effectLst/>
                <a:uLnTx/>
                <a:uFillTx/>
                <a:latin typeface="Papyrus" pitchFamily="66" charset="0"/>
                <a:ea typeface="+mn-ea"/>
                <a:cs typeface="+mn-cs"/>
              </a:rPr>
              <a:t> </a:t>
            </a:r>
            <a:endParaRPr kumimoji="0" lang="en-US" sz="6000" b="1" i="0" u="none" strike="noStrike" kern="0" cap="none" spc="0" normalizeH="0" baseline="0" noProof="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dk1"/>
              </a:solidFill>
              <a:effectLst/>
              <a:uLnTx/>
              <a:uFillTx/>
              <a:latin typeface="Papyru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7477125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Project description :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</a:b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429000" cy="2643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066800"/>
            <a:ext cx="344266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9624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3962400"/>
            <a:ext cx="3488386" cy="254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62000" y="35814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South elevation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35814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North elevation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63246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West  elevation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64008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East  elevation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7477125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The 41*48 building is considered as one block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18288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>
              <a:latin typeface="Papyrus" pitchFamily="66" charset="0"/>
            </a:endParaRP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6324600" cy="48006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Project  design data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7386638" cy="5181600"/>
          </a:xfrm>
        </p:spPr>
        <p:txBody>
          <a:bodyPr/>
          <a:lstStyle/>
          <a:p>
            <a:r>
              <a:rPr lang="en-US" sz="2000" b="1" dirty="0" smtClean="0">
                <a:latin typeface="Papyrus" pitchFamily="66" charset="0"/>
              </a:rPr>
              <a:t>The American Concrete Institute code ACI 318-05 .</a:t>
            </a:r>
          </a:p>
          <a:p>
            <a:r>
              <a:rPr lang="en-US" sz="2000" b="1" dirty="0" smtClean="0">
                <a:latin typeface="Papyrus" pitchFamily="66" charset="0"/>
              </a:rPr>
              <a:t>The seismic design according to UBC-97.</a:t>
            </a:r>
          </a:p>
          <a:p>
            <a:r>
              <a:rPr lang="en-US" sz="2000" b="1" dirty="0" smtClean="0">
                <a:latin typeface="Papyrus" pitchFamily="66" charset="0"/>
              </a:rPr>
              <a:t>Then the analysis and design are done using 3D model using SAP2000 program.</a:t>
            </a:r>
          </a:p>
          <a:p>
            <a:r>
              <a:rPr lang="en-US" b="1" dirty="0" smtClean="0">
                <a:latin typeface="Papyrus" pitchFamily="66" charset="0"/>
              </a:rPr>
              <a:t>Material used:</a:t>
            </a:r>
          </a:p>
          <a:p>
            <a:r>
              <a:rPr lang="en-US" sz="2000" b="1" dirty="0" smtClean="0">
                <a:latin typeface="Papyrus" pitchFamily="66" charset="0"/>
              </a:rPr>
              <a:t>B350 concrete is used→f'c=300Kg/cm² </a:t>
            </a:r>
          </a:p>
          <a:p>
            <a:r>
              <a:rPr lang="en-US" sz="2000" b="1" dirty="0" smtClean="0">
                <a:latin typeface="Papyrus" pitchFamily="66" charset="0"/>
              </a:rPr>
              <a:t>Unit weights of materials: </a:t>
            </a:r>
          </a:p>
          <a:p>
            <a:r>
              <a:rPr lang="en-US" sz="2000" b="1" dirty="0" smtClean="0">
                <a:latin typeface="Papyrus" pitchFamily="66" charset="0"/>
              </a:rPr>
              <a:t>Reinforced concrete = 2500 kg/m</a:t>
            </a:r>
            <a:r>
              <a:rPr lang="en-US" sz="2000" b="1" baseline="30000" dirty="0" smtClean="0">
                <a:latin typeface="Papyrus" pitchFamily="66" charset="0"/>
              </a:rPr>
              <a:t>3</a:t>
            </a:r>
            <a:r>
              <a:rPr lang="en-US" sz="2000" b="1" dirty="0" smtClean="0">
                <a:latin typeface="Papyrus" pitchFamily="66" charset="0"/>
              </a:rPr>
              <a:t>. </a:t>
            </a:r>
          </a:p>
          <a:p>
            <a:r>
              <a:rPr lang="en-US" sz="2000" b="1" dirty="0" smtClean="0">
                <a:latin typeface="Papyrus" pitchFamily="66" charset="0"/>
              </a:rPr>
              <a:t>Hollow block = 1000 kg/m</a:t>
            </a:r>
            <a:r>
              <a:rPr lang="en-US" sz="2000" b="1" baseline="30000" dirty="0" smtClean="0">
                <a:latin typeface="Papyrus" pitchFamily="66" charset="0"/>
              </a:rPr>
              <a:t>3</a:t>
            </a:r>
            <a:r>
              <a:rPr lang="en-US" sz="2000" b="1" dirty="0" smtClean="0">
                <a:latin typeface="Papyrus" pitchFamily="66" charset="0"/>
              </a:rPr>
              <a:t>.</a:t>
            </a:r>
          </a:p>
          <a:p>
            <a:r>
              <a:rPr lang="en-US" sz="2000" b="1" dirty="0" smtClean="0">
                <a:latin typeface="Papyrus" pitchFamily="66" charset="0"/>
              </a:rPr>
              <a:t>Eaton blocks =470 kg/m</a:t>
            </a:r>
            <a:r>
              <a:rPr lang="en-US" sz="2000" b="1" baseline="30000" dirty="0" smtClean="0">
                <a:latin typeface="Papyrus" pitchFamily="66" charset="0"/>
              </a:rPr>
              <a:t>3</a:t>
            </a:r>
            <a:r>
              <a:rPr lang="en-US" sz="2000" b="1" dirty="0" smtClean="0">
                <a:latin typeface="Papyrus" pitchFamily="66" charset="0"/>
              </a:rPr>
              <a:t>.</a:t>
            </a:r>
          </a:p>
          <a:p>
            <a:r>
              <a:rPr lang="en-US" sz="2000" b="1" dirty="0" smtClean="0">
                <a:latin typeface="Papyrus" pitchFamily="66" charset="0"/>
              </a:rPr>
              <a:t>The yield strength of steel for flexure equal </a:t>
            </a:r>
            <a:r>
              <a:rPr lang="en-US" sz="2000" b="1" dirty="0" err="1" smtClean="0">
                <a:latin typeface="Papyrus" pitchFamily="66" charset="0"/>
              </a:rPr>
              <a:t>fy</a:t>
            </a:r>
            <a:r>
              <a:rPr lang="en-US" sz="2000" b="1" dirty="0" smtClean="0">
                <a:latin typeface="Papyrus" pitchFamily="66" charset="0"/>
              </a:rPr>
              <a:t> = 4200 kg/cm</a:t>
            </a:r>
            <a:r>
              <a:rPr lang="en-US" sz="2000" b="1" baseline="30000" dirty="0" smtClean="0">
                <a:latin typeface="Papyrus" pitchFamily="66" charset="0"/>
              </a:rPr>
              <a:t>2</a:t>
            </a:r>
            <a:r>
              <a:rPr lang="en-US" sz="2000" b="1" dirty="0" smtClean="0">
                <a:latin typeface="Papyrus" pitchFamily="66" charset="0"/>
              </a:rPr>
              <a:t> and for shear reinforcement equal </a:t>
            </a:r>
            <a:r>
              <a:rPr lang="en-US" sz="2000" b="1" dirty="0" err="1" smtClean="0">
                <a:latin typeface="Papyrus" pitchFamily="66" charset="0"/>
              </a:rPr>
              <a:t>fys</a:t>
            </a:r>
            <a:r>
              <a:rPr lang="en-US" sz="2000" b="1" dirty="0" smtClean="0">
                <a:latin typeface="Papyrus" pitchFamily="66" charset="0"/>
              </a:rPr>
              <a:t> = 4200 kg/cm</a:t>
            </a:r>
            <a:r>
              <a:rPr lang="en-US" sz="2000" b="1" baseline="30000" dirty="0" smtClean="0">
                <a:latin typeface="Papyrus" pitchFamily="66" charset="0"/>
              </a:rPr>
              <a:t>2</a:t>
            </a:r>
            <a:r>
              <a:rPr lang="en-US" sz="2000" b="1" dirty="0" smtClean="0">
                <a:latin typeface="Papyrus" pitchFamily="66" charset="0"/>
              </a:rPr>
              <a:t>. </a:t>
            </a:r>
          </a:p>
          <a:p>
            <a:r>
              <a:rPr lang="en-US" sz="2000" b="1" dirty="0" smtClean="0">
                <a:latin typeface="Papyrus" pitchFamily="66" charset="0"/>
              </a:rPr>
              <a:t>bearing capacity of soil =  4 Kg/cm</a:t>
            </a:r>
            <a:r>
              <a:rPr lang="en-US" sz="2000" b="1" baseline="30000" dirty="0" smtClean="0">
                <a:latin typeface="Papyrus" pitchFamily="66" charset="0"/>
              </a:rPr>
              <a:t>2</a:t>
            </a:r>
            <a:r>
              <a:rPr lang="en-US" sz="2000" b="1" dirty="0" smtClean="0">
                <a:latin typeface="Papyrus" pitchFamily="66" charset="0"/>
              </a:rPr>
              <a:t>.</a:t>
            </a:r>
          </a:p>
          <a:p>
            <a:r>
              <a:rPr lang="en-US" sz="2000" b="1" dirty="0" smtClean="0">
                <a:latin typeface="Papyrus" pitchFamily="66" charset="0"/>
              </a:rPr>
              <a:t>Soil density 19.2 KN/m</a:t>
            </a:r>
            <a:r>
              <a:rPr lang="en-US" sz="2000" b="1" baseline="30000" dirty="0" smtClean="0">
                <a:latin typeface="Papyrus" pitchFamily="66" charset="0"/>
              </a:rPr>
              <a:t>3</a:t>
            </a:r>
            <a:endParaRPr lang="en-US" sz="2000" b="1" dirty="0" smtClean="0">
              <a:latin typeface="Papyrus" pitchFamily="66" charset="0"/>
            </a:endParaRPr>
          </a:p>
          <a:p>
            <a:endParaRPr lang="en-US" sz="2000" b="1" dirty="0" smtClean="0">
              <a:latin typeface="Papyrus" pitchFamily="66" charset="0"/>
            </a:endParaRPr>
          </a:p>
          <a:p>
            <a:endParaRPr lang="en-US" sz="2000" b="1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477125" cy="1143000"/>
          </a:xfrm>
        </p:spPr>
        <p:txBody>
          <a:bodyPr/>
          <a:lstStyle/>
          <a:p>
            <a:pPr lvl="1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Building site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64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School of fine arts located in the new campus of AN-Najah National University, in Nablus. </a:t>
            </a:r>
          </a:p>
          <a:p>
            <a:endParaRPr lang="en-US" dirty="0"/>
          </a:p>
        </p:txBody>
      </p:sp>
      <p:pic>
        <p:nvPicPr>
          <p:cNvPr id="7" name="Content Placeholder 3" descr="Untitled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90600" y="2819400"/>
            <a:ext cx="5819775" cy="3581400"/>
          </a:xfrm>
          <a:prstGeom prst="rect">
            <a:avLst/>
          </a:prstGeom>
          <a:noFill/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8" name="Up Arrow 7"/>
          <p:cNvSpPr/>
          <p:nvPr/>
        </p:nvSpPr>
        <p:spPr bwMode="auto">
          <a:xfrm>
            <a:off x="7162800" y="2895600"/>
            <a:ext cx="533400" cy="990600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24384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0"/>
            <a:ext cx="7162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  <a:ea typeface="Calibri" pitchFamily="34" charset="0"/>
                <a:cs typeface="Times New Roman" pitchFamily="18" charset="0"/>
              </a:rPr>
              <a:t>Structural system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In this block we use two way ribbed slab with 40 cm depth.</a:t>
            </a:r>
          </a:p>
          <a:p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600200"/>
            <a:ext cx="3694485" cy="2590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1828800"/>
            <a:ext cx="3429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LL=0.5 ton/m².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Papyru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SID=.35t/m²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Papyrus" pitchFamily="66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Wu=  1.85ton/m²</a:t>
            </a:r>
            <a:r>
              <a:rPr lang="en-US" sz="2400" b="1" dirty="0" smtClean="0">
                <a:latin typeface="Papyrus" pitchFamily="66" charset="0"/>
                <a:ea typeface="Comic Sans MS" pitchFamily="66" charset="0"/>
                <a:cs typeface="Times New Roman" pitchFamily="18" charset="0"/>
              </a:rPr>
              <a:t>.</a:t>
            </a:r>
            <a:endParaRPr lang="en-US" sz="2400" b="1" dirty="0" smtClean="0">
              <a:latin typeface="Papyru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Papyru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8600" y="3886200"/>
            <a:ext cx="6324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Main beams is assumes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to be 70*60cm (drop beam)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latin typeface="Papyru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Papyrus" pitchFamily="66" charset="0"/>
                <a:ea typeface="Calibri" pitchFamily="34" charset="0"/>
                <a:cs typeface="Times New Roman" pitchFamily="18" charset="0"/>
              </a:rPr>
              <a:t>Secondary beams (above shear walls) assumes to be 40*30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915987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Column dimension calculation 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1143001"/>
            <a:ext cx="7386638" cy="5715000"/>
          </a:xfrm>
        </p:spPr>
        <p:txBody>
          <a:bodyPr/>
          <a:lstStyle/>
          <a:p>
            <a:endParaRPr lang="en-US" sz="2400" b="1" dirty="0" smtClean="0">
              <a:latin typeface="Papyrus" pitchFamily="66" charset="0"/>
            </a:endParaRPr>
          </a:p>
          <a:p>
            <a:endParaRPr lang="en-US" sz="2400" b="1" dirty="0" smtClean="0">
              <a:latin typeface="Papyrus" pitchFamily="66" charset="0"/>
            </a:endParaRPr>
          </a:p>
        </p:txBody>
      </p:sp>
      <p:pic>
        <p:nvPicPr>
          <p:cNvPr id="9" name="Content Placeholder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4258270" cy="43434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09800"/>
            <a:ext cx="3048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Model design on sap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3525" y="1598613"/>
            <a:ext cx="5222875" cy="839787"/>
          </a:xfrm>
        </p:spPr>
        <p:txBody>
          <a:bodyPr/>
          <a:lstStyle/>
          <a:p>
            <a:r>
              <a:rPr lang="en-US" sz="2800" b="1" dirty="0" smtClean="0">
                <a:latin typeface="Papyrus" pitchFamily="66" charset="0"/>
              </a:rPr>
              <a:t>Equivalent solid slab thickness = .3089 m</a:t>
            </a:r>
          </a:p>
          <a:p>
            <a:r>
              <a:rPr lang="en-US" sz="2800" b="1" dirty="0" smtClean="0">
                <a:latin typeface="Papyrus" pitchFamily="66" charset="0"/>
              </a:rPr>
              <a:t>Set modifiers factors</a:t>
            </a:r>
          </a:p>
          <a:p>
            <a:endParaRPr lang="en-US" sz="2800" b="1" dirty="0">
              <a:latin typeface="Papyru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3733800" cy="1981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152400" y="3124200"/>
            <a:ext cx="7239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US" sz="2400" b="1" kern="0" dirty="0" smtClean="0">
                <a:latin typeface="Papyrus" pitchFamily="66" charset="0"/>
              </a:rPr>
              <a:t>Roof steel truss loads were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kern="0" dirty="0" smtClean="0">
                <a:latin typeface="Papyrus" pitchFamily="66" charset="0"/>
              </a:rPr>
              <a:t>interred on the shear walls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="1" kern="0" dirty="0" smtClean="0">
                <a:latin typeface="Papyrus" pitchFamily="66" charset="0"/>
              </a:rPr>
              <a:t>carrying  the truss </a:t>
            </a:r>
          </a:p>
          <a:p>
            <a:r>
              <a:rPr lang="en-US" sz="2400" b="1" dirty="0" smtClean="0">
                <a:latin typeface="Papyrus" pitchFamily="66" charset="0"/>
              </a:rPr>
              <a:t>D.L= .8 KN/m</a:t>
            </a:r>
            <a:r>
              <a:rPr lang="en-US" sz="2400" b="1" baseline="30000" dirty="0" smtClean="0">
                <a:latin typeface="Papyrus" pitchFamily="66" charset="0"/>
              </a:rPr>
              <a:t>2</a:t>
            </a:r>
            <a:r>
              <a:rPr lang="en-US" sz="2400" b="1" dirty="0" smtClean="0">
                <a:latin typeface="Papyrus" pitchFamily="66" charset="0"/>
              </a:rPr>
              <a:t>    </a:t>
            </a:r>
          </a:p>
          <a:p>
            <a:r>
              <a:rPr lang="en-US" sz="2400" b="1" dirty="0" smtClean="0">
                <a:latin typeface="Papyrus" pitchFamily="66" charset="0"/>
              </a:rPr>
              <a:t>S.L =1.5 KN/m</a:t>
            </a:r>
            <a:r>
              <a:rPr lang="en-US" sz="2400" b="1" baseline="30000" dirty="0" smtClean="0">
                <a:latin typeface="Papyrus" pitchFamily="66" charset="0"/>
              </a:rPr>
              <a:t>2</a:t>
            </a:r>
            <a:endParaRPr lang="en-US" sz="2400" b="1" dirty="0" smtClean="0">
              <a:latin typeface="Papyrus" pitchFamily="66" charset="0"/>
            </a:endParaRPr>
          </a:p>
          <a:p>
            <a:r>
              <a:rPr lang="en-US" sz="2400" b="1" dirty="0" smtClean="0">
                <a:latin typeface="Papyrus" pitchFamily="66" charset="0"/>
              </a:rPr>
              <a:t>L.L = .5 KN/m</a:t>
            </a:r>
            <a:r>
              <a:rPr lang="en-US" sz="2400" b="1" baseline="30000" dirty="0" smtClean="0">
                <a:latin typeface="Papyrus" pitchFamily="66" charset="0"/>
              </a:rPr>
              <a:t>2</a:t>
            </a:r>
            <a:r>
              <a:rPr lang="en-US" sz="2400" b="1" dirty="0" smtClean="0">
                <a:latin typeface="Papyrus" pitchFamily="66" charset="0"/>
              </a:rPr>
              <a:t>   (booth L.L and S.L is assumed to be live on the sap )</a:t>
            </a:r>
          </a:p>
          <a:p>
            <a:r>
              <a:rPr lang="en-US" sz="2400" b="1" dirty="0" smtClean="0">
                <a:latin typeface="Papyrus" pitchFamily="66" charset="0"/>
              </a:rPr>
              <a:t>Since the angle of the truss &lt;45 then W.l is upward and was not included in the calculation.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27012"/>
            <a:ext cx="7477125" cy="5945187"/>
          </a:xfrm>
        </p:spPr>
        <p:txBody>
          <a:bodyPr/>
          <a:lstStyle/>
          <a:p>
            <a:pPr algn="ctr"/>
            <a:r>
              <a:rPr lang="en-US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Sap model checks</a:t>
            </a:r>
            <a:endParaRPr lang="en-US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compatibility checks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7386638" cy="5257800"/>
          </a:xfrm>
        </p:spPr>
        <p:txBody>
          <a:bodyPr/>
          <a:lstStyle/>
          <a:p>
            <a:r>
              <a:rPr lang="en-US" b="1" dirty="0" smtClean="0">
                <a:latin typeface="Papyrus" pitchFamily="66" charset="0"/>
              </a:rPr>
              <a:t>Mode one: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 period =.53second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Type of movement :twisting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 </a:t>
            </a:r>
            <a:endParaRPr lang="en-US" sz="2800" b="1" dirty="0">
              <a:latin typeface="Papyru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24200"/>
            <a:ext cx="4800600" cy="3429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457201"/>
            <a:ext cx="7386638" cy="5638800"/>
          </a:xfrm>
        </p:spPr>
        <p:txBody>
          <a:bodyPr/>
          <a:lstStyle/>
          <a:p>
            <a:r>
              <a:rPr lang="en-US" b="1" dirty="0" smtClean="0">
                <a:latin typeface="Papyrus" pitchFamily="66" charset="0"/>
              </a:rPr>
              <a:t>Mode two:</a:t>
            </a:r>
          </a:p>
          <a:p>
            <a:pPr>
              <a:buNone/>
            </a:pPr>
            <a:r>
              <a:rPr lang="en-US" b="1" dirty="0" smtClean="0">
                <a:latin typeface="Papyrus" pitchFamily="66" charset="0"/>
              </a:rPr>
              <a:t> period =.46 second</a:t>
            </a:r>
          </a:p>
          <a:p>
            <a:pPr>
              <a:buNone/>
            </a:pPr>
            <a:r>
              <a:rPr lang="en-US" b="1" dirty="0" smtClean="0">
                <a:latin typeface="Papyrus" pitchFamily="66" charset="0"/>
              </a:rPr>
              <a:t>Type of movement : </a:t>
            </a:r>
          </a:p>
          <a:p>
            <a:pPr>
              <a:buNone/>
            </a:pPr>
            <a:r>
              <a:rPr lang="en-US" b="1" dirty="0" smtClean="0">
                <a:latin typeface="Papyrus" pitchFamily="66" charset="0"/>
              </a:rPr>
              <a:t>twisting</a:t>
            </a:r>
          </a:p>
          <a:p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  <a:p>
            <a:endParaRPr lang="en-US" b="1" dirty="0" smtClean="0">
              <a:latin typeface="Papyru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09600"/>
            <a:ext cx="3048000" cy="2362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381000" y="28956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Papyrus" pitchFamily="66" charset="0"/>
              </a:rPr>
              <a:t>Mode three:</a:t>
            </a:r>
          </a:p>
          <a:p>
            <a:pPr>
              <a:buNone/>
            </a:pPr>
            <a:r>
              <a:rPr lang="en-US" sz="3200" b="1" dirty="0" smtClean="0">
                <a:latin typeface="Papyrus" pitchFamily="66" charset="0"/>
              </a:rPr>
              <a:t> period =. 34 second</a:t>
            </a:r>
          </a:p>
          <a:p>
            <a:pPr>
              <a:buNone/>
            </a:pPr>
            <a:r>
              <a:rPr lang="en-US" sz="3200" b="1" dirty="0" smtClean="0">
                <a:latin typeface="Papyrus" pitchFamily="66" charset="0"/>
              </a:rPr>
              <a:t>Type of movement : twisting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33800"/>
            <a:ext cx="3124200" cy="2362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Equilibrium checks: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0"/>
            <a:ext cx="4204494" cy="1828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3429000"/>
            <a:ext cx="74771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7477125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Comparing the annual forces and stresses values with sap values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6934200" cy="3048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228601"/>
            <a:ext cx="7386638" cy="5867400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Second : beams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838200"/>
            <a:ext cx="2841357" cy="2590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381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57600"/>
            <a:ext cx="3050152" cy="262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381001"/>
            <a:ext cx="7386638" cy="5715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Third : column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447800"/>
            <a:ext cx="3914775" cy="4267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3429000" cy="4191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A (48x41) m building consist of a basement with an area of (</a:t>
            </a:r>
            <a:r>
              <a:rPr lang="en-US" sz="2800" b="1" u="sng" dirty="0" smtClean="0"/>
              <a:t>1003.5 m</a:t>
            </a:r>
            <a:r>
              <a:rPr lang="en-US" sz="2800" b="1" u="sng" baseline="30000" dirty="0" smtClean="0"/>
              <a:t>2</a:t>
            </a:r>
            <a:r>
              <a:rPr lang="en-US" sz="2800" b="1" u="sng" dirty="0" smtClean="0"/>
              <a:t>)</a:t>
            </a:r>
            <a:r>
              <a:rPr lang="en-US" sz="2800" b="1" dirty="0" smtClean="0"/>
              <a:t>,(</a:t>
            </a:r>
            <a:r>
              <a:rPr lang="en-US" sz="2800" b="1" u="sng" dirty="0" smtClean="0"/>
              <a:t>1668.9m</a:t>
            </a:r>
            <a:r>
              <a:rPr lang="en-US" sz="2800" b="1" u="sng" baseline="30000" dirty="0" smtClean="0"/>
              <a:t>2</a:t>
            </a:r>
            <a:r>
              <a:rPr lang="en-US" sz="2800" b="1" u="sng" dirty="0" smtClean="0"/>
              <a:t>)</a:t>
            </a:r>
            <a:r>
              <a:rPr lang="en-US" sz="2800" b="1" baseline="30000" dirty="0" smtClean="0"/>
              <a:t> </a:t>
            </a:r>
            <a:r>
              <a:rPr lang="en-US" sz="2800" b="1" dirty="0" smtClean="0"/>
              <a:t>for the ground floor, (139.89m</a:t>
            </a:r>
            <a:r>
              <a:rPr lang="en-US" sz="2800" b="1" baseline="30000" dirty="0" smtClean="0"/>
              <a:t>2</a:t>
            </a:r>
            <a:r>
              <a:rPr lang="en-US" sz="2800" b="1" dirty="0" smtClean="0"/>
              <a:t>) for the roof and (</a:t>
            </a:r>
            <a:r>
              <a:rPr lang="en-US" sz="2800" b="1" u="sng" dirty="0" smtClean="0"/>
              <a:t>1571m</a:t>
            </a:r>
            <a:r>
              <a:rPr lang="en-US" sz="2800" b="1" u="sng" baseline="30000" dirty="0" smtClean="0"/>
              <a:t>2</a:t>
            </a:r>
            <a:r>
              <a:rPr lang="en-US" sz="2800" b="1" u="sng" dirty="0" smtClean="0"/>
              <a:t>)</a:t>
            </a:r>
            <a:r>
              <a:rPr lang="en-US" sz="2800" b="1" dirty="0" smtClean="0"/>
              <a:t> for the rest floors.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The Faculty was designed in the latest specifications and standards, and provide 19 classroom and 28 studios designed specifically to meet the purpose for which it was designed for.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Earthquake check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1295400"/>
            <a:ext cx="7386638" cy="5181600"/>
          </a:xfrm>
        </p:spPr>
        <p:txBody>
          <a:bodyPr/>
          <a:lstStyle/>
          <a:p>
            <a:r>
              <a:rPr lang="en-US" sz="2800" b="1" dirty="0" smtClean="0">
                <a:latin typeface="Papyrus" pitchFamily="66" charset="0"/>
              </a:rPr>
              <a:t>Cv=.2             Za= .2       Ct= .03               g=9.8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Ca=.2           I=1           R=5.6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Spectrum data :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manually calculated period =.7sec   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mode one period = .52sec   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error =25%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V = 1535.54 t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Vmin= 498 t 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V max =2021.3 t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         </a:t>
            </a:r>
          </a:p>
          <a:p>
            <a:endParaRPr lang="en-US" sz="2800" b="1" dirty="0" smtClean="0">
              <a:latin typeface="Papyrus" pitchFamily="66" charset="0"/>
            </a:endParaRPr>
          </a:p>
          <a:p>
            <a:endParaRPr lang="en-US" sz="2800" b="1" dirty="0" smtClean="0">
              <a:latin typeface="Papyrus" pitchFamily="66" charset="0"/>
            </a:endParaRPr>
          </a:p>
          <a:p>
            <a:endParaRPr lang="en-US" sz="2800" b="1" dirty="0">
              <a:latin typeface="Papyru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267200"/>
            <a:ext cx="4038600" cy="18288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3525" y="457201"/>
            <a:ext cx="7386638" cy="5638800"/>
          </a:xfrm>
        </p:spPr>
        <p:txBody>
          <a:bodyPr/>
          <a:lstStyle/>
          <a:p>
            <a:pPr algn="ctr"/>
            <a:endParaRPr lang="en-US" sz="6600" dirty="0" smtClean="0"/>
          </a:p>
          <a:p>
            <a:pPr algn="ctr"/>
            <a:endParaRPr lang="en-US" sz="6600" dirty="0" smtClean="0"/>
          </a:p>
          <a:p>
            <a:pPr algn="ctr">
              <a:buNone/>
            </a:pP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Structural details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Slabs details: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762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62200"/>
            <a:ext cx="754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2192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N-S  corner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73866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7467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915987"/>
          </a:xfrm>
        </p:spPr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Beams details: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1219200"/>
            <a:ext cx="7386638" cy="5105399"/>
          </a:xfrm>
        </p:spPr>
        <p:txBody>
          <a:bodyPr/>
          <a:lstStyle/>
          <a:p>
            <a:r>
              <a:rPr lang="en-US" sz="2800" dirty="0" smtClean="0">
                <a:latin typeface="Papyrus" pitchFamily="66" charset="0"/>
              </a:rPr>
              <a:t>The two way slabs construction contains 10 type of main beam and one type of secondary beam (above shear walls).</a:t>
            </a:r>
          </a:p>
          <a:p>
            <a:endParaRPr lang="en-US" sz="2800" dirty="0" smtClean="0">
              <a:latin typeface="Papyrus" pitchFamily="66" charset="0"/>
            </a:endParaRP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7391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1598613"/>
            <a:ext cx="7386638" cy="373538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87249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90800" y="685800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Beam one details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881" y="685800"/>
            <a:ext cx="70199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Columns details 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3524" y="1295400"/>
            <a:ext cx="8042275" cy="5181599"/>
          </a:xfrm>
        </p:spPr>
        <p:txBody>
          <a:bodyPr/>
          <a:lstStyle/>
          <a:p>
            <a:r>
              <a:rPr lang="en-US" b="1" dirty="0" smtClean="0">
                <a:latin typeface="Papyrus" pitchFamily="66" charset="0"/>
              </a:rPr>
              <a:t> column were divided into four groups </a:t>
            </a:r>
          </a:p>
          <a:p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362200"/>
            <a:ext cx="7924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8042275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362200" y="4572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Group four details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plan:</a:t>
            </a:r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819400"/>
            <a:ext cx="4076897" cy="3648308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600200"/>
            <a:ext cx="3936993" cy="3733800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7386638" cy="6248400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footing design and details:</a:t>
            </a: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 single footing were divided into four groups :   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09874"/>
            <a:ext cx="8458199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228600"/>
            <a:ext cx="7386638" cy="6324599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Group two: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7010400" cy="55626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09600"/>
            <a:ext cx="7386638" cy="5715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retaining wall design and details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3600"/>
            <a:ext cx="3124200" cy="4497387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90800"/>
            <a:ext cx="3810000" cy="1905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533400" y="1676400"/>
            <a:ext cx="449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Papyrus" pitchFamily="66" charset="0"/>
              </a:rPr>
              <a:t>Maximum loads were taken from the main model :</a:t>
            </a:r>
            <a:endParaRPr lang="en-US" sz="2800" dirty="0">
              <a:latin typeface="Papyru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4800600"/>
            <a:ext cx="4191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Papyrus" pitchFamily="66" charset="0"/>
              </a:rPr>
              <a:t>Gravity retaining wall were used and the dimension were assumed to be as shown in the near drawing :</a:t>
            </a:r>
            <a:endParaRPr lang="en-US" sz="2800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048000" cy="28194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/>
        </p:nvSpPr>
        <p:spPr>
          <a:xfrm>
            <a:off x="4724400" y="60960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Papyrus" pitchFamily="66" charset="0"/>
              </a:rPr>
              <a:t>Sap  model </a:t>
            </a:r>
            <a:endParaRPr lang="en-US" sz="2400" b="1" dirty="0">
              <a:latin typeface="Papyrus" pitchFamily="66" charset="0"/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609600"/>
            <a:ext cx="347098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7467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124200" y="990600"/>
            <a:ext cx="2085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Papyrus" pitchFamily="66" charset="0"/>
              </a:rPr>
              <a:t>Sap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2286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Papyrus" pitchFamily="66" charset="0"/>
              </a:rPr>
              <a:t>Retaining wall details </a:t>
            </a:r>
            <a:endParaRPr lang="en-US" sz="3200" b="1" dirty="0">
              <a:latin typeface="Papyrus" pitchFamily="66" charset="0"/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14400"/>
            <a:ext cx="62484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shear wall design and details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4" y="1219200"/>
            <a:ext cx="8347075" cy="5410199"/>
          </a:xfrm>
        </p:spPr>
        <p:txBody>
          <a:bodyPr/>
          <a:lstStyle/>
          <a:p>
            <a:r>
              <a:rPr lang="en-US" sz="2400" dirty="0" smtClean="0">
                <a:latin typeface="Papyrus" pitchFamily="66" charset="0"/>
              </a:rPr>
              <a:t>Shear walls were divided into two types :</a:t>
            </a:r>
          </a:p>
          <a:p>
            <a:r>
              <a:rPr lang="en-US" sz="2400" dirty="0" smtClean="0">
                <a:latin typeface="Papyrus" pitchFamily="66" charset="0"/>
              </a:rPr>
              <a:t>Type A: (stairs house Shear wall)</a:t>
            </a:r>
          </a:p>
          <a:p>
            <a:r>
              <a:rPr lang="en-US" sz="2400" dirty="0" smtClean="0">
                <a:latin typeface="Papyrus" pitchFamily="66" charset="0"/>
              </a:rPr>
              <a:t>Maximum loads were taken from the main model :</a:t>
            </a:r>
          </a:p>
          <a:p>
            <a:endParaRPr lang="en-US" sz="2400" dirty="0" smtClean="0">
              <a:latin typeface="Papyrus" pitchFamily="66" charset="0"/>
            </a:endParaRPr>
          </a:p>
          <a:p>
            <a:endParaRPr lang="en-US" sz="2400" dirty="0" smtClean="0">
              <a:latin typeface="Papyrus" pitchFamily="66" charset="0"/>
            </a:endParaRPr>
          </a:p>
          <a:p>
            <a:endParaRPr lang="en-US" sz="2400" dirty="0" smtClean="0">
              <a:latin typeface="Papyrus" pitchFamily="66" charset="0"/>
            </a:endParaRPr>
          </a:p>
          <a:p>
            <a:pPr>
              <a:buNone/>
            </a:pPr>
            <a:endParaRPr lang="en-US" sz="2400" dirty="0" smtClean="0">
              <a:latin typeface="Papyrus" pitchFamily="66" charset="0"/>
            </a:endParaRPr>
          </a:p>
          <a:p>
            <a:endParaRPr lang="en-US" sz="2400" dirty="0" smtClean="0">
              <a:latin typeface="Papyrus" pitchFamily="66" charset="0"/>
            </a:endParaRPr>
          </a:p>
          <a:p>
            <a:endParaRPr lang="en-US" sz="2400" dirty="0" smtClean="0">
              <a:latin typeface="Papyrus" pitchFamily="66" charset="0"/>
            </a:endParaRPr>
          </a:p>
          <a:p>
            <a:endParaRPr lang="en-US" sz="2400" dirty="0" smtClean="0">
              <a:latin typeface="Papyrus" pitchFamily="66" charset="0"/>
            </a:endParaRPr>
          </a:p>
          <a:p>
            <a:endParaRPr lang="en-US" sz="2400" dirty="0">
              <a:latin typeface="Papyrus" pitchFamily="66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71800"/>
            <a:ext cx="4572000" cy="1219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304800"/>
            <a:ext cx="4121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Papyrus" pitchFamily="66" charset="0"/>
              </a:rPr>
              <a:t>shear wall details- type A </a:t>
            </a:r>
            <a:endParaRPr lang="en-US" sz="2800" b="1" dirty="0">
              <a:latin typeface="Papyrus" pitchFamily="66" charset="0"/>
            </a:endParaRPr>
          </a:p>
        </p:txBody>
      </p:sp>
      <p:pic>
        <p:nvPicPr>
          <p:cNvPr id="11" name="Content Placeholder 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1066800"/>
            <a:ext cx="738663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Stairs details 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1219201"/>
            <a:ext cx="7386638" cy="5410200"/>
          </a:xfrm>
        </p:spPr>
        <p:txBody>
          <a:bodyPr/>
          <a:lstStyle/>
          <a:p>
            <a:r>
              <a:rPr lang="en-US" sz="2800" b="1" dirty="0" smtClean="0">
                <a:latin typeface="Papyrus" pitchFamily="66" charset="0"/>
              </a:rPr>
              <a:t>Stairs model was done separately on sap :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L.L =.5 t/m</a:t>
            </a:r>
            <a:r>
              <a:rPr lang="en-US" sz="2800" b="1" baseline="30000" dirty="0" smtClean="0">
                <a:latin typeface="Papyrus" pitchFamily="66" charset="0"/>
              </a:rPr>
              <a:t>2</a:t>
            </a:r>
            <a:r>
              <a:rPr lang="en-US" sz="2800" b="1" dirty="0" smtClean="0">
                <a:latin typeface="Papyrus" pitchFamily="66" charset="0"/>
              </a:rPr>
              <a:t> </a:t>
            </a:r>
          </a:p>
          <a:p>
            <a:pPr>
              <a:buNone/>
            </a:pPr>
            <a:r>
              <a:rPr lang="en-US" sz="2800" b="1" dirty="0" smtClean="0">
                <a:latin typeface="Papyrus" pitchFamily="66" charset="0"/>
              </a:rPr>
              <a:t>S.I.D: .5 t/m</a:t>
            </a:r>
            <a:r>
              <a:rPr lang="en-US" sz="2800" b="1" baseline="30000" dirty="0" smtClean="0">
                <a:latin typeface="Papyrus" pitchFamily="66" charset="0"/>
              </a:rPr>
              <a:t>2</a:t>
            </a:r>
            <a:r>
              <a:rPr lang="en-US" sz="2800" b="1" dirty="0" smtClean="0">
                <a:latin typeface="Papyrus" pitchFamily="66" charset="0"/>
              </a:rPr>
              <a:t>   </a:t>
            </a:r>
            <a:endParaRPr lang="en-US" sz="2800" b="1" dirty="0">
              <a:latin typeface="Papyrus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81200"/>
            <a:ext cx="4648200" cy="45720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Element  for  green  design: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Thermal.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Acoustic.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Handicap.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Safety.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Lighting.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Water management.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Also, Structural design.</a:t>
            </a:r>
          </a:p>
          <a:p>
            <a:pPr marL="514350" indent="-514350">
              <a:buFont typeface="+mj-lt"/>
              <a:buAutoNum type="arabicPeriod"/>
            </a:pPr>
            <a:endParaRPr lang="en-US" sz="3600" b="1" dirty="0" smtClean="0"/>
          </a:p>
          <a:p>
            <a:pPr marL="514350" indent="-514350">
              <a:buFont typeface="+mj-lt"/>
              <a:buAutoNum type="arabicPeriod"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3525" y="1447800"/>
            <a:ext cx="7386638" cy="5181599"/>
          </a:xfrm>
        </p:spPr>
        <p:txBody>
          <a:bodyPr/>
          <a:lstStyle/>
          <a:p>
            <a:r>
              <a:rPr lang="en-US" sz="2800" b="1" dirty="0" smtClean="0">
                <a:latin typeface="Papyrus" pitchFamily="66" charset="0"/>
              </a:rPr>
              <a:t>Moments values  were taken from the previous model :</a:t>
            </a:r>
          </a:p>
          <a:p>
            <a:endParaRPr lang="en-US" sz="2000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7239000" cy="198120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3525" y="457200"/>
            <a:ext cx="7386638" cy="6172200"/>
          </a:xfrm>
        </p:spPr>
        <p:txBody>
          <a:bodyPr/>
          <a:lstStyle/>
          <a:p>
            <a:r>
              <a:rPr lang="en-US" b="1" dirty="0" smtClean="0">
                <a:latin typeface="Papyrus" pitchFamily="66" charset="0"/>
              </a:rPr>
              <a:t>Stairs details :</a:t>
            </a:r>
            <a:endParaRPr lang="en-US" b="1" dirty="0">
              <a:latin typeface="Papyru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885825"/>
            <a:ext cx="86296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28600" y="0"/>
            <a:ext cx="6965951" cy="205740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Chapter Three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143000" y="2819400"/>
            <a:ext cx="5640388" cy="1752600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6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Papyrus" pitchFamily="66" charset="0"/>
              </a:rPr>
              <a:t>Mechanical System Design</a:t>
            </a:r>
            <a:endParaRPr lang="en-US" sz="6000" dirty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477125" cy="1143000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Water Management: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7386638" cy="4497387"/>
          </a:xfrm>
        </p:spPr>
        <p:txBody>
          <a:bodyPr/>
          <a:lstStyle/>
          <a:p>
            <a:r>
              <a:rPr lang="en-US" sz="3600" b="1" dirty="0" smtClean="0"/>
              <a:t>Separate  grey water from </a:t>
            </a:r>
          </a:p>
          <a:p>
            <a:pPr>
              <a:buNone/>
            </a:pPr>
            <a:r>
              <a:rPr lang="en-US" sz="3600" b="1" dirty="0" smtClean="0"/>
              <a:t>black water</a:t>
            </a:r>
            <a:r>
              <a:rPr lang="en-US" dirty="0" smtClean="0"/>
              <a:t>. </a:t>
            </a:r>
          </a:p>
          <a:p>
            <a:r>
              <a:rPr lang="en-US" b="1" dirty="0" smtClean="0"/>
              <a:t>Recycling grey water and reuse </a:t>
            </a:r>
          </a:p>
          <a:p>
            <a:pPr>
              <a:buNone/>
            </a:pPr>
            <a:r>
              <a:rPr lang="en-US" b="1" dirty="0" smtClean="0"/>
              <a:t>it in supplying W.c’s or in  irrigation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Use of storm water in </a:t>
            </a:r>
          </a:p>
          <a:p>
            <a:pPr>
              <a:buNone/>
            </a:pPr>
            <a:r>
              <a:rPr lang="en-US" b="1" dirty="0" smtClean="0"/>
              <a:t>irrigation or in W.c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24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1600" y="4591413"/>
            <a:ext cx="3555910" cy="2266587"/>
          </a:xfrm>
          <a:prstGeom prst="rect">
            <a:avLst/>
          </a:prstGeom>
          <a:ln w="38100" cap="sq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86000"/>
            <a:ext cx="2971800" cy="2228850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Recycling Gray Water: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1828801"/>
            <a:ext cx="7848599" cy="4495801"/>
          </a:xfrm>
        </p:spPr>
        <p:txBody>
          <a:bodyPr/>
          <a:lstStyle/>
          <a:p>
            <a:r>
              <a:rPr lang="en-US" sz="3000" b="1" dirty="0" smtClean="0"/>
              <a:t>Ultraviolet germicidal irradiation (UVGI).</a:t>
            </a:r>
          </a:p>
          <a:p>
            <a:endParaRPr lang="en-US" b="1" dirty="0"/>
          </a:p>
        </p:txBody>
      </p:sp>
      <p:pic>
        <p:nvPicPr>
          <p:cNvPr id="4" name="صورة 4" descr="800px-UV-ontsmetting_laminaire-vloeikas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895600"/>
            <a:ext cx="4419600" cy="3048000"/>
          </a:xfrm>
          <a:prstGeom prst="ellipse">
            <a:avLst/>
          </a:prstGeom>
          <a:ln w="63500" cap="rnd">
            <a:solidFill>
              <a:schemeClr val="accent2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4" y="5334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And that include:</a:t>
            </a:r>
            <a:b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</a:b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latin typeface="Papyrus" pitchFamily="66" charset="0"/>
              </a:rPr>
              <a:t> Water Supply System.</a:t>
            </a:r>
          </a:p>
          <a:p>
            <a:r>
              <a:rPr lang="en-US" sz="4000" b="1" dirty="0" smtClean="0">
                <a:latin typeface="Papyrus" pitchFamily="66" charset="0"/>
              </a:rPr>
              <a:t>Drainage System</a:t>
            </a:r>
          </a:p>
          <a:p>
            <a:r>
              <a:rPr lang="en-US" sz="4000" b="1" dirty="0" smtClean="0">
                <a:latin typeface="Papyrus" pitchFamily="66" charset="0"/>
              </a:rPr>
              <a:t>Design of Fire Protection. </a:t>
            </a:r>
          </a:p>
          <a:p>
            <a:r>
              <a:rPr lang="en-US" sz="4000" b="1" dirty="0" smtClean="0">
                <a:latin typeface="Papyrus" pitchFamily="66" charset="0"/>
              </a:rPr>
              <a:t>Heating System Design.</a:t>
            </a:r>
          </a:p>
          <a:p>
            <a:r>
              <a:rPr lang="en-US" sz="4000" b="1" dirty="0" smtClean="0">
                <a:latin typeface="Papyrus" pitchFamily="66" charset="0"/>
              </a:rPr>
              <a:t>Fire alarm System.</a:t>
            </a:r>
          </a:p>
          <a:p>
            <a:r>
              <a:rPr lang="en-US" sz="4000" b="1" dirty="0" smtClean="0">
                <a:latin typeface="Papyrus" pitchFamily="66" charset="0"/>
              </a:rPr>
              <a:t>Elevators Design.</a:t>
            </a:r>
          </a:p>
          <a:p>
            <a:endParaRPr lang="en-US" sz="4000" b="1" dirty="0" smtClean="0">
              <a:latin typeface="Papyrus" pitchFamily="66" charset="0"/>
            </a:endParaRPr>
          </a:p>
          <a:p>
            <a:endParaRPr lang="en-US" sz="4000" b="1" dirty="0" smtClean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7934320" cy="1143000"/>
          </a:xfrm>
        </p:spPr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3.1 Water supply systems 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42" t="18759" r="21289" b="16508"/>
          <a:stretch>
            <a:fillRect/>
          </a:stretch>
        </p:blipFill>
        <p:spPr bwMode="auto">
          <a:xfrm>
            <a:off x="3657600" y="1752602"/>
            <a:ext cx="4038600" cy="4421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75000"/>
                <a:lumOff val="2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52400" y="1828800"/>
            <a:ext cx="3886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Papyrus" pitchFamily="66" charset="0"/>
              </a:rPr>
              <a:t>System used in our project:</a:t>
            </a:r>
          </a:p>
          <a:p>
            <a:r>
              <a:rPr lang="en-US" sz="4000" b="1" dirty="0">
                <a:latin typeface="Papyrus" pitchFamily="66" charset="0"/>
              </a:rPr>
              <a:t>water pressure system with storage </a:t>
            </a:r>
            <a:r>
              <a:rPr lang="en-US" sz="4000" b="1" dirty="0" smtClean="0">
                <a:latin typeface="Papyrus" pitchFamily="66" charset="0"/>
              </a:rPr>
              <a:t>tank.</a:t>
            </a:r>
          </a:p>
          <a:p>
            <a:r>
              <a:rPr lang="en-US" sz="4000" b="1" dirty="0" smtClean="0">
                <a:latin typeface="Papyrus" pitchFamily="66" charset="0"/>
              </a:rPr>
              <a:t> </a:t>
            </a:r>
            <a:endParaRPr lang="en-US" sz="4000" b="1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7696200" cy="1143000"/>
          </a:xfrm>
        </p:spPr>
        <p:txBody>
          <a:bodyPr/>
          <a:lstStyle/>
          <a:p>
            <a:pPr>
              <a:buClr>
                <a:schemeClr val="accent6">
                  <a:lumMod val="60000"/>
                  <a:lumOff val="40000"/>
                </a:schemeClr>
              </a:buClr>
              <a:buBlip>
                <a:blip r:embed="rId2"/>
              </a:buBlip>
            </a:pP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Demand weights of fixtures in Fixture Units: (For Flush Valve)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667001"/>
          <a:ext cx="7386638" cy="3206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319"/>
                <a:gridCol w="3693319"/>
              </a:tblGrid>
              <a:tr h="972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fixture</a:t>
                      </a:r>
                      <a:endParaRPr lang="en-US" sz="36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Weight in </a:t>
                      </a:r>
                      <a:r>
                        <a:rPr lang="en-US" sz="2800" b="1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fixture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unit</a:t>
                      </a:r>
                      <a:endParaRPr lang="en-US" sz="36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Water closet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Wall urinal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Calibri"/>
                          <a:cs typeface="Times New Roman"/>
                        </a:rPr>
                        <a:t>5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Service sink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Lavatories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2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Papyrus" pitchFamily="66" charset="0"/>
                          <a:ea typeface="Times New Roman"/>
                          <a:cs typeface="Times New Roman"/>
                        </a:rPr>
                        <a:t>Bidet</a:t>
                      </a:r>
                      <a:endParaRPr lang="en-US" sz="2800" b="1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Times New Roman"/>
                          <a:cs typeface="Times New Roman"/>
                        </a:rPr>
                        <a:t>Shower head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Papyrus" pitchFamily="66" charset="0"/>
                          <a:ea typeface="Calibri"/>
                          <a:cs typeface="Times New Roman"/>
                        </a:rPr>
                        <a:t>4</a:t>
                      </a:r>
                      <a:endParaRPr lang="en-US" sz="2800" b="1" dirty="0">
                        <a:latin typeface="Papyrus" pitchFamily="66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7589520" cy="118872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Number of fixture unit in the building: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905000"/>
          <a:ext cx="7315200" cy="3206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3657600"/>
              </a:tblGrid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Floors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Number of Fixture 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Basement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Ground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First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127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Second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127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Third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196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Fourth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166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334000"/>
            <a:ext cx="7086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Total Fixture Unit for the faculty= 760 F.U</a:t>
            </a:r>
          </a:p>
          <a:p>
            <a:r>
              <a:rPr lang="en-US" sz="2800" b="1" dirty="0" smtClean="0"/>
              <a:t>Total Fixture Unit for the faculty</a:t>
            </a:r>
          </a:p>
          <a:p>
            <a:pPr algn="ctr"/>
            <a:r>
              <a:rPr lang="en-US" sz="2800" b="1" dirty="0" smtClean="0"/>
              <a:t>( for grey water)                                    =505F.U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Water Supply plan: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Content Placeholder 9" descr="Untitle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2057400"/>
            <a:ext cx="6144483" cy="4220164"/>
          </a:xfrm>
          <a:prstGeom prst="rect">
            <a:avLst/>
          </a:prstGeom>
          <a:ln w="88900" cap="sq" cmpd="thickThin">
            <a:solidFill>
              <a:schemeClr val="bg2">
                <a:lumMod val="75000"/>
                <a:lumOff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7477125" cy="1143000"/>
          </a:xfrm>
        </p:spPr>
        <p:txBody>
          <a:bodyPr/>
          <a:lstStyle/>
          <a:p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1-How to increase Thermal efficiency of a building::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7386638" cy="4497387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/>
              <a:t>Thermal  problem  solved  by:</a:t>
            </a:r>
          </a:p>
          <a:p>
            <a:r>
              <a:rPr lang="en-US" sz="4000" b="1" dirty="0" smtClean="0"/>
              <a:t>Insulation.</a:t>
            </a:r>
          </a:p>
          <a:p>
            <a:r>
              <a:rPr lang="en-US" sz="4000" b="1" dirty="0" smtClean="0"/>
              <a:t>Shading.</a:t>
            </a:r>
          </a:p>
          <a:p>
            <a:r>
              <a:rPr lang="en-US" sz="4000" b="1" dirty="0" smtClean="0"/>
              <a:t>Skylight.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3.2 Drainage system: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7386639" cy="4497387"/>
          </a:xfrm>
        </p:spPr>
        <p:txBody>
          <a:bodyPr/>
          <a:lstStyle/>
          <a:p>
            <a:r>
              <a:rPr lang="en-US" sz="4400" b="1" dirty="0" smtClean="0"/>
              <a:t>Drainage fixture values for plumbing fixture:</a:t>
            </a:r>
            <a:endParaRPr lang="en-US" sz="4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971800"/>
          <a:ext cx="6096000" cy="3577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 smtClean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Plumbing fixture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 smtClean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Drainage fixture unit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Water closet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Wall urinal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Lavatories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Service sink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Floor drain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Bidet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Shower head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7477125" cy="14478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Number of Drainage fixture unit in the building: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2590800"/>
          <a:ext cx="7386638" cy="3358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319"/>
                <a:gridCol w="3693319"/>
              </a:tblGrid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Floors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Number of </a:t>
                      </a:r>
                      <a:r>
                        <a:rPr lang="en-US" sz="2800" b="1" kern="1200" dirty="0" smtClean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 Drainage Fixture </a:t>
                      </a:r>
                      <a:r>
                        <a:rPr lang="en-US" sz="2800" b="1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units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Basement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24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Ground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91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First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135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Second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114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Third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175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Fourth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152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Drainage plan: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Untitled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2128" y="1889644"/>
            <a:ext cx="6849431" cy="49683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Stack plan: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Content Placeholder 3" descr="Untitled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14070" y="1752600"/>
            <a:ext cx="4920086" cy="4495800"/>
          </a:xfrm>
          <a:prstGeom prst="rect">
            <a:avLst/>
          </a:prstGeom>
          <a:noFill/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3.6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Heating System Design.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to water heat transfer system </a:t>
            </a:r>
          </a:p>
          <a:p>
            <a:pPr>
              <a:buNone/>
            </a:pPr>
            <a:r>
              <a:rPr lang="en-US" dirty="0" smtClean="0"/>
              <a:t>two pipe system.</a:t>
            </a:r>
          </a:p>
          <a:p>
            <a:pPr>
              <a:buNone/>
            </a:pPr>
            <a:r>
              <a:rPr lang="en-US" b="1" dirty="0" smtClean="0"/>
              <a:t>Q= AU </a:t>
            </a:r>
            <a:r>
              <a:rPr lang="el-GR" b="1" dirty="0" smtClean="0"/>
              <a:t>Δ</a:t>
            </a:r>
            <a:r>
              <a:rPr lang="en-US" b="1" dirty="0" smtClean="0"/>
              <a:t>T</a:t>
            </a:r>
          </a:p>
          <a:p>
            <a:pPr>
              <a:buBlip>
                <a:blip r:embed="rId2"/>
              </a:buBlip>
            </a:pPr>
            <a:r>
              <a:rPr lang="en-US" sz="4000" b="1" dirty="0" smtClean="0">
                <a:solidFill>
                  <a:schemeClr val="tx2"/>
                </a:solidFill>
                <a:latin typeface="Papyrus" pitchFamily="66" charset="0"/>
                <a:ea typeface="+mj-ea"/>
                <a:cs typeface="+mj-cs"/>
              </a:rPr>
              <a:t>Design condition:</a:t>
            </a:r>
          </a:p>
          <a:p>
            <a:pPr>
              <a:buNone/>
            </a:pPr>
            <a:endParaRPr lang="en-US" sz="4400" b="1" dirty="0" smtClean="0">
              <a:solidFill>
                <a:schemeClr val="tx2"/>
              </a:solidFill>
              <a:latin typeface="Papyrus" pitchFamily="66" charset="0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4038600"/>
          <a:ext cx="4572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b="1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en-US" sz="2000" b="1" kern="1200" dirty="0" smtClean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T</a:t>
                      </a:r>
                      <a:endParaRPr lang="en-US" sz="20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b="1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Winter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b="1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Papyrus" pitchFamily="66" charset="0"/>
                          <a:ea typeface="Times New Roman"/>
                          <a:cs typeface="Times New Roman"/>
                        </a:rPr>
                        <a:t>Summer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Tin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Tout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Ø 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50%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50%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Ø out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73%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61%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W 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8.2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8.9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W out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4.8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Papyrus" pitchFamily="66" charset="0"/>
                          <a:ea typeface="Calibri"/>
                          <a:cs typeface="Times New Roman"/>
                        </a:rPr>
                        <a:t>20.5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Heat Calculation: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7386639" cy="449738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dirty="0" smtClean="0"/>
              <a:t>Computer  room: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  <p:pic>
        <p:nvPicPr>
          <p:cNvPr id="1026" name="Picture 2" descr="C:\Users\M..s\Desktop\fifth year\lighting\third+four\co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657600"/>
            <a:ext cx="5410200" cy="2960148"/>
          </a:xfrm>
          <a:prstGeom prst="rect">
            <a:avLst/>
          </a:prstGeom>
          <a:ln w="889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1828800"/>
          <a:ext cx="7010400" cy="15422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31290"/>
                <a:gridCol w="1022350"/>
                <a:gridCol w="1226820"/>
                <a:gridCol w="1124586"/>
                <a:gridCol w="1124586"/>
                <a:gridCol w="1080768"/>
              </a:tblGrid>
              <a:tr h="104546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8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A(m2)</a:t>
                      </a:r>
                      <a:endParaRPr lang="en-US" sz="28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8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Q </a:t>
                      </a:r>
                      <a:r>
                        <a:rPr lang="en-US" sz="18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18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(watt)</a:t>
                      </a:r>
                      <a:endParaRPr lang="en-US" sz="18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No. of radiator</a:t>
                      </a:r>
                      <a:endParaRPr lang="en-US" sz="20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Q/rad</a:t>
                      </a:r>
                      <a:endParaRPr lang="en-US" sz="20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no, of section</a:t>
                      </a:r>
                      <a:endParaRPr lang="en-US" sz="20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flow rate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en-US" sz="2000" kern="1200" dirty="0">
                          <a:ln>
                            <a:solidFill>
                              <a:schemeClr val="accent4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</a:rPr>
                        <a:t>(kg/s)</a:t>
                      </a:r>
                      <a:endParaRPr lang="en-US" sz="2000" b="1" kern="1200" dirty="0">
                        <a:ln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Papyru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/>
                        <a:t>58.188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/>
                        <a:t>7998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/>
                        <a:t>4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/>
                        <a:t>1600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/>
                        <a:t>7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/>
                        <a:t>0.889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Papyru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477125" cy="11430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Heating plan: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Untitled5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752600"/>
            <a:ext cx="7386638" cy="4495800"/>
          </a:xfrm>
          <a:prstGeom prst="rect">
            <a:avLst/>
          </a:prstGeom>
          <a:ln w="889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382000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3.3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Design of Fire Protection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Using manual system such fire hose and fire extinguisher to protect from fire.</a:t>
            </a:r>
          </a:p>
          <a:p>
            <a:endParaRPr lang="en-US" dirty="0"/>
          </a:p>
        </p:txBody>
      </p:sp>
      <p:pic>
        <p:nvPicPr>
          <p:cNvPr id="4" name="صورة 30"/>
          <p:cNvPicPr/>
          <p:nvPr/>
        </p:nvPicPr>
        <p:blipFill>
          <a:blip r:embed="rId2" cstate="print"/>
          <a:srcRect l="25201" t="48286" r="25040" b="19626"/>
          <a:stretch>
            <a:fillRect/>
          </a:stretch>
        </p:blipFill>
        <p:spPr bwMode="auto">
          <a:xfrm>
            <a:off x="533400" y="3200400"/>
            <a:ext cx="3767772" cy="2873058"/>
          </a:xfrm>
          <a:prstGeom prst="rect">
            <a:avLst/>
          </a:prstGeom>
          <a:ln w="889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PIC_0698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8200" y="3200400"/>
            <a:ext cx="3048000" cy="2819400"/>
          </a:xfrm>
          <a:prstGeom prst="rect">
            <a:avLst/>
          </a:prstGeom>
          <a:ln w="889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7477125" cy="1143000"/>
          </a:xfrm>
        </p:spPr>
        <p:txBody>
          <a:bodyPr/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3.4 Fire alarm and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Smoke Fire System:</a:t>
            </a:r>
            <a:endParaRPr lang="en-US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pyrus" pitchFamily="66" charset="0"/>
            </a:endParaRPr>
          </a:p>
        </p:txBody>
      </p:sp>
      <p:pic>
        <p:nvPicPr>
          <p:cNvPr id="4" name="Content Placeholder 3" descr="PIC_070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438400"/>
            <a:ext cx="2438400" cy="3048000"/>
          </a:xfrm>
          <a:prstGeom prst="rect">
            <a:avLst/>
          </a:prstGeom>
        </p:spPr>
      </p:pic>
      <p:pic>
        <p:nvPicPr>
          <p:cNvPr id="5" name="صورة 9" descr="smoke_fire_alarm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33800" y="2667000"/>
            <a:ext cx="3962400" cy="25779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477125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pyrus" pitchFamily="66" charset="0"/>
              </a:rPr>
              <a:t>3.5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elevator design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Two elevators  with 2500 Ib car capacity , and 350 fpm speed.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4" name="Picture 3" descr="Untitled22222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2649722" cy="2383082"/>
          </a:xfrm>
          <a:prstGeom prst="ellipse">
            <a:avLst/>
          </a:prstGeom>
          <a:ln w="63500" cap="rnd">
            <a:solidFill>
              <a:schemeClr val="accent2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 descr="dddd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9000" y="2743200"/>
            <a:ext cx="4267200" cy="3581400"/>
          </a:xfrm>
          <a:prstGeom prst="rect">
            <a:avLst/>
          </a:prstGeom>
          <a:ln w="889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ja1">
  <a:themeElements>
    <a:clrScheme name="Kimono 6">
      <a:dk1>
        <a:srgbClr val="000000"/>
      </a:dk1>
      <a:lt1>
        <a:srgbClr val="D9EFE0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E9F6ED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Custom 2">
      <a:majorFont>
        <a:latin typeface="Papyrus"/>
        <a:ea typeface=""/>
        <a:cs typeface=""/>
      </a:majorFont>
      <a:minorFont>
        <a:latin typeface="Papyru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saja1</Template>
  <TotalTime>1481</TotalTime>
  <Words>1691</Words>
  <Application>Microsoft Office PowerPoint</Application>
  <PresentationFormat>On-screen Show (4:3)</PresentationFormat>
  <Paragraphs>506</Paragraphs>
  <Slides>114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114</vt:i4>
      </vt:variant>
    </vt:vector>
  </HeadingPairs>
  <TitlesOfParts>
    <vt:vector size="115" baseType="lpstr">
      <vt:lpstr>saja1</vt:lpstr>
      <vt:lpstr>بسم الله الرحمن الرحيم</vt:lpstr>
      <vt:lpstr>Slide 2</vt:lpstr>
      <vt:lpstr>The Project  Idea: </vt:lpstr>
      <vt:lpstr>Chapter One</vt:lpstr>
      <vt:lpstr>Building site </vt:lpstr>
      <vt:lpstr>Architectural Design:</vt:lpstr>
      <vt:lpstr>Architectural plan:</vt:lpstr>
      <vt:lpstr>Element  for  green  design:</vt:lpstr>
      <vt:lpstr>1-How to increase Thermal efficiency of a building::</vt:lpstr>
      <vt:lpstr>Insulation:  Type of Insulation used:  Polyurethane foam and panel: </vt:lpstr>
      <vt:lpstr>For Example, Outside Wall:</vt:lpstr>
      <vt:lpstr> Before insulation: </vt:lpstr>
      <vt:lpstr>After insulation: </vt:lpstr>
      <vt:lpstr>Inside wall Insulations </vt:lpstr>
      <vt:lpstr>Ceiling insulation: </vt:lpstr>
      <vt:lpstr>Basement  floor. </vt:lpstr>
      <vt:lpstr>Shading Building Elevation    </vt:lpstr>
      <vt:lpstr>Second Elevation: South Elevation.</vt:lpstr>
      <vt:lpstr> Drawing  of shutter.</vt:lpstr>
      <vt:lpstr>Second Elevation: North Elevation.</vt:lpstr>
      <vt:lpstr>Solution :In this project we use the double glazing.</vt:lpstr>
      <vt:lpstr>Third  Elevation: West Elevation.</vt:lpstr>
      <vt:lpstr>Solution One: Use shutter.</vt:lpstr>
      <vt:lpstr>Another Solution :In this project We Use Vegetative Shading </vt:lpstr>
      <vt:lpstr>Possible place  for Trees.</vt:lpstr>
      <vt:lpstr>Slide 26</vt:lpstr>
      <vt:lpstr>Fourth  Elevation: East  Elevation.</vt:lpstr>
      <vt:lpstr>Skylight:</vt:lpstr>
      <vt:lpstr>Slide 29</vt:lpstr>
      <vt:lpstr> In Summer:</vt:lpstr>
      <vt:lpstr>In Winter:</vt:lpstr>
      <vt:lpstr>2-Noise Reduction:</vt:lpstr>
      <vt:lpstr>3- Safety:</vt:lpstr>
      <vt:lpstr>Slide 34</vt:lpstr>
      <vt:lpstr>3- Safety:</vt:lpstr>
      <vt:lpstr>Slide 36</vt:lpstr>
      <vt:lpstr>4-Handicap ramps design:</vt:lpstr>
      <vt:lpstr>First Ramps In The Colleges.</vt:lpstr>
      <vt:lpstr>The Solution Of This  Problem.</vt:lpstr>
      <vt:lpstr>Second Ramps In The Colleges.</vt:lpstr>
      <vt:lpstr>Third Ramps In The Colleges.</vt:lpstr>
      <vt:lpstr>The Solution Of This  Problem.</vt:lpstr>
      <vt:lpstr>Slide 43</vt:lpstr>
      <vt:lpstr>Another Solution For Handicap  Ramps.</vt:lpstr>
      <vt:lpstr>Architectural  and Environmental Modification:</vt:lpstr>
      <vt:lpstr>Chapter Two</vt:lpstr>
      <vt:lpstr>Project description : </vt:lpstr>
      <vt:lpstr>The 41*48 building is considered as one block </vt:lpstr>
      <vt:lpstr>Project  design data</vt:lpstr>
      <vt:lpstr>Slide 50</vt:lpstr>
      <vt:lpstr>Column dimension calculation </vt:lpstr>
      <vt:lpstr>Model design on sap</vt:lpstr>
      <vt:lpstr>Sap model checks</vt:lpstr>
      <vt:lpstr>compatibility checks</vt:lpstr>
      <vt:lpstr>Slide 55</vt:lpstr>
      <vt:lpstr>Equilibrium checks:</vt:lpstr>
      <vt:lpstr>Comparing the annual forces and stresses values with sap values</vt:lpstr>
      <vt:lpstr>Slide 58</vt:lpstr>
      <vt:lpstr>Slide 59</vt:lpstr>
      <vt:lpstr>Earthquake check</vt:lpstr>
      <vt:lpstr>Slide 61</vt:lpstr>
      <vt:lpstr>Slabs details:</vt:lpstr>
      <vt:lpstr>Slide 63</vt:lpstr>
      <vt:lpstr>Slide 64</vt:lpstr>
      <vt:lpstr>Beams details:</vt:lpstr>
      <vt:lpstr>Slide 66</vt:lpstr>
      <vt:lpstr>Slide 67</vt:lpstr>
      <vt:lpstr>Columns details </vt:lpstr>
      <vt:lpstr>Slide 69</vt:lpstr>
      <vt:lpstr>Slide 70</vt:lpstr>
      <vt:lpstr>Slide 71</vt:lpstr>
      <vt:lpstr>Slide 72</vt:lpstr>
      <vt:lpstr>retaining wall design and details</vt:lpstr>
      <vt:lpstr>Slide 74</vt:lpstr>
      <vt:lpstr>Slide 75</vt:lpstr>
      <vt:lpstr>Slide 76</vt:lpstr>
      <vt:lpstr>shear wall design and details</vt:lpstr>
      <vt:lpstr>Slide 78</vt:lpstr>
      <vt:lpstr>Stairs details </vt:lpstr>
      <vt:lpstr>Slide 80</vt:lpstr>
      <vt:lpstr>Slide 81</vt:lpstr>
      <vt:lpstr>Chapter Three</vt:lpstr>
      <vt:lpstr>Water Management:</vt:lpstr>
      <vt:lpstr>Recycling Gray Water:</vt:lpstr>
      <vt:lpstr>And that include: </vt:lpstr>
      <vt:lpstr>3.1 Water supply systems </vt:lpstr>
      <vt:lpstr>Demand weights of fixtures in Fixture Units: (For Flush Valve)</vt:lpstr>
      <vt:lpstr>Number of fixture unit in the building:</vt:lpstr>
      <vt:lpstr>Water Supply plan:</vt:lpstr>
      <vt:lpstr>3.2 Drainage system:</vt:lpstr>
      <vt:lpstr>Number of Drainage fixture unit in the building:</vt:lpstr>
      <vt:lpstr> Drainage plan:</vt:lpstr>
      <vt:lpstr> Stack plan:</vt:lpstr>
      <vt:lpstr>3.6 Heating System Design.</vt:lpstr>
      <vt:lpstr>Heat Calculation:</vt:lpstr>
      <vt:lpstr> Heating plan:</vt:lpstr>
      <vt:lpstr>3.3 Design of Fire Protection</vt:lpstr>
      <vt:lpstr>3.4 Fire alarm and Smoke Fire System:</vt:lpstr>
      <vt:lpstr>3.5 elevator design</vt:lpstr>
      <vt:lpstr>Chapter Four</vt:lpstr>
      <vt:lpstr>Electrical System : </vt:lpstr>
      <vt:lpstr>Lamps and luminaries used in lighting:- </vt:lpstr>
      <vt:lpstr> SPECALPH  3x18 W T26 : </vt:lpstr>
      <vt:lpstr> SOUL DIRECT SURF  1X55W T16: </vt:lpstr>
      <vt:lpstr> CHALICE MV FIXED 1X50W :  </vt:lpstr>
      <vt:lpstr>Lighting Calculation:</vt:lpstr>
      <vt:lpstr>Picture from DIALux program: </vt:lpstr>
      <vt:lpstr>DEPARTMENT COUNCIL MEETING &amp; SEMINAR ROOM: (750 Lux) </vt:lpstr>
      <vt:lpstr>Classroom (300 lux):</vt:lpstr>
      <vt:lpstr>Studio(500 Lux): </vt:lpstr>
      <vt:lpstr>Lighting plan:</vt:lpstr>
      <vt:lpstr> Emergency Lighting:</vt:lpstr>
      <vt:lpstr>Slide 113</vt:lpstr>
      <vt:lpstr>Slide 114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saja sweidan</dc:creator>
  <cp:lastModifiedBy>cd city</cp:lastModifiedBy>
  <cp:revision>150</cp:revision>
  <dcterms:created xsi:type="dcterms:W3CDTF">2011-05-17T12:10:28Z</dcterms:created>
  <dcterms:modified xsi:type="dcterms:W3CDTF">2011-06-01T10:15:25Z</dcterms:modified>
</cp:coreProperties>
</file>