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57" r:id="rId4"/>
    <p:sldId id="258" r:id="rId5"/>
    <p:sldId id="259" r:id="rId6"/>
    <p:sldId id="266" r:id="rId7"/>
    <p:sldId id="260" r:id="rId8"/>
    <p:sldId id="270" r:id="rId9"/>
    <p:sldId id="263" r:id="rId10"/>
    <p:sldId id="264" r:id="rId11"/>
    <p:sldId id="261" r:id="rId12"/>
    <p:sldId id="262" r:id="rId13"/>
    <p:sldId id="268" r:id="rId14"/>
    <p:sldId id="265" r:id="rId15"/>
    <p:sldId id="267"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17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utuer%20Smile\Downloads\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Futuer%20Smile\Downloads\Book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Futuer%20Smile\Downloads\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Sensor 50</c:v>
          </c:tx>
          <c:spPr>
            <a:ln w="28575">
              <a:noFill/>
            </a:ln>
          </c:spPr>
          <c:xVal>
            <c:numRef>
              <c:f>[Book1.xlsx]Sheet1!$C$1:$C$13</c:f>
              <c:numCache>
                <c:formatCode>General</c:formatCode>
                <c:ptCount val="13"/>
                <c:pt idx="0">
                  <c:v>1024</c:v>
                </c:pt>
                <c:pt idx="1">
                  <c:v>430</c:v>
                </c:pt>
                <c:pt idx="2">
                  <c:v>240</c:v>
                </c:pt>
                <c:pt idx="3">
                  <c:v>170</c:v>
                </c:pt>
                <c:pt idx="4">
                  <c:v>120</c:v>
                </c:pt>
                <c:pt idx="5">
                  <c:v>100</c:v>
                </c:pt>
                <c:pt idx="6">
                  <c:v>85</c:v>
                </c:pt>
                <c:pt idx="7">
                  <c:v>70</c:v>
                </c:pt>
                <c:pt idx="8">
                  <c:v>60</c:v>
                </c:pt>
                <c:pt idx="9">
                  <c:v>50</c:v>
                </c:pt>
                <c:pt idx="10">
                  <c:v>40</c:v>
                </c:pt>
              </c:numCache>
            </c:numRef>
          </c:xVal>
          <c:yVal>
            <c:numRef>
              <c:f>[Book1.xlsx]Sheet1!$B$1:$B$13</c:f>
              <c:numCache>
                <c:formatCode>General</c:formatCode>
                <c:ptCount val="13"/>
                <c:pt idx="0">
                  <c:v>0</c:v>
                </c:pt>
                <c:pt idx="1">
                  <c:v>5</c:v>
                </c:pt>
                <c:pt idx="2">
                  <c:v>10</c:v>
                </c:pt>
                <c:pt idx="3">
                  <c:v>15</c:v>
                </c:pt>
                <c:pt idx="4">
                  <c:v>20</c:v>
                </c:pt>
                <c:pt idx="5">
                  <c:v>25</c:v>
                </c:pt>
                <c:pt idx="6">
                  <c:v>30</c:v>
                </c:pt>
                <c:pt idx="7">
                  <c:v>35</c:v>
                </c:pt>
                <c:pt idx="8">
                  <c:v>40</c:v>
                </c:pt>
                <c:pt idx="9">
                  <c:v>45</c:v>
                </c:pt>
                <c:pt idx="10">
                  <c:v>50</c:v>
                </c:pt>
              </c:numCache>
            </c:numRef>
          </c:yVal>
          <c:smooth val="0"/>
        </c:ser>
        <c:dLbls>
          <c:showLegendKey val="0"/>
          <c:showVal val="0"/>
          <c:showCatName val="0"/>
          <c:showSerName val="0"/>
          <c:showPercent val="0"/>
          <c:showBubbleSize val="0"/>
        </c:dLbls>
        <c:axId val="66534016"/>
        <c:axId val="66540288"/>
      </c:scatterChart>
      <c:valAx>
        <c:axId val="66534016"/>
        <c:scaling>
          <c:orientation val="maxMin"/>
          <c:max val="1024"/>
          <c:min val="0"/>
        </c:scaling>
        <c:delete val="0"/>
        <c:axPos val="b"/>
        <c:majorGridlines/>
        <c:minorGridlines/>
        <c:title>
          <c:tx>
            <c:rich>
              <a:bodyPr/>
              <a:lstStyle/>
              <a:p>
                <a:pPr>
                  <a:defRPr/>
                </a:pPr>
                <a:r>
                  <a:rPr lang="en-US" dirty="0"/>
                  <a:t>Digital Value</a:t>
                </a:r>
              </a:p>
            </c:rich>
          </c:tx>
          <c:layout/>
          <c:overlay val="0"/>
        </c:title>
        <c:numFmt formatCode="General" sourceLinked="1"/>
        <c:majorTickMark val="out"/>
        <c:minorTickMark val="none"/>
        <c:tickLblPos val="nextTo"/>
        <c:crossAx val="66540288"/>
        <c:crosses val="autoZero"/>
        <c:crossBetween val="midCat"/>
        <c:majorUnit val="100"/>
        <c:minorUnit val="20"/>
      </c:valAx>
      <c:valAx>
        <c:axId val="66540288"/>
        <c:scaling>
          <c:orientation val="minMax"/>
          <c:min val="0"/>
        </c:scaling>
        <c:delete val="0"/>
        <c:axPos val="r"/>
        <c:majorGridlines/>
        <c:minorGridlines/>
        <c:title>
          <c:tx>
            <c:rich>
              <a:bodyPr/>
              <a:lstStyle/>
              <a:p>
                <a:pPr>
                  <a:defRPr/>
                </a:pPr>
                <a:r>
                  <a:rPr lang="en-US" dirty="0"/>
                  <a:t>Distance</a:t>
                </a:r>
              </a:p>
            </c:rich>
          </c:tx>
          <c:layout/>
          <c:overlay val="0"/>
        </c:title>
        <c:numFmt formatCode="General" sourceLinked="1"/>
        <c:majorTickMark val="out"/>
        <c:minorTickMark val="none"/>
        <c:tickLblPos val="nextTo"/>
        <c:crossAx val="6653401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Sensor 50</c:v>
          </c:tx>
          <c:xVal>
            <c:numRef>
              <c:f>[Book1.xlsx]Sheet1!$C$1:$C$13</c:f>
              <c:numCache>
                <c:formatCode>General</c:formatCode>
                <c:ptCount val="13"/>
                <c:pt idx="0">
                  <c:v>1024</c:v>
                </c:pt>
                <c:pt idx="1">
                  <c:v>430</c:v>
                </c:pt>
                <c:pt idx="2">
                  <c:v>240</c:v>
                </c:pt>
                <c:pt idx="3">
                  <c:v>170</c:v>
                </c:pt>
                <c:pt idx="4">
                  <c:v>120</c:v>
                </c:pt>
                <c:pt idx="5">
                  <c:v>100</c:v>
                </c:pt>
                <c:pt idx="6">
                  <c:v>85</c:v>
                </c:pt>
                <c:pt idx="7">
                  <c:v>70</c:v>
                </c:pt>
                <c:pt idx="8">
                  <c:v>60</c:v>
                </c:pt>
                <c:pt idx="9">
                  <c:v>50</c:v>
                </c:pt>
                <c:pt idx="10">
                  <c:v>40</c:v>
                </c:pt>
              </c:numCache>
            </c:numRef>
          </c:xVal>
          <c:yVal>
            <c:numRef>
              <c:f>[Book1.xlsx]Sheet1!$B$1:$B$13</c:f>
              <c:numCache>
                <c:formatCode>General</c:formatCode>
                <c:ptCount val="13"/>
                <c:pt idx="0">
                  <c:v>0</c:v>
                </c:pt>
                <c:pt idx="1">
                  <c:v>5</c:v>
                </c:pt>
                <c:pt idx="2">
                  <c:v>10</c:v>
                </c:pt>
                <c:pt idx="3">
                  <c:v>15</c:v>
                </c:pt>
                <c:pt idx="4">
                  <c:v>20</c:v>
                </c:pt>
                <c:pt idx="5">
                  <c:v>25</c:v>
                </c:pt>
                <c:pt idx="6">
                  <c:v>30</c:v>
                </c:pt>
                <c:pt idx="7">
                  <c:v>35</c:v>
                </c:pt>
                <c:pt idx="8">
                  <c:v>40</c:v>
                </c:pt>
                <c:pt idx="9">
                  <c:v>45</c:v>
                </c:pt>
                <c:pt idx="10">
                  <c:v>50</c:v>
                </c:pt>
              </c:numCache>
            </c:numRef>
          </c:yVal>
          <c:smooth val="0"/>
        </c:ser>
        <c:dLbls>
          <c:showLegendKey val="0"/>
          <c:showVal val="0"/>
          <c:showCatName val="0"/>
          <c:showSerName val="0"/>
          <c:showPercent val="0"/>
          <c:showBubbleSize val="0"/>
        </c:dLbls>
        <c:axId val="66561536"/>
        <c:axId val="66563456"/>
      </c:scatterChart>
      <c:valAx>
        <c:axId val="66561536"/>
        <c:scaling>
          <c:orientation val="maxMin"/>
          <c:max val="1024"/>
          <c:min val="0"/>
        </c:scaling>
        <c:delete val="0"/>
        <c:axPos val="b"/>
        <c:majorGridlines/>
        <c:minorGridlines/>
        <c:title>
          <c:tx>
            <c:rich>
              <a:bodyPr/>
              <a:lstStyle/>
              <a:p>
                <a:pPr>
                  <a:defRPr/>
                </a:pPr>
                <a:r>
                  <a:rPr lang="en-US" dirty="0"/>
                  <a:t>Digital Value</a:t>
                </a:r>
              </a:p>
            </c:rich>
          </c:tx>
          <c:layout/>
          <c:overlay val="0"/>
        </c:title>
        <c:numFmt formatCode="General" sourceLinked="1"/>
        <c:majorTickMark val="out"/>
        <c:minorTickMark val="none"/>
        <c:tickLblPos val="nextTo"/>
        <c:crossAx val="66563456"/>
        <c:crosses val="autoZero"/>
        <c:crossBetween val="midCat"/>
        <c:majorUnit val="100"/>
        <c:minorUnit val="20"/>
      </c:valAx>
      <c:valAx>
        <c:axId val="66563456"/>
        <c:scaling>
          <c:orientation val="minMax"/>
          <c:min val="0"/>
        </c:scaling>
        <c:delete val="0"/>
        <c:axPos val="r"/>
        <c:majorGridlines/>
        <c:minorGridlines/>
        <c:title>
          <c:tx>
            <c:rich>
              <a:bodyPr/>
              <a:lstStyle/>
              <a:p>
                <a:pPr>
                  <a:defRPr/>
                </a:pPr>
                <a:r>
                  <a:rPr lang="en-US" dirty="0"/>
                  <a:t>Distance</a:t>
                </a:r>
              </a:p>
            </c:rich>
          </c:tx>
          <c:layout/>
          <c:overlay val="0"/>
        </c:title>
        <c:numFmt formatCode="General" sourceLinked="1"/>
        <c:majorTickMark val="out"/>
        <c:minorTickMark val="none"/>
        <c:tickLblPos val="nextTo"/>
        <c:crossAx val="6656153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Sensor 80</c:v>
          </c:tx>
          <c:xVal>
            <c:numRef>
              <c:f>[Book1.xlsx]Sheet1!$C$1:$C$17</c:f>
              <c:numCache>
                <c:formatCode>General</c:formatCode>
                <c:ptCount val="17"/>
                <c:pt idx="0">
                  <c:v>1024</c:v>
                </c:pt>
                <c:pt idx="1">
                  <c:v>610</c:v>
                </c:pt>
                <c:pt idx="2">
                  <c:v>410</c:v>
                </c:pt>
                <c:pt idx="3">
                  <c:v>300</c:v>
                </c:pt>
                <c:pt idx="4">
                  <c:v>230</c:v>
                </c:pt>
                <c:pt idx="5">
                  <c:v>200</c:v>
                </c:pt>
                <c:pt idx="6">
                  <c:v>160</c:v>
                </c:pt>
                <c:pt idx="7">
                  <c:v>140</c:v>
                </c:pt>
                <c:pt idx="8">
                  <c:v>125</c:v>
                </c:pt>
                <c:pt idx="9">
                  <c:v>120</c:v>
                </c:pt>
                <c:pt idx="10">
                  <c:v>110</c:v>
                </c:pt>
                <c:pt idx="11">
                  <c:v>100</c:v>
                </c:pt>
                <c:pt idx="12">
                  <c:v>90</c:v>
                </c:pt>
                <c:pt idx="13">
                  <c:v>80</c:v>
                </c:pt>
                <c:pt idx="14">
                  <c:v>70</c:v>
                </c:pt>
                <c:pt idx="15">
                  <c:v>60</c:v>
                </c:pt>
                <c:pt idx="16">
                  <c:v>50</c:v>
                </c:pt>
              </c:numCache>
            </c:numRef>
          </c:xVal>
          <c:yVal>
            <c:numRef>
              <c:f>[Book1.xlsx]Sheet1!$B$1:$B$17</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yVal>
          <c:smooth val="0"/>
        </c:ser>
        <c:dLbls>
          <c:showLegendKey val="0"/>
          <c:showVal val="0"/>
          <c:showCatName val="0"/>
          <c:showSerName val="0"/>
          <c:showPercent val="0"/>
          <c:showBubbleSize val="0"/>
        </c:dLbls>
        <c:axId val="67338624"/>
        <c:axId val="67340544"/>
      </c:scatterChart>
      <c:valAx>
        <c:axId val="67338624"/>
        <c:scaling>
          <c:orientation val="maxMin"/>
          <c:max val="1024"/>
          <c:min val="0"/>
        </c:scaling>
        <c:delete val="0"/>
        <c:axPos val="b"/>
        <c:majorGridlines/>
        <c:minorGridlines/>
        <c:title>
          <c:tx>
            <c:rich>
              <a:bodyPr/>
              <a:lstStyle/>
              <a:p>
                <a:pPr>
                  <a:defRPr/>
                </a:pPr>
                <a:r>
                  <a:rPr lang="en-US" dirty="0"/>
                  <a:t>Digital Value</a:t>
                </a:r>
              </a:p>
            </c:rich>
          </c:tx>
          <c:layout/>
          <c:overlay val="0"/>
        </c:title>
        <c:numFmt formatCode="General" sourceLinked="1"/>
        <c:majorTickMark val="out"/>
        <c:minorTickMark val="none"/>
        <c:tickLblPos val="nextTo"/>
        <c:crossAx val="67340544"/>
        <c:crosses val="autoZero"/>
        <c:crossBetween val="midCat"/>
        <c:majorUnit val="100"/>
        <c:minorUnit val="20"/>
      </c:valAx>
      <c:valAx>
        <c:axId val="67340544"/>
        <c:scaling>
          <c:orientation val="minMax"/>
          <c:min val="0"/>
        </c:scaling>
        <c:delete val="0"/>
        <c:axPos val="r"/>
        <c:majorGridlines/>
        <c:minorGridlines/>
        <c:title>
          <c:tx>
            <c:rich>
              <a:bodyPr/>
              <a:lstStyle/>
              <a:p>
                <a:pPr>
                  <a:defRPr/>
                </a:pPr>
                <a:r>
                  <a:rPr lang="en-US" dirty="0"/>
                  <a:t>Distance</a:t>
                </a:r>
              </a:p>
            </c:rich>
          </c:tx>
          <c:layout/>
          <c:overlay val="0"/>
        </c:title>
        <c:numFmt formatCode="General" sourceLinked="1"/>
        <c:majorTickMark val="out"/>
        <c:minorTickMark val="none"/>
        <c:tickLblPos val="nextTo"/>
        <c:crossAx val="67338624"/>
        <c:crosses val="autoZero"/>
        <c:crossBetween val="midCat"/>
      </c:valAx>
    </c:plotArea>
    <c:legend>
      <c:legendPos val="r"/>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4175803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876552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2500278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3351191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1024383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583653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1435393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3665120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1257438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3677954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7B16EC-60BF-4026-976A-00E68148ECD8}" type="datetimeFigureOut">
              <a:rPr lang="en-US" smtClean="0"/>
              <a:pPr/>
              <a:t>5/21/2011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2537565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7B16EC-60BF-4026-976A-00E68148ECD8}" type="datetimeFigureOut">
              <a:rPr lang="en-US" smtClean="0"/>
              <a:pPr/>
              <a:t>5/21/2011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89246C-DB55-4E4F-81FB-03478CC55365}" type="slidenum">
              <a:rPr lang="en-US" smtClean="0"/>
              <a:pPr/>
              <a:t>‹#›</a:t>
            </a:fld>
            <a:endParaRPr lang="en-US" dirty="0"/>
          </a:p>
        </p:txBody>
      </p:sp>
    </p:spTree>
    <p:extLst>
      <p:ext uri="{BB962C8B-B14F-4D97-AF65-F5344CB8AC3E}">
        <p14:creationId xmlns:p14="http://schemas.microsoft.com/office/powerpoint/2010/main" val="1402109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1143000"/>
            <a:ext cx="8305800" cy="990600"/>
          </a:xfrm>
        </p:spPr>
        <p:txBody>
          <a:bodyPr>
            <a:noAutofit/>
          </a:bodyPr>
          <a:lstStyle/>
          <a:p>
            <a:r>
              <a:rPr lang="en-US" sz="4800" b="1" dirty="0" smtClean="0">
                <a:solidFill>
                  <a:srgbClr val="002060"/>
                </a:solidFill>
                <a:latin typeface="Comic Sans MS" pitchFamily="66" charset="0"/>
              </a:rPr>
              <a:t>Auto Parallel Parking  Car</a:t>
            </a:r>
          </a:p>
          <a:p>
            <a:endParaRPr lang="en-US" sz="4800" dirty="0"/>
          </a:p>
        </p:txBody>
      </p:sp>
    </p:spTree>
    <p:extLst>
      <p:ext uri="{BB962C8B-B14F-4D97-AF65-F5344CB8AC3E}">
        <p14:creationId xmlns:p14="http://schemas.microsoft.com/office/powerpoint/2010/main" val="712057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1719902305"/>
              </p:ext>
            </p:extLst>
          </p:nvPr>
        </p:nvGraphicFramePr>
        <p:xfrm>
          <a:off x="685800" y="533400"/>
          <a:ext cx="8001000"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62929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1935542549"/>
              </p:ext>
            </p:extLst>
          </p:nvPr>
        </p:nvGraphicFramePr>
        <p:xfrm>
          <a:off x="914400" y="762000"/>
          <a:ext cx="79248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53804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3718919137"/>
              </p:ext>
            </p:extLst>
          </p:nvPr>
        </p:nvGraphicFramePr>
        <p:xfrm>
          <a:off x="685800" y="609600"/>
          <a:ext cx="7848600" cy="6019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9501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9677400" cy="1143000"/>
          </a:xfrm>
        </p:spPr>
        <p:txBody>
          <a:bodyPr>
            <a:normAutofit fontScale="90000"/>
          </a:bodyPr>
          <a:lstStyle/>
          <a:p>
            <a:r>
              <a:rPr lang="en-US" dirty="0" smtClean="0">
                <a:solidFill>
                  <a:srgbClr val="002060"/>
                </a:solidFill>
                <a:latin typeface="Comic Sans MS" pitchFamily="66" charset="0"/>
              </a:rPr>
              <a:t>How we take the data from sensors ?</a:t>
            </a:r>
            <a:endParaRPr lang="en-US" dirty="0">
              <a:solidFill>
                <a:srgbClr val="002060"/>
              </a:solidFill>
              <a:latin typeface="Comic Sans MS" pitchFamily="66" charset="0"/>
            </a:endParaRPr>
          </a:p>
        </p:txBody>
      </p:sp>
      <p:sp>
        <p:nvSpPr>
          <p:cNvPr id="3" name="Content Placeholder 2"/>
          <p:cNvSpPr>
            <a:spLocks noGrp="1"/>
          </p:cNvSpPr>
          <p:nvPr>
            <p:ph idx="1"/>
          </p:nvPr>
        </p:nvSpPr>
        <p:spPr/>
        <p:txBody>
          <a:bodyPr/>
          <a:lstStyle/>
          <a:p>
            <a:r>
              <a:rPr lang="es-ES" b="1" dirty="0" smtClean="0">
                <a:solidFill>
                  <a:srgbClr val="FF0000"/>
                </a:solidFill>
                <a:latin typeface="Comic Sans MS" pitchFamily="66" charset="0"/>
              </a:rPr>
              <a:t>X</a:t>
            </a:r>
            <a:r>
              <a:rPr lang="es-ES" dirty="0" smtClean="0">
                <a:solidFill>
                  <a:srgbClr val="002060"/>
                </a:solidFill>
                <a:latin typeface="Comic Sans MS" pitchFamily="66" charset="0"/>
              </a:rPr>
              <a:t>=Digital value from sensor.</a:t>
            </a:r>
          </a:p>
          <a:p>
            <a:r>
              <a:rPr lang="es-ES" dirty="0" smtClean="0">
                <a:solidFill>
                  <a:srgbClr val="002060"/>
                </a:solidFill>
                <a:latin typeface="Comic Sans MS" pitchFamily="66" charset="0"/>
              </a:rPr>
              <a:t>X0&lt;</a:t>
            </a:r>
            <a:r>
              <a:rPr lang="es-ES" b="1" dirty="0" smtClean="0">
                <a:solidFill>
                  <a:srgbClr val="FF0000"/>
                </a:solidFill>
                <a:latin typeface="Comic Sans MS" pitchFamily="66" charset="0"/>
              </a:rPr>
              <a:t>X</a:t>
            </a:r>
            <a:r>
              <a:rPr lang="es-ES" dirty="0" smtClean="0">
                <a:solidFill>
                  <a:srgbClr val="002060"/>
                </a:solidFill>
                <a:latin typeface="Comic Sans MS" pitchFamily="66" charset="0"/>
              </a:rPr>
              <a:t> &lt;X1.</a:t>
            </a:r>
          </a:p>
          <a:p>
            <a:r>
              <a:rPr lang="es-ES" dirty="0" smtClean="0">
                <a:solidFill>
                  <a:srgbClr val="002060"/>
                </a:solidFill>
                <a:latin typeface="Comic Sans MS" pitchFamily="66" charset="0"/>
              </a:rPr>
              <a:t>(X0,Y0) ,(X1,Y1).</a:t>
            </a:r>
          </a:p>
          <a:p>
            <a:r>
              <a:rPr lang="es-ES" dirty="0" smtClean="0">
                <a:solidFill>
                  <a:srgbClr val="002060"/>
                </a:solidFill>
                <a:latin typeface="Comic Sans MS" pitchFamily="66" charset="0"/>
              </a:rPr>
              <a:t>Interpolate function:</a:t>
            </a:r>
          </a:p>
          <a:p>
            <a:r>
              <a:rPr lang="es-ES" dirty="0" smtClean="0">
                <a:solidFill>
                  <a:srgbClr val="002060"/>
                </a:solidFill>
                <a:latin typeface="Comic Sans MS" pitchFamily="66" charset="0"/>
              </a:rPr>
              <a:t> </a:t>
            </a:r>
            <a:r>
              <a:rPr lang="es-ES" dirty="0">
                <a:solidFill>
                  <a:srgbClr val="002060"/>
                </a:solidFill>
                <a:latin typeface="Comic Sans MS" pitchFamily="66" charset="0"/>
              </a:rPr>
              <a:t>value = ((y0 - y1) * </a:t>
            </a:r>
            <a:r>
              <a:rPr lang="es-ES" dirty="0" smtClean="0">
                <a:solidFill>
                  <a:srgbClr val="002060"/>
                </a:solidFill>
                <a:latin typeface="Comic Sans MS" pitchFamily="66" charset="0"/>
              </a:rPr>
              <a:t>(</a:t>
            </a:r>
            <a:r>
              <a:rPr lang="es-ES" b="1" dirty="0" smtClean="0">
                <a:solidFill>
                  <a:srgbClr val="FF0000"/>
                </a:solidFill>
                <a:latin typeface="Comic Sans MS" pitchFamily="66" charset="0"/>
              </a:rPr>
              <a:t>X</a:t>
            </a:r>
            <a:r>
              <a:rPr lang="es-ES" dirty="0" smtClean="0">
                <a:solidFill>
                  <a:srgbClr val="002060"/>
                </a:solidFill>
                <a:latin typeface="Comic Sans MS" pitchFamily="66" charset="0"/>
              </a:rPr>
              <a:t> </a:t>
            </a:r>
            <a:r>
              <a:rPr lang="es-ES" dirty="0">
                <a:solidFill>
                  <a:srgbClr val="002060"/>
                </a:solidFill>
                <a:latin typeface="Comic Sans MS" pitchFamily="66" charset="0"/>
              </a:rPr>
              <a:t>-x0))/(x1 -x0</a:t>
            </a:r>
            <a:r>
              <a:rPr lang="es-ES" dirty="0" smtClean="0">
                <a:solidFill>
                  <a:srgbClr val="002060"/>
                </a:solidFill>
                <a:latin typeface="Comic Sans MS" pitchFamily="66" charset="0"/>
              </a:rPr>
              <a:t>)</a:t>
            </a:r>
            <a:endParaRPr lang="es-ES" dirty="0">
              <a:solidFill>
                <a:srgbClr val="002060"/>
              </a:solidFill>
              <a:latin typeface="Comic Sans MS" pitchFamily="66" charset="0"/>
            </a:endParaRPr>
          </a:p>
          <a:p>
            <a:r>
              <a:rPr lang="es-ES" dirty="0">
                <a:solidFill>
                  <a:srgbClr val="002060"/>
                </a:solidFill>
                <a:latin typeface="Comic Sans MS" pitchFamily="66" charset="0"/>
              </a:rPr>
              <a:t>   value = y0 </a:t>
            </a:r>
            <a:r>
              <a:rPr lang="es-ES" dirty="0" smtClean="0">
                <a:solidFill>
                  <a:srgbClr val="002060"/>
                </a:solidFill>
                <a:latin typeface="Comic Sans MS" pitchFamily="66" charset="0"/>
              </a:rPr>
              <a:t>– value // distance in cm</a:t>
            </a:r>
            <a:r>
              <a:rPr lang="es-ES" dirty="0" smtClean="0">
                <a:latin typeface="Comic Sans MS" pitchFamily="66" charset="0"/>
              </a:rPr>
              <a:t>.</a:t>
            </a:r>
            <a:endParaRPr lang="es-ES" dirty="0">
              <a:latin typeface="Comic Sans MS" pitchFamily="66" charset="0"/>
            </a:endParaRPr>
          </a:p>
          <a:p>
            <a:endParaRPr lang="en-US" dirty="0"/>
          </a:p>
        </p:txBody>
      </p:sp>
    </p:spTree>
    <p:extLst>
      <p:ext uri="{BB962C8B-B14F-4D97-AF65-F5344CB8AC3E}">
        <p14:creationId xmlns:p14="http://schemas.microsoft.com/office/powerpoint/2010/main" val="670343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How to Park the CaR</a:t>
            </a:r>
            <a:endParaRPr lang="en-US" dirty="0"/>
          </a:p>
        </p:txBody>
      </p:sp>
      <p:sp>
        <p:nvSpPr>
          <p:cNvPr id="4" name="Oval 3"/>
          <p:cNvSpPr/>
          <p:nvPr/>
        </p:nvSpPr>
        <p:spPr>
          <a:xfrm>
            <a:off x="228600" y="2035066"/>
            <a:ext cx="1371600" cy="1295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2">
                    <a:lumMod val="75000"/>
                  </a:schemeClr>
                </a:solidFill>
              </a:rPr>
              <a:t>Forward until Detect Park</a:t>
            </a:r>
            <a:endParaRPr lang="en-US" dirty="0">
              <a:solidFill>
                <a:schemeClr val="tx2">
                  <a:lumMod val="75000"/>
                </a:schemeClr>
              </a:solidFill>
            </a:endParaRPr>
          </a:p>
        </p:txBody>
      </p:sp>
      <p:sp>
        <p:nvSpPr>
          <p:cNvPr id="5" name="Oval 4"/>
          <p:cNvSpPr/>
          <p:nvPr/>
        </p:nvSpPr>
        <p:spPr>
          <a:xfrm>
            <a:off x="2035001" y="2035066"/>
            <a:ext cx="1447800" cy="1295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2">
                    <a:lumMod val="75000"/>
                  </a:schemeClr>
                </a:solidFill>
              </a:rPr>
              <a:t>Go back until </a:t>
            </a:r>
            <a:r>
              <a:rPr lang="en-US" sz="1400" dirty="0" err="1">
                <a:solidFill>
                  <a:schemeClr val="tx2">
                    <a:lumMod val="75000"/>
                  </a:schemeClr>
                </a:solidFill>
              </a:rPr>
              <a:t>bigginning</a:t>
            </a:r>
            <a:r>
              <a:rPr lang="en-US" sz="1600" dirty="0">
                <a:solidFill>
                  <a:schemeClr val="tx2">
                    <a:lumMod val="75000"/>
                  </a:schemeClr>
                </a:solidFill>
              </a:rPr>
              <a:t> of Gap</a:t>
            </a:r>
          </a:p>
          <a:p>
            <a:pPr algn="ctr"/>
            <a:endParaRPr lang="en-US" sz="1600" dirty="0">
              <a:solidFill>
                <a:schemeClr val="tx2">
                  <a:lumMod val="75000"/>
                </a:schemeClr>
              </a:solidFill>
            </a:endParaRPr>
          </a:p>
        </p:txBody>
      </p:sp>
      <p:sp>
        <p:nvSpPr>
          <p:cNvPr id="6" name="Oval 5"/>
          <p:cNvSpPr/>
          <p:nvPr/>
        </p:nvSpPr>
        <p:spPr>
          <a:xfrm>
            <a:off x="5798457" y="2035066"/>
            <a:ext cx="1295400" cy="1295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lumMod val="75000"/>
                  </a:schemeClr>
                </a:solidFill>
              </a:rPr>
              <a:t>Go forward /stop</a:t>
            </a:r>
          </a:p>
          <a:p>
            <a:pPr algn="ctr"/>
            <a:endParaRPr lang="en-US" dirty="0">
              <a:solidFill>
                <a:schemeClr val="tx2">
                  <a:lumMod val="75000"/>
                </a:schemeClr>
              </a:solidFill>
            </a:endParaRPr>
          </a:p>
        </p:txBody>
      </p:sp>
      <p:sp>
        <p:nvSpPr>
          <p:cNvPr id="7" name="Oval 6"/>
          <p:cNvSpPr/>
          <p:nvPr/>
        </p:nvSpPr>
        <p:spPr>
          <a:xfrm>
            <a:off x="4038600" y="2035066"/>
            <a:ext cx="1371600" cy="1295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2">
                    <a:lumMod val="75000"/>
                  </a:schemeClr>
                </a:solidFill>
              </a:rPr>
              <a:t>Turn wheel left</a:t>
            </a:r>
            <a:endParaRPr lang="en-US" sz="2400" dirty="0">
              <a:solidFill>
                <a:schemeClr val="tx2">
                  <a:lumMod val="75000"/>
                </a:schemeClr>
              </a:solidFill>
            </a:endParaRPr>
          </a:p>
        </p:txBody>
      </p:sp>
      <p:sp>
        <p:nvSpPr>
          <p:cNvPr id="8" name="Oval 7"/>
          <p:cNvSpPr/>
          <p:nvPr/>
        </p:nvSpPr>
        <p:spPr>
          <a:xfrm>
            <a:off x="7474169" y="2071852"/>
            <a:ext cx="1600200" cy="1295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2">
                    <a:lumMod val="75000"/>
                  </a:schemeClr>
                </a:solidFill>
              </a:rPr>
              <a:t>t</a:t>
            </a:r>
            <a:r>
              <a:rPr lang="en-US" sz="1400" dirty="0">
                <a:solidFill>
                  <a:schemeClr val="tx2">
                    <a:lumMod val="75000"/>
                  </a:schemeClr>
                </a:solidFill>
              </a:rPr>
              <a:t>urn wheel  right go back  inside space</a:t>
            </a:r>
          </a:p>
          <a:p>
            <a:pPr algn="ctr"/>
            <a:endParaRPr lang="en-US" sz="1600" dirty="0">
              <a:solidFill>
                <a:schemeClr val="tx2">
                  <a:lumMod val="75000"/>
                </a:schemeClr>
              </a:solidFill>
            </a:endParaRPr>
          </a:p>
        </p:txBody>
      </p:sp>
      <p:sp>
        <p:nvSpPr>
          <p:cNvPr id="9" name="Oval 8"/>
          <p:cNvSpPr/>
          <p:nvPr/>
        </p:nvSpPr>
        <p:spPr>
          <a:xfrm>
            <a:off x="7482053" y="4038600"/>
            <a:ext cx="1676400" cy="13716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2">
                    <a:lumMod val="75000"/>
                  </a:schemeClr>
                </a:solidFill>
              </a:rPr>
              <a:t>Turn left go back to side wall/ sensor</a:t>
            </a:r>
            <a:endParaRPr lang="en-US" sz="1600" dirty="0">
              <a:solidFill>
                <a:schemeClr val="tx2">
                  <a:lumMod val="75000"/>
                </a:schemeClr>
              </a:solidFill>
            </a:endParaRPr>
          </a:p>
        </p:txBody>
      </p:sp>
      <p:sp>
        <p:nvSpPr>
          <p:cNvPr id="10" name="Oval 9"/>
          <p:cNvSpPr/>
          <p:nvPr/>
        </p:nvSpPr>
        <p:spPr>
          <a:xfrm>
            <a:off x="5417457" y="4116615"/>
            <a:ext cx="1676400" cy="1295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lumMod val="75000"/>
                  </a:schemeClr>
                </a:solidFill>
              </a:rPr>
              <a:t> turn  right close to rear wall</a:t>
            </a:r>
          </a:p>
          <a:p>
            <a:pPr algn="ctr"/>
            <a:endParaRPr lang="en-US" dirty="0">
              <a:solidFill>
                <a:schemeClr val="tx2">
                  <a:lumMod val="75000"/>
                </a:schemeClr>
              </a:solidFill>
            </a:endParaRPr>
          </a:p>
        </p:txBody>
      </p:sp>
      <p:sp>
        <p:nvSpPr>
          <p:cNvPr id="11" name="Oval 10"/>
          <p:cNvSpPr/>
          <p:nvPr/>
        </p:nvSpPr>
        <p:spPr>
          <a:xfrm>
            <a:off x="1447800" y="4189154"/>
            <a:ext cx="1516742" cy="126637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err="1" smtClean="0">
                <a:solidFill>
                  <a:schemeClr val="tx2">
                    <a:lumMod val="75000"/>
                  </a:schemeClr>
                </a:solidFill>
              </a:rPr>
              <a:t>ReSet</a:t>
            </a:r>
            <a:endParaRPr lang="en-US" sz="2000" dirty="0">
              <a:solidFill>
                <a:schemeClr val="tx2">
                  <a:lumMod val="75000"/>
                </a:schemeClr>
              </a:solidFill>
            </a:endParaRPr>
          </a:p>
        </p:txBody>
      </p:sp>
      <p:sp>
        <p:nvSpPr>
          <p:cNvPr id="12" name="Oval 11"/>
          <p:cNvSpPr/>
          <p:nvPr/>
        </p:nvSpPr>
        <p:spPr>
          <a:xfrm>
            <a:off x="3482801" y="4189154"/>
            <a:ext cx="1516742" cy="126637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2">
                    <a:lumMod val="75000"/>
                  </a:schemeClr>
                </a:solidFill>
              </a:rPr>
              <a:t>Go Forward /sensor </a:t>
            </a:r>
          </a:p>
          <a:p>
            <a:pPr algn="ctr"/>
            <a:endParaRPr lang="en-US" sz="2000" dirty="0">
              <a:solidFill>
                <a:schemeClr val="tx2">
                  <a:lumMod val="75000"/>
                </a:schemeClr>
              </a:solidFill>
            </a:endParaRPr>
          </a:p>
        </p:txBody>
      </p:sp>
      <p:cxnSp>
        <p:nvCxnSpPr>
          <p:cNvPr id="15" name="Straight Arrow Connector 14"/>
          <p:cNvCxnSpPr>
            <a:stCxn id="4" idx="6"/>
            <a:endCxn id="5" idx="2"/>
          </p:cNvCxnSpPr>
          <p:nvPr/>
        </p:nvCxnSpPr>
        <p:spPr>
          <a:xfrm>
            <a:off x="1600200" y="2682766"/>
            <a:ext cx="43480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7" idx="2"/>
          </p:cNvCxnSpPr>
          <p:nvPr/>
        </p:nvCxnSpPr>
        <p:spPr>
          <a:xfrm flipV="1">
            <a:off x="3482801" y="2682766"/>
            <a:ext cx="555799" cy="2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6" idx="2"/>
          </p:cNvCxnSpPr>
          <p:nvPr/>
        </p:nvCxnSpPr>
        <p:spPr>
          <a:xfrm flipV="1">
            <a:off x="5417457" y="2682766"/>
            <a:ext cx="381000" cy="2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8" idx="2"/>
          </p:cNvCxnSpPr>
          <p:nvPr/>
        </p:nvCxnSpPr>
        <p:spPr>
          <a:xfrm>
            <a:off x="7093857" y="2719552"/>
            <a:ext cx="3803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8" idx="4"/>
          </p:cNvCxnSpPr>
          <p:nvPr/>
        </p:nvCxnSpPr>
        <p:spPr>
          <a:xfrm>
            <a:off x="8274269" y="3367252"/>
            <a:ext cx="0" cy="6713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0" idx="6"/>
          </p:cNvCxnSpPr>
          <p:nvPr/>
        </p:nvCxnSpPr>
        <p:spPr>
          <a:xfrm flipH="1" flipV="1">
            <a:off x="7093857" y="4764315"/>
            <a:ext cx="380313" cy="126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4999543" y="4822340"/>
            <a:ext cx="47234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11" idx="6"/>
          </p:cNvCxnSpPr>
          <p:nvPr/>
        </p:nvCxnSpPr>
        <p:spPr>
          <a:xfrm flipH="1">
            <a:off x="2964542" y="4822339"/>
            <a:ext cx="47234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42958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Lap2\AppData\Local\Microsoft\Windows\Temporary Internet Files\Content.IE5\KUOQKB1T\MC900440346[1].png"/>
          <p:cNvPicPr>
            <a:picLocks noChangeAspect="1" noChangeArrowheads="1"/>
          </p:cNvPicPr>
          <p:nvPr/>
        </p:nvPicPr>
        <p:blipFill>
          <a:blip r:embed="rId2" cstate="print"/>
          <a:srcRect/>
          <a:stretch>
            <a:fillRect/>
          </a:stretch>
        </p:blipFill>
        <p:spPr bwMode="auto">
          <a:xfrm flipH="1">
            <a:off x="1046096" y="767653"/>
            <a:ext cx="1925704" cy="775668"/>
          </a:xfrm>
          <a:prstGeom prst="rect">
            <a:avLst/>
          </a:prstGeom>
          <a:noFill/>
        </p:spPr>
      </p:pic>
      <p:pic>
        <p:nvPicPr>
          <p:cNvPr id="5" name="Picture 3" descr="C:\Users\Lap2\AppData\Local\Microsoft\Windows\Temporary Internet Files\Content.IE5\QNN1GIJU\MC900437099[1].png"/>
          <p:cNvPicPr>
            <a:picLocks noChangeAspect="1" noChangeArrowheads="1"/>
          </p:cNvPicPr>
          <p:nvPr/>
        </p:nvPicPr>
        <p:blipFill>
          <a:blip r:embed="rId3" cstate="print"/>
          <a:srcRect/>
          <a:stretch>
            <a:fillRect/>
          </a:stretch>
        </p:blipFill>
        <p:spPr bwMode="auto">
          <a:xfrm flipH="1">
            <a:off x="5777909" y="1121014"/>
            <a:ext cx="1905000" cy="1447800"/>
          </a:xfrm>
          <a:prstGeom prst="rect">
            <a:avLst/>
          </a:prstGeom>
          <a:noFill/>
        </p:spPr>
      </p:pic>
      <p:pic>
        <p:nvPicPr>
          <p:cNvPr id="6" name="Picture 4" descr="C:\Users\Lap2\AppData\Local\Microsoft\Windows\Temporary Internet Files\Content.IE5\W9CWSOHW\MC900439998[1].png"/>
          <p:cNvPicPr>
            <a:picLocks noChangeAspect="1" noChangeArrowheads="1"/>
          </p:cNvPicPr>
          <p:nvPr/>
        </p:nvPicPr>
        <p:blipFill>
          <a:blip r:embed="rId4" cstate="print"/>
          <a:srcRect/>
          <a:stretch>
            <a:fillRect/>
          </a:stretch>
        </p:blipFill>
        <p:spPr bwMode="auto">
          <a:xfrm flipH="1">
            <a:off x="5791200" y="767652"/>
            <a:ext cx="1676400" cy="812800"/>
          </a:xfrm>
          <a:prstGeom prst="rect">
            <a:avLst/>
          </a:prstGeom>
          <a:noFill/>
        </p:spPr>
      </p:pic>
      <p:pic>
        <p:nvPicPr>
          <p:cNvPr id="7" name="Picture 3" descr="C:\Users\Lap2\AppData\Local\Microsoft\Windows\Temporary Internet Files\Content.IE5\QNN1GIJU\MC900437099[1].png"/>
          <p:cNvPicPr>
            <a:picLocks noChangeAspect="1" noChangeArrowheads="1"/>
          </p:cNvPicPr>
          <p:nvPr/>
        </p:nvPicPr>
        <p:blipFill>
          <a:blip r:embed="rId3" cstate="print"/>
          <a:srcRect/>
          <a:stretch>
            <a:fillRect/>
          </a:stretch>
        </p:blipFill>
        <p:spPr bwMode="auto">
          <a:xfrm rot="20275641" flipH="1">
            <a:off x="1702781" y="1219277"/>
            <a:ext cx="1905000" cy="1447800"/>
          </a:xfrm>
          <a:prstGeom prst="rect">
            <a:avLst/>
          </a:prstGeom>
          <a:noFill/>
        </p:spPr>
      </p:pic>
      <p:pic>
        <p:nvPicPr>
          <p:cNvPr id="8" name="Picture 3" descr="C:\Users\Lap2\AppData\Local\Microsoft\Windows\Temporary Internet Files\Content.IE5\QNN1GIJU\MC900437099[1].png"/>
          <p:cNvPicPr>
            <a:picLocks noChangeAspect="1" noChangeArrowheads="1"/>
          </p:cNvPicPr>
          <p:nvPr/>
        </p:nvPicPr>
        <p:blipFill>
          <a:blip r:embed="rId3" cstate="print"/>
          <a:srcRect/>
          <a:stretch>
            <a:fillRect/>
          </a:stretch>
        </p:blipFill>
        <p:spPr bwMode="auto">
          <a:xfrm rot="21153742" flipH="1">
            <a:off x="2676493" y="726808"/>
            <a:ext cx="1905000" cy="1447800"/>
          </a:xfrm>
          <a:prstGeom prst="rect">
            <a:avLst/>
          </a:prstGeom>
          <a:noFill/>
        </p:spPr>
      </p:pic>
      <p:pic>
        <p:nvPicPr>
          <p:cNvPr id="9" name="Picture 3" descr="C:\Users\Lap2\AppData\Local\Microsoft\Windows\Temporary Internet Files\Content.IE5\QNN1GIJU\MC900437099[1].png"/>
          <p:cNvPicPr>
            <a:picLocks noChangeAspect="1" noChangeArrowheads="1"/>
          </p:cNvPicPr>
          <p:nvPr/>
        </p:nvPicPr>
        <p:blipFill>
          <a:blip r:embed="rId3" cstate="print"/>
          <a:srcRect/>
          <a:stretch>
            <a:fillRect/>
          </a:stretch>
        </p:blipFill>
        <p:spPr bwMode="auto">
          <a:xfrm flipH="1">
            <a:off x="3886200" y="457200"/>
            <a:ext cx="1905000" cy="1447800"/>
          </a:xfrm>
          <a:prstGeom prst="rect">
            <a:avLst/>
          </a:prstGeom>
          <a:noFill/>
        </p:spPr>
      </p:pic>
    </p:spTree>
    <p:extLst>
      <p:ext uri="{BB962C8B-B14F-4D97-AF65-F5344CB8AC3E}">
        <p14:creationId xmlns:p14="http://schemas.microsoft.com/office/powerpoint/2010/main" val="405230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9444 0.01989 L -0.56944 0.01989 " pathEditMode="relative" rAng="0" ptsTypes="AA">
                                      <p:cBhvr>
                                        <p:cTn id="6" dur="2000" fill="hold"/>
                                        <p:tgtEl>
                                          <p:spTgt spid="5"/>
                                        </p:tgtEl>
                                        <p:attrNameLst>
                                          <p:attrName>ppt_x</p:attrName>
                                          <p:attrName>ppt_y</p:attrName>
                                        </p:attrNameLst>
                                      </p:cBhvr>
                                      <p:rCtr x="-237" y="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0.37778 0.01989 L -0.57778 0.01989 " pathEditMode="relative" rAng="0" ptsTypes="AA">
                                      <p:cBhvr>
                                        <p:cTn id="10" dur="2000" spd="-100000" fill="hold"/>
                                        <p:tgtEl>
                                          <p:spTgt spid="5"/>
                                        </p:tgtEl>
                                        <p:attrNameLst>
                                          <p:attrName>ppt_x</p:attrName>
                                          <p:attrName>ppt_y</p:attrName>
                                        </p:attrNameLst>
                                      </p:cBhvr>
                                      <p:rCtr x="-100" y="0"/>
                                    </p:animMotion>
                                  </p:childTnLst>
                                </p:cTn>
                              </p:par>
                            </p:childTnLst>
                          </p:cTn>
                        </p:par>
                      </p:childTnLst>
                    </p:cTn>
                  </p:par>
                  <p:par>
                    <p:cTn id="11" fill="hold">
                      <p:stCondLst>
                        <p:cond delay="indefinite"/>
                      </p:stCondLst>
                      <p:childTnLst>
                        <p:par>
                          <p:cTn id="12" fill="hold">
                            <p:stCondLst>
                              <p:cond delay="0"/>
                            </p:stCondLst>
                            <p:childTnLst>
                              <p:par>
                                <p:cTn id="13" presetID="4" presetClass="exit" presetSubtype="16" fill="hold" nodeType="clickEffect">
                                  <p:stCondLst>
                                    <p:cond delay="0"/>
                                  </p:stCondLst>
                                  <p:childTnLst>
                                    <p:animEffect transition="out" filter="box(in)">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ox(i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56" presetClass="path" presetSubtype="0" accel="50000" decel="50000" fill="hold" nodeType="clickEffect">
                                  <p:stCondLst>
                                    <p:cond delay="0"/>
                                  </p:stCondLst>
                                  <p:childTnLst>
                                    <p:animMotion origin="layout" path="M 0.05955 -0.02775 L -0.05955 0.03885 " pathEditMode="relative" rAng="0" ptsTypes="AA">
                                      <p:cBhvr>
                                        <p:cTn id="24" dur="2000" fill="hold"/>
                                        <p:tgtEl>
                                          <p:spTgt spid="7"/>
                                        </p:tgtEl>
                                        <p:attrNameLst>
                                          <p:attrName>ppt_x</p:attrName>
                                          <p:attrName>ppt_y</p:attrName>
                                        </p:attrNameLst>
                                      </p:cBhvr>
                                      <p:rCtr x="-60" y="33"/>
                                    </p:animMotion>
                                  </p:childTnLst>
                                </p:cTn>
                              </p:par>
                            </p:childTnLst>
                          </p:cTn>
                        </p:par>
                      </p:childTnLst>
                    </p:cTn>
                  </p:par>
                  <p:par>
                    <p:cTn id="25" fill="hold">
                      <p:stCondLst>
                        <p:cond delay="indefinite"/>
                      </p:stCondLst>
                      <p:childTnLst>
                        <p:par>
                          <p:cTn id="26" fill="hold">
                            <p:stCondLst>
                              <p:cond delay="0"/>
                            </p:stCondLst>
                            <p:childTnLst>
                              <p:par>
                                <p:cTn id="27" presetID="56" presetClass="path" presetSubtype="0" accel="50000" decel="50000" fill="hold" nodeType="clickEffect">
                                  <p:stCondLst>
                                    <p:cond delay="0"/>
                                  </p:stCondLst>
                                  <p:childTnLst>
                                    <p:animMotion origin="layout" path="M -0.05955 0.03885 L 0.09288 -0.04995 " pathEditMode="relative" rAng="0" ptsTypes="AA">
                                      <p:cBhvr>
                                        <p:cTn id="28" dur="2000" fill="hold"/>
                                        <p:tgtEl>
                                          <p:spTgt spid="7"/>
                                        </p:tgtEl>
                                        <p:attrNameLst>
                                          <p:attrName>ppt_x</p:attrName>
                                          <p:attrName>ppt_y</p:attrName>
                                        </p:attrNameLst>
                                      </p:cBhvr>
                                      <p:rCtr x="76" y="-44"/>
                                    </p:animMotion>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box(in)">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xit" presetSubtype="16" fill="hold" nodeType="clickEffect">
                                  <p:stCondLst>
                                    <p:cond delay="0"/>
                                  </p:stCondLst>
                                  <p:childTnLst>
                                    <p:animEffect transition="out" filter="box(in)">
                                      <p:cBhvr>
                                        <p:cTn id="37" dur="500"/>
                                        <p:tgtEl>
                                          <p:spTgt spid="7"/>
                                        </p:tgtEl>
                                      </p:cBhvr>
                                    </p:animEffect>
                                    <p:set>
                                      <p:cBhvr>
                                        <p:cTn id="38" dur="1" fill="hold">
                                          <p:stCondLst>
                                            <p:cond delay="499"/>
                                          </p:stCondLst>
                                        </p:cTn>
                                        <p:tgtEl>
                                          <p:spTgt spid="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56" presetClass="path" presetSubtype="0" accel="50000" decel="50000" fill="hold" nodeType="clickEffect">
                                  <p:stCondLst>
                                    <p:cond delay="0"/>
                                  </p:stCondLst>
                                  <p:childTnLst>
                                    <p:animMotion origin="layout" path="M 3.33333E-6 1.64662E-6 L 0.12812 -0.02267 " pathEditMode="relative" rAng="0" ptsTypes="AA">
                                      <p:cBhvr>
                                        <p:cTn id="42" dur="2000" fill="hold"/>
                                        <p:tgtEl>
                                          <p:spTgt spid="8"/>
                                        </p:tgtEl>
                                        <p:attrNameLst>
                                          <p:attrName>ppt_x</p:attrName>
                                          <p:attrName>ppt_y</p:attrName>
                                        </p:attrNameLst>
                                      </p:cBhvr>
                                      <p:rCtr x="64" y="-11"/>
                                    </p:animMotion>
                                  </p:childTnLst>
                                </p:cTn>
                              </p:par>
                            </p:childTnLst>
                          </p:cTn>
                        </p:par>
                      </p:childTnLst>
                    </p:cTn>
                  </p:par>
                  <p:par>
                    <p:cTn id="43" fill="hold">
                      <p:stCondLst>
                        <p:cond delay="indefinite"/>
                      </p:stCondLst>
                      <p:childTnLst>
                        <p:par>
                          <p:cTn id="44" fill="hold">
                            <p:stCondLst>
                              <p:cond delay="0"/>
                            </p:stCondLst>
                            <p:childTnLst>
                              <p:par>
                                <p:cTn id="45" presetID="4" presetClass="exit" presetSubtype="16" fill="hold" nodeType="clickEffect">
                                  <p:stCondLst>
                                    <p:cond delay="0"/>
                                  </p:stCondLst>
                                  <p:childTnLst>
                                    <p:animEffect transition="out" filter="box(in)">
                                      <p:cBhvr>
                                        <p:cTn id="46" dur="500"/>
                                        <p:tgtEl>
                                          <p:spTgt spid="8"/>
                                        </p:tgtEl>
                                      </p:cBhvr>
                                    </p:animEffect>
                                    <p:set>
                                      <p:cBhvr>
                                        <p:cTn id="47" dur="1" fill="hold">
                                          <p:stCondLst>
                                            <p:cond delay="499"/>
                                          </p:stCondLst>
                                        </p:cTn>
                                        <p:tgtEl>
                                          <p:spTgt spid="8"/>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ox(in)">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35" presetClass="path" presetSubtype="0" accel="50000" decel="50000" fill="hold" nodeType="clickEffect">
                                  <p:stCondLst>
                                    <p:cond delay="0"/>
                                  </p:stCondLst>
                                  <p:childTnLst>
                                    <p:animMotion origin="layout" path="M -0.0427 0.00555 L -0.07916 0.00555 " pathEditMode="relative" rAng="0" ptsTypes="AA">
                                      <p:cBhvr>
                                        <p:cTn id="56" dur="2000" fill="hold"/>
                                        <p:tgtEl>
                                          <p:spTgt spid="9"/>
                                        </p:tgtEl>
                                        <p:attrNameLst>
                                          <p:attrName>ppt_x</p:attrName>
                                          <p:attrName>ppt_y</p:attrName>
                                        </p:attrNameLst>
                                      </p:cBhvr>
                                      <p:rCtr x="-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Autofit/>
          </a:bodyPr>
          <a:lstStyle/>
          <a:p>
            <a:r>
              <a:rPr lang="en-US" sz="8000" dirty="0" smtClean="0">
                <a:solidFill>
                  <a:srgbClr val="002060"/>
                </a:solidFill>
                <a:latin typeface="Comic Sans MS" pitchFamily="66" charset="0"/>
              </a:rPr>
              <a:t>Thank You</a:t>
            </a:r>
            <a:endParaRPr lang="en-US" sz="8000" dirty="0">
              <a:solidFill>
                <a:srgbClr val="002060"/>
              </a:solidFill>
              <a:latin typeface="Comic Sans MS" pitchFamily="66" charset="0"/>
            </a:endParaRPr>
          </a:p>
        </p:txBody>
      </p:sp>
    </p:spTree>
    <p:extLst>
      <p:ext uri="{BB962C8B-B14F-4D97-AF65-F5344CB8AC3E}">
        <p14:creationId xmlns:p14="http://schemas.microsoft.com/office/powerpoint/2010/main" val="23339351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صورة052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229600" cy="4525963"/>
          </a:xfrm>
        </p:spPr>
        <p:txBody>
          <a:bodyPr>
            <a:normAutofit/>
          </a:bodyPr>
          <a:lstStyle/>
          <a:p>
            <a:r>
              <a:rPr lang="en-US" dirty="0" smtClean="0">
                <a:solidFill>
                  <a:srgbClr val="002060"/>
                </a:solidFill>
                <a:latin typeface="Comic Sans MS" pitchFamily="66" charset="0"/>
              </a:rPr>
              <a:t>We created a Car that can identify a parking space and parallel park by itself. </a:t>
            </a:r>
            <a:r>
              <a:rPr lang="en-US" dirty="0" smtClean="0">
                <a:solidFill>
                  <a:srgbClr val="002060"/>
                </a:solidFill>
                <a:latin typeface="Comic Sans MS" pitchFamily="66" charset="0"/>
              </a:rPr>
              <a:t>The </a:t>
            </a:r>
            <a:r>
              <a:rPr lang="en-US" dirty="0" smtClean="0">
                <a:solidFill>
                  <a:srgbClr val="002060"/>
                </a:solidFill>
                <a:latin typeface="Comic Sans MS" pitchFamily="66" charset="0"/>
              </a:rPr>
              <a:t>Car drives down a street searching for a parking space to its right using a distance sensor. When the car has identified a space, the car checks to see whether that space is large enough to park in</a:t>
            </a:r>
            <a:endParaRPr lang="en-US" dirty="0">
              <a:solidFill>
                <a:srgbClr val="002060"/>
              </a:solidFill>
              <a:latin typeface="Comic Sans MS" pitchFamily="66" charset="0"/>
            </a:endParaRPr>
          </a:p>
        </p:txBody>
      </p:sp>
    </p:spTree>
    <p:extLst>
      <p:ext uri="{BB962C8B-B14F-4D97-AF65-F5344CB8AC3E}">
        <p14:creationId xmlns:p14="http://schemas.microsoft.com/office/powerpoint/2010/main" val="2497341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lstStyle/>
          <a:p>
            <a:r>
              <a:rPr lang="en-US" dirty="0" smtClean="0">
                <a:solidFill>
                  <a:srgbClr val="002060"/>
                </a:solidFill>
                <a:latin typeface="Comic Sans MS" pitchFamily="66" charset="0"/>
              </a:rPr>
              <a:t>If it determines that there is sufficient space, the car will begin parallel parking into that space. It uses information from sensors placed on front, right, and rear of the car to direct the car into the parking space. Once the car has parked, it will remain in that position until it is reset.</a:t>
            </a:r>
          </a:p>
          <a:p>
            <a:endParaRPr lang="en-US" dirty="0"/>
          </a:p>
        </p:txBody>
      </p:sp>
    </p:spTree>
    <p:extLst>
      <p:ext uri="{BB962C8B-B14F-4D97-AF65-F5344CB8AC3E}">
        <p14:creationId xmlns:p14="http://schemas.microsoft.com/office/powerpoint/2010/main" val="2245312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838200" y="2146002"/>
            <a:ext cx="1981200" cy="1433625"/>
          </a:xfrm>
          <a:prstGeom prst="ellips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2">
                    <a:lumMod val="75000"/>
                  </a:schemeClr>
                </a:solidFill>
                <a:latin typeface="Comic Sans MS" pitchFamily="66" charset="0"/>
              </a:rPr>
              <a:t>Move Car</a:t>
            </a:r>
            <a:endParaRPr lang="en-US" sz="2800" b="1" dirty="0">
              <a:solidFill>
                <a:schemeClr val="tx2">
                  <a:lumMod val="75000"/>
                </a:schemeClr>
              </a:solidFill>
              <a:latin typeface="Comic Sans MS" pitchFamily="66" charset="0"/>
            </a:endParaRPr>
          </a:p>
        </p:txBody>
      </p:sp>
      <p:sp>
        <p:nvSpPr>
          <p:cNvPr id="4" name="Oval 3"/>
          <p:cNvSpPr/>
          <p:nvPr/>
        </p:nvSpPr>
        <p:spPr>
          <a:xfrm>
            <a:off x="3581400" y="2080434"/>
            <a:ext cx="2209800" cy="1499193"/>
          </a:xfrm>
          <a:prstGeom prst="ellips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2">
                    <a:lumMod val="75000"/>
                  </a:schemeClr>
                </a:solidFill>
                <a:latin typeface="Comic Sans MS" pitchFamily="66" charset="0"/>
              </a:rPr>
              <a:t>Detect</a:t>
            </a:r>
            <a:r>
              <a:rPr lang="en-US" sz="2800" b="1" dirty="0" smtClean="0">
                <a:latin typeface="Comic Sans MS" pitchFamily="66" charset="0"/>
              </a:rPr>
              <a:t> </a:t>
            </a:r>
            <a:r>
              <a:rPr lang="en-US" sz="2800" b="1" dirty="0" smtClean="0">
                <a:solidFill>
                  <a:schemeClr val="tx2">
                    <a:lumMod val="75000"/>
                  </a:schemeClr>
                </a:solidFill>
                <a:latin typeface="Comic Sans MS" pitchFamily="66" charset="0"/>
              </a:rPr>
              <a:t>Parking</a:t>
            </a:r>
            <a:endParaRPr lang="en-US" sz="2800" b="1" dirty="0">
              <a:solidFill>
                <a:schemeClr val="tx2">
                  <a:lumMod val="75000"/>
                </a:schemeClr>
              </a:solidFill>
              <a:latin typeface="Comic Sans MS" pitchFamily="66" charset="0"/>
            </a:endParaRPr>
          </a:p>
        </p:txBody>
      </p:sp>
      <p:sp>
        <p:nvSpPr>
          <p:cNvPr id="5" name="Oval 4"/>
          <p:cNvSpPr/>
          <p:nvPr/>
        </p:nvSpPr>
        <p:spPr>
          <a:xfrm>
            <a:off x="6477000" y="2146002"/>
            <a:ext cx="1752600" cy="1499193"/>
          </a:xfrm>
          <a:prstGeom prst="ellips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2">
                    <a:lumMod val="75000"/>
                  </a:schemeClr>
                </a:solidFill>
                <a:latin typeface="Comic Sans MS" pitchFamily="66" charset="0"/>
              </a:rPr>
              <a:t>Park Car</a:t>
            </a:r>
            <a:endParaRPr lang="en-US" sz="2800" b="1" dirty="0">
              <a:solidFill>
                <a:schemeClr val="tx2">
                  <a:lumMod val="75000"/>
                </a:schemeClr>
              </a:solidFill>
              <a:latin typeface="Comic Sans MS" pitchFamily="66" charset="0"/>
            </a:endParaRPr>
          </a:p>
        </p:txBody>
      </p:sp>
      <p:sp>
        <p:nvSpPr>
          <p:cNvPr id="6" name="Rectangle 5"/>
          <p:cNvSpPr/>
          <p:nvPr/>
        </p:nvSpPr>
        <p:spPr>
          <a:xfrm>
            <a:off x="3581400" y="4407195"/>
            <a:ext cx="2057400" cy="1003005"/>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2">
                    <a:lumMod val="75000"/>
                  </a:schemeClr>
                </a:solidFill>
                <a:latin typeface="Comic Sans MS" pitchFamily="66" charset="0"/>
              </a:rPr>
              <a:t>Sensor Data</a:t>
            </a:r>
            <a:endParaRPr lang="en-US" sz="3200" b="1" dirty="0">
              <a:solidFill>
                <a:schemeClr val="tx2">
                  <a:lumMod val="75000"/>
                </a:schemeClr>
              </a:solidFill>
              <a:latin typeface="Comic Sans MS" pitchFamily="66" charset="0"/>
            </a:endParaRPr>
          </a:p>
        </p:txBody>
      </p:sp>
      <p:cxnSp>
        <p:nvCxnSpPr>
          <p:cNvPr id="8" name="Straight Arrow Connector 7"/>
          <p:cNvCxnSpPr/>
          <p:nvPr/>
        </p:nvCxnSpPr>
        <p:spPr>
          <a:xfrm flipV="1">
            <a:off x="5410200" y="3340397"/>
            <a:ext cx="914400" cy="1066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686300" y="3579627"/>
            <a:ext cx="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2819400" y="3340397"/>
            <a:ext cx="914400" cy="10667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ight Arrow 12"/>
          <p:cNvSpPr/>
          <p:nvPr/>
        </p:nvSpPr>
        <p:spPr>
          <a:xfrm>
            <a:off x="2819400" y="2830030"/>
            <a:ext cx="838200" cy="144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ight Arrow 16"/>
          <p:cNvSpPr/>
          <p:nvPr/>
        </p:nvSpPr>
        <p:spPr>
          <a:xfrm>
            <a:off x="5638800" y="2816738"/>
            <a:ext cx="685800" cy="157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1219200" y="762000"/>
            <a:ext cx="3276600" cy="830997"/>
          </a:xfrm>
          <a:prstGeom prst="rect">
            <a:avLst/>
          </a:prstGeom>
          <a:noFill/>
        </p:spPr>
        <p:txBody>
          <a:bodyPr wrap="square" rtlCol="0">
            <a:spAutoFit/>
          </a:bodyPr>
          <a:lstStyle/>
          <a:p>
            <a:r>
              <a:rPr lang="en-US" sz="2400" b="1" dirty="0">
                <a:solidFill>
                  <a:srgbClr val="002060"/>
                </a:solidFill>
                <a:latin typeface="Comic Sans MS" pitchFamily="66" charset="0"/>
              </a:rPr>
              <a:t>Logical Structure</a:t>
            </a:r>
          </a:p>
          <a:p>
            <a:endParaRPr lang="en-US" sz="2400" dirty="0"/>
          </a:p>
        </p:txBody>
      </p:sp>
    </p:spTree>
    <p:extLst>
      <p:ext uri="{BB962C8B-B14F-4D97-AF65-F5344CB8AC3E}">
        <p14:creationId xmlns:p14="http://schemas.microsoft.com/office/powerpoint/2010/main" val="1496543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02060"/>
                </a:solidFill>
                <a:latin typeface="Comic Sans MS" pitchFamily="66" charset="0"/>
              </a:rPr>
              <a:t>Car.</a:t>
            </a:r>
          </a:p>
          <a:p>
            <a:r>
              <a:rPr lang="en-US" dirty="0" smtClean="0">
                <a:solidFill>
                  <a:srgbClr val="002060"/>
                </a:solidFill>
                <a:latin typeface="Comic Sans MS" pitchFamily="66" charset="0"/>
              </a:rPr>
              <a:t>Motors of the Car.</a:t>
            </a:r>
          </a:p>
          <a:p>
            <a:r>
              <a:rPr lang="en-US" dirty="0" smtClean="0">
                <a:solidFill>
                  <a:srgbClr val="002060"/>
                </a:solidFill>
                <a:latin typeface="Comic Sans MS" pitchFamily="66" charset="0"/>
              </a:rPr>
              <a:t>Microcontroller.</a:t>
            </a:r>
          </a:p>
          <a:p>
            <a:r>
              <a:rPr lang="en-US" dirty="0">
                <a:solidFill>
                  <a:srgbClr val="002060"/>
                </a:solidFill>
                <a:latin typeface="Comic Sans MS" pitchFamily="66" charset="0"/>
              </a:rPr>
              <a:t>H-bridge </a:t>
            </a:r>
            <a:r>
              <a:rPr lang="en-US" dirty="0" smtClean="0">
                <a:solidFill>
                  <a:srgbClr val="002060"/>
                </a:solidFill>
                <a:latin typeface="Comic Sans MS" pitchFamily="66" charset="0"/>
              </a:rPr>
              <a:t>L298HN .</a:t>
            </a:r>
          </a:p>
          <a:p>
            <a:r>
              <a:rPr lang="en-US" dirty="0" smtClean="0">
                <a:solidFill>
                  <a:srgbClr val="002060"/>
                </a:solidFill>
                <a:latin typeface="Comic Sans MS" pitchFamily="66" charset="0"/>
              </a:rPr>
              <a:t>Distance Sensors .</a:t>
            </a:r>
          </a:p>
          <a:p>
            <a:pPr marL="0" indent="0">
              <a:buNone/>
            </a:pPr>
            <a:endParaRPr lang="en-US" dirty="0"/>
          </a:p>
        </p:txBody>
      </p:sp>
      <p:sp>
        <p:nvSpPr>
          <p:cNvPr id="4" name="Title 1"/>
          <p:cNvSpPr>
            <a:spLocks noGrp="1"/>
          </p:cNvSpPr>
          <p:nvPr>
            <p:ph type="title"/>
          </p:nvPr>
        </p:nvSpPr>
        <p:spPr/>
        <p:txBody>
          <a:bodyPr/>
          <a:lstStyle/>
          <a:p>
            <a:r>
              <a:rPr lang="en-US" b="1" dirty="0">
                <a:solidFill>
                  <a:srgbClr val="002060"/>
                </a:solidFill>
                <a:latin typeface="Comic Sans MS" pitchFamily="66" charset="0"/>
              </a:rPr>
              <a:t>Hardware</a:t>
            </a:r>
          </a:p>
        </p:txBody>
      </p:sp>
      <p:pic>
        <p:nvPicPr>
          <p:cNvPr id="5" name="Picture 4" descr="صورة0527.jpg"/>
          <p:cNvPicPr>
            <a:picLocks noChangeAspect="1"/>
          </p:cNvPicPr>
          <p:nvPr/>
        </p:nvPicPr>
        <p:blipFill>
          <a:blip r:embed="rId2" cstate="print"/>
          <a:stretch>
            <a:fillRect/>
          </a:stretch>
        </p:blipFill>
        <p:spPr>
          <a:xfrm>
            <a:off x="4800600" y="2362200"/>
            <a:ext cx="3747008" cy="2810256"/>
          </a:xfrm>
          <a:prstGeom prst="rect">
            <a:avLst/>
          </a:prstGeom>
        </p:spPr>
      </p:pic>
    </p:spTree>
    <p:extLst>
      <p:ext uri="{BB962C8B-B14F-4D97-AF65-F5344CB8AC3E}">
        <p14:creationId xmlns:p14="http://schemas.microsoft.com/office/powerpoint/2010/main" val="2598687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114800"/>
          </a:xfrm>
        </p:spPr>
        <p:txBody>
          <a:bodyPr>
            <a:normAutofit/>
          </a:bodyPr>
          <a:lstStyle/>
          <a:p>
            <a:pPr>
              <a:buNone/>
            </a:pPr>
            <a:r>
              <a:rPr lang="en-US" b="1" dirty="0">
                <a:solidFill>
                  <a:srgbClr val="002060"/>
                </a:solidFill>
                <a:latin typeface="Comic Sans MS" pitchFamily="66" charset="0"/>
              </a:rPr>
              <a:t> </a:t>
            </a:r>
            <a:r>
              <a:rPr lang="en-US" dirty="0" smtClean="0">
                <a:solidFill>
                  <a:srgbClr val="002060"/>
                </a:solidFill>
                <a:latin typeface="Comic Sans MS" pitchFamily="66" charset="0"/>
              </a:rPr>
              <a:t> </a:t>
            </a:r>
            <a:r>
              <a:rPr lang="en-US" sz="2800" dirty="0" smtClean="0">
                <a:solidFill>
                  <a:srgbClr val="002060"/>
                </a:solidFill>
                <a:latin typeface="Comic Sans MS" pitchFamily="66" charset="0"/>
              </a:rPr>
              <a:t>We </a:t>
            </a:r>
            <a:r>
              <a:rPr lang="en-US" sz="2800" dirty="0">
                <a:solidFill>
                  <a:srgbClr val="002060"/>
                </a:solidFill>
                <a:latin typeface="Comic Sans MS" pitchFamily="66" charset="0"/>
              </a:rPr>
              <a:t>used three </a:t>
            </a:r>
            <a:r>
              <a:rPr lang="en-US" sz="2800" dirty="0" smtClean="0">
                <a:solidFill>
                  <a:srgbClr val="002060"/>
                </a:solidFill>
                <a:latin typeface="Comic Sans MS" pitchFamily="66" charset="0"/>
              </a:rPr>
              <a:t> </a:t>
            </a:r>
            <a:r>
              <a:rPr lang="en-US" sz="2800" dirty="0">
                <a:solidFill>
                  <a:srgbClr val="002060"/>
                </a:solidFill>
                <a:latin typeface="Comic Sans MS" pitchFamily="66" charset="0"/>
              </a:rPr>
              <a:t>infrared distance sensors to determine the distance between our car and nearby objects. We placed a sensor on the front, the right side, and the rear of the car. For the front and rear, we used </a:t>
            </a:r>
            <a:r>
              <a:rPr lang="en-US" sz="2800" dirty="0" smtClean="0">
                <a:solidFill>
                  <a:srgbClr val="002060"/>
                </a:solidFill>
                <a:latin typeface="Comic Sans MS" pitchFamily="66" charset="0"/>
              </a:rPr>
              <a:t>4-50cm </a:t>
            </a:r>
            <a:r>
              <a:rPr lang="en-US" sz="2800" dirty="0">
                <a:solidFill>
                  <a:srgbClr val="002060"/>
                </a:solidFill>
                <a:latin typeface="Comic Sans MS" pitchFamily="66" charset="0"/>
              </a:rPr>
              <a:t>sensors. For the right side, we used we used a 7</a:t>
            </a:r>
            <a:r>
              <a:rPr lang="en-US" sz="2800" dirty="0" smtClean="0">
                <a:solidFill>
                  <a:srgbClr val="002060"/>
                </a:solidFill>
                <a:latin typeface="Comic Sans MS" pitchFamily="66" charset="0"/>
              </a:rPr>
              <a:t>-80cm </a:t>
            </a:r>
            <a:r>
              <a:rPr lang="en-US" sz="2800" dirty="0">
                <a:solidFill>
                  <a:srgbClr val="002060"/>
                </a:solidFill>
                <a:latin typeface="Comic Sans MS" pitchFamily="66" charset="0"/>
              </a:rPr>
              <a:t>sensor. We decided to use a sensor with a larger range for the side so that we could more easily detect a parking space.</a:t>
            </a:r>
          </a:p>
        </p:txBody>
      </p:sp>
      <p:sp>
        <p:nvSpPr>
          <p:cNvPr id="7" name="TextBox 6"/>
          <p:cNvSpPr txBox="1"/>
          <p:nvPr/>
        </p:nvSpPr>
        <p:spPr>
          <a:xfrm>
            <a:off x="838200" y="533400"/>
            <a:ext cx="4267200" cy="584775"/>
          </a:xfrm>
          <a:prstGeom prst="rect">
            <a:avLst/>
          </a:prstGeom>
          <a:noFill/>
        </p:spPr>
        <p:txBody>
          <a:bodyPr wrap="square" rtlCol="0">
            <a:spAutoFit/>
          </a:bodyPr>
          <a:lstStyle/>
          <a:p>
            <a:r>
              <a:rPr lang="en-US" sz="3200" dirty="0" smtClean="0">
                <a:solidFill>
                  <a:srgbClr val="002060"/>
                </a:solidFill>
                <a:latin typeface="Comic Sans MS" pitchFamily="66" charset="0"/>
              </a:rPr>
              <a:t>Distance Sensors</a:t>
            </a:r>
            <a:endParaRPr lang="en-US" sz="3200" dirty="0">
              <a:solidFill>
                <a:srgbClr val="002060"/>
              </a:solidFill>
              <a:latin typeface="Comic Sans MS" pitchFamily="66" charset="0"/>
            </a:endParaRPr>
          </a:p>
        </p:txBody>
      </p:sp>
    </p:spTree>
    <p:extLst>
      <p:ext uri="{BB962C8B-B14F-4D97-AF65-F5344CB8AC3E}">
        <p14:creationId xmlns:p14="http://schemas.microsoft.com/office/powerpoint/2010/main" val="375033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صورة0524.jpg"/>
          <p:cNvPicPr>
            <a:picLocks noChangeAspect="1"/>
          </p:cNvPicPr>
          <p:nvPr/>
        </p:nvPicPr>
        <p:blipFill>
          <a:blip r:embed="rId2" cstate="print"/>
          <a:stretch>
            <a:fillRect/>
          </a:stretch>
        </p:blipFill>
        <p:spPr>
          <a:xfrm rot="5400000">
            <a:off x="2153793" y="1836801"/>
            <a:ext cx="4331208" cy="324840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066800"/>
            <a:ext cx="7315200" cy="3785652"/>
          </a:xfrm>
          <a:prstGeom prst="rect">
            <a:avLst/>
          </a:prstGeom>
          <a:noFill/>
        </p:spPr>
        <p:txBody>
          <a:bodyPr wrap="square" rtlCol="0">
            <a:spAutoFit/>
          </a:bodyPr>
          <a:lstStyle/>
          <a:p>
            <a:r>
              <a:rPr lang="en-US" sz="3000" dirty="0">
                <a:solidFill>
                  <a:srgbClr val="002060"/>
                </a:solidFill>
                <a:latin typeface="Comic Sans MS" pitchFamily="66" charset="0"/>
              </a:rPr>
              <a:t>we </a:t>
            </a:r>
            <a:r>
              <a:rPr lang="en-US" sz="3000" dirty="0" smtClean="0">
                <a:solidFill>
                  <a:srgbClr val="002060"/>
                </a:solidFill>
                <a:latin typeface="Comic Sans MS" pitchFamily="66" charset="0"/>
              </a:rPr>
              <a:t>measured </a:t>
            </a:r>
            <a:r>
              <a:rPr lang="en-US" sz="3000" dirty="0">
                <a:solidFill>
                  <a:srgbClr val="002060"/>
                </a:solidFill>
                <a:latin typeface="Comic Sans MS" pitchFamily="66" charset="0"/>
              </a:rPr>
              <a:t>the output of each sensor at various distance values, linearized the plot, curve fit the line, and implemented an analog to digital conversion so that we had reliable distance values. </a:t>
            </a:r>
            <a:endParaRPr lang="en-US" sz="3000" dirty="0" smtClean="0">
              <a:solidFill>
                <a:srgbClr val="002060"/>
              </a:solidFill>
              <a:latin typeface="Comic Sans MS" pitchFamily="66" charset="0"/>
            </a:endParaRPr>
          </a:p>
          <a:p>
            <a:endParaRPr lang="en-US" sz="3000" dirty="0"/>
          </a:p>
          <a:p>
            <a:endParaRPr lang="en-US" sz="3000" dirty="0"/>
          </a:p>
        </p:txBody>
      </p:sp>
    </p:spTree>
    <p:extLst>
      <p:ext uri="{BB962C8B-B14F-4D97-AF65-F5344CB8AC3E}">
        <p14:creationId xmlns:p14="http://schemas.microsoft.com/office/powerpoint/2010/main" val="928787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788</TotalTime>
  <Words>387</Words>
  <Application>Microsoft Office PowerPoint</Application>
  <PresentationFormat>On-screen Show (4:3)</PresentationFormat>
  <Paragraphs>41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Hardware</vt:lpstr>
      <vt:lpstr>PowerPoint Presentation</vt:lpstr>
      <vt:lpstr>PowerPoint Presentation</vt:lpstr>
      <vt:lpstr>PowerPoint Presentation</vt:lpstr>
      <vt:lpstr>PowerPoint Presentation</vt:lpstr>
      <vt:lpstr>PowerPoint Presentation</vt:lpstr>
      <vt:lpstr>PowerPoint Presentation</vt:lpstr>
      <vt:lpstr>How we take the data from sensors ?</vt:lpstr>
      <vt:lpstr>How to Park the CaR</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Futuer Smile</dc:creator>
  <cp:lastModifiedBy>Futuer Smile</cp:lastModifiedBy>
  <cp:revision>29</cp:revision>
  <dcterms:created xsi:type="dcterms:W3CDTF">2011-05-20T09:45:33Z</dcterms:created>
  <dcterms:modified xsi:type="dcterms:W3CDTF">2011-05-21T18:50:58Z</dcterms:modified>
</cp:coreProperties>
</file>