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5143500" cx="9144000"/>
  <p:notesSz cx="6858000" cy="9144000"/>
  <p:embeddedFontLst>
    <p:embeddedFont>
      <p:font typeface="Roboto Slab"/>
      <p:regular r:id="rId39"/>
      <p:bold r:id="rId40"/>
    </p:embeddedFont>
    <p:embeddedFont>
      <p:font typeface="Roboto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Slab-bold.fntdata"/><Relationship Id="rId20" Type="http://schemas.openxmlformats.org/officeDocument/2006/relationships/slide" Target="slides/slide15.xml"/><Relationship Id="rId42" Type="http://schemas.openxmlformats.org/officeDocument/2006/relationships/font" Target="fonts/Roboto-bold.fntdata"/><Relationship Id="rId41" Type="http://schemas.openxmlformats.org/officeDocument/2006/relationships/font" Target="fonts/Roboto-regular.fntdata"/><Relationship Id="rId22" Type="http://schemas.openxmlformats.org/officeDocument/2006/relationships/slide" Target="slides/slide17.xml"/><Relationship Id="rId44" Type="http://schemas.openxmlformats.org/officeDocument/2006/relationships/font" Target="fonts/Roboto-boldItalic.fntdata"/><Relationship Id="rId21" Type="http://schemas.openxmlformats.org/officeDocument/2006/relationships/slide" Target="slides/slide16.xml"/><Relationship Id="rId43" Type="http://schemas.openxmlformats.org/officeDocument/2006/relationships/font" Target="fonts/Roboto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RobotoSlab-regular.fntdata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a49ba8b2e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a49ba8b2e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a49ba8b2e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a49ba8b2e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a49ba8b2e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a49ba8b2e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a49ba8b2e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a49ba8b2e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a48990569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a48990569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a48990569_0_4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a48990569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a48990569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a48990569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a48990569_0_8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a48990569_0_8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a48990569_0_4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a48990569_0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a48990569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a48990569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a48990569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a48990569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a48990569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a48990569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a48990569_0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a48990569_0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a48990569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a48990569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7ac9edac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7ac9edac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7ac9edac7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7ac9edac7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7ac9edac7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7ac9edac7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57ac9edac7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57ac9edac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7ac9edac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57ac9edac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ac9edac7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57ac9edac7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7ac9edac7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57ac9edac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a48990569_0_8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a48990569_0_8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7ac9edac7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57ac9edac7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57ac9edac7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57ac9edac7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57ac9edac7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57ac9edac7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57ac9edac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57ac9edac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7ac9edac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7ac9edac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a48990569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a48990569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a49ba8b2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a49ba8b2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a48990569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a48990569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a49ba8b2e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a49ba8b2e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a49ba8b2e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a49ba8b2e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14:gallery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2.jpg"/><Relationship Id="rId6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4" Type="http://schemas.openxmlformats.org/officeDocument/2006/relationships/image" Target="../media/image22.jpg"/><Relationship Id="rId5" Type="http://schemas.openxmlformats.org/officeDocument/2006/relationships/image" Target="../media/image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891350" y="2183346"/>
            <a:ext cx="5361300" cy="2074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 Model Driven Engineering through Architecture Description in e-Health Systems</a:t>
            </a:r>
            <a:endParaRPr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66675"/>
            <a:ext cx="9144000" cy="410894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2"/>
          <p:cNvSpPr txBox="1"/>
          <p:nvPr/>
        </p:nvSpPr>
        <p:spPr>
          <a:xfrm>
            <a:off x="708975" y="215525"/>
            <a:ext cx="7410000" cy="9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600">
                <a:solidFill>
                  <a:schemeClr val="dk1"/>
                </a:solidFill>
              </a:rPr>
              <a:t>                     Diabetes Mellitus Model </a:t>
            </a:r>
            <a:endParaRPr b="1" sz="26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80100"/>
            <a:ext cx="9143999" cy="4335074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3"/>
          <p:cNvSpPr txBox="1"/>
          <p:nvPr/>
        </p:nvSpPr>
        <p:spPr>
          <a:xfrm>
            <a:off x="143675" y="71825"/>
            <a:ext cx="8688600" cy="9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600">
                <a:solidFill>
                  <a:schemeClr val="dk1"/>
                </a:solidFill>
              </a:rPr>
              <a:t>            Diabetes Mellitus Mobile application Model </a:t>
            </a:r>
            <a:endParaRPr b="1" sz="26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950" y="745525"/>
            <a:ext cx="4871076" cy="4028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2463" y="2802725"/>
            <a:ext cx="2111575" cy="69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9250" y="1512150"/>
            <a:ext cx="1277650" cy="95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3127" y="2201025"/>
            <a:ext cx="1528326" cy="137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526425" y="354400"/>
            <a:ext cx="76413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Simulator Diabetes mellitus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5833325" y="1246875"/>
            <a:ext cx="3036000" cy="122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Case one:</a:t>
            </a:r>
            <a:endParaRPr b="1" sz="1500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Benefits of case one:</a:t>
            </a:r>
            <a:endParaRPr b="1" sz="1500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*Diat </a:t>
            </a:r>
            <a:endParaRPr b="1" sz="1500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If some patient needs to follow specific carbohydrate or within range of the pump.</a:t>
            </a:r>
            <a:endParaRPr b="1" sz="1500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*Know the type of food that caused high sugar Check if food is within the possible range of pumps or not</a:t>
            </a:r>
            <a:endParaRPr b="1" sz="1500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5"/>
          <p:cNvSpPr txBox="1"/>
          <p:nvPr>
            <p:ph idx="1" type="body"/>
          </p:nvPr>
        </p:nvSpPr>
        <p:spPr>
          <a:xfrm>
            <a:off x="526425" y="1351200"/>
            <a:ext cx="4636800" cy="32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1 unit of Insulin utilizing 10-12 grams in CHO</a:t>
            </a:r>
            <a:endParaRPr b="1" sz="1500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1 unit of inslulin decrease 50ml/dl of blood</a:t>
            </a:r>
            <a:endParaRPr b="1" sz="1500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 sugarNormal blood =100mg/dl</a:t>
            </a:r>
            <a:endParaRPr b="1" sz="1500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500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Include 4 cases as follow:</a:t>
            </a:r>
            <a:endParaRPr b="1"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/>
          <p:nvPr>
            <p:ph type="title"/>
          </p:nvPr>
        </p:nvSpPr>
        <p:spPr>
          <a:xfrm>
            <a:off x="672800" y="437875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Case one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65625"/>
            <a:ext cx="9143999" cy="427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672575" y="761075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Case Two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819150" y="13477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Then IDiab produces values(pre-meal,post-meal)  Into simulator to evaluate numbers of doses insulin to decrease Sugar in blood, But if the value of post-meal is higher then 500,Which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>
            <p:ph type="title"/>
          </p:nvPr>
        </p:nvSpPr>
        <p:spPr>
          <a:xfrm>
            <a:off x="677375" y="479825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Case Two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12525"/>
            <a:ext cx="9143999" cy="403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481800" y="8037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Case Two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Google Shape;16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75" y="922450"/>
            <a:ext cx="9082625" cy="422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819150" y="422825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Case Three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0675"/>
            <a:ext cx="9144000" cy="4022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Case Four : External</a:t>
            </a:r>
            <a:endParaRPr b="1"/>
          </a:p>
        </p:txBody>
      </p:sp>
      <p:sp>
        <p:nvSpPr>
          <p:cNvPr id="176" name="Google Shape;176;p3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Case Four:Evaluate numbers of doses insulin to decrease Sugarin blood, Between meals, 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87900" y="53120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87900" y="1425950"/>
            <a:ext cx="7505700" cy="30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CAPS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Meta-Model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Models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Simulator for Diabetes  Model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Diabetes Mobile Application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CupCarbon for </a:t>
            </a:r>
            <a:r>
              <a:rPr b="1" lang="en" sz="2400">
                <a:latin typeface="Arial"/>
                <a:ea typeface="Arial"/>
                <a:cs typeface="Arial"/>
                <a:sym typeface="Arial"/>
              </a:rPr>
              <a:t>Diabetes Mobile Application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BMC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Case Four</a:t>
            </a:r>
            <a:endParaRPr b="1"/>
          </a:p>
        </p:txBody>
      </p:sp>
      <p:pic>
        <p:nvPicPr>
          <p:cNvPr id="182" name="Google Shape;1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75" y="1506700"/>
            <a:ext cx="9034799" cy="3568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Generate Randomly </a:t>
            </a:r>
            <a:endParaRPr b="1"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387900" y="146107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Generate randomly part:We bring diabetes data thru call patients and ask some questions as requested about Diabetes or conduct tests. Which were questions as follow:*age,*sex,*weight,*The average amount of Carbohydrate,*The average amount of blood in sugar directly after wake up,*The average amount of blood in sugar after meals,The goal of these data to make simulator randomly generate a results.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Generate Randomly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85200"/>
            <a:ext cx="9143999" cy="345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/>
          <p:nvPr>
            <p:ph type="title"/>
          </p:nvPr>
        </p:nvSpPr>
        <p:spPr>
          <a:xfrm>
            <a:off x="387900" y="3287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Mobile Application Diabetes mellitus type 1</a:t>
            </a:r>
            <a:endParaRPr b="1"/>
          </a:p>
        </p:txBody>
      </p:sp>
      <p:pic>
        <p:nvPicPr>
          <p:cNvPr id="200" name="Google Shape;200;p35"/>
          <p:cNvPicPr preferRelativeResize="0"/>
          <p:nvPr/>
        </p:nvPicPr>
        <p:blipFill rotWithShape="1">
          <a:blip r:embed="rId3">
            <a:alphaModFix/>
          </a:blip>
          <a:srcRect b="39154" l="0" r="71135" t="4271"/>
          <a:stretch/>
        </p:blipFill>
        <p:spPr>
          <a:xfrm>
            <a:off x="123000" y="1546938"/>
            <a:ext cx="2531351" cy="2586701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1" name="Google Shape;20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3050" y="1258975"/>
            <a:ext cx="5210951" cy="343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31588" y="2738450"/>
            <a:ext cx="1124225" cy="6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/>
          <p:nvPr>
            <p:ph type="title"/>
          </p:nvPr>
        </p:nvSpPr>
        <p:spPr>
          <a:xfrm>
            <a:off x="387900" y="1563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Mobile Application Diabetes mellitus type 1</a:t>
            </a:r>
            <a:endParaRPr b="1"/>
          </a:p>
        </p:txBody>
      </p:sp>
      <p:pic>
        <p:nvPicPr>
          <p:cNvPr id="208" name="Google Shape;208;p36"/>
          <p:cNvPicPr preferRelativeResize="0"/>
          <p:nvPr/>
        </p:nvPicPr>
        <p:blipFill rotWithShape="1">
          <a:blip r:embed="rId3">
            <a:alphaModFix/>
          </a:blip>
          <a:srcRect b="0" l="33408" r="0" t="0"/>
          <a:stretch/>
        </p:blipFill>
        <p:spPr>
          <a:xfrm>
            <a:off x="125675" y="1144125"/>
            <a:ext cx="4985499" cy="3800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7899" y="1144125"/>
            <a:ext cx="2078198" cy="369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2425" y="2641713"/>
            <a:ext cx="1124225" cy="6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 txBox="1"/>
          <p:nvPr>
            <p:ph type="title"/>
          </p:nvPr>
        </p:nvSpPr>
        <p:spPr>
          <a:xfrm>
            <a:off x="387900" y="65915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Mobile Application Diabetes mellitus type 1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7"/>
          <p:cNvSpPr txBox="1"/>
          <p:nvPr>
            <p:ph idx="1" type="body"/>
          </p:nvPr>
        </p:nvSpPr>
        <p:spPr>
          <a:xfrm>
            <a:off x="387900" y="1489825"/>
            <a:ext cx="39618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first stage: calculate BMI(Body mass index) when pt.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entering weight and height, and the app told you if, Underweight,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Normal, Overweight, Obese.</a:t>
            </a:r>
            <a:endParaRPr/>
          </a:p>
        </p:txBody>
      </p:sp>
      <p:pic>
        <p:nvPicPr>
          <p:cNvPr id="217" name="Google Shape;21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6600" y="937450"/>
            <a:ext cx="2519450" cy="400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/>
          <p:nvPr>
            <p:ph type="title"/>
          </p:nvPr>
        </p:nvSpPr>
        <p:spPr>
          <a:xfrm>
            <a:off x="387900" y="55860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Mobile Application Diabetes mellitus type 1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8"/>
          <p:cNvSpPr txBox="1"/>
          <p:nvPr>
            <p:ph idx="1" type="body"/>
          </p:nvPr>
        </p:nvSpPr>
        <p:spPr>
          <a:xfrm>
            <a:off x="387900" y="1489825"/>
            <a:ext cx="36027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Second stage: calculate total daily insulin &amp; Bolus &amp; Basel of insulin depending on your weight</a:t>
            </a:r>
            <a:endParaRPr/>
          </a:p>
        </p:txBody>
      </p:sp>
      <p:pic>
        <p:nvPicPr>
          <p:cNvPr id="224" name="Google Shape;22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5525" y="763600"/>
            <a:ext cx="2514299" cy="4211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/>
          <p:nvPr>
            <p:ph type="title"/>
          </p:nvPr>
        </p:nvSpPr>
        <p:spPr>
          <a:xfrm>
            <a:off x="387900" y="54425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Mobile Application Diabetes mellitus type 1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9"/>
          <p:cNvSpPr txBox="1"/>
          <p:nvPr>
            <p:ph idx="1" type="body"/>
          </p:nvPr>
        </p:nvSpPr>
        <p:spPr>
          <a:xfrm>
            <a:off x="387900" y="1365875"/>
            <a:ext cx="5542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Calculate the amount of insulin you need for this meal depends on blood glucose, U should determine first your stats fasting blood sugar or random blood sugar. And the amount of carb. The result will be a fraction number and let patient determine if wants round it or not so the result means needs of insulin u should take for a given meal. Usually an injection of insulin before the meal in a quarter of an hour ago.</a:t>
            </a:r>
            <a:endParaRPr/>
          </a:p>
        </p:txBody>
      </p:sp>
      <p:pic>
        <p:nvPicPr>
          <p:cNvPr id="231" name="Google Shape;23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5625" y="767575"/>
            <a:ext cx="2404974" cy="427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0"/>
          <p:cNvSpPr txBox="1"/>
          <p:nvPr>
            <p:ph type="title"/>
          </p:nvPr>
        </p:nvSpPr>
        <p:spPr>
          <a:xfrm>
            <a:off x="387900" y="285625"/>
            <a:ext cx="8756100" cy="88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Certificate Mobile Application Diabetes mellitus</a:t>
            </a:r>
            <a:endParaRPr b="1" sz="2800"/>
          </a:p>
        </p:txBody>
      </p:sp>
      <p:pic>
        <p:nvPicPr>
          <p:cNvPr id="237" name="Google Shape;23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5625"/>
            <a:ext cx="9144000" cy="485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Cupcarbon</a:t>
            </a:r>
            <a:endParaRPr b="1"/>
          </a:p>
        </p:txBody>
      </p:sp>
      <p:sp>
        <p:nvSpPr>
          <p:cNvPr id="243" name="Google Shape;243;p4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this section, we will describe the results of power consumption SAML Diabetes mellitus Mobile Application running our project in CupCarbon simulator. We applied six different components behaviours and  three sensors.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586150" y="229735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Video Caps</a:t>
            </a:r>
            <a:endParaRPr b="1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2"/>
          <p:cNvSpPr txBox="1"/>
          <p:nvPr>
            <p:ph type="title"/>
          </p:nvPr>
        </p:nvSpPr>
        <p:spPr>
          <a:xfrm>
            <a:off x="100550" y="988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Cupcarbon</a:t>
            </a:r>
            <a:endParaRPr b="1"/>
          </a:p>
        </p:txBody>
      </p:sp>
      <p:sp>
        <p:nvSpPr>
          <p:cNvPr id="249" name="Google Shape;249;p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50" name="Google Shape;25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80000"/>
            <a:ext cx="5139900" cy="426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750" y="880000"/>
            <a:ext cx="3932251" cy="426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3"/>
          <p:cNvSpPr txBox="1"/>
          <p:nvPr>
            <p:ph type="title"/>
          </p:nvPr>
        </p:nvSpPr>
        <p:spPr>
          <a:xfrm>
            <a:off x="250875" y="6960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57" name="Google Shape;257;p43"/>
          <p:cNvSpPr txBox="1"/>
          <p:nvPr/>
        </p:nvSpPr>
        <p:spPr>
          <a:xfrm>
            <a:off x="541975" y="819050"/>
            <a:ext cx="8333400" cy="3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Healthcare organizations can take advantage of include the following:</a:t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b="1" lang="en" sz="1800">
                <a:solidFill>
                  <a:srgbClr val="F3F3F3"/>
                </a:solidFill>
              </a:rPr>
              <a:t>Improved Disease Management</a:t>
            </a:r>
            <a:endParaRPr b="1" sz="1800">
              <a:solidFill>
                <a:srgbClr val="F3F3F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b="1" lang="en" sz="1800">
                <a:solidFill>
                  <a:srgbClr val="F3F3F3"/>
                </a:solidFill>
              </a:rPr>
              <a:t>Decreased Costs</a:t>
            </a:r>
            <a:endParaRPr b="1" sz="1800">
              <a:solidFill>
                <a:srgbClr val="F3F3F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b="1" lang="en" sz="1800">
                <a:solidFill>
                  <a:srgbClr val="F3F3F3"/>
                </a:solidFill>
              </a:rPr>
              <a:t>Improved Outcomes of Treatment</a:t>
            </a:r>
            <a:endParaRPr b="1" sz="1800">
              <a:solidFill>
                <a:srgbClr val="F3F3F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b="1" lang="en" sz="1800">
                <a:solidFill>
                  <a:srgbClr val="F3F3F3"/>
                </a:solidFill>
              </a:rPr>
              <a:t>Reduced Errors</a:t>
            </a:r>
            <a:endParaRPr b="1" sz="1800">
              <a:solidFill>
                <a:srgbClr val="F3F3F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3F3F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***  In short, more connection means more accessible data and better healthcare for patients by lets doctors carry information with them anywhere they go through apps on their smartphones.</a:t>
            </a:r>
            <a:endParaRPr b="1" sz="18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4"/>
          <p:cNvSpPr txBox="1"/>
          <p:nvPr>
            <p:ph type="title"/>
          </p:nvPr>
        </p:nvSpPr>
        <p:spPr>
          <a:xfrm>
            <a:off x="322700" y="83975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63" name="Google Shape;263;p44"/>
          <p:cNvSpPr txBox="1"/>
          <p:nvPr/>
        </p:nvSpPr>
        <p:spPr>
          <a:xfrm>
            <a:off x="139650" y="735150"/>
            <a:ext cx="8864700" cy="4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Roboto"/>
              <a:buChar char="●"/>
            </a:pP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The application will be used by 3000 patients from the Diabetes Center infected with Type1.</a:t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Roboto"/>
              <a:buChar char="●"/>
            </a:pP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Our next plan to gain values of SAML Diabetes mellitus Mobile Application rather than manual using model transformation(Acceleo). In addition, if we bring sensors in real-life to generate them testable with Arduino code.</a:t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Roboto"/>
              <a:buChar char="●"/>
            </a:pP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 It’s can modelling or used e-health system to build any related health system .Also, allow stakeholders to perform analysis for eﬀective architectural,it can be used the system academic or for research to the students.</a:t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Roboto"/>
              <a:buChar char="●"/>
            </a:pPr>
            <a:r>
              <a:rPr lang="en" sz="24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Care management system. Used AES security </a:t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5"/>
          <p:cNvSpPr txBox="1"/>
          <p:nvPr>
            <p:ph type="title"/>
          </p:nvPr>
        </p:nvSpPr>
        <p:spPr>
          <a:xfrm>
            <a:off x="460950" y="17875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Thanks</a:t>
            </a:r>
            <a:endParaRPr sz="6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775800" y="69220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CAPS</a:t>
            </a:r>
            <a:r>
              <a:rPr b="1" lang="en"/>
              <a:t>: Situational Aware (SiA) Cyber-physical systems (CPS).</a:t>
            </a:r>
            <a:endParaRPr b="1"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87900" y="1894499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Evaluate the systems early in the design process before the system or prototypes are built.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Avoiding costly redesign/redevelopment cycles.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255275" y="0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                           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CAPS Framework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75750"/>
            <a:ext cx="9144001" cy="4067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919725" y="100575"/>
            <a:ext cx="7505700" cy="73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                       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Meta-model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89175"/>
            <a:ext cx="9144001" cy="430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436100" y="1212100"/>
            <a:ext cx="7505700" cy="68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Models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674350" y="15201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●"/>
            </a:pPr>
            <a:r>
              <a:rPr b="1"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Smart Hospital Gown Model</a:t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●"/>
            </a:pPr>
            <a:r>
              <a:rPr b="1"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Smart Eyeglasses Model</a:t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●"/>
            </a:pPr>
            <a:r>
              <a:rPr b="1"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Diabetes Mellitus Model </a:t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●"/>
            </a:pPr>
            <a:r>
              <a:rPr b="1"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Diabetes Mellitus mobile Application Model</a:t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BF9000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800">
              <a:solidFill>
                <a:srgbClr val="BF9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280300" y="34700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                     </a:t>
            </a: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Smart Hospital Gown </a:t>
            </a:r>
            <a:r>
              <a:rPr b="1" lang="en" sz="2600">
                <a:latin typeface="Arial"/>
                <a:ea typeface="Arial"/>
                <a:cs typeface="Arial"/>
                <a:sym typeface="Arial"/>
              </a:rPr>
              <a:t>Model</a:t>
            </a:r>
            <a:r>
              <a:rPr b="1" lang="en" sz="2600">
                <a:latin typeface="Arial"/>
                <a:ea typeface="Arial"/>
                <a:cs typeface="Arial"/>
                <a:sym typeface="Arial"/>
              </a:rPr>
              <a:t> </a:t>
            </a:r>
            <a:endParaRPr b="1" sz="2600"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65500"/>
            <a:ext cx="9144000" cy="4230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-161375" y="108325"/>
            <a:ext cx="7505700" cy="95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600">
                <a:latin typeface="Arial"/>
                <a:ea typeface="Arial"/>
                <a:cs typeface="Arial"/>
                <a:sym typeface="Arial"/>
              </a:rPr>
              <a:t>                              </a:t>
            </a:r>
            <a:r>
              <a:rPr b="1" lang="en" sz="2600">
                <a:latin typeface="Arial"/>
                <a:ea typeface="Arial"/>
                <a:cs typeface="Arial"/>
                <a:sym typeface="Arial"/>
              </a:rPr>
              <a:t>Smart Eyeglasses Model</a:t>
            </a:r>
            <a:endParaRPr b="1" sz="2600"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98575"/>
            <a:ext cx="9143999" cy="4144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