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8"/>
  </p:notesMasterIdLst>
  <p:sldIdLst>
    <p:sldId id="257" r:id="rId3"/>
    <p:sldId id="279" r:id="rId4"/>
    <p:sldId id="269" r:id="rId5"/>
    <p:sldId id="270" r:id="rId6"/>
    <p:sldId id="343" r:id="rId7"/>
    <p:sldId id="345" r:id="rId8"/>
    <p:sldId id="346" r:id="rId9"/>
    <p:sldId id="347" r:id="rId10"/>
    <p:sldId id="348" r:id="rId11"/>
    <p:sldId id="352" r:id="rId12"/>
    <p:sldId id="355" r:id="rId13"/>
    <p:sldId id="395" r:id="rId14"/>
    <p:sldId id="396" r:id="rId15"/>
    <p:sldId id="397" r:id="rId16"/>
    <p:sldId id="407" r:id="rId17"/>
    <p:sldId id="361" r:id="rId18"/>
    <p:sldId id="364" r:id="rId19"/>
    <p:sldId id="365" r:id="rId20"/>
    <p:sldId id="366" r:id="rId21"/>
    <p:sldId id="398" r:id="rId22"/>
    <p:sldId id="399" r:id="rId23"/>
    <p:sldId id="369" r:id="rId24"/>
    <p:sldId id="370" r:id="rId25"/>
    <p:sldId id="400" r:id="rId26"/>
    <p:sldId id="401" r:id="rId27"/>
    <p:sldId id="402" r:id="rId28"/>
    <p:sldId id="378" r:id="rId29"/>
    <p:sldId id="403" r:id="rId30"/>
    <p:sldId id="404" r:id="rId31"/>
    <p:sldId id="405" r:id="rId32"/>
    <p:sldId id="406" r:id="rId33"/>
    <p:sldId id="408" r:id="rId34"/>
    <p:sldId id="409" r:id="rId35"/>
    <p:sldId id="383" r:id="rId36"/>
    <p:sldId id="384" r:id="rId37"/>
    <p:sldId id="385" r:id="rId38"/>
    <p:sldId id="410" r:id="rId39"/>
    <p:sldId id="411" r:id="rId40"/>
    <p:sldId id="415" r:id="rId41"/>
    <p:sldId id="386" r:id="rId42"/>
    <p:sldId id="414" r:id="rId43"/>
    <p:sldId id="412" r:id="rId44"/>
    <p:sldId id="413" r:id="rId45"/>
    <p:sldId id="393" r:id="rId46"/>
    <p:sldId id="394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1851" autoAdjust="0"/>
  </p:normalViewPr>
  <p:slideViewPr>
    <p:cSldViewPr>
      <p:cViewPr>
        <p:scale>
          <a:sx n="75" d="100"/>
          <a:sy n="75" d="100"/>
        </p:scale>
        <p:origin x="-121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37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5485D-8F35-4E5D-BABF-3D2966C9AD92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6317E-BF3B-42E1-9A8D-FEA141E7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37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34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1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1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1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1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018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300A-CCA6-434B-B7AA-72BA742672D7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401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682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9257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50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50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300A-CCA6-434B-B7AA-72BA742672D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4990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501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9225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973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973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973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300A-CCA6-434B-B7AA-72BA742672D7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401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871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871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871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87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building consists of two parts separated by an expansion joint.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575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871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300A-CCA6-434B-B7AA-72BA742672D7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401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300A-CCA6-434B-B7AA-72BA742672D7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40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800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62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300A-CCA6-434B-B7AA-72BA742672D7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442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90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56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317E-BF3B-42E1-9A8D-FEA141E7C491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294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40FC-F0F8-4228-B9C2-10925CE76FA9}" type="datetime1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1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8438-793A-4812-A723-17FBFABDE88D}" type="datetime1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7834-6720-4D7A-B16F-B721927B3445}" type="datetime1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7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5EF79E40-764A-4C6E-9630-334A40294CB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28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DDC91A73-1458-4725-B9F9-339D8F9B4E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3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73B4-71F1-4DE0-8E05-DF830AA3F2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78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4FD5-064C-43B5-8840-B965469BDDD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90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C9C82-AF76-4253-812D-F43ADBF0EA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0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DB1BB-731E-42C2-A5E0-E56BCB3F40E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53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99E84-F03B-4716-AF4C-F98A3BAA0BA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035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C01A-04DB-46BB-B97B-57B8692B411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70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4EFD-93BA-4188-A761-DD236C883148}" type="datetime1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6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A99E2-AB14-4B46-974E-89D43968AE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4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365844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91100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259051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943288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468158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8014-D602-4228-95BB-911BAAF09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859429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74C5-E179-4470-90A2-6E51D5D4254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3015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CE26-21EB-4932-B0CC-58E224E5666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21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9B5F-19DA-4301-8F5F-7AA459D627B7}" type="datetime1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76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13245-61CE-4763-98C4-576EA52B5DA3}" type="datetime1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3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64E5-75A2-4A6C-8E65-8116F25A531B}" type="datetime1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0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C06-B28D-4276-AF35-5CB11AD117BD}" type="datetime1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6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6903-164B-44AF-BFE3-56636DE2F7CF}" type="datetime1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78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EC28-325C-4954-961A-56646DC0EACC}" type="datetime1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09BC-FC71-452E-B141-E54AF6656315}" type="datetime1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6EB7-3CCE-44B0-8549-26F5BFCC1A77}" type="datetime1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0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6EB7-3CCE-44B0-8549-26F5BFCC1A77}" type="datetime1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F9F88-D874-4F96-8F5A-8F54061D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637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38200" y="1415143"/>
            <a:ext cx="7696200" cy="1596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An-Najah National University</a:t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Engineering Collage</a:t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Civil Engineering Department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D:\Logos\NNU_Seal_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-19878"/>
            <a:ext cx="16764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4"/>
          <p:cNvSpPr/>
          <p:nvPr/>
        </p:nvSpPr>
        <p:spPr>
          <a:xfrm>
            <a:off x="914400" y="3200400"/>
            <a:ext cx="762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Graduation </a:t>
            </a:r>
            <a:r>
              <a:rPr lang="en-US" sz="40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Project 2</a:t>
            </a:r>
            <a:endParaRPr lang="en-US" sz="4000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3D Dynamic Analysis And design of</a:t>
            </a:r>
          </a:p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Ministry of Transportation Building</a:t>
            </a:r>
            <a:endParaRPr lang="en-US" sz="4000" dirty="0">
              <a:solidFill>
                <a:srgbClr val="C0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14400" y="54864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Supervised by: </a:t>
            </a:r>
            <a:r>
              <a:rPr lang="en-US" sz="32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Dr. Munther Diyab</a:t>
            </a:r>
          </a:p>
          <a:p>
            <a:pPr algn="ctr"/>
            <a:r>
              <a:rPr lang="en-US" sz="32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2013</a:t>
            </a:r>
            <a:endParaRPr lang="en-US" sz="3200" b="1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Dimensions For Beams and Slab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dirty="0" smtClean="0"/>
              </a:p>
              <a:p>
                <a:pPr marL="342900" indent="-342900" algn="just">
                  <a:buFont typeface="Wingdings" pitchFamily="2" charset="2"/>
                  <a:buChar char="Ø"/>
                </a:pPr>
                <a:r>
                  <a:rPr lang="en-US" sz="2400" i="1" dirty="0" smtClean="0">
                    <a:solidFill>
                      <a:schemeClr val="tx1"/>
                    </a:solidFill>
                  </a:rPr>
                  <a:t>Beams dimensions</a:t>
                </a: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i="1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i="1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r>
                  <a:rPr lang="en-US" sz="2400" i="1" dirty="0" smtClean="0">
                    <a:solidFill>
                      <a:schemeClr val="tx1"/>
                    </a:solidFill>
                  </a:rPr>
                  <a:t>For the shown panel </a:t>
                </a:r>
              </a:p>
              <a:p>
                <a:pPr marL="342900" indent="-342900" algn="just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</a:rPr>
                          <m:t>α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</a:rPr>
                          <m:t>f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2400" i="1" dirty="0" smtClean="0">
                    <a:solidFill>
                      <a:schemeClr val="tx1"/>
                    </a:solidFill>
                  </a:rPr>
                  <a:t>1.5</a:t>
                </a:r>
              </a:p>
              <a:p>
                <a:pPr marL="342900" indent="-342900" algn="just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= (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7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65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8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420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1400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36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×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32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×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0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</m:d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=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19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r>
                  <a:rPr lang="en-US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Use slab </a:t>
                </a:r>
                <a:r>
                  <a:rPr lang="en-US" sz="2800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thickness = 0.2 </a:t>
                </a:r>
                <a:r>
                  <a:rPr lang="en-US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 algn="just">
                  <a:buFont typeface="Wingdings" pitchFamily="2" charset="2"/>
                  <a:buChar char="Ø"/>
                </a:pPr>
                <a:endParaRPr lang="en-US" sz="2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endParaRPr lang="en-US" sz="2400" b="1" u="sng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133" t="-877" b="-17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990600"/>
            <a:ext cx="6324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038600"/>
            <a:ext cx="2209800" cy="239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650" y="2136775"/>
            <a:ext cx="1917700" cy="1564958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" y="2125978"/>
            <a:ext cx="2247900" cy="1512571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290" y="2155825"/>
            <a:ext cx="2293620" cy="148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98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Manual Checks for Dimensions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algn="just"/>
                <a:r>
                  <a:rPr lang="en-US" sz="28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Check wide beam shear in the slab:</a:t>
                </a:r>
              </a:p>
              <a:p>
                <a:pPr algn="just"/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solidFill>
                      <a:schemeClr val="tx1"/>
                    </a:solidFill>
                  </a:rPr>
                  <a:t>For 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L</a:t>
                </a:r>
                <a:r>
                  <a:rPr lang="en-US" sz="2400" b="1" baseline="-25000" dirty="0">
                    <a:solidFill>
                      <a:schemeClr val="tx1"/>
                    </a:solidFill>
                  </a:rPr>
                  <a:t>n </a:t>
                </a:r>
                <a:r>
                  <a:rPr lang="en-US" sz="2400" b="1" dirty="0">
                    <a:solidFill>
                      <a:schemeClr val="tx1"/>
                    </a:solidFill>
                    <a:cs typeface="Times New Roman" pitchFamily="18" charset="0"/>
                  </a:rPr>
                  <a:t>= </a:t>
                </a:r>
                <a:r>
                  <a:rPr lang="en-US" sz="2400" b="1" dirty="0" smtClean="0">
                    <a:solidFill>
                      <a:schemeClr val="tx1"/>
                    </a:solidFill>
                    <a:cs typeface="Times New Roman" pitchFamily="18" charset="0"/>
                  </a:rPr>
                  <a:t>7.7 m</a:t>
                </a:r>
              </a:p>
              <a:p>
                <a:pPr algn="just"/>
                <a:r>
                  <a:rPr lang="en-US" sz="2400" dirty="0" smtClean="0">
                    <a:solidFill>
                      <a:schemeClr val="tx1"/>
                    </a:solidFill>
                  </a:rPr>
                  <a:t>Vu = 66 KN/m.                              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φVc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75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28</m:t>
                          </m:r>
                        </m:e>
                      </m:rad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1000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160</m:t>
                          </m:r>
                        </m:num>
                        <m:den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105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8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/>
                  <a:buChar char="è"/>
                </a:pPr>
                <a:r>
                  <a:rPr lang="en-US" sz="24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Vu &lt;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φ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Vc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,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 OK</a:t>
                </a:r>
              </a:p>
              <a:p>
                <a:pPr marL="342900" indent="-342900" algn="just">
                  <a:buFont typeface="Wingdings"/>
                  <a:buChar char="è"/>
                </a:pPr>
                <a:endParaRPr lang="en-US" sz="2400" b="1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Wingdings"/>
                  <a:buChar char="è"/>
                </a:pPr>
                <a:endParaRPr lang="en-US" sz="240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400" t="-1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990600"/>
            <a:ext cx="6324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40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Manual Checks for Dimensions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400" b="1" dirty="0" smtClean="0">
                <a:solidFill>
                  <a:schemeClr val="tx1"/>
                </a:solidFill>
              </a:rPr>
              <a:t>Check beam dimensions</a:t>
            </a:r>
          </a:p>
          <a:p>
            <a:pPr algn="just"/>
            <a:endParaRPr lang="en-US" sz="2400" b="1" dirty="0">
              <a:solidFill>
                <a:schemeClr val="tx1"/>
              </a:solidFill>
            </a:endParaRPr>
          </a:p>
          <a:p>
            <a:pPr marL="342900" indent="-342900" algn="just">
              <a:buFont typeface="Wingdings"/>
              <a:buChar char="è"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algn="just"/>
            <a:r>
              <a:rPr lang="en-US" sz="2400" b="1" dirty="0" smtClean="0">
                <a:solidFill>
                  <a:schemeClr val="tx1"/>
                </a:solidFill>
              </a:rPr>
              <a:t>                                                   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Load distribution from tributary area</a:t>
            </a:r>
          </a:p>
          <a:p>
            <a:pPr marL="342900" indent="-342900" algn="just">
              <a:buFont typeface="Wingdings"/>
              <a:buChar char="è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Shear force from tributary area 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Moment diagram from tributary area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990600"/>
            <a:ext cx="6324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05130" y="2202338"/>
            <a:ext cx="2846070" cy="220535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3251200" y="1676400"/>
            <a:ext cx="5854700" cy="1051877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3048000" y="2959100"/>
            <a:ext cx="6096000" cy="107950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6"/>
          <a:stretch>
            <a:fillRect/>
          </a:stretch>
        </p:blipFill>
        <p:spPr>
          <a:xfrm>
            <a:off x="3251200" y="4426743"/>
            <a:ext cx="5892800" cy="8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09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Manual Checks for Dimensions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400" b="1" dirty="0" smtClean="0">
                <a:solidFill>
                  <a:schemeClr val="tx1"/>
                </a:solidFill>
              </a:rPr>
              <a:t>Check beam dimensions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Moment diagram from tributary area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Moment diagram from direct design method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Total moment = 267+163.5 = 430.5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Difference percentage = 8% </a:t>
            </a:r>
          </a:p>
          <a:p>
            <a:pPr algn="just"/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990600"/>
            <a:ext cx="6324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304800" y="1828800"/>
            <a:ext cx="5892800" cy="85788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330200" y="3200400"/>
            <a:ext cx="5689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7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Manual Checks for Dimensions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algn="just"/>
                <a:r>
                  <a:rPr lang="en-US" sz="2400" b="1" dirty="0" smtClean="0">
                    <a:solidFill>
                      <a:schemeClr val="tx1"/>
                    </a:solidFill>
                  </a:rPr>
                  <a:t>  Moment reinforcement using direct design method results:</a:t>
                </a:r>
              </a:p>
              <a:p>
                <a:pPr algn="just"/>
                <a:endParaRPr lang="en-US" sz="2400" b="1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2400" b="1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2400" b="1" dirty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sz="2400" b="1" dirty="0" smtClean="0">
                    <a:solidFill>
                      <a:schemeClr val="tx1"/>
                    </a:solidFill>
                  </a:rPr>
                  <a:t>  Shear reinforcement using direct design method results:</a:t>
                </a:r>
              </a:p>
              <a:p>
                <a:pPr algn="just"/>
                <a:r>
                  <a:rPr lang="en-US" sz="2400" dirty="0" smtClean="0">
                    <a:solidFill>
                      <a:schemeClr val="tx1"/>
                    </a:solidFill>
                    <a:cs typeface="Times New Roman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𝑢𝑠𝑒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1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𝜑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10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𝑚𝑚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/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200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𝑚𝑚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r>
                  <a:rPr 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Beams dimensions are OK</a:t>
                </a:r>
                <a:endParaRPr lang="en-US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000" t="-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990600"/>
            <a:ext cx="63246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1993900"/>
            <a:ext cx="688657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9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Dimensions </a:t>
            </a:r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For columns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algn="just"/>
                <a:r>
                  <a:rPr lang="en-US" sz="2400" b="1" dirty="0" smtClean="0">
                    <a:solidFill>
                      <a:schemeClr val="tx1"/>
                    </a:solidFill>
                  </a:rPr>
                  <a:t>  </a:t>
                </a:r>
                <a:r>
                  <a:rPr lang="en-US" sz="2400" b="1" dirty="0">
                    <a:solidFill>
                      <a:schemeClr val="tx1"/>
                    </a:solidFill>
                    <a:cs typeface="Times New Roman" pitchFamily="18" charset="0"/>
                  </a:rPr>
                  <a:t> Axial Force in column C1 at grid 10-F 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𝑇𝑜𝑡𝑎𝑙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𝑢𝑙𝑡𝑖𝑚𝑎𝑡𝑒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𝑙𝑜𝑎𝑑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𝑜𝑛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h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𝑒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𝑐𝑜𝑙𝑢𝑚𝑛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3906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𝐾𝑁</m:t>
                      </m:r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r>
                  <a:rPr 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Using </a:t>
                </a:r>
                <a:r>
                  <a:rPr lang="el-GR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= 1%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r>
                  <a:rPr 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Dimensions are 60X60 cm</a:t>
                </a:r>
                <a:endParaRPr lang="en-US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000" t="-87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670C-239E-4E72-94B1-CA54BC4F3DE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133600" y="990600"/>
            <a:ext cx="48768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895600"/>
            <a:ext cx="5553075" cy="345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76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7559040" cy="3453384"/>
          </a:xfr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Chapter Three</a:t>
            </a:r>
            <a: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3D Model</a:t>
            </a:r>
            <a:r>
              <a:rPr lang="ar-SA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&amp;</a:t>
            </a:r>
            <a:r>
              <a:rPr lang="ar-SA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Checks</a:t>
            </a:r>
            <a:endParaRPr lang="en-US" sz="72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06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Compatibility </a:t>
            </a:r>
            <a:r>
              <a:rPr lang="en-US" sz="38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990600"/>
            <a:ext cx="4267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9600" y="5638800"/>
            <a:ext cx="4445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ym typeface="Wingdings" panose="05000000000000000000" pitchFamily="2" charset="2"/>
              </a:rPr>
              <a:t> </a:t>
            </a:r>
            <a:r>
              <a:rPr lang="en-US" sz="2800" b="1" dirty="0" smtClean="0"/>
              <a:t>The model is compatible. </a:t>
            </a:r>
            <a:endParaRPr lang="en-US" sz="2800" b="1" dirty="0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400" y="1371600"/>
            <a:ext cx="4005580" cy="396240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838200" y="1828800"/>
            <a:ext cx="37592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5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Equilibrium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   Manual result            SAP results</a:t>
            </a: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endParaRPr lang="en-US" sz="2800" dirty="0">
              <a:solidFill>
                <a:schemeClr val="tx1"/>
              </a:solidFill>
            </a:endParaRP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endParaRPr lang="en-US" sz="2800" dirty="0">
              <a:solidFill>
                <a:schemeClr val="tx1"/>
              </a:solidFill>
            </a:endParaRP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000" dirty="0" smtClean="0">
                <a:solidFill>
                  <a:schemeClr val="tx1"/>
                </a:solidFill>
              </a:rPr>
              <a:t>Total live load = 9720 KN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   Difference percentage = 0.02%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590800" y="990600"/>
            <a:ext cx="3962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557462"/>
              </p:ext>
            </p:extLst>
          </p:nvPr>
        </p:nvGraphicFramePr>
        <p:xfrm>
          <a:off x="368300" y="2057400"/>
          <a:ext cx="2222500" cy="2209800"/>
        </p:xfrm>
        <a:graphic>
          <a:graphicData uri="http://schemas.openxmlformats.org/drawingml/2006/table">
            <a:tbl>
              <a:tblPr firstRow="1" firstCol="1" bandRow="1"/>
              <a:tblGrid>
                <a:gridCol w="1168400"/>
                <a:gridCol w="1054100"/>
              </a:tblGrid>
              <a:tr h="2762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Member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Weight, KN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Shear walls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4904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Columns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2898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Beams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4415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Slab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12150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external wall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11325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Superimposed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9720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45412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00400" y="2057400"/>
            <a:ext cx="52578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09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Internal Forces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Moment check in beams:</a:t>
            </a:r>
            <a:endParaRPr lang="en-US" sz="28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  <a:p>
            <a:pPr algn="just"/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Moment diagram from direct design method:</a:t>
            </a:r>
          </a:p>
          <a:p>
            <a:pPr algn="just"/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Moment diagram from </a:t>
            </a: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SAP results:</a:t>
            </a:r>
          </a:p>
          <a:p>
            <a:pPr algn="just"/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400" dirty="0" smtClean="0">
                <a:solidFill>
                  <a:schemeClr val="tx1"/>
                </a:solidFill>
                <a:cs typeface="Times New Roman" pitchFamily="18" charset="0"/>
              </a:rPr>
              <a:t>   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 Difference is acceptable</a:t>
            </a:r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990600"/>
            <a:ext cx="4343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05000"/>
            <a:ext cx="8458200" cy="15240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228600" y="3886199"/>
            <a:ext cx="8382000" cy="762001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190500" y="4940300"/>
            <a:ext cx="8382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50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81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Introduction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Preliminary Design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3D Modeling analysis and design using SAP2000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9F88-D874-4F96-8F5A-8F54061D87E9}" type="slidenum">
              <a:rPr lang="en-US" smtClean="0"/>
              <a:t>2</a:t>
            </a:fld>
            <a:endParaRPr lang="en-US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0" y="0"/>
            <a:ext cx="91440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Outline</a:t>
            </a:r>
            <a:endParaRPr lang="en-U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2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Internal Forces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Shear check in beams:</a:t>
            </a:r>
            <a:endParaRPr lang="en-US" sz="28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  <a:p>
            <a:pPr algn="just"/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11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Shear diagram from direct design method:</a:t>
            </a:r>
          </a:p>
          <a:p>
            <a:pPr algn="just"/>
            <a:endParaRPr lang="en-US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Shear </a:t>
            </a:r>
            <a:r>
              <a:rPr lang="en-US" sz="1600" dirty="0">
                <a:solidFill>
                  <a:schemeClr val="tx1"/>
                </a:solidFill>
                <a:cs typeface="Times New Roman" pitchFamily="18" charset="0"/>
              </a:rPr>
              <a:t>diagram from 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SAP results:</a:t>
            </a:r>
          </a:p>
          <a:p>
            <a:pPr algn="just"/>
            <a:endParaRPr lang="en-US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    Difference is acceptable</a:t>
            </a:r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990600"/>
            <a:ext cx="4343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177800" y="1828800"/>
            <a:ext cx="8661400" cy="147066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3581400"/>
            <a:ext cx="7848600" cy="107061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0" y="4876800"/>
            <a:ext cx="79248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57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Internal Forces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algn="just"/>
                <a:r>
                  <a:rPr lang="en-US" sz="2800" b="1" dirty="0" smtClean="0">
                    <a:solidFill>
                      <a:schemeClr val="tx1"/>
                    </a:solidFill>
                    <a:cs typeface="Times New Roman" pitchFamily="18" charset="0"/>
                  </a:rPr>
                  <a:t>    Axial Force in </a:t>
                </a:r>
                <a:r>
                  <a:rPr lang="en-US" sz="2800" b="1" dirty="0">
                    <a:solidFill>
                      <a:schemeClr val="tx1"/>
                    </a:solidFill>
                    <a:cs typeface="Times New Roman" pitchFamily="18" charset="0"/>
                  </a:rPr>
                  <a:t>column C1 at grid </a:t>
                </a:r>
                <a:r>
                  <a:rPr lang="en-US" sz="2800" b="1" dirty="0" smtClean="0">
                    <a:solidFill>
                      <a:schemeClr val="tx1"/>
                    </a:solidFill>
                    <a:cs typeface="Times New Roman" pitchFamily="18" charset="0"/>
                  </a:rPr>
                  <a:t>10-F 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𝑇𝑜𝑡𝑎𝑙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𝑢𝑙𝑡𝑖𝑚𝑎𝑡𝑒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𝑙𝑜𝑎𝑑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𝑜𝑛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h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𝑒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𝑐𝑜𝑙𝑢𝑚𝑛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3906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𝐾𝑁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000" dirty="0">
                    <a:solidFill>
                      <a:schemeClr val="tx1"/>
                    </a:solidFill>
                  </a:rPr>
                  <a:t>The ultimate load from SAP = 4250 KN</a:t>
                </a:r>
              </a:p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Difference percentage </a:t>
                </a:r>
                <a:r>
                  <a:rPr lang="en-US" sz="2000" dirty="0">
                    <a:solidFill>
                      <a:schemeClr val="tx1"/>
                    </a:solidFill>
                  </a:rPr>
                  <a:t>= 8.8%     OK.</a:t>
                </a:r>
              </a:p>
              <a:p>
                <a:pPr algn="l"/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000" b="1" dirty="0">
                    <a:solidFill>
                      <a:schemeClr val="tx1"/>
                    </a:solidFill>
                    <a:cs typeface="Times New Roman" pitchFamily="18" charset="0"/>
                  </a:rPr>
                  <a:t>Axial Force in column C1 at grid </a:t>
                </a:r>
                <a:r>
                  <a:rPr lang="en-US" sz="2000" b="1" dirty="0" smtClean="0">
                    <a:solidFill>
                      <a:schemeClr val="tx1"/>
                    </a:solidFill>
                    <a:cs typeface="Times New Roman" pitchFamily="18" charset="0"/>
                  </a:rPr>
                  <a:t>22-F</a:t>
                </a:r>
                <a:endParaRPr lang="en-US" sz="2000" b="1" dirty="0">
                  <a:solidFill>
                    <a:schemeClr val="tx1"/>
                  </a:solidFill>
                  <a:cs typeface="Times New Roman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𝑇𝑜𝑡𝑎𝑙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𝑢𝑙𝑡𝑖𝑚𝑎𝑡𝑒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𝑙𝑜𝑎𝑑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𝑜𝑛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h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𝑒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𝑐𝑜𝑙𝑢𝑚𝑛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2005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𝐾𝑁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000" dirty="0">
                    <a:solidFill>
                      <a:schemeClr val="tx1"/>
                    </a:solidFill>
                  </a:rPr>
                  <a:t>The ultimate load from SAP = 2160 KN</a:t>
                </a:r>
              </a:p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Difference percentage </a:t>
                </a:r>
                <a:r>
                  <a:rPr lang="en-US" sz="2000" dirty="0">
                    <a:solidFill>
                      <a:schemeClr val="tx1"/>
                    </a:solidFill>
                  </a:rPr>
                  <a:t>= 7.7%     OK.</a:t>
                </a:r>
              </a:p>
              <a:p>
                <a:pPr algn="l"/>
                <a:endParaRPr lang="en-US" sz="2000" dirty="0">
                  <a:solidFill>
                    <a:schemeClr val="tx1"/>
                  </a:solidFill>
                </a:endParaRPr>
              </a:p>
              <a:p>
                <a:pPr algn="just"/>
                <a:endParaRPr lang="en-US" sz="20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333" t="-98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990600"/>
            <a:ext cx="4343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83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algn="just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Comments on Deflection Check:</a:t>
            </a:r>
            <a:endParaRPr lang="en-US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Actual </a:t>
            </a:r>
            <a:r>
              <a:rPr lang="en-US" sz="2000" dirty="0">
                <a:solidFill>
                  <a:schemeClr val="tx1"/>
                </a:solidFill>
              </a:rPr>
              <a:t>beams deflection = total beam deflection - average axial deformation of columns that support the beam.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Actual </a:t>
            </a:r>
            <a:r>
              <a:rPr lang="en-US" sz="2000" dirty="0">
                <a:solidFill>
                  <a:schemeClr val="tx1"/>
                </a:solidFill>
              </a:rPr>
              <a:t>floor deflection = total deflection - the average axial deformation of the four surrounding columns.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Actual </a:t>
            </a:r>
            <a:r>
              <a:rPr lang="en-US" sz="2000" dirty="0">
                <a:solidFill>
                  <a:schemeClr val="tx1"/>
                </a:solidFill>
              </a:rPr>
              <a:t>slab deflection = Actual floor deflection - the average actual beams deflection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 </a:t>
            </a:r>
          </a:p>
          <a:p>
            <a:pPr algn="just"/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299" y="3886200"/>
            <a:ext cx="3648075" cy="2553653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35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lvl="0" algn="just"/>
                <a:r>
                  <a:rPr lang="en-US" sz="2800" b="1" dirty="0" smtClean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Times New Roman" pitchFamily="18" charset="0"/>
                  </a:rPr>
                  <a:t>Deflection in Critical panel:</a:t>
                </a:r>
              </a:p>
              <a:p>
                <a:pPr lvl="0" algn="just"/>
                <a:endParaRPr lang="en-US" sz="900" b="1" dirty="0" smtClean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lvl="0" algn="l"/>
                <a:r>
                  <a:rPr lang="en-US" sz="2000" dirty="0">
                    <a:solidFill>
                      <a:schemeClr val="tx1"/>
                    </a:solidFill>
                  </a:rPr>
                  <a:t>Deflection in beam due to service load (Total dead + Live)</a:t>
                </a:r>
              </a:p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  <a:sym typeface="Wingdings"/>
                  </a:rPr>
                  <a:t>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</a:rPr>
                  <a:t>The actual deflection in B1 = 6-1 = 5 mm </a:t>
                </a:r>
              </a:p>
              <a:p>
                <a:pPr marL="342900" indent="-342900" algn="l">
                  <a:buFont typeface="Wingdings" pitchFamily="2" charset="2"/>
                  <a:buChar char="è"/>
                </a:pPr>
                <a:r>
                  <a:rPr lang="en-US" sz="2000" dirty="0">
                    <a:solidFill>
                      <a:schemeClr val="tx1"/>
                    </a:solidFill>
                  </a:rPr>
                  <a:t>The actual deflection in B2 = 2 mm</a:t>
                </a:r>
              </a:p>
              <a:p>
                <a:pPr algn="l"/>
                <a:r>
                  <a:rPr lang="en-US" sz="2000" dirty="0">
                    <a:solidFill>
                      <a:schemeClr val="tx1"/>
                    </a:solidFill>
                    <a:sym typeface="Wingdings"/>
                  </a:rPr>
                  <a:t>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h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𝑒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𝑎𝑐𝑡𝑢𝑎𝑙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𝑑𝑒𝑓𝑙𝑒𝑐𝑡𝑖𝑜𝑛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𝑖𝑛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𝐵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3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=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20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3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17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7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𝑚𝑚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000" dirty="0">
                    <a:solidFill>
                      <a:schemeClr val="tx1"/>
                    </a:solidFill>
                    <a:sym typeface="Wingdings"/>
                  </a:rPr>
                  <a:t> </a:t>
                </a:r>
                <a:r>
                  <a:rPr lang="en-US" sz="2000" dirty="0">
                    <a:solidFill>
                      <a:schemeClr val="tx1"/>
                    </a:solidFill>
                  </a:rPr>
                  <a:t>The actual deflection in B4 = 2.3 mm</a:t>
                </a:r>
              </a:p>
              <a:p>
                <a:pPr marL="342900" indent="-342900" algn="l">
                  <a:buFont typeface="Wingdings" pitchFamily="2" charset="2"/>
                  <a:buChar char="è"/>
                </a:pPr>
                <a:r>
                  <a:rPr lang="en-US" sz="2000" dirty="0">
                    <a:solidFill>
                      <a:schemeClr val="tx1"/>
                    </a:solidFill>
                  </a:rPr>
                  <a:t>Average deflection in beams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17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7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6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75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𝑚𝑚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342900" indent="-342900" algn="l">
                  <a:buFont typeface="Wingdings" pitchFamily="2" charset="2"/>
                  <a:buChar char="è"/>
                </a:pPr>
                <a:r>
                  <a:rPr lang="en-US" sz="2000" dirty="0">
                    <a:solidFill>
                      <a:schemeClr val="tx1"/>
                    </a:solidFill>
                  </a:rPr>
                  <a:t>The actual floor deflection = 23 – 1.5 = 21.5 mm</a:t>
                </a:r>
              </a:p>
              <a:p>
                <a:pPr algn="l"/>
                <a:r>
                  <a:rPr lang="en-US" sz="2000" dirty="0">
                    <a:solidFill>
                      <a:schemeClr val="tx1"/>
                    </a:solidFill>
                    <a:sym typeface="Wingdings"/>
                  </a:rPr>
                  <a:t> </a:t>
                </a:r>
                <a:r>
                  <a:rPr lang="en-US" sz="2000" dirty="0">
                    <a:solidFill>
                      <a:schemeClr val="tx1"/>
                    </a:solidFill>
                  </a:rPr>
                  <a:t>Actual slab deflection = 1.5– 5.25 = 14.75 mm.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sym typeface="Wingdings"/>
                        </a:rPr>
                        <m:t>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𝑀𝑎𝑥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𝑎𝑙𝑙𝑎𝑤𝑎𝑏𝑙𝑒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𝑑𝑒𝑓𝑙𝑒𝑐𝑡𝑖𝑜𝑛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7</m:t>
                          </m:r>
                          <m:r>
                            <a:rPr lang="en-US" sz="200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00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85</m:t>
                          </m:r>
                        </m:num>
                        <m:den>
                          <m:r>
                            <a:rPr lang="en-US" sz="200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360</m:t>
                          </m:r>
                        </m:den>
                      </m:f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22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𝑚𝑚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&gt;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14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75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𝑚𝑚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 </m:t>
                      </m:r>
                      <m:r>
                        <a:rPr lang="en-US" sz="20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𝑂𝐾</m:t>
                      </m:r>
                    </m:oMath>
                  </m:oMathPara>
                </a14:m>
                <a:endParaRPr lang="en-US" sz="200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marL="342900" indent="-342900" algn="l">
                  <a:buFont typeface="Wingdings" pitchFamily="2" charset="2"/>
                  <a:buChar char="è"/>
                </a:pPr>
                <a:endParaRPr lang="en-US" sz="2000" dirty="0">
                  <a:solidFill>
                    <a:schemeClr val="tx1"/>
                  </a:solidFill>
                </a:endParaRPr>
              </a:p>
              <a:p>
                <a:pPr lvl="0" algn="just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400" t="-109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293" y="2057400"/>
            <a:ext cx="2803208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284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lvl="0" algn="just"/>
                <a:r>
                  <a:rPr lang="en-US" sz="2800" b="1" dirty="0" smtClean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Times New Roman" pitchFamily="18" charset="0"/>
                  </a:rPr>
                  <a:t>Deflection in Critical panel:</a:t>
                </a:r>
              </a:p>
              <a:p>
                <a:pPr lvl="0" algn="just"/>
                <a:endParaRPr lang="en-US" sz="900" b="1" dirty="0" smtClean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lvl="0" algn="l"/>
                <a:r>
                  <a:rPr lang="en-US" sz="2000" dirty="0">
                    <a:solidFill>
                      <a:schemeClr val="tx1"/>
                    </a:solidFill>
                  </a:rPr>
                  <a:t>Deflection from live load: </a:t>
                </a:r>
              </a:p>
              <a:p>
                <a:pPr algn="l"/>
                <a:r>
                  <a:rPr lang="en-US" sz="2000" dirty="0">
                    <a:solidFill>
                      <a:schemeClr val="tx1"/>
                    </a:solidFill>
                  </a:rPr>
                  <a:t>-Deflection in B2:</a:t>
                </a:r>
              </a:p>
              <a:p>
                <a:pPr algn="l"/>
                <a:r>
                  <a:rPr lang="en-US" sz="2000" dirty="0">
                    <a:solidFill>
                      <a:schemeClr val="tx1"/>
                    </a:solidFill>
                    <a:sym typeface="Wingdings"/>
                  </a:rPr>
                  <a:t></a:t>
                </a:r>
                <a:r>
                  <a:rPr lang="en-US" sz="2000" dirty="0">
                    <a:solidFill>
                      <a:schemeClr val="tx1"/>
                    </a:solidFill>
                  </a:rPr>
                  <a:t> The actual deflection in B2 from live load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∆ (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𝐿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) = ∆ (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𝐷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+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𝐿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) − ∆ (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𝐷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) =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5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4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=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8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𝑚𝑚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000" dirty="0">
                    <a:solidFill>
                      <a:schemeClr val="tx1"/>
                    </a:solidFill>
                    <a:sym typeface="Wingdings"/>
                  </a:rPr>
                  <a:t></a:t>
                </a:r>
                <a:r>
                  <a:rPr lang="en-US" sz="2000" dirty="0">
                    <a:solidFill>
                      <a:schemeClr val="tx1"/>
                    </a:solidFill>
                  </a:rPr>
                  <a:t> Actual slab deflection =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∆ (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𝐿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) = ∆ (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𝐷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+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𝐿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) − ∆ (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𝐷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) =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14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75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–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9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75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=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5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𝑚𝑚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lvl="0" algn="l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400" t="-109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004733"/>
            <a:ext cx="3260408" cy="2415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67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Deflection Check</a:t>
            </a:r>
            <a:endParaRPr lang="en-US" sz="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</p:spPr>
            <p:txBody>
              <a:bodyPr numCol="1">
                <a:normAutofit/>
              </a:bodyPr>
              <a:lstStyle/>
              <a:p>
                <a:pPr lvl="0" algn="just"/>
                <a:r>
                  <a:rPr lang="en-US" sz="2800" b="1" dirty="0" smtClean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Times New Roman" pitchFamily="18" charset="0"/>
                  </a:rPr>
                  <a:t>Check slab long term </a:t>
                </a:r>
                <a:r>
                  <a:rPr lang="en-US" sz="2800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Times New Roman" pitchFamily="18" charset="0"/>
                  </a:rPr>
                  <a:t>deflection:</a:t>
                </a:r>
              </a:p>
              <a:p>
                <a:pPr algn="l"/>
                <a:r>
                  <a:rPr lang="en-US" sz="1100" dirty="0" smtClean="0">
                    <a:solidFill>
                      <a:schemeClr val="tx1"/>
                    </a:solidFill>
                  </a:rPr>
                  <a:t>    </a:t>
                </a:r>
              </a:p>
              <a:p>
                <a:pPr algn="l"/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    ∆ </a:t>
                </a:r>
                <a:r>
                  <a:rPr lang="en-US" sz="2000" dirty="0">
                    <a:solidFill>
                      <a:schemeClr val="tx1"/>
                    </a:solidFill>
                  </a:rPr>
                  <a:t>(Total dead) = 9.75 mm.</a:t>
                </a:r>
              </a:p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     ∆ </a:t>
                </a:r>
                <a:r>
                  <a:rPr lang="en-US" sz="2000" dirty="0">
                    <a:solidFill>
                      <a:schemeClr val="tx1"/>
                    </a:solidFill>
                  </a:rPr>
                  <a:t>(Live) = 5 mm.</a:t>
                </a:r>
              </a:p>
              <a:p>
                <a:pPr algn="just"/>
                <a:r>
                  <a:rPr lang="en-US" sz="2000" dirty="0" smtClean="0">
                    <a:solidFill>
                      <a:schemeClr val="tx1"/>
                    </a:solidFill>
                  </a:rPr>
                  <a:t>     ∆ </a:t>
                </a:r>
                <a:r>
                  <a:rPr lang="en-US" sz="2000" dirty="0">
                    <a:solidFill>
                      <a:schemeClr val="tx1"/>
                    </a:solidFill>
                  </a:rPr>
                  <a:t>Long term = ∆ L + λ∞ x ∆ D + 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λt</a:t>
                </a:r>
                <a:r>
                  <a:rPr lang="en-US" sz="2000" dirty="0">
                    <a:solidFill>
                      <a:schemeClr val="tx1"/>
                    </a:solidFill>
                  </a:rPr>
                  <a:t> x ∆ SL</a:t>
                </a:r>
              </a:p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    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∆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𝐿𝑜𝑛𝑔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𝑡𝑒𝑟𝑚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=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5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+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×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9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75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+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×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5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×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5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                          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=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27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𝑚𝑚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h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𝑒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𝑚𝑎𝑥𝑖𝑚𝑢𝑚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𝑎𝑙𝑙𝑜𝑤𝑒𝑑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𝑑𝑒𝑓𝑙𝑒𝑐𝑡𝑖𝑜𝑛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7</m:t>
                          </m:r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85</m:t>
                          </m:r>
                        </m:num>
                        <m:den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240</m:t>
                          </m:r>
                        </m:den>
                      </m:f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33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&gt;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27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    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/>
                      </a:rPr>
                      <m:t>𝑂𝐾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lvl="0" algn="l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295400"/>
                <a:ext cx="9144000" cy="5562600"/>
              </a:xfrm>
              <a:blipFill rotWithShape="1">
                <a:blip r:embed="rId3"/>
                <a:stretch>
                  <a:fillRect l="-1400" t="-109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697-21E2-457A-BE27-C319264B5CE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19400" y="990600"/>
            <a:ext cx="3505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 descr="C:\Users\Tahreer\Desktop\مشروع التخرج\Screen Shots\New folder (2)\13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81200"/>
            <a:ext cx="2750185" cy="22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848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7559040" cy="3453384"/>
          </a:xfr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Chapter Four</a:t>
            </a:r>
            <a: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3D Dynamic Analysis</a:t>
            </a:r>
            <a:endParaRPr lang="en-US" sz="72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9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 Input Data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US" sz="2000" dirty="0"/>
                  <a:t>Nablus is </a:t>
                </a:r>
                <a:r>
                  <a:rPr lang="en-US" sz="2000" dirty="0" smtClean="0"/>
                  <a:t>zone 2B, site soil is Sc</a:t>
                </a:r>
              </a:p>
              <a:p>
                <a:pPr>
                  <a:buNone/>
                </a:pPr>
                <a:r>
                  <a:rPr lang="en-US" sz="2000" dirty="0" err="1"/>
                  <a:t>Ca</a:t>
                </a:r>
                <a:r>
                  <a:rPr lang="en-US" sz="2000" dirty="0"/>
                  <a:t> = 0.24, CV = </a:t>
                </a:r>
                <a:r>
                  <a:rPr lang="en-US" sz="2000" dirty="0" smtClean="0"/>
                  <a:t>0.32</a:t>
                </a:r>
              </a:p>
              <a:p>
                <a:pPr>
                  <a:buNone/>
                </a:pPr>
                <a:r>
                  <a:rPr lang="en-US" sz="2000" dirty="0" smtClean="0"/>
                  <a:t>Importance factor = 1.25</a:t>
                </a:r>
              </a:p>
              <a:p>
                <a:pPr>
                  <a:buNone/>
                </a:pPr>
                <a:r>
                  <a:rPr lang="en-US" sz="2000" dirty="0" smtClean="0"/>
                  <a:t>R=4.5</a:t>
                </a:r>
              </a:p>
              <a:p>
                <a:pPr lvl="0">
                  <a:buNone/>
                </a:pPr>
                <a:r>
                  <a:rPr lang="en-US" sz="2000" dirty="0"/>
                  <a:t>Scale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𝐼</m:t>
                        </m:r>
                        <m:r>
                          <a:rPr lang="en-US" sz="2000" i="1">
                            <a:latin typeface="Cambria Math"/>
                          </a:rPr>
                          <m:t>∗</m:t>
                        </m:r>
                        <m:r>
                          <a:rPr lang="en-US" sz="2000" i="1">
                            <a:latin typeface="Cambria Math"/>
                          </a:rPr>
                          <m:t>𝑔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  <m:r>
                          <a:rPr lang="en-US" sz="2000" i="1">
                            <a:latin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</a:rPr>
                          <m:t>25</m:t>
                        </m:r>
                        <m:r>
                          <a:rPr lang="en-US" sz="2000" i="1">
                            <a:latin typeface="Cambria Math"/>
                          </a:rPr>
                          <m:t>∗</m:t>
                        </m:r>
                        <m:r>
                          <a:rPr lang="en-US" sz="2000" i="1">
                            <a:latin typeface="Cambria Math"/>
                          </a:rPr>
                          <m:t>9</m:t>
                        </m:r>
                        <m:r>
                          <a:rPr lang="en-US" sz="2000" i="1">
                            <a:latin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</a:rPr>
                          <m:t>81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4</m:t>
                        </m:r>
                        <m:r>
                          <a:rPr lang="en-US" sz="2000" i="1">
                            <a:latin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/>
                  <a:t> = 2.725</a:t>
                </a:r>
              </a:p>
              <a:p>
                <a:pPr lvl="0">
                  <a:buNone/>
                </a:pPr>
                <a:r>
                  <a:rPr lang="en-US" sz="2000" dirty="0"/>
                  <a:t>The structure will be designed as "Intermediate Sway".</a:t>
                </a:r>
              </a:p>
              <a:p>
                <a:pPr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3"/>
                <a:stretch>
                  <a:fillRect l="-741" t="-59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0185-0B7A-4163-A526-53B80786EE7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676400"/>
            <a:ext cx="2358072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46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Preliminary Design(Equivalent Static)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US" sz="2000" dirty="0" smtClean="0"/>
                  <a:t>Total mass = dead + 0.25*Live = 8422.3 ton</a:t>
                </a:r>
              </a:p>
              <a:p>
                <a:pPr>
                  <a:buNone/>
                </a:pPr>
                <a:r>
                  <a:rPr lang="en-US" sz="2000" dirty="0"/>
                  <a:t>T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/>
                      </a:rPr>
                      <m:t>=</m:t>
                    </m:r>
                    <m:r>
                      <a:rPr lang="en-US" sz="2000">
                        <a:latin typeface="Cambria Math"/>
                      </a:rPr>
                      <m:t>2</m:t>
                    </m:r>
                    <m:r>
                      <a:rPr lang="en-US" sz="2000">
                        <a:latin typeface="Cambria Math"/>
                      </a:rPr>
                      <m:t>𝜋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>
                                <a:latin typeface="Cambria Math"/>
                              </a:rPr>
                              <m:t>(</m:t>
                            </m:r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a:rPr lang="en-US" sz="2000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2000">
                                    <a:latin typeface="Cambria Math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en-US" sz="2000">
                                    <a:latin typeface="Cambria Math"/>
                                  </a:rPr>
                                  <m:t>𝑀𝑖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𝛥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latin typeface="Cambria Math"/>
                                      </a:rPr>
                                      <m:t>𝑖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000">
                                    <a:latin typeface="Cambria Math"/>
                                  </a:rPr>
                                  <m:t>)</m:t>
                                </m:r>
                              </m:e>
                            </m:nary>
                          </m:num>
                          <m:den>
                            <m:r>
                              <a:rPr lang="en-US" sz="2000">
                                <a:latin typeface="Cambria Math"/>
                              </a:rPr>
                              <m:t>(</m:t>
                            </m:r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a:rPr lang="en-US" sz="2000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2000">
                                    <a:latin typeface="Cambria Math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en-US" sz="2000">
                                    <a:latin typeface="Cambria Math"/>
                                  </a:rPr>
                                  <m:t>𝐹𝑖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𝛥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000">
                                    <a:latin typeface="Cambria Math"/>
                                  </a:rPr>
                                  <m:t>)</m:t>
                                </m:r>
                              </m:e>
                            </m:nary>
                          </m:den>
                        </m:f>
                      </m:e>
                    </m:rad>
                  </m:oMath>
                </a14:m>
                <a:r>
                  <a:rPr lang="en-US" sz="2000" dirty="0" smtClean="0"/>
                  <a:t> = </a:t>
                </a:r>
                <a:r>
                  <a:rPr lang="en-US" sz="2000" dirty="0"/>
                  <a:t>0.766 sec</a:t>
                </a:r>
                <a:r>
                  <a:rPr lang="en-US" sz="2000" dirty="0" smtClean="0"/>
                  <a:t>. in Y-direction</a:t>
                </a:r>
              </a:p>
              <a:p>
                <a:pPr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T</m:t>
                    </m:r>
                    <m:r>
                      <a:rPr lang="en-US" sz="2000">
                        <a:latin typeface="Cambria Math"/>
                      </a:rPr>
                      <m:t> =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Ct</m:t>
                    </m:r>
                    <m:r>
                      <a:rPr lang="en-US" sz="2000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/>
                              </a:rPr>
                              <m:t>hn</m:t>
                            </m:r>
                          </m:e>
                        </m:d>
                      </m:e>
                      <m:sup>
                        <m:r>
                          <a:rPr lang="en-US" sz="2000">
                            <a:latin typeface="Cambria Math"/>
                          </a:rPr>
                          <m:t>3</m:t>
                        </m:r>
                        <m:r>
                          <a:rPr lang="en-US" sz="2000">
                            <a:latin typeface="Cambria Math"/>
                          </a:rPr>
                          <m:t>/</m:t>
                        </m:r>
                        <m:r>
                          <a:rPr lang="en-US" sz="200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dirty="0"/>
                  <a:t>   =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0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0731</m:t>
                    </m:r>
                    <m:r>
                      <a:rPr lang="en-US" sz="2000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>
                                <a:latin typeface="Cambria Math"/>
                              </a:rPr>
                              <m:t>5</m:t>
                            </m:r>
                            <m:r>
                              <a:rPr lang="en-US" sz="2000">
                                <a:latin typeface="Cambria Math"/>
                              </a:rPr>
                              <m:t>∗</m:t>
                            </m:r>
                            <m:r>
                              <a:rPr lang="en-US" sz="2000">
                                <a:latin typeface="Cambria Math"/>
                              </a:rPr>
                              <m:t>4</m:t>
                            </m:r>
                            <m:r>
                              <a:rPr lang="en-US" sz="2000">
                                <a:latin typeface="Cambria Math"/>
                              </a:rPr>
                              <m:t>.</m:t>
                            </m:r>
                            <m:r>
                              <a:rPr lang="en-US" sz="2000">
                                <a:latin typeface="Cambria Math"/>
                              </a:rPr>
                              <m:t>6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00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 sz="2000">
                        <a:latin typeface="Cambria Math"/>
                      </a:rPr>
                      <m:t>=</m:t>
                    </m:r>
                    <m:r>
                      <a:rPr lang="en-US" sz="2000">
                        <a:latin typeface="Cambria Math"/>
                      </a:rPr>
                      <m:t>0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77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𝑠𝑒𝑐</m:t>
                    </m:r>
                  </m:oMath>
                </a14:m>
                <a:endParaRPr lang="en-US" sz="2000" dirty="0" smtClean="0"/>
              </a:p>
              <a:p>
                <a:pPr>
                  <a:buNone/>
                </a:pPr>
                <a:endParaRPr lang="en-US" sz="2000" dirty="0" smtClean="0"/>
              </a:p>
              <a:p>
                <a:pPr>
                  <a:buNone/>
                </a:pPr>
                <a:endParaRPr lang="en-US" sz="2000" dirty="0"/>
              </a:p>
              <a:p>
                <a:pPr>
                  <a:buNone/>
                </a:pPr>
                <a:endParaRPr lang="en-US" sz="2000" dirty="0" smtClean="0"/>
              </a:p>
              <a:p>
                <a:pPr>
                  <a:buNone/>
                </a:pPr>
                <a:endParaRPr lang="en-US" sz="2000" dirty="0"/>
              </a:p>
              <a:p>
                <a:pPr>
                  <a:buNone/>
                </a:pPr>
                <a:r>
                  <a:rPr lang="en-US" sz="2000" dirty="0"/>
                  <a:t>The difference is 3.03% which is acceptable.</a:t>
                </a:r>
                <a:endParaRPr lang="en-US" sz="2000" dirty="0" smtClean="0"/>
              </a:p>
              <a:p>
                <a:pPr>
                  <a:buNone/>
                </a:pPr>
                <a:endParaRPr lang="en-US" sz="2000" dirty="0"/>
              </a:p>
              <a:p>
                <a:pPr>
                  <a:buNone/>
                </a:pPr>
                <a:endParaRPr lang="en-US" sz="2000" dirty="0"/>
              </a:p>
              <a:p>
                <a:pPr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3"/>
                <a:stretch>
                  <a:fillRect l="-741" t="-59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0185-0B7A-4163-A526-53B80786EE7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276600"/>
            <a:ext cx="58674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59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Preliminary Design(Equivalent Static)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 smtClean="0"/>
                  <a:t>Base shear V = 9592.41 KN </a:t>
                </a:r>
                <a:r>
                  <a:rPr lang="en-US" sz="2000" dirty="0"/>
                  <a:t>between maximum and minimum </a:t>
                </a:r>
                <a:endParaRPr lang="en-US" sz="20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>
                        <a:latin typeface="Cambria Math"/>
                      </a:rPr>
                      <m:t>V</m:t>
                    </m:r>
                    <m:r>
                      <a:rPr lang="en-US" sz="2000" i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2000" i="0">
                        <a:latin typeface="Cambria Math"/>
                      </a:rPr>
                      <m:t>F</m:t>
                    </m:r>
                    <m:r>
                      <a:rPr lang="en-US" sz="2000" i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i="0">
                        <a:latin typeface="Cambria Math"/>
                      </a:rPr>
                      <m:t>top</m:t>
                    </m:r>
                    <m:r>
                      <a:rPr lang="en-US" sz="2000" i="0">
                        <a:latin typeface="Cambria Math"/>
                      </a:rPr>
                      <m:t>+ </m:t>
                    </m:r>
                    <m:nary>
                      <m:naryPr>
                        <m:chr m:val="∑"/>
                        <m:limLoc m:val="undOvr"/>
                        <m:ctrlPr>
                          <a:rPr lang="en-US" sz="20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i</m:t>
                        </m:r>
                        <m:r>
                          <a:rPr lang="en-US" sz="2000" i="0">
                            <a:latin typeface="Cambria Math"/>
                          </a:rPr>
                          <m:t>=</m:t>
                        </m:r>
                        <m:r>
                          <a:rPr lang="en-US" sz="2000" i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n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Fi</m:t>
                        </m:r>
                      </m:e>
                    </m:nary>
                  </m:oMath>
                </a14:m>
                <a:r>
                  <a:rPr lang="en-US" sz="2000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The following formula to distribute the base shear on stories: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𝐹𝑖</m:t>
                      </m:r>
                      <m:r>
                        <a:rPr lang="en-US" sz="20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(</m:t>
                          </m:r>
                          <m:r>
                            <a:rPr lang="en-US" sz="2000" i="1">
                              <a:latin typeface="Cambria Math"/>
                            </a:rPr>
                            <m:t>𝑉</m:t>
                          </m:r>
                          <m:r>
                            <a:rPr lang="en-US" sz="2000" i="1">
                              <a:latin typeface="Cambria Math"/>
                            </a:rPr>
                            <m:t>−</m:t>
                          </m:r>
                          <m:r>
                            <a:rPr lang="en-US" sz="2000" i="1">
                              <a:latin typeface="Cambria Math"/>
                            </a:rPr>
                            <m:t>𝐹𝑡</m:t>
                          </m:r>
                          <m:r>
                            <a:rPr lang="en-US" sz="2000" i="1">
                              <a:latin typeface="Cambria Math"/>
                            </a:rPr>
                            <m:t>)(</m:t>
                          </m:r>
                          <m:r>
                            <a:rPr lang="en-US" sz="2000" i="1">
                              <a:latin typeface="Cambria Math"/>
                            </a:rPr>
                            <m:t>𝑊𝑖</m:t>
                          </m:r>
                          <m:r>
                            <a:rPr lang="en-US" sz="2000" i="1">
                              <a:latin typeface="Cambria Math"/>
                            </a:rPr>
                            <m:t>∗</m:t>
                          </m:r>
                          <m:r>
                            <a:rPr lang="en-US" sz="2000" i="1">
                              <a:latin typeface="Cambria Math"/>
                            </a:rPr>
                            <m:t>h</m:t>
                          </m:r>
                          <m:r>
                            <a:rPr lang="en-US" sz="2000" i="1">
                              <a:latin typeface="Cambria Math"/>
                            </a:rPr>
                            <m:t>𝑥</m:t>
                          </m:r>
                          <m:r>
                            <a:rPr lang="en-US" sz="20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𝑊𝑖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∗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h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𝑖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3"/>
                <a:stretch>
                  <a:fillRect l="-741" t="-250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0185-0B7A-4163-A526-53B80786EE7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894443"/>
              </p:ext>
            </p:extLst>
          </p:nvPr>
        </p:nvGraphicFramePr>
        <p:xfrm>
          <a:off x="457200" y="3505200"/>
          <a:ext cx="7696199" cy="25907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4865"/>
                <a:gridCol w="834948"/>
                <a:gridCol w="1360690"/>
                <a:gridCol w="1355184"/>
                <a:gridCol w="1073504"/>
                <a:gridCol w="1073504"/>
                <a:gridCol w="1073504"/>
              </a:tblGrid>
              <a:tr h="37011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Floor #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Height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Elevation(h)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Floor Mass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M*(h)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Force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shear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1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1684.457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38742.51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3540.281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3540.281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1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1684.457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30994.01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2420.76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5961.041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1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1684.457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23245.51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1815.57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7776.612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1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1684.457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15497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1210.38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8986.992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1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1684.457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7748.502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605.1901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9592.182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1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∑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116227.5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60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7559040" cy="3453384"/>
          </a:xfr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Chapter One</a:t>
            </a:r>
            <a: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Introduction</a:t>
            </a:r>
            <a:endParaRPr lang="en-US" sz="96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84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Modal Analysis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</p:spPr>
            <p:txBody>
              <a:bodyPr>
                <a:normAutofit/>
              </a:bodyPr>
              <a:lstStyle/>
              <a:p>
                <a:pPr marL="0" lvl="0" indent="0">
                  <a:buNone/>
                </a:pPr>
                <a:r>
                  <a:rPr lang="en-US" sz="2000" b="1" dirty="0" smtClean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Times New Roman" pitchFamily="18" charset="0"/>
                  </a:rPr>
                  <a:t>Response spectrum:</a:t>
                </a:r>
              </a:p>
              <a:p>
                <a:pPr marL="0" lvl="0" indent="0">
                  <a:buNone/>
                </a:pPr>
                <a:endParaRPr lang="en-US" sz="2000" b="1" dirty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2000" b="1" dirty="0" smtClean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2000" b="1" dirty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2000" b="1" dirty="0" smtClean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2000" b="1" dirty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2000" b="1" dirty="0" smtClean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2000" b="1" dirty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2000" b="1" dirty="0" smtClean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2000" b="1" dirty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endParaRPr lang="en-US" sz="1050" b="1" dirty="0" smtClean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lvl="0" indent="0">
                  <a:buNone/>
                </a:pPr>
                <a:r>
                  <a:rPr lang="en-US" sz="2000" dirty="0"/>
                  <a:t>The difference between equivalent static shear and response spectrum shear in Y-direction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9989</m:t>
                        </m:r>
                        <m:r>
                          <a:rPr lang="en-US" sz="2000" i="1">
                            <a:latin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</a:rPr>
                          <m:t>97</m:t>
                        </m:r>
                        <m:r>
                          <a:rPr lang="en-US" sz="2000" i="1">
                            <a:latin typeface="Cambria Math"/>
                          </a:rPr>
                          <m:t>−</m:t>
                        </m:r>
                        <m:r>
                          <a:rPr lang="en-US" sz="2000" i="1">
                            <a:latin typeface="Cambria Math"/>
                          </a:rPr>
                          <m:t>9592</m:t>
                        </m:r>
                        <m:r>
                          <a:rPr lang="en-US" sz="2000" i="1">
                            <a:latin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</a:rPr>
                          <m:t>14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9989</m:t>
                        </m:r>
                        <m:r>
                          <a:rPr lang="en-US" sz="2000" i="1">
                            <a:latin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</a:rPr>
                          <m:t>97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×</m:t>
                    </m:r>
                    <m:r>
                      <a:rPr lang="en-US" sz="2000" i="1">
                        <a:latin typeface="Cambria Math"/>
                      </a:rPr>
                      <m:t>100</m:t>
                    </m:r>
                    <m:r>
                      <a:rPr lang="en-US" sz="2000" i="1">
                        <a:latin typeface="Cambria Math"/>
                      </a:rPr>
                      <m:t>%</m:t>
                    </m:r>
                  </m:oMath>
                </a14:m>
                <a:r>
                  <a:rPr lang="en-US" sz="2000" dirty="0"/>
                  <a:t> = 3.98%</a:t>
                </a:r>
                <a:endParaRPr lang="en-US" sz="2000" b="1" dirty="0">
                  <a:solidFill>
                    <a:srgbClr val="4BACC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05400"/>
              </a:xfrm>
              <a:blipFill rotWithShape="1">
                <a:blip r:embed="rId3"/>
                <a:stretch>
                  <a:fillRect l="-815" t="-717" r="-222" b="-812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0185-0B7A-4163-A526-53B80786EE7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2590800"/>
            <a:ext cx="2901950" cy="28956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650" y="2590800"/>
            <a:ext cx="2759710" cy="28956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360" y="2590800"/>
            <a:ext cx="331724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08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Modal Analysis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b="1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Response spectrum:</a:t>
            </a:r>
          </a:p>
          <a:p>
            <a:pPr marL="0" lvl="0" indent="0">
              <a:buNone/>
            </a:pPr>
            <a:endParaRPr lang="en-US" sz="2000" b="1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0" indent="0">
              <a:buNone/>
            </a:pPr>
            <a:endParaRPr lang="en-US" sz="2000" b="1" dirty="0" smtClean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0" indent="0">
              <a:buNone/>
            </a:pPr>
            <a:endParaRPr lang="en-US" sz="2000" b="1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0" indent="0">
              <a:buNone/>
            </a:pPr>
            <a:endParaRPr lang="en-US" sz="2000" b="1" dirty="0" smtClean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0" indent="0">
              <a:buNone/>
            </a:pPr>
            <a:endParaRPr lang="en-US" sz="2000" b="1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0" indent="0">
              <a:buNone/>
            </a:pPr>
            <a:endParaRPr lang="en-US" sz="2000" b="1" dirty="0" smtClean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0" indent="0">
              <a:buNone/>
            </a:pPr>
            <a:endParaRPr lang="en-US" sz="2000" b="1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0" indent="0">
              <a:buNone/>
            </a:pPr>
            <a:endParaRPr lang="en-US" sz="2000" b="1" dirty="0" smtClean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0" indent="0">
              <a:buNone/>
            </a:pPr>
            <a:endParaRPr lang="en-US" sz="2000" b="1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0" indent="0">
              <a:buNone/>
            </a:pPr>
            <a:endParaRPr lang="en-US" sz="1050" b="1" dirty="0" smtClean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0185-0B7A-4163-A526-53B80786EE7D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4" y="2160904"/>
            <a:ext cx="7292976" cy="401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6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7559040" cy="3453384"/>
          </a:xfr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Chapter Five</a:t>
            </a:r>
            <a: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Slab, Beams and Columns Design</a:t>
            </a:r>
            <a:endParaRPr lang="en-US" sz="72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09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7559040" cy="3453384"/>
          </a:xfr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Chapter Six</a:t>
            </a:r>
            <a: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Footings, Shear walls and Stairs Design</a:t>
            </a:r>
            <a:endParaRPr lang="en-US" sz="66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7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Shear Walls Design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219200"/>
                <a:ext cx="9144000" cy="563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 smtClean="0"/>
                  <a:t>       </a:t>
                </a:r>
                <a:r>
                  <a:rPr lang="en-US" sz="2400" b="1" i="1" u="sng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For SW1</a:t>
                </a:r>
              </a:p>
              <a:p>
                <a:r>
                  <a:rPr lang="en-US" sz="2000" dirty="0" smtClean="0"/>
                  <a:t>P </a:t>
                </a:r>
                <a:r>
                  <a:rPr lang="en-US" sz="2000" dirty="0"/>
                  <a:t>= 12500 KN                </a:t>
                </a:r>
                <a:r>
                  <a:rPr lang="en-US" sz="2000" dirty="0" err="1"/>
                  <a:t>Mx</a:t>
                </a:r>
                <a:r>
                  <a:rPr lang="en-US" sz="2000" dirty="0"/>
                  <a:t> = 1040 </a:t>
                </a:r>
                <a:r>
                  <a:rPr lang="en-US" sz="2000" dirty="0" err="1"/>
                  <a:t>KN.m</a:t>
                </a:r>
                <a:r>
                  <a:rPr lang="en-US" sz="2000" dirty="0"/>
                  <a:t>           </a:t>
                </a:r>
              </a:p>
              <a:p>
                <a:r>
                  <a:rPr lang="en-US" sz="2000" dirty="0"/>
                  <a:t>My = 33 </a:t>
                </a:r>
                <a:r>
                  <a:rPr lang="en-US" sz="2000" dirty="0" err="1"/>
                  <a:t>KN.m</a:t>
                </a:r>
                <a:r>
                  <a:rPr lang="en-US" sz="2000" dirty="0"/>
                  <a:t>               </a:t>
                </a:r>
                <a:r>
                  <a:rPr lang="en-US" sz="2000" dirty="0" err="1"/>
                  <a:t>Vx</a:t>
                </a:r>
                <a:r>
                  <a:rPr lang="en-US" sz="2000" dirty="0"/>
                  <a:t> = 23 KN</a:t>
                </a:r>
              </a:p>
              <a:p>
                <a:r>
                  <a:rPr lang="en-US" sz="2000" dirty="0" err="1"/>
                  <a:t>Vy</a:t>
                </a:r>
                <a:r>
                  <a:rPr lang="en-US" sz="2000" dirty="0"/>
                  <a:t> = 3684 KN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lang="en-US" sz="20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1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5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&gt;</m:t>
                    </m:r>
                    <m:f>
                      <m:fPr>
                        <m:ctrlPr>
                          <a:rPr lang="en-US" sz="20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lang="en-US" sz="20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𝑚𝑖𝑛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0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2</m:t>
                    </m:r>
                  </m:oMath>
                </a14:m>
                <a:endParaRPr lang="en-US" sz="20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en-US" sz="2000" dirty="0">
                    <a:solidFill>
                      <a:schemeClr val="accent2">
                        <a:lumMod val="50000"/>
                      </a:schemeClr>
                    </a:solidFill>
                  </a:rPr>
                  <a:t>Use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𝜑</m:t>
                    </m:r>
                    <m:r>
                      <a:rPr lang="en-US" sz="200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14</m:t>
                    </m:r>
                    <m:r>
                      <a:rPr lang="en-US" sz="2000" b="0" i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/ 200mm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2000">
                            <a:latin typeface="Cambria Math"/>
                          </a:rPr>
                          <m:t>𝑢𝑦</m:t>
                        </m:r>
                      </m:sub>
                    </m:sSub>
                    <m:r>
                      <a:rPr lang="en-US" sz="2000">
                        <a:latin typeface="Cambria Math"/>
                      </a:rPr>
                      <m:t> = </m:t>
                    </m:r>
                    <m:r>
                      <a:rPr lang="en-US" sz="2000">
                        <a:latin typeface="Cambria Math"/>
                      </a:rPr>
                      <m:t>67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𝑘𝑁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𝑚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1043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  </m:t>
                    </m:r>
                    <m:r>
                      <a:rPr lang="en-US" sz="2000" i="1">
                        <a:latin typeface="Cambria Math"/>
                      </a:rPr>
                      <m:t>𝑜𝑛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𝑒𝑎𝑐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𝑠𝑖𝑑𝑒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𝑜𝑓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𝑒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𝑤𝑎𝑙𝑙</m:t>
                    </m:r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𝑢𝑥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 = </m:t>
                    </m:r>
                    <m:r>
                      <a:rPr lang="en-US" sz="2000" i="1">
                        <a:latin typeface="Cambria Math"/>
                      </a:rPr>
                      <m:t>1040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𝑘𝑁</m:t>
                    </m:r>
                    <m:r>
                      <a:rPr lang="en-US" sz="2000" i="1">
                        <a:latin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</a:rPr>
                      <m:t>𝑚</m:t>
                    </m:r>
                    <m:r>
                      <a:rPr lang="en-US" sz="2000" i="1">
                        <a:latin typeface="Cambria Math"/>
                      </a:rPr>
                      <m:t>         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𝑢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 = </m:t>
                    </m:r>
                    <m:r>
                      <a:rPr lang="en-US" sz="2000" i="1">
                        <a:latin typeface="Cambria Math"/>
                      </a:rPr>
                      <m:t>11055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𝑘𝑁</m:t>
                    </m:r>
                  </m:oMath>
                </a14:m>
                <a:endParaRPr lang="en-US" sz="2000" dirty="0" smtClean="0"/>
              </a:p>
              <a:p>
                <a:pPr marL="0" indent="0">
                  <a:buNone/>
                </a:pPr>
                <a:endParaRPr lang="en-US" sz="2000" dirty="0" smtClean="0"/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𝜌</m:t>
                    </m:r>
                    <m:r>
                      <a:rPr lang="en-US" sz="2000" i="1">
                        <a:latin typeface="Cambria Math"/>
                      </a:rPr>
                      <m:t>=  </m:t>
                    </m:r>
                    <m:r>
                      <a:rPr lang="en-US" sz="2000" i="1">
                        <a:latin typeface="Cambria Math"/>
                      </a:rPr>
                      <m:t>0</m:t>
                    </m:r>
                    <m:r>
                      <a:rPr lang="en-US" sz="2000" i="1">
                        <a:latin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</a:rPr>
                      <m:t>0012</m:t>
                    </m:r>
                    <m:r>
                      <a:rPr lang="en-US" sz="2000" i="1">
                        <a:latin typeface="Cambria Math"/>
                      </a:rPr>
                      <m:t>        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1860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𝐴𝑠</m:t>
                        </m:r>
                        <m:r>
                          <a:rPr lang="en-US" sz="2000" i="1">
                            <a:latin typeface="Cambria Math"/>
                          </a:rPr>
                          <m:t> 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0</m:t>
                    </m:r>
                    <m:r>
                      <a:rPr lang="en-US" sz="2000" i="1">
                        <a:latin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</a:rPr>
                      <m:t>0025</m:t>
                    </m:r>
                    <m:r>
                      <a:rPr lang="en-US" sz="2000" i="1">
                        <a:latin typeface="Cambria Math"/>
                      </a:rPr>
                      <m:t> ×</m:t>
                    </m:r>
                    <m:r>
                      <a:rPr lang="en-US" sz="2000" i="1">
                        <a:latin typeface="Cambria Math"/>
                      </a:rPr>
                      <m:t>𝑏</m:t>
                    </m:r>
                    <m:r>
                      <a:rPr lang="en-US" sz="2000" i="1">
                        <a:latin typeface="Cambria Math"/>
                      </a:rPr>
                      <m:t>×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3875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𝐴𝑠𝑠𝑢𝑚𝑒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𝜑</m:t>
                    </m:r>
                    <m:r>
                      <a:rPr lang="en-US" sz="2000" i="1">
                        <a:latin typeface="Cambria Math"/>
                      </a:rPr>
                      <m:t>12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𝑚𝑚</m:t>
                    </m:r>
                    <m:r>
                      <a:rPr lang="en-US" sz="2000" i="1">
                        <a:latin typeface="Cambria Math"/>
                      </a:rPr>
                      <m:t>  → 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𝑈𝑠𝑒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1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𝜑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12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𝑚𝑚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/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300</m:t>
                    </m:r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𝑚𝑚</m:t>
                    </m:r>
                  </m:oMath>
                </a14:m>
                <a:endParaRPr lang="en-US" sz="20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dirty="0">
                    <a:solidFill>
                      <a:schemeClr val="accent2">
                        <a:lumMod val="75000"/>
                      </a:schemeClr>
                    </a:solidFill>
                  </a:rPr>
                  <a:t>For corners and edges use ρ = </a:t>
                </a:r>
                <a:r>
                  <a:rPr lang="en-US" sz="20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0.01</a:t>
                </a:r>
                <a:endParaRPr lang="en-US" sz="20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19200"/>
                <a:ext cx="9144000" cy="5638800"/>
              </a:xfrm>
              <a:blipFill rotWithShape="1">
                <a:blip r:embed="rId2"/>
                <a:stretch>
                  <a:fillRect l="-667" t="-86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E043-1A2D-4F64-9B0A-BACB51AE3ADE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400" y="1352550"/>
            <a:ext cx="1623695" cy="25273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0" y="4038600"/>
            <a:ext cx="2785745" cy="2178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38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 of Tie Beams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A</a:t>
                </a:r>
                <a:r>
                  <a:rPr lang="en-US" sz="2000" dirty="0"/>
                  <a:t>ll tie beams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/>
                      </a:rPr>
                      <m:t>80</m:t>
                    </m:r>
                    <m:r>
                      <a:rPr lang="en-US" sz="2000">
                        <a:latin typeface="Cambria Math"/>
                      </a:rPr>
                      <m:t>𝑐𝑚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𝑑𝑒𝑝𝑡</m:t>
                    </m:r>
                    <m:r>
                      <a:rPr lang="en-US" sz="2000">
                        <a:latin typeface="Cambria Math"/>
                      </a:rPr>
                      <m:t>h</m:t>
                    </m:r>
                    <m:r>
                      <a:rPr lang="en-US" sz="2000">
                        <a:latin typeface="Cambria Math"/>
                      </a:rPr>
                      <m:t>×</m:t>
                    </m:r>
                    <m:r>
                      <a:rPr lang="en-US" sz="2000">
                        <a:latin typeface="Cambria Math"/>
                      </a:rPr>
                      <m:t>25</m:t>
                    </m:r>
                    <m:r>
                      <a:rPr lang="en-US" sz="2000">
                        <a:latin typeface="Cambria Math"/>
                      </a:rPr>
                      <m:t>𝑐𝑚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𝑤𝑖𝑑𝑡</m:t>
                    </m:r>
                    <m:r>
                      <a:rPr lang="en-US" sz="2000">
                        <a:latin typeface="Cambria Math"/>
                      </a:rPr>
                      <m:t>h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 smtClean="0"/>
                  <a:t>                         </a:t>
                </a:r>
                <a:r>
                  <a:rPr lang="en-US" sz="2000" u="sng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moment diagram</a:t>
                </a:r>
                <a:endParaRPr lang="en-US" sz="2000" u="sng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dirty="0"/>
                  <a:t>Critical tie beam</a:t>
                </a:r>
              </a:p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</a:rPr>
                      <m:t>𝜌</m:t>
                    </m:r>
                    <m:r>
                      <a:rPr lang="en-US" sz="2000" b="0" i="0" smtClean="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&lt;</m:t>
                    </m:r>
                    <m:r>
                      <a:rPr lang="en-US" sz="20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ρ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US" sz="2000">
                        <a:latin typeface="Cambria Math"/>
                      </a:rPr>
                      <m:t>=</m:t>
                    </m:r>
                    <m:r>
                      <a:rPr lang="en-US" sz="2000">
                        <a:latin typeface="Cambria Math"/>
                      </a:rPr>
                      <m:t>0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0033</m:t>
                    </m:r>
                  </m:oMath>
                </a14:m>
                <a:endParaRPr lang="en-US" sz="2000" dirty="0" smtClean="0"/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𝐴𝑠</m:t>
                    </m:r>
                    <m:r>
                      <a:rPr lang="en-US" sz="2000" i="1">
                        <a:latin typeface="Cambria Math"/>
                      </a:rPr>
                      <m:t> =</m:t>
                    </m:r>
                    <m:r>
                      <a:rPr lang="en-US" sz="2000" i="1">
                        <a:latin typeface="Cambria Math"/>
                      </a:rPr>
                      <m:t>610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 smtClean="0"/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𝑈𝑠𝑒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3</m:t>
                    </m:r>
                    <m:r>
                      <a:rPr lang="en-US" sz="2000" i="1">
                        <a:latin typeface="Cambria Math"/>
                      </a:rPr>
                      <m:t>𝜑</m:t>
                    </m:r>
                    <m:r>
                      <a:rPr lang="en-US" sz="2000" i="1">
                        <a:latin typeface="Cambria Math"/>
                      </a:rPr>
                      <m:t>16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𝑓𝑜𝑟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𝑏𝑜𝑡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𝑡𝑜𝑝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𝑎𝑛𝑑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𝑏𝑜𝑡𝑡𝑜𝑚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𝑠𝑡𝑒𝑒𝑙</m:t>
                    </m:r>
                  </m:oMath>
                </a14:m>
                <a:endParaRPr lang="en-US" sz="2000" dirty="0" smtClean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𝑈</m:t>
                    </m:r>
                    <m:r>
                      <a:rPr lang="en-US" sz="2000" i="1">
                        <a:latin typeface="Cambria Math"/>
                      </a:rPr>
                      <m:t>𝑠𝑒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2</m:t>
                    </m:r>
                    <m:r>
                      <a:rPr lang="en-US" sz="2000" i="1">
                        <a:latin typeface="Cambria Math"/>
                      </a:rPr>
                      <m:t>𝜑</m:t>
                    </m:r>
                    <m:r>
                      <a:rPr lang="en-US" sz="2000" i="1">
                        <a:latin typeface="Cambria Math"/>
                      </a:rPr>
                      <m:t>12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𝑚𝑚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𝑖𝑛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𝑒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𝑚𝑖𝑑𝑑𝑙𝑒</m:t>
                    </m:r>
                  </m:oMath>
                </a14:m>
                <a:endParaRPr lang="en-US" sz="2000" dirty="0" smtClean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533" t="-58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8F71-E8BD-4959-B80E-66C54553837A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981200"/>
            <a:ext cx="3733800" cy="1143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657600"/>
            <a:ext cx="1679787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0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 of Footings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Site soil  is classify </a:t>
                </a:r>
                <a:r>
                  <a:rPr lang="en-US" sz="20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Sc</a:t>
                </a:r>
                <a:r>
                  <a:rPr lang="en-US" sz="2000" dirty="0"/>
                  <a:t>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q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all</m:t>
                    </m:r>
                    <m:r>
                      <a:rPr lang="en-US" sz="2000">
                        <a:latin typeface="Cambria Math"/>
                      </a:rPr>
                      <m:t>=</m:t>
                    </m:r>
                    <m:r>
                      <a:rPr lang="en-US" sz="2000">
                        <a:latin typeface="Cambria Math"/>
                      </a:rPr>
                      <m:t>400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Kn</m:t>
                    </m:r>
                    <m:r>
                      <a:rPr lang="en-US" sz="200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m</m:t>
                    </m:r>
                    <m:r>
                      <a:rPr lang="en-US" sz="2000">
                        <a:latin typeface="Cambria Math"/>
                      </a:rPr>
                      <m:t>2</m:t>
                    </m:r>
                  </m:oMath>
                </a14:m>
                <a:r>
                  <a:rPr lang="ar-SA" sz="2000" dirty="0"/>
                  <a:t>    </a:t>
                </a:r>
              </a:p>
              <a:p>
                <a:r>
                  <a:rPr lang="en-US" sz="2000" dirty="0" smtClean="0"/>
                  <a:t>Area is Max from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A</m:t>
                    </m:r>
                    <m:r>
                      <a:rPr lang="en-US" sz="2000">
                        <a:latin typeface="Cambria Math"/>
                      </a:rPr>
                      <m:t>1</m:t>
                    </m:r>
                    <m:r>
                      <a:rPr lang="en-US" sz="200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Survice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reaction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q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all</m:t>
                        </m:r>
                      </m:den>
                    </m:f>
                  </m:oMath>
                </a14:m>
                <a:endParaRPr lang="en-US" sz="2000" dirty="0"/>
              </a:p>
              <a:p>
                <a:r>
                  <a:rPr lang="en-US" sz="2000" dirty="0" smtClean="0"/>
                  <a:t>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A</m:t>
                    </m:r>
                    <m:r>
                      <a:rPr lang="en-US" sz="2000">
                        <a:latin typeface="Cambria Math"/>
                      </a:rPr>
                      <m:t>2</m:t>
                    </m:r>
                    <m:r>
                      <a:rPr lang="en-US" sz="200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envelop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from</m:t>
                        </m:r>
                        <m:r>
                          <a:rPr lang="en-US" sz="2000">
                            <a:latin typeface="Cambria Math"/>
                          </a:rPr>
                          <m:t> [</m:t>
                        </m:r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>
                                <a:latin typeface="Cambria Math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/>
                              </a:rPr>
                              <m:t>DL</m:t>
                            </m:r>
                            <m:r>
                              <a:rPr lang="en-US" sz="2000"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𝐿𝐿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𝐸𝑥</m:t>
                            </m:r>
                          </m:e>
                        </m:d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>
                                <a:latin typeface="Cambria Math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/>
                              </a:rPr>
                              <m:t>DL</m:t>
                            </m:r>
                            <m:r>
                              <a:rPr lang="en-US" sz="2000"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𝐿𝐿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𝐸𝑦</m:t>
                            </m:r>
                          </m:e>
                        </m:d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>
                                <a:latin typeface="Cambria Math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/>
                              </a:rPr>
                              <m:t>DL</m:t>
                            </m:r>
                            <m:r>
                              <a:rPr lang="en-US" sz="2000"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𝐿𝐿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𝐸𝑧</m:t>
                            </m:r>
                          </m:e>
                        </m:d>
                        <m:r>
                          <a:rPr lang="en-US" sz="2000" i="1">
                            <a:latin typeface="Cambria Math"/>
                          </a:rPr>
                          <m:t>]  </m:t>
                        </m:r>
                      </m:num>
                      <m:den>
                        <m:r>
                          <a:rPr lang="en-US" sz="2000">
                            <a:latin typeface="Cambria Math"/>
                          </a:rPr>
                          <m:t>1</m:t>
                        </m:r>
                        <m:r>
                          <a:rPr lang="en-US" sz="2000">
                            <a:latin typeface="Cambria Math"/>
                          </a:rPr>
                          <m:t>.</m:t>
                        </m:r>
                        <m:r>
                          <a:rPr lang="en-US" sz="2000">
                            <a:latin typeface="Cambria Math"/>
                          </a:rPr>
                          <m:t>3</m:t>
                        </m:r>
                        <m:r>
                          <a:rPr lang="en-US" sz="2000" i="1">
                            <a:latin typeface="Cambria Math"/>
                          </a:rPr>
                          <m:t>∗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q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all</m:t>
                        </m:r>
                      </m:den>
                    </m:f>
                  </m:oMath>
                </a14:m>
                <a:r>
                  <a:rPr lang="ar-SA" sz="2000" dirty="0" smtClean="0"/>
                  <a:t> </a:t>
                </a:r>
                <a:endParaRPr lang="ar-SA" sz="2000" dirty="0"/>
              </a:p>
              <a:p>
                <a:r>
                  <a:rPr lang="en-US" sz="2000" dirty="0" smtClean="0"/>
                  <a:t>Wide beam check.</a:t>
                </a:r>
              </a:p>
              <a:p>
                <a:r>
                  <a:rPr lang="en-US" sz="2000" dirty="0" smtClean="0"/>
                  <a:t>Punching check.</a:t>
                </a:r>
              </a:p>
              <a:p>
                <a:r>
                  <a:rPr lang="en-US" sz="2000" dirty="0" smtClean="0"/>
                  <a:t>Settlement check.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533" t="-69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50" y="4571999"/>
            <a:ext cx="2885621" cy="201993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035C-5274-4B05-B02F-365C78B67297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962400"/>
            <a:ext cx="2466975" cy="20086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4038600"/>
            <a:ext cx="2188464" cy="19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85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 of Footings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Design of footing F3</a:t>
                </a:r>
              </a:p>
              <a:p>
                <a:r>
                  <a:rPr lang="en-US" sz="2000" dirty="0" smtClean="0"/>
                  <a:t>Area = 53m2, thickness </a:t>
                </a:r>
                <a:r>
                  <a:rPr lang="en-US" sz="2000" dirty="0"/>
                  <a:t>h= 1.5 m, d=1.35m,</a:t>
                </a:r>
              </a:p>
              <a:p>
                <a:r>
                  <a:rPr lang="en-US" sz="2000" dirty="0"/>
                  <a:t>Total ultimate load is 27372 </a:t>
                </a:r>
                <a:r>
                  <a:rPr lang="en-US" sz="2000" dirty="0" smtClean="0"/>
                  <a:t>KN</a:t>
                </a:r>
              </a:p>
              <a:p>
                <a:r>
                  <a:rPr lang="en-US" sz="2000" dirty="0" smtClean="0"/>
                  <a:t>Wide beam check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𝑉𝑢</m:t>
                    </m:r>
                    <m:r>
                      <a:rPr lang="en-US" sz="2000" b="0" i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591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𝐾𝑁</m:t>
                    </m:r>
                    <m:r>
                      <a:rPr lang="en-US" sz="20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/</m:t>
                    </m:r>
                    <m:r>
                      <a:rPr lang="en-US" sz="20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𝑚</m:t>
                    </m:r>
                    <m:r>
                      <a:rPr lang="en-US" sz="2000" b="0" i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&lt;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∅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𝑉𝑐</m:t>
                    </m:r>
                    <m:r>
                      <a:rPr lang="en-US" sz="2000" b="0" i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983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𝐾𝑁</m:t>
                    </m:r>
                    <m:r>
                      <a:rPr lang="en-US" sz="20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/</m:t>
                    </m:r>
                    <m:r>
                      <a:rPr lang="en-US" sz="20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𝑚</m:t>
                    </m:r>
                  </m:oMath>
                </a14:m>
                <a:endPara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𝑉𝑢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𝑝𝑢𝑛𝑐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h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𝑖𝑛𝑔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7342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000" i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&lt;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∅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𝑉𝑐𝑝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9884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sz="2000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𝐾𝑛</m:t>
                    </m:r>
                  </m:oMath>
                </a14:m>
                <a:endParaRPr lang="en-US" sz="2000" i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r>
                  <a:rPr lang="en-US" sz="2000" dirty="0"/>
                  <a:t>Max settlement is </a:t>
                </a:r>
                <a:r>
                  <a:rPr lang="en-US" sz="2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0.9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cm</a:t>
                </a:r>
              </a:p>
              <a:p>
                <a:r>
                  <a:rPr lang="en-US" sz="2000" dirty="0" err="1"/>
                  <a:t>As</a:t>
                </a:r>
                <a:r>
                  <a:rPr lang="en-US" sz="2000" baseline="-25000" dirty="0" err="1"/>
                  <a:t>MIN</a:t>
                </a:r>
                <a:r>
                  <a:rPr lang="en-US" sz="2000" baseline="-25000" dirty="0"/>
                  <a:t> </a:t>
                </a:r>
                <a:r>
                  <a:rPr lang="en-US" sz="2000" dirty="0"/>
                  <a:t>= 0.0018 * b * h </a:t>
                </a:r>
                <a:r>
                  <a:rPr lang="en-US" sz="2000" dirty="0" smtClean="0"/>
                  <a:t> is used in each direction</a:t>
                </a:r>
              </a:p>
              <a:p>
                <a:r>
                  <a:rPr lang="en-US" sz="2000" dirty="0" smtClean="0"/>
                  <a:t>For top steel </a:t>
                </a:r>
                <a:r>
                  <a:rPr lang="en-US" sz="2000" dirty="0" err="1"/>
                  <a:t>As</a:t>
                </a:r>
                <a:r>
                  <a:rPr lang="en-US" sz="2000" baseline="-25000" dirty="0" err="1"/>
                  <a:t>MIN</a:t>
                </a:r>
                <a:r>
                  <a:rPr lang="en-US" sz="2000" baseline="-25000" dirty="0"/>
                  <a:t> </a:t>
                </a:r>
                <a:r>
                  <a:rPr lang="en-US" sz="2000" dirty="0"/>
                  <a:t>= </a:t>
                </a:r>
                <a:r>
                  <a:rPr lang="en-US" sz="2000" dirty="0" smtClean="0"/>
                  <a:t>0.0009 </a:t>
                </a:r>
                <a:r>
                  <a:rPr lang="en-US" sz="2000" dirty="0"/>
                  <a:t>* b * h </a:t>
                </a:r>
                <a:r>
                  <a:rPr lang="en-US" sz="2000" dirty="0" smtClean="0"/>
                  <a:t>in each direction</a:t>
                </a:r>
              </a:p>
              <a:p>
                <a:r>
                  <a:rPr lang="en-US" sz="2000" dirty="0" err="1" smtClean="0"/>
                  <a:t>Ld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&lt;  </a:t>
                </a:r>
                <a:r>
                  <a:rPr lang="en-US" sz="2000" dirty="0"/>
                  <a:t>available </a:t>
                </a:r>
                <a:r>
                  <a:rPr lang="en-US" sz="2000" dirty="0" smtClean="0"/>
                  <a:t>length, so hock used.</a:t>
                </a:r>
              </a:p>
              <a:p>
                <a:endParaRPr lang="en-US" sz="2000" dirty="0"/>
              </a:p>
              <a:p>
                <a:endParaRPr lang="en-US" sz="2000" i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ar-SA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533" t="-580" b="-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035C-5274-4B05-B02F-365C78B67297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524000"/>
            <a:ext cx="200977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2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 of Footings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ar-SA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035C-5274-4B05-B02F-365C78B67297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24000"/>
            <a:ext cx="3505200" cy="4724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09712"/>
            <a:ext cx="320040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85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00200"/>
            <a:ext cx="7086600" cy="4692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Design of Footings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ar-SA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035C-5274-4B05-B02F-365C78B67297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3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3" descr="23.png"/>
          <p:cNvPicPr>
            <a:picLocks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838200"/>
            <a:ext cx="9144000" cy="60198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(1) Project Description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cs typeface="+mj-cs"/>
              </a:rPr>
              <a:t>Five stories.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cs typeface="+mj-cs"/>
              </a:rPr>
              <a:t>Story area of 1500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cs typeface="+mj-cs"/>
              </a:rPr>
              <a:t>Story elevation 4.6 m.</a:t>
            </a:r>
          </a:p>
          <a:p>
            <a:pPr algn="just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CFB-3111-4EE4-BF54-1F3FC34D2721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1: Introduction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828800" y="990600"/>
            <a:ext cx="5410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98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Stairs Analysis and Design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28800"/>
                <a:ext cx="86868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 smtClean="0"/>
                  <a:t>use 0.15 m slab thickness</a:t>
                </a:r>
              </a:p>
              <a:p>
                <a:pPr marL="0" indent="0">
                  <a:buNone/>
                </a:pPr>
                <a:r>
                  <a:rPr lang="en-US" sz="2000" dirty="0"/>
                  <a:t>Vu = 24 KN/m</a:t>
                </a:r>
                <a:r>
                  <a:rPr lang="en-US" sz="2000" dirty="0" smtClean="0"/>
                  <a:t> &lt;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∅</m:t>
                    </m:r>
                    <m:r>
                      <a:rPr lang="en-US" sz="2000" i="1">
                        <a:latin typeface="Cambria Math"/>
                      </a:rPr>
                      <m:t>𝑉𝑐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105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 smtClean="0"/>
                  <a:t>KN/m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𝜌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0</m:t>
                    </m:r>
                    <m:r>
                      <a:rPr lang="en-US" sz="2000" i="1">
                        <a:latin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</a:rPr>
                      <m:t>006</m:t>
                    </m:r>
                  </m:oMath>
                </a14:m>
                <a:r>
                  <a:rPr lang="en-US" sz="2000" dirty="0" smtClean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𝐴𝑠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708</m:t>
                          </m:r>
                          <m:r>
                            <a:rPr lang="en-US" sz="2000" i="1">
                              <a:latin typeface="Cambria Math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𝑈𝑠𝑒</m:t>
                      </m:r>
                      <m:r>
                        <a:rPr lang="en-US" sz="2000" i="1">
                          <a:latin typeface="Cambria Math"/>
                        </a:rPr>
                        <m:t>  </m:t>
                      </m:r>
                      <m:r>
                        <a:rPr lang="en-US" sz="2000" i="1">
                          <a:latin typeface="Cambria Math"/>
                        </a:rPr>
                        <m:t>8</m:t>
                      </m:r>
                      <m:r>
                        <a:rPr lang="en-US" sz="2000" i="1">
                          <a:latin typeface="Cambria Math"/>
                        </a:rPr>
                        <m:t>∅</m:t>
                      </m:r>
                      <m:r>
                        <a:rPr lang="en-US" sz="2000" i="1">
                          <a:latin typeface="Cambria Math"/>
                        </a:rPr>
                        <m:t>12</m:t>
                      </m:r>
                      <m:r>
                        <a:rPr lang="en-US" sz="2000" i="1">
                          <a:latin typeface="Cambria Math"/>
                        </a:rPr>
                        <m:t>𝑚𝑚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𝑙𝑜𝑛𝑔𝑖𝑡𝑢𝑑𝑖𝑛𝑎𝑙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𝑏𝑜𝑡𝑡𝑜𝑚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𝑠𝑡𝑒𝑒𝑙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For top steel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𝑢𝑠𝑒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6</m:t>
                    </m:r>
                    <m:r>
                      <a:rPr lang="en-US" sz="2000" i="1">
                        <a:latin typeface="Cambria Math"/>
                      </a:rPr>
                      <m:t>∅</m:t>
                    </m:r>
                    <m:r>
                      <a:rPr lang="en-US" sz="2000" i="1">
                        <a:latin typeface="Cambria Math"/>
                      </a:rPr>
                      <m:t>12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</m:oMath>
                </a14:m>
                <a:endParaRPr lang="en-US" sz="20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𝐹𝑜𝑟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𝑡𝑟𝑎𝑛𝑠𝑣𝑒𝑟𝑠𝑒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𝑠𝑡𝑒𝑒𝑙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𝑢𝑠𝑒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1</m:t>
                      </m:r>
                      <m:r>
                        <a:rPr lang="en-US" sz="2000" i="1">
                          <a:latin typeface="Cambria Math"/>
                        </a:rPr>
                        <m:t>∅</m:t>
                      </m:r>
                      <m:r>
                        <a:rPr lang="en-US" sz="2000" i="1">
                          <a:latin typeface="Cambria Math"/>
                        </a:rPr>
                        <m:t>12</m:t>
                      </m:r>
                      <m:r>
                        <a:rPr lang="en-US" sz="2000" i="1">
                          <a:latin typeface="Cambria Math"/>
                        </a:rPr>
                        <m:t>𝑚𝑚</m:t>
                      </m:r>
                      <m:r>
                        <a:rPr lang="en-US" sz="2000" i="1">
                          <a:latin typeface="Cambria Math"/>
                        </a:rPr>
                        <m:t>/</m:t>
                      </m:r>
                      <m:r>
                        <a:rPr lang="en-US" sz="2000" i="1">
                          <a:latin typeface="Cambria Math"/>
                        </a:rPr>
                        <m:t>250</m:t>
                      </m:r>
                      <m:r>
                        <a:rPr lang="en-US" sz="2000" i="1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 smtClean="0"/>
                  <a:t> </a:t>
                </a: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8800"/>
                <a:ext cx="8686800" cy="5029200"/>
              </a:xfrm>
              <a:blipFill rotWithShape="1">
                <a:blip r:embed="rId2"/>
                <a:stretch>
                  <a:fillRect l="-702" t="-606" b="-1006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E6D3C-5E09-4687-9318-C43C4C24D5AF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D:\Graduation Project\Stairs\STAIRS 2.bm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39900"/>
            <a:ext cx="3298825" cy="4051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953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Stairs Analysis and Design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28800"/>
                <a:ext cx="86868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 smtClean="0"/>
                  <a:t>Stair Detailing :</a:t>
                </a:r>
                <a:endParaRPr lang="en-US" sz="2000" dirty="0" smtClean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 smtClean="0"/>
                  <a:t> </a:t>
                </a: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8800"/>
                <a:ext cx="8686800" cy="5029200"/>
              </a:xfrm>
              <a:blipFill rotWithShape="1">
                <a:blip r:embed="rId2"/>
                <a:stretch>
                  <a:fillRect l="-702" t="-60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E6D3C-5E09-4687-9318-C43C4C24D5AF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2286000"/>
            <a:ext cx="9144000" cy="379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32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Expansion Joint Design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28800"/>
                <a:ext cx="86868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 smtClean="0"/>
                  <a:t>spacing </a:t>
                </a:r>
                <a:r>
                  <a:rPr lang="en-US" sz="2000" dirty="0"/>
                  <a:t>between the two blocks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/>
                          </a:rPr>
                          <m:t>∆</m:t>
                        </m:r>
                      </m:e>
                      <m:sub>
                        <m:func>
                          <m:func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/>
                              </a:rPr>
                              <m:t>max</m:t>
                            </m:r>
                          </m:fName>
                          <m:e>
                            <m:r>
                              <a:rPr lang="en-US" sz="2000">
                                <a:latin typeface="Cambria Math"/>
                              </a:rPr>
                              <m:t> </m:t>
                            </m:r>
                            <m:r>
                              <a:rPr lang="en-US" sz="2000">
                                <a:latin typeface="Cambria Math"/>
                              </a:rPr>
                              <m:t>𝐴</m:t>
                            </m:r>
                          </m:e>
                        </m:func>
                      </m:sub>
                    </m:sSub>
                    <m:r>
                      <a:rPr lang="en-US" sz="200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/>
                          </a:rPr>
                          <m:t>∆</m:t>
                        </m:r>
                      </m:e>
                      <m:sub>
                        <m:func>
                          <m:func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/>
                              </a:rPr>
                              <m:t>max</m:t>
                            </m:r>
                          </m:fName>
                          <m:e>
                            <m:r>
                              <a:rPr lang="en-US" sz="2000">
                                <a:latin typeface="Cambria Math"/>
                              </a:rPr>
                              <m:t> </m:t>
                            </m:r>
                            <m:r>
                              <a:rPr lang="en-US" sz="2000">
                                <a:latin typeface="Cambria Math"/>
                              </a:rPr>
                              <m:t>𝐵</m:t>
                            </m:r>
                          </m:e>
                        </m:func>
                      </m:sub>
                    </m:sSub>
                    <m:r>
                      <a:rPr lang="en-US" sz="2000">
                        <a:latin typeface="Cambria Math"/>
                      </a:rPr>
                      <m:t>+</m:t>
                    </m:r>
                    <m:r>
                      <a:rPr lang="en-US" sz="2000">
                        <a:latin typeface="Cambria Math"/>
                      </a:rPr>
                      <m:t>2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5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𝑐𝑚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                                                          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/>
                      </a:rPr>
                      <m:t>=</m:t>
                    </m:r>
                    <m:r>
                      <a:rPr lang="en-US" sz="2000">
                        <a:latin typeface="Cambria Math"/>
                      </a:rPr>
                      <m:t>4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5</m:t>
                    </m:r>
                    <m:r>
                      <a:rPr lang="en-US" sz="2000">
                        <a:latin typeface="Cambria Math"/>
                      </a:rPr>
                      <m:t>+</m:t>
                    </m:r>
                    <m:r>
                      <a:rPr lang="en-US" sz="2000">
                        <a:latin typeface="Cambria Math"/>
                      </a:rPr>
                      <m:t>3</m:t>
                    </m:r>
                    <m:r>
                      <a:rPr lang="en-US" sz="2000">
                        <a:latin typeface="Cambria Math"/>
                      </a:rPr>
                      <m:t>+</m:t>
                    </m:r>
                    <m:r>
                      <a:rPr lang="en-US" sz="2000">
                        <a:latin typeface="Cambria Math"/>
                      </a:rPr>
                      <m:t>2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5</m:t>
                    </m:r>
                    <m:r>
                      <a:rPr lang="en-US" sz="2000">
                        <a:latin typeface="Cambria Math"/>
                      </a:rPr>
                      <m:t>=</m:t>
                    </m:r>
                    <m:r>
                      <a:rPr lang="en-US" sz="2000">
                        <a:latin typeface="Cambria Math"/>
                      </a:rPr>
                      <m:t>10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𝑐𝑚</m:t>
                    </m:r>
                  </m:oMath>
                </a14:m>
                <a:endParaRPr lang="en-US" sz="2000" dirty="0" smtClean="0"/>
              </a:p>
              <a:p>
                <a:pPr marL="0" lvl="1" indent="0">
                  <a:buNone/>
                </a:pPr>
                <a:endParaRPr lang="en-US" sz="2000" dirty="0" smtClean="0"/>
              </a:p>
              <a:p>
                <a:pPr marL="0" lvl="1" indent="0">
                  <a:buNone/>
                </a:pPr>
                <a:r>
                  <a:rPr lang="en-US" sz="20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External </a:t>
                </a:r>
                <a:r>
                  <a:rPr lang="en-US" sz="20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Walls</a:t>
                </a:r>
              </a:p>
              <a:p>
                <a:pPr marL="0" lvl="1" indent="0">
                  <a:buNone/>
                </a:pPr>
                <a:r>
                  <a:rPr lang="en-US" sz="2000" dirty="0"/>
                  <a:t>Will not make </a:t>
                </a:r>
                <a:r>
                  <a:rPr lang="en-US" sz="2000" dirty="0" smtClean="0"/>
                  <a:t>bracing</a:t>
                </a:r>
              </a:p>
              <a:p>
                <a:pPr marL="0" lvl="1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 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8800"/>
                <a:ext cx="8686800" cy="5029200"/>
              </a:xfrm>
              <a:blipFill rotWithShape="1">
                <a:blip r:embed="rId2"/>
                <a:stretch>
                  <a:fillRect l="-702" t="-60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E6D3C-5E09-4687-9318-C43C4C24D5AF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133600"/>
            <a:ext cx="2105025" cy="2171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57600"/>
            <a:ext cx="563358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41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Expansion Joint Design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Moment diagram with out earthquake: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Moment diagram with earth quake: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E6D3C-5E09-4687-9318-C43C4C24D5AF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3: 3D Modeling and Checks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209800"/>
            <a:ext cx="9144000" cy="190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4400"/>
            <a:ext cx="9144000" cy="127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3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1600200"/>
            <a:ext cx="6506965" cy="30469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</a:t>
            </a:r>
            <a:endParaRPr lang="en-US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7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37731" y="1676400"/>
            <a:ext cx="5668539" cy="3046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/>
                <a:solidFill>
                  <a:schemeClr val="accent3"/>
                </a:solidFill>
              </a:rPr>
              <a:t>Questions </a:t>
            </a:r>
          </a:p>
          <a:p>
            <a:pPr algn="ctr"/>
            <a:r>
              <a:rPr lang="en-US" sz="9600" b="1" dirty="0" smtClean="0">
                <a:ln/>
                <a:solidFill>
                  <a:schemeClr val="accent3"/>
                </a:solidFill>
              </a:rPr>
              <a:t>??</a:t>
            </a:r>
            <a:endParaRPr lang="en-US" sz="96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9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514600"/>
            <a:ext cx="6070600" cy="424472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(2) Materials and loads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وان فرعي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143000"/>
                <a:ext cx="9144000" cy="5715000"/>
              </a:xfrm>
            </p:spPr>
            <p:txBody>
              <a:bodyPr numCol="1">
                <a:norm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̀"/>
                            <m:ctrlPr>
                              <a:rPr lang="en-US" sz="2400" b="1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nor/>
                              </m:rPr>
                              <a:rPr lang="en-US" sz="2400" b="1">
                                <a:solidFill>
                                  <a:schemeClr val="tx1"/>
                                </a:solidFill>
                                <a:effectLst/>
                              </a:rPr>
                              <m:t>f</m:t>
                            </m:r>
                          </m:e>
                        </m:acc>
                      </m:e>
                      <m:sub>
                        <m:r>
                          <m:rPr>
                            <m:nor/>
                          </m:rPr>
                          <a:rPr lang="en-US" sz="2400" b="1">
                            <a:solidFill>
                              <a:schemeClr val="tx1"/>
                            </a:solidFill>
                            <a:effectLst/>
                          </a:rPr>
                          <m:t>c</m:t>
                        </m:r>
                      </m:sub>
                    </m:sSub>
                    <m:r>
                      <m:rPr>
                        <m:nor/>
                      </m:rPr>
                      <a:rPr lang="en-US" sz="2400" b="1" i="0" smtClean="0">
                        <a:solidFill>
                          <a:schemeClr val="tx1"/>
                        </a:solidFill>
                        <a:effectLst/>
                      </a:rPr>
                      <m:t> </m:t>
                    </m:r>
                    <m:r>
                      <m:rPr>
                        <m:nor/>
                      </m:rPr>
                      <a:rPr lang="en-US" sz="2400" b="1">
                        <a:solidFill>
                          <a:schemeClr val="tx1"/>
                        </a:solidFill>
                        <a:effectLst/>
                      </a:rPr>
                      <m:t>= </m:t>
                    </m:r>
                    <m:r>
                      <m:rPr>
                        <m:nor/>
                      </m:rPr>
                      <a:rPr lang="en-US" sz="2400" b="1" i="0" smtClean="0">
                        <a:solidFill>
                          <a:schemeClr val="tx1"/>
                        </a:solidFill>
                        <a:effectLst/>
                      </a:rPr>
                      <m:t>28</m:t>
                    </m:r>
                    <m:r>
                      <m:rPr>
                        <m:nor/>
                      </m:rPr>
                      <a:rPr lang="en-US" sz="2400" b="1">
                        <a:solidFill>
                          <a:schemeClr val="tx1"/>
                        </a:solidFill>
                        <a:effectLst/>
                      </a:rPr>
                      <m:t> </m:t>
                    </m:r>
                    <m:r>
                      <m:rPr>
                        <m:nor/>
                      </m:rPr>
                      <a:rPr lang="en-US" sz="2400" b="1">
                        <a:solidFill>
                          <a:schemeClr val="tx1"/>
                        </a:solidFill>
                        <a:effectLst/>
                      </a:rPr>
                      <m:t>MPa</m:t>
                    </m:r>
                  </m:oMath>
                </a14:m>
                <a:endParaRPr lang="en-US" sz="2400" b="1" dirty="0" smtClean="0">
                  <a:solidFill>
                    <a:schemeClr val="tx1"/>
                  </a:solidFill>
                  <a:effectLst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E for concrete 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24.9 GPa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f</a:t>
                </a:r>
                <a:r>
                  <a:rPr lang="en-US" sz="2400" b="1" baseline="-25000" dirty="0" smtClean="0">
                    <a:solidFill>
                      <a:schemeClr val="tx1"/>
                    </a:solidFill>
                  </a:rPr>
                  <a:t>Y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= 420 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MPa</a:t>
                </a:r>
                <a:endParaRPr lang="en-US" sz="2400" b="1" dirty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Unit weight </a:t>
                </a:r>
                <a:r>
                  <a:rPr lang="en-US" sz="2400" dirty="0">
                    <a:solidFill>
                      <a:schemeClr val="tx1"/>
                    </a:solidFill>
                  </a:rPr>
                  <a:t>is </a:t>
                </a:r>
                <a:r>
                  <a:rPr lang="en-US" sz="2400" b="1" dirty="0" smtClean="0">
                    <a:solidFill>
                      <a:schemeClr val="tx1"/>
                    </a:solidFill>
                  </a:rPr>
                  <a:t>25 KN/m</a:t>
                </a:r>
                <a:r>
                  <a:rPr lang="en-US" sz="2400" b="1" baseline="30000" dirty="0" smtClean="0">
                    <a:solidFill>
                      <a:schemeClr val="tx1"/>
                    </a:solidFill>
                  </a:rPr>
                  <a:t>3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  <a:cs typeface="Times New Roman" pitchFamily="18" charset="0"/>
                  </a:rPr>
                  <a:t> </a:t>
                </a:r>
                <a:r>
                  <a:rPr lang="en-US" sz="2400" b="1" dirty="0" smtClean="0">
                    <a:solidFill>
                      <a:schemeClr val="tx1"/>
                    </a:solidFill>
                    <a:cs typeface="Times New Roman" pitchFamily="18" charset="0"/>
                  </a:rPr>
                  <a:t>SDL </a:t>
                </a:r>
                <a:r>
                  <a:rPr lang="en-US" sz="2400" b="1" dirty="0">
                    <a:solidFill>
                      <a:schemeClr val="tx1"/>
                    </a:solidFill>
                    <a:cs typeface="Times New Roman" pitchFamily="18" charset="0"/>
                  </a:rPr>
                  <a:t>= 4 KN/m</a:t>
                </a:r>
                <a:r>
                  <a:rPr lang="en-US" sz="2400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sz="2400" dirty="0" smtClean="0">
                    <a:solidFill>
                      <a:schemeClr val="tx1"/>
                    </a:solidFill>
                    <a:cs typeface="Times New Roman" pitchFamily="18" charset="0"/>
                  </a:rPr>
                  <a:t>.</a:t>
                </a:r>
                <a:endParaRPr lang="en-US" sz="2400" dirty="0">
                  <a:solidFill>
                    <a:schemeClr val="tx1"/>
                  </a:solidFill>
                  <a:cs typeface="Times New Roman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solidFill>
                      <a:schemeClr val="tx1"/>
                    </a:solidFill>
                    <a:cs typeface="Times New Roman" pitchFamily="18" charset="0"/>
                  </a:rPr>
                  <a:t>(</a:t>
                </a:r>
                <a:r>
                  <a:rPr lang="en-US" sz="2400" b="1" dirty="0">
                    <a:solidFill>
                      <a:schemeClr val="tx1"/>
                    </a:solidFill>
                    <a:cs typeface="Times New Roman" pitchFamily="18" charset="0"/>
                  </a:rPr>
                  <a:t>LL) = 4 KN/m</a:t>
                </a:r>
                <a:r>
                  <a:rPr lang="en-US" sz="2400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sz="2400" dirty="0">
                    <a:solidFill>
                      <a:schemeClr val="tx1"/>
                    </a:solidFill>
                    <a:cs typeface="Times New Roman" pitchFamily="18" charset="0"/>
                  </a:rPr>
                  <a:t>.</a:t>
                </a:r>
              </a:p>
              <a:p>
                <a:pPr algn="just"/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400" dirty="0" smtClean="0">
                  <a:solidFill>
                    <a:schemeClr val="tx1"/>
                  </a:solidFill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وان فرعي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143000"/>
                <a:ext cx="9144000" cy="5715000"/>
              </a:xfrm>
              <a:blipFill rotWithShape="1">
                <a:blip r:embed="rId4"/>
                <a:stretch>
                  <a:fillRect l="-1000" t="-85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CFB-3111-4EE4-BF54-1F3FC34D2721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1: Introduction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0" y="990600"/>
            <a:ext cx="54102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19200"/>
            <a:ext cx="1238719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65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(3) Design Codes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745565"/>
            <a:ext cx="3733800" cy="3893953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CFB-3111-4EE4-BF54-1F3FC34D2721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1: Introduction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667000" y="990600"/>
            <a:ext cx="38100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702" y="1745565"/>
            <a:ext cx="3032596" cy="39009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412" y="1732865"/>
            <a:ext cx="2839392" cy="390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10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7559040" cy="3453384"/>
          </a:xfr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Chapter </a:t>
            </a:r>
            <a:r>
              <a:rPr lang="en-US" sz="9600" b="1" u="sng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</a:t>
            </a:r>
            <a:r>
              <a:rPr lang="en-US" sz="9600" b="1" u="sng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wo</a:t>
            </a:r>
            <a: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/>
            </a:r>
            <a:br>
              <a:rPr lang="en-US" sz="9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Preliminary Design</a:t>
            </a:r>
            <a:endParaRPr lang="en-US" sz="72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91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Architectural Plan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D5E4-55EA-4C0C-BFF1-4EB445095595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362200" y="990600"/>
            <a:ext cx="4343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 descr="lulhv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95400"/>
            <a:ext cx="9144000" cy="506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Structural Plan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 numCol="1"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D5E4-55EA-4C0C-BFF1-4EB445095595}" type="datetime4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May 12,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Chapter 2: Preliminary Design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34DE-2DB3-453B-B41E-26B54D5D3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43200" y="990600"/>
            <a:ext cx="358140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57" y="1238250"/>
            <a:ext cx="7283685" cy="516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43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3786</TotalTime>
  <Words>1954</Words>
  <Application>Microsoft Office PowerPoint</Application>
  <PresentationFormat>On-screen Show (4:3)</PresentationFormat>
  <Paragraphs>544</Paragraphs>
  <Slides>45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Office Theme</vt:lpstr>
      <vt:lpstr>Circuit</vt:lpstr>
      <vt:lpstr>PowerPoint Presentation</vt:lpstr>
      <vt:lpstr>PowerPoint Presentation</vt:lpstr>
      <vt:lpstr>Chapter One Introduction</vt:lpstr>
      <vt:lpstr>(1) Project Description</vt:lpstr>
      <vt:lpstr>(2) Materials and loads</vt:lpstr>
      <vt:lpstr>(3) Design Codes</vt:lpstr>
      <vt:lpstr>Chapter Two Preliminary Design</vt:lpstr>
      <vt:lpstr>Architectural Plan</vt:lpstr>
      <vt:lpstr>Structural Plan</vt:lpstr>
      <vt:lpstr>Dimensions For Beams and Slab</vt:lpstr>
      <vt:lpstr>Manual Checks for Dimensions</vt:lpstr>
      <vt:lpstr>Manual Checks for Dimensions</vt:lpstr>
      <vt:lpstr>Manual Checks for Dimensions</vt:lpstr>
      <vt:lpstr>Manual Checks for Dimensions</vt:lpstr>
      <vt:lpstr>Dimensions For columns</vt:lpstr>
      <vt:lpstr>Chapter Three 3D Model &amp; Checks</vt:lpstr>
      <vt:lpstr>Compatibility Check</vt:lpstr>
      <vt:lpstr>Equilibrium Check</vt:lpstr>
      <vt:lpstr>Internal Forces Check</vt:lpstr>
      <vt:lpstr>Internal Forces Check</vt:lpstr>
      <vt:lpstr>Internal Forces Check</vt:lpstr>
      <vt:lpstr>Deflection Check</vt:lpstr>
      <vt:lpstr>Deflection Check</vt:lpstr>
      <vt:lpstr>Deflection Check</vt:lpstr>
      <vt:lpstr>Deflection Check</vt:lpstr>
      <vt:lpstr>Chapter Four 3D Dynamic Analysis</vt:lpstr>
      <vt:lpstr>Design Input Data</vt:lpstr>
      <vt:lpstr>Preliminary Design(Equivalent Static)</vt:lpstr>
      <vt:lpstr>Preliminary Design(Equivalent Static)</vt:lpstr>
      <vt:lpstr>Modal Analysis</vt:lpstr>
      <vt:lpstr>Modal Analysis</vt:lpstr>
      <vt:lpstr>Chapter Five Slab, Beams and Columns Design</vt:lpstr>
      <vt:lpstr>Chapter Six Footings, Shear walls and Stairs Design</vt:lpstr>
      <vt:lpstr>Shear Walls Design</vt:lpstr>
      <vt:lpstr>Design of Tie Beams</vt:lpstr>
      <vt:lpstr>Design of Footings</vt:lpstr>
      <vt:lpstr>Design of Footings</vt:lpstr>
      <vt:lpstr>Design of Footings</vt:lpstr>
      <vt:lpstr>Design of Footings</vt:lpstr>
      <vt:lpstr>Stairs Analysis and Design</vt:lpstr>
      <vt:lpstr>Stairs Analysis and Design</vt:lpstr>
      <vt:lpstr>Expansion Joint Design</vt:lpstr>
      <vt:lpstr>Expansion Joint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firas</dc:creator>
  <cp:lastModifiedBy>ayoob abu ali</cp:lastModifiedBy>
  <cp:revision>256</cp:revision>
  <dcterms:created xsi:type="dcterms:W3CDTF">2012-05-18T09:03:18Z</dcterms:created>
  <dcterms:modified xsi:type="dcterms:W3CDTF">2014-05-13T06:54:09Z</dcterms:modified>
</cp:coreProperties>
</file>