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256" r:id="rId2"/>
    <p:sldId id="257" r:id="rId3"/>
    <p:sldId id="266" r:id="rId4"/>
    <p:sldId id="258" r:id="rId5"/>
    <p:sldId id="259" r:id="rId6"/>
    <p:sldId id="267" r:id="rId7"/>
    <p:sldId id="260" r:id="rId8"/>
    <p:sldId id="263" r:id="rId9"/>
    <p:sldId id="261" r:id="rId10"/>
    <p:sldId id="262" r:id="rId11"/>
    <p:sldId id="264" r:id="rId12"/>
    <p:sldId id="265" r:id="rId13"/>
    <p:sldId id="268" r:id="rId14"/>
    <p:sldId id="312" r:id="rId15"/>
    <p:sldId id="269" r:id="rId16"/>
    <p:sldId id="270" r:id="rId17"/>
    <p:sldId id="313" r:id="rId18"/>
    <p:sldId id="314" r:id="rId19"/>
    <p:sldId id="271" r:id="rId20"/>
    <p:sldId id="274" r:id="rId21"/>
    <p:sldId id="272" r:id="rId22"/>
    <p:sldId id="273" r:id="rId23"/>
    <p:sldId id="311" r:id="rId24"/>
    <p:sldId id="275" r:id="rId25"/>
    <p:sldId id="381" r:id="rId26"/>
    <p:sldId id="276" r:id="rId27"/>
    <p:sldId id="277" r:id="rId28"/>
    <p:sldId id="278" r:id="rId29"/>
    <p:sldId id="279" r:id="rId30"/>
    <p:sldId id="360" r:id="rId31"/>
    <p:sldId id="362" r:id="rId32"/>
    <p:sldId id="363" r:id="rId33"/>
    <p:sldId id="364" r:id="rId34"/>
    <p:sldId id="365" r:id="rId35"/>
    <p:sldId id="366" r:id="rId36"/>
    <p:sldId id="367" r:id="rId37"/>
    <p:sldId id="368" r:id="rId38"/>
    <p:sldId id="369" r:id="rId39"/>
    <p:sldId id="370" r:id="rId40"/>
    <p:sldId id="371" r:id="rId41"/>
    <p:sldId id="372" r:id="rId42"/>
    <p:sldId id="373" r:id="rId43"/>
    <p:sldId id="374" r:id="rId44"/>
    <p:sldId id="375" r:id="rId45"/>
    <p:sldId id="376" r:id="rId46"/>
    <p:sldId id="377" r:id="rId47"/>
    <p:sldId id="378" r:id="rId48"/>
    <p:sldId id="379" r:id="rId49"/>
    <p:sldId id="380" r:id="rId50"/>
    <p:sldId id="284" r:id="rId51"/>
    <p:sldId id="285" r:id="rId52"/>
    <p:sldId id="287" r:id="rId53"/>
    <p:sldId id="286" r:id="rId54"/>
    <p:sldId id="288" r:id="rId55"/>
    <p:sldId id="289" r:id="rId56"/>
    <p:sldId id="290" r:id="rId57"/>
    <p:sldId id="337" r:id="rId58"/>
    <p:sldId id="291" r:id="rId59"/>
    <p:sldId id="292" r:id="rId60"/>
    <p:sldId id="293" r:id="rId61"/>
    <p:sldId id="294" r:id="rId62"/>
    <p:sldId id="295" r:id="rId63"/>
    <p:sldId id="296" r:id="rId64"/>
    <p:sldId id="297" r:id="rId65"/>
    <p:sldId id="298" r:id="rId66"/>
    <p:sldId id="299" r:id="rId67"/>
    <p:sldId id="300" r:id="rId68"/>
    <p:sldId id="301" r:id="rId69"/>
    <p:sldId id="302" r:id="rId70"/>
    <p:sldId id="303" r:id="rId71"/>
    <p:sldId id="315" r:id="rId72"/>
    <p:sldId id="304" r:id="rId73"/>
    <p:sldId id="305" r:id="rId74"/>
    <p:sldId id="306" r:id="rId75"/>
    <p:sldId id="307" r:id="rId76"/>
    <p:sldId id="308" r:id="rId77"/>
    <p:sldId id="309" r:id="rId78"/>
    <p:sldId id="310" r:id="rId79"/>
    <p:sldId id="382" r:id="rId8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2" autoAdjust="0"/>
    <p:restoredTop sz="94660"/>
  </p:normalViewPr>
  <p:slideViewPr>
    <p:cSldViewPr snapToGrid="0">
      <p:cViewPr varScale="1">
        <p:scale>
          <a:sx n="70" d="100"/>
          <a:sy n="70" d="100"/>
        </p:scale>
        <p:origin x="9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14AD6-1D66-42E1-8748-A4E0F8E1AD9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25191-D2A7-4AE8-9555-73FA09B83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15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25191-D2A7-4AE8-9555-73FA09B838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43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25191-D2A7-4AE8-9555-73FA09B8382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55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008C5DA-41DE-4EDD-B273-41E7F735FFE9}" type="slidenum">
              <a:rPr lang="en-US" altLang="en-US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45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683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25191-D2A7-4AE8-9555-73FA09B83824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90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25191-D2A7-4AE8-9555-73FA09B83824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6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25191-D2A7-4AE8-9555-73FA09B83824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569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645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54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32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35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8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0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8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57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18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6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5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2FD14-DC82-499F-B971-C983C971ECF8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0F55B-FCE3-4F41-AC91-80B20D725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75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BET Center\Dropbox\ABET center\ABET center logo.bmp"/>
          <p:cNvPicPr/>
          <p:nvPr/>
        </p:nvPicPr>
        <p:blipFill>
          <a:blip r:embed="rId4" cstate="print"/>
          <a:srcRect r="69542" b="4504"/>
          <a:stretch>
            <a:fillRect/>
          </a:stretch>
        </p:blipFill>
        <p:spPr bwMode="auto">
          <a:xfrm>
            <a:off x="8514873" y="334183"/>
            <a:ext cx="1219200" cy="12096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6382399" y="1853069"/>
            <a:ext cx="54731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An-Najah National University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rtl="1"/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Engineering and Information Technology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rtl="1"/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Building Engineering Department</a:t>
            </a:r>
          </a:p>
          <a:p>
            <a:pPr algn="ctr" rtl="1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Project II – 68591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6953" y="3053398"/>
            <a:ext cx="5295039" cy="10869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6000" b="1" i="1" dirty="0" smtClean="0">
                <a:ln w="952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Cars </a:t>
            </a:r>
            <a:r>
              <a:rPr lang="en-US" sz="6000" b="1" i="1" dirty="0">
                <a:ln w="952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Showroom</a:t>
            </a:r>
            <a:endParaRPr lang="en-US" sz="6000" b="1" dirty="0">
              <a:ln w="9525">
                <a:solidFill>
                  <a:schemeClr val="accent4">
                    <a:lumMod val="75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29526" y="4140362"/>
            <a:ext cx="4389891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Supervisor: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Dr. Mutasim Baba’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Prepared </a:t>
            </a:r>
            <a:r>
              <a:rPr lang="en-US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By:</a:t>
            </a:r>
          </a:p>
          <a:p>
            <a:pPr algn="ctr" rtl="1"/>
            <a:r>
              <a:rPr lang="en-US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Mustafa Qassem</a:t>
            </a:r>
          </a:p>
          <a:p>
            <a:pPr algn="ctr" rtl="1"/>
            <a:r>
              <a:rPr lang="en-US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Nidal Tuqan</a:t>
            </a:r>
          </a:p>
          <a:p>
            <a:pPr algn="ctr"/>
            <a:r>
              <a:rPr lang="en-US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Hisham </a:t>
            </a:r>
            <a:r>
              <a:rPr lang="en-US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Al-Karmi</a:t>
            </a: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93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6658" y="1678673"/>
            <a:ext cx="10347142" cy="503310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Plan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6832" y="1678673"/>
            <a:ext cx="3673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# of displayed Cars = 13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9636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4989" y="1705974"/>
            <a:ext cx="10722022" cy="4572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Maintenance Floor Plan</a:t>
            </a:r>
          </a:p>
        </p:txBody>
      </p:sp>
    </p:spTree>
    <p:extLst>
      <p:ext uri="{BB962C8B-B14F-4D97-AF65-F5344CB8AC3E}">
        <p14:creationId xmlns:p14="http://schemas.microsoft.com/office/powerpoint/2010/main" val="387136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87116" y="5693458"/>
            <a:ext cx="3885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South (Main) Elevation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56" y="2386411"/>
            <a:ext cx="11745214" cy="282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28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28494" y="2875978"/>
            <a:ext cx="7386959" cy="10869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6000" b="1" i="1" dirty="0" smtClean="0">
                <a:ln w="9525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Environmental Design</a:t>
            </a:r>
            <a:endParaRPr lang="en-US" sz="6000" b="1" dirty="0">
              <a:ln w="9525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1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228" y="1774209"/>
            <a:ext cx="10934700" cy="4621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u="sng" dirty="0" smtClean="0">
                <a:solidFill>
                  <a:schemeClr val="accent6">
                    <a:lumMod val="75000"/>
                  </a:schemeClr>
                </a:solidFill>
              </a:rPr>
              <a:t>Our Strategy to obtain </a:t>
            </a:r>
            <a:r>
              <a:rPr lang="en-US" sz="3600" b="1" i="1" u="sng" dirty="0">
                <a:solidFill>
                  <a:schemeClr val="accent6">
                    <a:lumMod val="75000"/>
                  </a:schemeClr>
                </a:solidFill>
              </a:rPr>
              <a:t>Energy </a:t>
            </a:r>
            <a:r>
              <a:rPr lang="en-US" sz="3600" b="1" i="1" u="sng" dirty="0" smtClean="0">
                <a:solidFill>
                  <a:schemeClr val="accent6">
                    <a:lumMod val="75000"/>
                  </a:schemeClr>
                </a:solidFill>
              </a:rPr>
              <a:t>Efficiency building is  Based on:</a:t>
            </a:r>
          </a:p>
          <a:p>
            <a:pPr marL="0" indent="0">
              <a:buNone/>
            </a:pPr>
            <a:endParaRPr lang="en-US" sz="39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3900" b="1" dirty="0" smtClean="0">
                <a:solidFill>
                  <a:schemeClr val="accent1">
                    <a:lumMod val="75000"/>
                  </a:schemeClr>
                </a:solidFill>
              </a:rPr>
              <a:t>	1- Envelope Insulation</a:t>
            </a:r>
          </a:p>
          <a:p>
            <a:pPr marL="0" indent="0">
              <a:buNone/>
            </a:pPr>
            <a:r>
              <a:rPr lang="en-US" sz="3900" b="1" dirty="0" smtClean="0">
                <a:solidFill>
                  <a:schemeClr val="accent1">
                    <a:lumMod val="75000"/>
                  </a:schemeClr>
                </a:solidFill>
              </a:rPr>
              <a:t>	2- </a:t>
            </a:r>
            <a:r>
              <a:rPr lang="en-US" sz="3900" b="1" dirty="0">
                <a:solidFill>
                  <a:schemeClr val="accent1">
                    <a:lumMod val="75000"/>
                  </a:schemeClr>
                </a:solidFill>
              </a:rPr>
              <a:t>Glass Selection</a:t>
            </a:r>
          </a:p>
          <a:p>
            <a:pPr marL="0" indent="0">
              <a:buNone/>
            </a:pPr>
            <a:r>
              <a:rPr lang="en-US" sz="3900" b="1" dirty="0" smtClean="0">
                <a:solidFill>
                  <a:schemeClr val="accent1">
                    <a:lumMod val="75000"/>
                  </a:schemeClr>
                </a:solidFill>
              </a:rPr>
              <a:t>	3- Effective Shading</a:t>
            </a:r>
          </a:p>
          <a:p>
            <a:pPr marL="0" indent="0">
              <a:buNone/>
            </a:pPr>
            <a:endParaRPr lang="en-US" sz="36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ar-AE" sz="3600" b="1" dirty="0">
              <a:solidFill>
                <a:srgbClr val="7030A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91228" y="153554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</p:txBody>
      </p:sp>
    </p:spTree>
    <p:extLst>
      <p:ext uri="{BB962C8B-B14F-4D97-AF65-F5344CB8AC3E}">
        <p14:creationId xmlns:p14="http://schemas.microsoft.com/office/powerpoint/2010/main" val="29521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91228" y="153554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Envelope Insulation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072" y="2377244"/>
            <a:ext cx="3534770" cy="35050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990" y="2349829"/>
            <a:ext cx="3425479" cy="35050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224324" y="5882299"/>
            <a:ext cx="2952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         Flat </a:t>
            </a:r>
            <a:r>
              <a:rPr lang="en-US" sz="2000" b="1" dirty="0"/>
              <a:t>roof </a:t>
            </a:r>
            <a:endParaRPr lang="en-US" sz="2000" b="1" dirty="0" smtClean="0"/>
          </a:p>
          <a:p>
            <a:r>
              <a:rPr lang="en-US" sz="2000" b="1" dirty="0" smtClean="0"/>
              <a:t>(</a:t>
            </a:r>
            <a:r>
              <a:rPr lang="en-US" sz="2000" b="1" dirty="0"/>
              <a:t>U-value = 0.289 W/m².K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86953" y="5882299"/>
            <a:ext cx="2952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05052" y="5882299"/>
            <a:ext cx="2952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        Stone wall</a:t>
            </a:r>
          </a:p>
          <a:p>
            <a:r>
              <a:rPr lang="en-US" sz="2000" b="1" dirty="0" smtClean="0"/>
              <a:t>(</a:t>
            </a:r>
            <a:r>
              <a:rPr lang="en-US" sz="2000" b="1" dirty="0"/>
              <a:t>U-value = </a:t>
            </a:r>
            <a:r>
              <a:rPr lang="en-US" sz="2000" b="1" dirty="0" smtClean="0"/>
              <a:t>0.411 W/m².K)</a:t>
            </a:r>
            <a:endParaRPr lang="en-US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1558086"/>
            <a:ext cx="81028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Construction of Envelope Elements</a:t>
            </a:r>
            <a:endParaRPr lang="ar-AE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15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394360"/>
              </p:ext>
            </p:extLst>
          </p:nvPr>
        </p:nvGraphicFramePr>
        <p:xfrm>
          <a:off x="2168150" y="3249613"/>
          <a:ext cx="8673803" cy="19030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7387"/>
                <a:gridCol w="597563"/>
                <a:gridCol w="821650"/>
                <a:gridCol w="1195128"/>
                <a:gridCol w="1030798"/>
                <a:gridCol w="621632"/>
                <a:gridCol w="804221"/>
                <a:gridCol w="896345"/>
                <a:gridCol w="839079"/>
              </a:tblGrid>
              <a:tr h="789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Product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LT%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g-value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Shading Coefficient SC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Selectivity LT/g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LRe%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LRi%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U-Value (W/m².K)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6439">
                <a:tc>
                  <a:txBody>
                    <a:bodyPr/>
                    <a:lstStyle/>
                    <a:p>
                      <a:pPr algn="ctr"/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6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12mm air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16mm argon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26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SGG PLANISTAR SUN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71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0.36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0.41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1.97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14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15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1.5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Glass Selection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56305" y="1638149"/>
            <a:ext cx="969749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b="1" dirty="0">
              <a:solidFill>
                <a:srgbClr val="7030A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 glazing façades we used  SGG PLANISTAR SUN </a:t>
            </a:r>
            <a:r>
              <a:rPr lang="en-US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Glass type </a:t>
            </a:r>
            <a:r>
              <a:rPr lang="en-US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with 16mm argon </a:t>
            </a:r>
            <a:r>
              <a:rPr lang="en-US" sz="2800" dirty="0"/>
              <a:t>which </a:t>
            </a:r>
            <a:r>
              <a:rPr lang="en-US" sz="2800" dirty="0" smtClean="0"/>
              <a:t>is </a:t>
            </a:r>
            <a:r>
              <a:rPr lang="en-US" sz="2800" dirty="0"/>
              <a:t>a product of Saint-Gobain Company. </a:t>
            </a:r>
            <a:r>
              <a:rPr lang="en-US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6067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11864" y="204877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Shading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104" y="1468998"/>
            <a:ext cx="5894696" cy="2578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38210"/>
            <a:ext cx="5671782" cy="254919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961030" y="2996784"/>
            <a:ext cx="4129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Shading effect on 15 July at 12:00 pm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97879" y="4997307"/>
            <a:ext cx="4129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Shading effect on 15 Jan at 12:00 pm</a:t>
            </a:r>
          </a:p>
        </p:txBody>
      </p:sp>
      <p:sp>
        <p:nvSpPr>
          <p:cNvPr id="2" name="Rectangle 1"/>
          <p:cNvSpPr/>
          <p:nvPr/>
        </p:nvSpPr>
        <p:spPr>
          <a:xfrm>
            <a:off x="838200" y="1456575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i="1" dirty="0">
                <a:solidFill>
                  <a:srgbClr val="FF0000"/>
                </a:solidFill>
              </a:rPr>
              <a:t>For effective shading we used </a:t>
            </a:r>
          </a:p>
          <a:p>
            <a:r>
              <a:rPr lang="en-US" sz="2800" b="1" i="1" dirty="0">
                <a:solidFill>
                  <a:srgbClr val="FF0000"/>
                </a:solidFill>
              </a:rPr>
              <a:t>lovers On the top part of the </a:t>
            </a:r>
          </a:p>
          <a:p>
            <a:r>
              <a:rPr lang="en-US" sz="2800" b="1" i="1" dirty="0">
                <a:solidFill>
                  <a:srgbClr val="FF0000"/>
                </a:solidFill>
              </a:rPr>
              <a:t>glazing </a:t>
            </a:r>
            <a:r>
              <a:rPr lang="en-US" sz="2800" b="1" i="1" dirty="0" smtClean="0">
                <a:solidFill>
                  <a:srgbClr val="FF0000"/>
                </a:solidFill>
              </a:rPr>
              <a:t>area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13" t="17049" r="18933" b="51292"/>
          <a:stretch>
            <a:fillRect/>
          </a:stretch>
        </p:blipFill>
        <p:spPr bwMode="auto">
          <a:xfrm>
            <a:off x="838200" y="2348230"/>
            <a:ext cx="4607257" cy="2769490"/>
          </a:xfrm>
          <a:prstGeom prst="rect">
            <a:avLst/>
          </a:prstGeom>
          <a:noFill/>
          <a:ln>
            <a:solidFill>
              <a:srgbClr val="58585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142" y="2348230"/>
            <a:ext cx="4099658" cy="27694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4456" y="5331213"/>
            <a:ext cx="37747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Photovoltaic </a:t>
            </a:r>
            <a:r>
              <a:rPr lang="en-US" sz="2800" b="1" dirty="0"/>
              <a:t>shading </a:t>
            </a:r>
            <a:r>
              <a:rPr lang="en-US" sz="2800" b="1" dirty="0" smtClean="0"/>
              <a:t>canopy for car parking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703007" y="5331213"/>
            <a:ext cx="3201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Umbrella for external car display</a:t>
            </a:r>
            <a:endParaRPr lang="en-US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968721" y="1611517"/>
            <a:ext cx="517858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Outdoor Shading</a:t>
            </a:r>
            <a:endParaRPr lang="ar-AE" sz="2800" b="1" i="1" dirty="0">
              <a:solidFill>
                <a:srgbClr val="FF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11864" y="204877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Shading</a:t>
            </a:r>
          </a:p>
        </p:txBody>
      </p:sp>
    </p:spTree>
    <p:extLst>
      <p:ext uri="{BB962C8B-B14F-4D97-AF65-F5344CB8AC3E}">
        <p14:creationId xmlns:p14="http://schemas.microsoft.com/office/powerpoint/2010/main" val="189974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4261339"/>
              </p:ext>
            </p:extLst>
          </p:nvPr>
        </p:nvGraphicFramePr>
        <p:xfrm>
          <a:off x="6632812" y="1908332"/>
          <a:ext cx="4720988" cy="48063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0852"/>
                <a:gridCol w="870852"/>
                <a:gridCol w="777934"/>
                <a:gridCol w="777934"/>
                <a:gridCol w="711708"/>
                <a:gridCol w="711708"/>
              </a:tblGrid>
              <a:tr h="8313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Block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Comfort Temperature (°C)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Steady-State Heat Loss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Design Capacity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Design Capacity (W/m²)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7473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Car showroom total design heating capacity =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45.470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kw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7473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First floor total design heating capacity </a:t>
                      </a:r>
                      <a:r>
                        <a:rPr lang="en-US" sz="1400" dirty="0" smtClean="0">
                          <a:effectLst/>
                        </a:rPr>
                        <a:t>=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21.020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kw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7473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First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Showroom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19.31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13.81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17.26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25.97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74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Accessories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19.26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26.71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0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Security Office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7473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Second floor total design heating capacity =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24.450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kw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7473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Second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Showroom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74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39.97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74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Secretary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74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74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39.90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0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Manager Office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1.69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40.03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475846"/>
              </p:ext>
            </p:extLst>
          </p:nvPr>
        </p:nvGraphicFramePr>
        <p:xfrm>
          <a:off x="838199" y="1908325"/>
          <a:ext cx="5589898" cy="48296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7983"/>
                <a:gridCol w="783812"/>
                <a:gridCol w="614149"/>
                <a:gridCol w="518615"/>
                <a:gridCol w="502598"/>
                <a:gridCol w="657462"/>
                <a:gridCol w="545910"/>
                <a:gridCol w="504968"/>
                <a:gridCol w="914401"/>
              </a:tblGrid>
              <a:tr h="9910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Block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Zone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Design Capacity (kW)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Design Flow Rate (m3/s)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Cooling Load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Sensible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Latent (kW)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Humidity (%)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Design Cooling Load Per Floor Area(W/m2)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</a:tr>
              <a:tr h="401151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Showroom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34.11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1.9568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29.66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22.59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</a:tr>
              <a:tr h="4011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Accessories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5.11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0.2964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4.44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3.42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</a:tr>
              <a:tr h="4011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Security Office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0.0624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52.6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</a:tr>
              <a:tr h="401151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Showroom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33.52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1.9867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29.15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22.93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58.4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</a:tr>
              <a:tr h="4011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Office3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0.1001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72.7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</a:tr>
              <a:tr h="4011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Secretary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0.1563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46.6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</a:tr>
              <a:tr h="4011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Office1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0.1237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48.4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</a:tr>
              <a:tr h="4011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Office2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0.1079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46.4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78.5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</a:tr>
              <a:tr h="4011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Manager Office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0.2337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58.8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</a:tr>
              <a:tr h="205001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83.32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72.45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57.99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14.46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49.7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251" marR="58251" marT="0" marB="0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722482" y="1446660"/>
            <a:ext cx="1821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Cooling Load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64045" y="1460308"/>
            <a:ext cx="185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Heating Load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4047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and Cost Estimate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Outlines</a:t>
            </a:r>
            <a:endParaRPr lang="en-US" sz="6000" b="1" i="1" dirty="0"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82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84" y="1719262"/>
            <a:ext cx="7900916" cy="489990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38200" y="3753713"/>
            <a:ext cx="2723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Temperature and heat loss charts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</p:spTree>
    <p:extLst>
      <p:ext uri="{BB962C8B-B14F-4D97-AF65-F5344CB8AC3E}">
        <p14:creationId xmlns:p14="http://schemas.microsoft.com/office/powerpoint/2010/main" val="28371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210" y="1702793"/>
            <a:ext cx="7811590" cy="302937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838200" y="2801980"/>
            <a:ext cx="2765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Temperature and </a:t>
            </a:r>
            <a:endParaRPr lang="en-US" sz="2400" b="1" dirty="0" smtClean="0"/>
          </a:p>
          <a:p>
            <a:r>
              <a:rPr lang="en-US" sz="2400" b="1" dirty="0" smtClean="0"/>
              <a:t>     heat </a:t>
            </a:r>
            <a:r>
              <a:rPr lang="en-US" sz="2400" b="1" dirty="0"/>
              <a:t>gain charts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7020" y="5304802"/>
            <a:ext cx="2858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Energy consumption chart</a:t>
            </a: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021" y="4732164"/>
            <a:ext cx="7518779" cy="19762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</p:spTree>
    <p:extLst>
      <p:ext uri="{BB962C8B-B14F-4D97-AF65-F5344CB8AC3E}">
        <p14:creationId xmlns:p14="http://schemas.microsoft.com/office/powerpoint/2010/main" val="395599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496" y="1588859"/>
            <a:ext cx="8583304" cy="200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17" y="3597284"/>
            <a:ext cx="7034283" cy="548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496" y="4241770"/>
            <a:ext cx="8583304" cy="181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17" y="6129513"/>
            <a:ext cx="7034283" cy="49647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9877" y="1762074"/>
            <a:ext cx="2730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Fanger PMV chart with mixed mode system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877" y="3291463"/>
            <a:ext cx="37542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Fanger PMV </a:t>
            </a:r>
            <a:r>
              <a:rPr lang="en-US" sz="2400" b="1" dirty="0" smtClean="0"/>
              <a:t>values </a:t>
            </a:r>
            <a:r>
              <a:rPr lang="en-US" sz="2400" b="1" dirty="0"/>
              <a:t>with mixed mode system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877" y="4418214"/>
            <a:ext cx="2730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Fanger PMV chart </a:t>
            </a:r>
            <a:r>
              <a:rPr lang="en-US" sz="2400" b="1" dirty="0" smtClean="0"/>
              <a:t>without </a:t>
            </a:r>
            <a:r>
              <a:rPr lang="en-US" sz="2400" b="1" dirty="0"/>
              <a:t>HVAC system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794987"/>
            <a:ext cx="352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Fanger PMV </a:t>
            </a:r>
            <a:r>
              <a:rPr lang="en-US" sz="2400" b="1" dirty="0" smtClean="0"/>
              <a:t>values without </a:t>
            </a:r>
            <a:r>
              <a:rPr lang="en-US" sz="2400" b="1" dirty="0"/>
              <a:t>HVAC system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Comfort</a:t>
            </a:r>
            <a:endParaRPr lang="en-US" sz="6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59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263" y="3113608"/>
            <a:ext cx="6249534" cy="110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263" y="4614743"/>
            <a:ext cx="6249534" cy="130574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81093" y="2588504"/>
            <a:ext cx="426606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Benchmark Intensity = </a:t>
            </a:r>
            <a:r>
              <a:rPr lang="en-US" sz="2400" b="1" dirty="0" smtClean="0">
                <a:solidFill>
                  <a:srgbClr val="FF0000"/>
                </a:solidFill>
              </a:rPr>
              <a:t>165.4 kWh/m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²</a:t>
            </a:r>
          </a:p>
          <a:p>
            <a:endParaRPr lang="en-US" sz="2400" b="1" dirty="0" smtClean="0">
              <a:latin typeface="Calibri" panose="020F0502020204030204" pitchFamily="34" charset="0"/>
            </a:endParaRPr>
          </a:p>
          <a:p>
            <a:r>
              <a:rPr lang="en-US" sz="2400" b="1" dirty="0" smtClean="0">
                <a:latin typeface="Calibri" panose="020F0502020204030204" pitchFamily="34" charset="0"/>
              </a:rPr>
              <a:t>Our Building Energy Intensity    = 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89.9 kWh/m²</a:t>
            </a:r>
          </a:p>
          <a:p>
            <a:r>
              <a:rPr lang="en-US" sz="2400" b="1" dirty="0" smtClean="0">
                <a:latin typeface="Calibri" panose="020F0502020204030204" pitchFamily="34" charset="0"/>
              </a:rPr>
              <a:t>Reduction </a:t>
            </a:r>
            <a:r>
              <a:rPr lang="en-US" sz="2400" b="1" dirty="0" smtClean="0">
                <a:latin typeface="Calibri" panose="020F0502020204030204" pitchFamily="34" charset="0"/>
              </a:rPr>
              <a:t>=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46%</a:t>
            </a:r>
          </a:p>
          <a:p>
            <a:endParaRPr lang="en-US" sz="2400" b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That’s mean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our building is very energy efficient building</a:t>
            </a:r>
            <a:endParaRPr lang="en-US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20757" y="4214633"/>
            <a:ext cx="26066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Site and Source Energy</a:t>
            </a:r>
            <a:endParaRPr lang="en-US" sz="2000" b="1" dirty="0"/>
          </a:p>
        </p:txBody>
      </p:sp>
      <p:sp>
        <p:nvSpPr>
          <p:cNvPr id="9" name="Rectangle 8"/>
          <p:cNvSpPr/>
          <p:nvPr/>
        </p:nvSpPr>
        <p:spPr>
          <a:xfrm>
            <a:off x="4698427" y="5920484"/>
            <a:ext cx="70348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Benchmark Intensity energy consumption per total building area</a:t>
            </a:r>
            <a:endParaRPr lang="en-US" sz="2000" b="1" dirty="0"/>
          </a:p>
        </p:txBody>
      </p:sp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60" y="1727406"/>
            <a:ext cx="5526204" cy="105238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1129821" y="2062950"/>
            <a:ext cx="3568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HVAC system performance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</p:spTree>
    <p:extLst>
      <p:ext uri="{BB962C8B-B14F-4D97-AF65-F5344CB8AC3E}">
        <p14:creationId xmlns:p14="http://schemas.microsoft.com/office/powerpoint/2010/main" val="205216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1825624"/>
            <a:ext cx="50712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Recommended RT60 Rating For Showrooms  </a:t>
            </a:r>
            <a:r>
              <a:rPr lang="en-US" sz="2800" b="1" dirty="0" smtClean="0">
                <a:solidFill>
                  <a:srgbClr val="FF0000"/>
                </a:solidFill>
              </a:rPr>
              <a:t>1 - 1.4 </a:t>
            </a:r>
            <a:r>
              <a:rPr lang="en-US" sz="2800" b="1" dirty="0" smtClean="0"/>
              <a:t>s</a:t>
            </a:r>
            <a:endParaRPr lang="en-US" sz="28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104120"/>
              </p:ext>
            </p:extLst>
          </p:nvPr>
        </p:nvGraphicFramePr>
        <p:xfrm>
          <a:off x="7779225" y="1825624"/>
          <a:ext cx="3096903" cy="38927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2301"/>
                <a:gridCol w="1032301"/>
                <a:gridCol w="1032301"/>
              </a:tblGrid>
              <a:tr h="7077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FREQ. 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 ABSPT.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 SABINE RT(60)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3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 63Hz: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59.784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6.35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3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125Hz: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67.166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5.57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3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250Hz: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119.063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3.19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3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500Hz: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316.783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1.25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3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 1kHz: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328.265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1.2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3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 2kHz: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278.65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1.37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3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 4kHz: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299.528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1.24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3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 8kHz: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280.096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1.18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3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16kHz: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267.249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1.21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131397"/>
            <a:ext cx="6340522" cy="27745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078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1973070"/>
            <a:ext cx="10515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get these results we used “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NANOPERF Plenum 130” false ceiling </a:t>
            </a:r>
            <a:r>
              <a:rPr lang="en-US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without </a:t>
            </a: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insulation which is a product of BARRISOL Company</a:t>
            </a:r>
            <a:endParaRPr lang="en-US" sz="28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533" y="3303179"/>
            <a:ext cx="5292933" cy="251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66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Sound Transmission Class (STC)</a:t>
            </a:r>
            <a:r>
              <a:rPr lang="en-US" b="1" dirty="0"/>
              <a:t> </a:t>
            </a:r>
            <a:r>
              <a:rPr lang="en-US" b="1" dirty="0" smtClean="0"/>
              <a:t>&amp; Impact Insulation Class </a:t>
            </a:r>
            <a:r>
              <a:rPr lang="en-US" b="1" dirty="0"/>
              <a:t>(IIC</a:t>
            </a:r>
            <a:r>
              <a:rPr lang="en-US" b="1" dirty="0" smtClean="0"/>
              <a:t>)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152" y="2373594"/>
            <a:ext cx="4966648" cy="415503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38200" y="2842682"/>
            <a:ext cx="4006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STC For Internal Walls = 51 dB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3539629"/>
            <a:ext cx="4006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STC For External Walls = 53 dB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50711" y="4236576"/>
            <a:ext cx="3994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STC For Ribbed Slab = 60 dB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50712" y="4933523"/>
            <a:ext cx="3639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IIC For Ribbed Slab = 67 dB</a:t>
            </a:r>
            <a:endParaRPr lang="en-US" sz="2400" b="1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</p:txBody>
      </p:sp>
    </p:spTree>
    <p:extLst>
      <p:ext uri="{BB962C8B-B14F-4D97-AF65-F5344CB8AC3E}">
        <p14:creationId xmlns:p14="http://schemas.microsoft.com/office/powerpoint/2010/main" val="342346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985" y="2402006"/>
            <a:ext cx="8214815" cy="41489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(DF%)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813466"/>
              </p:ext>
            </p:extLst>
          </p:nvPr>
        </p:nvGraphicFramePr>
        <p:xfrm>
          <a:off x="838200" y="1823894"/>
          <a:ext cx="7309513" cy="1565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5752"/>
                <a:gridCol w="519220"/>
                <a:gridCol w="727196"/>
                <a:gridCol w="952504"/>
                <a:gridCol w="909898"/>
                <a:gridCol w="779912"/>
                <a:gridCol w="860792"/>
                <a:gridCol w="894011"/>
                <a:gridCol w="940228"/>
              </a:tblGrid>
              <a:tr h="400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Block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Zone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Floor Area (m2)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Floor Area above Threshold (m2)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Floor Area above Threshold (%)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Average Daylight Factor (%)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Minimum Daylight Factor (%)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Maximum Daylight Factor (%)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Uniformity ratio (Min / Avg)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Showroom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664.674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664.251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99.94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3.7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Accessories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100.101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91.166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91.07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3649158"/>
            <a:ext cx="4909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smtClean="0"/>
              <a:t>DF% In First Floor Showroom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8624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713" y="2497537"/>
            <a:ext cx="7778087" cy="403215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771504"/>
              </p:ext>
            </p:extLst>
          </p:nvPr>
        </p:nvGraphicFramePr>
        <p:xfrm>
          <a:off x="838198" y="1706150"/>
          <a:ext cx="6654422" cy="24352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7780"/>
                <a:gridCol w="658333"/>
                <a:gridCol w="715919"/>
                <a:gridCol w="769240"/>
                <a:gridCol w="847443"/>
                <a:gridCol w="880147"/>
                <a:gridCol w="925647"/>
                <a:gridCol w="929913"/>
              </a:tblGrid>
              <a:tr h="400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Block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Floor Area (m2)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Average Daylight Factor (%)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Minimum Daylight Factor (%)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Maximum Daylight Factor (%)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Uniformity ratio (Min / Avg)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Uniformity ratio (Min / Max)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Showroom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Second Floor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574.504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3.8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18.291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2.84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Secretary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26.555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18.245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Kitchen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41.896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Manager Office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52.86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01717" y="4210911"/>
            <a:ext cx="36655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smtClean="0"/>
              <a:t>DF% In Second Floor</a:t>
            </a:r>
          </a:p>
          <a:p>
            <a:r>
              <a:rPr lang="en-US" sz="2800" b="1" dirty="0" smtClean="0"/>
              <a:t>     Showroom </a:t>
            </a:r>
            <a:endParaRPr lang="en-US" sz="28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(DF%)</a:t>
            </a:r>
          </a:p>
        </p:txBody>
      </p:sp>
    </p:spTree>
    <p:extLst>
      <p:ext uri="{BB962C8B-B14F-4D97-AF65-F5344CB8AC3E}">
        <p14:creationId xmlns:p14="http://schemas.microsoft.com/office/powerpoint/2010/main" val="143524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3592733"/>
              </p:ext>
            </p:extLst>
          </p:nvPr>
        </p:nvGraphicFramePr>
        <p:xfrm>
          <a:off x="1585415" y="2281770"/>
          <a:ext cx="9021170" cy="16791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73186"/>
                <a:gridCol w="4747984"/>
              </a:tblGrid>
              <a:tr h="4756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 dirty="0">
                          <a:effectLst/>
                        </a:rPr>
                        <a:t>Summary Results, average values for 9:00 and 15:00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</a:tr>
              <a:tr h="277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</a:rPr>
                        <a:t>Total area (m2)</a:t>
                      </a:r>
                      <a:endParaRPr lang="en-US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</a:rPr>
                        <a:t>781.670</a:t>
                      </a:r>
                      <a:endParaRPr lang="en-US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</a:tr>
              <a:tr h="277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 dirty="0">
                          <a:effectLst/>
                        </a:rPr>
                        <a:t>Total area above threshold (m2)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</a:rPr>
                        <a:t>749.571</a:t>
                      </a:r>
                      <a:endParaRPr lang="en-US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</a:tr>
              <a:tr h="277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 dirty="0">
                          <a:effectLst/>
                        </a:rPr>
                        <a:t>% Area within illuminance threshold limits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</a:rPr>
                        <a:t>95.9</a:t>
                      </a:r>
                      <a:endParaRPr lang="en-US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</a:tr>
              <a:tr h="2821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 dirty="0">
                          <a:effectLst/>
                        </a:rPr>
                        <a:t>LEED v3 NC 2009 IEQ 8.1 Status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2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PASS</a:t>
                      </a:r>
                      <a:endParaRPr lang="en-US" sz="36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" marR="22860" marT="0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564320"/>
              </p:ext>
            </p:extLst>
          </p:nvPr>
        </p:nvGraphicFramePr>
        <p:xfrm>
          <a:off x="1585415" y="4322441"/>
          <a:ext cx="9021170" cy="18031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73186"/>
                <a:gridCol w="4747984"/>
              </a:tblGrid>
              <a:tr h="3183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 dirty="0">
                          <a:effectLst/>
                        </a:rPr>
                        <a:t>Summary Results, average values for 9:00 and 15:00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</a:tr>
              <a:tr h="3183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 dirty="0">
                          <a:effectLst/>
                        </a:rPr>
                        <a:t>Total area (m2)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</a:rPr>
                        <a:t>763.821</a:t>
                      </a:r>
                      <a:endParaRPr lang="en-US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</a:tr>
              <a:tr h="3183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 dirty="0">
                          <a:effectLst/>
                        </a:rPr>
                        <a:t>Total area above threshold (m2)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</a:rPr>
                        <a:t>669.874</a:t>
                      </a:r>
                      <a:endParaRPr lang="en-US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</a:tr>
              <a:tr h="3183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</a:rPr>
                        <a:t>% Area within illuminance threshold limits</a:t>
                      </a:r>
                      <a:endParaRPr lang="en-US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</a:rPr>
                        <a:t>87.7</a:t>
                      </a:r>
                      <a:endParaRPr lang="en-US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</a:tr>
              <a:tr h="3183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600" dirty="0">
                          <a:effectLst/>
                        </a:rPr>
                        <a:t>LEED v3 NC 2009 IEQ 8.1 Status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2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PASS</a:t>
                      </a:r>
                      <a:endParaRPr lang="en-US" sz="36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" marR="22860" marT="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14987" y="3955527"/>
            <a:ext cx="5059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LEED v3 test summary results for first floor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25929" y="6125590"/>
            <a:ext cx="5437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LEED v3 test summary results for second </a:t>
            </a:r>
            <a:r>
              <a:rPr lang="en-US" sz="2000" b="1" dirty="0" smtClean="0"/>
              <a:t>floor</a:t>
            </a:r>
            <a:endParaRPr lang="en-US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1686743"/>
            <a:ext cx="4521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LEED V3 NC 2009 IEQ 8.1 Test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(DF%)</a:t>
            </a:r>
          </a:p>
        </p:txBody>
      </p:sp>
    </p:spTree>
    <p:extLst>
      <p:ext uri="{BB962C8B-B14F-4D97-AF65-F5344CB8AC3E}">
        <p14:creationId xmlns:p14="http://schemas.microsoft.com/office/powerpoint/2010/main" val="90530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89145" y="2671128"/>
            <a:ext cx="559198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b="1" i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13957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97135" y="2875978"/>
            <a:ext cx="5849678" cy="10869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6000" b="1" i="1" dirty="0" smtClean="0">
                <a:ln w="9525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Structural Design</a:t>
            </a:r>
            <a:endParaRPr lang="en-US" sz="6000" b="1" dirty="0">
              <a:ln w="9525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8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The project consists of </a:t>
            </a:r>
            <a:r>
              <a:rPr lang="en-US" altLang="en-US" dirty="0" smtClean="0">
                <a:cs typeface="Times New Roman" panose="02020603050405020304" pitchFamily="18" charset="0"/>
              </a:rPr>
              <a:t>two </a:t>
            </a:r>
            <a:r>
              <a:rPr lang="en-US" altLang="en-US" dirty="0">
                <a:cs typeface="Times New Roman" panose="02020603050405020304" pitchFamily="18" charset="0"/>
              </a:rPr>
              <a:t>block separated by </a:t>
            </a:r>
            <a:r>
              <a:rPr lang="en-US" altLang="en-US" dirty="0" smtClean="0">
                <a:cs typeface="Times New Roman" panose="02020603050405020304" pitchFamily="18" charset="0"/>
              </a:rPr>
              <a:t>3.5 </a:t>
            </a:r>
            <a:r>
              <a:rPr lang="en-US" altLang="en-US" dirty="0">
                <a:cs typeface="Times New Roman" panose="02020603050405020304" pitchFamily="18" charset="0"/>
              </a:rPr>
              <a:t>cm structural joint.</a:t>
            </a:r>
            <a:endParaRPr lang="ar-JO" alt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274" y="2536474"/>
            <a:ext cx="7273793" cy="399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7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fontAlgn="auto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dirty="0" smtClean="0">
                <a:cs typeface="Times New Roman" pitchFamily="18" charset="0"/>
              </a:rPr>
              <a:t>ACI </a:t>
            </a:r>
            <a:r>
              <a:rPr lang="en-US" dirty="0">
                <a:cs typeface="Times New Roman" pitchFamily="18" charset="0"/>
              </a:rPr>
              <a:t>-318-09 for reinforced concrete structural design.</a:t>
            </a:r>
          </a:p>
          <a:p>
            <a:pPr marL="342900" indent="-342900" fontAlgn="auto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dirty="0">
                <a:cs typeface="Times New Roman" pitchFamily="18" charset="0"/>
              </a:rPr>
              <a:t>UBC -97 for earthquake load computations.</a:t>
            </a:r>
          </a:p>
          <a:p>
            <a:pPr marL="342900" indent="-342900" fontAlgn="auto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dirty="0">
                <a:cs typeface="Times New Roman" pitchFamily="18" charset="0"/>
              </a:rPr>
              <a:t>ASCE for load computations</a:t>
            </a:r>
            <a:r>
              <a:rPr lang="en-US" dirty="0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  <a:p>
            <a:r>
              <a:rPr lang="en-US" altLang="en-US" dirty="0">
                <a:cs typeface="Times New Roman" panose="02020603050405020304" pitchFamily="18" charset="0"/>
              </a:rPr>
              <a:t>The analysis and design were done using </a:t>
            </a:r>
            <a:r>
              <a:rPr lang="en-US" altLang="en-US" dirty="0" smtClean="0">
                <a:cs typeface="Times New Roman" panose="02020603050405020304" pitchFamily="18" charset="0"/>
              </a:rPr>
              <a:t>Etabs </a:t>
            </a:r>
            <a:r>
              <a:rPr lang="en-US" altLang="en-US" dirty="0">
                <a:cs typeface="Times New Roman" panose="02020603050405020304" pitchFamily="18" charset="0"/>
              </a:rPr>
              <a:t>program</a:t>
            </a:r>
            <a:endParaRPr lang="ar-JO" altLang="en-US" dirty="0"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Codes</a:t>
            </a:r>
          </a:p>
        </p:txBody>
      </p:sp>
    </p:spTree>
    <p:extLst>
      <p:ext uri="{BB962C8B-B14F-4D97-AF65-F5344CB8AC3E}">
        <p14:creationId xmlns:p14="http://schemas.microsoft.com/office/powerpoint/2010/main" val="259490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defTabSz="806867">
              <a:spcBef>
                <a:spcPct val="0"/>
              </a:spcBef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Design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Data:</a:t>
            </a:r>
          </a:p>
          <a:p>
            <a:pPr defTabSz="806867">
              <a:spcBef>
                <a:spcPct val="0"/>
              </a:spcBef>
              <a:defRPr/>
            </a:pP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  <a:p>
            <a:pPr defTabSz="806867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/>
              <a:t> Concrete F`c For  slab, Beams, Columns, Shear walls and Footing = 28 </a:t>
            </a:r>
            <a:r>
              <a:rPr lang="en-US" dirty="0" smtClean="0"/>
              <a:t>MPa</a:t>
            </a:r>
            <a:endParaRPr lang="en-US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cs typeface="Times New Roman" panose="02020603050405020304" pitchFamily="18" charset="0"/>
              </a:rPr>
              <a:t>Reinforcement </a:t>
            </a:r>
            <a:r>
              <a:rPr lang="en-US" altLang="en-US" dirty="0">
                <a:cs typeface="Times New Roman" panose="02020603050405020304" pitchFamily="18" charset="0"/>
              </a:rPr>
              <a:t>steel</a:t>
            </a:r>
          </a:p>
          <a:p>
            <a:pPr>
              <a:lnSpc>
                <a:spcPct val="110000"/>
              </a:lnSpc>
              <a:buNone/>
            </a:pPr>
            <a:r>
              <a:rPr lang="en-US" altLang="en-US" dirty="0">
                <a:cs typeface="Times New Roman" panose="02020603050405020304" pitchFamily="18" charset="0"/>
              </a:rPr>
              <a:t>      The yield strength of steel </a:t>
            </a:r>
            <a:r>
              <a:rPr lang="en-US" altLang="en-US" dirty="0" smtClean="0">
                <a:cs typeface="Times New Roman" panose="02020603050405020304" pitchFamily="18" charset="0"/>
              </a:rPr>
              <a:t>Fy= </a:t>
            </a:r>
            <a:r>
              <a:rPr lang="en-US" altLang="en-US" dirty="0">
                <a:cs typeface="Times New Roman" panose="02020603050405020304" pitchFamily="18" charset="0"/>
              </a:rPr>
              <a:t>420MPa.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Bearing Capacity For Soil 350 </a:t>
            </a:r>
            <a:r>
              <a:rPr lang="en-US" dirty="0" smtClean="0"/>
              <a:t>kN/m</a:t>
            </a:r>
            <a:r>
              <a:rPr lang="en-US" dirty="0" smtClean="0">
                <a:latin typeface="Calibri" panose="020F0502020204030204" pitchFamily="34" charset="0"/>
              </a:rPr>
              <a:t>²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 A Design</a:t>
            </a:r>
          </a:p>
        </p:txBody>
      </p:sp>
    </p:spTree>
    <p:extLst>
      <p:ext uri="{BB962C8B-B14F-4D97-AF65-F5344CB8AC3E}">
        <p14:creationId xmlns:p14="http://schemas.microsoft.com/office/powerpoint/2010/main" val="38411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8720" y="1704382"/>
            <a:ext cx="3859546" cy="4911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877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- Soil </a:t>
            </a:r>
            <a:r>
              <a:rPr lang="en-US" dirty="0"/>
              <a:t>Type Sc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Location: </a:t>
            </a:r>
            <a:br>
              <a:rPr lang="en-US" dirty="0"/>
            </a:br>
            <a:r>
              <a:rPr lang="en-US" dirty="0"/>
              <a:t>Nablus    </a:t>
            </a:r>
            <a:r>
              <a:rPr lang="en-US" dirty="0" smtClean="0"/>
              <a:t> </a:t>
            </a:r>
            <a:r>
              <a:rPr lang="en-US" dirty="0" smtClean="0">
                <a:cs typeface="Times New Roman"/>
              </a:rPr>
              <a:t>→   Zone</a:t>
            </a:r>
            <a:r>
              <a:rPr lang="en-US" dirty="0">
                <a:cs typeface="Times New Roman"/>
              </a:rPr>
              <a:t>: 2B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               </a:t>
            </a:r>
            <a:r>
              <a:rPr lang="en-US" dirty="0"/>
              <a:t> </a:t>
            </a:r>
            <a:r>
              <a:rPr lang="en-US" dirty="0">
                <a:cs typeface="Times New Roman"/>
              </a:rPr>
              <a:t>→   Z = 0.2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/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Cv = 0.32  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/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Ca =0.24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/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I =1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/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R = </a:t>
            </a:r>
            <a:r>
              <a:rPr lang="en-US" dirty="0" smtClean="0">
                <a:cs typeface="Times New Roman"/>
              </a:rPr>
              <a:t>5.5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In </a:t>
            </a:r>
            <a:r>
              <a:rPr lang="en-US" dirty="0"/>
              <a:t>order to reach 90 % of mass participation </a:t>
            </a:r>
            <a:r>
              <a:rPr lang="en-US" dirty="0" smtClean="0"/>
              <a:t>we</a:t>
            </a:r>
          </a:p>
          <a:p>
            <a:pPr marL="0" indent="0">
              <a:buNone/>
            </a:pPr>
            <a:r>
              <a:rPr lang="en-US" dirty="0" smtClean="0"/>
              <a:t> need 30 </a:t>
            </a:r>
            <a:r>
              <a:rPr lang="en-US" dirty="0"/>
              <a:t>modes for UX and 19 mods for UY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</a:t>
            </a:r>
          </a:p>
        </p:txBody>
      </p:sp>
    </p:spTree>
    <p:extLst>
      <p:ext uri="{BB962C8B-B14F-4D97-AF65-F5344CB8AC3E}">
        <p14:creationId xmlns:p14="http://schemas.microsoft.com/office/powerpoint/2010/main" val="313191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18766"/>
            <a:ext cx="10515600" cy="132556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Loads Used for Concrete blocks</a:t>
            </a:r>
            <a:endParaRPr lang="en-US" sz="2800" b="1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333579" y="2944329"/>
          <a:ext cx="5524842" cy="283759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39085"/>
                <a:gridCol w="1438047"/>
                <a:gridCol w="1398818"/>
                <a:gridCol w="1348892"/>
              </a:tblGrid>
              <a:tr h="9091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Load type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Basement </a:t>
                      </a:r>
                      <a:r>
                        <a:rPr lang="en-US" sz="2200" dirty="0" smtClean="0"/>
                        <a:t>slab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/>
                        <a:t>First floor slab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/>
                        <a:t>second floor slab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</a:tr>
              <a:tr h="6887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Live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5 KN/m</a:t>
                      </a:r>
                      <a:r>
                        <a:rPr lang="en-US" sz="2200" baseline="30000" dirty="0"/>
                        <a:t>2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5 KN/m</a:t>
                      </a:r>
                      <a:r>
                        <a:rPr lang="en-US" sz="2200" baseline="30000" dirty="0"/>
                        <a:t>2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/>
                        <a:t>1 </a:t>
                      </a:r>
                      <a:r>
                        <a:rPr lang="en-US" sz="2200" dirty="0"/>
                        <a:t>KN/m</a:t>
                      </a:r>
                      <a:r>
                        <a:rPr lang="en-US" sz="2200" baseline="30000" dirty="0"/>
                        <a:t>2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</a:tr>
              <a:tr h="6363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/>
                        <a:t>SID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/>
                        <a:t>4 </a:t>
                      </a:r>
                      <a:r>
                        <a:rPr lang="en-US" sz="2200" dirty="0"/>
                        <a:t>KN/m</a:t>
                      </a:r>
                      <a:r>
                        <a:rPr lang="en-US" sz="2200" baseline="30000" dirty="0"/>
                        <a:t>2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/>
                        <a:t>4 </a:t>
                      </a:r>
                      <a:r>
                        <a:rPr lang="en-US" sz="2200" dirty="0"/>
                        <a:t>KN/m</a:t>
                      </a:r>
                      <a:r>
                        <a:rPr lang="en-US" sz="2200" baseline="30000" dirty="0"/>
                        <a:t>2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/>
                        <a:t>3 </a:t>
                      </a:r>
                      <a:r>
                        <a:rPr lang="en-US" sz="2200" dirty="0"/>
                        <a:t>KN/m</a:t>
                      </a:r>
                      <a:r>
                        <a:rPr lang="en-US" sz="2200" baseline="30000" dirty="0"/>
                        <a:t>2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</a:tr>
              <a:tr h="6033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/>
                        <a:t>Snow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/>
                        <a:t>0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/>
                        <a:t>0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/>
                        <a:t>2 KN/m</a:t>
                      </a:r>
                      <a:r>
                        <a:rPr lang="en-US" sz="2200" baseline="30000" dirty="0" smtClean="0"/>
                        <a:t>2</a:t>
                      </a:r>
                      <a:endParaRPr lang="en-US" sz="22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80661" marR="80661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</p:txBody>
      </p:sp>
    </p:spTree>
    <p:extLst>
      <p:ext uri="{BB962C8B-B14F-4D97-AF65-F5344CB8AC3E}">
        <p14:creationId xmlns:p14="http://schemas.microsoft.com/office/powerpoint/2010/main" val="128983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10436"/>
            <a:ext cx="10515600" cy="859809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Structural Design </a:t>
            </a:r>
            <a:r>
              <a:rPr lang="en-US" sz="2800" b="1" dirty="0">
                <a:solidFill>
                  <a:srgbClr val="FF0000"/>
                </a:solidFill>
                <a:latin typeface="+mn-lt"/>
              </a:rPr>
              <a:t>For Block </a:t>
            </a: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A</a:t>
            </a:r>
            <a:endParaRPr lang="en-US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70246"/>
            <a:ext cx="10515600" cy="370671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Slabs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Structural system: One way ribbed slab with drop beams.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Thickness = 30 cm </a:t>
            </a:r>
            <a:r>
              <a:rPr lang="en-US" altLang="en-US" sz="2400" dirty="0" smtClean="0">
                <a:cs typeface="Times New Roman" panose="02020603050405020304" pitchFamily="18" charset="0"/>
              </a:rPr>
              <a:t>.</a:t>
            </a:r>
            <a:endParaRPr lang="en-US" altLang="en-US" sz="2400" dirty="0"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805" y="3664391"/>
            <a:ext cx="7346995" cy="2512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38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1722312"/>
            <a:ext cx="96249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Beams</a:t>
            </a:r>
          </a:p>
          <a:p>
            <a:r>
              <a:rPr lang="en-US" altLang="en-US" sz="2400" dirty="0" smtClean="0">
                <a:cs typeface="Times New Roman" panose="02020603050405020304" pitchFamily="18" charset="0"/>
              </a:rPr>
              <a:t>Main </a:t>
            </a:r>
            <a:r>
              <a:rPr lang="en-US" altLang="en-US" sz="2400" dirty="0">
                <a:cs typeface="Times New Roman" panose="02020603050405020304" pitchFamily="18" charset="0"/>
              </a:rPr>
              <a:t>beam 90*50</a:t>
            </a:r>
          </a:p>
          <a:p>
            <a:r>
              <a:rPr lang="en-US" altLang="en-US" sz="2400" dirty="0">
                <a:cs typeface="Times New Roman" panose="02020603050405020304" pitchFamily="18" charset="0"/>
              </a:rPr>
              <a:t>Secondary beam 50*30</a:t>
            </a:r>
          </a:p>
          <a:p>
            <a:r>
              <a:rPr lang="en-US" altLang="en-US" sz="2400" dirty="0">
                <a:cs typeface="Times New Roman" panose="02020603050405020304" pitchFamily="18" charset="0"/>
              </a:rPr>
              <a:t>Edge beam 30*30</a:t>
            </a:r>
          </a:p>
          <a:p>
            <a:endParaRPr lang="en-US" altLang="en-US" dirty="0" smtClean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Columns</a:t>
            </a:r>
          </a:p>
          <a:p>
            <a:r>
              <a:rPr lang="en-US" sz="2400" dirty="0"/>
              <a:t>Two types of column diminutions were used </a:t>
            </a:r>
          </a:p>
          <a:p>
            <a:r>
              <a:rPr lang="en-US" sz="2400" dirty="0"/>
              <a:t>Column 80x80</a:t>
            </a:r>
          </a:p>
          <a:p>
            <a:r>
              <a:rPr lang="en-US" sz="2400" dirty="0"/>
              <a:t>Column 70x40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</p:spTree>
    <p:extLst>
      <p:ext uri="{BB962C8B-B14F-4D97-AF65-F5344CB8AC3E}">
        <p14:creationId xmlns:p14="http://schemas.microsoft.com/office/powerpoint/2010/main" val="62983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211" y="2916288"/>
            <a:ext cx="7067372" cy="37836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555841"/>
            <a:ext cx="8384499" cy="491321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Foundation Design for the buildings</a:t>
            </a:r>
            <a:endParaRPr lang="ar-AE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047163"/>
            <a:ext cx="8780060" cy="4652739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n-US" dirty="0" smtClean="0"/>
              <a:t>Using Safe 2014 program we designed MAT foundation for the building</a:t>
            </a:r>
          </a:p>
          <a:p>
            <a:pPr algn="l">
              <a:lnSpc>
                <a:spcPct val="100000"/>
              </a:lnSpc>
            </a:pPr>
            <a:r>
              <a:rPr lang="en-US" dirty="0" smtClean="0"/>
              <a:t>The thickness of the mat will be 950 mm, because the </a:t>
            </a:r>
          </a:p>
          <a:p>
            <a:pPr algn="l">
              <a:lnSpc>
                <a:spcPct val="100000"/>
              </a:lnSpc>
            </a:pPr>
            <a:r>
              <a:rPr lang="en-US" dirty="0" smtClean="0"/>
              <a:t>distance between columns is large.</a:t>
            </a:r>
          </a:p>
          <a:p>
            <a:pPr algn="l">
              <a:lnSpc>
                <a:spcPct val="100000"/>
              </a:lnSpc>
            </a:pPr>
            <a:r>
              <a:rPr lang="en-US" dirty="0" smtClean="0"/>
              <a:t>Check of punching shear is ok.</a:t>
            </a:r>
          </a:p>
          <a:p>
            <a:pPr algn="l"/>
            <a:endParaRPr lang="ar-AE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 Design</a:t>
            </a:r>
          </a:p>
        </p:txBody>
      </p:sp>
    </p:spTree>
    <p:extLst>
      <p:ext uri="{BB962C8B-B14F-4D97-AF65-F5344CB8AC3E}">
        <p14:creationId xmlns:p14="http://schemas.microsoft.com/office/powerpoint/2010/main" val="286911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29397"/>
            <a:ext cx="7295866" cy="4513159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134066" y="3375485"/>
            <a:ext cx="3219734" cy="21532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38200" y="1606177"/>
            <a:ext cx="3875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Footing Reinforcement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 Design</a:t>
            </a:r>
          </a:p>
        </p:txBody>
      </p:sp>
    </p:spTree>
    <p:extLst>
      <p:ext uri="{BB962C8B-B14F-4D97-AF65-F5344CB8AC3E}">
        <p14:creationId xmlns:p14="http://schemas.microsoft.com/office/powerpoint/2010/main" val="197463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Our site is located in bet wazzan</a:t>
            </a:r>
          </a:p>
          <a:p>
            <a:pPr marL="0" indent="0">
              <a:buNone/>
            </a:pPr>
            <a:r>
              <a:rPr lang="en-US" dirty="0" smtClean="0"/>
              <a:t>village, west of An-Najah National</a:t>
            </a:r>
          </a:p>
          <a:p>
            <a:pPr marL="0" indent="0">
              <a:buNone/>
            </a:pPr>
            <a:r>
              <a:rPr lang="en-US" dirty="0" smtClean="0"/>
              <a:t>University ( New Campus ) </a:t>
            </a:r>
            <a:r>
              <a:rPr lang="en-US" dirty="0"/>
              <a:t>by </a:t>
            </a:r>
            <a:r>
              <a:rPr lang="en-US" dirty="0" smtClean="0"/>
              <a:t>2 km.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51477"/>
            <a:ext cx="10515600" cy="110883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US" sz="6000" b="1" i="1" dirty="0"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958" y="2464333"/>
            <a:ext cx="5307842" cy="3073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117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41" y="3862930"/>
            <a:ext cx="9648825" cy="26879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19" y="1997178"/>
            <a:ext cx="11501071" cy="228821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38200" y="1473958"/>
            <a:ext cx="3228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Sections in footing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 Design</a:t>
            </a:r>
          </a:p>
        </p:txBody>
      </p:sp>
    </p:spTree>
    <p:extLst>
      <p:ext uri="{BB962C8B-B14F-4D97-AF65-F5344CB8AC3E}">
        <p14:creationId xmlns:p14="http://schemas.microsoft.com/office/powerpoint/2010/main" val="58374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6932" y="1690688"/>
            <a:ext cx="5548253" cy="49357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38200" y="3604747"/>
            <a:ext cx="38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/>
              <a:t>3D </a:t>
            </a:r>
            <a:r>
              <a:rPr lang="en-US" sz="2800" b="1" i="1" dirty="0"/>
              <a:t>Modeling for Block A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</p:spTree>
    <p:extLst>
      <p:ext uri="{BB962C8B-B14F-4D97-AF65-F5344CB8AC3E}">
        <p14:creationId xmlns:p14="http://schemas.microsoft.com/office/powerpoint/2010/main" val="417104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041" y="2187308"/>
            <a:ext cx="5046051" cy="43413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673" y="1818162"/>
            <a:ext cx="3083257" cy="330638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94962" y="5124545"/>
            <a:ext cx="44588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Max deflection in the model = 14.5 mm </a:t>
            </a:r>
          </a:p>
          <a:p>
            <a:r>
              <a:rPr lang="en-US" dirty="0">
                <a:solidFill>
                  <a:srgbClr val="000000"/>
                </a:solidFill>
              </a:rPr>
              <a:t>Max allowable deflection in slab = L / 240 </a:t>
            </a:r>
          </a:p>
          <a:p>
            <a:r>
              <a:rPr lang="en-US" dirty="0">
                <a:solidFill>
                  <a:srgbClr val="000000"/>
                </a:solidFill>
              </a:rPr>
              <a:t>Max allowable deflection = 5.8 / 240 = 24 mm 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Checks</a:t>
            </a:r>
          </a:p>
        </p:txBody>
      </p:sp>
      <p:sp>
        <p:nvSpPr>
          <p:cNvPr id="8" name="Rectangle 7"/>
          <p:cNvSpPr/>
          <p:nvPr/>
        </p:nvSpPr>
        <p:spPr>
          <a:xfrm>
            <a:off x="838200" y="1956476"/>
            <a:ext cx="2733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>
                <a:cs typeface="Times New Roman" panose="02020603050405020304" pitchFamily="18" charset="0"/>
              </a:rPr>
              <a:t>Compatibility </a:t>
            </a:r>
            <a:r>
              <a:rPr lang="en-US" altLang="en-US" sz="2400" b="1" dirty="0" smtClean="0">
                <a:cs typeface="Times New Roman" panose="02020603050405020304" pitchFamily="18" charset="0"/>
              </a:rPr>
              <a:t>Check</a:t>
            </a:r>
            <a:endParaRPr lang="en-US" altLang="en-US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59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67538"/>
            <a:ext cx="3638266" cy="539639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+mn-lt"/>
              </a:rPr>
              <a:t>Equilibrium Check</a:t>
            </a:r>
            <a:endParaRPr lang="en-US" sz="2400" b="1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003981" y="2741208"/>
          <a:ext cx="6184038" cy="2913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1346"/>
                <a:gridCol w="2061346"/>
                <a:gridCol w="2061346"/>
              </a:tblGrid>
              <a:tr h="102969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Loads</a:t>
                      </a:r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ETABS- Results</a:t>
                      </a:r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Manual Results</a:t>
                      </a:r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70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Dead</a:t>
                      </a:r>
                      <a:r>
                        <a:rPr lang="en-US" sz="1800" baseline="0" dirty="0" smtClean="0"/>
                        <a:t> Load</a:t>
                      </a:r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22430KN</a:t>
                      </a:r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21436 KN</a:t>
                      </a:r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Live</a:t>
                      </a:r>
                      <a:r>
                        <a:rPr lang="en-US" sz="1800" baseline="0" dirty="0" smtClean="0"/>
                        <a:t> load</a:t>
                      </a:r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7916.9KN</a:t>
                      </a:r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7910.84 KN </a:t>
                      </a:r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56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SID load</a:t>
                      </a:r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6662.3KN</a:t>
                      </a:r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6662.26 KN </a:t>
                      </a:r>
                      <a:endParaRPr lang="en-US" sz="1800" dirty="0"/>
                    </a:p>
                  </a:txBody>
                  <a:tcPr marL="107548" marR="10754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73309" y="5888287"/>
            <a:ext cx="8245382" cy="468063"/>
          </a:xfrm>
          <a:prstGeom prst="rect">
            <a:avLst/>
          </a:prstGeom>
          <a:noFill/>
        </p:spPr>
        <p:txBody>
          <a:bodyPr wrap="square" lIns="100506" tIns="50253" rIns="100506" bIns="50253" rtlCol="0">
            <a:spAutoFit/>
          </a:bodyPr>
          <a:lstStyle/>
          <a:p>
            <a:pPr algn="ctr"/>
            <a:r>
              <a:rPr lang="en-US" sz="2382" dirty="0"/>
              <a:t>Error = ( ( Manual – ETABS Load ) / Manual Load ) X 100%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9EBE5-8480-4965-92C5-EA791891DE33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Checks</a:t>
            </a:r>
          </a:p>
        </p:txBody>
      </p:sp>
    </p:spTree>
    <p:extLst>
      <p:ext uri="{BB962C8B-B14F-4D97-AF65-F5344CB8AC3E}">
        <p14:creationId xmlns:p14="http://schemas.microsoft.com/office/powerpoint/2010/main" val="69060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Internal Forces Check</a:t>
            </a:r>
            <a:endParaRPr lang="en-US" sz="2400" b="1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sz="2400" dirty="0" smtClean="0"/>
          </a:p>
          <a:p>
            <a:r>
              <a:rPr lang="en-US" sz="2000" dirty="0"/>
              <a:t>From </a:t>
            </a:r>
            <a:r>
              <a:rPr lang="en-US" sz="2000" dirty="0" err="1"/>
              <a:t>Etab</a:t>
            </a:r>
            <a:r>
              <a:rPr lang="en-US" sz="2000" dirty="0"/>
              <a:t> M = (M1+M2)/2 + M3 </a:t>
            </a:r>
          </a:p>
          <a:p>
            <a:r>
              <a:rPr lang="en-US" sz="2000" dirty="0"/>
              <a:t>(4.2+4.4)/2+3.5 = 7.8</a:t>
            </a:r>
          </a:p>
          <a:p>
            <a:r>
              <a:rPr lang="en-US" sz="2000"/>
              <a:t>By hand M = W L</a:t>
            </a:r>
            <a:r>
              <a:rPr lang="en-US" sz="2000" baseline="30000"/>
              <a:t>2</a:t>
            </a:r>
            <a:r>
              <a:rPr lang="en-US" sz="2000"/>
              <a:t> / 8 = 3 * 5</a:t>
            </a:r>
            <a:r>
              <a:rPr lang="en-US" sz="2000" baseline="30000"/>
              <a:t> 2</a:t>
            </a:r>
            <a:r>
              <a:rPr lang="en-US" sz="2000"/>
              <a:t> / 8 = 9.375 ……………ok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Checks</a:t>
            </a: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810896" y="2579426"/>
            <a:ext cx="4866574" cy="88117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087745" y="2579426"/>
            <a:ext cx="5266055" cy="94234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3411855" y="3604675"/>
            <a:ext cx="5351780" cy="96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88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10"/>
          <p:cNvSpPr>
            <a:spLocks noChangeArrowheads="1"/>
          </p:cNvSpPr>
          <p:nvPr/>
        </p:nvSpPr>
        <p:spPr bwMode="auto">
          <a:xfrm>
            <a:off x="838200" y="1836140"/>
            <a:ext cx="5579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altLang="en-US" sz="2800" b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 Base shear </a:t>
            </a:r>
            <a:r>
              <a:rPr lang="en-US" altLang="en-US" sz="2800" b="1" dirty="0">
                <a:solidFill>
                  <a:srgbClr val="FF0000"/>
                </a:solidFill>
                <a:latin typeface="+mn-lt"/>
              </a:rPr>
              <a:t>(</a:t>
            </a:r>
            <a:r>
              <a:rPr lang="en-US" altLang="en-US" sz="2800" b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V) for seismic design</a:t>
            </a:r>
          </a:p>
        </p:txBody>
      </p:sp>
      <p:sp>
        <p:nvSpPr>
          <p:cNvPr id="30725" name="Rectangle 11"/>
          <p:cNvSpPr>
            <a:spLocks noChangeArrowheads="1"/>
          </p:cNvSpPr>
          <p:nvPr/>
        </p:nvSpPr>
        <p:spPr bwMode="auto">
          <a:xfrm>
            <a:off x="838200" y="2783097"/>
            <a:ext cx="89296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+mn-lt"/>
                <a:cs typeface="Times New Roman" panose="02020603050405020304" pitchFamily="18" charset="0"/>
              </a:rPr>
              <a:t>Manual calculation for ( V )  = </a:t>
            </a:r>
            <a:r>
              <a:rPr lang="en-US" altLang="en-US" sz="2000" dirty="0">
                <a:latin typeface="+mn-lt"/>
              </a:rPr>
              <a:t> </a:t>
            </a:r>
            <a:r>
              <a:rPr lang="en-US" altLang="en-US" sz="2000" dirty="0" smtClean="0">
                <a:latin typeface="+mn-lt"/>
                <a:cs typeface="Times New Roman" panose="02020603050405020304" pitchFamily="18" charset="0"/>
              </a:rPr>
              <a:t>4267 KN</a:t>
            </a:r>
            <a:r>
              <a:rPr lang="en-US" altLang="en-US" sz="2000" dirty="0">
                <a:latin typeface="+mn-lt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+mn-lt"/>
                <a:cs typeface="Times New Roman" panose="02020603050405020304" pitchFamily="18" charset="0"/>
              </a:rPr>
              <a:t>From </a:t>
            </a:r>
            <a:r>
              <a:rPr lang="en-US" altLang="en-US" sz="2000" dirty="0" smtClean="0">
                <a:latin typeface="+mn-lt"/>
                <a:cs typeface="Times New Roman" panose="02020603050405020304" pitchFamily="18" charset="0"/>
              </a:rPr>
              <a:t>Etabs </a:t>
            </a:r>
            <a:r>
              <a:rPr lang="en-US" altLang="en-US" sz="2000" dirty="0">
                <a:latin typeface="+mn-lt"/>
                <a:cs typeface="Times New Roman" panose="02020603050405020304" pitchFamily="18" charset="0"/>
              </a:rPr>
              <a:t>:  </a:t>
            </a:r>
            <a:endParaRPr lang="ar-JO" altLang="en-US" sz="20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411" y="3914720"/>
            <a:ext cx="6159177" cy="160084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Checks</a:t>
            </a:r>
          </a:p>
        </p:txBody>
      </p:sp>
    </p:spTree>
    <p:extLst>
      <p:ext uri="{BB962C8B-B14F-4D97-AF65-F5344CB8AC3E}">
        <p14:creationId xmlns:p14="http://schemas.microsoft.com/office/powerpoint/2010/main" val="403717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73958"/>
            <a:ext cx="10515600" cy="873457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  <a:latin typeface="+mn-lt"/>
              </a:rPr>
              <a:t>Design </a:t>
            </a: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Stage</a:t>
            </a:r>
            <a:endParaRPr lang="en-US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Ribbed </a:t>
            </a:r>
            <a:r>
              <a:rPr lang="en-US" sz="2400" dirty="0"/>
              <a:t>Slab Reinforcements in </a:t>
            </a:r>
            <a:r>
              <a:rPr lang="en-US" sz="2400" dirty="0" smtClean="0"/>
              <a:t> X </a:t>
            </a:r>
            <a:r>
              <a:rPr lang="en-US" sz="2400" dirty="0"/>
              <a:t>– Direction For Block A: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073" y="3084394"/>
            <a:ext cx="7307854" cy="309256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</p:spTree>
    <p:extLst>
      <p:ext uri="{BB962C8B-B14F-4D97-AF65-F5344CB8AC3E}">
        <p14:creationId xmlns:p14="http://schemas.microsoft.com/office/powerpoint/2010/main" val="162952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Beams </a:t>
            </a:r>
            <a:r>
              <a:rPr lang="en-US" b="1" dirty="0" smtClean="0">
                <a:solidFill>
                  <a:srgbClr val="FF0000"/>
                </a:solidFill>
              </a:rPr>
              <a:t>Reinforcements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91249"/>
            <a:ext cx="6828571" cy="3885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1459" y="3194858"/>
            <a:ext cx="4410541" cy="207849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</p:spTree>
    <p:extLst>
      <p:ext uri="{BB962C8B-B14F-4D97-AF65-F5344CB8AC3E}">
        <p14:creationId xmlns:p14="http://schemas.microsoft.com/office/powerpoint/2010/main" val="2231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19620"/>
            <a:ext cx="7535989" cy="277641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Columns Reinforcements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1600" y="1825625"/>
            <a:ext cx="3272200" cy="476440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</p:spTree>
    <p:extLst>
      <p:ext uri="{BB962C8B-B14F-4D97-AF65-F5344CB8AC3E}">
        <p14:creationId xmlns:p14="http://schemas.microsoft.com/office/powerpoint/2010/main" val="439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Shear walls </a:t>
            </a:r>
            <a:r>
              <a:rPr lang="en-US" b="1" dirty="0" smtClean="0">
                <a:solidFill>
                  <a:srgbClr val="FF0000"/>
                </a:solidFill>
              </a:rPr>
              <a:t>Reinforcements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070" y="2965185"/>
            <a:ext cx="4517679" cy="29263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228" y="2183642"/>
            <a:ext cx="5233572" cy="22447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8442" y="4786375"/>
            <a:ext cx="2057143" cy="193333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</p:spTree>
    <p:extLst>
      <p:ext uri="{BB962C8B-B14F-4D97-AF65-F5344CB8AC3E}">
        <p14:creationId xmlns:p14="http://schemas.microsoft.com/office/powerpoint/2010/main" val="326017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site has an area of 7000 m</a:t>
            </a:r>
            <a:r>
              <a:rPr lang="en-US" dirty="0" smtClean="0">
                <a:latin typeface="Calibri" panose="020F0502020204030204" pitchFamily="34" charset="0"/>
              </a:rPr>
              <a:t>²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land is excavated along its area.</a:t>
            </a:r>
          </a:p>
          <a:p>
            <a:pPr marL="0" indent="0">
              <a:buNone/>
            </a:pPr>
            <a:r>
              <a:rPr lang="en-US" dirty="0" smtClean="0"/>
              <a:t>it’s below of the street by 4 meters.</a:t>
            </a:r>
          </a:p>
          <a:p>
            <a:pPr marL="0" indent="0">
              <a:buNone/>
            </a:pPr>
            <a:r>
              <a:rPr lang="en-US" dirty="0" smtClean="0"/>
              <a:t>In south direction there is the</a:t>
            </a:r>
          </a:p>
          <a:p>
            <a:pPr marL="0" indent="0">
              <a:buNone/>
            </a:pPr>
            <a:r>
              <a:rPr lang="en-US" dirty="0" smtClean="0"/>
              <a:t>bet wazzan main street which is</a:t>
            </a:r>
          </a:p>
          <a:p>
            <a:pPr marL="0" indent="0">
              <a:buNone/>
            </a:pPr>
            <a:r>
              <a:rPr lang="en-US" dirty="0" smtClean="0"/>
              <a:t>the main access to the land.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51477"/>
            <a:ext cx="10515600" cy="110883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US" sz="6000" b="1" i="1" dirty="0"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C:\Users\Mustafa Qa\Desktop\12287162_10207792890041787_1188034478_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17902"/>
            <a:ext cx="5321490" cy="3766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8515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41458" y="2875978"/>
            <a:ext cx="6361037" cy="10869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6000" b="1" i="1" dirty="0" smtClean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Mechanical Design</a:t>
            </a:r>
            <a:endParaRPr lang="en-US" sz="6000" b="1" dirty="0">
              <a:ln w="9525">
                <a:solidFill>
                  <a:schemeClr val="accent1">
                    <a:lumMod val="75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40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HVAC System (VRF)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411550"/>
            <a:ext cx="3242481" cy="1698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216" y="4110038"/>
            <a:ext cx="2546445" cy="20669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4080677" y="2679530"/>
            <a:ext cx="6073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Outdoor unit : Daikin Company </a:t>
            </a:r>
            <a:r>
              <a:rPr lang="en-US" sz="2000" b="1" dirty="0"/>
              <a:t>model REYQ30THY1 (E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32661" y="5779835"/>
            <a:ext cx="537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Indoor unit : Daikin Company </a:t>
            </a:r>
            <a:r>
              <a:rPr lang="en-US" sz="2000" b="1" dirty="0"/>
              <a:t>model FXFQ25PVE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0677" y="3183659"/>
            <a:ext cx="569595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59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1733512"/>
              </p:ext>
            </p:extLst>
          </p:nvPr>
        </p:nvGraphicFramePr>
        <p:xfrm>
          <a:off x="838200" y="1854650"/>
          <a:ext cx="3597324" cy="45734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1640"/>
                <a:gridCol w="1021640"/>
                <a:gridCol w="777022"/>
                <a:gridCol w="777022"/>
              </a:tblGrid>
              <a:tr h="9253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Block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Zone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Design Capacity (kW)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# of indoor units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844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First Floor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Showroom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34.11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  <a:endParaRPr lang="en-US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84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Accessories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5.11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902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Security Office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0.89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8448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Second Floor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Showroom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33.52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  <a:endParaRPr lang="en-US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84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Office3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84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Secretary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84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Office1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1.74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84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Office2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1.43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902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Manager Office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844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83.32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34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062" y="1854650"/>
            <a:ext cx="6631675" cy="225874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462250" y="4794336"/>
            <a:ext cx="700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The number of needed units according to our selection is 34 unit for the whole building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indoor units</a:t>
            </a:r>
          </a:p>
        </p:txBody>
      </p:sp>
    </p:spTree>
    <p:extLst>
      <p:ext uri="{BB962C8B-B14F-4D97-AF65-F5344CB8AC3E}">
        <p14:creationId xmlns:p14="http://schemas.microsoft.com/office/powerpoint/2010/main" val="222595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367621" y="6158468"/>
            <a:ext cx="2928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Indoor unit specifications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10425" y="6158468"/>
            <a:ext cx="3211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Outdoor unit specifications</a:t>
            </a:r>
            <a:endParaRPr lang="en-US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214203" y="19037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indoor units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378467"/>
              </p:ext>
            </p:extLst>
          </p:nvPr>
        </p:nvGraphicFramePr>
        <p:xfrm>
          <a:off x="1214203" y="1903751"/>
          <a:ext cx="4804219" cy="42068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6134"/>
                <a:gridCol w="986524"/>
                <a:gridCol w="2141561"/>
              </a:tblGrid>
              <a:tr h="20002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MODEL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REYQ30THY1(E)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Power supply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3-phase 4-wire system, 380–415 V, 50 Hz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Cooling capacity KW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kcal/h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72,200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Btu/h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286,000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kW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83.9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Heating capacity KW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kcal/h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80,800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Btu/h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321,000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kW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Power consumption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Cooling (kW)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20.9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Heating (kW)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22.2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803235"/>
              </p:ext>
            </p:extLst>
          </p:nvPr>
        </p:nvGraphicFramePr>
        <p:xfrm>
          <a:off x="6763708" y="1903751"/>
          <a:ext cx="4136408" cy="40111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1793"/>
                <a:gridCol w="964308"/>
                <a:gridCol w="1720307"/>
              </a:tblGrid>
              <a:tr h="34241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MODEL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FXFQ25PVE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61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Power supply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1-phase, 220-240 V/220 V, 50/60 Hz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2413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Cooling capacity KW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kcal/h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2,400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24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Btu/h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9,600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24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kW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2.8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2413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Heating capacity KW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kcal/h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2,800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24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Btu/h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10,900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24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kW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241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Power consumption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Cooling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0.033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24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Heating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0.027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83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Units Distribution</a:t>
            </a: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821" y="1587274"/>
            <a:ext cx="5689979" cy="2563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40" y="4151011"/>
            <a:ext cx="5646760" cy="256373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152030" y="1905621"/>
            <a:ext cx="4074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Indoor units distribution in first floor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10299" y="5232824"/>
            <a:ext cx="4597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Indoor units distribution in second floor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4230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Tank Sizes</a:t>
            </a:r>
          </a:p>
          <a:p>
            <a:pPr marL="0" indent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Our main storage tank is located underground </a:t>
            </a:r>
          </a:p>
          <a:p>
            <a:pPr marL="0" indent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with capacity of </a:t>
            </a:r>
            <a:r>
              <a:rPr lang="en-US" sz="2000" b="1" dirty="0" smtClean="0"/>
              <a:t>84 m</a:t>
            </a:r>
            <a:r>
              <a:rPr lang="en-US" sz="2000" b="1" dirty="0" smtClean="0">
                <a:latin typeface="Calibri" panose="020F0502020204030204" pitchFamily="34" charset="0"/>
              </a:rPr>
              <a:t>³ </a:t>
            </a:r>
            <a:r>
              <a:rPr lang="en-US" sz="2000" dirty="0" smtClean="0">
                <a:latin typeface="Calibri" panose="020F0502020204030204" pitchFamily="34" charset="0"/>
              </a:rPr>
              <a:t>which supplies two</a:t>
            </a:r>
          </a:p>
          <a:p>
            <a:pPr marL="0" indent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small roof tank for both blocks</a:t>
            </a:r>
            <a:endParaRPr lang="en-US" sz="2000" dirty="0"/>
          </a:p>
          <a:p>
            <a:pPr marL="0" indent="0">
              <a:buNone/>
            </a:pPr>
            <a:r>
              <a:rPr lang="en-US" sz="2000" b="1" dirty="0" smtClean="0"/>
              <a:t>3 m</a:t>
            </a:r>
            <a:r>
              <a:rPr lang="en-US" sz="2000" b="1" dirty="0" smtClean="0">
                <a:latin typeface="Calibri" panose="020F0502020204030204" pitchFamily="34" charset="0"/>
              </a:rPr>
              <a:t>³ </a:t>
            </a:r>
            <a:r>
              <a:rPr lang="en-US" sz="2000" dirty="0" smtClean="0">
                <a:latin typeface="Calibri" panose="020F0502020204030204" pitchFamily="34" charset="0"/>
              </a:rPr>
              <a:t>water roof tank for showrooms building</a:t>
            </a:r>
          </a:p>
          <a:p>
            <a:pPr marL="0" indent="0">
              <a:buNone/>
            </a:pPr>
            <a:r>
              <a:rPr lang="en-US" sz="2000" b="1" dirty="0" smtClean="0"/>
              <a:t>7 m</a:t>
            </a:r>
            <a:r>
              <a:rPr lang="en-US" sz="2000" b="1" dirty="0" smtClean="0">
                <a:latin typeface="Calibri" panose="020F0502020204030204" pitchFamily="34" charset="0"/>
              </a:rPr>
              <a:t>³ </a:t>
            </a:r>
            <a:r>
              <a:rPr lang="en-US" sz="2000" dirty="0" smtClean="0">
                <a:latin typeface="Calibri" panose="020F0502020204030204" pitchFamily="34" charset="0"/>
              </a:rPr>
              <a:t>water roof tank for maintenance building</a:t>
            </a:r>
            <a:endParaRPr lang="ar-SA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Daily Consumption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For Showroom Building:     </a:t>
            </a:r>
            <a:r>
              <a:rPr lang="en-US" sz="2000" b="1" dirty="0" smtClean="0"/>
              <a:t>0.5 m</a:t>
            </a:r>
            <a:r>
              <a:rPr lang="en-US" sz="2000" b="1" dirty="0" smtClean="0">
                <a:latin typeface="Calibri" panose="020F0502020204030204" pitchFamily="34" charset="0"/>
              </a:rPr>
              <a:t>³</a:t>
            </a:r>
            <a:r>
              <a:rPr lang="en-US" sz="2000" b="1" dirty="0" smtClean="0"/>
              <a:t>/day</a:t>
            </a:r>
            <a:endParaRPr lang="en-US" sz="1800" b="1" dirty="0" smtClean="0"/>
          </a:p>
          <a:p>
            <a:pPr marL="0" indent="0">
              <a:buNone/>
            </a:pPr>
            <a:r>
              <a:rPr lang="en-US" sz="2000" dirty="0" smtClean="0"/>
              <a:t>For Maintenance Building:     </a:t>
            </a:r>
            <a:r>
              <a:rPr lang="en-US" sz="2000" b="1" dirty="0" smtClean="0"/>
              <a:t>3.5</a:t>
            </a:r>
            <a:r>
              <a:rPr lang="en-US" sz="1800" dirty="0" smtClean="0"/>
              <a:t> </a:t>
            </a:r>
            <a:r>
              <a:rPr lang="en-US" sz="2000" b="1" dirty="0" smtClean="0"/>
              <a:t>m</a:t>
            </a:r>
            <a:r>
              <a:rPr lang="en-US" sz="2000" b="1" dirty="0" smtClean="0">
                <a:latin typeface="Calibri" panose="020F0502020204030204" pitchFamily="34" charset="0"/>
              </a:rPr>
              <a:t>³</a:t>
            </a:r>
            <a:r>
              <a:rPr lang="en-US" sz="2000" b="1" dirty="0" smtClean="0"/>
              <a:t>/day</a:t>
            </a:r>
            <a:endParaRPr lang="en-US" sz="24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322" y="1825625"/>
            <a:ext cx="5089478" cy="2623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322" y="4449171"/>
            <a:ext cx="5089478" cy="2079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140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29701"/>
              </p:ext>
            </p:extLst>
          </p:nvPr>
        </p:nvGraphicFramePr>
        <p:xfrm>
          <a:off x="8939284" y="2539993"/>
          <a:ext cx="2414516" cy="2523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6851"/>
                <a:gridCol w="672701"/>
                <a:gridCol w="924964"/>
              </a:tblGrid>
              <a:tr h="7072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Fixture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# of DFU's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Line Diameter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9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4"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9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Lavatory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2"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072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Kitchen sink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2"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9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Shower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2"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7949"/>
            <a:ext cx="7885739" cy="338976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4020" y="5697312"/>
            <a:ext cx="8659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Septic tank is used to collect sewer, then we pump waste to the main sewerage network</a:t>
            </a:r>
            <a:endParaRPr lang="en-US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97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76520"/>
            <a:ext cx="4906086" cy="317840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37027" y="2076520"/>
            <a:ext cx="3523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Vertical Distance = 6 m</a:t>
            </a:r>
            <a:br>
              <a:rPr lang="en-US" sz="2400" dirty="0" smtClean="0"/>
            </a:br>
            <a:r>
              <a:rPr lang="en-US" sz="2400" dirty="0" smtClean="0"/>
              <a:t>Horizontal Distance = 31 m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37027" y="3384645"/>
            <a:ext cx="3985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According to our calculations we need a Submersible pump with minimum power = 8 HP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1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1639386"/>
            <a:ext cx="4591050" cy="2162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649" y="4401404"/>
            <a:ext cx="5194822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73166"/>
            <a:ext cx="5593449" cy="389183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7368212" y="3834419"/>
            <a:ext cx="3318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Drainage system for second floor</a:t>
            </a:r>
            <a:endParaRPr lang="en-US" b="1" dirty="0" smtClean="0"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93575" y="6274138"/>
            <a:ext cx="4202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Drainage system for maintenance building</a:t>
            </a:r>
            <a:endParaRPr lang="en-US" b="1" dirty="0" smtClean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11585" y="6274138"/>
            <a:ext cx="2899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HVAC drain pipe distribution</a:t>
            </a:r>
            <a:endParaRPr lang="en-US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49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6963" y="1749898"/>
            <a:ext cx="5736837" cy="46099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199" y="3193103"/>
            <a:ext cx="4778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storm water, we designed a water tank to collect storm water with volume = 75 m³.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38199" y="4176929"/>
            <a:ext cx="4778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Then we used this storm water for cars washing after filtering.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039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11078" y="2835035"/>
            <a:ext cx="6830716" cy="10869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6000" b="1" i="1" dirty="0" smtClean="0">
                <a:ln w="9525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Architectural Design</a:t>
            </a:r>
            <a:endParaRPr lang="en-US" sz="6000" b="1" dirty="0">
              <a:ln w="9525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41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84503" y="2875978"/>
            <a:ext cx="5674950" cy="10869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6000" b="1" i="1" dirty="0" smtClean="0">
                <a:ln w="9525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Electrical Design</a:t>
            </a:r>
            <a:endParaRPr lang="en-US" sz="6000" b="1" dirty="0">
              <a:ln w="9525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60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564885"/>
              </p:ext>
            </p:extLst>
          </p:nvPr>
        </p:nvGraphicFramePr>
        <p:xfrm>
          <a:off x="4742026" y="2303296"/>
          <a:ext cx="6611774" cy="43513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2892"/>
                <a:gridCol w="691355"/>
                <a:gridCol w="632409"/>
                <a:gridCol w="864996"/>
                <a:gridCol w="834241"/>
                <a:gridCol w="566412"/>
                <a:gridCol w="467098"/>
                <a:gridCol w="467098"/>
                <a:gridCol w="470942"/>
                <a:gridCol w="634331"/>
              </a:tblGrid>
              <a:tr h="23709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Function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Target Lux(Avg)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Recom. Lux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# of Luminaires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Uniformity (Uo)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Reflection Factor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Load (KW)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Light power density (W/m²)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80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Ceiling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37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Showroom (F.F)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530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0.64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37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Showroom (S.F)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545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0.68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7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Entrance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7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Accessories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37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Manager office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37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Secretary office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37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Maintenance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22.38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37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Painting 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7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Cars Storage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8.28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972991"/>
            <a:ext cx="3903826" cy="22039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200" y="2303296"/>
            <a:ext cx="3727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Results of Dialux simulation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1407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Mustafa Qa\Desktop\Dialux\Results\Showroom 1 result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412" y="1620885"/>
            <a:ext cx="5635388" cy="1913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Mustafa Qa\Desktop\Dialux\Results\Showroom Luminaire 5 specifications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52158"/>
            <a:ext cx="2795905" cy="1332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Mustafa Qa\Desktop\Dialux\Results\Showroom Luminaire 1 specification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08347"/>
            <a:ext cx="2787015" cy="1342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Mustafa Qa\Desktop\Dialux\Results\Showroom Luminaire 3 specifications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10" y="5174061"/>
            <a:ext cx="2795904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:\Users\Mustafa Qa\Desktop\Dialux\Results\Showroom Luminaire 2 specifications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082" y="3521122"/>
            <a:ext cx="2788920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Mustafa Qa\Desktop\Dialux\Results\Showroom Luminaire 4 specifications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082" y="5086431"/>
            <a:ext cx="2788920" cy="1525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C:\Users\Mustafa Qa\Desktop\Dialux\4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499" y="3736544"/>
            <a:ext cx="3410803" cy="269977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829310" y="1694237"/>
            <a:ext cx="49905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Artificial lighting for first floor showroom</a:t>
            </a:r>
            <a:endParaRPr lang="en-US" sz="2200" b="1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</p:spTree>
    <p:extLst>
      <p:ext uri="{BB962C8B-B14F-4D97-AF65-F5344CB8AC3E}">
        <p14:creationId xmlns:p14="http://schemas.microsoft.com/office/powerpoint/2010/main" val="62834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0998"/>
            <a:ext cx="3718560" cy="2816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Mustafa Qa\Desktop\Dialux\Results\Showroom 2 results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421" y="1670998"/>
            <a:ext cx="6604379" cy="2204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Mustafa Qa\Desktop\Dialux\Results\Entrance result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833" y="4073004"/>
            <a:ext cx="4777968" cy="2220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Mustafa Qa\Desktop\Dialux\Results\Entrance Luminaire 1 specifications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684898"/>
            <a:ext cx="2686050" cy="1609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Mustafa Qa\Desktop\Dialux\Results\Entrance Luminaire 2 specifications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691" y="4684898"/>
            <a:ext cx="2810700" cy="16090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4677202" y="3849543"/>
            <a:ext cx="53741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Artificial lighting for Second floor showroom</a:t>
            </a:r>
            <a:endParaRPr lang="en-US" sz="2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42365" y="6259566"/>
            <a:ext cx="36089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Artificial lighting for Entrance</a:t>
            </a:r>
            <a:endParaRPr lang="en-US" sz="2200" b="1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</p:spTree>
    <p:extLst>
      <p:ext uri="{BB962C8B-B14F-4D97-AF65-F5344CB8AC3E}">
        <p14:creationId xmlns:p14="http://schemas.microsoft.com/office/powerpoint/2010/main" val="149780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ustafa Qa\Desktop\Dialux\Results\Accessories result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980" y="1661046"/>
            <a:ext cx="4909820" cy="419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Mustafa Qa\Desktop\Dialux\Accessories 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828" y="1661046"/>
            <a:ext cx="4293358" cy="302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Mustafa Qa\Desktop\Dialux\Results\Accessories Luminaire 1 specification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76449"/>
            <a:ext cx="2533650" cy="1398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Mustafa Qa\Desktop\Dialux\Results\Accessories Luminaire 2 specifications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507" y="4876449"/>
            <a:ext cx="2710815" cy="14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485472" y="5855262"/>
            <a:ext cx="52520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Artificial lighting for Accessories showroom</a:t>
            </a:r>
            <a:endParaRPr lang="en-US" sz="2200" b="1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</p:spTree>
    <p:extLst>
      <p:ext uri="{BB962C8B-B14F-4D97-AF65-F5344CB8AC3E}">
        <p14:creationId xmlns:p14="http://schemas.microsoft.com/office/powerpoint/2010/main" val="314938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209" y="2061238"/>
            <a:ext cx="5007591" cy="3043026"/>
          </a:xfrm>
          <a:prstGeom prst="rect">
            <a:avLst/>
          </a:prstGeom>
        </p:spPr>
      </p:pic>
      <p:pic>
        <p:nvPicPr>
          <p:cNvPr id="7" name="Picture 6" descr="C:\Users\Mustafa Qa\Desktop\Dialux\Manager offic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212" y="2061238"/>
            <a:ext cx="3583675" cy="2811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Mustafa Qa\Desktop\Dialux\Results\Manager office Luminaire specification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4" y="5104264"/>
            <a:ext cx="2609850" cy="14770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672324" y="5627325"/>
            <a:ext cx="43553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Artificial lighting for Manager office</a:t>
            </a:r>
            <a:endParaRPr lang="en-US" sz="2200" b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Design</a:t>
            </a:r>
          </a:p>
        </p:txBody>
      </p:sp>
    </p:spTree>
    <p:extLst>
      <p:ext uri="{BB962C8B-B14F-4D97-AF65-F5344CB8AC3E}">
        <p14:creationId xmlns:p14="http://schemas.microsoft.com/office/powerpoint/2010/main" val="186059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</p:txBody>
      </p:sp>
      <p:pic>
        <p:nvPicPr>
          <p:cNvPr id="5" name="Picture 4" descr="C:\Users\Mustafa Qa\Desktop\Dialux\Results\Painting room result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460" y="1825625"/>
            <a:ext cx="5006340" cy="2947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Mustafa Qa\Desktop\Dialux\Painting room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17" y="1825625"/>
            <a:ext cx="4211472" cy="2947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Mustafa Qa\Desktop\Dialux\Results\Painting room Luminaire specification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838" y="4973476"/>
            <a:ext cx="2627630" cy="14966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701163" y="5506379"/>
            <a:ext cx="4298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Artificial lighting for Painting booth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57609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Sound Reinforcement System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490" y="1825625"/>
            <a:ext cx="4000387" cy="489051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567090"/>
              </p:ext>
            </p:extLst>
          </p:nvPr>
        </p:nvGraphicFramePr>
        <p:xfrm>
          <a:off x="1849953" y="1825625"/>
          <a:ext cx="4333621" cy="1794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2866"/>
                <a:gridCol w="1550755"/>
              </a:tblGrid>
              <a:tr h="6212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Function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# of speakers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33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First floor showroom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33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Second floor showroom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33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Accessories showroom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33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35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89863"/>
            <a:ext cx="6217920" cy="19871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919730" y="6128520"/>
            <a:ext cx="6194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Distribution of loudspeakers in the showroom- first floor</a:t>
            </a:r>
          </a:p>
        </p:txBody>
      </p:sp>
      <p:sp>
        <p:nvSpPr>
          <p:cNvPr id="2" name="Rectangle 1"/>
          <p:cNvSpPr/>
          <p:nvPr/>
        </p:nvSpPr>
        <p:spPr>
          <a:xfrm>
            <a:off x="7646553" y="1517493"/>
            <a:ext cx="34262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JBL Control 16C/T loudspeaker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5125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Calculations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866" y="2045127"/>
            <a:ext cx="5962934" cy="3298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045127"/>
            <a:ext cx="4225119" cy="325246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455759" y="5569859"/>
            <a:ext cx="2989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Sockets distribution in the second floor </a:t>
            </a:r>
            <a:r>
              <a:rPr lang="en-US" sz="2000" b="1" dirty="0" smtClean="0"/>
              <a:t>showroom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77334" y="5555987"/>
            <a:ext cx="2989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Lighting distribution in first floor showroom</a:t>
            </a:r>
          </a:p>
        </p:txBody>
      </p:sp>
    </p:spTree>
    <p:extLst>
      <p:ext uri="{BB962C8B-B14F-4D97-AF65-F5344CB8AC3E}">
        <p14:creationId xmlns:p14="http://schemas.microsoft.com/office/powerpoint/2010/main" val="376349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18256"/>
            <a:ext cx="5103695" cy="283565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697353"/>
              </p:ext>
            </p:extLst>
          </p:nvPr>
        </p:nvGraphicFramePr>
        <p:xfrm>
          <a:off x="6414448" y="1733310"/>
          <a:ext cx="4939352" cy="4418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1547"/>
                <a:gridCol w="738064"/>
                <a:gridCol w="715354"/>
                <a:gridCol w="601806"/>
                <a:gridCol w="1362581"/>
              </a:tblGrid>
              <a:tr h="5444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Zone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Lighting C.B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Sockets C.B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HVAC C.B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C.B for each zone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444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First Floor: Showroom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23</a:t>
                      </a:r>
                      <a:endParaRPr lang="en-US" sz="1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444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Accessories Showroom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en-US" sz="1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8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Security Office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444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Second Floor: Showroom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8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Manager Office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en-US" sz="1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8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Secretary Office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en-US" sz="1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8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Office 1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en-US" sz="1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8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Office 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en-US" sz="1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8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Office 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en-US" sz="1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8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Kitchen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8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36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  <a:endParaRPr lang="en-US" sz="1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18</a:t>
                      </a:r>
                      <a:endParaRPr lang="en-US" sz="14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67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51897" y="5677190"/>
            <a:ext cx="427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Electrical control panel system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Calculations</a:t>
            </a:r>
          </a:p>
        </p:txBody>
      </p:sp>
    </p:spTree>
    <p:extLst>
      <p:ext uri="{BB962C8B-B14F-4D97-AF65-F5344CB8AC3E}">
        <p14:creationId xmlns:p14="http://schemas.microsoft.com/office/powerpoint/2010/main" val="314419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720" y="1473958"/>
            <a:ext cx="7622559" cy="538404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</a:p>
        </p:txBody>
      </p:sp>
    </p:spTree>
    <p:extLst>
      <p:ext uri="{BB962C8B-B14F-4D97-AF65-F5344CB8AC3E}">
        <p14:creationId xmlns:p14="http://schemas.microsoft.com/office/powerpoint/2010/main" val="11594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Photovoltaic Panels (PV)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3570" y="1710796"/>
            <a:ext cx="5990230" cy="460537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15369" y="2489990"/>
            <a:ext cx="464820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In order to obtain effective energy efficient building, we used the PV to reduce energy consumption</a:t>
            </a:r>
          </a:p>
          <a:p>
            <a:endParaRPr lang="en-US" sz="2400" dirty="0"/>
          </a:p>
          <a:p>
            <a:r>
              <a:rPr lang="en-US" sz="2800" dirty="0" smtClean="0"/>
              <a:t>We installed PV panels on three areas.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115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53313"/>
            <a:ext cx="2760052" cy="46884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391" y="1753313"/>
            <a:ext cx="4191218" cy="11767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98252" y="6041635"/>
            <a:ext cx="4016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Produced Energy by using PV panels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07919" y="3157631"/>
            <a:ext cx="37761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Our </a:t>
            </a:r>
            <a:r>
              <a:rPr lang="en-US" sz="2000" b="1" dirty="0" smtClean="0"/>
              <a:t>Building Energy Consumption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21229" y="3947247"/>
            <a:ext cx="56325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So by using PV’s we can reduce </a:t>
            </a:r>
            <a:r>
              <a:rPr lang="en-US" sz="3200" b="1" dirty="0" smtClean="0">
                <a:solidFill>
                  <a:srgbClr val="FF0000"/>
                </a:solidFill>
              </a:rPr>
              <a:t>54 % </a:t>
            </a:r>
            <a:r>
              <a:rPr lang="en-US" sz="3200" b="1" dirty="0" smtClean="0"/>
              <a:t>of consumed energy</a:t>
            </a:r>
            <a:endParaRPr lang="en-US" sz="3200" b="1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Photovoltaic Panels (PV)</a:t>
            </a:r>
          </a:p>
        </p:txBody>
      </p:sp>
    </p:spTree>
    <p:extLst>
      <p:ext uri="{BB962C8B-B14F-4D97-AF65-F5344CB8AC3E}">
        <p14:creationId xmlns:p14="http://schemas.microsoft.com/office/powerpoint/2010/main" val="379571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39142" y="2875978"/>
            <a:ext cx="4565673" cy="10869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6000" b="1" i="1" dirty="0" smtClean="0">
                <a:ln w="9525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Safety Design</a:t>
            </a:r>
            <a:endParaRPr lang="en-US" sz="6000" b="1" dirty="0">
              <a:ln w="9525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10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303" y="2016395"/>
            <a:ext cx="2846697" cy="264880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5388588" y="4952779"/>
            <a:ext cx="23781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We designed an emergency exit</a:t>
            </a:r>
            <a:endParaRPr lang="en-US" sz="2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2362" y="2155209"/>
            <a:ext cx="2811438" cy="250998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581526" y="4952779"/>
            <a:ext cx="27722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In maintenance building Entrances and exits are designed opposite</a:t>
            </a:r>
            <a:endParaRPr lang="en-US" sz="2000" b="1" dirty="0"/>
          </a:p>
        </p:txBody>
      </p:sp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88" y="2377183"/>
            <a:ext cx="4121054" cy="1927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1131767" y="4798890"/>
            <a:ext cx="28412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Separating the entrance and exit of the project so as to prevent accidents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1565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3">
              <a:spcBef>
                <a:spcPts val="1000"/>
              </a:spcBef>
            </a:pPr>
            <a:r>
              <a:rPr lang="en-US" sz="2800" b="1" dirty="0"/>
              <a:t>Fire alarm system - smoke detectors design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 Alarm Systems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586363"/>
              </p:ext>
            </p:extLst>
          </p:nvPr>
        </p:nvGraphicFramePr>
        <p:xfrm>
          <a:off x="838200" y="2982949"/>
          <a:ext cx="3251200" cy="2705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6400"/>
                <a:gridCol w="584200"/>
                <a:gridCol w="990600"/>
              </a:tblGrid>
              <a:tr h="4704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Function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 m²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# of Detectors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58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First Floor Showroom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58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Second Floor showroom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58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Accessories Showroom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58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Manager Office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52.5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58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Secretary Office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58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58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Office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58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Office 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81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72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400" y="2494366"/>
            <a:ext cx="7264400" cy="368259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4430251" y="2494365"/>
            <a:ext cx="5180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Distribution of smoke detectors in second floor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1056468" y="5795725"/>
            <a:ext cx="28146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Number </a:t>
            </a:r>
            <a:r>
              <a:rPr lang="en-US" sz="2000" b="1" dirty="0"/>
              <a:t>of smoke detectors in the building</a:t>
            </a:r>
          </a:p>
        </p:txBody>
      </p:sp>
    </p:spTree>
    <p:extLst>
      <p:ext uri="{BB962C8B-B14F-4D97-AF65-F5344CB8AC3E}">
        <p14:creationId xmlns:p14="http://schemas.microsoft.com/office/powerpoint/2010/main" val="366408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3">
              <a:spcBef>
                <a:spcPts val="1000"/>
              </a:spcBef>
            </a:pPr>
            <a:r>
              <a:rPr lang="en-US" sz="2800" b="1" dirty="0"/>
              <a:t>Firefighting system - sprinklers design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Systems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478" y="2470245"/>
            <a:ext cx="6597697" cy="370671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105672"/>
              </p:ext>
            </p:extLst>
          </p:nvPr>
        </p:nvGraphicFramePr>
        <p:xfrm>
          <a:off x="1033913" y="3177568"/>
          <a:ext cx="3478853" cy="22920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3784"/>
                <a:gridCol w="625106"/>
                <a:gridCol w="1059963"/>
              </a:tblGrid>
              <a:tr h="7417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Function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 m²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# of sprinklers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75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First Floor Showroom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75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Second Floor showroom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75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Accessories Showroom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75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123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512766" y="2470245"/>
            <a:ext cx="48064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First floor showroom sprinklers distribution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1366009" y="5680754"/>
            <a:ext cx="25099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Number </a:t>
            </a:r>
            <a:r>
              <a:rPr lang="en-US" sz="2000" b="1" dirty="0"/>
              <a:t>of sprinklers </a:t>
            </a:r>
            <a:r>
              <a:rPr lang="en-US" sz="2000" b="1" dirty="0" smtClean="0"/>
              <a:t>in </a:t>
            </a:r>
            <a:r>
              <a:rPr lang="en-US" sz="2000" b="1" dirty="0"/>
              <a:t>the building</a:t>
            </a:r>
          </a:p>
        </p:txBody>
      </p:sp>
    </p:spTree>
    <p:extLst>
      <p:ext uri="{BB962C8B-B14F-4D97-AF65-F5344CB8AC3E}">
        <p14:creationId xmlns:p14="http://schemas.microsoft.com/office/powerpoint/2010/main" val="136555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672" y="2265529"/>
            <a:ext cx="6304128" cy="3971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47129"/>
            <a:ext cx="4552666" cy="278563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180317" y="5051166"/>
            <a:ext cx="38684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used dry powder extinguishers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6096000" y="3186005"/>
            <a:ext cx="3234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Distribution of fire extinguishers in second floor</a:t>
            </a:r>
            <a:endParaRPr lang="en-US" sz="2000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Systems</a:t>
            </a:r>
          </a:p>
        </p:txBody>
      </p:sp>
    </p:spTree>
    <p:extLst>
      <p:ext uri="{BB962C8B-B14F-4D97-AF65-F5344CB8AC3E}">
        <p14:creationId xmlns:p14="http://schemas.microsoft.com/office/powerpoint/2010/main" val="360440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70378" y="1623953"/>
            <a:ext cx="5428368" cy="3406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6000" b="1" i="1" dirty="0" smtClean="0">
                <a:ln w="9525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Quantity Survey &amp;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6000" b="1" i="1" dirty="0" smtClean="0">
                <a:ln w="9525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Cost Estimate</a:t>
            </a:r>
            <a:endParaRPr lang="en-US" sz="6000" b="1" dirty="0">
              <a:ln w="9525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90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 Estimate</a:t>
            </a:r>
          </a:p>
        </p:txBody>
      </p:sp>
      <p:sp>
        <p:nvSpPr>
          <p:cNvPr id="6" name="Rectangle 5"/>
          <p:cNvSpPr/>
          <p:nvPr/>
        </p:nvSpPr>
        <p:spPr>
          <a:xfrm>
            <a:off x="5354471" y="3338316"/>
            <a:ext cx="5999329" cy="1680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Total Project Cost = </a:t>
            </a:r>
            <a:r>
              <a:rPr lang="en-US" sz="2800" b="1" dirty="0" smtClean="0">
                <a:solidFill>
                  <a:srgbClr val="FF0000"/>
                </a:solidFill>
              </a:rPr>
              <a:t>5,608,995</a:t>
            </a:r>
            <a:r>
              <a:rPr lang="en-US" sz="2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Nis</a:t>
            </a: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Total Cost per m</a:t>
            </a:r>
            <a:r>
              <a:rPr lang="en-US" sz="2800" b="1" baseline="300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en-US" sz="2800" b="1" dirty="0" smtClean="0">
                <a:solidFill>
                  <a:srgbClr val="FF0000"/>
                </a:solidFill>
              </a:rPr>
              <a:t>1430</a:t>
            </a:r>
            <a:r>
              <a:rPr lang="en-US" sz="2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Nis/m</a:t>
            </a:r>
            <a:r>
              <a:rPr lang="en-US" sz="2800" b="1" baseline="300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785374"/>
              </p:ext>
            </p:extLst>
          </p:nvPr>
        </p:nvGraphicFramePr>
        <p:xfrm>
          <a:off x="838200" y="1582856"/>
          <a:ext cx="4516271" cy="50312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090"/>
                <a:gridCol w="740611"/>
                <a:gridCol w="392089"/>
                <a:gridCol w="755132"/>
                <a:gridCol w="900349"/>
              </a:tblGrid>
              <a:tr h="382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Work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Quantity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Unit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Unit Cost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Cost (nis)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Excavation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859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m³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42,950.0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Filling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2056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m³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30,840.0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382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Reinf. Concrete work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2664.52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m³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2,664,520.0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Stone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2057.2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m²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514,300.0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Plastering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3646.3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m²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91,157.5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Painting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3646.3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m²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91,157.5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Gypsum Board Walls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2516.9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m²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251,690.0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382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Gypsum Board Ceiling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429.9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m²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42,990.0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Alucobond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576.7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m²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86,505.0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Curtain wall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522.28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m²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391,710.0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Windows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266.1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m²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133,050.0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False Ceiling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1677.2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m²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251,580.0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Tiling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1677.2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m²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167,720.0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Sliding Doors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60,000.0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Timber Doors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55,500.0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Metal Gates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5500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110,000.0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PV Panels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47110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7.5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353325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HVAC units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6000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204000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Elevator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66000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66000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195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Cars Elevator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220000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220000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  <a:tr h="364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Total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5,608,995.0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64" marR="5776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12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94300" y="2875978"/>
            <a:ext cx="3655361" cy="10869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6000" b="1" i="1" dirty="0" smtClean="0">
                <a:ln w="9525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Thank You</a:t>
            </a:r>
            <a:endParaRPr lang="en-US" sz="6000" b="1" dirty="0">
              <a:ln w="9525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94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2700" y="1596787"/>
            <a:ext cx="9706600" cy="519297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 Plan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1636378"/>
            <a:ext cx="32408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cs typeface="Times New Roman" panose="02020603050405020304" pitchFamily="18" charset="0"/>
              </a:rPr>
              <a:t>Car Storage Plan</a:t>
            </a:r>
          </a:p>
          <a:p>
            <a:r>
              <a:rPr lang="en-US" sz="2800" b="1" dirty="0" smtClean="0"/>
              <a:t># of Stored Cars = 38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4006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5676" y="1596787"/>
            <a:ext cx="10300648" cy="511499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1088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solidFill>
              <a:schemeClr val="accent3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Plan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3152" y="1733264"/>
            <a:ext cx="3673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# of displayed Cars = 14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9132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2499</Words>
  <Application>Microsoft Office PowerPoint</Application>
  <PresentationFormat>Widescreen</PresentationFormat>
  <Paragraphs>1050</Paragraphs>
  <Slides>79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6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Loads Used for Concrete blocks</vt:lpstr>
      <vt:lpstr>Structural Design For Block A</vt:lpstr>
      <vt:lpstr>PowerPoint Presentation</vt:lpstr>
      <vt:lpstr>Foundation Design for the buildings</vt:lpstr>
      <vt:lpstr>PowerPoint Presentation</vt:lpstr>
      <vt:lpstr>PowerPoint Presentation</vt:lpstr>
      <vt:lpstr> </vt:lpstr>
      <vt:lpstr>PowerPoint Presentation</vt:lpstr>
      <vt:lpstr>Equilibrium Check</vt:lpstr>
      <vt:lpstr>PowerPoint Presentation</vt:lpstr>
      <vt:lpstr>PowerPoint Presentation</vt:lpstr>
      <vt:lpstr>Design Stage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Mustafa Qa</dc:creator>
  <cp:lastModifiedBy>Mustafa Qa</cp:lastModifiedBy>
  <cp:revision>109</cp:revision>
  <dcterms:created xsi:type="dcterms:W3CDTF">2016-05-06T14:45:31Z</dcterms:created>
  <dcterms:modified xsi:type="dcterms:W3CDTF">2016-05-18T05:37:59Z</dcterms:modified>
</cp:coreProperties>
</file>