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25" r:id="rId1"/>
  </p:sldMasterIdLst>
  <p:notesMasterIdLst>
    <p:notesMasterId r:id="rId68"/>
  </p:notesMasterIdLst>
  <p:handoutMasterIdLst>
    <p:handoutMasterId r:id="rId69"/>
  </p:handoutMasterIdLst>
  <p:sldIdLst>
    <p:sldId id="256" r:id="rId2"/>
    <p:sldId id="257" r:id="rId3"/>
    <p:sldId id="279" r:id="rId4"/>
    <p:sldId id="280" r:id="rId5"/>
    <p:sldId id="343" r:id="rId6"/>
    <p:sldId id="345" r:id="rId7"/>
    <p:sldId id="344" r:id="rId8"/>
    <p:sldId id="346" r:id="rId9"/>
    <p:sldId id="349" r:id="rId10"/>
    <p:sldId id="350" r:id="rId11"/>
    <p:sldId id="351" r:id="rId12"/>
    <p:sldId id="352" r:id="rId13"/>
    <p:sldId id="353" r:id="rId14"/>
    <p:sldId id="355" r:id="rId15"/>
    <p:sldId id="356" r:id="rId16"/>
    <p:sldId id="363" r:id="rId17"/>
    <p:sldId id="365" r:id="rId18"/>
    <p:sldId id="414" r:id="rId19"/>
    <p:sldId id="415" r:id="rId20"/>
    <p:sldId id="416" r:id="rId21"/>
    <p:sldId id="417" r:id="rId22"/>
    <p:sldId id="418" r:id="rId23"/>
    <p:sldId id="419" r:id="rId24"/>
    <p:sldId id="420" r:id="rId25"/>
    <p:sldId id="421" r:id="rId26"/>
    <p:sldId id="422" r:id="rId27"/>
    <p:sldId id="423" r:id="rId28"/>
    <p:sldId id="424" r:id="rId29"/>
    <p:sldId id="425" r:id="rId30"/>
    <p:sldId id="426" r:id="rId31"/>
    <p:sldId id="427" r:id="rId32"/>
    <p:sldId id="428" r:id="rId33"/>
    <p:sldId id="429" r:id="rId34"/>
    <p:sldId id="430" r:id="rId35"/>
    <p:sldId id="376" r:id="rId36"/>
    <p:sldId id="378" r:id="rId37"/>
    <p:sldId id="381" r:id="rId38"/>
    <p:sldId id="379" r:id="rId39"/>
    <p:sldId id="382" r:id="rId40"/>
    <p:sldId id="385" r:id="rId41"/>
    <p:sldId id="383" r:id="rId42"/>
    <p:sldId id="384" r:id="rId43"/>
    <p:sldId id="387" r:id="rId44"/>
    <p:sldId id="388" r:id="rId45"/>
    <p:sldId id="389" r:id="rId46"/>
    <p:sldId id="390" r:id="rId47"/>
    <p:sldId id="391" r:id="rId48"/>
    <p:sldId id="386" r:id="rId49"/>
    <p:sldId id="408" r:id="rId50"/>
    <p:sldId id="393" r:id="rId51"/>
    <p:sldId id="394" r:id="rId52"/>
    <p:sldId id="392" r:id="rId53"/>
    <p:sldId id="395" r:id="rId54"/>
    <p:sldId id="396" r:id="rId55"/>
    <p:sldId id="398" r:id="rId56"/>
    <p:sldId id="399" r:id="rId57"/>
    <p:sldId id="400" r:id="rId58"/>
    <p:sldId id="401" r:id="rId59"/>
    <p:sldId id="402" r:id="rId60"/>
    <p:sldId id="403" r:id="rId61"/>
    <p:sldId id="404" r:id="rId62"/>
    <p:sldId id="405" r:id="rId63"/>
    <p:sldId id="431" r:id="rId64"/>
    <p:sldId id="406" r:id="rId65"/>
    <p:sldId id="407" r:id="rId66"/>
    <p:sldId id="373" r:id="rId67"/>
  </p:sldIdLst>
  <p:sldSz cx="12192000" cy="6858000"/>
  <p:notesSz cx="6858000" cy="9144000"/>
  <p:defaultTextStyle>
    <a:defPPr>
      <a:defRPr lang="ar-SA"/>
    </a:defPPr>
    <a:lvl1pPr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1pPr>
    <a:lvl2pPr marL="4572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2pPr>
    <a:lvl3pPr marL="9144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3pPr>
    <a:lvl4pPr marL="13716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4pPr>
    <a:lvl5pPr marL="1828800" algn="l" rtl="0" eaLnBrk="0" fontAlgn="base" hangingPunct="0">
      <a:spcBef>
        <a:spcPct val="0"/>
      </a:spcBef>
      <a:spcAft>
        <a:spcPct val="0"/>
      </a:spcAft>
      <a:defRPr kern="1200">
        <a:solidFill>
          <a:schemeClr val="tx1"/>
        </a:solidFill>
        <a:latin typeface="Century Gothic" panose="020B0502020202020204" pitchFamily="34" charset="0"/>
        <a:ea typeface="+mn-ea"/>
        <a:cs typeface="Tahoma" panose="020B0604030504040204" pitchFamily="34" charset="0"/>
      </a:defRPr>
    </a:lvl5pPr>
    <a:lvl6pPr marL="22860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6pPr>
    <a:lvl7pPr marL="27432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7pPr>
    <a:lvl8pPr marL="32004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8pPr>
    <a:lvl9pPr marL="3657600" algn="l" defTabSz="914400" rtl="0" eaLnBrk="1" latinLnBrk="0" hangingPunct="1">
      <a:defRPr kern="1200">
        <a:solidFill>
          <a:schemeClr val="tx1"/>
        </a:solidFill>
        <a:latin typeface="Century Gothic" panose="020B0502020202020204" pitchFamily="34" charset="0"/>
        <a:ea typeface="+mn-ea"/>
        <a:cs typeface="Tahoma" panose="020B0604030504040204" pitchFamily="34" charset="0"/>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an Awwad" initials="HA" lastIdx="0" clrIdx="0">
    <p:extLst>
      <p:ext uri="{19B8F6BF-5375-455C-9EA6-DF929625EA0E}">
        <p15:presenceInfo xmlns:p15="http://schemas.microsoft.com/office/powerpoint/2012/main" xmlns="" userId="6d519464160604f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303" autoAdjust="0"/>
    <p:restoredTop sz="94660"/>
  </p:normalViewPr>
  <p:slideViewPr>
    <p:cSldViewPr snapToGrid="0">
      <p:cViewPr>
        <p:scale>
          <a:sx n="80" d="100"/>
          <a:sy n="80" d="100"/>
        </p:scale>
        <p:origin x="-787" y="-20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Users\Nahawand%20Ismael\Desktop\wwtp%20eff.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Nahawand%20Ismael\Desktop\wwtp%20eff.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J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WWTP Inlet and Outlet Values</a:t>
            </a:r>
          </a:p>
        </c:rich>
      </c:tx>
      <c:layout/>
      <c:overlay val="0"/>
    </c:title>
    <c:autoTitleDeleted val="0"/>
    <c:plotArea>
      <c:layout>
        <c:manualLayout>
          <c:layoutTarget val="inner"/>
          <c:xMode val="edge"/>
          <c:yMode val="edge"/>
          <c:x val="0.10633630444687958"/>
          <c:y val="2.1338878831965464E-2"/>
          <c:w val="0.85537954186860077"/>
          <c:h val="0.77993477190527494"/>
        </c:manualLayout>
      </c:layout>
      <c:barChart>
        <c:barDir val="col"/>
        <c:grouping val="clustered"/>
        <c:varyColors val="0"/>
        <c:ser>
          <c:idx val="0"/>
          <c:order val="0"/>
          <c:tx>
            <c:v>Influent</c:v>
          </c:tx>
          <c:invertIfNegative val="0"/>
          <c:cat>
            <c:strRef>
              <c:f>wwtp!$S$3:$S$9</c:f>
              <c:strCache>
                <c:ptCount val="7"/>
                <c:pt idx="0">
                  <c:v>COD</c:v>
                </c:pt>
                <c:pt idx="1">
                  <c:v>BOD5</c:v>
                </c:pt>
                <c:pt idx="2">
                  <c:v>TSS</c:v>
                </c:pt>
                <c:pt idx="3">
                  <c:v>TKN</c:v>
                </c:pt>
                <c:pt idx="4">
                  <c:v>VSS</c:v>
                </c:pt>
                <c:pt idx="5">
                  <c:v>Ammonia N</c:v>
                </c:pt>
                <c:pt idx="6">
                  <c:v>Alkalinity</c:v>
                </c:pt>
              </c:strCache>
            </c:strRef>
          </c:cat>
          <c:val>
            <c:numRef>
              <c:f>wwtp!$R$3:$R$9</c:f>
              <c:numCache>
                <c:formatCode>General</c:formatCode>
                <c:ptCount val="7"/>
                <c:pt idx="0">
                  <c:v>900</c:v>
                </c:pt>
                <c:pt idx="1">
                  <c:v>540</c:v>
                </c:pt>
                <c:pt idx="2">
                  <c:v>482</c:v>
                </c:pt>
                <c:pt idx="3">
                  <c:v>105</c:v>
                </c:pt>
                <c:pt idx="4">
                  <c:v>409.5</c:v>
                </c:pt>
                <c:pt idx="5">
                  <c:v>90</c:v>
                </c:pt>
                <c:pt idx="6">
                  <c:v>350</c:v>
                </c:pt>
              </c:numCache>
            </c:numRef>
          </c:val>
        </c:ser>
        <c:ser>
          <c:idx val="1"/>
          <c:order val="1"/>
          <c:tx>
            <c:v>Outfall</c:v>
          </c:tx>
          <c:invertIfNegative val="0"/>
          <c:cat>
            <c:strRef>
              <c:f>wwtp!$S$3:$S$9</c:f>
              <c:strCache>
                <c:ptCount val="7"/>
                <c:pt idx="0">
                  <c:v>COD</c:v>
                </c:pt>
                <c:pt idx="1">
                  <c:v>BOD5</c:v>
                </c:pt>
                <c:pt idx="2">
                  <c:v>TSS</c:v>
                </c:pt>
                <c:pt idx="3">
                  <c:v>TKN</c:v>
                </c:pt>
                <c:pt idx="4">
                  <c:v>VSS</c:v>
                </c:pt>
                <c:pt idx="5">
                  <c:v>Ammonia N</c:v>
                </c:pt>
                <c:pt idx="6">
                  <c:v>Alkalinity</c:v>
                </c:pt>
              </c:strCache>
            </c:strRef>
          </c:cat>
          <c:val>
            <c:numRef>
              <c:f>wwtp!$Q$3:$Q$9</c:f>
              <c:numCache>
                <c:formatCode>General</c:formatCode>
                <c:ptCount val="7"/>
                <c:pt idx="0">
                  <c:v>46</c:v>
                </c:pt>
                <c:pt idx="1">
                  <c:v>11</c:v>
                </c:pt>
                <c:pt idx="2">
                  <c:v>41</c:v>
                </c:pt>
                <c:pt idx="3">
                  <c:v>20</c:v>
                </c:pt>
                <c:pt idx="4">
                  <c:v>24.8</c:v>
                </c:pt>
                <c:pt idx="5">
                  <c:v>9.6</c:v>
                </c:pt>
                <c:pt idx="6">
                  <c:v>1.3</c:v>
                </c:pt>
              </c:numCache>
            </c:numRef>
          </c:val>
        </c:ser>
        <c:dLbls>
          <c:showLegendKey val="0"/>
          <c:showVal val="0"/>
          <c:showCatName val="0"/>
          <c:showSerName val="0"/>
          <c:showPercent val="0"/>
          <c:showBubbleSize val="0"/>
        </c:dLbls>
        <c:gapWidth val="150"/>
        <c:axId val="125742464"/>
        <c:axId val="126526592"/>
      </c:barChart>
      <c:catAx>
        <c:axId val="125742464"/>
        <c:scaling>
          <c:orientation val="maxMin"/>
        </c:scaling>
        <c:delete val="0"/>
        <c:axPos val="b"/>
        <c:majorTickMark val="none"/>
        <c:minorTickMark val="none"/>
        <c:tickLblPos val="nextTo"/>
        <c:crossAx val="126526592"/>
        <c:crosses val="autoZero"/>
        <c:auto val="1"/>
        <c:lblAlgn val="ctr"/>
        <c:lblOffset val="100"/>
        <c:noMultiLvlLbl val="0"/>
      </c:catAx>
      <c:valAx>
        <c:axId val="126526592"/>
        <c:scaling>
          <c:orientation val="minMax"/>
        </c:scaling>
        <c:delete val="0"/>
        <c:axPos val="r"/>
        <c:majorGridlines/>
        <c:title>
          <c:tx>
            <c:rich>
              <a:bodyPr/>
              <a:lstStyle/>
              <a:p>
                <a:pPr>
                  <a:defRPr/>
                </a:pPr>
                <a:r>
                  <a:rPr lang="en-US"/>
                  <a:t>Parameter Value</a:t>
                </a:r>
              </a:p>
            </c:rich>
          </c:tx>
          <c:layout/>
          <c:overlay val="0"/>
        </c:title>
        <c:numFmt formatCode="General" sourceLinked="1"/>
        <c:majorTickMark val="none"/>
        <c:minorTickMark val="none"/>
        <c:tickLblPos val="nextTo"/>
        <c:crossAx val="125742464"/>
        <c:crosses val="autoZero"/>
        <c:crossBetween val="between"/>
      </c:valAx>
      <c:dTable>
        <c:showHorzBorder val="1"/>
        <c:showVertBorder val="1"/>
        <c:showOutline val="1"/>
        <c:showKeys val="1"/>
      </c:dTable>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JO"/>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Efficiency of</a:t>
            </a:r>
            <a:r>
              <a:rPr lang="ar-SA"/>
              <a:t> </a:t>
            </a:r>
            <a:r>
              <a:rPr lang="en-US" baseline="0"/>
              <a:t> Removal in</a:t>
            </a:r>
            <a:r>
              <a:rPr lang="en-US"/>
              <a:t> WWTP </a:t>
            </a:r>
          </a:p>
        </c:rich>
      </c:tx>
      <c:layout/>
      <c:overlay val="0"/>
    </c:title>
    <c:autoTitleDeleted val="0"/>
    <c:plotArea>
      <c:layout/>
      <c:barChart>
        <c:barDir val="col"/>
        <c:grouping val="clustered"/>
        <c:varyColors val="0"/>
        <c:ser>
          <c:idx val="0"/>
          <c:order val="0"/>
          <c:tx>
            <c:v>Efficiency (%)</c:v>
          </c:tx>
          <c:invertIfNegative val="0"/>
          <c:cat>
            <c:strRef>
              <c:f>'eff wwtp'!$S$4:$S$10</c:f>
              <c:strCache>
                <c:ptCount val="7"/>
                <c:pt idx="0">
                  <c:v>COD</c:v>
                </c:pt>
                <c:pt idx="1">
                  <c:v>BOD5</c:v>
                </c:pt>
                <c:pt idx="2">
                  <c:v>TSS</c:v>
                </c:pt>
                <c:pt idx="3">
                  <c:v>TKN</c:v>
                </c:pt>
                <c:pt idx="4">
                  <c:v>VSS</c:v>
                </c:pt>
                <c:pt idx="5">
                  <c:v>Ammonia N</c:v>
                </c:pt>
                <c:pt idx="6">
                  <c:v>Alkalinity</c:v>
                </c:pt>
              </c:strCache>
            </c:strRef>
          </c:cat>
          <c:val>
            <c:numRef>
              <c:f>'eff wwtp'!$P$4:$P$10</c:f>
              <c:numCache>
                <c:formatCode>0.0</c:formatCode>
                <c:ptCount val="7"/>
                <c:pt idx="0">
                  <c:v>94.888888888888886</c:v>
                </c:pt>
                <c:pt idx="1">
                  <c:v>97.962962962962962</c:v>
                </c:pt>
                <c:pt idx="2">
                  <c:v>91.493775933609953</c:v>
                </c:pt>
                <c:pt idx="3">
                  <c:v>80.952380952380949</c:v>
                </c:pt>
                <c:pt idx="4">
                  <c:v>93.943833943833937</c:v>
                </c:pt>
                <c:pt idx="5">
                  <c:v>89.333333333333343</c:v>
                </c:pt>
                <c:pt idx="6">
                  <c:v>99.628571428571419</c:v>
                </c:pt>
              </c:numCache>
            </c:numRef>
          </c:val>
        </c:ser>
        <c:dLbls>
          <c:dLblPos val="outEnd"/>
          <c:showLegendKey val="0"/>
          <c:showVal val="1"/>
          <c:showCatName val="0"/>
          <c:showSerName val="0"/>
          <c:showPercent val="0"/>
          <c:showBubbleSize val="0"/>
        </c:dLbls>
        <c:gapWidth val="150"/>
        <c:axId val="126698240"/>
        <c:axId val="126699776"/>
      </c:barChart>
      <c:catAx>
        <c:axId val="126698240"/>
        <c:scaling>
          <c:orientation val="maxMin"/>
        </c:scaling>
        <c:delete val="0"/>
        <c:axPos val="b"/>
        <c:majorTickMark val="none"/>
        <c:minorTickMark val="none"/>
        <c:tickLblPos val="nextTo"/>
        <c:crossAx val="126699776"/>
        <c:crosses val="autoZero"/>
        <c:auto val="1"/>
        <c:lblAlgn val="ctr"/>
        <c:lblOffset val="100"/>
        <c:noMultiLvlLbl val="0"/>
      </c:catAx>
      <c:valAx>
        <c:axId val="126699776"/>
        <c:scaling>
          <c:orientation val="minMax"/>
        </c:scaling>
        <c:delete val="0"/>
        <c:axPos val="r"/>
        <c:majorGridlines/>
        <c:numFmt formatCode="0.0" sourceLinked="1"/>
        <c:majorTickMark val="none"/>
        <c:minorTickMark val="none"/>
        <c:tickLblPos val="nextTo"/>
        <c:crossAx val="126698240"/>
        <c:crosses val="autoZero"/>
        <c:crossBetween val="between"/>
      </c:valAx>
    </c:plotArea>
    <c:legend>
      <c:legendPos val="r"/>
      <c:layout/>
      <c:overlay val="0"/>
    </c:legend>
    <c:plotVisOnly val="1"/>
    <c:dispBlanksAs val="gap"/>
    <c:showDLblsOverMax val="0"/>
  </c:chart>
  <c:externalData r:id="rId1">
    <c:autoUpdate val="0"/>
  </c:externalData>
</c:chartSpace>
</file>

<file path=ppt/diagrams/_rels/data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image" Target="../media/image4.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diagrams/_rels/data6.xml.rels><?xml version="1.0" encoding="UTF-8" standalone="yes"?>
<Relationships xmlns="http://schemas.openxmlformats.org/package/2006/relationships"><Relationship Id="rId1" Type="http://schemas.openxmlformats.org/officeDocument/2006/relationships/image" Target="../media/image37.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image" Target="../media/image4.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diagrams/_rels/drawing6.xml.rels><?xml version="1.0" encoding="UTF-8" standalone="yes"?>
<Relationships xmlns="http://schemas.openxmlformats.org/package/2006/relationships"><Relationship Id="rId1" Type="http://schemas.openxmlformats.org/officeDocument/2006/relationships/image" Target="../media/image37.png"/></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FA8003-1B7C-4AC5-9385-FEB25CAAE827}" type="doc">
      <dgm:prSet loTypeId="urn:microsoft.com/office/officeart/2005/8/layout/process1" loCatId="process" qsTypeId="urn:microsoft.com/office/officeart/2005/8/quickstyle/simple3" qsCatId="simple" csTypeId="urn:microsoft.com/office/officeart/2005/8/colors/accent2_3" csCatId="accent2" phldr="1"/>
      <dgm:spPr/>
      <dgm:t>
        <a:bodyPr/>
        <a:lstStyle/>
        <a:p>
          <a:pPr rtl="1"/>
          <a:endParaRPr lang="ar-SA"/>
        </a:p>
      </dgm:t>
    </dgm:pt>
    <dgm:pt modelId="{DB71162A-AF2D-40B0-91FD-ED345CFF8DFF}">
      <dgm:prSet phldrT="[نص]" custT="1"/>
      <dgm:spPr/>
      <dgm:t>
        <a:bodyPr/>
        <a:lstStyle/>
        <a:p>
          <a:pPr rtl="1"/>
          <a:r>
            <a:rPr lang="en-US" sz="1600" dirty="0" smtClean="0"/>
            <a:t>Study the flow direction</a:t>
          </a:r>
          <a:endParaRPr lang="ar-SA" sz="1600" dirty="0"/>
        </a:p>
      </dgm:t>
    </dgm:pt>
    <dgm:pt modelId="{8C33BA3D-760F-4E4C-82AE-9E78E4EA29AF}" type="parTrans" cxnId="{E1458D32-A0AD-4F65-A4FF-056CED75863C}">
      <dgm:prSet/>
      <dgm:spPr/>
      <dgm:t>
        <a:bodyPr/>
        <a:lstStyle/>
        <a:p>
          <a:pPr rtl="1"/>
          <a:endParaRPr lang="ar-SA"/>
        </a:p>
      </dgm:t>
    </dgm:pt>
    <dgm:pt modelId="{AD22F2F8-48E7-4E0F-9296-A07E84DB22C0}" type="sibTrans" cxnId="{E1458D32-A0AD-4F65-A4FF-056CED75863C}">
      <dgm:prSet/>
      <dgm:spPr/>
      <dgm:t>
        <a:bodyPr/>
        <a:lstStyle/>
        <a:p>
          <a:pPr rtl="1"/>
          <a:endParaRPr lang="ar-SA"/>
        </a:p>
      </dgm:t>
    </dgm:pt>
    <dgm:pt modelId="{DEA4C4D0-CF54-4DDF-8AF1-007DA46A37CE}">
      <dgm:prSet custT="1"/>
      <dgm:spPr/>
      <dgm:t>
        <a:bodyPr/>
        <a:lstStyle/>
        <a:p>
          <a:pPr rtl="1"/>
          <a:r>
            <a:rPr lang="en-US" sz="1600" dirty="0" smtClean="0"/>
            <a:t>Select study area</a:t>
          </a:r>
          <a:endParaRPr lang="en-US" sz="1600" dirty="0"/>
        </a:p>
      </dgm:t>
    </dgm:pt>
    <dgm:pt modelId="{707E4770-4DBA-4676-81DF-7976AD1DB48B}" type="parTrans" cxnId="{FCBC0D9E-CF93-45F5-BE79-78DEFFF3BB91}">
      <dgm:prSet/>
      <dgm:spPr/>
      <dgm:t>
        <a:bodyPr/>
        <a:lstStyle/>
        <a:p>
          <a:pPr rtl="1"/>
          <a:endParaRPr lang="ar-SA"/>
        </a:p>
      </dgm:t>
    </dgm:pt>
    <dgm:pt modelId="{F3D54ECD-A64C-4B73-8229-E2B1EC28B4F9}" type="sibTrans" cxnId="{FCBC0D9E-CF93-45F5-BE79-78DEFFF3BB91}">
      <dgm:prSet/>
      <dgm:spPr/>
      <dgm:t>
        <a:bodyPr/>
        <a:lstStyle/>
        <a:p>
          <a:pPr rtl="1"/>
          <a:endParaRPr lang="ar-SA"/>
        </a:p>
      </dgm:t>
    </dgm:pt>
    <dgm:pt modelId="{7693FA54-9957-4AA3-BCAD-7DDE700336E6}">
      <dgm:prSet custT="1"/>
      <dgm:spPr/>
      <dgm:t>
        <a:bodyPr/>
        <a:lstStyle/>
        <a:p>
          <a:pPr rtl="1"/>
          <a:r>
            <a:rPr lang="en-US" sz="1400" dirty="0" smtClean="0"/>
            <a:t>Select </a:t>
          </a:r>
          <a:r>
            <a:rPr lang="en-US" sz="1400" smtClean="0"/>
            <a:t>suitable location of WWTP</a:t>
          </a:r>
          <a:endParaRPr lang="en-US" sz="1400" dirty="0"/>
        </a:p>
      </dgm:t>
    </dgm:pt>
    <dgm:pt modelId="{471740CE-E2B5-4AB0-A561-C21A480B79C7}" type="parTrans" cxnId="{51FFD278-6160-4653-9ACE-69B9931F132D}">
      <dgm:prSet/>
      <dgm:spPr/>
      <dgm:t>
        <a:bodyPr/>
        <a:lstStyle/>
        <a:p>
          <a:pPr rtl="1"/>
          <a:endParaRPr lang="ar-SA"/>
        </a:p>
      </dgm:t>
    </dgm:pt>
    <dgm:pt modelId="{19A70E5A-E06A-4ABD-821A-16084435B73C}" type="sibTrans" cxnId="{51FFD278-6160-4653-9ACE-69B9931F132D}">
      <dgm:prSet/>
      <dgm:spPr/>
      <dgm:t>
        <a:bodyPr/>
        <a:lstStyle/>
        <a:p>
          <a:pPr rtl="1"/>
          <a:endParaRPr lang="ar-SA"/>
        </a:p>
      </dgm:t>
    </dgm:pt>
    <dgm:pt modelId="{3A312573-1382-498A-A9FF-373BC0E5EB33}">
      <dgm:prSet custT="1"/>
      <dgm:spPr/>
      <dgm:t>
        <a:bodyPr/>
        <a:lstStyle/>
        <a:p>
          <a:pPr rtl="1"/>
          <a:r>
            <a:rPr lang="en-US" sz="1600" b="0" dirty="0" smtClean="0"/>
            <a:t>Design the sewer network</a:t>
          </a:r>
          <a:endParaRPr lang="en-US" sz="1600" b="0" dirty="0"/>
        </a:p>
      </dgm:t>
    </dgm:pt>
    <dgm:pt modelId="{F73AA472-5B0B-4A51-9619-E6E6184EDD30}" type="parTrans" cxnId="{5ECCE3D6-2CF0-4956-80F3-C544BCEF62A2}">
      <dgm:prSet/>
      <dgm:spPr/>
      <dgm:t>
        <a:bodyPr/>
        <a:lstStyle/>
        <a:p>
          <a:pPr rtl="1"/>
          <a:endParaRPr lang="ar-SA"/>
        </a:p>
      </dgm:t>
    </dgm:pt>
    <dgm:pt modelId="{73B1C1C5-5364-4745-8492-0D35FEB91446}" type="sibTrans" cxnId="{5ECCE3D6-2CF0-4956-80F3-C544BCEF62A2}">
      <dgm:prSet/>
      <dgm:spPr/>
      <dgm:t>
        <a:bodyPr/>
        <a:lstStyle/>
        <a:p>
          <a:pPr rtl="1"/>
          <a:endParaRPr lang="ar-SA"/>
        </a:p>
      </dgm:t>
    </dgm:pt>
    <dgm:pt modelId="{934DE6A8-9AE2-44E3-B535-82A80247A748}">
      <dgm:prSet/>
      <dgm:spPr/>
      <dgm:t>
        <a:bodyPr/>
        <a:lstStyle/>
        <a:p>
          <a:pPr rtl="1"/>
          <a:r>
            <a:rPr lang="en-US" dirty="0" smtClean="0"/>
            <a:t>Design Flow of each village</a:t>
          </a:r>
          <a:endParaRPr lang="en-US" dirty="0"/>
        </a:p>
      </dgm:t>
    </dgm:pt>
    <dgm:pt modelId="{1819E15D-8090-443F-A275-342E3F2E0821}" type="sibTrans" cxnId="{5F6245DF-B570-4EF0-B361-2117BA222798}">
      <dgm:prSet/>
      <dgm:spPr/>
      <dgm:t>
        <a:bodyPr/>
        <a:lstStyle/>
        <a:p>
          <a:pPr rtl="1"/>
          <a:endParaRPr lang="ar-SA"/>
        </a:p>
      </dgm:t>
    </dgm:pt>
    <dgm:pt modelId="{08247B79-215A-4167-A04C-3B133759CD41}" type="parTrans" cxnId="{5F6245DF-B570-4EF0-B361-2117BA222798}">
      <dgm:prSet/>
      <dgm:spPr/>
      <dgm:t>
        <a:bodyPr/>
        <a:lstStyle/>
        <a:p>
          <a:pPr rtl="1"/>
          <a:endParaRPr lang="ar-SA"/>
        </a:p>
      </dgm:t>
    </dgm:pt>
    <dgm:pt modelId="{55E70584-BACF-44F8-86FC-632A6B685800}">
      <dgm:prSet custT="1"/>
      <dgm:spPr/>
      <dgm:t>
        <a:bodyPr/>
        <a:lstStyle/>
        <a:p>
          <a:pPr rtl="1"/>
          <a:r>
            <a:rPr lang="en-US" sz="1600" dirty="0" smtClean="0"/>
            <a:t>Collect data</a:t>
          </a:r>
          <a:endParaRPr lang="en-US" sz="1600" dirty="0"/>
        </a:p>
      </dgm:t>
    </dgm:pt>
    <dgm:pt modelId="{80B577CA-762C-46FB-8046-16EAEAE8D727}" type="sibTrans" cxnId="{68DC749A-4928-44D2-BB98-40052B1247F7}">
      <dgm:prSet/>
      <dgm:spPr/>
      <dgm:t>
        <a:bodyPr/>
        <a:lstStyle/>
        <a:p>
          <a:pPr rtl="1"/>
          <a:endParaRPr lang="ar-SA"/>
        </a:p>
      </dgm:t>
    </dgm:pt>
    <dgm:pt modelId="{2962C370-104E-4487-9382-103B3FA13235}" type="parTrans" cxnId="{68DC749A-4928-44D2-BB98-40052B1247F7}">
      <dgm:prSet/>
      <dgm:spPr/>
      <dgm:t>
        <a:bodyPr/>
        <a:lstStyle/>
        <a:p>
          <a:pPr rtl="1"/>
          <a:endParaRPr lang="ar-SA"/>
        </a:p>
      </dgm:t>
    </dgm:pt>
    <dgm:pt modelId="{D379178B-548F-4094-89DA-4B24021CE255}">
      <dgm:prSet/>
      <dgm:spPr/>
      <dgm:t>
        <a:bodyPr/>
        <a:lstStyle/>
        <a:p>
          <a:pPr rtl="1"/>
          <a:r>
            <a:rPr lang="en-US" dirty="0" smtClean="0"/>
            <a:t>Design WWTP</a:t>
          </a:r>
          <a:endParaRPr lang="ar-JO" dirty="0"/>
        </a:p>
      </dgm:t>
    </dgm:pt>
    <dgm:pt modelId="{0436D951-C564-40C7-8859-342D43B68A36}" type="parTrans" cxnId="{F64BABDD-5F47-4D93-BDC3-1300F563F3E1}">
      <dgm:prSet/>
      <dgm:spPr/>
      <dgm:t>
        <a:bodyPr/>
        <a:lstStyle/>
        <a:p>
          <a:pPr rtl="1"/>
          <a:endParaRPr lang="ar-JO"/>
        </a:p>
      </dgm:t>
    </dgm:pt>
    <dgm:pt modelId="{6FFF1337-A167-4734-890B-7F2696E6C5A2}" type="sibTrans" cxnId="{F64BABDD-5F47-4D93-BDC3-1300F563F3E1}">
      <dgm:prSet/>
      <dgm:spPr/>
      <dgm:t>
        <a:bodyPr/>
        <a:lstStyle/>
        <a:p>
          <a:pPr rtl="1"/>
          <a:endParaRPr lang="ar-JO"/>
        </a:p>
      </dgm:t>
    </dgm:pt>
    <dgm:pt modelId="{159A0F05-7F05-4DCA-9506-2DD09964E987}" type="pres">
      <dgm:prSet presAssocID="{BDFA8003-1B7C-4AC5-9385-FEB25CAAE827}" presName="Name0" presStyleCnt="0">
        <dgm:presLayoutVars>
          <dgm:dir/>
          <dgm:resizeHandles val="exact"/>
        </dgm:presLayoutVars>
      </dgm:prSet>
      <dgm:spPr/>
      <dgm:t>
        <a:bodyPr/>
        <a:lstStyle/>
        <a:p>
          <a:pPr rtl="1"/>
          <a:endParaRPr lang="ar-JO"/>
        </a:p>
      </dgm:t>
    </dgm:pt>
    <dgm:pt modelId="{9F7B60F9-9F3E-47CC-9938-35F6AF5CAB1C}" type="pres">
      <dgm:prSet presAssocID="{DB71162A-AF2D-40B0-91FD-ED345CFF8DFF}" presName="node" presStyleLbl="node1" presStyleIdx="0" presStyleCnt="7">
        <dgm:presLayoutVars>
          <dgm:bulletEnabled val="1"/>
        </dgm:presLayoutVars>
      </dgm:prSet>
      <dgm:spPr/>
      <dgm:t>
        <a:bodyPr/>
        <a:lstStyle/>
        <a:p>
          <a:pPr rtl="1"/>
          <a:endParaRPr lang="ar-JO"/>
        </a:p>
      </dgm:t>
    </dgm:pt>
    <dgm:pt modelId="{DE8CBFC5-D04D-4355-8D95-518861F63806}" type="pres">
      <dgm:prSet presAssocID="{AD22F2F8-48E7-4E0F-9296-A07E84DB22C0}" presName="sibTrans" presStyleLbl="sibTrans2D1" presStyleIdx="0" presStyleCnt="6"/>
      <dgm:spPr/>
      <dgm:t>
        <a:bodyPr/>
        <a:lstStyle/>
        <a:p>
          <a:pPr rtl="1"/>
          <a:endParaRPr lang="ar-JO"/>
        </a:p>
      </dgm:t>
    </dgm:pt>
    <dgm:pt modelId="{F4B824C5-8EC3-4565-B28B-53FCA898A2A7}" type="pres">
      <dgm:prSet presAssocID="{AD22F2F8-48E7-4E0F-9296-A07E84DB22C0}" presName="connectorText" presStyleLbl="sibTrans2D1" presStyleIdx="0" presStyleCnt="6"/>
      <dgm:spPr/>
      <dgm:t>
        <a:bodyPr/>
        <a:lstStyle/>
        <a:p>
          <a:pPr rtl="1"/>
          <a:endParaRPr lang="ar-JO"/>
        </a:p>
      </dgm:t>
    </dgm:pt>
    <dgm:pt modelId="{2583819A-97D4-474E-9EE8-E4A386859650}" type="pres">
      <dgm:prSet presAssocID="{DEA4C4D0-CF54-4DDF-8AF1-007DA46A37CE}" presName="node" presStyleLbl="node1" presStyleIdx="1" presStyleCnt="7">
        <dgm:presLayoutVars>
          <dgm:bulletEnabled val="1"/>
        </dgm:presLayoutVars>
      </dgm:prSet>
      <dgm:spPr/>
      <dgm:t>
        <a:bodyPr/>
        <a:lstStyle/>
        <a:p>
          <a:pPr rtl="1"/>
          <a:endParaRPr lang="ar-JO"/>
        </a:p>
      </dgm:t>
    </dgm:pt>
    <dgm:pt modelId="{23F6675B-EDF0-4263-B2F5-403682A52E7B}" type="pres">
      <dgm:prSet presAssocID="{F3D54ECD-A64C-4B73-8229-E2B1EC28B4F9}" presName="sibTrans" presStyleLbl="sibTrans2D1" presStyleIdx="1" presStyleCnt="6"/>
      <dgm:spPr/>
      <dgm:t>
        <a:bodyPr/>
        <a:lstStyle/>
        <a:p>
          <a:pPr rtl="1"/>
          <a:endParaRPr lang="ar-JO"/>
        </a:p>
      </dgm:t>
    </dgm:pt>
    <dgm:pt modelId="{20A4C255-B20F-4C68-BB18-7A713FB343F4}" type="pres">
      <dgm:prSet presAssocID="{F3D54ECD-A64C-4B73-8229-E2B1EC28B4F9}" presName="connectorText" presStyleLbl="sibTrans2D1" presStyleIdx="1" presStyleCnt="6"/>
      <dgm:spPr/>
      <dgm:t>
        <a:bodyPr/>
        <a:lstStyle/>
        <a:p>
          <a:pPr rtl="1"/>
          <a:endParaRPr lang="ar-JO"/>
        </a:p>
      </dgm:t>
    </dgm:pt>
    <dgm:pt modelId="{B17A5CFA-17E2-4F46-93AD-FF16BC65B10A}" type="pres">
      <dgm:prSet presAssocID="{7693FA54-9957-4AA3-BCAD-7DDE700336E6}" presName="node" presStyleLbl="node1" presStyleIdx="2" presStyleCnt="7">
        <dgm:presLayoutVars>
          <dgm:bulletEnabled val="1"/>
        </dgm:presLayoutVars>
      </dgm:prSet>
      <dgm:spPr/>
      <dgm:t>
        <a:bodyPr/>
        <a:lstStyle/>
        <a:p>
          <a:pPr rtl="1"/>
          <a:endParaRPr lang="ar-JO"/>
        </a:p>
      </dgm:t>
    </dgm:pt>
    <dgm:pt modelId="{0E617179-B62A-496E-ACB3-B3F9BA9B2CF5}" type="pres">
      <dgm:prSet presAssocID="{19A70E5A-E06A-4ABD-821A-16084435B73C}" presName="sibTrans" presStyleLbl="sibTrans2D1" presStyleIdx="2" presStyleCnt="6"/>
      <dgm:spPr/>
      <dgm:t>
        <a:bodyPr/>
        <a:lstStyle/>
        <a:p>
          <a:pPr rtl="1"/>
          <a:endParaRPr lang="ar-JO"/>
        </a:p>
      </dgm:t>
    </dgm:pt>
    <dgm:pt modelId="{B875EA5A-6C11-4442-8011-94BBF8D606AD}" type="pres">
      <dgm:prSet presAssocID="{19A70E5A-E06A-4ABD-821A-16084435B73C}" presName="connectorText" presStyleLbl="sibTrans2D1" presStyleIdx="2" presStyleCnt="6"/>
      <dgm:spPr/>
      <dgm:t>
        <a:bodyPr/>
        <a:lstStyle/>
        <a:p>
          <a:pPr rtl="1"/>
          <a:endParaRPr lang="ar-JO"/>
        </a:p>
      </dgm:t>
    </dgm:pt>
    <dgm:pt modelId="{6DDD2E15-DC92-4924-A8DE-8D6CE27EB3E0}" type="pres">
      <dgm:prSet presAssocID="{55E70584-BACF-44F8-86FC-632A6B685800}" presName="node" presStyleLbl="node1" presStyleIdx="3" presStyleCnt="7">
        <dgm:presLayoutVars>
          <dgm:bulletEnabled val="1"/>
        </dgm:presLayoutVars>
      </dgm:prSet>
      <dgm:spPr/>
      <dgm:t>
        <a:bodyPr/>
        <a:lstStyle/>
        <a:p>
          <a:pPr rtl="1"/>
          <a:endParaRPr lang="ar-JO"/>
        </a:p>
      </dgm:t>
    </dgm:pt>
    <dgm:pt modelId="{078B0A26-A460-4A16-B8A5-9E6ED7E5D413}" type="pres">
      <dgm:prSet presAssocID="{80B577CA-762C-46FB-8046-16EAEAE8D727}" presName="sibTrans" presStyleLbl="sibTrans2D1" presStyleIdx="3" presStyleCnt="6"/>
      <dgm:spPr/>
      <dgm:t>
        <a:bodyPr/>
        <a:lstStyle/>
        <a:p>
          <a:pPr rtl="1"/>
          <a:endParaRPr lang="ar-JO"/>
        </a:p>
      </dgm:t>
    </dgm:pt>
    <dgm:pt modelId="{BB26D475-FC34-4307-A84D-76B81ABE9E87}" type="pres">
      <dgm:prSet presAssocID="{80B577CA-762C-46FB-8046-16EAEAE8D727}" presName="connectorText" presStyleLbl="sibTrans2D1" presStyleIdx="3" presStyleCnt="6"/>
      <dgm:spPr/>
      <dgm:t>
        <a:bodyPr/>
        <a:lstStyle/>
        <a:p>
          <a:pPr rtl="1"/>
          <a:endParaRPr lang="ar-JO"/>
        </a:p>
      </dgm:t>
    </dgm:pt>
    <dgm:pt modelId="{5BFEE80A-2CD8-454B-884A-26A0C78D93FF}" type="pres">
      <dgm:prSet presAssocID="{934DE6A8-9AE2-44E3-B535-82A80247A748}" presName="node" presStyleLbl="node1" presStyleIdx="4" presStyleCnt="7">
        <dgm:presLayoutVars>
          <dgm:bulletEnabled val="1"/>
        </dgm:presLayoutVars>
      </dgm:prSet>
      <dgm:spPr/>
      <dgm:t>
        <a:bodyPr/>
        <a:lstStyle/>
        <a:p>
          <a:pPr rtl="1"/>
          <a:endParaRPr lang="ar-JO"/>
        </a:p>
      </dgm:t>
    </dgm:pt>
    <dgm:pt modelId="{D797BD9A-B011-4104-A7FA-71B2B823D03A}" type="pres">
      <dgm:prSet presAssocID="{1819E15D-8090-443F-A275-342E3F2E0821}" presName="sibTrans" presStyleLbl="sibTrans2D1" presStyleIdx="4" presStyleCnt="6"/>
      <dgm:spPr/>
      <dgm:t>
        <a:bodyPr/>
        <a:lstStyle/>
        <a:p>
          <a:pPr rtl="1"/>
          <a:endParaRPr lang="ar-JO"/>
        </a:p>
      </dgm:t>
    </dgm:pt>
    <dgm:pt modelId="{9414823E-2065-4D86-8EDE-61086303CEAB}" type="pres">
      <dgm:prSet presAssocID="{1819E15D-8090-443F-A275-342E3F2E0821}" presName="connectorText" presStyleLbl="sibTrans2D1" presStyleIdx="4" presStyleCnt="6"/>
      <dgm:spPr/>
      <dgm:t>
        <a:bodyPr/>
        <a:lstStyle/>
        <a:p>
          <a:pPr rtl="1"/>
          <a:endParaRPr lang="ar-JO"/>
        </a:p>
      </dgm:t>
    </dgm:pt>
    <dgm:pt modelId="{09C9B6E9-0BB6-44E3-A60E-24834635834F}" type="pres">
      <dgm:prSet presAssocID="{3A312573-1382-498A-A9FF-373BC0E5EB33}" presName="node" presStyleLbl="node1" presStyleIdx="5" presStyleCnt="7">
        <dgm:presLayoutVars>
          <dgm:bulletEnabled val="1"/>
        </dgm:presLayoutVars>
      </dgm:prSet>
      <dgm:spPr/>
      <dgm:t>
        <a:bodyPr/>
        <a:lstStyle/>
        <a:p>
          <a:pPr rtl="1"/>
          <a:endParaRPr lang="ar-JO"/>
        </a:p>
      </dgm:t>
    </dgm:pt>
    <dgm:pt modelId="{5DAF0184-0790-4402-B00C-8B12F6905120}" type="pres">
      <dgm:prSet presAssocID="{73B1C1C5-5364-4745-8492-0D35FEB91446}" presName="sibTrans" presStyleLbl="sibTrans2D1" presStyleIdx="5" presStyleCnt="6"/>
      <dgm:spPr/>
      <dgm:t>
        <a:bodyPr/>
        <a:lstStyle/>
        <a:p>
          <a:pPr rtl="1"/>
          <a:endParaRPr lang="ar-JO"/>
        </a:p>
      </dgm:t>
    </dgm:pt>
    <dgm:pt modelId="{50ACEAFD-F36A-4012-96C3-690112B91813}" type="pres">
      <dgm:prSet presAssocID="{73B1C1C5-5364-4745-8492-0D35FEB91446}" presName="connectorText" presStyleLbl="sibTrans2D1" presStyleIdx="5" presStyleCnt="6"/>
      <dgm:spPr/>
      <dgm:t>
        <a:bodyPr/>
        <a:lstStyle/>
        <a:p>
          <a:pPr rtl="1"/>
          <a:endParaRPr lang="ar-JO"/>
        </a:p>
      </dgm:t>
    </dgm:pt>
    <dgm:pt modelId="{041F1676-D0AE-4583-9809-AF3A42B44322}" type="pres">
      <dgm:prSet presAssocID="{D379178B-548F-4094-89DA-4B24021CE255}" presName="node" presStyleLbl="node1" presStyleIdx="6" presStyleCnt="7">
        <dgm:presLayoutVars>
          <dgm:bulletEnabled val="1"/>
        </dgm:presLayoutVars>
      </dgm:prSet>
      <dgm:spPr/>
      <dgm:t>
        <a:bodyPr/>
        <a:lstStyle/>
        <a:p>
          <a:pPr rtl="1"/>
          <a:endParaRPr lang="ar-JO"/>
        </a:p>
      </dgm:t>
    </dgm:pt>
  </dgm:ptLst>
  <dgm:cxnLst>
    <dgm:cxn modelId="{F64BABDD-5F47-4D93-BDC3-1300F563F3E1}" srcId="{BDFA8003-1B7C-4AC5-9385-FEB25CAAE827}" destId="{D379178B-548F-4094-89DA-4B24021CE255}" srcOrd="6" destOrd="0" parTransId="{0436D951-C564-40C7-8859-342D43B68A36}" sibTransId="{6FFF1337-A167-4734-890B-7F2696E6C5A2}"/>
    <dgm:cxn modelId="{A069C562-9F2C-40D4-BE89-22887C8811F6}" type="presOf" srcId="{934DE6A8-9AE2-44E3-B535-82A80247A748}" destId="{5BFEE80A-2CD8-454B-884A-26A0C78D93FF}" srcOrd="0" destOrd="0" presId="urn:microsoft.com/office/officeart/2005/8/layout/process1"/>
    <dgm:cxn modelId="{9D98C235-71F9-40B7-A6F1-9A96C4FB7E48}" type="presOf" srcId="{3A312573-1382-498A-A9FF-373BC0E5EB33}" destId="{09C9B6E9-0BB6-44E3-A60E-24834635834F}" srcOrd="0" destOrd="0" presId="urn:microsoft.com/office/officeart/2005/8/layout/process1"/>
    <dgm:cxn modelId="{D9A4F828-22CF-4CF9-A0DA-36138F371112}" type="presOf" srcId="{73B1C1C5-5364-4745-8492-0D35FEB91446}" destId="{5DAF0184-0790-4402-B00C-8B12F6905120}" srcOrd="0" destOrd="0" presId="urn:microsoft.com/office/officeart/2005/8/layout/process1"/>
    <dgm:cxn modelId="{05ECC64D-9C0F-41D7-99F5-A7F179FF7401}" type="presOf" srcId="{80B577CA-762C-46FB-8046-16EAEAE8D727}" destId="{078B0A26-A460-4A16-B8A5-9E6ED7E5D413}" srcOrd="0" destOrd="0" presId="urn:microsoft.com/office/officeart/2005/8/layout/process1"/>
    <dgm:cxn modelId="{E398A55F-0475-42F1-95D8-822F19B49245}" type="presOf" srcId="{AD22F2F8-48E7-4E0F-9296-A07E84DB22C0}" destId="{DE8CBFC5-D04D-4355-8D95-518861F63806}" srcOrd="0" destOrd="0" presId="urn:microsoft.com/office/officeart/2005/8/layout/process1"/>
    <dgm:cxn modelId="{9A6FD9F8-73DD-46D8-AB32-A89CFEB629FB}" type="presOf" srcId="{BDFA8003-1B7C-4AC5-9385-FEB25CAAE827}" destId="{159A0F05-7F05-4DCA-9506-2DD09964E987}" srcOrd="0" destOrd="0" presId="urn:microsoft.com/office/officeart/2005/8/layout/process1"/>
    <dgm:cxn modelId="{070D4FA7-1E75-43A1-A9B5-CF2DDE19ECC5}" type="presOf" srcId="{7693FA54-9957-4AA3-BCAD-7DDE700336E6}" destId="{B17A5CFA-17E2-4F46-93AD-FF16BC65B10A}" srcOrd="0" destOrd="0" presId="urn:microsoft.com/office/officeart/2005/8/layout/process1"/>
    <dgm:cxn modelId="{5F6245DF-B570-4EF0-B361-2117BA222798}" srcId="{BDFA8003-1B7C-4AC5-9385-FEB25CAAE827}" destId="{934DE6A8-9AE2-44E3-B535-82A80247A748}" srcOrd="4" destOrd="0" parTransId="{08247B79-215A-4167-A04C-3B133759CD41}" sibTransId="{1819E15D-8090-443F-A275-342E3F2E0821}"/>
    <dgm:cxn modelId="{6B66CCAF-9EEC-4656-ADAE-1AD8478158C3}" type="presOf" srcId="{1819E15D-8090-443F-A275-342E3F2E0821}" destId="{D797BD9A-B011-4104-A7FA-71B2B823D03A}" srcOrd="0" destOrd="0" presId="urn:microsoft.com/office/officeart/2005/8/layout/process1"/>
    <dgm:cxn modelId="{348AB97D-8D18-4E0B-AAE1-EF290C90A423}" type="presOf" srcId="{73B1C1C5-5364-4745-8492-0D35FEB91446}" destId="{50ACEAFD-F36A-4012-96C3-690112B91813}" srcOrd="1" destOrd="0" presId="urn:microsoft.com/office/officeart/2005/8/layout/process1"/>
    <dgm:cxn modelId="{E91939E4-7275-420B-84EB-FA5F18B2CED8}" type="presOf" srcId="{19A70E5A-E06A-4ABD-821A-16084435B73C}" destId="{0E617179-B62A-496E-ACB3-B3F9BA9B2CF5}" srcOrd="0" destOrd="0" presId="urn:microsoft.com/office/officeart/2005/8/layout/process1"/>
    <dgm:cxn modelId="{FCBC0D9E-CF93-45F5-BE79-78DEFFF3BB91}" srcId="{BDFA8003-1B7C-4AC5-9385-FEB25CAAE827}" destId="{DEA4C4D0-CF54-4DDF-8AF1-007DA46A37CE}" srcOrd="1" destOrd="0" parTransId="{707E4770-4DBA-4676-81DF-7976AD1DB48B}" sibTransId="{F3D54ECD-A64C-4B73-8229-E2B1EC28B4F9}"/>
    <dgm:cxn modelId="{C0F27895-23A0-4B95-AB88-F392C86A6709}" type="presOf" srcId="{80B577CA-762C-46FB-8046-16EAEAE8D727}" destId="{BB26D475-FC34-4307-A84D-76B81ABE9E87}" srcOrd="1" destOrd="0" presId="urn:microsoft.com/office/officeart/2005/8/layout/process1"/>
    <dgm:cxn modelId="{6B4E1556-6704-4DB2-8150-9AA61A0300C9}" type="presOf" srcId="{DB71162A-AF2D-40B0-91FD-ED345CFF8DFF}" destId="{9F7B60F9-9F3E-47CC-9938-35F6AF5CAB1C}" srcOrd="0" destOrd="0" presId="urn:microsoft.com/office/officeart/2005/8/layout/process1"/>
    <dgm:cxn modelId="{1560CAFA-2295-4282-AF13-1C3C3019C215}" type="presOf" srcId="{F3D54ECD-A64C-4B73-8229-E2B1EC28B4F9}" destId="{20A4C255-B20F-4C68-BB18-7A713FB343F4}" srcOrd="1" destOrd="0" presId="urn:microsoft.com/office/officeart/2005/8/layout/process1"/>
    <dgm:cxn modelId="{68DC749A-4928-44D2-BB98-40052B1247F7}" srcId="{BDFA8003-1B7C-4AC5-9385-FEB25CAAE827}" destId="{55E70584-BACF-44F8-86FC-632A6B685800}" srcOrd="3" destOrd="0" parTransId="{2962C370-104E-4487-9382-103B3FA13235}" sibTransId="{80B577CA-762C-46FB-8046-16EAEAE8D727}"/>
    <dgm:cxn modelId="{297A9275-5546-47D8-8890-20BDBCA88FDD}" type="presOf" srcId="{1819E15D-8090-443F-A275-342E3F2E0821}" destId="{9414823E-2065-4D86-8EDE-61086303CEAB}" srcOrd="1" destOrd="0" presId="urn:microsoft.com/office/officeart/2005/8/layout/process1"/>
    <dgm:cxn modelId="{5ECCE3D6-2CF0-4956-80F3-C544BCEF62A2}" srcId="{BDFA8003-1B7C-4AC5-9385-FEB25CAAE827}" destId="{3A312573-1382-498A-A9FF-373BC0E5EB33}" srcOrd="5" destOrd="0" parTransId="{F73AA472-5B0B-4A51-9619-E6E6184EDD30}" sibTransId="{73B1C1C5-5364-4745-8492-0D35FEB91446}"/>
    <dgm:cxn modelId="{013EE9D3-5A7C-4890-9189-557C2ADD5580}" type="presOf" srcId="{AD22F2F8-48E7-4E0F-9296-A07E84DB22C0}" destId="{F4B824C5-8EC3-4565-B28B-53FCA898A2A7}" srcOrd="1" destOrd="0" presId="urn:microsoft.com/office/officeart/2005/8/layout/process1"/>
    <dgm:cxn modelId="{5E4045C6-7EDE-4DC7-AA3A-CC14691A7965}" type="presOf" srcId="{19A70E5A-E06A-4ABD-821A-16084435B73C}" destId="{B875EA5A-6C11-4442-8011-94BBF8D606AD}" srcOrd="1" destOrd="0" presId="urn:microsoft.com/office/officeart/2005/8/layout/process1"/>
    <dgm:cxn modelId="{DA4808CE-5D80-4BDF-9578-3601F4742F44}" type="presOf" srcId="{DEA4C4D0-CF54-4DDF-8AF1-007DA46A37CE}" destId="{2583819A-97D4-474E-9EE8-E4A386859650}" srcOrd="0" destOrd="0" presId="urn:microsoft.com/office/officeart/2005/8/layout/process1"/>
    <dgm:cxn modelId="{51FFD278-6160-4653-9ACE-69B9931F132D}" srcId="{BDFA8003-1B7C-4AC5-9385-FEB25CAAE827}" destId="{7693FA54-9957-4AA3-BCAD-7DDE700336E6}" srcOrd="2" destOrd="0" parTransId="{471740CE-E2B5-4AB0-A561-C21A480B79C7}" sibTransId="{19A70E5A-E06A-4ABD-821A-16084435B73C}"/>
    <dgm:cxn modelId="{EB4CA61F-C873-4BB7-88F4-D6163BF5B319}" type="presOf" srcId="{55E70584-BACF-44F8-86FC-632A6B685800}" destId="{6DDD2E15-DC92-4924-A8DE-8D6CE27EB3E0}" srcOrd="0" destOrd="0" presId="urn:microsoft.com/office/officeart/2005/8/layout/process1"/>
    <dgm:cxn modelId="{42B36433-1F12-4225-BCFF-E6E774B9D0B2}" type="presOf" srcId="{F3D54ECD-A64C-4B73-8229-E2B1EC28B4F9}" destId="{23F6675B-EDF0-4263-B2F5-403682A52E7B}" srcOrd="0" destOrd="0" presId="urn:microsoft.com/office/officeart/2005/8/layout/process1"/>
    <dgm:cxn modelId="{E1458D32-A0AD-4F65-A4FF-056CED75863C}" srcId="{BDFA8003-1B7C-4AC5-9385-FEB25CAAE827}" destId="{DB71162A-AF2D-40B0-91FD-ED345CFF8DFF}" srcOrd="0" destOrd="0" parTransId="{8C33BA3D-760F-4E4C-82AE-9E78E4EA29AF}" sibTransId="{AD22F2F8-48E7-4E0F-9296-A07E84DB22C0}"/>
    <dgm:cxn modelId="{E447DAC7-6CB0-4C26-AEA2-ADEF091FF78D}" type="presOf" srcId="{D379178B-548F-4094-89DA-4B24021CE255}" destId="{041F1676-D0AE-4583-9809-AF3A42B44322}" srcOrd="0" destOrd="0" presId="urn:microsoft.com/office/officeart/2005/8/layout/process1"/>
    <dgm:cxn modelId="{6131DEF0-F873-4851-8D33-B0CD5FB62452}" type="presParOf" srcId="{159A0F05-7F05-4DCA-9506-2DD09964E987}" destId="{9F7B60F9-9F3E-47CC-9938-35F6AF5CAB1C}" srcOrd="0" destOrd="0" presId="urn:microsoft.com/office/officeart/2005/8/layout/process1"/>
    <dgm:cxn modelId="{FAF03D5F-2F46-4851-A816-472CB359F2B3}" type="presParOf" srcId="{159A0F05-7F05-4DCA-9506-2DD09964E987}" destId="{DE8CBFC5-D04D-4355-8D95-518861F63806}" srcOrd="1" destOrd="0" presId="urn:microsoft.com/office/officeart/2005/8/layout/process1"/>
    <dgm:cxn modelId="{B57C8FB0-60A3-4ED0-90EB-E27E61083374}" type="presParOf" srcId="{DE8CBFC5-D04D-4355-8D95-518861F63806}" destId="{F4B824C5-8EC3-4565-B28B-53FCA898A2A7}" srcOrd="0" destOrd="0" presId="urn:microsoft.com/office/officeart/2005/8/layout/process1"/>
    <dgm:cxn modelId="{30BD82AC-BAEE-4777-A722-835E5315B321}" type="presParOf" srcId="{159A0F05-7F05-4DCA-9506-2DD09964E987}" destId="{2583819A-97D4-474E-9EE8-E4A386859650}" srcOrd="2" destOrd="0" presId="urn:microsoft.com/office/officeart/2005/8/layout/process1"/>
    <dgm:cxn modelId="{EDDC2A43-B846-4C42-A135-1596C13302D1}" type="presParOf" srcId="{159A0F05-7F05-4DCA-9506-2DD09964E987}" destId="{23F6675B-EDF0-4263-B2F5-403682A52E7B}" srcOrd="3" destOrd="0" presId="urn:microsoft.com/office/officeart/2005/8/layout/process1"/>
    <dgm:cxn modelId="{13FBE96E-77FF-4544-9277-A819D9D255AC}" type="presParOf" srcId="{23F6675B-EDF0-4263-B2F5-403682A52E7B}" destId="{20A4C255-B20F-4C68-BB18-7A713FB343F4}" srcOrd="0" destOrd="0" presId="urn:microsoft.com/office/officeart/2005/8/layout/process1"/>
    <dgm:cxn modelId="{F94C0AF2-2663-40DA-A1A5-10D38BAFF7A4}" type="presParOf" srcId="{159A0F05-7F05-4DCA-9506-2DD09964E987}" destId="{B17A5CFA-17E2-4F46-93AD-FF16BC65B10A}" srcOrd="4" destOrd="0" presId="urn:microsoft.com/office/officeart/2005/8/layout/process1"/>
    <dgm:cxn modelId="{2B933672-C2A6-47A2-880C-A54213AF41AD}" type="presParOf" srcId="{159A0F05-7F05-4DCA-9506-2DD09964E987}" destId="{0E617179-B62A-496E-ACB3-B3F9BA9B2CF5}" srcOrd="5" destOrd="0" presId="urn:microsoft.com/office/officeart/2005/8/layout/process1"/>
    <dgm:cxn modelId="{A0D087F7-4F3B-47D8-A9B1-E569ED657A00}" type="presParOf" srcId="{0E617179-B62A-496E-ACB3-B3F9BA9B2CF5}" destId="{B875EA5A-6C11-4442-8011-94BBF8D606AD}" srcOrd="0" destOrd="0" presId="urn:microsoft.com/office/officeart/2005/8/layout/process1"/>
    <dgm:cxn modelId="{A8DECF1B-EA0A-4995-882B-36A3290C26B3}" type="presParOf" srcId="{159A0F05-7F05-4DCA-9506-2DD09964E987}" destId="{6DDD2E15-DC92-4924-A8DE-8D6CE27EB3E0}" srcOrd="6" destOrd="0" presId="urn:microsoft.com/office/officeart/2005/8/layout/process1"/>
    <dgm:cxn modelId="{C4E782DE-455E-4BE5-BB63-5F21DD28AC19}" type="presParOf" srcId="{159A0F05-7F05-4DCA-9506-2DD09964E987}" destId="{078B0A26-A460-4A16-B8A5-9E6ED7E5D413}" srcOrd="7" destOrd="0" presId="urn:microsoft.com/office/officeart/2005/8/layout/process1"/>
    <dgm:cxn modelId="{083CEEA8-3213-40C4-A652-8AB64108C5FA}" type="presParOf" srcId="{078B0A26-A460-4A16-B8A5-9E6ED7E5D413}" destId="{BB26D475-FC34-4307-A84D-76B81ABE9E87}" srcOrd="0" destOrd="0" presId="urn:microsoft.com/office/officeart/2005/8/layout/process1"/>
    <dgm:cxn modelId="{C906557C-E71F-4179-A437-16032C26C4A0}" type="presParOf" srcId="{159A0F05-7F05-4DCA-9506-2DD09964E987}" destId="{5BFEE80A-2CD8-454B-884A-26A0C78D93FF}" srcOrd="8" destOrd="0" presId="urn:microsoft.com/office/officeart/2005/8/layout/process1"/>
    <dgm:cxn modelId="{488874A8-0DB8-4265-9CC6-3435FA7D24CC}" type="presParOf" srcId="{159A0F05-7F05-4DCA-9506-2DD09964E987}" destId="{D797BD9A-B011-4104-A7FA-71B2B823D03A}" srcOrd="9" destOrd="0" presId="urn:microsoft.com/office/officeart/2005/8/layout/process1"/>
    <dgm:cxn modelId="{4DD8F774-B59A-4C4A-872A-08CFB2ACFE9B}" type="presParOf" srcId="{D797BD9A-B011-4104-A7FA-71B2B823D03A}" destId="{9414823E-2065-4D86-8EDE-61086303CEAB}" srcOrd="0" destOrd="0" presId="urn:microsoft.com/office/officeart/2005/8/layout/process1"/>
    <dgm:cxn modelId="{78533EBA-2543-4BC4-8E44-8F393EA6A135}" type="presParOf" srcId="{159A0F05-7F05-4DCA-9506-2DD09964E987}" destId="{09C9B6E9-0BB6-44E3-A60E-24834635834F}" srcOrd="10" destOrd="0" presId="urn:microsoft.com/office/officeart/2005/8/layout/process1"/>
    <dgm:cxn modelId="{D106C34C-77D3-4C78-B7D8-990BE20518BD}" type="presParOf" srcId="{159A0F05-7F05-4DCA-9506-2DD09964E987}" destId="{5DAF0184-0790-4402-B00C-8B12F6905120}" srcOrd="11" destOrd="0" presId="urn:microsoft.com/office/officeart/2005/8/layout/process1"/>
    <dgm:cxn modelId="{6AA342BC-D59F-4A52-8D82-AD44FD6DCD00}" type="presParOf" srcId="{5DAF0184-0790-4402-B00C-8B12F6905120}" destId="{50ACEAFD-F36A-4012-96C3-690112B91813}" srcOrd="0" destOrd="0" presId="urn:microsoft.com/office/officeart/2005/8/layout/process1"/>
    <dgm:cxn modelId="{B9E4809C-AE68-475C-987F-2089B54CEAAA}" type="presParOf" srcId="{159A0F05-7F05-4DCA-9506-2DD09964E987}" destId="{041F1676-D0AE-4583-9809-AF3A42B44322}" srcOrd="1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19D3B9-C831-4141-A447-479FB1832795}" type="doc">
      <dgm:prSet loTypeId="urn:microsoft.com/office/officeart/2005/8/layout/pList2" loCatId="picture" qsTypeId="urn:microsoft.com/office/officeart/2005/8/quickstyle/simple1" qsCatId="simple" csTypeId="urn:microsoft.com/office/officeart/2005/8/colors/accent3_1" csCatId="accent3" phldr="1"/>
      <dgm:spPr/>
    </dgm:pt>
    <dgm:pt modelId="{331BC378-B407-40DB-8040-75B1ECDF0965}">
      <dgm:prSet phldrT="[Text]"/>
      <dgm:spPr/>
      <dgm:t>
        <a:bodyPr/>
        <a:lstStyle/>
        <a:p>
          <a:pPr algn="ctr" rtl="1"/>
          <a:endParaRPr lang="en-US" dirty="0" smtClean="0"/>
        </a:p>
        <a:p>
          <a:pPr algn="ctr" rtl="1"/>
          <a:endParaRPr lang="en-US" dirty="0" smtClean="0"/>
        </a:p>
        <a:p>
          <a:pPr algn="ctr" rtl="1"/>
          <a:endParaRPr lang="en-US" dirty="0" smtClean="0"/>
        </a:p>
        <a:p>
          <a:pPr algn="ctr" rtl="1"/>
          <a:r>
            <a:rPr lang="en-US" dirty="0" err="1" smtClean="0"/>
            <a:t>Beita</a:t>
          </a:r>
          <a:endParaRPr lang="en-US" dirty="0" smtClean="0"/>
        </a:p>
      </dgm:t>
    </dgm:pt>
    <dgm:pt modelId="{88D1D638-D65A-491E-A931-1F695174DBA2}" type="parTrans" cxnId="{A359FE1F-F943-4E09-B210-3EB6860E98C6}">
      <dgm:prSet/>
      <dgm:spPr/>
      <dgm:t>
        <a:bodyPr/>
        <a:lstStyle/>
        <a:p>
          <a:pPr rtl="1"/>
          <a:endParaRPr lang="ar-JO"/>
        </a:p>
      </dgm:t>
    </dgm:pt>
    <dgm:pt modelId="{B0ED0E8E-CB7A-44CF-9134-CE1FB11BAE86}" type="sibTrans" cxnId="{A359FE1F-F943-4E09-B210-3EB6860E98C6}">
      <dgm:prSet/>
      <dgm:spPr/>
      <dgm:t>
        <a:bodyPr/>
        <a:lstStyle/>
        <a:p>
          <a:pPr rtl="1"/>
          <a:endParaRPr lang="ar-JO"/>
        </a:p>
      </dgm:t>
    </dgm:pt>
    <dgm:pt modelId="{DA574299-3B57-4D63-851D-59172F99AEF9}">
      <dgm:prSet phldrT="[Text]"/>
      <dgm:spPr/>
      <dgm:t>
        <a:bodyPr/>
        <a:lstStyle/>
        <a:p>
          <a:pPr rtl="1"/>
          <a:endParaRPr lang="en-US" dirty="0" smtClean="0"/>
        </a:p>
        <a:p>
          <a:pPr rtl="1"/>
          <a:endParaRPr lang="en-US" dirty="0" smtClean="0"/>
        </a:p>
        <a:p>
          <a:pPr rtl="1"/>
          <a:endParaRPr lang="en-US" dirty="0" smtClean="0"/>
        </a:p>
        <a:p>
          <a:pPr rtl="1"/>
          <a:r>
            <a:rPr lang="en-US" dirty="0" smtClean="0"/>
            <a:t>Burin</a:t>
          </a:r>
        </a:p>
        <a:p>
          <a:pPr rtl="1"/>
          <a:r>
            <a:rPr lang="en-US" dirty="0" smtClean="0"/>
            <a:t>25%</a:t>
          </a:r>
          <a:endParaRPr lang="ar-JO" dirty="0"/>
        </a:p>
      </dgm:t>
    </dgm:pt>
    <dgm:pt modelId="{BD1A9910-57A9-4C69-9AEC-F5C52C031560}" type="parTrans" cxnId="{C2E68D30-9684-436D-B8F3-91853B396B0C}">
      <dgm:prSet/>
      <dgm:spPr/>
      <dgm:t>
        <a:bodyPr/>
        <a:lstStyle/>
        <a:p>
          <a:pPr rtl="1"/>
          <a:endParaRPr lang="ar-JO"/>
        </a:p>
      </dgm:t>
    </dgm:pt>
    <dgm:pt modelId="{1EE1FDA4-5C74-4C09-8B64-B99DAA96AE40}" type="sibTrans" cxnId="{C2E68D30-9684-436D-B8F3-91853B396B0C}">
      <dgm:prSet/>
      <dgm:spPr/>
      <dgm:t>
        <a:bodyPr/>
        <a:lstStyle/>
        <a:p>
          <a:pPr rtl="1"/>
          <a:endParaRPr lang="ar-JO"/>
        </a:p>
      </dgm:t>
    </dgm:pt>
    <dgm:pt modelId="{CC2197CE-2CBA-4EA6-9A32-09C1BD0CBC41}">
      <dgm:prSet phldrT="[Text]"/>
      <dgm:spPr/>
      <dgm:t>
        <a:bodyPr/>
        <a:lstStyle/>
        <a:p>
          <a:pPr rtl="1"/>
          <a:endParaRPr lang="en-US" dirty="0" smtClean="0"/>
        </a:p>
        <a:p>
          <a:pPr rtl="1"/>
          <a:endParaRPr lang="en-US" dirty="0" smtClean="0"/>
        </a:p>
        <a:p>
          <a:pPr rtl="1"/>
          <a:endParaRPr lang="en-US" dirty="0" smtClean="0"/>
        </a:p>
        <a:p>
          <a:pPr rtl="1"/>
          <a:r>
            <a:rPr lang="en-US" dirty="0" err="1" smtClean="0"/>
            <a:t>Za’tara</a:t>
          </a:r>
          <a:endParaRPr lang="en-US" dirty="0" smtClean="0"/>
        </a:p>
      </dgm:t>
    </dgm:pt>
    <dgm:pt modelId="{304FF4B6-E589-4914-863F-5A40F74D2E96}" type="parTrans" cxnId="{1A25E528-6A44-4741-8A0E-DA843CA4D642}">
      <dgm:prSet/>
      <dgm:spPr/>
      <dgm:t>
        <a:bodyPr/>
        <a:lstStyle/>
        <a:p>
          <a:pPr rtl="1"/>
          <a:endParaRPr lang="ar-JO"/>
        </a:p>
      </dgm:t>
    </dgm:pt>
    <dgm:pt modelId="{20216D24-CD22-40B9-BEE0-1A5CA9BCB4AB}" type="sibTrans" cxnId="{1A25E528-6A44-4741-8A0E-DA843CA4D642}">
      <dgm:prSet/>
      <dgm:spPr/>
      <dgm:t>
        <a:bodyPr/>
        <a:lstStyle/>
        <a:p>
          <a:pPr rtl="1"/>
          <a:endParaRPr lang="ar-JO"/>
        </a:p>
      </dgm:t>
    </dgm:pt>
    <dgm:pt modelId="{2397D7BC-CA2C-4FC6-9573-F48EBF9CC9BF}">
      <dgm:prSet/>
      <dgm:spPr/>
      <dgm:t>
        <a:bodyPr/>
        <a:lstStyle/>
        <a:p>
          <a:pPr rtl="1"/>
          <a:endParaRPr lang="en-US" dirty="0" smtClean="0"/>
        </a:p>
        <a:p>
          <a:pPr rtl="1"/>
          <a:endParaRPr lang="en-US" dirty="0" smtClean="0"/>
        </a:p>
        <a:p>
          <a:pPr rtl="1"/>
          <a:endParaRPr lang="en-US" dirty="0" smtClean="0"/>
        </a:p>
        <a:p>
          <a:pPr rtl="1"/>
          <a:r>
            <a:rPr lang="en-US" dirty="0" err="1" smtClean="0"/>
            <a:t>Einabus</a:t>
          </a:r>
          <a:endParaRPr lang="ar-JO" dirty="0"/>
        </a:p>
      </dgm:t>
    </dgm:pt>
    <dgm:pt modelId="{BA95DBDB-1469-4679-B936-993A259EE6C6}" type="parTrans" cxnId="{349C4ADF-CB15-4305-B347-B224DA1322D5}">
      <dgm:prSet/>
      <dgm:spPr/>
      <dgm:t>
        <a:bodyPr/>
        <a:lstStyle/>
        <a:p>
          <a:pPr rtl="1"/>
          <a:endParaRPr lang="ar-JO"/>
        </a:p>
      </dgm:t>
    </dgm:pt>
    <dgm:pt modelId="{9BE2BA03-2BBE-443F-ABFF-BE8482D6C45E}" type="sibTrans" cxnId="{349C4ADF-CB15-4305-B347-B224DA1322D5}">
      <dgm:prSet/>
      <dgm:spPr/>
      <dgm:t>
        <a:bodyPr/>
        <a:lstStyle/>
        <a:p>
          <a:pPr rtl="1"/>
          <a:endParaRPr lang="ar-JO"/>
        </a:p>
      </dgm:t>
    </dgm:pt>
    <dgm:pt modelId="{F0734C7E-D711-4BC1-B808-7053A829C787}">
      <dgm:prSet/>
      <dgm:spPr/>
      <dgm:t>
        <a:bodyPr/>
        <a:lstStyle/>
        <a:p>
          <a:pPr rtl="1"/>
          <a:endParaRPr lang="en-US" dirty="0" smtClean="0"/>
        </a:p>
        <a:p>
          <a:pPr rtl="1"/>
          <a:endParaRPr lang="en-US" dirty="0" smtClean="0"/>
        </a:p>
        <a:p>
          <a:pPr rtl="1"/>
          <a:endParaRPr lang="en-US" dirty="0" smtClean="0"/>
        </a:p>
        <a:p>
          <a:pPr rtl="1"/>
          <a:r>
            <a:rPr lang="en-US" dirty="0" err="1" smtClean="0"/>
            <a:t>Urif</a:t>
          </a:r>
          <a:endParaRPr lang="ar-JO" dirty="0"/>
        </a:p>
      </dgm:t>
    </dgm:pt>
    <dgm:pt modelId="{08E2B17A-F85D-4D8C-806E-4C11795AB806}" type="parTrans" cxnId="{A1371851-58B2-41DC-9B84-76D7CB7CF9CC}">
      <dgm:prSet/>
      <dgm:spPr/>
      <dgm:t>
        <a:bodyPr/>
        <a:lstStyle/>
        <a:p>
          <a:pPr rtl="1"/>
          <a:endParaRPr lang="ar-JO"/>
        </a:p>
      </dgm:t>
    </dgm:pt>
    <dgm:pt modelId="{E438B527-3760-4EDE-974D-66F5426FCD94}" type="sibTrans" cxnId="{A1371851-58B2-41DC-9B84-76D7CB7CF9CC}">
      <dgm:prSet/>
      <dgm:spPr/>
      <dgm:t>
        <a:bodyPr/>
        <a:lstStyle/>
        <a:p>
          <a:pPr rtl="1"/>
          <a:endParaRPr lang="ar-JO"/>
        </a:p>
      </dgm:t>
    </dgm:pt>
    <dgm:pt modelId="{7FF02547-652F-4AEB-A6A7-E8015DD38FE5}">
      <dgm:prSet/>
      <dgm:spPr/>
      <dgm:t>
        <a:bodyPr/>
        <a:lstStyle/>
        <a:p>
          <a:pPr rtl="1"/>
          <a:endParaRPr lang="en-US" dirty="0" smtClean="0"/>
        </a:p>
        <a:p>
          <a:pPr rtl="1"/>
          <a:endParaRPr lang="en-US" dirty="0" smtClean="0"/>
        </a:p>
        <a:p>
          <a:pPr rtl="1"/>
          <a:endParaRPr lang="en-US" dirty="0" smtClean="0"/>
        </a:p>
        <a:p>
          <a:pPr rtl="1"/>
          <a:r>
            <a:rPr lang="en-US" dirty="0" err="1" smtClean="0"/>
            <a:t>Awarta</a:t>
          </a:r>
          <a:endParaRPr lang="ar-JO" dirty="0"/>
        </a:p>
      </dgm:t>
    </dgm:pt>
    <dgm:pt modelId="{20711730-BB9D-4F88-89A9-E46CED14A26E}" type="parTrans" cxnId="{C6C2A579-6419-4E5A-96E2-3844EB7B9C55}">
      <dgm:prSet/>
      <dgm:spPr/>
      <dgm:t>
        <a:bodyPr/>
        <a:lstStyle/>
        <a:p>
          <a:pPr rtl="1"/>
          <a:endParaRPr lang="ar-JO"/>
        </a:p>
      </dgm:t>
    </dgm:pt>
    <dgm:pt modelId="{4B6B577E-35EA-4097-8C46-7CB08D59F18E}" type="sibTrans" cxnId="{C6C2A579-6419-4E5A-96E2-3844EB7B9C55}">
      <dgm:prSet/>
      <dgm:spPr/>
      <dgm:t>
        <a:bodyPr/>
        <a:lstStyle/>
        <a:p>
          <a:pPr rtl="1"/>
          <a:endParaRPr lang="ar-JO"/>
        </a:p>
      </dgm:t>
    </dgm:pt>
    <dgm:pt modelId="{D42C890F-DA73-43F1-8C25-7069BF28074C}">
      <dgm:prSet/>
      <dgm:spPr/>
      <dgm:t>
        <a:bodyPr/>
        <a:lstStyle/>
        <a:p>
          <a:pPr rtl="1"/>
          <a:endParaRPr lang="en-US" dirty="0" smtClean="0"/>
        </a:p>
        <a:p>
          <a:pPr rtl="1"/>
          <a:endParaRPr lang="en-US" dirty="0" smtClean="0"/>
        </a:p>
        <a:p>
          <a:pPr rtl="1"/>
          <a:endParaRPr lang="en-US" dirty="0" smtClean="0"/>
        </a:p>
        <a:p>
          <a:pPr rtl="1"/>
          <a:r>
            <a:rPr lang="en-US" dirty="0" err="1" smtClean="0"/>
            <a:t>Huwwara</a:t>
          </a:r>
          <a:endParaRPr lang="ar-JO" dirty="0"/>
        </a:p>
      </dgm:t>
    </dgm:pt>
    <dgm:pt modelId="{B90683F8-AA86-4DD2-95BA-53D5F4DE1D67}" type="parTrans" cxnId="{D3E53468-E228-4EFD-8822-FEDCB3CF8892}">
      <dgm:prSet/>
      <dgm:spPr/>
      <dgm:t>
        <a:bodyPr/>
        <a:lstStyle/>
        <a:p>
          <a:pPr rtl="1"/>
          <a:endParaRPr lang="ar-JO"/>
        </a:p>
      </dgm:t>
    </dgm:pt>
    <dgm:pt modelId="{CD56D3C3-BC84-4966-AA05-1C6B1080ED13}" type="sibTrans" cxnId="{D3E53468-E228-4EFD-8822-FEDCB3CF8892}">
      <dgm:prSet/>
      <dgm:spPr/>
      <dgm:t>
        <a:bodyPr/>
        <a:lstStyle/>
        <a:p>
          <a:pPr rtl="1"/>
          <a:endParaRPr lang="ar-JO"/>
        </a:p>
      </dgm:t>
    </dgm:pt>
    <dgm:pt modelId="{8686603D-3F85-4E85-B9FC-8FB5F8B488D5}">
      <dgm:prSet/>
      <dgm:spPr/>
      <dgm:t>
        <a:bodyPr/>
        <a:lstStyle/>
        <a:p>
          <a:pPr rtl="1"/>
          <a:endParaRPr lang="en-US" dirty="0" smtClean="0"/>
        </a:p>
        <a:p>
          <a:pPr rtl="1"/>
          <a:endParaRPr lang="en-US" dirty="0" smtClean="0"/>
        </a:p>
        <a:p>
          <a:pPr rtl="1"/>
          <a:endParaRPr lang="en-US" dirty="0" smtClean="0"/>
        </a:p>
        <a:p>
          <a:pPr rtl="1"/>
          <a:r>
            <a:rPr lang="en-US" dirty="0" err="1" smtClean="0"/>
            <a:t>Odala</a:t>
          </a:r>
          <a:endParaRPr lang="ar-JO" dirty="0"/>
        </a:p>
      </dgm:t>
    </dgm:pt>
    <dgm:pt modelId="{7F61129F-4EF2-4F87-BC0C-DBCDC4784D94}" type="parTrans" cxnId="{80759C2B-BD96-4B96-9D66-4EFB9B0BAEFA}">
      <dgm:prSet/>
      <dgm:spPr/>
      <dgm:t>
        <a:bodyPr/>
        <a:lstStyle/>
        <a:p>
          <a:pPr rtl="1"/>
          <a:endParaRPr lang="ar-JO"/>
        </a:p>
      </dgm:t>
    </dgm:pt>
    <dgm:pt modelId="{0B9A1727-0F68-4C92-A1D1-1EE4AC480902}" type="sibTrans" cxnId="{80759C2B-BD96-4B96-9D66-4EFB9B0BAEFA}">
      <dgm:prSet/>
      <dgm:spPr/>
      <dgm:t>
        <a:bodyPr/>
        <a:lstStyle/>
        <a:p>
          <a:pPr rtl="1"/>
          <a:endParaRPr lang="ar-JO"/>
        </a:p>
      </dgm:t>
    </dgm:pt>
    <dgm:pt modelId="{B30DC509-028B-46C0-85A8-B4917EAFF70B}" type="pres">
      <dgm:prSet presAssocID="{4119D3B9-C831-4141-A447-479FB1832795}" presName="Name0" presStyleCnt="0">
        <dgm:presLayoutVars>
          <dgm:dir/>
          <dgm:resizeHandles val="exact"/>
        </dgm:presLayoutVars>
      </dgm:prSet>
      <dgm:spPr/>
    </dgm:pt>
    <dgm:pt modelId="{F609D099-7C47-4388-9E32-E67BBAC11657}" type="pres">
      <dgm:prSet presAssocID="{4119D3B9-C831-4141-A447-479FB1832795}" presName="bkgdShp" presStyleLbl="alignAccFollowNode1" presStyleIdx="0" presStyleCnt="1"/>
      <dgm:spPr/>
    </dgm:pt>
    <dgm:pt modelId="{3066B786-D018-40DB-A8BF-F8158E44AAA6}" type="pres">
      <dgm:prSet presAssocID="{4119D3B9-C831-4141-A447-479FB1832795}" presName="linComp" presStyleCnt="0"/>
      <dgm:spPr/>
    </dgm:pt>
    <dgm:pt modelId="{223BB1A4-53F4-49AA-9470-FC8322FBA045}" type="pres">
      <dgm:prSet presAssocID="{331BC378-B407-40DB-8040-75B1ECDF0965}" presName="compNode" presStyleCnt="0"/>
      <dgm:spPr/>
    </dgm:pt>
    <dgm:pt modelId="{9283BDF7-023F-4C0F-8925-3A1ED0EF6236}" type="pres">
      <dgm:prSet presAssocID="{331BC378-B407-40DB-8040-75B1ECDF0965}" presName="node" presStyleLbl="node1" presStyleIdx="0" presStyleCnt="8">
        <dgm:presLayoutVars>
          <dgm:bulletEnabled val="1"/>
        </dgm:presLayoutVars>
      </dgm:prSet>
      <dgm:spPr/>
      <dgm:t>
        <a:bodyPr/>
        <a:lstStyle/>
        <a:p>
          <a:pPr rtl="1"/>
          <a:endParaRPr lang="ar-JO"/>
        </a:p>
      </dgm:t>
    </dgm:pt>
    <dgm:pt modelId="{EAF8754E-A42E-465C-A663-6450A98697F7}" type="pres">
      <dgm:prSet presAssocID="{331BC378-B407-40DB-8040-75B1ECDF0965}" presName="invisiNode" presStyleLbl="node1" presStyleIdx="0" presStyleCnt="8"/>
      <dgm:spPr/>
    </dgm:pt>
    <dgm:pt modelId="{DD93E19B-B477-4873-9860-AF9FE639DC8F}" type="pres">
      <dgm:prSet presAssocID="{331BC378-B407-40DB-8040-75B1ECDF0965}" presName="imagNode" presStyleLbl="fgImgPlace1" presStyleIdx="0" presStyleCnt="8"/>
      <dgm:spPr>
        <a:blipFill rotWithShape="1">
          <a:blip xmlns:r="http://schemas.openxmlformats.org/officeDocument/2006/relationships" r:embed="rId1"/>
          <a:stretch>
            <a:fillRect/>
          </a:stretch>
        </a:blipFill>
      </dgm:spPr>
    </dgm:pt>
    <dgm:pt modelId="{04FC5CF0-41D3-461E-B992-78029A2352A0}" type="pres">
      <dgm:prSet presAssocID="{B0ED0E8E-CB7A-44CF-9134-CE1FB11BAE86}" presName="sibTrans" presStyleLbl="sibTrans2D1" presStyleIdx="0" presStyleCnt="0"/>
      <dgm:spPr/>
      <dgm:t>
        <a:bodyPr/>
        <a:lstStyle/>
        <a:p>
          <a:pPr rtl="1"/>
          <a:endParaRPr lang="ar-JO"/>
        </a:p>
      </dgm:t>
    </dgm:pt>
    <dgm:pt modelId="{0C077770-70D0-4A43-947D-8FEE96A24548}" type="pres">
      <dgm:prSet presAssocID="{7FF02547-652F-4AEB-A6A7-E8015DD38FE5}" presName="compNode" presStyleCnt="0"/>
      <dgm:spPr/>
    </dgm:pt>
    <dgm:pt modelId="{0907D146-20DF-4650-85EF-35677E077153}" type="pres">
      <dgm:prSet presAssocID="{7FF02547-652F-4AEB-A6A7-E8015DD38FE5}" presName="node" presStyleLbl="node1" presStyleIdx="1" presStyleCnt="8">
        <dgm:presLayoutVars>
          <dgm:bulletEnabled val="1"/>
        </dgm:presLayoutVars>
      </dgm:prSet>
      <dgm:spPr/>
      <dgm:t>
        <a:bodyPr/>
        <a:lstStyle/>
        <a:p>
          <a:pPr rtl="1"/>
          <a:endParaRPr lang="ar-JO"/>
        </a:p>
      </dgm:t>
    </dgm:pt>
    <dgm:pt modelId="{D1FB1E5C-8885-4832-902F-FE6D1C5D0C3C}" type="pres">
      <dgm:prSet presAssocID="{7FF02547-652F-4AEB-A6A7-E8015DD38FE5}" presName="invisiNode" presStyleLbl="node1" presStyleIdx="1" presStyleCnt="8"/>
      <dgm:spPr/>
    </dgm:pt>
    <dgm:pt modelId="{54AFAC4C-102F-4E4C-B22A-B6CFFB08D63F}" type="pres">
      <dgm:prSet presAssocID="{7FF02547-652F-4AEB-A6A7-E8015DD38FE5}" presName="imagNode" presStyleLbl="fgImgPlace1" presStyleIdx="1" presStyleCnt="8"/>
      <dgm:spPr>
        <a:blipFill rotWithShape="1">
          <a:blip xmlns:r="http://schemas.openxmlformats.org/officeDocument/2006/relationships" r:embed="rId2"/>
          <a:stretch>
            <a:fillRect/>
          </a:stretch>
        </a:blipFill>
      </dgm:spPr>
    </dgm:pt>
    <dgm:pt modelId="{B180644C-9579-478C-B763-7187429323AA}" type="pres">
      <dgm:prSet presAssocID="{4B6B577E-35EA-4097-8C46-7CB08D59F18E}" presName="sibTrans" presStyleLbl="sibTrans2D1" presStyleIdx="0" presStyleCnt="0"/>
      <dgm:spPr/>
      <dgm:t>
        <a:bodyPr/>
        <a:lstStyle/>
        <a:p>
          <a:pPr rtl="1"/>
          <a:endParaRPr lang="ar-JO"/>
        </a:p>
      </dgm:t>
    </dgm:pt>
    <dgm:pt modelId="{3B662F5D-464F-468B-BA2A-2627EA52F432}" type="pres">
      <dgm:prSet presAssocID="{D42C890F-DA73-43F1-8C25-7069BF28074C}" presName="compNode" presStyleCnt="0"/>
      <dgm:spPr/>
    </dgm:pt>
    <dgm:pt modelId="{893F35E4-AE20-49A9-8D12-8E9D1F3F551D}" type="pres">
      <dgm:prSet presAssocID="{D42C890F-DA73-43F1-8C25-7069BF28074C}" presName="node" presStyleLbl="node1" presStyleIdx="2" presStyleCnt="8">
        <dgm:presLayoutVars>
          <dgm:bulletEnabled val="1"/>
        </dgm:presLayoutVars>
      </dgm:prSet>
      <dgm:spPr/>
      <dgm:t>
        <a:bodyPr/>
        <a:lstStyle/>
        <a:p>
          <a:pPr rtl="1"/>
          <a:endParaRPr lang="ar-JO"/>
        </a:p>
      </dgm:t>
    </dgm:pt>
    <dgm:pt modelId="{12D9A1DF-D022-494B-918E-ACD66581659A}" type="pres">
      <dgm:prSet presAssocID="{D42C890F-DA73-43F1-8C25-7069BF28074C}" presName="invisiNode" presStyleLbl="node1" presStyleIdx="2" presStyleCnt="8"/>
      <dgm:spPr/>
    </dgm:pt>
    <dgm:pt modelId="{62968E2B-DCFD-46B5-8047-262D048E9F51}" type="pres">
      <dgm:prSet presAssocID="{D42C890F-DA73-43F1-8C25-7069BF28074C}" presName="imagNode" presStyleLbl="fgImgPlace1" presStyleIdx="2" presStyleCnt="8"/>
      <dgm:spPr>
        <a:blipFill rotWithShape="1">
          <a:blip xmlns:r="http://schemas.openxmlformats.org/officeDocument/2006/relationships" r:embed="rId3"/>
          <a:stretch>
            <a:fillRect/>
          </a:stretch>
        </a:blipFill>
      </dgm:spPr>
    </dgm:pt>
    <dgm:pt modelId="{51D968AA-E25E-4C1B-B0F0-40DB814FF78E}" type="pres">
      <dgm:prSet presAssocID="{CD56D3C3-BC84-4966-AA05-1C6B1080ED13}" presName="sibTrans" presStyleLbl="sibTrans2D1" presStyleIdx="0" presStyleCnt="0"/>
      <dgm:spPr/>
      <dgm:t>
        <a:bodyPr/>
        <a:lstStyle/>
        <a:p>
          <a:pPr rtl="1"/>
          <a:endParaRPr lang="ar-JO"/>
        </a:p>
      </dgm:t>
    </dgm:pt>
    <dgm:pt modelId="{E49CBFAC-5F40-4283-BF81-F410B5278D53}" type="pres">
      <dgm:prSet presAssocID="{8686603D-3F85-4E85-B9FC-8FB5F8B488D5}" presName="compNode" presStyleCnt="0"/>
      <dgm:spPr/>
    </dgm:pt>
    <dgm:pt modelId="{687C4328-3B40-4B76-B884-D41C10DED646}" type="pres">
      <dgm:prSet presAssocID="{8686603D-3F85-4E85-B9FC-8FB5F8B488D5}" presName="node" presStyleLbl="node1" presStyleIdx="3" presStyleCnt="8">
        <dgm:presLayoutVars>
          <dgm:bulletEnabled val="1"/>
        </dgm:presLayoutVars>
      </dgm:prSet>
      <dgm:spPr/>
      <dgm:t>
        <a:bodyPr/>
        <a:lstStyle/>
        <a:p>
          <a:pPr rtl="1"/>
          <a:endParaRPr lang="ar-JO"/>
        </a:p>
      </dgm:t>
    </dgm:pt>
    <dgm:pt modelId="{922B1EA6-5097-4BBB-82E6-C9CDEB555CE5}" type="pres">
      <dgm:prSet presAssocID="{8686603D-3F85-4E85-B9FC-8FB5F8B488D5}" presName="invisiNode" presStyleLbl="node1" presStyleIdx="3" presStyleCnt="8"/>
      <dgm:spPr/>
    </dgm:pt>
    <dgm:pt modelId="{026D97D4-2414-47FF-B1CD-5D1B7D0D1CBE}" type="pres">
      <dgm:prSet presAssocID="{8686603D-3F85-4E85-B9FC-8FB5F8B488D5}" presName="imagNode" presStyleLbl="fgImgPlace1" presStyleIdx="3" presStyleCnt="8"/>
      <dgm:spPr>
        <a:blipFill rotWithShape="1">
          <a:blip xmlns:r="http://schemas.openxmlformats.org/officeDocument/2006/relationships" r:embed="rId4"/>
          <a:stretch>
            <a:fillRect/>
          </a:stretch>
        </a:blipFill>
      </dgm:spPr>
    </dgm:pt>
    <dgm:pt modelId="{EC83D52D-73EC-4BD2-B8E2-98F73C9C6104}" type="pres">
      <dgm:prSet presAssocID="{0B9A1727-0F68-4C92-A1D1-1EE4AC480902}" presName="sibTrans" presStyleLbl="sibTrans2D1" presStyleIdx="0" presStyleCnt="0"/>
      <dgm:spPr/>
      <dgm:t>
        <a:bodyPr/>
        <a:lstStyle/>
        <a:p>
          <a:pPr rtl="1"/>
          <a:endParaRPr lang="ar-JO"/>
        </a:p>
      </dgm:t>
    </dgm:pt>
    <dgm:pt modelId="{86E1F4DE-4471-4727-BB56-971E6E8EF16C}" type="pres">
      <dgm:prSet presAssocID="{2397D7BC-CA2C-4FC6-9573-F48EBF9CC9BF}" presName="compNode" presStyleCnt="0"/>
      <dgm:spPr/>
    </dgm:pt>
    <dgm:pt modelId="{BD49E4FF-3B93-4145-90E4-594A332D5769}" type="pres">
      <dgm:prSet presAssocID="{2397D7BC-CA2C-4FC6-9573-F48EBF9CC9BF}" presName="node" presStyleLbl="node1" presStyleIdx="4" presStyleCnt="8">
        <dgm:presLayoutVars>
          <dgm:bulletEnabled val="1"/>
        </dgm:presLayoutVars>
      </dgm:prSet>
      <dgm:spPr/>
      <dgm:t>
        <a:bodyPr/>
        <a:lstStyle/>
        <a:p>
          <a:pPr rtl="1"/>
          <a:endParaRPr lang="ar-JO"/>
        </a:p>
      </dgm:t>
    </dgm:pt>
    <dgm:pt modelId="{D9DF3CEB-85B8-401E-886B-3F9D2A65FA33}" type="pres">
      <dgm:prSet presAssocID="{2397D7BC-CA2C-4FC6-9573-F48EBF9CC9BF}" presName="invisiNode" presStyleLbl="node1" presStyleIdx="4" presStyleCnt="8"/>
      <dgm:spPr/>
    </dgm:pt>
    <dgm:pt modelId="{E31E9243-8AC2-4C3E-B34B-71AA24594310}" type="pres">
      <dgm:prSet presAssocID="{2397D7BC-CA2C-4FC6-9573-F48EBF9CC9BF}" presName="imagNode" presStyleLbl="fgImgPlace1" presStyleIdx="4" presStyleCnt="8"/>
      <dgm:spPr>
        <a:blipFill rotWithShape="1">
          <a:blip xmlns:r="http://schemas.openxmlformats.org/officeDocument/2006/relationships" r:embed="rId5"/>
          <a:stretch>
            <a:fillRect/>
          </a:stretch>
        </a:blipFill>
      </dgm:spPr>
    </dgm:pt>
    <dgm:pt modelId="{41E98E87-50EE-436D-AB37-AADC81319246}" type="pres">
      <dgm:prSet presAssocID="{9BE2BA03-2BBE-443F-ABFF-BE8482D6C45E}" presName="sibTrans" presStyleLbl="sibTrans2D1" presStyleIdx="0" presStyleCnt="0"/>
      <dgm:spPr/>
      <dgm:t>
        <a:bodyPr/>
        <a:lstStyle/>
        <a:p>
          <a:pPr rtl="1"/>
          <a:endParaRPr lang="ar-JO"/>
        </a:p>
      </dgm:t>
    </dgm:pt>
    <dgm:pt modelId="{B5B18D9E-6831-4FFC-8B6E-2E6B728222A7}" type="pres">
      <dgm:prSet presAssocID="{F0734C7E-D711-4BC1-B808-7053A829C787}" presName="compNode" presStyleCnt="0"/>
      <dgm:spPr/>
    </dgm:pt>
    <dgm:pt modelId="{C3D4E56F-ECF5-47B5-B83E-BBBFF7B5A259}" type="pres">
      <dgm:prSet presAssocID="{F0734C7E-D711-4BC1-B808-7053A829C787}" presName="node" presStyleLbl="node1" presStyleIdx="5" presStyleCnt="8">
        <dgm:presLayoutVars>
          <dgm:bulletEnabled val="1"/>
        </dgm:presLayoutVars>
      </dgm:prSet>
      <dgm:spPr/>
      <dgm:t>
        <a:bodyPr/>
        <a:lstStyle/>
        <a:p>
          <a:pPr rtl="1"/>
          <a:endParaRPr lang="ar-JO"/>
        </a:p>
      </dgm:t>
    </dgm:pt>
    <dgm:pt modelId="{D153AB47-D0CE-495E-85CB-FC05289C7EBC}" type="pres">
      <dgm:prSet presAssocID="{F0734C7E-D711-4BC1-B808-7053A829C787}" presName="invisiNode" presStyleLbl="node1" presStyleIdx="5" presStyleCnt="8"/>
      <dgm:spPr/>
    </dgm:pt>
    <dgm:pt modelId="{40DD535C-F077-49B0-A7B8-A1F7F1FA7C79}" type="pres">
      <dgm:prSet presAssocID="{F0734C7E-D711-4BC1-B808-7053A829C787}" presName="imagNode" presStyleLbl="fgImgPlace1" presStyleIdx="5" presStyleCnt="8"/>
      <dgm:spPr>
        <a:blipFill rotWithShape="1">
          <a:blip xmlns:r="http://schemas.openxmlformats.org/officeDocument/2006/relationships" r:embed="rId6"/>
          <a:stretch>
            <a:fillRect/>
          </a:stretch>
        </a:blipFill>
      </dgm:spPr>
    </dgm:pt>
    <dgm:pt modelId="{E82235B4-E204-4FA4-9065-6FF8C663535E}" type="pres">
      <dgm:prSet presAssocID="{E438B527-3760-4EDE-974D-66F5426FCD94}" presName="sibTrans" presStyleLbl="sibTrans2D1" presStyleIdx="0" presStyleCnt="0"/>
      <dgm:spPr/>
      <dgm:t>
        <a:bodyPr/>
        <a:lstStyle/>
        <a:p>
          <a:pPr rtl="1"/>
          <a:endParaRPr lang="ar-JO"/>
        </a:p>
      </dgm:t>
    </dgm:pt>
    <dgm:pt modelId="{53E3603E-FC97-4C0E-8981-191EB638BB65}" type="pres">
      <dgm:prSet presAssocID="{DA574299-3B57-4D63-851D-59172F99AEF9}" presName="compNode" presStyleCnt="0"/>
      <dgm:spPr/>
    </dgm:pt>
    <dgm:pt modelId="{F6CEBEC7-EF11-42E7-8276-43D4CF02B2AB}" type="pres">
      <dgm:prSet presAssocID="{DA574299-3B57-4D63-851D-59172F99AEF9}" presName="node" presStyleLbl="node1" presStyleIdx="6" presStyleCnt="8">
        <dgm:presLayoutVars>
          <dgm:bulletEnabled val="1"/>
        </dgm:presLayoutVars>
      </dgm:prSet>
      <dgm:spPr/>
      <dgm:t>
        <a:bodyPr/>
        <a:lstStyle/>
        <a:p>
          <a:pPr rtl="1"/>
          <a:endParaRPr lang="ar-JO"/>
        </a:p>
      </dgm:t>
    </dgm:pt>
    <dgm:pt modelId="{91E76B95-B1F0-4075-9C61-270DAFEFE7DC}" type="pres">
      <dgm:prSet presAssocID="{DA574299-3B57-4D63-851D-59172F99AEF9}" presName="invisiNode" presStyleLbl="node1" presStyleIdx="6" presStyleCnt="8"/>
      <dgm:spPr/>
    </dgm:pt>
    <dgm:pt modelId="{E57A65DE-F59A-4CA0-AB45-06BB0FA63251}" type="pres">
      <dgm:prSet presAssocID="{DA574299-3B57-4D63-851D-59172F99AEF9}" presName="imagNode" presStyleLbl="fgImgPlace1" presStyleIdx="6" presStyleCnt="8"/>
      <dgm:spPr>
        <a:blipFill rotWithShape="1">
          <a:blip xmlns:r="http://schemas.openxmlformats.org/officeDocument/2006/relationships" r:embed="rId7"/>
          <a:stretch>
            <a:fillRect/>
          </a:stretch>
        </a:blipFill>
      </dgm:spPr>
    </dgm:pt>
    <dgm:pt modelId="{72306535-9799-48A5-9FBA-156483075706}" type="pres">
      <dgm:prSet presAssocID="{1EE1FDA4-5C74-4C09-8B64-B99DAA96AE40}" presName="sibTrans" presStyleLbl="sibTrans2D1" presStyleIdx="0" presStyleCnt="0"/>
      <dgm:spPr/>
      <dgm:t>
        <a:bodyPr/>
        <a:lstStyle/>
        <a:p>
          <a:pPr rtl="1"/>
          <a:endParaRPr lang="ar-JO"/>
        </a:p>
      </dgm:t>
    </dgm:pt>
    <dgm:pt modelId="{50F3C128-BF2A-465A-9D11-FF5E24DD116E}" type="pres">
      <dgm:prSet presAssocID="{CC2197CE-2CBA-4EA6-9A32-09C1BD0CBC41}" presName="compNode" presStyleCnt="0"/>
      <dgm:spPr/>
    </dgm:pt>
    <dgm:pt modelId="{5C20FD02-72D9-4C60-8077-072251FB2D00}" type="pres">
      <dgm:prSet presAssocID="{CC2197CE-2CBA-4EA6-9A32-09C1BD0CBC41}" presName="node" presStyleLbl="node1" presStyleIdx="7" presStyleCnt="8">
        <dgm:presLayoutVars>
          <dgm:bulletEnabled val="1"/>
        </dgm:presLayoutVars>
      </dgm:prSet>
      <dgm:spPr/>
      <dgm:t>
        <a:bodyPr/>
        <a:lstStyle/>
        <a:p>
          <a:pPr rtl="1"/>
          <a:endParaRPr lang="ar-JO"/>
        </a:p>
      </dgm:t>
    </dgm:pt>
    <dgm:pt modelId="{77FF0A4A-B041-4630-A704-2AA97AD741C0}" type="pres">
      <dgm:prSet presAssocID="{CC2197CE-2CBA-4EA6-9A32-09C1BD0CBC41}" presName="invisiNode" presStyleLbl="node1" presStyleIdx="7" presStyleCnt="8"/>
      <dgm:spPr/>
    </dgm:pt>
    <dgm:pt modelId="{B669EB64-948C-4084-AA68-F0BD989F3E98}" type="pres">
      <dgm:prSet presAssocID="{CC2197CE-2CBA-4EA6-9A32-09C1BD0CBC41}" presName="imagNode" presStyleLbl="fgImgPlace1" presStyleIdx="7" presStyleCnt="8"/>
      <dgm:spPr>
        <a:blipFill rotWithShape="1">
          <a:blip xmlns:r="http://schemas.openxmlformats.org/officeDocument/2006/relationships" r:embed="rId8"/>
          <a:stretch>
            <a:fillRect/>
          </a:stretch>
        </a:blipFill>
      </dgm:spPr>
    </dgm:pt>
  </dgm:ptLst>
  <dgm:cxnLst>
    <dgm:cxn modelId="{A1371851-58B2-41DC-9B84-76D7CB7CF9CC}" srcId="{4119D3B9-C831-4141-A447-479FB1832795}" destId="{F0734C7E-D711-4BC1-B808-7053A829C787}" srcOrd="5" destOrd="0" parTransId="{08E2B17A-F85D-4D8C-806E-4C11795AB806}" sibTransId="{E438B527-3760-4EDE-974D-66F5426FCD94}"/>
    <dgm:cxn modelId="{B6114F7E-9210-4CC0-A412-FBFA2618A2D0}" type="presOf" srcId="{CD56D3C3-BC84-4966-AA05-1C6B1080ED13}" destId="{51D968AA-E25E-4C1B-B0F0-40DB814FF78E}" srcOrd="0" destOrd="0" presId="urn:microsoft.com/office/officeart/2005/8/layout/pList2"/>
    <dgm:cxn modelId="{1A25E528-6A44-4741-8A0E-DA843CA4D642}" srcId="{4119D3B9-C831-4141-A447-479FB1832795}" destId="{CC2197CE-2CBA-4EA6-9A32-09C1BD0CBC41}" srcOrd="7" destOrd="0" parTransId="{304FF4B6-E589-4914-863F-5A40F74D2E96}" sibTransId="{20216D24-CD22-40B9-BEE0-1A5CA9BCB4AB}"/>
    <dgm:cxn modelId="{AC8BFCD9-3D00-4426-8BA5-88A34C530C15}" type="presOf" srcId="{D42C890F-DA73-43F1-8C25-7069BF28074C}" destId="{893F35E4-AE20-49A9-8D12-8E9D1F3F551D}" srcOrd="0" destOrd="0" presId="urn:microsoft.com/office/officeart/2005/8/layout/pList2"/>
    <dgm:cxn modelId="{EB9D6063-2556-457E-94A6-B7CCDD0EA05A}" type="presOf" srcId="{E438B527-3760-4EDE-974D-66F5426FCD94}" destId="{E82235B4-E204-4FA4-9065-6FF8C663535E}" srcOrd="0" destOrd="0" presId="urn:microsoft.com/office/officeart/2005/8/layout/pList2"/>
    <dgm:cxn modelId="{E4C045D3-73F0-478C-BF21-6A6C4F7042B2}" type="presOf" srcId="{2397D7BC-CA2C-4FC6-9573-F48EBF9CC9BF}" destId="{BD49E4FF-3B93-4145-90E4-594A332D5769}" srcOrd="0" destOrd="0" presId="urn:microsoft.com/office/officeart/2005/8/layout/pList2"/>
    <dgm:cxn modelId="{3885F5A0-ED6D-440D-85C4-58B0225B622B}" type="presOf" srcId="{DA574299-3B57-4D63-851D-59172F99AEF9}" destId="{F6CEBEC7-EF11-42E7-8276-43D4CF02B2AB}" srcOrd="0" destOrd="0" presId="urn:microsoft.com/office/officeart/2005/8/layout/pList2"/>
    <dgm:cxn modelId="{F51A254B-62FE-4E97-99D5-B3816A6EEB85}" type="presOf" srcId="{331BC378-B407-40DB-8040-75B1ECDF0965}" destId="{9283BDF7-023F-4C0F-8925-3A1ED0EF6236}" srcOrd="0" destOrd="0" presId="urn:microsoft.com/office/officeart/2005/8/layout/pList2"/>
    <dgm:cxn modelId="{4AF5AAAF-C32A-40E3-A1C3-5D2E440BABAE}" type="presOf" srcId="{0B9A1727-0F68-4C92-A1D1-1EE4AC480902}" destId="{EC83D52D-73EC-4BD2-B8E2-98F73C9C6104}" srcOrd="0" destOrd="0" presId="urn:microsoft.com/office/officeart/2005/8/layout/pList2"/>
    <dgm:cxn modelId="{3989D600-77D1-457E-940D-B92F395AFC44}" type="presOf" srcId="{CC2197CE-2CBA-4EA6-9A32-09C1BD0CBC41}" destId="{5C20FD02-72D9-4C60-8077-072251FB2D00}" srcOrd="0" destOrd="0" presId="urn:microsoft.com/office/officeart/2005/8/layout/pList2"/>
    <dgm:cxn modelId="{A359FE1F-F943-4E09-B210-3EB6860E98C6}" srcId="{4119D3B9-C831-4141-A447-479FB1832795}" destId="{331BC378-B407-40DB-8040-75B1ECDF0965}" srcOrd="0" destOrd="0" parTransId="{88D1D638-D65A-491E-A931-1F695174DBA2}" sibTransId="{B0ED0E8E-CB7A-44CF-9134-CE1FB11BAE86}"/>
    <dgm:cxn modelId="{E55A8145-2A3A-4678-B2CE-85CAE86D4318}" type="presOf" srcId="{4B6B577E-35EA-4097-8C46-7CB08D59F18E}" destId="{B180644C-9579-478C-B763-7187429323AA}" srcOrd="0" destOrd="0" presId="urn:microsoft.com/office/officeart/2005/8/layout/pList2"/>
    <dgm:cxn modelId="{0C0AEF86-E440-483A-A3E5-1AD31F1990B4}" type="presOf" srcId="{7FF02547-652F-4AEB-A6A7-E8015DD38FE5}" destId="{0907D146-20DF-4650-85EF-35677E077153}" srcOrd="0" destOrd="0" presId="urn:microsoft.com/office/officeart/2005/8/layout/pList2"/>
    <dgm:cxn modelId="{D3E53468-E228-4EFD-8822-FEDCB3CF8892}" srcId="{4119D3B9-C831-4141-A447-479FB1832795}" destId="{D42C890F-DA73-43F1-8C25-7069BF28074C}" srcOrd="2" destOrd="0" parTransId="{B90683F8-AA86-4DD2-95BA-53D5F4DE1D67}" sibTransId="{CD56D3C3-BC84-4966-AA05-1C6B1080ED13}"/>
    <dgm:cxn modelId="{C2E68D30-9684-436D-B8F3-91853B396B0C}" srcId="{4119D3B9-C831-4141-A447-479FB1832795}" destId="{DA574299-3B57-4D63-851D-59172F99AEF9}" srcOrd="6" destOrd="0" parTransId="{BD1A9910-57A9-4C69-9AEC-F5C52C031560}" sibTransId="{1EE1FDA4-5C74-4C09-8B64-B99DAA96AE40}"/>
    <dgm:cxn modelId="{80759C2B-BD96-4B96-9D66-4EFB9B0BAEFA}" srcId="{4119D3B9-C831-4141-A447-479FB1832795}" destId="{8686603D-3F85-4E85-B9FC-8FB5F8B488D5}" srcOrd="3" destOrd="0" parTransId="{7F61129F-4EF2-4F87-BC0C-DBCDC4784D94}" sibTransId="{0B9A1727-0F68-4C92-A1D1-1EE4AC480902}"/>
    <dgm:cxn modelId="{3C35BDF2-C997-473D-B935-08681880110F}" type="presOf" srcId="{B0ED0E8E-CB7A-44CF-9134-CE1FB11BAE86}" destId="{04FC5CF0-41D3-461E-B992-78029A2352A0}" srcOrd="0" destOrd="0" presId="urn:microsoft.com/office/officeart/2005/8/layout/pList2"/>
    <dgm:cxn modelId="{C6C2A579-6419-4E5A-96E2-3844EB7B9C55}" srcId="{4119D3B9-C831-4141-A447-479FB1832795}" destId="{7FF02547-652F-4AEB-A6A7-E8015DD38FE5}" srcOrd="1" destOrd="0" parTransId="{20711730-BB9D-4F88-89A9-E46CED14A26E}" sibTransId="{4B6B577E-35EA-4097-8C46-7CB08D59F18E}"/>
    <dgm:cxn modelId="{1EEA9527-B3A4-45B4-AE77-D64542364CAB}" type="presOf" srcId="{1EE1FDA4-5C74-4C09-8B64-B99DAA96AE40}" destId="{72306535-9799-48A5-9FBA-156483075706}" srcOrd="0" destOrd="0" presId="urn:microsoft.com/office/officeart/2005/8/layout/pList2"/>
    <dgm:cxn modelId="{4AFCD400-A158-4445-AAD3-7FCB18916F0A}" type="presOf" srcId="{F0734C7E-D711-4BC1-B808-7053A829C787}" destId="{C3D4E56F-ECF5-47B5-B83E-BBBFF7B5A259}" srcOrd="0" destOrd="0" presId="urn:microsoft.com/office/officeart/2005/8/layout/pList2"/>
    <dgm:cxn modelId="{A1AB3010-AA00-4A71-8B53-6379773E08C5}" type="presOf" srcId="{4119D3B9-C831-4141-A447-479FB1832795}" destId="{B30DC509-028B-46C0-85A8-B4917EAFF70B}" srcOrd="0" destOrd="0" presId="urn:microsoft.com/office/officeart/2005/8/layout/pList2"/>
    <dgm:cxn modelId="{349C4ADF-CB15-4305-B347-B224DA1322D5}" srcId="{4119D3B9-C831-4141-A447-479FB1832795}" destId="{2397D7BC-CA2C-4FC6-9573-F48EBF9CC9BF}" srcOrd="4" destOrd="0" parTransId="{BA95DBDB-1469-4679-B936-993A259EE6C6}" sibTransId="{9BE2BA03-2BBE-443F-ABFF-BE8482D6C45E}"/>
    <dgm:cxn modelId="{16685C3F-5B12-4531-B93D-168BB40AEE34}" type="presOf" srcId="{9BE2BA03-2BBE-443F-ABFF-BE8482D6C45E}" destId="{41E98E87-50EE-436D-AB37-AADC81319246}" srcOrd="0" destOrd="0" presId="urn:microsoft.com/office/officeart/2005/8/layout/pList2"/>
    <dgm:cxn modelId="{BF97BAC4-40BC-4C52-8D8E-8A27FEE5CAC9}" type="presOf" srcId="{8686603D-3F85-4E85-B9FC-8FB5F8B488D5}" destId="{687C4328-3B40-4B76-B884-D41C10DED646}" srcOrd="0" destOrd="0" presId="urn:microsoft.com/office/officeart/2005/8/layout/pList2"/>
    <dgm:cxn modelId="{1B5F2901-5A0E-44A1-8E74-BCF4CF6417E6}" type="presParOf" srcId="{B30DC509-028B-46C0-85A8-B4917EAFF70B}" destId="{F609D099-7C47-4388-9E32-E67BBAC11657}" srcOrd="0" destOrd="0" presId="urn:microsoft.com/office/officeart/2005/8/layout/pList2"/>
    <dgm:cxn modelId="{E79C0549-E3FB-41B4-946D-68534B5155F5}" type="presParOf" srcId="{B30DC509-028B-46C0-85A8-B4917EAFF70B}" destId="{3066B786-D018-40DB-A8BF-F8158E44AAA6}" srcOrd="1" destOrd="0" presId="urn:microsoft.com/office/officeart/2005/8/layout/pList2"/>
    <dgm:cxn modelId="{5B847CC7-4C4A-43D4-8110-16E8A835917B}" type="presParOf" srcId="{3066B786-D018-40DB-A8BF-F8158E44AAA6}" destId="{223BB1A4-53F4-49AA-9470-FC8322FBA045}" srcOrd="0" destOrd="0" presId="urn:microsoft.com/office/officeart/2005/8/layout/pList2"/>
    <dgm:cxn modelId="{BEB99D71-136B-49F2-B5CF-12AADB68CD2D}" type="presParOf" srcId="{223BB1A4-53F4-49AA-9470-FC8322FBA045}" destId="{9283BDF7-023F-4C0F-8925-3A1ED0EF6236}" srcOrd="0" destOrd="0" presId="urn:microsoft.com/office/officeart/2005/8/layout/pList2"/>
    <dgm:cxn modelId="{B01FC3A2-FE0B-480B-84E2-497BF7D92D89}" type="presParOf" srcId="{223BB1A4-53F4-49AA-9470-FC8322FBA045}" destId="{EAF8754E-A42E-465C-A663-6450A98697F7}" srcOrd="1" destOrd="0" presId="urn:microsoft.com/office/officeart/2005/8/layout/pList2"/>
    <dgm:cxn modelId="{1738DB9A-71BE-4A28-B5AA-8BBA4C75B12D}" type="presParOf" srcId="{223BB1A4-53F4-49AA-9470-FC8322FBA045}" destId="{DD93E19B-B477-4873-9860-AF9FE639DC8F}" srcOrd="2" destOrd="0" presId="urn:microsoft.com/office/officeart/2005/8/layout/pList2"/>
    <dgm:cxn modelId="{5159F5A7-E249-4377-B774-FA8789F942AE}" type="presParOf" srcId="{3066B786-D018-40DB-A8BF-F8158E44AAA6}" destId="{04FC5CF0-41D3-461E-B992-78029A2352A0}" srcOrd="1" destOrd="0" presId="urn:microsoft.com/office/officeart/2005/8/layout/pList2"/>
    <dgm:cxn modelId="{7F066B28-67AC-4FE5-AF25-E018FA6C3BA2}" type="presParOf" srcId="{3066B786-D018-40DB-A8BF-F8158E44AAA6}" destId="{0C077770-70D0-4A43-947D-8FEE96A24548}" srcOrd="2" destOrd="0" presId="urn:microsoft.com/office/officeart/2005/8/layout/pList2"/>
    <dgm:cxn modelId="{E7F2C0B3-F904-4487-90DE-996AE12181A0}" type="presParOf" srcId="{0C077770-70D0-4A43-947D-8FEE96A24548}" destId="{0907D146-20DF-4650-85EF-35677E077153}" srcOrd="0" destOrd="0" presId="urn:microsoft.com/office/officeart/2005/8/layout/pList2"/>
    <dgm:cxn modelId="{73C6338B-B72A-4422-B062-D98FCCB3DD86}" type="presParOf" srcId="{0C077770-70D0-4A43-947D-8FEE96A24548}" destId="{D1FB1E5C-8885-4832-902F-FE6D1C5D0C3C}" srcOrd="1" destOrd="0" presId="urn:microsoft.com/office/officeart/2005/8/layout/pList2"/>
    <dgm:cxn modelId="{C812C0BC-3DA6-4900-8817-398299EF515D}" type="presParOf" srcId="{0C077770-70D0-4A43-947D-8FEE96A24548}" destId="{54AFAC4C-102F-4E4C-B22A-B6CFFB08D63F}" srcOrd="2" destOrd="0" presId="urn:microsoft.com/office/officeart/2005/8/layout/pList2"/>
    <dgm:cxn modelId="{CAC22FA3-8E0D-4819-B375-396287A6E53C}" type="presParOf" srcId="{3066B786-D018-40DB-A8BF-F8158E44AAA6}" destId="{B180644C-9579-478C-B763-7187429323AA}" srcOrd="3" destOrd="0" presId="urn:microsoft.com/office/officeart/2005/8/layout/pList2"/>
    <dgm:cxn modelId="{279BC7EC-4393-4EB4-9EA1-7329222FE4F5}" type="presParOf" srcId="{3066B786-D018-40DB-A8BF-F8158E44AAA6}" destId="{3B662F5D-464F-468B-BA2A-2627EA52F432}" srcOrd="4" destOrd="0" presId="urn:microsoft.com/office/officeart/2005/8/layout/pList2"/>
    <dgm:cxn modelId="{2E865614-EB23-41D2-BD37-2BF5380349F5}" type="presParOf" srcId="{3B662F5D-464F-468B-BA2A-2627EA52F432}" destId="{893F35E4-AE20-49A9-8D12-8E9D1F3F551D}" srcOrd="0" destOrd="0" presId="urn:microsoft.com/office/officeart/2005/8/layout/pList2"/>
    <dgm:cxn modelId="{C5CD2202-F350-4B95-8DDB-11D75612A39E}" type="presParOf" srcId="{3B662F5D-464F-468B-BA2A-2627EA52F432}" destId="{12D9A1DF-D022-494B-918E-ACD66581659A}" srcOrd="1" destOrd="0" presId="urn:microsoft.com/office/officeart/2005/8/layout/pList2"/>
    <dgm:cxn modelId="{D8292188-44C6-4CA9-A380-D6B51787FA16}" type="presParOf" srcId="{3B662F5D-464F-468B-BA2A-2627EA52F432}" destId="{62968E2B-DCFD-46B5-8047-262D048E9F51}" srcOrd="2" destOrd="0" presId="urn:microsoft.com/office/officeart/2005/8/layout/pList2"/>
    <dgm:cxn modelId="{CD4A6126-318E-466E-BA32-CC779F584E8E}" type="presParOf" srcId="{3066B786-D018-40DB-A8BF-F8158E44AAA6}" destId="{51D968AA-E25E-4C1B-B0F0-40DB814FF78E}" srcOrd="5" destOrd="0" presId="urn:microsoft.com/office/officeart/2005/8/layout/pList2"/>
    <dgm:cxn modelId="{C8B271A9-5972-4EEC-AE05-E7ECD3DCE213}" type="presParOf" srcId="{3066B786-D018-40DB-A8BF-F8158E44AAA6}" destId="{E49CBFAC-5F40-4283-BF81-F410B5278D53}" srcOrd="6" destOrd="0" presId="urn:microsoft.com/office/officeart/2005/8/layout/pList2"/>
    <dgm:cxn modelId="{C687C788-457F-4AFA-B047-62F836C84B3A}" type="presParOf" srcId="{E49CBFAC-5F40-4283-BF81-F410B5278D53}" destId="{687C4328-3B40-4B76-B884-D41C10DED646}" srcOrd="0" destOrd="0" presId="urn:microsoft.com/office/officeart/2005/8/layout/pList2"/>
    <dgm:cxn modelId="{B0D963EB-637F-4455-BC28-31DEE8CE532A}" type="presParOf" srcId="{E49CBFAC-5F40-4283-BF81-F410B5278D53}" destId="{922B1EA6-5097-4BBB-82E6-C9CDEB555CE5}" srcOrd="1" destOrd="0" presId="urn:microsoft.com/office/officeart/2005/8/layout/pList2"/>
    <dgm:cxn modelId="{8161081E-6C7F-4EBE-AC56-3CBE876DD2D5}" type="presParOf" srcId="{E49CBFAC-5F40-4283-BF81-F410B5278D53}" destId="{026D97D4-2414-47FF-B1CD-5D1B7D0D1CBE}" srcOrd="2" destOrd="0" presId="urn:microsoft.com/office/officeart/2005/8/layout/pList2"/>
    <dgm:cxn modelId="{1F900A5A-BB50-480F-BACE-2F8E8A6BEB3E}" type="presParOf" srcId="{3066B786-D018-40DB-A8BF-F8158E44AAA6}" destId="{EC83D52D-73EC-4BD2-B8E2-98F73C9C6104}" srcOrd="7" destOrd="0" presId="urn:microsoft.com/office/officeart/2005/8/layout/pList2"/>
    <dgm:cxn modelId="{68E92E09-6916-478F-BBF9-2CC09E4C2A7B}" type="presParOf" srcId="{3066B786-D018-40DB-A8BF-F8158E44AAA6}" destId="{86E1F4DE-4471-4727-BB56-971E6E8EF16C}" srcOrd="8" destOrd="0" presId="urn:microsoft.com/office/officeart/2005/8/layout/pList2"/>
    <dgm:cxn modelId="{C4D18940-9892-4657-B2F2-9A08A2103B5A}" type="presParOf" srcId="{86E1F4DE-4471-4727-BB56-971E6E8EF16C}" destId="{BD49E4FF-3B93-4145-90E4-594A332D5769}" srcOrd="0" destOrd="0" presId="urn:microsoft.com/office/officeart/2005/8/layout/pList2"/>
    <dgm:cxn modelId="{7334B4E4-0A4C-4DA4-8151-F780A577B273}" type="presParOf" srcId="{86E1F4DE-4471-4727-BB56-971E6E8EF16C}" destId="{D9DF3CEB-85B8-401E-886B-3F9D2A65FA33}" srcOrd="1" destOrd="0" presId="urn:microsoft.com/office/officeart/2005/8/layout/pList2"/>
    <dgm:cxn modelId="{F373EA00-AAEC-42BD-8EF5-3BB265D54C92}" type="presParOf" srcId="{86E1F4DE-4471-4727-BB56-971E6E8EF16C}" destId="{E31E9243-8AC2-4C3E-B34B-71AA24594310}" srcOrd="2" destOrd="0" presId="urn:microsoft.com/office/officeart/2005/8/layout/pList2"/>
    <dgm:cxn modelId="{8378FFEC-3B47-4573-97CA-2ECC3E1ACB86}" type="presParOf" srcId="{3066B786-D018-40DB-A8BF-F8158E44AAA6}" destId="{41E98E87-50EE-436D-AB37-AADC81319246}" srcOrd="9" destOrd="0" presId="urn:microsoft.com/office/officeart/2005/8/layout/pList2"/>
    <dgm:cxn modelId="{C628F289-966E-4F95-B6D7-79860F8DCD7A}" type="presParOf" srcId="{3066B786-D018-40DB-A8BF-F8158E44AAA6}" destId="{B5B18D9E-6831-4FFC-8B6E-2E6B728222A7}" srcOrd="10" destOrd="0" presId="urn:microsoft.com/office/officeart/2005/8/layout/pList2"/>
    <dgm:cxn modelId="{B3B8A305-AB78-4D6C-ACB5-F85CD718908B}" type="presParOf" srcId="{B5B18D9E-6831-4FFC-8B6E-2E6B728222A7}" destId="{C3D4E56F-ECF5-47B5-B83E-BBBFF7B5A259}" srcOrd="0" destOrd="0" presId="urn:microsoft.com/office/officeart/2005/8/layout/pList2"/>
    <dgm:cxn modelId="{8B8A9700-0A89-4DB7-B91B-65FF679D9808}" type="presParOf" srcId="{B5B18D9E-6831-4FFC-8B6E-2E6B728222A7}" destId="{D153AB47-D0CE-495E-85CB-FC05289C7EBC}" srcOrd="1" destOrd="0" presId="urn:microsoft.com/office/officeart/2005/8/layout/pList2"/>
    <dgm:cxn modelId="{19B7FB45-2E35-47EA-93CE-C55255F059A4}" type="presParOf" srcId="{B5B18D9E-6831-4FFC-8B6E-2E6B728222A7}" destId="{40DD535C-F077-49B0-A7B8-A1F7F1FA7C79}" srcOrd="2" destOrd="0" presId="urn:microsoft.com/office/officeart/2005/8/layout/pList2"/>
    <dgm:cxn modelId="{61B9D25B-F3E1-448E-A263-E0A867898FC8}" type="presParOf" srcId="{3066B786-D018-40DB-A8BF-F8158E44AAA6}" destId="{E82235B4-E204-4FA4-9065-6FF8C663535E}" srcOrd="11" destOrd="0" presId="urn:microsoft.com/office/officeart/2005/8/layout/pList2"/>
    <dgm:cxn modelId="{6B52941D-8E36-4B0A-8488-E7842F2D41F1}" type="presParOf" srcId="{3066B786-D018-40DB-A8BF-F8158E44AAA6}" destId="{53E3603E-FC97-4C0E-8981-191EB638BB65}" srcOrd="12" destOrd="0" presId="urn:microsoft.com/office/officeart/2005/8/layout/pList2"/>
    <dgm:cxn modelId="{EE354EF7-5CDF-42F8-9A4D-AA96DEB7AF01}" type="presParOf" srcId="{53E3603E-FC97-4C0E-8981-191EB638BB65}" destId="{F6CEBEC7-EF11-42E7-8276-43D4CF02B2AB}" srcOrd="0" destOrd="0" presId="urn:microsoft.com/office/officeart/2005/8/layout/pList2"/>
    <dgm:cxn modelId="{4BAC3A3F-142A-49B9-88DC-2142EAE94BFD}" type="presParOf" srcId="{53E3603E-FC97-4C0E-8981-191EB638BB65}" destId="{91E76B95-B1F0-4075-9C61-270DAFEFE7DC}" srcOrd="1" destOrd="0" presId="urn:microsoft.com/office/officeart/2005/8/layout/pList2"/>
    <dgm:cxn modelId="{1030BB83-7DFD-41AF-B1E4-C42D0046BCCD}" type="presParOf" srcId="{53E3603E-FC97-4C0E-8981-191EB638BB65}" destId="{E57A65DE-F59A-4CA0-AB45-06BB0FA63251}" srcOrd="2" destOrd="0" presId="urn:microsoft.com/office/officeart/2005/8/layout/pList2"/>
    <dgm:cxn modelId="{79B47A52-7F56-4EE0-8828-A8DFBABA3F83}" type="presParOf" srcId="{3066B786-D018-40DB-A8BF-F8158E44AAA6}" destId="{72306535-9799-48A5-9FBA-156483075706}" srcOrd="13" destOrd="0" presId="urn:microsoft.com/office/officeart/2005/8/layout/pList2"/>
    <dgm:cxn modelId="{EB522394-98F4-4682-BE6E-AFE58E30C13C}" type="presParOf" srcId="{3066B786-D018-40DB-A8BF-F8158E44AAA6}" destId="{50F3C128-BF2A-465A-9D11-FF5E24DD116E}" srcOrd="14" destOrd="0" presId="urn:microsoft.com/office/officeart/2005/8/layout/pList2"/>
    <dgm:cxn modelId="{B1AACC67-994A-49C6-AC50-CD761095DE9F}" type="presParOf" srcId="{50F3C128-BF2A-465A-9D11-FF5E24DD116E}" destId="{5C20FD02-72D9-4C60-8077-072251FB2D00}" srcOrd="0" destOrd="0" presId="urn:microsoft.com/office/officeart/2005/8/layout/pList2"/>
    <dgm:cxn modelId="{70138590-8813-46DC-9119-E662404A0115}" type="presParOf" srcId="{50F3C128-BF2A-465A-9D11-FF5E24DD116E}" destId="{77FF0A4A-B041-4630-A704-2AA97AD741C0}" srcOrd="1" destOrd="0" presId="urn:microsoft.com/office/officeart/2005/8/layout/pList2"/>
    <dgm:cxn modelId="{55902E5E-4E5A-4090-808E-08E0EE437527}" type="presParOf" srcId="{50F3C128-BF2A-465A-9D11-FF5E24DD116E}" destId="{B669EB64-948C-4084-AA68-F0BD989F3E98}"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32FFBD-5C1E-4465-99B5-22A9F093CA2A}" type="doc">
      <dgm:prSet loTypeId="urn:microsoft.com/office/officeart/2008/layout/IncreasingCircleProcess" loCatId="list" qsTypeId="urn:microsoft.com/office/officeart/2005/8/quickstyle/3d3" qsCatId="3D" csTypeId="urn:microsoft.com/office/officeart/2005/8/colors/colorful1" csCatId="colorful" phldr="1"/>
      <dgm:spPr/>
      <dgm:t>
        <a:bodyPr/>
        <a:lstStyle/>
        <a:p>
          <a:endParaRPr lang="en-US"/>
        </a:p>
      </dgm:t>
    </dgm:pt>
    <dgm:pt modelId="{7BE08B58-FF18-4DFC-98B4-96D86C97A3A0}">
      <dgm:prSet phldrT="[Text]" custT="1"/>
      <dgm:spPr/>
      <dgm:t>
        <a:bodyPr/>
        <a:lstStyle/>
        <a:p>
          <a:r>
            <a:rPr lang="en-US" sz="1800" dirty="0" smtClean="0"/>
            <a:t>Pump station and vacuum valve.</a:t>
          </a:r>
        </a:p>
        <a:p>
          <a:r>
            <a:rPr lang="en-US" sz="1800" dirty="0" smtClean="0"/>
            <a:t>Small diameters.</a:t>
          </a:r>
        </a:p>
        <a:p>
          <a:r>
            <a:rPr lang="en-US" sz="1800" dirty="0" smtClean="0"/>
            <a:t>Low slopes .</a:t>
          </a:r>
        </a:p>
        <a:p>
          <a:r>
            <a:rPr lang="en-US" sz="1800" dirty="0" smtClean="0"/>
            <a:t>Costly.</a:t>
          </a:r>
        </a:p>
        <a:p>
          <a:endParaRPr lang="en-US" sz="1500" dirty="0"/>
        </a:p>
      </dgm:t>
    </dgm:pt>
    <dgm:pt modelId="{8D06BC82-60F8-4DC2-9BAC-D83A072B38B2}" type="parTrans" cxnId="{6F09FAB7-E638-4FF2-AAC9-C5E9F1FC4529}">
      <dgm:prSet/>
      <dgm:spPr/>
      <dgm:t>
        <a:bodyPr/>
        <a:lstStyle/>
        <a:p>
          <a:endParaRPr lang="en-US"/>
        </a:p>
      </dgm:t>
    </dgm:pt>
    <dgm:pt modelId="{A2621C31-F371-435B-BDFB-1FC8F088925B}" type="sibTrans" cxnId="{6F09FAB7-E638-4FF2-AAC9-C5E9F1FC4529}">
      <dgm:prSet/>
      <dgm:spPr/>
      <dgm:t>
        <a:bodyPr/>
        <a:lstStyle/>
        <a:p>
          <a:endParaRPr lang="en-US"/>
        </a:p>
      </dgm:t>
    </dgm:pt>
    <dgm:pt modelId="{8798ECFF-9985-45DF-BA5E-BF4ED582F108}">
      <dgm:prSet phldrT="[Text]"/>
      <dgm:spPr/>
      <dgm:t>
        <a:bodyPr/>
        <a:lstStyle/>
        <a:p>
          <a:r>
            <a:rPr lang="en-US" dirty="0" smtClean="0">
              <a:solidFill>
                <a:schemeClr val="tx2"/>
              </a:solidFill>
            </a:rPr>
            <a:t>Small diameters system</a:t>
          </a:r>
          <a:endParaRPr lang="en-US" dirty="0">
            <a:solidFill>
              <a:schemeClr val="tx2"/>
            </a:solidFill>
          </a:endParaRPr>
        </a:p>
      </dgm:t>
    </dgm:pt>
    <dgm:pt modelId="{0C1DD320-4F79-4C5F-A905-0071884DC33F}" type="parTrans" cxnId="{F756A0EF-A3C0-4480-8EB6-0A7AAFBB2834}">
      <dgm:prSet/>
      <dgm:spPr/>
      <dgm:t>
        <a:bodyPr/>
        <a:lstStyle/>
        <a:p>
          <a:endParaRPr lang="en-US"/>
        </a:p>
      </dgm:t>
    </dgm:pt>
    <dgm:pt modelId="{1D877E90-84F9-47B7-AF0E-A1AEE5D424F0}" type="sibTrans" cxnId="{F756A0EF-A3C0-4480-8EB6-0A7AAFBB2834}">
      <dgm:prSet/>
      <dgm:spPr/>
      <dgm:t>
        <a:bodyPr/>
        <a:lstStyle/>
        <a:p>
          <a:endParaRPr lang="en-US"/>
        </a:p>
      </dgm:t>
    </dgm:pt>
    <dgm:pt modelId="{FC58B5CE-804A-4A89-88E1-88AACEAE67F6}">
      <dgm:prSet phldrT="[Text]" custT="1"/>
      <dgm:spPr/>
      <dgm:t>
        <a:bodyPr/>
        <a:lstStyle/>
        <a:p>
          <a:r>
            <a:rPr lang="en-US" sz="2000" dirty="0" smtClean="0"/>
            <a:t>Very small diameters.</a:t>
          </a:r>
        </a:p>
        <a:p>
          <a:r>
            <a:rPr lang="en-US" sz="2000" dirty="0" smtClean="0"/>
            <a:t>Septic tanks</a:t>
          </a:r>
        </a:p>
        <a:p>
          <a:r>
            <a:rPr lang="en-US" sz="2000" dirty="0" smtClean="0"/>
            <a:t>Low slopes.</a:t>
          </a:r>
        </a:p>
        <a:p>
          <a:r>
            <a:rPr lang="en-US" sz="2000" dirty="0" smtClean="0"/>
            <a:t>Costly.</a:t>
          </a:r>
          <a:endParaRPr lang="en-US" sz="2000" dirty="0"/>
        </a:p>
      </dgm:t>
    </dgm:pt>
    <dgm:pt modelId="{609E4B48-A661-4D46-B9E0-7E948BD5A315}" type="parTrans" cxnId="{69E00E8A-921A-4C60-A13A-C0CE3F8D3104}">
      <dgm:prSet/>
      <dgm:spPr/>
      <dgm:t>
        <a:bodyPr/>
        <a:lstStyle/>
        <a:p>
          <a:endParaRPr lang="en-US"/>
        </a:p>
      </dgm:t>
    </dgm:pt>
    <dgm:pt modelId="{4748477A-7AA4-4D35-9765-83A27202FD49}" type="sibTrans" cxnId="{69E00E8A-921A-4C60-A13A-C0CE3F8D3104}">
      <dgm:prSet/>
      <dgm:spPr/>
      <dgm:t>
        <a:bodyPr/>
        <a:lstStyle/>
        <a:p>
          <a:endParaRPr lang="en-US"/>
        </a:p>
      </dgm:t>
    </dgm:pt>
    <dgm:pt modelId="{00790D93-0C43-47D9-80B6-4D1B824456DB}">
      <dgm:prSet phldrT="[Text]"/>
      <dgm:spPr/>
      <dgm:t>
        <a:bodyPr/>
        <a:lstStyle/>
        <a:p>
          <a:r>
            <a:rPr lang="en-US" dirty="0" smtClean="0">
              <a:solidFill>
                <a:schemeClr val="tx2"/>
              </a:solidFill>
            </a:rPr>
            <a:t>Presser and vacuum system </a:t>
          </a:r>
          <a:endParaRPr lang="en-US" dirty="0">
            <a:solidFill>
              <a:schemeClr val="tx2"/>
            </a:solidFill>
          </a:endParaRPr>
        </a:p>
      </dgm:t>
    </dgm:pt>
    <dgm:pt modelId="{E7623239-1B85-4AD9-ADF9-C100CBC8060C}" type="sibTrans" cxnId="{8BD59677-DF85-4066-9215-566028E0C890}">
      <dgm:prSet/>
      <dgm:spPr/>
      <dgm:t>
        <a:bodyPr/>
        <a:lstStyle/>
        <a:p>
          <a:endParaRPr lang="en-US"/>
        </a:p>
      </dgm:t>
    </dgm:pt>
    <dgm:pt modelId="{289E4FA3-AB74-4F03-8D52-58426CE08718}" type="parTrans" cxnId="{8BD59677-DF85-4066-9215-566028E0C890}">
      <dgm:prSet/>
      <dgm:spPr/>
      <dgm:t>
        <a:bodyPr/>
        <a:lstStyle/>
        <a:p>
          <a:endParaRPr lang="en-US"/>
        </a:p>
      </dgm:t>
    </dgm:pt>
    <dgm:pt modelId="{B18AE1A1-213E-462C-B1D5-5512795C3C5B}">
      <dgm:prSet phldrT="[Text]"/>
      <dgm:spPr/>
      <dgm:t>
        <a:bodyPr/>
        <a:lstStyle/>
        <a:p>
          <a:r>
            <a:rPr lang="en-US" dirty="0" smtClean="0">
              <a:solidFill>
                <a:schemeClr val="tx2"/>
              </a:solidFill>
            </a:rPr>
            <a:t>Conventional system</a:t>
          </a:r>
          <a:endParaRPr lang="en-US" dirty="0">
            <a:solidFill>
              <a:schemeClr val="tx2"/>
            </a:solidFill>
          </a:endParaRPr>
        </a:p>
      </dgm:t>
    </dgm:pt>
    <dgm:pt modelId="{B3D43D21-B9D3-4CC1-9FF1-B159530B0CD8}" type="sibTrans" cxnId="{A391B0B6-D160-413E-9DF7-8C04EB08B647}">
      <dgm:prSet/>
      <dgm:spPr/>
      <dgm:t>
        <a:bodyPr/>
        <a:lstStyle/>
        <a:p>
          <a:endParaRPr lang="en-US"/>
        </a:p>
      </dgm:t>
    </dgm:pt>
    <dgm:pt modelId="{5E2895E3-4E83-4DAA-83C6-C7B5690B488B}" type="parTrans" cxnId="{A391B0B6-D160-413E-9DF7-8C04EB08B647}">
      <dgm:prSet/>
      <dgm:spPr/>
      <dgm:t>
        <a:bodyPr/>
        <a:lstStyle/>
        <a:p>
          <a:endParaRPr lang="en-US"/>
        </a:p>
      </dgm:t>
    </dgm:pt>
    <dgm:pt modelId="{1D138BFE-21C6-433B-BAA2-444AE28CD464}">
      <dgm:prSet phldrT="[Text]"/>
      <dgm:spPr/>
      <dgm:t>
        <a:bodyPr/>
        <a:lstStyle/>
        <a:p>
          <a:r>
            <a:rPr lang="en-US" dirty="0" smtClean="0"/>
            <a:t>By gravity.</a:t>
          </a:r>
        </a:p>
        <a:p>
          <a:r>
            <a:rPr lang="en-US" dirty="0" smtClean="0"/>
            <a:t>Large diameters.</a:t>
          </a:r>
        </a:p>
        <a:p>
          <a:r>
            <a:rPr lang="en-US" dirty="0" smtClean="0"/>
            <a:t>High slopes and large excavation.</a:t>
          </a:r>
        </a:p>
        <a:p>
          <a:r>
            <a:rPr lang="en-US" dirty="0" smtClean="0"/>
            <a:t>Less cost.</a:t>
          </a:r>
          <a:endParaRPr lang="en-US" dirty="0"/>
        </a:p>
      </dgm:t>
    </dgm:pt>
    <dgm:pt modelId="{CEAF514B-B5EA-445F-85DB-1D0C1DFB2D78}" type="sibTrans" cxnId="{93C40542-6708-49D8-A502-6D76B92BEAC6}">
      <dgm:prSet/>
      <dgm:spPr/>
      <dgm:t>
        <a:bodyPr/>
        <a:lstStyle/>
        <a:p>
          <a:endParaRPr lang="en-US"/>
        </a:p>
      </dgm:t>
    </dgm:pt>
    <dgm:pt modelId="{C644DC08-1B0C-40CF-BFC7-D0E54EDE4C7C}" type="parTrans" cxnId="{93C40542-6708-49D8-A502-6D76B92BEAC6}">
      <dgm:prSet/>
      <dgm:spPr/>
      <dgm:t>
        <a:bodyPr/>
        <a:lstStyle/>
        <a:p>
          <a:endParaRPr lang="en-US"/>
        </a:p>
      </dgm:t>
    </dgm:pt>
    <dgm:pt modelId="{D65CB0F6-41CD-4B33-9158-C5EFF5905200}" type="pres">
      <dgm:prSet presAssocID="{5332FFBD-5C1E-4465-99B5-22A9F093CA2A}" presName="Name0" presStyleCnt="0">
        <dgm:presLayoutVars>
          <dgm:chMax val="7"/>
          <dgm:chPref val="7"/>
          <dgm:dir/>
          <dgm:animOne val="branch"/>
          <dgm:animLvl val="lvl"/>
        </dgm:presLayoutVars>
      </dgm:prSet>
      <dgm:spPr/>
      <dgm:t>
        <a:bodyPr/>
        <a:lstStyle/>
        <a:p>
          <a:pPr rtl="1"/>
          <a:endParaRPr lang="ar-JO"/>
        </a:p>
      </dgm:t>
    </dgm:pt>
    <dgm:pt modelId="{A963D83F-0849-4E8C-99B9-53A3979B59A7}" type="pres">
      <dgm:prSet presAssocID="{B18AE1A1-213E-462C-B1D5-5512795C3C5B}" presName="composite" presStyleCnt="0"/>
      <dgm:spPr/>
    </dgm:pt>
    <dgm:pt modelId="{E4338FEF-AB24-48A0-9C74-C0CB857139C4}" type="pres">
      <dgm:prSet presAssocID="{B18AE1A1-213E-462C-B1D5-5512795C3C5B}" presName="BackAccent" presStyleLbl="bgShp" presStyleIdx="0" presStyleCnt="3"/>
      <dgm:spPr/>
    </dgm:pt>
    <dgm:pt modelId="{C8018007-79F5-4734-A1CA-7676AF59D863}" type="pres">
      <dgm:prSet presAssocID="{B18AE1A1-213E-462C-B1D5-5512795C3C5B}" presName="Accent" presStyleLbl="alignNode1" presStyleIdx="0" presStyleCnt="3"/>
      <dgm:spPr/>
    </dgm:pt>
    <dgm:pt modelId="{10BED10B-25D9-44BE-9695-BE08685E33CC}" type="pres">
      <dgm:prSet presAssocID="{B18AE1A1-213E-462C-B1D5-5512795C3C5B}" presName="Child" presStyleLbl="revTx" presStyleIdx="0" presStyleCnt="6" custScaleY="68181" custLinFactNeighborX="1303" custLinFactNeighborY="7240">
        <dgm:presLayoutVars>
          <dgm:chMax val="0"/>
          <dgm:chPref val="0"/>
          <dgm:bulletEnabled val="1"/>
        </dgm:presLayoutVars>
      </dgm:prSet>
      <dgm:spPr/>
      <dgm:t>
        <a:bodyPr/>
        <a:lstStyle/>
        <a:p>
          <a:endParaRPr lang="en-US"/>
        </a:p>
      </dgm:t>
    </dgm:pt>
    <dgm:pt modelId="{656C0103-D9D0-457E-AE20-B84288B72ED7}" type="pres">
      <dgm:prSet presAssocID="{B18AE1A1-213E-462C-B1D5-5512795C3C5B}" presName="Parent" presStyleLbl="revTx" presStyleIdx="1" presStyleCnt="6">
        <dgm:presLayoutVars>
          <dgm:chMax val="1"/>
          <dgm:chPref val="1"/>
          <dgm:bulletEnabled val="1"/>
        </dgm:presLayoutVars>
      </dgm:prSet>
      <dgm:spPr/>
      <dgm:t>
        <a:bodyPr/>
        <a:lstStyle/>
        <a:p>
          <a:endParaRPr lang="en-US"/>
        </a:p>
      </dgm:t>
    </dgm:pt>
    <dgm:pt modelId="{5F8E288E-FC0A-4DC3-83A4-63F78A2BC3EA}" type="pres">
      <dgm:prSet presAssocID="{B3D43D21-B9D3-4CC1-9FF1-B159530B0CD8}" presName="sibTrans" presStyleCnt="0"/>
      <dgm:spPr/>
    </dgm:pt>
    <dgm:pt modelId="{AFD77705-F4DE-4285-99F8-5ACEED2F724C}" type="pres">
      <dgm:prSet presAssocID="{00790D93-0C43-47D9-80B6-4D1B824456DB}" presName="composite" presStyleCnt="0"/>
      <dgm:spPr/>
    </dgm:pt>
    <dgm:pt modelId="{9AEE027B-547E-499C-84A5-77A4C02496AA}" type="pres">
      <dgm:prSet presAssocID="{00790D93-0C43-47D9-80B6-4D1B824456DB}" presName="BackAccent" presStyleLbl="bgShp" presStyleIdx="1" presStyleCnt="3"/>
      <dgm:spPr/>
    </dgm:pt>
    <dgm:pt modelId="{E84CC170-5765-49F1-875A-A04208463112}" type="pres">
      <dgm:prSet presAssocID="{00790D93-0C43-47D9-80B6-4D1B824456DB}" presName="Accent" presStyleLbl="alignNode1" presStyleIdx="1" presStyleCnt="3" custScaleX="63242"/>
      <dgm:spPr/>
    </dgm:pt>
    <dgm:pt modelId="{B6CE295B-B6C1-4961-8AE7-A8F601F72E8F}" type="pres">
      <dgm:prSet presAssocID="{00790D93-0C43-47D9-80B6-4D1B824456DB}" presName="Child" presStyleLbl="revTx" presStyleIdx="2" presStyleCnt="6" custScaleX="126928" custScaleY="62123">
        <dgm:presLayoutVars>
          <dgm:chMax val="0"/>
          <dgm:chPref val="0"/>
          <dgm:bulletEnabled val="1"/>
        </dgm:presLayoutVars>
      </dgm:prSet>
      <dgm:spPr/>
      <dgm:t>
        <a:bodyPr/>
        <a:lstStyle/>
        <a:p>
          <a:endParaRPr lang="en-US"/>
        </a:p>
      </dgm:t>
    </dgm:pt>
    <dgm:pt modelId="{63F0D6D9-F536-4D41-A1EF-014264CD5BBE}" type="pres">
      <dgm:prSet presAssocID="{00790D93-0C43-47D9-80B6-4D1B824456DB}" presName="Parent" presStyleLbl="revTx" presStyleIdx="3" presStyleCnt="6">
        <dgm:presLayoutVars>
          <dgm:chMax val="1"/>
          <dgm:chPref val="1"/>
          <dgm:bulletEnabled val="1"/>
        </dgm:presLayoutVars>
      </dgm:prSet>
      <dgm:spPr/>
      <dgm:t>
        <a:bodyPr/>
        <a:lstStyle/>
        <a:p>
          <a:endParaRPr lang="en-US"/>
        </a:p>
      </dgm:t>
    </dgm:pt>
    <dgm:pt modelId="{92DBED0C-838D-4E45-A749-8507AFE8B13B}" type="pres">
      <dgm:prSet presAssocID="{E7623239-1B85-4AD9-ADF9-C100CBC8060C}" presName="sibTrans" presStyleCnt="0"/>
      <dgm:spPr/>
    </dgm:pt>
    <dgm:pt modelId="{80FAB3F3-BEDC-4449-B35D-6009A1DF8147}" type="pres">
      <dgm:prSet presAssocID="{8798ECFF-9985-45DF-BA5E-BF4ED582F108}" presName="composite" presStyleCnt="0"/>
      <dgm:spPr/>
    </dgm:pt>
    <dgm:pt modelId="{162992D9-2810-414A-8272-5C6BC6ECE2E4}" type="pres">
      <dgm:prSet presAssocID="{8798ECFF-9985-45DF-BA5E-BF4ED582F108}" presName="BackAccent" presStyleLbl="bgShp" presStyleIdx="2" presStyleCnt="3" custLinFactNeighborX="-5425" custLinFactNeighborY="-25318"/>
      <dgm:spPr/>
    </dgm:pt>
    <dgm:pt modelId="{3D1487DA-FE16-4095-ABD3-3C0F0AC34537}" type="pres">
      <dgm:prSet presAssocID="{8798ECFF-9985-45DF-BA5E-BF4ED582F108}" presName="Accent" presStyleLbl="alignNode1" presStyleIdx="2" presStyleCnt="3" custLinFactNeighborX="-4521" custLinFactNeighborY="-2261"/>
      <dgm:spPr/>
    </dgm:pt>
    <dgm:pt modelId="{08926E55-0F26-4E1B-9081-94B38B28096E}" type="pres">
      <dgm:prSet presAssocID="{8798ECFF-9985-45DF-BA5E-BF4ED582F108}" presName="Child" presStyleLbl="revTx" presStyleIdx="4" presStyleCnt="6" custScaleY="64108">
        <dgm:presLayoutVars>
          <dgm:chMax val="0"/>
          <dgm:chPref val="0"/>
          <dgm:bulletEnabled val="1"/>
        </dgm:presLayoutVars>
      </dgm:prSet>
      <dgm:spPr/>
      <dgm:t>
        <a:bodyPr/>
        <a:lstStyle/>
        <a:p>
          <a:pPr rtl="1"/>
          <a:endParaRPr lang="ar-JO"/>
        </a:p>
      </dgm:t>
    </dgm:pt>
    <dgm:pt modelId="{DC9F3E8F-5F7F-413F-8933-4D3CFB745766}" type="pres">
      <dgm:prSet presAssocID="{8798ECFF-9985-45DF-BA5E-BF4ED582F108}" presName="Parent" presStyleLbl="revTx" presStyleIdx="5" presStyleCnt="6">
        <dgm:presLayoutVars>
          <dgm:chMax val="1"/>
          <dgm:chPref val="1"/>
          <dgm:bulletEnabled val="1"/>
        </dgm:presLayoutVars>
      </dgm:prSet>
      <dgm:spPr/>
      <dgm:t>
        <a:bodyPr/>
        <a:lstStyle/>
        <a:p>
          <a:pPr rtl="1"/>
          <a:endParaRPr lang="ar-JO"/>
        </a:p>
      </dgm:t>
    </dgm:pt>
  </dgm:ptLst>
  <dgm:cxnLst>
    <dgm:cxn modelId="{F756A0EF-A3C0-4480-8EB6-0A7AAFBB2834}" srcId="{5332FFBD-5C1E-4465-99B5-22A9F093CA2A}" destId="{8798ECFF-9985-45DF-BA5E-BF4ED582F108}" srcOrd="2" destOrd="0" parTransId="{0C1DD320-4F79-4C5F-A905-0071884DC33F}" sibTransId="{1D877E90-84F9-47B7-AF0E-A1AEE5D424F0}"/>
    <dgm:cxn modelId="{67C983F6-92FE-49A1-93B2-FA2FA28D8E7F}" type="presOf" srcId="{8798ECFF-9985-45DF-BA5E-BF4ED582F108}" destId="{DC9F3E8F-5F7F-413F-8933-4D3CFB745766}" srcOrd="0" destOrd="0" presId="urn:microsoft.com/office/officeart/2008/layout/IncreasingCircleProcess"/>
    <dgm:cxn modelId="{93C40542-6708-49D8-A502-6D76B92BEAC6}" srcId="{B18AE1A1-213E-462C-B1D5-5512795C3C5B}" destId="{1D138BFE-21C6-433B-BAA2-444AE28CD464}" srcOrd="0" destOrd="0" parTransId="{C644DC08-1B0C-40CF-BFC7-D0E54EDE4C7C}" sibTransId="{CEAF514B-B5EA-445F-85DB-1D0C1DFB2D78}"/>
    <dgm:cxn modelId="{A391B0B6-D160-413E-9DF7-8C04EB08B647}" srcId="{5332FFBD-5C1E-4465-99B5-22A9F093CA2A}" destId="{B18AE1A1-213E-462C-B1D5-5512795C3C5B}" srcOrd="0" destOrd="0" parTransId="{5E2895E3-4E83-4DAA-83C6-C7B5690B488B}" sibTransId="{B3D43D21-B9D3-4CC1-9FF1-B159530B0CD8}"/>
    <dgm:cxn modelId="{68917E01-B42C-444D-A5F8-37E897BA5B1F}" type="presOf" srcId="{7BE08B58-FF18-4DFC-98B4-96D86C97A3A0}" destId="{B6CE295B-B6C1-4961-8AE7-A8F601F72E8F}" srcOrd="0" destOrd="0" presId="urn:microsoft.com/office/officeart/2008/layout/IncreasingCircleProcess"/>
    <dgm:cxn modelId="{B090C428-A2F2-433E-9F2C-9FA16B078178}" type="presOf" srcId="{FC58B5CE-804A-4A89-88E1-88AACEAE67F6}" destId="{08926E55-0F26-4E1B-9081-94B38B28096E}" srcOrd="0" destOrd="0" presId="urn:microsoft.com/office/officeart/2008/layout/IncreasingCircleProcess"/>
    <dgm:cxn modelId="{75D20C11-F344-4A1B-B9DC-2496F1A051ED}" type="presOf" srcId="{5332FFBD-5C1E-4465-99B5-22A9F093CA2A}" destId="{D65CB0F6-41CD-4B33-9158-C5EFF5905200}" srcOrd="0" destOrd="0" presId="urn:microsoft.com/office/officeart/2008/layout/IncreasingCircleProcess"/>
    <dgm:cxn modelId="{CDA7DBEB-0F28-45CB-A137-23AE2D605EB9}" type="presOf" srcId="{1D138BFE-21C6-433B-BAA2-444AE28CD464}" destId="{10BED10B-25D9-44BE-9695-BE08685E33CC}" srcOrd="0" destOrd="0" presId="urn:microsoft.com/office/officeart/2008/layout/IncreasingCircleProcess"/>
    <dgm:cxn modelId="{1D01B035-B347-4806-8F93-A87777F06FDA}" type="presOf" srcId="{00790D93-0C43-47D9-80B6-4D1B824456DB}" destId="{63F0D6D9-F536-4D41-A1EF-014264CD5BBE}" srcOrd="0" destOrd="0" presId="urn:microsoft.com/office/officeart/2008/layout/IncreasingCircleProcess"/>
    <dgm:cxn modelId="{8BD59677-DF85-4066-9215-566028E0C890}" srcId="{5332FFBD-5C1E-4465-99B5-22A9F093CA2A}" destId="{00790D93-0C43-47D9-80B6-4D1B824456DB}" srcOrd="1" destOrd="0" parTransId="{289E4FA3-AB74-4F03-8D52-58426CE08718}" sibTransId="{E7623239-1B85-4AD9-ADF9-C100CBC8060C}"/>
    <dgm:cxn modelId="{6F09FAB7-E638-4FF2-AAC9-C5E9F1FC4529}" srcId="{00790D93-0C43-47D9-80B6-4D1B824456DB}" destId="{7BE08B58-FF18-4DFC-98B4-96D86C97A3A0}" srcOrd="0" destOrd="0" parTransId="{8D06BC82-60F8-4DC2-9BAC-D83A072B38B2}" sibTransId="{A2621C31-F371-435B-BDFB-1FC8F088925B}"/>
    <dgm:cxn modelId="{69E00E8A-921A-4C60-A13A-C0CE3F8D3104}" srcId="{8798ECFF-9985-45DF-BA5E-BF4ED582F108}" destId="{FC58B5CE-804A-4A89-88E1-88AACEAE67F6}" srcOrd="0" destOrd="0" parTransId="{609E4B48-A661-4D46-B9E0-7E948BD5A315}" sibTransId="{4748477A-7AA4-4D35-9765-83A27202FD49}"/>
    <dgm:cxn modelId="{6DB5331E-FC43-4848-8F3A-B47140E26C66}" type="presOf" srcId="{B18AE1A1-213E-462C-B1D5-5512795C3C5B}" destId="{656C0103-D9D0-457E-AE20-B84288B72ED7}" srcOrd="0" destOrd="0" presId="urn:microsoft.com/office/officeart/2008/layout/IncreasingCircleProcess"/>
    <dgm:cxn modelId="{7DADD35D-E519-4033-994B-A5F0CACFB052}" type="presParOf" srcId="{D65CB0F6-41CD-4B33-9158-C5EFF5905200}" destId="{A963D83F-0849-4E8C-99B9-53A3979B59A7}" srcOrd="0" destOrd="0" presId="urn:microsoft.com/office/officeart/2008/layout/IncreasingCircleProcess"/>
    <dgm:cxn modelId="{8D559F80-469E-41F1-B1BA-DBB27E9FFC5D}" type="presParOf" srcId="{A963D83F-0849-4E8C-99B9-53A3979B59A7}" destId="{E4338FEF-AB24-48A0-9C74-C0CB857139C4}" srcOrd="0" destOrd="0" presId="urn:microsoft.com/office/officeart/2008/layout/IncreasingCircleProcess"/>
    <dgm:cxn modelId="{B23377C6-36C8-4C87-BD28-EC71C7FB5975}" type="presParOf" srcId="{A963D83F-0849-4E8C-99B9-53A3979B59A7}" destId="{C8018007-79F5-4734-A1CA-7676AF59D863}" srcOrd="1" destOrd="0" presId="urn:microsoft.com/office/officeart/2008/layout/IncreasingCircleProcess"/>
    <dgm:cxn modelId="{A5724283-EBF5-4964-9970-EA3F5935CE33}" type="presParOf" srcId="{A963D83F-0849-4E8C-99B9-53A3979B59A7}" destId="{10BED10B-25D9-44BE-9695-BE08685E33CC}" srcOrd="2" destOrd="0" presId="urn:microsoft.com/office/officeart/2008/layout/IncreasingCircleProcess"/>
    <dgm:cxn modelId="{2B318037-3F6C-4FD6-8992-2D9799802A2B}" type="presParOf" srcId="{A963D83F-0849-4E8C-99B9-53A3979B59A7}" destId="{656C0103-D9D0-457E-AE20-B84288B72ED7}" srcOrd="3" destOrd="0" presId="urn:microsoft.com/office/officeart/2008/layout/IncreasingCircleProcess"/>
    <dgm:cxn modelId="{1CF3DE90-3193-4F06-A676-F2A8BDC0AE1A}" type="presParOf" srcId="{D65CB0F6-41CD-4B33-9158-C5EFF5905200}" destId="{5F8E288E-FC0A-4DC3-83A4-63F78A2BC3EA}" srcOrd="1" destOrd="0" presId="urn:microsoft.com/office/officeart/2008/layout/IncreasingCircleProcess"/>
    <dgm:cxn modelId="{2B2ACB10-FB49-49D2-9109-65B6E2401358}" type="presParOf" srcId="{D65CB0F6-41CD-4B33-9158-C5EFF5905200}" destId="{AFD77705-F4DE-4285-99F8-5ACEED2F724C}" srcOrd="2" destOrd="0" presId="urn:microsoft.com/office/officeart/2008/layout/IncreasingCircleProcess"/>
    <dgm:cxn modelId="{51BB7F53-0DD4-4ACC-A2DE-0FDAF10A1D80}" type="presParOf" srcId="{AFD77705-F4DE-4285-99F8-5ACEED2F724C}" destId="{9AEE027B-547E-499C-84A5-77A4C02496AA}" srcOrd="0" destOrd="0" presId="urn:microsoft.com/office/officeart/2008/layout/IncreasingCircleProcess"/>
    <dgm:cxn modelId="{180DB914-CDDE-49BF-BBE4-02B3ACA5971F}" type="presParOf" srcId="{AFD77705-F4DE-4285-99F8-5ACEED2F724C}" destId="{E84CC170-5765-49F1-875A-A04208463112}" srcOrd="1" destOrd="0" presId="urn:microsoft.com/office/officeart/2008/layout/IncreasingCircleProcess"/>
    <dgm:cxn modelId="{BBD9A7D0-61C2-444F-BB12-9DB628C02245}" type="presParOf" srcId="{AFD77705-F4DE-4285-99F8-5ACEED2F724C}" destId="{B6CE295B-B6C1-4961-8AE7-A8F601F72E8F}" srcOrd="2" destOrd="0" presId="urn:microsoft.com/office/officeart/2008/layout/IncreasingCircleProcess"/>
    <dgm:cxn modelId="{226074D1-ABB0-46C0-9BD2-89B5FCA21166}" type="presParOf" srcId="{AFD77705-F4DE-4285-99F8-5ACEED2F724C}" destId="{63F0D6D9-F536-4D41-A1EF-014264CD5BBE}" srcOrd="3" destOrd="0" presId="urn:microsoft.com/office/officeart/2008/layout/IncreasingCircleProcess"/>
    <dgm:cxn modelId="{390A1BB8-3C6D-41E8-831F-06F90AE0C316}" type="presParOf" srcId="{D65CB0F6-41CD-4B33-9158-C5EFF5905200}" destId="{92DBED0C-838D-4E45-A749-8507AFE8B13B}" srcOrd="3" destOrd="0" presId="urn:microsoft.com/office/officeart/2008/layout/IncreasingCircleProcess"/>
    <dgm:cxn modelId="{206124BB-ACD0-4573-8444-038957A48906}" type="presParOf" srcId="{D65CB0F6-41CD-4B33-9158-C5EFF5905200}" destId="{80FAB3F3-BEDC-4449-B35D-6009A1DF8147}" srcOrd="4" destOrd="0" presId="urn:microsoft.com/office/officeart/2008/layout/IncreasingCircleProcess"/>
    <dgm:cxn modelId="{DDB0DF35-C424-4348-8549-DC72986AB6B8}" type="presParOf" srcId="{80FAB3F3-BEDC-4449-B35D-6009A1DF8147}" destId="{162992D9-2810-414A-8272-5C6BC6ECE2E4}" srcOrd="0" destOrd="0" presId="urn:microsoft.com/office/officeart/2008/layout/IncreasingCircleProcess"/>
    <dgm:cxn modelId="{66DEEF2B-239E-41E3-8E2A-9E91F59437EE}" type="presParOf" srcId="{80FAB3F3-BEDC-4449-B35D-6009A1DF8147}" destId="{3D1487DA-FE16-4095-ABD3-3C0F0AC34537}" srcOrd="1" destOrd="0" presId="urn:microsoft.com/office/officeart/2008/layout/IncreasingCircleProcess"/>
    <dgm:cxn modelId="{C0795CE0-641C-4FD3-85D1-E365855A9CC7}" type="presParOf" srcId="{80FAB3F3-BEDC-4449-B35D-6009A1DF8147}" destId="{08926E55-0F26-4E1B-9081-94B38B28096E}" srcOrd="2" destOrd="0" presId="urn:microsoft.com/office/officeart/2008/layout/IncreasingCircleProcess"/>
    <dgm:cxn modelId="{8B79300E-F2E1-44A8-9006-6B4A029E2084}" type="presParOf" srcId="{80FAB3F3-BEDC-4449-B35D-6009A1DF8147}" destId="{DC9F3E8F-5F7F-413F-8933-4D3CFB745766}" srcOrd="3" destOrd="0" presId="urn:microsoft.com/office/officeart/2008/layout/Increasing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F730D2-2182-420D-BCE9-7D74BA8CFDE8}" type="doc">
      <dgm:prSet loTypeId="urn:microsoft.com/office/officeart/2005/8/layout/venn1" loCatId="relationship" qsTypeId="urn:microsoft.com/office/officeart/2005/8/quickstyle/simple1" qsCatId="simple" csTypeId="urn:microsoft.com/office/officeart/2005/8/colors/accent3_1" csCatId="accent3" phldr="1"/>
      <dgm:spPr/>
      <dgm:t>
        <a:bodyPr/>
        <a:lstStyle/>
        <a:p>
          <a:endParaRPr lang="en-US"/>
        </a:p>
      </dgm:t>
    </dgm:pt>
    <dgm:pt modelId="{4D8E2728-73CE-411E-8508-A935DD35F0CE}">
      <dgm:prSet phldrT="[Text]" custT="1"/>
      <dgm:spPr/>
      <dgm:t>
        <a:bodyPr/>
        <a:lstStyle/>
        <a:p>
          <a:pPr algn="l"/>
          <a:r>
            <a:rPr lang="en-US" sz="2000" b="1" dirty="0" smtClean="0"/>
            <a:t>Modeling</a:t>
          </a:r>
          <a:endParaRPr lang="en-US" sz="2000" b="1" dirty="0"/>
        </a:p>
      </dgm:t>
    </dgm:pt>
    <dgm:pt modelId="{3B58C6C3-EA02-41F6-9212-3A77B60C4A60}" type="parTrans" cxnId="{A49C0166-23F3-4094-B3D4-B78D10CA293C}">
      <dgm:prSet/>
      <dgm:spPr/>
      <dgm:t>
        <a:bodyPr/>
        <a:lstStyle/>
        <a:p>
          <a:pPr algn="l"/>
          <a:endParaRPr lang="en-US"/>
        </a:p>
      </dgm:t>
    </dgm:pt>
    <dgm:pt modelId="{839A03FE-6683-48E1-A77B-8E7EB164B748}" type="sibTrans" cxnId="{A49C0166-23F3-4094-B3D4-B78D10CA293C}">
      <dgm:prSet/>
      <dgm:spPr/>
      <dgm:t>
        <a:bodyPr/>
        <a:lstStyle/>
        <a:p>
          <a:pPr algn="l"/>
          <a:endParaRPr lang="en-US"/>
        </a:p>
      </dgm:t>
    </dgm:pt>
    <dgm:pt modelId="{ACF03BCD-1341-4E44-9A14-E31B90A58939}">
      <dgm:prSet phldrT="[Text]" custT="1"/>
      <dgm:spPr/>
      <dgm:t>
        <a:bodyPr/>
        <a:lstStyle/>
        <a:p>
          <a:pPr algn="l"/>
          <a:r>
            <a:rPr lang="en-US" sz="2000" b="1" dirty="0" smtClean="0"/>
            <a:t>Checking</a:t>
          </a:r>
          <a:endParaRPr lang="en-US" sz="2000" b="1" dirty="0"/>
        </a:p>
      </dgm:t>
    </dgm:pt>
    <dgm:pt modelId="{8919F4B2-6579-4222-A52E-2F546831741A}" type="parTrans" cxnId="{34CD5D35-5F10-4B55-AAFB-388E40A66C78}">
      <dgm:prSet/>
      <dgm:spPr/>
      <dgm:t>
        <a:bodyPr/>
        <a:lstStyle/>
        <a:p>
          <a:pPr algn="l"/>
          <a:endParaRPr lang="en-US"/>
        </a:p>
      </dgm:t>
    </dgm:pt>
    <dgm:pt modelId="{DBE0ADED-DB6C-4F23-9A8E-4E67EC8D338C}" type="sibTrans" cxnId="{34CD5D35-5F10-4B55-AAFB-388E40A66C78}">
      <dgm:prSet/>
      <dgm:spPr/>
      <dgm:t>
        <a:bodyPr/>
        <a:lstStyle/>
        <a:p>
          <a:pPr algn="l"/>
          <a:endParaRPr lang="en-US"/>
        </a:p>
      </dgm:t>
    </dgm:pt>
    <dgm:pt modelId="{118CF6E0-2037-49FE-A2BC-2E30831CF3C0}">
      <dgm:prSet phldrT="[Text]" custT="1"/>
      <dgm:spPr/>
      <dgm:t>
        <a:bodyPr/>
        <a:lstStyle/>
        <a:p>
          <a:pPr algn="l"/>
          <a:r>
            <a:rPr lang="en-US" sz="2000" b="1" smtClean="0"/>
            <a:t>Simulation</a:t>
          </a:r>
          <a:endParaRPr lang="en-US" sz="2000" b="1" dirty="0"/>
        </a:p>
      </dgm:t>
    </dgm:pt>
    <dgm:pt modelId="{E9B8D35F-11B2-4D3A-B163-8C7AF6F971F5}" type="parTrans" cxnId="{867A2ECD-D9E4-4919-8EC7-9614A6C665ED}">
      <dgm:prSet/>
      <dgm:spPr/>
      <dgm:t>
        <a:bodyPr/>
        <a:lstStyle/>
        <a:p>
          <a:pPr algn="l"/>
          <a:endParaRPr lang="en-US"/>
        </a:p>
      </dgm:t>
    </dgm:pt>
    <dgm:pt modelId="{3343D919-6910-4D1F-8051-FC785034BBE1}" type="sibTrans" cxnId="{867A2ECD-D9E4-4919-8EC7-9614A6C665ED}">
      <dgm:prSet/>
      <dgm:spPr/>
      <dgm:t>
        <a:bodyPr/>
        <a:lstStyle/>
        <a:p>
          <a:pPr algn="l"/>
          <a:endParaRPr lang="en-US"/>
        </a:p>
      </dgm:t>
    </dgm:pt>
    <dgm:pt modelId="{7499DEED-9EF3-406B-8CB5-F5DD240E2746}">
      <dgm:prSet custT="1"/>
      <dgm:spPr/>
      <dgm:t>
        <a:bodyPr/>
        <a:lstStyle/>
        <a:p>
          <a:pPr algn="l"/>
          <a:r>
            <a:rPr lang="en-US" sz="1400" dirty="0" smtClean="0">
              <a:effectLst/>
              <a:latin typeface="Times New Roman" panose="02020603050405020304" pitchFamily="18" charset="0"/>
              <a:ea typeface="Calibri" panose="020F0502020204030204" pitchFamily="34" charset="0"/>
              <a:cs typeface="Times New Roman" panose="02020603050405020304" pitchFamily="18" charset="0"/>
            </a:rPr>
            <a:t>To develop a model of WWTP required according to the concentrations in the study area.</a:t>
          </a:r>
          <a:endParaRPr lang="en-US" sz="1400" dirty="0"/>
        </a:p>
      </dgm:t>
    </dgm:pt>
    <dgm:pt modelId="{CA1BAD06-E0B2-44BE-9DAD-CDF35B045E40}" type="parTrans" cxnId="{160C894C-50CF-4106-98B3-D42AE4CE593B}">
      <dgm:prSet/>
      <dgm:spPr/>
      <dgm:t>
        <a:bodyPr/>
        <a:lstStyle/>
        <a:p>
          <a:pPr algn="l"/>
          <a:endParaRPr lang="en-US"/>
        </a:p>
      </dgm:t>
    </dgm:pt>
    <dgm:pt modelId="{C10AE1DE-BAF2-408B-9F74-69A11FF5E5EC}" type="sibTrans" cxnId="{160C894C-50CF-4106-98B3-D42AE4CE593B}">
      <dgm:prSet/>
      <dgm:spPr/>
      <dgm:t>
        <a:bodyPr/>
        <a:lstStyle/>
        <a:p>
          <a:pPr algn="l"/>
          <a:endParaRPr lang="en-US"/>
        </a:p>
      </dgm:t>
    </dgm:pt>
    <dgm:pt modelId="{AEC96B2B-4E2F-4674-8CEF-77028563BD91}">
      <dgm:prSet custT="1"/>
      <dgm:spPr/>
      <dgm:t>
        <a:bodyPr/>
        <a:lstStyle/>
        <a:p>
          <a:pPr algn="l"/>
          <a:r>
            <a:rPr lang="en-US" altLang="en-US" sz="1400" dirty="0" smtClean="0">
              <a:latin typeface="Times New Roman" pitchFamily="18" charset="0"/>
              <a:cs typeface="Times New Roman" pitchFamily="18" charset="0"/>
            </a:rPr>
            <a:t>To find out the effect of different pollution loads on the performance of WWTP. </a:t>
          </a:r>
          <a:endParaRPr lang="en-US" sz="1400" dirty="0"/>
        </a:p>
      </dgm:t>
    </dgm:pt>
    <dgm:pt modelId="{EFC14764-D1AE-4C5B-83F2-C233D291A755}" type="sibTrans" cxnId="{43CFC815-46A3-4E39-B046-46B9CF07A950}">
      <dgm:prSet/>
      <dgm:spPr/>
      <dgm:t>
        <a:bodyPr/>
        <a:lstStyle/>
        <a:p>
          <a:pPr algn="l"/>
          <a:endParaRPr lang="en-US"/>
        </a:p>
      </dgm:t>
    </dgm:pt>
    <dgm:pt modelId="{130134CC-5880-4D52-BB4F-50F9911D83DA}" type="parTrans" cxnId="{43CFC815-46A3-4E39-B046-46B9CF07A950}">
      <dgm:prSet/>
      <dgm:spPr/>
      <dgm:t>
        <a:bodyPr/>
        <a:lstStyle/>
        <a:p>
          <a:pPr algn="l"/>
          <a:endParaRPr lang="en-US"/>
        </a:p>
      </dgm:t>
    </dgm:pt>
    <dgm:pt modelId="{1F997CD8-A918-44E7-89B5-51E5DCA2A1EF}">
      <dgm:prSet custT="1"/>
      <dgm:spPr/>
      <dgm:t>
        <a:bodyPr/>
        <a:lstStyle/>
        <a:p>
          <a:pPr algn="l"/>
          <a:r>
            <a:rPr lang="en-US" altLang="en-US" sz="1400" dirty="0" smtClean="0">
              <a:latin typeface="Times New Roman" pitchFamily="18" charset="0"/>
              <a:cs typeface="Times New Roman" pitchFamily="18" charset="0"/>
            </a:rPr>
            <a:t>To check if the process of  WWTP can produce effluent that meets the Palestinian Guidelines for wastewater reuse.</a:t>
          </a:r>
          <a:endParaRPr lang="en-US" sz="1400" dirty="0"/>
        </a:p>
      </dgm:t>
    </dgm:pt>
    <dgm:pt modelId="{171F70AC-7FC1-452B-9F66-3A46CBC964DF}" type="sibTrans" cxnId="{0C0FA177-ADF0-454C-B2F0-E65C45583597}">
      <dgm:prSet/>
      <dgm:spPr/>
      <dgm:t>
        <a:bodyPr/>
        <a:lstStyle/>
        <a:p>
          <a:pPr algn="l"/>
          <a:endParaRPr lang="en-US"/>
        </a:p>
      </dgm:t>
    </dgm:pt>
    <dgm:pt modelId="{038D69A0-265B-449A-AC35-DD7D67247DC7}" type="parTrans" cxnId="{0C0FA177-ADF0-454C-B2F0-E65C45583597}">
      <dgm:prSet/>
      <dgm:spPr/>
      <dgm:t>
        <a:bodyPr/>
        <a:lstStyle/>
        <a:p>
          <a:pPr algn="l"/>
          <a:endParaRPr lang="en-US"/>
        </a:p>
      </dgm:t>
    </dgm:pt>
    <dgm:pt modelId="{CDB70B10-7168-4194-8DFF-CAED9C63C20E}" type="pres">
      <dgm:prSet presAssocID="{4FF730D2-2182-420D-BCE9-7D74BA8CFDE8}" presName="compositeShape" presStyleCnt="0">
        <dgm:presLayoutVars>
          <dgm:chMax val="7"/>
          <dgm:dir/>
          <dgm:resizeHandles val="exact"/>
        </dgm:presLayoutVars>
      </dgm:prSet>
      <dgm:spPr/>
      <dgm:t>
        <a:bodyPr/>
        <a:lstStyle/>
        <a:p>
          <a:endParaRPr lang="en-US"/>
        </a:p>
      </dgm:t>
    </dgm:pt>
    <dgm:pt modelId="{E5E736F5-BF34-4871-BA78-291A0B7EC5F4}" type="pres">
      <dgm:prSet presAssocID="{4D8E2728-73CE-411E-8508-A935DD35F0CE}" presName="circ1" presStyleLbl="vennNode1" presStyleIdx="0" presStyleCnt="3"/>
      <dgm:spPr/>
      <dgm:t>
        <a:bodyPr/>
        <a:lstStyle/>
        <a:p>
          <a:endParaRPr lang="en-US"/>
        </a:p>
      </dgm:t>
    </dgm:pt>
    <dgm:pt modelId="{00A80512-1650-41A5-A1A7-B7060FF6AAEF}" type="pres">
      <dgm:prSet presAssocID="{4D8E2728-73CE-411E-8508-A935DD35F0CE}" presName="circ1Tx" presStyleLbl="revTx" presStyleIdx="0" presStyleCnt="0">
        <dgm:presLayoutVars>
          <dgm:chMax val="0"/>
          <dgm:chPref val="0"/>
          <dgm:bulletEnabled val="1"/>
        </dgm:presLayoutVars>
      </dgm:prSet>
      <dgm:spPr/>
      <dgm:t>
        <a:bodyPr/>
        <a:lstStyle/>
        <a:p>
          <a:endParaRPr lang="en-US"/>
        </a:p>
      </dgm:t>
    </dgm:pt>
    <dgm:pt modelId="{5C79DAB1-8786-4BA7-86BD-FE7C532BE0DC}" type="pres">
      <dgm:prSet presAssocID="{ACF03BCD-1341-4E44-9A14-E31B90A58939}" presName="circ2" presStyleLbl="vennNode1" presStyleIdx="1" presStyleCnt="3"/>
      <dgm:spPr/>
      <dgm:t>
        <a:bodyPr/>
        <a:lstStyle/>
        <a:p>
          <a:endParaRPr lang="en-US"/>
        </a:p>
      </dgm:t>
    </dgm:pt>
    <dgm:pt modelId="{B3758259-2988-484D-8387-CBE8010F5AC7}" type="pres">
      <dgm:prSet presAssocID="{ACF03BCD-1341-4E44-9A14-E31B90A58939}" presName="circ2Tx" presStyleLbl="revTx" presStyleIdx="0" presStyleCnt="0">
        <dgm:presLayoutVars>
          <dgm:chMax val="0"/>
          <dgm:chPref val="0"/>
          <dgm:bulletEnabled val="1"/>
        </dgm:presLayoutVars>
      </dgm:prSet>
      <dgm:spPr/>
      <dgm:t>
        <a:bodyPr/>
        <a:lstStyle/>
        <a:p>
          <a:endParaRPr lang="en-US"/>
        </a:p>
      </dgm:t>
    </dgm:pt>
    <dgm:pt modelId="{12377A8E-C06F-4DD2-A856-8D3123AF1DAA}" type="pres">
      <dgm:prSet presAssocID="{118CF6E0-2037-49FE-A2BC-2E30831CF3C0}" presName="circ3" presStyleLbl="vennNode1" presStyleIdx="2" presStyleCnt="3"/>
      <dgm:spPr/>
      <dgm:t>
        <a:bodyPr/>
        <a:lstStyle/>
        <a:p>
          <a:endParaRPr lang="en-US"/>
        </a:p>
      </dgm:t>
    </dgm:pt>
    <dgm:pt modelId="{93411EF9-ABF2-4A26-9528-3A545BBE09AE}" type="pres">
      <dgm:prSet presAssocID="{118CF6E0-2037-49FE-A2BC-2E30831CF3C0}" presName="circ3Tx" presStyleLbl="revTx" presStyleIdx="0" presStyleCnt="0">
        <dgm:presLayoutVars>
          <dgm:chMax val="0"/>
          <dgm:chPref val="0"/>
          <dgm:bulletEnabled val="1"/>
        </dgm:presLayoutVars>
      </dgm:prSet>
      <dgm:spPr/>
      <dgm:t>
        <a:bodyPr/>
        <a:lstStyle/>
        <a:p>
          <a:endParaRPr lang="en-US"/>
        </a:p>
      </dgm:t>
    </dgm:pt>
  </dgm:ptLst>
  <dgm:cxnLst>
    <dgm:cxn modelId="{867A2ECD-D9E4-4919-8EC7-9614A6C665ED}" srcId="{4FF730D2-2182-420D-BCE9-7D74BA8CFDE8}" destId="{118CF6E0-2037-49FE-A2BC-2E30831CF3C0}" srcOrd="2" destOrd="0" parTransId="{E9B8D35F-11B2-4D3A-B163-8C7AF6F971F5}" sibTransId="{3343D919-6910-4D1F-8051-FC785034BBE1}"/>
    <dgm:cxn modelId="{4FB82FD4-E9B0-4A45-B398-6ADF41C8C36D}" type="presOf" srcId="{4D8E2728-73CE-411E-8508-A935DD35F0CE}" destId="{E5E736F5-BF34-4871-BA78-291A0B7EC5F4}" srcOrd="0" destOrd="0" presId="urn:microsoft.com/office/officeart/2005/8/layout/venn1"/>
    <dgm:cxn modelId="{425AD784-091C-4E41-9C37-42F9CE37EF7A}" type="presOf" srcId="{7499DEED-9EF3-406B-8CB5-F5DD240E2746}" destId="{00A80512-1650-41A5-A1A7-B7060FF6AAEF}" srcOrd="1" destOrd="1" presId="urn:microsoft.com/office/officeart/2005/8/layout/venn1"/>
    <dgm:cxn modelId="{34CD5D35-5F10-4B55-AAFB-388E40A66C78}" srcId="{4FF730D2-2182-420D-BCE9-7D74BA8CFDE8}" destId="{ACF03BCD-1341-4E44-9A14-E31B90A58939}" srcOrd="1" destOrd="0" parTransId="{8919F4B2-6579-4222-A52E-2F546831741A}" sibTransId="{DBE0ADED-DB6C-4F23-9A8E-4E67EC8D338C}"/>
    <dgm:cxn modelId="{A49C0166-23F3-4094-B3D4-B78D10CA293C}" srcId="{4FF730D2-2182-420D-BCE9-7D74BA8CFDE8}" destId="{4D8E2728-73CE-411E-8508-A935DD35F0CE}" srcOrd="0" destOrd="0" parTransId="{3B58C6C3-EA02-41F6-9212-3A77B60C4A60}" sibTransId="{839A03FE-6683-48E1-A77B-8E7EB164B748}"/>
    <dgm:cxn modelId="{1DD3F1BA-6914-493F-85FE-926ACBDBE32F}" type="presOf" srcId="{ACF03BCD-1341-4E44-9A14-E31B90A58939}" destId="{5C79DAB1-8786-4BA7-86BD-FE7C532BE0DC}" srcOrd="0" destOrd="0" presId="urn:microsoft.com/office/officeart/2005/8/layout/venn1"/>
    <dgm:cxn modelId="{7B3893D1-297D-4F36-8BB0-50C5C316E6BB}" type="presOf" srcId="{1F997CD8-A918-44E7-89B5-51E5DCA2A1EF}" destId="{5C79DAB1-8786-4BA7-86BD-FE7C532BE0DC}" srcOrd="0" destOrd="1" presId="urn:microsoft.com/office/officeart/2005/8/layout/venn1"/>
    <dgm:cxn modelId="{AB7EB2A2-8375-454C-ABA1-1A14854A61A7}" type="presOf" srcId="{AEC96B2B-4E2F-4674-8CEF-77028563BD91}" destId="{93411EF9-ABF2-4A26-9528-3A545BBE09AE}" srcOrd="1" destOrd="1" presId="urn:microsoft.com/office/officeart/2005/8/layout/venn1"/>
    <dgm:cxn modelId="{160C894C-50CF-4106-98B3-D42AE4CE593B}" srcId="{4D8E2728-73CE-411E-8508-A935DD35F0CE}" destId="{7499DEED-9EF3-406B-8CB5-F5DD240E2746}" srcOrd="0" destOrd="0" parTransId="{CA1BAD06-E0B2-44BE-9DAD-CDF35B045E40}" sibTransId="{C10AE1DE-BAF2-408B-9F74-69A11FF5E5EC}"/>
    <dgm:cxn modelId="{7C461702-0976-4BA8-98E1-5912A91C7205}" type="presOf" srcId="{4D8E2728-73CE-411E-8508-A935DD35F0CE}" destId="{00A80512-1650-41A5-A1A7-B7060FF6AAEF}" srcOrd="1" destOrd="0" presId="urn:microsoft.com/office/officeart/2005/8/layout/venn1"/>
    <dgm:cxn modelId="{0C0FA177-ADF0-454C-B2F0-E65C45583597}" srcId="{ACF03BCD-1341-4E44-9A14-E31B90A58939}" destId="{1F997CD8-A918-44E7-89B5-51E5DCA2A1EF}" srcOrd="0" destOrd="0" parTransId="{038D69A0-265B-449A-AC35-DD7D67247DC7}" sibTransId="{171F70AC-7FC1-452B-9F66-3A46CBC964DF}"/>
    <dgm:cxn modelId="{74B087AB-3152-41CD-9B5B-2BC713977F9D}" type="presOf" srcId="{7499DEED-9EF3-406B-8CB5-F5DD240E2746}" destId="{E5E736F5-BF34-4871-BA78-291A0B7EC5F4}" srcOrd="0" destOrd="1" presId="urn:microsoft.com/office/officeart/2005/8/layout/venn1"/>
    <dgm:cxn modelId="{6CF43438-1FE0-46EF-8601-C41ACB905C5B}" type="presOf" srcId="{118CF6E0-2037-49FE-A2BC-2E30831CF3C0}" destId="{12377A8E-C06F-4DD2-A856-8D3123AF1DAA}" srcOrd="0" destOrd="0" presId="urn:microsoft.com/office/officeart/2005/8/layout/venn1"/>
    <dgm:cxn modelId="{A4FF61FA-9AB9-4377-B201-8F8D7C2676E2}" type="presOf" srcId="{AEC96B2B-4E2F-4674-8CEF-77028563BD91}" destId="{12377A8E-C06F-4DD2-A856-8D3123AF1DAA}" srcOrd="0" destOrd="1" presId="urn:microsoft.com/office/officeart/2005/8/layout/venn1"/>
    <dgm:cxn modelId="{D331D485-7CBA-4A4C-86C5-207FA6808DFE}" type="presOf" srcId="{118CF6E0-2037-49FE-A2BC-2E30831CF3C0}" destId="{93411EF9-ABF2-4A26-9528-3A545BBE09AE}" srcOrd="1" destOrd="0" presId="urn:microsoft.com/office/officeart/2005/8/layout/venn1"/>
    <dgm:cxn modelId="{7880244D-D1A7-4724-8712-CCFB5BE1CC19}" type="presOf" srcId="{ACF03BCD-1341-4E44-9A14-E31B90A58939}" destId="{B3758259-2988-484D-8387-CBE8010F5AC7}" srcOrd="1" destOrd="0" presId="urn:microsoft.com/office/officeart/2005/8/layout/venn1"/>
    <dgm:cxn modelId="{F2EBF08C-5105-4592-94FA-87C00478925F}" type="presOf" srcId="{1F997CD8-A918-44E7-89B5-51E5DCA2A1EF}" destId="{B3758259-2988-484D-8387-CBE8010F5AC7}" srcOrd="1" destOrd="1" presId="urn:microsoft.com/office/officeart/2005/8/layout/venn1"/>
    <dgm:cxn modelId="{56772922-3963-4955-8670-C36638EA12DE}" type="presOf" srcId="{4FF730D2-2182-420D-BCE9-7D74BA8CFDE8}" destId="{CDB70B10-7168-4194-8DFF-CAED9C63C20E}" srcOrd="0" destOrd="0" presId="urn:microsoft.com/office/officeart/2005/8/layout/venn1"/>
    <dgm:cxn modelId="{43CFC815-46A3-4E39-B046-46B9CF07A950}" srcId="{118CF6E0-2037-49FE-A2BC-2E30831CF3C0}" destId="{AEC96B2B-4E2F-4674-8CEF-77028563BD91}" srcOrd="0" destOrd="0" parTransId="{130134CC-5880-4D52-BB4F-50F9911D83DA}" sibTransId="{EFC14764-D1AE-4C5B-83F2-C233D291A755}"/>
    <dgm:cxn modelId="{B47793C8-89F9-4F76-9681-1BB9C94A93A0}" type="presParOf" srcId="{CDB70B10-7168-4194-8DFF-CAED9C63C20E}" destId="{E5E736F5-BF34-4871-BA78-291A0B7EC5F4}" srcOrd="0" destOrd="0" presId="urn:microsoft.com/office/officeart/2005/8/layout/venn1"/>
    <dgm:cxn modelId="{40745452-C072-40F0-B5ED-8659B27996FD}" type="presParOf" srcId="{CDB70B10-7168-4194-8DFF-CAED9C63C20E}" destId="{00A80512-1650-41A5-A1A7-B7060FF6AAEF}" srcOrd="1" destOrd="0" presId="urn:microsoft.com/office/officeart/2005/8/layout/venn1"/>
    <dgm:cxn modelId="{D3D1B092-FC87-4CCF-97E5-6F5FDEE79137}" type="presParOf" srcId="{CDB70B10-7168-4194-8DFF-CAED9C63C20E}" destId="{5C79DAB1-8786-4BA7-86BD-FE7C532BE0DC}" srcOrd="2" destOrd="0" presId="urn:microsoft.com/office/officeart/2005/8/layout/venn1"/>
    <dgm:cxn modelId="{2D115446-05C8-4891-9389-19DE493BE822}" type="presParOf" srcId="{CDB70B10-7168-4194-8DFF-CAED9C63C20E}" destId="{B3758259-2988-484D-8387-CBE8010F5AC7}" srcOrd="3" destOrd="0" presId="urn:microsoft.com/office/officeart/2005/8/layout/venn1"/>
    <dgm:cxn modelId="{754DD5E3-90D5-4441-9E75-D2189B91D098}" type="presParOf" srcId="{CDB70B10-7168-4194-8DFF-CAED9C63C20E}" destId="{12377A8E-C06F-4DD2-A856-8D3123AF1DAA}" srcOrd="4" destOrd="0" presId="urn:microsoft.com/office/officeart/2005/8/layout/venn1"/>
    <dgm:cxn modelId="{DC3FB341-0A22-48D0-9360-A1DC7097E8BE}" type="presParOf" srcId="{CDB70B10-7168-4194-8DFF-CAED9C63C20E}" destId="{93411EF9-ABF2-4A26-9528-3A545BBE09AE}"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F357DCD-EE4A-4DE9-A44A-E582D735235A}" type="doc">
      <dgm:prSet loTypeId="urn:microsoft.com/office/officeart/2005/8/layout/StepDownProcess" loCatId="process" qsTypeId="urn:microsoft.com/office/officeart/2005/8/quickstyle/simple1" qsCatId="simple" csTypeId="urn:microsoft.com/office/officeart/2005/8/colors/colorful5" csCatId="colorful" phldr="1"/>
      <dgm:spPr/>
      <dgm:t>
        <a:bodyPr/>
        <a:lstStyle/>
        <a:p>
          <a:endParaRPr lang="en-US"/>
        </a:p>
      </dgm:t>
    </dgm:pt>
    <dgm:pt modelId="{467AD90C-2B97-41ED-A94E-C01A424193D1}">
      <dgm:prSet phldrT="[Text]" custT="1"/>
      <dgm:spPr/>
      <dgm:t>
        <a:bodyPr/>
        <a:lstStyle/>
        <a:p>
          <a:r>
            <a:rPr lang="en-US" sz="1800" dirty="0" smtClean="0">
              <a:latin typeface="Times New Roman" panose="02020603050405020304" pitchFamily="18" charset="0"/>
              <a:cs typeface="Times New Roman" panose="02020603050405020304" pitchFamily="18" charset="0"/>
            </a:rPr>
            <a:t>Preliminary Treatment :</a:t>
          </a:r>
          <a:endParaRPr lang="en-US" sz="1800" dirty="0"/>
        </a:p>
      </dgm:t>
    </dgm:pt>
    <dgm:pt modelId="{35B3B317-4448-4A59-BF00-C4FFE5576292}" type="parTrans" cxnId="{B5E68170-C1EA-48AC-BAFF-00187BA6C129}">
      <dgm:prSet/>
      <dgm:spPr/>
      <dgm:t>
        <a:bodyPr/>
        <a:lstStyle/>
        <a:p>
          <a:endParaRPr lang="en-US"/>
        </a:p>
      </dgm:t>
    </dgm:pt>
    <dgm:pt modelId="{48F29097-3B08-42DB-B31C-0D2681B7D374}" type="sibTrans" cxnId="{B5E68170-C1EA-48AC-BAFF-00187BA6C129}">
      <dgm:prSet/>
      <dgm:spPr/>
      <dgm:t>
        <a:bodyPr/>
        <a:lstStyle/>
        <a:p>
          <a:endParaRPr lang="en-US"/>
        </a:p>
      </dgm:t>
    </dgm:pt>
    <dgm:pt modelId="{B6A2335C-B67C-4AC7-BCF6-F4A0EB2747F0}">
      <dgm:prSet phldrT="[Text]" custT="1"/>
      <dgm:spPr/>
      <dgm:t>
        <a:bodyPr/>
        <a:lstStyle/>
        <a:p>
          <a:r>
            <a:rPr lang="en-US" sz="1600" dirty="0" smtClean="0">
              <a:latin typeface="Times New Roman" panose="02020603050405020304" pitchFamily="18" charset="0"/>
              <a:cs typeface="Times New Roman" panose="02020603050405020304" pitchFamily="18" charset="0"/>
            </a:rPr>
            <a:t>To remove the material that may cause damage to the plant such as debris and grease.. etc.</a:t>
          </a:r>
          <a:endParaRPr lang="en-US" sz="1600" dirty="0">
            <a:latin typeface="Times New Roman" panose="02020603050405020304" pitchFamily="18" charset="0"/>
            <a:cs typeface="Times New Roman" panose="02020603050405020304" pitchFamily="18" charset="0"/>
          </a:endParaRPr>
        </a:p>
      </dgm:t>
    </dgm:pt>
    <dgm:pt modelId="{9D962054-4C39-411B-899A-C74652FD1864}" type="parTrans" cxnId="{E6BE62F4-7FDB-4C0A-908E-463AA7C9E482}">
      <dgm:prSet/>
      <dgm:spPr/>
      <dgm:t>
        <a:bodyPr/>
        <a:lstStyle/>
        <a:p>
          <a:endParaRPr lang="en-US"/>
        </a:p>
      </dgm:t>
    </dgm:pt>
    <dgm:pt modelId="{6B1C3881-7E58-4F6D-8627-5F0CACC84D15}" type="sibTrans" cxnId="{E6BE62F4-7FDB-4C0A-908E-463AA7C9E482}">
      <dgm:prSet/>
      <dgm:spPr/>
      <dgm:t>
        <a:bodyPr/>
        <a:lstStyle/>
        <a:p>
          <a:endParaRPr lang="en-US"/>
        </a:p>
      </dgm:t>
    </dgm:pt>
    <dgm:pt modelId="{88153536-69A5-4C6D-AAD7-7BAAED1D8EA3}">
      <dgm:prSet phldrT="[Text]" custT="1"/>
      <dgm:spPr/>
      <dgm:t>
        <a:bodyPr/>
        <a:lstStyle/>
        <a:p>
          <a:r>
            <a:rPr lang="en-US" sz="1800" dirty="0" smtClean="0">
              <a:latin typeface="Times New Roman" panose="02020603050405020304" pitchFamily="18" charset="0"/>
              <a:cs typeface="Times New Roman" panose="02020603050405020304" pitchFamily="18" charset="0"/>
            </a:rPr>
            <a:t>Primary Treatment :</a:t>
          </a:r>
          <a:endParaRPr lang="en-US" sz="1800" dirty="0"/>
        </a:p>
      </dgm:t>
    </dgm:pt>
    <dgm:pt modelId="{05D94378-230A-4042-8474-1CEC64BA213D}" type="parTrans" cxnId="{4436B995-D746-4161-AB3F-BF03B012FF73}">
      <dgm:prSet/>
      <dgm:spPr/>
      <dgm:t>
        <a:bodyPr/>
        <a:lstStyle/>
        <a:p>
          <a:endParaRPr lang="en-US"/>
        </a:p>
      </dgm:t>
    </dgm:pt>
    <dgm:pt modelId="{DDF84788-5CDF-47B8-B46A-646C5ED869E6}" type="sibTrans" cxnId="{4436B995-D746-4161-AB3F-BF03B012FF73}">
      <dgm:prSet/>
      <dgm:spPr/>
      <dgm:t>
        <a:bodyPr/>
        <a:lstStyle/>
        <a:p>
          <a:endParaRPr lang="en-US"/>
        </a:p>
      </dgm:t>
    </dgm:pt>
    <dgm:pt modelId="{CE914696-FBFC-49FF-AADC-DF7941C00F33}">
      <dgm:prSet phldrT="[Text]" custT="1"/>
      <dgm:spPr/>
      <dgm:t>
        <a:bodyPr/>
        <a:lstStyle/>
        <a:p>
          <a:r>
            <a:rPr lang="en-US" sz="1600" b="0" i="0" dirty="0" smtClean="0">
              <a:latin typeface="Times New Roman" panose="02020603050405020304" pitchFamily="18" charset="0"/>
              <a:cs typeface="Times New Roman" panose="02020603050405020304" pitchFamily="18" charset="0"/>
            </a:rPr>
            <a:t>To remove settleable, floatable solids and organic mater form the Wastewater</a:t>
          </a:r>
          <a:endParaRPr lang="en-US" sz="1600" dirty="0">
            <a:latin typeface="Times New Roman" panose="02020603050405020304" pitchFamily="18" charset="0"/>
            <a:cs typeface="Times New Roman" panose="02020603050405020304" pitchFamily="18" charset="0"/>
          </a:endParaRPr>
        </a:p>
      </dgm:t>
    </dgm:pt>
    <dgm:pt modelId="{DD226F76-F6E4-4F01-9070-9010191F1C4E}" type="parTrans" cxnId="{9D43C18A-30F8-4D93-BBAA-D708CFE7485A}">
      <dgm:prSet/>
      <dgm:spPr/>
      <dgm:t>
        <a:bodyPr/>
        <a:lstStyle/>
        <a:p>
          <a:endParaRPr lang="en-US"/>
        </a:p>
      </dgm:t>
    </dgm:pt>
    <dgm:pt modelId="{70DC7481-5408-42DF-B0FF-76C08A12B139}" type="sibTrans" cxnId="{9D43C18A-30F8-4D93-BBAA-D708CFE7485A}">
      <dgm:prSet/>
      <dgm:spPr/>
      <dgm:t>
        <a:bodyPr/>
        <a:lstStyle/>
        <a:p>
          <a:endParaRPr lang="en-US"/>
        </a:p>
      </dgm:t>
    </dgm:pt>
    <dgm:pt modelId="{93B5AF11-E509-405B-BF9D-9E1DE57636C9}">
      <dgm:prSet phldrT="[Text]" custT="1"/>
      <dgm:spPr/>
      <dgm:t>
        <a:bodyPr/>
        <a:lstStyle/>
        <a:p>
          <a:r>
            <a:rPr lang="en-US" sz="1800" dirty="0" smtClean="0">
              <a:latin typeface="Times New Roman" panose="02020603050405020304" pitchFamily="18" charset="0"/>
              <a:cs typeface="Times New Roman" panose="02020603050405020304" pitchFamily="18" charset="0"/>
            </a:rPr>
            <a:t>Secondary Treatment:</a:t>
          </a:r>
          <a:endParaRPr lang="en-US" sz="1800" dirty="0"/>
        </a:p>
      </dgm:t>
    </dgm:pt>
    <dgm:pt modelId="{763E360A-5960-4E45-B936-B1A4C67B0C67}" type="parTrans" cxnId="{8DCA71C3-210A-4782-9DCD-70A1F7EF2C17}">
      <dgm:prSet/>
      <dgm:spPr/>
      <dgm:t>
        <a:bodyPr/>
        <a:lstStyle/>
        <a:p>
          <a:endParaRPr lang="en-US"/>
        </a:p>
      </dgm:t>
    </dgm:pt>
    <dgm:pt modelId="{C23E8F6E-C225-4E92-A364-2773F55797F7}" type="sibTrans" cxnId="{8DCA71C3-210A-4782-9DCD-70A1F7EF2C17}">
      <dgm:prSet/>
      <dgm:spPr/>
      <dgm:t>
        <a:bodyPr/>
        <a:lstStyle/>
        <a:p>
          <a:endParaRPr lang="en-US"/>
        </a:p>
      </dgm:t>
    </dgm:pt>
    <dgm:pt modelId="{3CB44EFA-2BC9-4ED0-83F3-7071597A566E}">
      <dgm:prSet phldrT="[Text]" custT="1"/>
      <dgm:spPr/>
      <dgm:t>
        <a:bodyPr/>
        <a:lstStyle/>
        <a:p>
          <a:r>
            <a:rPr lang="en-US" sz="1600" dirty="0" smtClean="0">
              <a:latin typeface="Times New Roman" panose="02020603050405020304" pitchFamily="18" charset="0"/>
              <a:cs typeface="Times New Roman" panose="02020603050405020304" pitchFamily="18" charset="0"/>
            </a:rPr>
            <a:t>To remove dissolve solids, colloidal solids and BOD by biological process.</a:t>
          </a:r>
          <a:endParaRPr lang="en-US" sz="1600" dirty="0">
            <a:latin typeface="Times New Roman" panose="02020603050405020304" pitchFamily="18" charset="0"/>
            <a:cs typeface="Times New Roman" panose="02020603050405020304" pitchFamily="18" charset="0"/>
          </a:endParaRPr>
        </a:p>
      </dgm:t>
    </dgm:pt>
    <dgm:pt modelId="{C9988631-2AB1-42E2-9966-47711CD745DF}" type="parTrans" cxnId="{F113B69A-8736-4A56-A1BF-69F730DB0539}">
      <dgm:prSet/>
      <dgm:spPr/>
      <dgm:t>
        <a:bodyPr/>
        <a:lstStyle/>
        <a:p>
          <a:endParaRPr lang="en-US"/>
        </a:p>
      </dgm:t>
    </dgm:pt>
    <dgm:pt modelId="{F7B3F622-9913-419D-A089-66A8C487CDA6}" type="sibTrans" cxnId="{F113B69A-8736-4A56-A1BF-69F730DB0539}">
      <dgm:prSet/>
      <dgm:spPr/>
      <dgm:t>
        <a:bodyPr/>
        <a:lstStyle/>
        <a:p>
          <a:endParaRPr lang="en-US"/>
        </a:p>
      </dgm:t>
    </dgm:pt>
    <dgm:pt modelId="{13C09F82-DE26-4ACD-9AAC-82690477DAD6}" type="pres">
      <dgm:prSet presAssocID="{CF357DCD-EE4A-4DE9-A44A-E582D735235A}" presName="rootnode" presStyleCnt="0">
        <dgm:presLayoutVars>
          <dgm:chMax/>
          <dgm:chPref/>
          <dgm:dir/>
          <dgm:animLvl val="lvl"/>
        </dgm:presLayoutVars>
      </dgm:prSet>
      <dgm:spPr/>
      <dgm:t>
        <a:bodyPr/>
        <a:lstStyle/>
        <a:p>
          <a:endParaRPr lang="en-US"/>
        </a:p>
      </dgm:t>
    </dgm:pt>
    <dgm:pt modelId="{0647BD8C-FA5F-4561-8B63-1DD4408C70D0}" type="pres">
      <dgm:prSet presAssocID="{467AD90C-2B97-41ED-A94E-C01A424193D1}" presName="composite" presStyleCnt="0"/>
      <dgm:spPr/>
    </dgm:pt>
    <dgm:pt modelId="{B7905EAD-79B6-4F44-A569-602C1BCBF3C2}" type="pres">
      <dgm:prSet presAssocID="{467AD90C-2B97-41ED-A94E-C01A424193D1}" presName="bentUpArrow1" presStyleLbl="alignImgPlace1" presStyleIdx="0" presStyleCnt="2"/>
      <dgm:spPr/>
    </dgm:pt>
    <dgm:pt modelId="{38FCC139-09E3-4895-AACC-8E1FBFD9F889}" type="pres">
      <dgm:prSet presAssocID="{467AD90C-2B97-41ED-A94E-C01A424193D1}" presName="ParentText" presStyleLbl="node1" presStyleIdx="0" presStyleCnt="3">
        <dgm:presLayoutVars>
          <dgm:chMax val="1"/>
          <dgm:chPref val="1"/>
          <dgm:bulletEnabled val="1"/>
        </dgm:presLayoutVars>
      </dgm:prSet>
      <dgm:spPr/>
      <dgm:t>
        <a:bodyPr/>
        <a:lstStyle/>
        <a:p>
          <a:endParaRPr lang="en-US"/>
        </a:p>
      </dgm:t>
    </dgm:pt>
    <dgm:pt modelId="{C7656788-3171-462B-A990-6FB189938620}" type="pres">
      <dgm:prSet presAssocID="{467AD90C-2B97-41ED-A94E-C01A424193D1}" presName="ChildText" presStyleLbl="revTx" presStyleIdx="0" presStyleCnt="3" custScaleX="169073" custLinFactNeighborX="35298" custLinFactNeighborY="-4216">
        <dgm:presLayoutVars>
          <dgm:chMax val="0"/>
          <dgm:chPref val="0"/>
          <dgm:bulletEnabled val="1"/>
        </dgm:presLayoutVars>
      </dgm:prSet>
      <dgm:spPr/>
      <dgm:t>
        <a:bodyPr/>
        <a:lstStyle/>
        <a:p>
          <a:endParaRPr lang="en-US"/>
        </a:p>
      </dgm:t>
    </dgm:pt>
    <dgm:pt modelId="{89A4D666-A868-4829-B048-BD21D296CE96}" type="pres">
      <dgm:prSet presAssocID="{48F29097-3B08-42DB-B31C-0D2681B7D374}" presName="sibTrans" presStyleCnt="0"/>
      <dgm:spPr/>
    </dgm:pt>
    <dgm:pt modelId="{0B15EF11-96DE-44B8-A849-A49C2EA86D5C}" type="pres">
      <dgm:prSet presAssocID="{88153536-69A5-4C6D-AAD7-7BAAED1D8EA3}" presName="composite" presStyleCnt="0"/>
      <dgm:spPr/>
    </dgm:pt>
    <dgm:pt modelId="{3EC7E476-BA39-4396-ADB0-C1C7D0643598}" type="pres">
      <dgm:prSet presAssocID="{88153536-69A5-4C6D-AAD7-7BAAED1D8EA3}" presName="bentUpArrow1" presStyleLbl="alignImgPlace1" presStyleIdx="1" presStyleCnt="2"/>
      <dgm:spPr/>
    </dgm:pt>
    <dgm:pt modelId="{1BDBAF13-710E-493E-886D-21B20B87DEFD}" type="pres">
      <dgm:prSet presAssocID="{88153536-69A5-4C6D-AAD7-7BAAED1D8EA3}" presName="ParentText" presStyleLbl="node1" presStyleIdx="1" presStyleCnt="3">
        <dgm:presLayoutVars>
          <dgm:chMax val="1"/>
          <dgm:chPref val="1"/>
          <dgm:bulletEnabled val="1"/>
        </dgm:presLayoutVars>
      </dgm:prSet>
      <dgm:spPr/>
      <dgm:t>
        <a:bodyPr/>
        <a:lstStyle/>
        <a:p>
          <a:endParaRPr lang="en-US"/>
        </a:p>
      </dgm:t>
    </dgm:pt>
    <dgm:pt modelId="{ABAD5246-89E4-4DE0-A040-6003B537F582}" type="pres">
      <dgm:prSet presAssocID="{88153536-69A5-4C6D-AAD7-7BAAED1D8EA3}" presName="ChildText" presStyleLbl="revTx" presStyleIdx="1" presStyleCnt="3" custScaleX="177748" custLinFactNeighborX="42700" custLinFactNeighborY="-1008">
        <dgm:presLayoutVars>
          <dgm:chMax val="0"/>
          <dgm:chPref val="0"/>
          <dgm:bulletEnabled val="1"/>
        </dgm:presLayoutVars>
      </dgm:prSet>
      <dgm:spPr/>
      <dgm:t>
        <a:bodyPr/>
        <a:lstStyle/>
        <a:p>
          <a:endParaRPr lang="en-US"/>
        </a:p>
      </dgm:t>
    </dgm:pt>
    <dgm:pt modelId="{2A575EB7-6FE9-4B9C-9A67-07D1EA177CD9}" type="pres">
      <dgm:prSet presAssocID="{DDF84788-5CDF-47B8-B46A-646C5ED869E6}" presName="sibTrans" presStyleCnt="0"/>
      <dgm:spPr/>
    </dgm:pt>
    <dgm:pt modelId="{1A3EF77D-8D54-4FE8-ABD3-13C49EF9B91F}" type="pres">
      <dgm:prSet presAssocID="{93B5AF11-E509-405B-BF9D-9E1DE57636C9}" presName="composite" presStyleCnt="0"/>
      <dgm:spPr/>
    </dgm:pt>
    <dgm:pt modelId="{D0A2DF31-F33B-4669-B907-ECD4FAE60BEA}" type="pres">
      <dgm:prSet presAssocID="{93B5AF11-E509-405B-BF9D-9E1DE57636C9}" presName="ParentText" presStyleLbl="node1" presStyleIdx="2" presStyleCnt="3">
        <dgm:presLayoutVars>
          <dgm:chMax val="1"/>
          <dgm:chPref val="1"/>
          <dgm:bulletEnabled val="1"/>
        </dgm:presLayoutVars>
      </dgm:prSet>
      <dgm:spPr/>
      <dgm:t>
        <a:bodyPr/>
        <a:lstStyle/>
        <a:p>
          <a:endParaRPr lang="en-US"/>
        </a:p>
      </dgm:t>
    </dgm:pt>
    <dgm:pt modelId="{F25183ED-A03C-4833-B473-9887F2D01410}" type="pres">
      <dgm:prSet presAssocID="{93B5AF11-E509-405B-BF9D-9E1DE57636C9}" presName="FinalChildText" presStyleLbl="revTx" presStyleIdx="2" presStyleCnt="3" custScaleX="158405" custLinFactNeighborX="29911" custLinFactNeighborY="-3025">
        <dgm:presLayoutVars>
          <dgm:chMax val="0"/>
          <dgm:chPref val="0"/>
          <dgm:bulletEnabled val="1"/>
        </dgm:presLayoutVars>
      </dgm:prSet>
      <dgm:spPr/>
      <dgm:t>
        <a:bodyPr/>
        <a:lstStyle/>
        <a:p>
          <a:endParaRPr lang="en-US"/>
        </a:p>
      </dgm:t>
    </dgm:pt>
  </dgm:ptLst>
  <dgm:cxnLst>
    <dgm:cxn modelId="{E6BE62F4-7FDB-4C0A-908E-463AA7C9E482}" srcId="{467AD90C-2B97-41ED-A94E-C01A424193D1}" destId="{B6A2335C-B67C-4AC7-BCF6-F4A0EB2747F0}" srcOrd="0" destOrd="0" parTransId="{9D962054-4C39-411B-899A-C74652FD1864}" sibTransId="{6B1C3881-7E58-4F6D-8627-5F0CACC84D15}"/>
    <dgm:cxn modelId="{F113B69A-8736-4A56-A1BF-69F730DB0539}" srcId="{93B5AF11-E509-405B-BF9D-9E1DE57636C9}" destId="{3CB44EFA-2BC9-4ED0-83F3-7071597A566E}" srcOrd="0" destOrd="0" parTransId="{C9988631-2AB1-42E2-9966-47711CD745DF}" sibTransId="{F7B3F622-9913-419D-A089-66A8C487CDA6}"/>
    <dgm:cxn modelId="{4436B995-D746-4161-AB3F-BF03B012FF73}" srcId="{CF357DCD-EE4A-4DE9-A44A-E582D735235A}" destId="{88153536-69A5-4C6D-AAD7-7BAAED1D8EA3}" srcOrd="1" destOrd="0" parTransId="{05D94378-230A-4042-8474-1CEC64BA213D}" sibTransId="{DDF84788-5CDF-47B8-B46A-646C5ED869E6}"/>
    <dgm:cxn modelId="{9D43C18A-30F8-4D93-BBAA-D708CFE7485A}" srcId="{88153536-69A5-4C6D-AAD7-7BAAED1D8EA3}" destId="{CE914696-FBFC-49FF-AADC-DF7941C00F33}" srcOrd="0" destOrd="0" parTransId="{DD226F76-F6E4-4F01-9070-9010191F1C4E}" sibTransId="{70DC7481-5408-42DF-B0FF-76C08A12B139}"/>
    <dgm:cxn modelId="{B5E68170-C1EA-48AC-BAFF-00187BA6C129}" srcId="{CF357DCD-EE4A-4DE9-A44A-E582D735235A}" destId="{467AD90C-2B97-41ED-A94E-C01A424193D1}" srcOrd="0" destOrd="0" parTransId="{35B3B317-4448-4A59-BF00-C4FFE5576292}" sibTransId="{48F29097-3B08-42DB-B31C-0D2681B7D374}"/>
    <dgm:cxn modelId="{6F0F2BF3-E4AC-43BE-B4AC-13B5DC5658F3}" type="presOf" srcId="{93B5AF11-E509-405B-BF9D-9E1DE57636C9}" destId="{D0A2DF31-F33B-4669-B907-ECD4FAE60BEA}" srcOrd="0" destOrd="0" presId="urn:microsoft.com/office/officeart/2005/8/layout/StepDownProcess"/>
    <dgm:cxn modelId="{9A572BAD-1424-4925-992B-BDA2CBC76048}" type="presOf" srcId="{CF357DCD-EE4A-4DE9-A44A-E582D735235A}" destId="{13C09F82-DE26-4ACD-9AAC-82690477DAD6}" srcOrd="0" destOrd="0" presId="urn:microsoft.com/office/officeart/2005/8/layout/StepDownProcess"/>
    <dgm:cxn modelId="{C7068085-C521-4989-9336-C431B37979B1}" type="presOf" srcId="{3CB44EFA-2BC9-4ED0-83F3-7071597A566E}" destId="{F25183ED-A03C-4833-B473-9887F2D01410}" srcOrd="0" destOrd="0" presId="urn:microsoft.com/office/officeart/2005/8/layout/StepDownProcess"/>
    <dgm:cxn modelId="{832C71BC-5177-4488-AB2E-90AD012FFADF}" type="presOf" srcId="{467AD90C-2B97-41ED-A94E-C01A424193D1}" destId="{38FCC139-09E3-4895-AACC-8E1FBFD9F889}" srcOrd="0" destOrd="0" presId="urn:microsoft.com/office/officeart/2005/8/layout/StepDownProcess"/>
    <dgm:cxn modelId="{8DCA71C3-210A-4782-9DCD-70A1F7EF2C17}" srcId="{CF357DCD-EE4A-4DE9-A44A-E582D735235A}" destId="{93B5AF11-E509-405B-BF9D-9E1DE57636C9}" srcOrd="2" destOrd="0" parTransId="{763E360A-5960-4E45-B936-B1A4C67B0C67}" sibTransId="{C23E8F6E-C225-4E92-A364-2773F55797F7}"/>
    <dgm:cxn modelId="{2186133D-073C-405B-A511-0F48F296450B}" type="presOf" srcId="{CE914696-FBFC-49FF-AADC-DF7941C00F33}" destId="{ABAD5246-89E4-4DE0-A040-6003B537F582}" srcOrd="0" destOrd="0" presId="urn:microsoft.com/office/officeart/2005/8/layout/StepDownProcess"/>
    <dgm:cxn modelId="{337E00F2-BE9F-44FB-95A2-3F519ADEA009}" type="presOf" srcId="{88153536-69A5-4C6D-AAD7-7BAAED1D8EA3}" destId="{1BDBAF13-710E-493E-886D-21B20B87DEFD}" srcOrd="0" destOrd="0" presId="urn:microsoft.com/office/officeart/2005/8/layout/StepDownProcess"/>
    <dgm:cxn modelId="{7B9A2102-072E-4A26-956C-EA9FFB19EA22}" type="presOf" srcId="{B6A2335C-B67C-4AC7-BCF6-F4A0EB2747F0}" destId="{C7656788-3171-462B-A990-6FB189938620}" srcOrd="0" destOrd="0" presId="urn:microsoft.com/office/officeart/2005/8/layout/StepDownProcess"/>
    <dgm:cxn modelId="{ED563D8D-629A-42FB-8C10-BDA42954ABCE}" type="presParOf" srcId="{13C09F82-DE26-4ACD-9AAC-82690477DAD6}" destId="{0647BD8C-FA5F-4561-8B63-1DD4408C70D0}" srcOrd="0" destOrd="0" presId="urn:microsoft.com/office/officeart/2005/8/layout/StepDownProcess"/>
    <dgm:cxn modelId="{F6EC4434-16ED-44A4-A3A7-D47131C9A7D4}" type="presParOf" srcId="{0647BD8C-FA5F-4561-8B63-1DD4408C70D0}" destId="{B7905EAD-79B6-4F44-A569-602C1BCBF3C2}" srcOrd="0" destOrd="0" presId="urn:microsoft.com/office/officeart/2005/8/layout/StepDownProcess"/>
    <dgm:cxn modelId="{2DA733F8-8626-414F-9AA2-C867554D9AEB}" type="presParOf" srcId="{0647BD8C-FA5F-4561-8B63-1DD4408C70D0}" destId="{38FCC139-09E3-4895-AACC-8E1FBFD9F889}" srcOrd="1" destOrd="0" presId="urn:microsoft.com/office/officeart/2005/8/layout/StepDownProcess"/>
    <dgm:cxn modelId="{5803B7F4-CD77-48A3-9A3D-EBFBBDBD9FC1}" type="presParOf" srcId="{0647BD8C-FA5F-4561-8B63-1DD4408C70D0}" destId="{C7656788-3171-462B-A990-6FB189938620}" srcOrd="2" destOrd="0" presId="urn:microsoft.com/office/officeart/2005/8/layout/StepDownProcess"/>
    <dgm:cxn modelId="{4F74A4C9-9C72-482E-B3C8-E3EA9A0D7C96}" type="presParOf" srcId="{13C09F82-DE26-4ACD-9AAC-82690477DAD6}" destId="{89A4D666-A868-4829-B048-BD21D296CE96}" srcOrd="1" destOrd="0" presId="urn:microsoft.com/office/officeart/2005/8/layout/StepDownProcess"/>
    <dgm:cxn modelId="{4918FFC4-34D1-4DC4-98B1-82B4C1267272}" type="presParOf" srcId="{13C09F82-DE26-4ACD-9AAC-82690477DAD6}" destId="{0B15EF11-96DE-44B8-A849-A49C2EA86D5C}" srcOrd="2" destOrd="0" presId="urn:microsoft.com/office/officeart/2005/8/layout/StepDownProcess"/>
    <dgm:cxn modelId="{4F93DF9C-2645-41E4-AF98-0F859F2B4E85}" type="presParOf" srcId="{0B15EF11-96DE-44B8-A849-A49C2EA86D5C}" destId="{3EC7E476-BA39-4396-ADB0-C1C7D0643598}" srcOrd="0" destOrd="0" presId="urn:microsoft.com/office/officeart/2005/8/layout/StepDownProcess"/>
    <dgm:cxn modelId="{A555083F-45ED-4A00-A99C-A260E36C6D24}" type="presParOf" srcId="{0B15EF11-96DE-44B8-A849-A49C2EA86D5C}" destId="{1BDBAF13-710E-493E-886D-21B20B87DEFD}" srcOrd="1" destOrd="0" presId="urn:microsoft.com/office/officeart/2005/8/layout/StepDownProcess"/>
    <dgm:cxn modelId="{A053EB12-7BA9-490D-8F36-D8A0A2F9CE62}" type="presParOf" srcId="{0B15EF11-96DE-44B8-A849-A49C2EA86D5C}" destId="{ABAD5246-89E4-4DE0-A040-6003B537F582}" srcOrd="2" destOrd="0" presId="urn:microsoft.com/office/officeart/2005/8/layout/StepDownProcess"/>
    <dgm:cxn modelId="{6FFBCC6D-808C-49B0-86D1-FB9C6EC179DC}" type="presParOf" srcId="{13C09F82-DE26-4ACD-9AAC-82690477DAD6}" destId="{2A575EB7-6FE9-4B9C-9A67-07D1EA177CD9}" srcOrd="3" destOrd="0" presId="urn:microsoft.com/office/officeart/2005/8/layout/StepDownProcess"/>
    <dgm:cxn modelId="{A7D1B36E-7DD6-4A78-AB07-65E757AD4BD1}" type="presParOf" srcId="{13C09F82-DE26-4ACD-9AAC-82690477DAD6}" destId="{1A3EF77D-8D54-4FE8-ABD3-13C49EF9B91F}" srcOrd="4" destOrd="0" presId="urn:microsoft.com/office/officeart/2005/8/layout/StepDownProcess"/>
    <dgm:cxn modelId="{0667B87F-93C7-431F-86A0-426C99645404}" type="presParOf" srcId="{1A3EF77D-8D54-4FE8-ABD3-13C49EF9B91F}" destId="{D0A2DF31-F33B-4669-B907-ECD4FAE60BEA}" srcOrd="0" destOrd="0" presId="urn:microsoft.com/office/officeart/2005/8/layout/StepDownProcess"/>
    <dgm:cxn modelId="{D0452C4F-7662-4E94-941C-A4E5774F98F6}" type="presParOf" srcId="{1A3EF77D-8D54-4FE8-ABD3-13C49EF9B91F}" destId="{F25183ED-A03C-4833-B473-9887F2D01410}"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308E4D9-05B0-4170-B496-E59E48EACE6D}" type="doc">
      <dgm:prSet loTypeId="urn:microsoft.com/office/officeart/2005/8/layout/radial2" loCatId="relationship" qsTypeId="urn:microsoft.com/office/officeart/2005/8/quickstyle/simple1" qsCatId="simple" csTypeId="urn:microsoft.com/office/officeart/2005/8/colors/colorful1" csCatId="colorful" phldr="1"/>
      <dgm:spPr/>
      <dgm:t>
        <a:bodyPr/>
        <a:lstStyle/>
        <a:p>
          <a:endParaRPr lang="en-US"/>
        </a:p>
      </dgm:t>
    </dgm:pt>
    <dgm:pt modelId="{07D94B78-7CDF-414E-8E5E-21B3FAE438CE}">
      <dgm:prSet phldrT="[Text]" custT="1"/>
      <dgm:spPr/>
      <dgm:t>
        <a:bodyPr/>
        <a:lstStyle/>
        <a:p>
          <a:r>
            <a:rPr lang="en-US" sz="1400" dirty="0" smtClean="0">
              <a:latin typeface="Times New Roman" panose="02020603050405020304" pitchFamily="18" charset="0"/>
              <a:cs typeface="Times New Roman" panose="02020603050405020304" pitchFamily="18" charset="0"/>
            </a:rPr>
            <a:t>Entering Data</a:t>
          </a:r>
          <a:endParaRPr lang="en-US" sz="1400" dirty="0">
            <a:latin typeface="Times New Roman" panose="02020603050405020304" pitchFamily="18" charset="0"/>
            <a:cs typeface="Times New Roman" panose="02020603050405020304" pitchFamily="18" charset="0"/>
          </a:endParaRPr>
        </a:p>
      </dgm:t>
    </dgm:pt>
    <dgm:pt modelId="{DA129A86-A8D6-4ED6-92D8-47DFF722320B}" type="parTrans" cxnId="{3917CE96-6943-40F5-8927-038E59200712}">
      <dgm:prSet/>
      <dgm:spPr/>
      <dgm:t>
        <a:bodyPr/>
        <a:lstStyle/>
        <a:p>
          <a:endParaRPr lang="en-US" sz="1200"/>
        </a:p>
      </dgm:t>
    </dgm:pt>
    <dgm:pt modelId="{FF61D3E6-B8EE-49F6-80F8-08B68AC32473}" type="sibTrans" cxnId="{3917CE96-6943-40F5-8927-038E59200712}">
      <dgm:prSet/>
      <dgm:spPr/>
      <dgm:t>
        <a:bodyPr/>
        <a:lstStyle/>
        <a:p>
          <a:endParaRPr lang="en-US"/>
        </a:p>
      </dgm:t>
    </dgm:pt>
    <dgm:pt modelId="{B465DEC2-32F4-4257-B128-D34F16EFBDC0}">
      <dgm:prSet phldrT="[Text]" custT="1"/>
      <dgm:spPr/>
      <dgm:t>
        <a:bodyPr/>
        <a:lstStyle/>
        <a:p>
          <a:r>
            <a:rPr lang="en-US" sz="1400" b="0" dirty="0" smtClean="0">
              <a:latin typeface="Times New Roman" panose="02020603050405020304" pitchFamily="18" charset="0"/>
              <a:cs typeface="Times New Roman" panose="02020603050405020304" pitchFamily="18" charset="0"/>
            </a:rPr>
            <a:t>Unit’s dimensions</a:t>
          </a:r>
          <a:endParaRPr lang="en-US" sz="1400" b="0" dirty="0">
            <a:latin typeface="Times New Roman" panose="02020603050405020304" pitchFamily="18" charset="0"/>
            <a:cs typeface="Times New Roman" panose="02020603050405020304" pitchFamily="18" charset="0"/>
          </a:endParaRPr>
        </a:p>
      </dgm:t>
    </dgm:pt>
    <dgm:pt modelId="{102686CD-B293-495C-B26C-411BCD4B2E52}" type="parTrans" cxnId="{E8586344-0B98-400D-8969-04C500B2C7E5}">
      <dgm:prSet/>
      <dgm:spPr/>
      <dgm:t>
        <a:bodyPr/>
        <a:lstStyle/>
        <a:p>
          <a:endParaRPr lang="en-US"/>
        </a:p>
      </dgm:t>
    </dgm:pt>
    <dgm:pt modelId="{9909492A-2625-496F-A1DA-6C703F4622F4}" type="sibTrans" cxnId="{E8586344-0B98-400D-8969-04C500B2C7E5}">
      <dgm:prSet/>
      <dgm:spPr/>
      <dgm:t>
        <a:bodyPr/>
        <a:lstStyle/>
        <a:p>
          <a:endParaRPr lang="en-US"/>
        </a:p>
      </dgm:t>
    </dgm:pt>
    <dgm:pt modelId="{DDDAAA5F-E22C-4268-A668-13724F8A7123}">
      <dgm:prSet phldrT="[Text]" custT="1"/>
      <dgm:spPr/>
      <dgm:t>
        <a:bodyPr/>
        <a:lstStyle/>
        <a:p>
          <a:r>
            <a:rPr lang="en-US" altLang="en-US" sz="1400" b="0" dirty="0" smtClean="0">
              <a:latin typeface="Times New Roman" panose="02020603050405020304" pitchFamily="18" charset="0"/>
              <a:cs typeface="Times New Roman" panose="02020603050405020304" pitchFamily="18" charset="0"/>
            </a:rPr>
            <a:t>The connectivity between process.</a:t>
          </a:r>
          <a:endParaRPr lang="en-US" sz="1400" b="0" dirty="0">
            <a:latin typeface="Times New Roman" panose="02020603050405020304" pitchFamily="18" charset="0"/>
            <a:cs typeface="Times New Roman" panose="02020603050405020304" pitchFamily="18" charset="0"/>
          </a:endParaRPr>
        </a:p>
      </dgm:t>
    </dgm:pt>
    <dgm:pt modelId="{153F8E8E-6EC1-4B76-9BD8-AAE3A46340E9}" type="parTrans" cxnId="{D5D48549-E72F-4C51-8ECE-C1375639E548}">
      <dgm:prSet/>
      <dgm:spPr/>
      <dgm:t>
        <a:bodyPr/>
        <a:lstStyle/>
        <a:p>
          <a:endParaRPr lang="en-US"/>
        </a:p>
      </dgm:t>
    </dgm:pt>
    <dgm:pt modelId="{F7466387-B62E-4484-8C38-D3B9DE37CE72}" type="sibTrans" cxnId="{D5D48549-E72F-4C51-8ECE-C1375639E548}">
      <dgm:prSet/>
      <dgm:spPr/>
      <dgm:t>
        <a:bodyPr/>
        <a:lstStyle/>
        <a:p>
          <a:endParaRPr lang="en-US"/>
        </a:p>
      </dgm:t>
    </dgm:pt>
    <dgm:pt modelId="{460723EA-D2C4-47A8-9C62-33E4DD4D2250}">
      <dgm:prSet phldrT="[Text]" custT="1"/>
      <dgm:spPr/>
      <dgm:t>
        <a:bodyPr/>
        <a:lstStyle/>
        <a:p>
          <a:r>
            <a:rPr lang="en-US" sz="1400" dirty="0" smtClean="0">
              <a:latin typeface="Times New Roman" panose="02020603050405020304" pitchFamily="18" charset="0"/>
              <a:cs typeface="Times New Roman" panose="02020603050405020304" pitchFamily="18" charset="0"/>
            </a:rPr>
            <a:t>Calibration</a:t>
          </a:r>
          <a:endParaRPr lang="en-US" sz="1400" dirty="0">
            <a:latin typeface="Times New Roman" panose="02020603050405020304" pitchFamily="18" charset="0"/>
            <a:cs typeface="Times New Roman" panose="02020603050405020304" pitchFamily="18" charset="0"/>
          </a:endParaRPr>
        </a:p>
      </dgm:t>
    </dgm:pt>
    <dgm:pt modelId="{7989126C-08F2-4CB7-B3E5-F25CA604E4A4}" type="parTrans" cxnId="{D488111F-2875-4B3F-9D3F-19EA320F681D}">
      <dgm:prSet/>
      <dgm:spPr/>
      <dgm:t>
        <a:bodyPr/>
        <a:lstStyle/>
        <a:p>
          <a:endParaRPr lang="en-US" sz="1200"/>
        </a:p>
      </dgm:t>
    </dgm:pt>
    <dgm:pt modelId="{55E4DF40-05BF-47FD-A6DF-700B9097D8BF}" type="sibTrans" cxnId="{D488111F-2875-4B3F-9D3F-19EA320F681D}">
      <dgm:prSet/>
      <dgm:spPr/>
      <dgm:t>
        <a:bodyPr/>
        <a:lstStyle/>
        <a:p>
          <a:endParaRPr lang="en-US"/>
        </a:p>
      </dgm:t>
    </dgm:pt>
    <dgm:pt modelId="{DC76B5AA-2B32-4250-A163-BBCD91CF7130}">
      <dgm:prSet phldrT="[Text]" custT="1"/>
      <dgm:spPr/>
      <dgm:t>
        <a:bodyPr/>
        <a:lstStyle/>
        <a:p>
          <a:r>
            <a:rPr lang="en-US" altLang="en-US" sz="1400" b="0" dirty="0" smtClean="0">
              <a:latin typeface="Times New Roman" panose="02020603050405020304" pitchFamily="18" charset="0"/>
              <a:cs typeface="Times New Roman" panose="02020603050405020304" pitchFamily="18" charset="0"/>
            </a:rPr>
            <a:t>Based on the treatment plant lab Results.</a:t>
          </a:r>
          <a:endParaRPr lang="en-US" sz="1400" b="0" dirty="0">
            <a:latin typeface="Times New Roman" panose="02020603050405020304" pitchFamily="18" charset="0"/>
            <a:cs typeface="Times New Roman" panose="02020603050405020304" pitchFamily="18" charset="0"/>
          </a:endParaRPr>
        </a:p>
      </dgm:t>
    </dgm:pt>
    <dgm:pt modelId="{07505907-85C8-470A-BAFF-4678DDB21F2B}" type="parTrans" cxnId="{91D1E1FC-F88A-46AC-AEAA-E2CBB86993E0}">
      <dgm:prSet/>
      <dgm:spPr/>
      <dgm:t>
        <a:bodyPr/>
        <a:lstStyle/>
        <a:p>
          <a:endParaRPr lang="en-US"/>
        </a:p>
      </dgm:t>
    </dgm:pt>
    <dgm:pt modelId="{D45C7F86-1AD7-47F9-920F-742C70622588}" type="sibTrans" cxnId="{91D1E1FC-F88A-46AC-AEAA-E2CBB86993E0}">
      <dgm:prSet/>
      <dgm:spPr/>
      <dgm:t>
        <a:bodyPr/>
        <a:lstStyle/>
        <a:p>
          <a:endParaRPr lang="en-US"/>
        </a:p>
      </dgm:t>
    </dgm:pt>
    <dgm:pt modelId="{10ECE8E9-75F5-4052-AA1F-74E212125024}">
      <dgm:prSet phldrT="[Text]" custT="1"/>
      <dgm:spPr/>
      <dgm:t>
        <a:bodyPr/>
        <a:lstStyle/>
        <a:p>
          <a:r>
            <a:rPr lang="en-US" sz="1400" dirty="0" smtClean="0">
              <a:latin typeface="Times New Roman" panose="02020603050405020304" pitchFamily="18" charset="0"/>
              <a:cs typeface="Times New Roman" panose="02020603050405020304" pitchFamily="18" charset="0"/>
            </a:rPr>
            <a:t>Simulation</a:t>
          </a:r>
          <a:endParaRPr lang="en-US" sz="1400" dirty="0">
            <a:latin typeface="Times New Roman" panose="02020603050405020304" pitchFamily="18" charset="0"/>
            <a:cs typeface="Times New Roman" panose="02020603050405020304" pitchFamily="18" charset="0"/>
          </a:endParaRPr>
        </a:p>
      </dgm:t>
    </dgm:pt>
    <dgm:pt modelId="{2B6BC2AC-30CB-46EB-8B32-004CAB6601F9}" type="parTrans" cxnId="{76614BC4-4BC7-484E-AB5F-E6D7BDDB67A8}">
      <dgm:prSet/>
      <dgm:spPr/>
      <dgm:t>
        <a:bodyPr/>
        <a:lstStyle/>
        <a:p>
          <a:endParaRPr lang="en-US" sz="1200"/>
        </a:p>
      </dgm:t>
    </dgm:pt>
    <dgm:pt modelId="{9F2A66D9-C001-4DE1-8D88-ADCCBAF00A5B}" type="sibTrans" cxnId="{76614BC4-4BC7-484E-AB5F-E6D7BDDB67A8}">
      <dgm:prSet/>
      <dgm:spPr/>
      <dgm:t>
        <a:bodyPr/>
        <a:lstStyle/>
        <a:p>
          <a:endParaRPr lang="en-US"/>
        </a:p>
      </dgm:t>
    </dgm:pt>
    <dgm:pt modelId="{65A75FC7-4870-4D89-BDAB-6B7622007F6A}">
      <dgm:prSet custT="1"/>
      <dgm:spPr/>
      <dgm:t>
        <a:bodyPr/>
        <a:lstStyle/>
        <a:p>
          <a:r>
            <a:rPr lang="en-US" altLang="en-US" sz="1400" b="0" dirty="0" smtClean="0">
              <a:latin typeface="Times New Roman" panose="02020603050405020304" pitchFamily="18" charset="0"/>
              <a:cs typeface="Times New Roman" panose="02020603050405020304" pitchFamily="18" charset="0"/>
            </a:rPr>
            <a:t>Plant Designer Data case.</a:t>
          </a:r>
          <a:endParaRPr lang="en-US" altLang="en-US" sz="1400" b="0" dirty="0">
            <a:latin typeface="Times New Roman" panose="02020603050405020304" pitchFamily="18" charset="0"/>
            <a:cs typeface="Times New Roman" panose="02020603050405020304" pitchFamily="18" charset="0"/>
          </a:endParaRPr>
        </a:p>
      </dgm:t>
    </dgm:pt>
    <dgm:pt modelId="{8A7B20E4-96EB-4693-A921-A35E503ACA58}" type="parTrans" cxnId="{437706FB-A697-4082-968C-0279CCC742EF}">
      <dgm:prSet/>
      <dgm:spPr/>
      <dgm:t>
        <a:bodyPr/>
        <a:lstStyle/>
        <a:p>
          <a:endParaRPr lang="en-US"/>
        </a:p>
      </dgm:t>
    </dgm:pt>
    <dgm:pt modelId="{22759D91-946C-4EB0-92F3-A24C82EA36BB}" type="sibTrans" cxnId="{437706FB-A697-4082-968C-0279CCC742EF}">
      <dgm:prSet/>
      <dgm:spPr/>
      <dgm:t>
        <a:bodyPr/>
        <a:lstStyle/>
        <a:p>
          <a:endParaRPr lang="en-US"/>
        </a:p>
      </dgm:t>
    </dgm:pt>
    <dgm:pt modelId="{302EC35E-8D2B-4AB9-B2AA-C1C9BF7B3C22}">
      <dgm:prSet custT="1"/>
      <dgm:spPr/>
      <dgm:t>
        <a:bodyPr/>
        <a:lstStyle/>
        <a:p>
          <a:r>
            <a:rPr lang="en-US" altLang="en-US" sz="1400" b="0" dirty="0" smtClean="0">
              <a:latin typeface="Times New Roman" panose="02020603050405020304" pitchFamily="18" charset="0"/>
              <a:cs typeface="Times New Roman" panose="02020603050405020304" pitchFamily="18" charset="0"/>
            </a:rPr>
            <a:t>Pollution Loads. </a:t>
          </a:r>
          <a:endParaRPr lang="en-US" altLang="en-US" sz="1400" b="0" dirty="0">
            <a:latin typeface="Times New Roman" panose="02020603050405020304" pitchFamily="18" charset="0"/>
            <a:cs typeface="Times New Roman" panose="02020603050405020304" pitchFamily="18" charset="0"/>
          </a:endParaRPr>
        </a:p>
      </dgm:t>
    </dgm:pt>
    <dgm:pt modelId="{84BE7E0A-737B-4242-84F4-FF563D6D64AB}" type="parTrans" cxnId="{A9303333-4DEC-414D-9E15-DCD67A5D5A7F}">
      <dgm:prSet/>
      <dgm:spPr/>
      <dgm:t>
        <a:bodyPr/>
        <a:lstStyle/>
        <a:p>
          <a:endParaRPr lang="en-US"/>
        </a:p>
      </dgm:t>
    </dgm:pt>
    <dgm:pt modelId="{C10FADEE-ACFC-41E4-97C4-D897E9574805}" type="sibTrans" cxnId="{A9303333-4DEC-414D-9E15-DCD67A5D5A7F}">
      <dgm:prSet/>
      <dgm:spPr/>
      <dgm:t>
        <a:bodyPr/>
        <a:lstStyle/>
        <a:p>
          <a:endParaRPr lang="en-US"/>
        </a:p>
      </dgm:t>
    </dgm:pt>
    <dgm:pt modelId="{5CE6F54C-0000-4C98-B060-6F274E44C3E3}">
      <dgm:prSet phldrT="[Text]" custT="1"/>
      <dgm:spPr/>
      <dgm:t>
        <a:bodyPr/>
        <a:lstStyle/>
        <a:p>
          <a:r>
            <a:rPr lang="en-US" sz="1400" b="0" dirty="0" smtClean="0">
              <a:latin typeface="Times New Roman" panose="02020603050405020304" pitchFamily="18" charset="0"/>
              <a:cs typeface="Times New Roman" panose="02020603050405020304" pitchFamily="18" charset="0"/>
            </a:rPr>
            <a:t>Normal operation case</a:t>
          </a:r>
          <a:endParaRPr lang="en-US" sz="1400" b="0" dirty="0">
            <a:latin typeface="Times New Roman" panose="02020603050405020304" pitchFamily="18" charset="0"/>
            <a:cs typeface="Times New Roman" panose="02020603050405020304" pitchFamily="18" charset="0"/>
          </a:endParaRPr>
        </a:p>
      </dgm:t>
    </dgm:pt>
    <dgm:pt modelId="{A182A3DF-4FB3-48FA-AD2B-D33A27C654FA}" type="parTrans" cxnId="{A332ED2D-2753-4D8C-841E-EB3D0AA152E0}">
      <dgm:prSet/>
      <dgm:spPr/>
      <dgm:t>
        <a:bodyPr/>
        <a:lstStyle/>
        <a:p>
          <a:endParaRPr lang="en-US"/>
        </a:p>
      </dgm:t>
    </dgm:pt>
    <dgm:pt modelId="{AFAB9AB3-FB2B-4321-AD55-F2FF94A761F0}" type="sibTrans" cxnId="{A332ED2D-2753-4D8C-841E-EB3D0AA152E0}">
      <dgm:prSet/>
      <dgm:spPr/>
      <dgm:t>
        <a:bodyPr/>
        <a:lstStyle/>
        <a:p>
          <a:endParaRPr lang="en-US"/>
        </a:p>
      </dgm:t>
    </dgm:pt>
    <dgm:pt modelId="{75671CE3-DB14-4810-AA5B-79597C9D3819}">
      <dgm:prSet phldrT="[Text]" custT="1"/>
      <dgm:spPr/>
      <dgm:t>
        <a:bodyPr/>
        <a:lstStyle/>
        <a:p>
          <a:endParaRPr lang="en-US" sz="1400" b="0" dirty="0">
            <a:latin typeface="Times New Roman" panose="02020603050405020304" pitchFamily="18" charset="0"/>
            <a:cs typeface="Times New Roman" panose="02020603050405020304" pitchFamily="18" charset="0"/>
          </a:endParaRPr>
        </a:p>
      </dgm:t>
    </dgm:pt>
    <dgm:pt modelId="{4340DD57-800B-491B-AD3C-8425B7D4DCA3}" type="parTrans" cxnId="{D8794660-DF77-44B1-A272-139D4FB246FF}">
      <dgm:prSet/>
      <dgm:spPr/>
      <dgm:t>
        <a:bodyPr/>
        <a:lstStyle/>
        <a:p>
          <a:endParaRPr lang="en-US"/>
        </a:p>
      </dgm:t>
    </dgm:pt>
    <dgm:pt modelId="{656D224A-57B0-45E7-B128-A9B637AAC295}" type="sibTrans" cxnId="{D8794660-DF77-44B1-A272-139D4FB246FF}">
      <dgm:prSet/>
      <dgm:spPr/>
      <dgm:t>
        <a:bodyPr/>
        <a:lstStyle/>
        <a:p>
          <a:endParaRPr lang="en-US"/>
        </a:p>
      </dgm:t>
    </dgm:pt>
    <dgm:pt modelId="{39AB101E-B9FE-4658-AB29-8411A13CDF53}">
      <dgm:prSet phldrT="[Text]" custT="1"/>
      <dgm:spPr/>
      <dgm:t>
        <a:bodyPr/>
        <a:lstStyle/>
        <a:p>
          <a:r>
            <a:rPr lang="en-US" sz="1400" b="0" dirty="0" smtClean="0">
              <a:latin typeface="Times New Roman" panose="02020603050405020304" pitchFamily="18" charset="0"/>
              <a:cs typeface="Times New Roman" panose="02020603050405020304" pitchFamily="18" charset="0"/>
            </a:rPr>
            <a:t>Influent characteristics.</a:t>
          </a:r>
          <a:endParaRPr lang="en-US" sz="1400" b="0" dirty="0">
            <a:latin typeface="Times New Roman" panose="02020603050405020304" pitchFamily="18" charset="0"/>
            <a:cs typeface="Times New Roman" panose="02020603050405020304" pitchFamily="18" charset="0"/>
          </a:endParaRPr>
        </a:p>
      </dgm:t>
    </dgm:pt>
    <dgm:pt modelId="{1A787CC2-26A1-4AE5-A1E1-4401FE8F4D48}" type="parTrans" cxnId="{8BEF0F2A-F6FC-41A2-A2B0-F1FF20A3A820}">
      <dgm:prSet/>
      <dgm:spPr/>
      <dgm:t>
        <a:bodyPr/>
        <a:lstStyle/>
        <a:p>
          <a:endParaRPr lang="en-US"/>
        </a:p>
      </dgm:t>
    </dgm:pt>
    <dgm:pt modelId="{F931F9D4-D404-476D-B68D-AAB0353DDA2E}" type="sibTrans" cxnId="{8BEF0F2A-F6FC-41A2-A2B0-F1FF20A3A820}">
      <dgm:prSet/>
      <dgm:spPr/>
      <dgm:t>
        <a:bodyPr/>
        <a:lstStyle/>
        <a:p>
          <a:endParaRPr lang="en-US"/>
        </a:p>
      </dgm:t>
    </dgm:pt>
    <dgm:pt modelId="{2560D426-0878-4221-BFFA-9BAC617BC7B1}">
      <dgm:prSet phldrT="[Text]" custT="1"/>
      <dgm:spPr/>
      <dgm:t>
        <a:bodyPr/>
        <a:lstStyle/>
        <a:p>
          <a:endParaRPr lang="en-US" sz="1400" b="0" dirty="0">
            <a:latin typeface="Times New Roman" panose="02020603050405020304" pitchFamily="18" charset="0"/>
            <a:cs typeface="Times New Roman" panose="02020603050405020304" pitchFamily="18" charset="0"/>
          </a:endParaRPr>
        </a:p>
      </dgm:t>
    </dgm:pt>
    <dgm:pt modelId="{C632723A-A510-45EA-B1A5-65C73FE46D3B}" type="parTrans" cxnId="{BFB648CC-9A49-49B9-9858-C61082386A5A}">
      <dgm:prSet/>
      <dgm:spPr/>
      <dgm:t>
        <a:bodyPr/>
        <a:lstStyle/>
        <a:p>
          <a:endParaRPr lang="en-US"/>
        </a:p>
      </dgm:t>
    </dgm:pt>
    <dgm:pt modelId="{68846B9E-87C5-4D0F-8F4A-F0DCD91E72AF}" type="sibTrans" cxnId="{BFB648CC-9A49-49B9-9858-C61082386A5A}">
      <dgm:prSet/>
      <dgm:spPr/>
      <dgm:t>
        <a:bodyPr/>
        <a:lstStyle/>
        <a:p>
          <a:endParaRPr lang="en-US"/>
        </a:p>
      </dgm:t>
    </dgm:pt>
    <dgm:pt modelId="{5B728F6A-6C2A-4007-97B4-46E12B2329FC}">
      <dgm:prSet phldrT="[Text]" custT="1"/>
      <dgm:spPr/>
      <dgm:t>
        <a:bodyPr/>
        <a:lstStyle/>
        <a:p>
          <a:r>
            <a:rPr lang="en-US" sz="1400" b="0" dirty="0" smtClean="0">
              <a:latin typeface="Times New Roman" panose="02020603050405020304" pitchFamily="18" charset="0"/>
              <a:cs typeface="Times New Roman" panose="02020603050405020304" pitchFamily="18" charset="0"/>
            </a:rPr>
            <a:t>Operational condition.</a:t>
          </a:r>
          <a:endParaRPr lang="en-US" sz="1400" b="0" dirty="0">
            <a:latin typeface="Times New Roman" panose="02020603050405020304" pitchFamily="18" charset="0"/>
            <a:cs typeface="Times New Roman" panose="02020603050405020304" pitchFamily="18" charset="0"/>
          </a:endParaRPr>
        </a:p>
      </dgm:t>
    </dgm:pt>
    <dgm:pt modelId="{0F5B6876-3E89-41C6-84EA-E0060500D600}" type="parTrans" cxnId="{EDCBF641-37EC-4158-9C0E-8B8ACDFB395B}">
      <dgm:prSet/>
      <dgm:spPr/>
      <dgm:t>
        <a:bodyPr/>
        <a:lstStyle/>
        <a:p>
          <a:endParaRPr lang="en-US"/>
        </a:p>
      </dgm:t>
    </dgm:pt>
    <dgm:pt modelId="{CF5DF9F2-73DF-4E16-A104-8A18F2DE6287}" type="sibTrans" cxnId="{EDCBF641-37EC-4158-9C0E-8B8ACDFB395B}">
      <dgm:prSet/>
      <dgm:spPr/>
      <dgm:t>
        <a:bodyPr/>
        <a:lstStyle/>
        <a:p>
          <a:endParaRPr lang="en-US"/>
        </a:p>
      </dgm:t>
    </dgm:pt>
    <dgm:pt modelId="{D333662E-DAEC-4972-B3C2-465238F4A846}" type="pres">
      <dgm:prSet presAssocID="{8308E4D9-05B0-4170-B496-E59E48EACE6D}" presName="composite" presStyleCnt="0">
        <dgm:presLayoutVars>
          <dgm:chMax val="5"/>
          <dgm:dir/>
          <dgm:animLvl val="ctr"/>
          <dgm:resizeHandles val="exact"/>
        </dgm:presLayoutVars>
      </dgm:prSet>
      <dgm:spPr/>
      <dgm:t>
        <a:bodyPr/>
        <a:lstStyle/>
        <a:p>
          <a:endParaRPr lang="en-US"/>
        </a:p>
      </dgm:t>
    </dgm:pt>
    <dgm:pt modelId="{BDD27A4E-848C-44C3-8C12-12985E15DC97}" type="pres">
      <dgm:prSet presAssocID="{8308E4D9-05B0-4170-B496-E59E48EACE6D}" presName="cycle" presStyleCnt="0"/>
      <dgm:spPr/>
    </dgm:pt>
    <dgm:pt modelId="{334A8060-1661-4F9C-9513-2C499484C319}" type="pres">
      <dgm:prSet presAssocID="{8308E4D9-05B0-4170-B496-E59E48EACE6D}" presName="centerShape" presStyleCnt="0"/>
      <dgm:spPr/>
    </dgm:pt>
    <dgm:pt modelId="{6F3E09AD-3DDA-40AD-8E3F-7A231A5412D9}" type="pres">
      <dgm:prSet presAssocID="{8308E4D9-05B0-4170-B496-E59E48EACE6D}" presName="connSite" presStyleLbl="node1" presStyleIdx="0" presStyleCnt="4"/>
      <dgm:spPr/>
    </dgm:pt>
    <dgm:pt modelId="{284139E2-11B7-4619-A13B-3DC2A5F30E75}" type="pres">
      <dgm:prSet presAssocID="{8308E4D9-05B0-4170-B496-E59E48EACE6D}" presName="visible" presStyleLbl="node1" presStyleIdx="0" presStyleCnt="4" custScaleX="128676" custLinFactNeighborX="-19101" custLinFactNeighborY="4646"/>
      <dgm:spPr>
        <a:blipFill rotWithShape="1">
          <a:blip xmlns:r="http://schemas.openxmlformats.org/officeDocument/2006/relationships" r:embed="rId1"/>
          <a:stretch>
            <a:fillRect/>
          </a:stretch>
        </a:blipFill>
      </dgm:spPr>
      <dgm:t>
        <a:bodyPr/>
        <a:lstStyle/>
        <a:p>
          <a:pPr rtl="1"/>
          <a:endParaRPr lang="ar-JO"/>
        </a:p>
      </dgm:t>
    </dgm:pt>
    <dgm:pt modelId="{B3CB53E1-DA18-44C6-8250-C3695139BEB5}" type="pres">
      <dgm:prSet presAssocID="{DA129A86-A8D6-4ED6-92D8-47DFF722320B}" presName="Name25" presStyleLbl="parChTrans1D1" presStyleIdx="0" presStyleCnt="3"/>
      <dgm:spPr/>
      <dgm:t>
        <a:bodyPr/>
        <a:lstStyle/>
        <a:p>
          <a:endParaRPr lang="en-US"/>
        </a:p>
      </dgm:t>
    </dgm:pt>
    <dgm:pt modelId="{9DD8269B-AA98-4604-BE4C-1A4B1FCFA63F}" type="pres">
      <dgm:prSet presAssocID="{07D94B78-7CDF-414E-8E5E-21B3FAE438CE}" presName="node" presStyleCnt="0"/>
      <dgm:spPr/>
    </dgm:pt>
    <dgm:pt modelId="{6A669862-52FE-4BBA-95F7-84A032BB5655}" type="pres">
      <dgm:prSet presAssocID="{07D94B78-7CDF-414E-8E5E-21B3FAE438CE}" presName="parentNode" presStyleLbl="node1" presStyleIdx="1" presStyleCnt="4" custLinFactNeighborX="14357" custLinFactNeighborY="10056">
        <dgm:presLayoutVars>
          <dgm:chMax val="1"/>
          <dgm:bulletEnabled val="1"/>
        </dgm:presLayoutVars>
      </dgm:prSet>
      <dgm:spPr/>
      <dgm:t>
        <a:bodyPr/>
        <a:lstStyle/>
        <a:p>
          <a:endParaRPr lang="en-US"/>
        </a:p>
      </dgm:t>
    </dgm:pt>
    <dgm:pt modelId="{57FAFEE6-0D11-4E21-8F2B-09BB0DD1B91D}" type="pres">
      <dgm:prSet presAssocID="{07D94B78-7CDF-414E-8E5E-21B3FAE438CE}" presName="childNode" presStyleLbl="revTx" presStyleIdx="0" presStyleCnt="3">
        <dgm:presLayoutVars>
          <dgm:bulletEnabled val="1"/>
        </dgm:presLayoutVars>
      </dgm:prSet>
      <dgm:spPr/>
      <dgm:t>
        <a:bodyPr/>
        <a:lstStyle/>
        <a:p>
          <a:endParaRPr lang="en-US"/>
        </a:p>
      </dgm:t>
    </dgm:pt>
    <dgm:pt modelId="{75A4AF1B-7C7A-4D18-9F37-95135EDA26A8}" type="pres">
      <dgm:prSet presAssocID="{7989126C-08F2-4CB7-B3E5-F25CA604E4A4}" presName="Name25" presStyleLbl="parChTrans1D1" presStyleIdx="1" presStyleCnt="3"/>
      <dgm:spPr/>
      <dgm:t>
        <a:bodyPr/>
        <a:lstStyle/>
        <a:p>
          <a:endParaRPr lang="en-US"/>
        </a:p>
      </dgm:t>
    </dgm:pt>
    <dgm:pt modelId="{A994C21E-29B7-4164-8008-F1F92769ABDE}" type="pres">
      <dgm:prSet presAssocID="{460723EA-D2C4-47A8-9C62-33E4DD4D2250}" presName="node" presStyleCnt="0"/>
      <dgm:spPr/>
    </dgm:pt>
    <dgm:pt modelId="{10FD4B45-BA11-4772-B611-956A33E1192A}" type="pres">
      <dgm:prSet presAssocID="{460723EA-D2C4-47A8-9C62-33E4DD4D2250}" presName="parentNode" presStyleLbl="node1" presStyleIdx="2" presStyleCnt="4" custScaleX="102351" custScaleY="91727" custLinFactNeighborX="6235" custLinFactNeighborY="-693">
        <dgm:presLayoutVars>
          <dgm:chMax val="1"/>
          <dgm:bulletEnabled val="1"/>
        </dgm:presLayoutVars>
      </dgm:prSet>
      <dgm:spPr/>
      <dgm:t>
        <a:bodyPr/>
        <a:lstStyle/>
        <a:p>
          <a:endParaRPr lang="en-US"/>
        </a:p>
      </dgm:t>
    </dgm:pt>
    <dgm:pt modelId="{6AF8F0BC-606F-4C37-AA5C-1F377514EC8F}" type="pres">
      <dgm:prSet presAssocID="{460723EA-D2C4-47A8-9C62-33E4DD4D2250}" presName="childNode" presStyleLbl="revTx" presStyleIdx="1" presStyleCnt="3">
        <dgm:presLayoutVars>
          <dgm:bulletEnabled val="1"/>
        </dgm:presLayoutVars>
      </dgm:prSet>
      <dgm:spPr/>
      <dgm:t>
        <a:bodyPr/>
        <a:lstStyle/>
        <a:p>
          <a:endParaRPr lang="en-US"/>
        </a:p>
      </dgm:t>
    </dgm:pt>
    <dgm:pt modelId="{F1DACEC5-21C7-430A-908D-764D964D544F}" type="pres">
      <dgm:prSet presAssocID="{2B6BC2AC-30CB-46EB-8B32-004CAB6601F9}" presName="Name25" presStyleLbl="parChTrans1D1" presStyleIdx="2" presStyleCnt="3"/>
      <dgm:spPr/>
      <dgm:t>
        <a:bodyPr/>
        <a:lstStyle/>
        <a:p>
          <a:endParaRPr lang="en-US"/>
        </a:p>
      </dgm:t>
    </dgm:pt>
    <dgm:pt modelId="{A57E6D45-0309-4242-8BB5-0CA69857915E}" type="pres">
      <dgm:prSet presAssocID="{10ECE8E9-75F5-4052-AA1F-74E212125024}" presName="node" presStyleCnt="0"/>
      <dgm:spPr/>
    </dgm:pt>
    <dgm:pt modelId="{3E3180B7-9836-452D-8D31-63BC48498D02}" type="pres">
      <dgm:prSet presAssocID="{10ECE8E9-75F5-4052-AA1F-74E212125024}" presName="parentNode" presStyleLbl="node1" presStyleIdx="3" presStyleCnt="4" custScaleX="102114" custScaleY="88315" custLinFactNeighborX="3423" custLinFactNeighborY="-2772">
        <dgm:presLayoutVars>
          <dgm:chMax val="1"/>
          <dgm:bulletEnabled val="1"/>
        </dgm:presLayoutVars>
      </dgm:prSet>
      <dgm:spPr/>
      <dgm:t>
        <a:bodyPr/>
        <a:lstStyle/>
        <a:p>
          <a:endParaRPr lang="en-US"/>
        </a:p>
      </dgm:t>
    </dgm:pt>
    <dgm:pt modelId="{29996F25-6EE8-403F-AD2D-96F01B2A569F}" type="pres">
      <dgm:prSet presAssocID="{10ECE8E9-75F5-4052-AA1F-74E212125024}" presName="childNode" presStyleLbl="revTx" presStyleIdx="2" presStyleCnt="3">
        <dgm:presLayoutVars>
          <dgm:bulletEnabled val="1"/>
        </dgm:presLayoutVars>
      </dgm:prSet>
      <dgm:spPr/>
      <dgm:t>
        <a:bodyPr/>
        <a:lstStyle/>
        <a:p>
          <a:endParaRPr lang="en-US"/>
        </a:p>
      </dgm:t>
    </dgm:pt>
  </dgm:ptLst>
  <dgm:cxnLst>
    <dgm:cxn modelId="{2401CF58-E06D-4A0A-B84C-13698A7837EC}" type="presOf" srcId="{39AB101E-B9FE-4658-AB29-8411A13CDF53}" destId="{57FAFEE6-0D11-4E21-8F2B-09BB0DD1B91D}" srcOrd="0" destOrd="2" presId="urn:microsoft.com/office/officeart/2005/8/layout/radial2"/>
    <dgm:cxn modelId="{A2A8D221-92D8-4B1E-979D-2388B577472A}" type="presOf" srcId="{07D94B78-7CDF-414E-8E5E-21B3FAE438CE}" destId="{6A669862-52FE-4BBA-95F7-84A032BB5655}" srcOrd="0" destOrd="0" presId="urn:microsoft.com/office/officeart/2005/8/layout/radial2"/>
    <dgm:cxn modelId="{EDCBF641-37EC-4158-9C0E-8B8ACDFB395B}" srcId="{07D94B78-7CDF-414E-8E5E-21B3FAE438CE}" destId="{5B728F6A-6C2A-4007-97B4-46E12B2329FC}" srcOrd="3" destOrd="0" parTransId="{0F5B6876-3E89-41C6-84EA-E0060500D600}" sibTransId="{CF5DF9F2-73DF-4E16-A104-8A18F2DE6287}"/>
    <dgm:cxn modelId="{91D1E1FC-F88A-46AC-AEAA-E2CBB86993E0}" srcId="{460723EA-D2C4-47A8-9C62-33E4DD4D2250}" destId="{DC76B5AA-2B32-4250-A163-BBCD91CF7130}" srcOrd="0" destOrd="0" parTransId="{07505907-85C8-470A-BAFF-4678DDB21F2B}" sibTransId="{D45C7F86-1AD7-47F9-920F-742C70622588}"/>
    <dgm:cxn modelId="{E8586344-0B98-400D-8969-04C500B2C7E5}" srcId="{07D94B78-7CDF-414E-8E5E-21B3FAE438CE}" destId="{B465DEC2-32F4-4257-B128-D34F16EFBDC0}" srcOrd="0" destOrd="0" parTransId="{102686CD-B293-495C-B26C-411BCD4B2E52}" sibTransId="{9909492A-2625-496F-A1DA-6C703F4622F4}"/>
    <dgm:cxn modelId="{BFB648CC-9A49-49B9-9858-C61082386A5A}" srcId="{07D94B78-7CDF-414E-8E5E-21B3FAE438CE}" destId="{2560D426-0878-4221-BFFA-9BAC617BC7B1}" srcOrd="4" destOrd="0" parTransId="{C632723A-A510-45EA-B1A5-65C73FE46D3B}" sibTransId="{68846B9E-87C5-4D0F-8F4A-F0DCD91E72AF}"/>
    <dgm:cxn modelId="{3C099DC2-92D3-4919-96EF-4B9C1BB707C4}" type="presOf" srcId="{65A75FC7-4870-4D89-BDAB-6B7622007F6A}" destId="{29996F25-6EE8-403F-AD2D-96F01B2A569F}" srcOrd="0" destOrd="1" presId="urn:microsoft.com/office/officeart/2005/8/layout/radial2"/>
    <dgm:cxn modelId="{60E84C8E-3473-458E-AE40-C094B9B8724F}" type="presOf" srcId="{5CE6F54C-0000-4C98-B060-6F274E44C3E3}" destId="{29996F25-6EE8-403F-AD2D-96F01B2A569F}" srcOrd="0" destOrd="0" presId="urn:microsoft.com/office/officeart/2005/8/layout/radial2"/>
    <dgm:cxn modelId="{EC8C9798-A18F-4E34-B740-C648BF86A2BE}" type="presOf" srcId="{460723EA-D2C4-47A8-9C62-33E4DD4D2250}" destId="{10FD4B45-BA11-4772-B611-956A33E1192A}" srcOrd="0" destOrd="0" presId="urn:microsoft.com/office/officeart/2005/8/layout/radial2"/>
    <dgm:cxn modelId="{D8794660-DF77-44B1-A272-139D4FB246FF}" srcId="{07D94B78-7CDF-414E-8E5E-21B3FAE438CE}" destId="{75671CE3-DB14-4810-AA5B-79597C9D3819}" srcOrd="5" destOrd="0" parTransId="{4340DD57-800B-491B-AD3C-8425B7D4DCA3}" sibTransId="{656D224A-57B0-45E7-B128-A9B637AAC295}"/>
    <dgm:cxn modelId="{E36830F2-777E-4616-9AE6-452EFCD9D6A1}" type="presOf" srcId="{75671CE3-DB14-4810-AA5B-79597C9D3819}" destId="{57FAFEE6-0D11-4E21-8F2B-09BB0DD1B91D}" srcOrd="0" destOrd="5" presId="urn:microsoft.com/office/officeart/2005/8/layout/radial2"/>
    <dgm:cxn modelId="{8BEF0F2A-F6FC-41A2-A2B0-F1FF20A3A820}" srcId="{07D94B78-7CDF-414E-8E5E-21B3FAE438CE}" destId="{39AB101E-B9FE-4658-AB29-8411A13CDF53}" srcOrd="2" destOrd="0" parTransId="{1A787CC2-26A1-4AE5-A1E1-4401FE8F4D48}" sibTransId="{F931F9D4-D404-476D-B68D-AAB0353DDA2E}"/>
    <dgm:cxn modelId="{A19665EB-838C-4E32-A91A-5638C11DDA3E}" type="presOf" srcId="{2560D426-0878-4221-BFFA-9BAC617BC7B1}" destId="{57FAFEE6-0D11-4E21-8F2B-09BB0DD1B91D}" srcOrd="0" destOrd="4" presId="urn:microsoft.com/office/officeart/2005/8/layout/radial2"/>
    <dgm:cxn modelId="{E5FC4FC7-31B7-4095-8D92-C93B1182A7DC}" type="presOf" srcId="{2B6BC2AC-30CB-46EB-8B32-004CAB6601F9}" destId="{F1DACEC5-21C7-430A-908D-764D964D544F}" srcOrd="0" destOrd="0" presId="urn:microsoft.com/office/officeart/2005/8/layout/radial2"/>
    <dgm:cxn modelId="{3917CE96-6943-40F5-8927-038E59200712}" srcId="{8308E4D9-05B0-4170-B496-E59E48EACE6D}" destId="{07D94B78-7CDF-414E-8E5E-21B3FAE438CE}" srcOrd="0" destOrd="0" parTransId="{DA129A86-A8D6-4ED6-92D8-47DFF722320B}" sibTransId="{FF61D3E6-B8EE-49F6-80F8-08B68AC32473}"/>
    <dgm:cxn modelId="{A332ED2D-2753-4D8C-841E-EB3D0AA152E0}" srcId="{10ECE8E9-75F5-4052-AA1F-74E212125024}" destId="{5CE6F54C-0000-4C98-B060-6F274E44C3E3}" srcOrd="0" destOrd="0" parTransId="{A182A3DF-4FB3-48FA-AD2B-D33A27C654FA}" sibTransId="{AFAB9AB3-FB2B-4321-AD55-F2FF94A761F0}"/>
    <dgm:cxn modelId="{6AD7BF9A-FDEB-42A3-A5FC-3CCA1D3E081B}" type="presOf" srcId="{302EC35E-8D2B-4AB9-B2AA-C1C9BF7B3C22}" destId="{29996F25-6EE8-403F-AD2D-96F01B2A569F}" srcOrd="0" destOrd="2" presId="urn:microsoft.com/office/officeart/2005/8/layout/radial2"/>
    <dgm:cxn modelId="{D5D48549-E72F-4C51-8ECE-C1375639E548}" srcId="{07D94B78-7CDF-414E-8E5E-21B3FAE438CE}" destId="{DDDAAA5F-E22C-4268-A668-13724F8A7123}" srcOrd="1" destOrd="0" parTransId="{153F8E8E-6EC1-4B76-9BD8-AAE3A46340E9}" sibTransId="{F7466387-B62E-4484-8C38-D3B9DE37CE72}"/>
    <dgm:cxn modelId="{DDF9DFAD-C476-44C0-8946-61C2A92D737E}" type="presOf" srcId="{B465DEC2-32F4-4257-B128-D34F16EFBDC0}" destId="{57FAFEE6-0D11-4E21-8F2B-09BB0DD1B91D}" srcOrd="0" destOrd="0" presId="urn:microsoft.com/office/officeart/2005/8/layout/radial2"/>
    <dgm:cxn modelId="{5A856130-2059-406C-95E7-292AA5C438B7}" type="presOf" srcId="{DA129A86-A8D6-4ED6-92D8-47DFF722320B}" destId="{B3CB53E1-DA18-44C6-8250-C3695139BEB5}" srcOrd="0" destOrd="0" presId="urn:microsoft.com/office/officeart/2005/8/layout/radial2"/>
    <dgm:cxn modelId="{D63C6D57-3664-4177-BB85-7188778FFF90}" type="presOf" srcId="{7989126C-08F2-4CB7-B3E5-F25CA604E4A4}" destId="{75A4AF1B-7C7A-4D18-9F37-95135EDA26A8}" srcOrd="0" destOrd="0" presId="urn:microsoft.com/office/officeart/2005/8/layout/radial2"/>
    <dgm:cxn modelId="{D488111F-2875-4B3F-9D3F-19EA320F681D}" srcId="{8308E4D9-05B0-4170-B496-E59E48EACE6D}" destId="{460723EA-D2C4-47A8-9C62-33E4DD4D2250}" srcOrd="1" destOrd="0" parTransId="{7989126C-08F2-4CB7-B3E5-F25CA604E4A4}" sibTransId="{55E4DF40-05BF-47FD-A6DF-700B9097D8BF}"/>
    <dgm:cxn modelId="{76614BC4-4BC7-484E-AB5F-E6D7BDDB67A8}" srcId="{8308E4D9-05B0-4170-B496-E59E48EACE6D}" destId="{10ECE8E9-75F5-4052-AA1F-74E212125024}" srcOrd="2" destOrd="0" parTransId="{2B6BC2AC-30CB-46EB-8B32-004CAB6601F9}" sibTransId="{9F2A66D9-C001-4DE1-8D88-ADCCBAF00A5B}"/>
    <dgm:cxn modelId="{EA25582F-228D-47D6-A499-67557AFD25AC}" type="presOf" srcId="{10ECE8E9-75F5-4052-AA1F-74E212125024}" destId="{3E3180B7-9836-452D-8D31-63BC48498D02}" srcOrd="0" destOrd="0" presId="urn:microsoft.com/office/officeart/2005/8/layout/radial2"/>
    <dgm:cxn modelId="{A9303333-4DEC-414D-9E15-DCD67A5D5A7F}" srcId="{10ECE8E9-75F5-4052-AA1F-74E212125024}" destId="{302EC35E-8D2B-4AB9-B2AA-C1C9BF7B3C22}" srcOrd="2" destOrd="0" parTransId="{84BE7E0A-737B-4242-84F4-FF563D6D64AB}" sibTransId="{C10FADEE-ACFC-41E4-97C4-D897E9574805}"/>
    <dgm:cxn modelId="{394D4DF0-993C-4460-9CAA-E0386C35727B}" type="presOf" srcId="{5B728F6A-6C2A-4007-97B4-46E12B2329FC}" destId="{57FAFEE6-0D11-4E21-8F2B-09BB0DD1B91D}" srcOrd="0" destOrd="3" presId="urn:microsoft.com/office/officeart/2005/8/layout/radial2"/>
    <dgm:cxn modelId="{ED6D58A5-F8E3-4FA0-A529-04AC93A34E04}" type="presOf" srcId="{DC76B5AA-2B32-4250-A163-BBCD91CF7130}" destId="{6AF8F0BC-606F-4C37-AA5C-1F377514EC8F}" srcOrd="0" destOrd="0" presId="urn:microsoft.com/office/officeart/2005/8/layout/radial2"/>
    <dgm:cxn modelId="{437706FB-A697-4082-968C-0279CCC742EF}" srcId="{10ECE8E9-75F5-4052-AA1F-74E212125024}" destId="{65A75FC7-4870-4D89-BDAB-6B7622007F6A}" srcOrd="1" destOrd="0" parTransId="{8A7B20E4-96EB-4693-A921-A35E503ACA58}" sibTransId="{22759D91-946C-4EB0-92F3-A24C82EA36BB}"/>
    <dgm:cxn modelId="{CDA18D5A-E3B2-49A8-BB6E-A0295463F14D}" type="presOf" srcId="{DDDAAA5F-E22C-4268-A668-13724F8A7123}" destId="{57FAFEE6-0D11-4E21-8F2B-09BB0DD1B91D}" srcOrd="0" destOrd="1" presId="urn:microsoft.com/office/officeart/2005/8/layout/radial2"/>
    <dgm:cxn modelId="{168CE6C4-8E0D-4927-BD66-CB96E637FD2A}" type="presOf" srcId="{8308E4D9-05B0-4170-B496-E59E48EACE6D}" destId="{D333662E-DAEC-4972-B3C2-465238F4A846}" srcOrd="0" destOrd="0" presId="urn:microsoft.com/office/officeart/2005/8/layout/radial2"/>
    <dgm:cxn modelId="{12B4C760-C396-44F9-A222-A8A423E8F1E6}" type="presParOf" srcId="{D333662E-DAEC-4972-B3C2-465238F4A846}" destId="{BDD27A4E-848C-44C3-8C12-12985E15DC97}" srcOrd="0" destOrd="0" presId="urn:microsoft.com/office/officeart/2005/8/layout/radial2"/>
    <dgm:cxn modelId="{A621C4D2-8997-4A96-A416-4220828A786B}" type="presParOf" srcId="{BDD27A4E-848C-44C3-8C12-12985E15DC97}" destId="{334A8060-1661-4F9C-9513-2C499484C319}" srcOrd="0" destOrd="0" presId="urn:microsoft.com/office/officeart/2005/8/layout/radial2"/>
    <dgm:cxn modelId="{0924BAEF-C46A-4D7E-9496-94330E595A8B}" type="presParOf" srcId="{334A8060-1661-4F9C-9513-2C499484C319}" destId="{6F3E09AD-3DDA-40AD-8E3F-7A231A5412D9}" srcOrd="0" destOrd="0" presId="urn:microsoft.com/office/officeart/2005/8/layout/radial2"/>
    <dgm:cxn modelId="{B93BE527-709B-45F7-9C4F-6957F1595CC3}" type="presParOf" srcId="{334A8060-1661-4F9C-9513-2C499484C319}" destId="{284139E2-11B7-4619-A13B-3DC2A5F30E75}" srcOrd="1" destOrd="0" presId="urn:microsoft.com/office/officeart/2005/8/layout/radial2"/>
    <dgm:cxn modelId="{A9FF3FA8-53B5-4491-8E1D-290F8A59E28A}" type="presParOf" srcId="{BDD27A4E-848C-44C3-8C12-12985E15DC97}" destId="{B3CB53E1-DA18-44C6-8250-C3695139BEB5}" srcOrd="1" destOrd="0" presId="urn:microsoft.com/office/officeart/2005/8/layout/radial2"/>
    <dgm:cxn modelId="{8BC201A9-A135-4841-930A-A9E40B05AD5C}" type="presParOf" srcId="{BDD27A4E-848C-44C3-8C12-12985E15DC97}" destId="{9DD8269B-AA98-4604-BE4C-1A4B1FCFA63F}" srcOrd="2" destOrd="0" presId="urn:microsoft.com/office/officeart/2005/8/layout/radial2"/>
    <dgm:cxn modelId="{6D5F6181-0183-4811-8B65-CF15B69B59CC}" type="presParOf" srcId="{9DD8269B-AA98-4604-BE4C-1A4B1FCFA63F}" destId="{6A669862-52FE-4BBA-95F7-84A032BB5655}" srcOrd="0" destOrd="0" presId="urn:microsoft.com/office/officeart/2005/8/layout/radial2"/>
    <dgm:cxn modelId="{C44D55F1-1D90-466E-A10D-92FDC3B5CB9E}" type="presParOf" srcId="{9DD8269B-AA98-4604-BE4C-1A4B1FCFA63F}" destId="{57FAFEE6-0D11-4E21-8F2B-09BB0DD1B91D}" srcOrd="1" destOrd="0" presId="urn:microsoft.com/office/officeart/2005/8/layout/radial2"/>
    <dgm:cxn modelId="{7E04D922-92F7-4F7C-846D-B8A46D264F19}" type="presParOf" srcId="{BDD27A4E-848C-44C3-8C12-12985E15DC97}" destId="{75A4AF1B-7C7A-4D18-9F37-95135EDA26A8}" srcOrd="3" destOrd="0" presId="urn:microsoft.com/office/officeart/2005/8/layout/radial2"/>
    <dgm:cxn modelId="{4BC166F5-9E40-4E46-90DC-91C310BAD1FD}" type="presParOf" srcId="{BDD27A4E-848C-44C3-8C12-12985E15DC97}" destId="{A994C21E-29B7-4164-8008-F1F92769ABDE}" srcOrd="4" destOrd="0" presId="urn:microsoft.com/office/officeart/2005/8/layout/radial2"/>
    <dgm:cxn modelId="{317EED80-C7B3-4954-8A4A-F7FACAEA9517}" type="presParOf" srcId="{A994C21E-29B7-4164-8008-F1F92769ABDE}" destId="{10FD4B45-BA11-4772-B611-956A33E1192A}" srcOrd="0" destOrd="0" presId="urn:microsoft.com/office/officeart/2005/8/layout/radial2"/>
    <dgm:cxn modelId="{FCC6DBC6-1FB2-458F-A45F-E0F4DEA787B9}" type="presParOf" srcId="{A994C21E-29B7-4164-8008-F1F92769ABDE}" destId="{6AF8F0BC-606F-4C37-AA5C-1F377514EC8F}" srcOrd="1" destOrd="0" presId="urn:microsoft.com/office/officeart/2005/8/layout/radial2"/>
    <dgm:cxn modelId="{DD4BDD29-7D76-44C4-8270-4FDDDE36865F}" type="presParOf" srcId="{BDD27A4E-848C-44C3-8C12-12985E15DC97}" destId="{F1DACEC5-21C7-430A-908D-764D964D544F}" srcOrd="5" destOrd="0" presId="urn:microsoft.com/office/officeart/2005/8/layout/radial2"/>
    <dgm:cxn modelId="{6B8D66C3-8161-4869-AA99-0C638926D338}" type="presParOf" srcId="{BDD27A4E-848C-44C3-8C12-12985E15DC97}" destId="{A57E6D45-0309-4242-8BB5-0CA69857915E}" srcOrd="6" destOrd="0" presId="urn:microsoft.com/office/officeart/2005/8/layout/radial2"/>
    <dgm:cxn modelId="{7B3C7B22-8056-4058-A9A7-857B6BE26F44}" type="presParOf" srcId="{A57E6D45-0309-4242-8BB5-0CA69857915E}" destId="{3E3180B7-9836-452D-8D31-63BC48498D02}" srcOrd="0" destOrd="0" presId="urn:microsoft.com/office/officeart/2005/8/layout/radial2"/>
    <dgm:cxn modelId="{96E9578A-ED8E-4FC6-8B92-839166DE30E1}" type="presParOf" srcId="{A57E6D45-0309-4242-8BB5-0CA69857915E}" destId="{29996F25-6EE8-403F-AD2D-96F01B2A569F}"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7B60F9-9F3E-47CC-9938-35F6AF5CAB1C}">
      <dsp:nvSpPr>
        <dsp:cNvPr id="0" name=""/>
        <dsp:cNvSpPr/>
      </dsp:nvSpPr>
      <dsp:spPr>
        <a:xfrm>
          <a:off x="2776" y="1221141"/>
          <a:ext cx="1051483" cy="1158467"/>
        </a:xfrm>
        <a:prstGeom prst="roundRect">
          <a:avLst>
            <a:gd name="adj" fmla="val 10000"/>
          </a:avLst>
        </a:prstGeom>
        <a:gradFill rotWithShape="0">
          <a:gsLst>
            <a:gs pos="0">
              <a:schemeClr val="accent2">
                <a:shade val="80000"/>
                <a:hueOff val="0"/>
                <a:satOff val="0"/>
                <a:lumOff val="0"/>
                <a:alphaOff val="0"/>
                <a:tint val="65000"/>
                <a:lumMod val="110000"/>
              </a:schemeClr>
            </a:gs>
            <a:gs pos="88000">
              <a:schemeClr val="accent2">
                <a:shade val="80000"/>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kern="1200" dirty="0" smtClean="0"/>
            <a:t>Study the flow direction</a:t>
          </a:r>
          <a:endParaRPr lang="ar-SA" sz="1600" kern="1200" dirty="0"/>
        </a:p>
      </dsp:txBody>
      <dsp:txXfrm>
        <a:off x="33573" y="1251938"/>
        <a:ext cx="989889" cy="1096873"/>
      </dsp:txXfrm>
    </dsp:sp>
    <dsp:sp modelId="{DE8CBFC5-D04D-4355-8D95-518861F63806}">
      <dsp:nvSpPr>
        <dsp:cNvPr id="0" name=""/>
        <dsp:cNvSpPr/>
      </dsp:nvSpPr>
      <dsp:spPr>
        <a:xfrm>
          <a:off x="1159408" y="1669991"/>
          <a:ext cx="222914" cy="260767"/>
        </a:xfrm>
        <a:prstGeom prst="rightArrow">
          <a:avLst>
            <a:gd name="adj1" fmla="val 60000"/>
            <a:gd name="adj2" fmla="val 50000"/>
          </a:avLst>
        </a:prstGeom>
        <a:gradFill rotWithShape="0">
          <a:gsLst>
            <a:gs pos="0">
              <a:schemeClr val="accent2">
                <a:shade val="90000"/>
                <a:hueOff val="0"/>
                <a:satOff val="0"/>
                <a:lumOff val="0"/>
                <a:alphaOff val="0"/>
                <a:tint val="65000"/>
                <a:lumMod val="110000"/>
              </a:schemeClr>
            </a:gs>
            <a:gs pos="88000">
              <a:schemeClr val="accent2">
                <a:shade val="90000"/>
                <a:hueOff val="0"/>
                <a:satOff val="0"/>
                <a:lumOff val="0"/>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a:p>
      </dsp:txBody>
      <dsp:txXfrm>
        <a:off x="1159408" y="1722144"/>
        <a:ext cx="156040" cy="156461"/>
      </dsp:txXfrm>
    </dsp:sp>
    <dsp:sp modelId="{2583819A-97D4-474E-9EE8-E4A386859650}">
      <dsp:nvSpPr>
        <dsp:cNvPr id="0" name=""/>
        <dsp:cNvSpPr/>
      </dsp:nvSpPr>
      <dsp:spPr>
        <a:xfrm>
          <a:off x="1474853" y="1221141"/>
          <a:ext cx="1051483" cy="1158467"/>
        </a:xfrm>
        <a:prstGeom prst="roundRect">
          <a:avLst>
            <a:gd name="adj" fmla="val 10000"/>
          </a:avLst>
        </a:prstGeom>
        <a:gradFill rotWithShape="0">
          <a:gsLst>
            <a:gs pos="0">
              <a:schemeClr val="accent2">
                <a:shade val="80000"/>
                <a:hueOff val="-75644"/>
                <a:satOff val="-1930"/>
                <a:lumOff val="5692"/>
                <a:alphaOff val="0"/>
                <a:tint val="65000"/>
                <a:lumMod val="110000"/>
              </a:schemeClr>
            </a:gs>
            <a:gs pos="88000">
              <a:schemeClr val="accent2">
                <a:shade val="80000"/>
                <a:hueOff val="-75644"/>
                <a:satOff val="-1930"/>
                <a:lumOff val="5692"/>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kern="1200" dirty="0" smtClean="0"/>
            <a:t>Select study area</a:t>
          </a:r>
          <a:endParaRPr lang="en-US" sz="1600" kern="1200" dirty="0"/>
        </a:p>
      </dsp:txBody>
      <dsp:txXfrm>
        <a:off x="1505650" y="1251938"/>
        <a:ext cx="989889" cy="1096873"/>
      </dsp:txXfrm>
    </dsp:sp>
    <dsp:sp modelId="{23F6675B-EDF0-4263-B2F5-403682A52E7B}">
      <dsp:nvSpPr>
        <dsp:cNvPr id="0" name=""/>
        <dsp:cNvSpPr/>
      </dsp:nvSpPr>
      <dsp:spPr>
        <a:xfrm>
          <a:off x="2631484" y="1669991"/>
          <a:ext cx="222914" cy="260767"/>
        </a:xfrm>
        <a:prstGeom prst="rightArrow">
          <a:avLst>
            <a:gd name="adj1" fmla="val 60000"/>
            <a:gd name="adj2" fmla="val 50000"/>
          </a:avLst>
        </a:prstGeom>
        <a:gradFill rotWithShape="0">
          <a:gsLst>
            <a:gs pos="0">
              <a:schemeClr val="accent2">
                <a:shade val="90000"/>
                <a:hueOff val="-91193"/>
                <a:satOff val="-2306"/>
                <a:lumOff val="6361"/>
                <a:alphaOff val="0"/>
                <a:tint val="65000"/>
                <a:lumMod val="110000"/>
              </a:schemeClr>
            </a:gs>
            <a:gs pos="88000">
              <a:schemeClr val="accent2">
                <a:shade val="90000"/>
                <a:hueOff val="-91193"/>
                <a:satOff val="-2306"/>
                <a:lumOff val="6361"/>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a:p>
      </dsp:txBody>
      <dsp:txXfrm>
        <a:off x="2631484" y="1722144"/>
        <a:ext cx="156040" cy="156461"/>
      </dsp:txXfrm>
    </dsp:sp>
    <dsp:sp modelId="{B17A5CFA-17E2-4F46-93AD-FF16BC65B10A}">
      <dsp:nvSpPr>
        <dsp:cNvPr id="0" name=""/>
        <dsp:cNvSpPr/>
      </dsp:nvSpPr>
      <dsp:spPr>
        <a:xfrm>
          <a:off x="2946929" y="1221141"/>
          <a:ext cx="1051483" cy="1158467"/>
        </a:xfrm>
        <a:prstGeom prst="roundRect">
          <a:avLst>
            <a:gd name="adj" fmla="val 10000"/>
          </a:avLst>
        </a:prstGeom>
        <a:gradFill rotWithShape="0">
          <a:gsLst>
            <a:gs pos="0">
              <a:schemeClr val="accent2">
                <a:shade val="80000"/>
                <a:hueOff val="-151288"/>
                <a:satOff val="-3859"/>
                <a:lumOff val="11385"/>
                <a:alphaOff val="0"/>
                <a:tint val="65000"/>
                <a:lumMod val="110000"/>
              </a:schemeClr>
            </a:gs>
            <a:gs pos="88000">
              <a:schemeClr val="accent2">
                <a:shade val="80000"/>
                <a:hueOff val="-151288"/>
                <a:satOff val="-3859"/>
                <a:lumOff val="11385"/>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en-US" sz="1400" kern="1200" dirty="0" smtClean="0"/>
            <a:t>Select </a:t>
          </a:r>
          <a:r>
            <a:rPr lang="en-US" sz="1400" kern="1200" smtClean="0"/>
            <a:t>suitable location of WWTP</a:t>
          </a:r>
          <a:endParaRPr lang="en-US" sz="1400" kern="1200" dirty="0"/>
        </a:p>
      </dsp:txBody>
      <dsp:txXfrm>
        <a:off x="2977726" y="1251938"/>
        <a:ext cx="989889" cy="1096873"/>
      </dsp:txXfrm>
    </dsp:sp>
    <dsp:sp modelId="{0E617179-B62A-496E-ACB3-B3F9BA9B2CF5}">
      <dsp:nvSpPr>
        <dsp:cNvPr id="0" name=""/>
        <dsp:cNvSpPr/>
      </dsp:nvSpPr>
      <dsp:spPr>
        <a:xfrm>
          <a:off x="4103561" y="1669991"/>
          <a:ext cx="222914" cy="260767"/>
        </a:xfrm>
        <a:prstGeom prst="rightArrow">
          <a:avLst>
            <a:gd name="adj1" fmla="val 60000"/>
            <a:gd name="adj2" fmla="val 50000"/>
          </a:avLst>
        </a:prstGeom>
        <a:gradFill rotWithShape="0">
          <a:gsLst>
            <a:gs pos="0">
              <a:schemeClr val="accent2">
                <a:shade val="90000"/>
                <a:hueOff val="-182387"/>
                <a:satOff val="-4612"/>
                <a:lumOff val="12723"/>
                <a:alphaOff val="0"/>
                <a:tint val="65000"/>
                <a:lumMod val="110000"/>
              </a:schemeClr>
            </a:gs>
            <a:gs pos="88000">
              <a:schemeClr val="accent2">
                <a:shade val="90000"/>
                <a:hueOff val="-182387"/>
                <a:satOff val="-4612"/>
                <a:lumOff val="12723"/>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a:p>
      </dsp:txBody>
      <dsp:txXfrm>
        <a:off x="4103561" y="1722144"/>
        <a:ext cx="156040" cy="156461"/>
      </dsp:txXfrm>
    </dsp:sp>
    <dsp:sp modelId="{6DDD2E15-DC92-4924-A8DE-8D6CE27EB3E0}">
      <dsp:nvSpPr>
        <dsp:cNvPr id="0" name=""/>
        <dsp:cNvSpPr/>
      </dsp:nvSpPr>
      <dsp:spPr>
        <a:xfrm>
          <a:off x="4419006" y="1221141"/>
          <a:ext cx="1051483" cy="1158467"/>
        </a:xfrm>
        <a:prstGeom prst="roundRect">
          <a:avLst>
            <a:gd name="adj" fmla="val 10000"/>
          </a:avLst>
        </a:prstGeom>
        <a:gradFill rotWithShape="0">
          <a:gsLst>
            <a:gs pos="0">
              <a:schemeClr val="accent2">
                <a:shade val="80000"/>
                <a:hueOff val="-226932"/>
                <a:satOff val="-5789"/>
                <a:lumOff val="17077"/>
                <a:alphaOff val="0"/>
                <a:tint val="65000"/>
                <a:lumMod val="110000"/>
              </a:schemeClr>
            </a:gs>
            <a:gs pos="88000">
              <a:schemeClr val="accent2">
                <a:shade val="80000"/>
                <a:hueOff val="-226932"/>
                <a:satOff val="-5789"/>
                <a:lumOff val="1707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kern="1200" dirty="0" smtClean="0"/>
            <a:t>Collect data</a:t>
          </a:r>
          <a:endParaRPr lang="en-US" sz="1600" kern="1200" dirty="0"/>
        </a:p>
      </dsp:txBody>
      <dsp:txXfrm>
        <a:off x="4449803" y="1251938"/>
        <a:ext cx="989889" cy="1096873"/>
      </dsp:txXfrm>
    </dsp:sp>
    <dsp:sp modelId="{078B0A26-A460-4A16-B8A5-9E6ED7E5D413}">
      <dsp:nvSpPr>
        <dsp:cNvPr id="0" name=""/>
        <dsp:cNvSpPr/>
      </dsp:nvSpPr>
      <dsp:spPr>
        <a:xfrm>
          <a:off x="5575637" y="1669991"/>
          <a:ext cx="222914" cy="260767"/>
        </a:xfrm>
        <a:prstGeom prst="rightArrow">
          <a:avLst>
            <a:gd name="adj1" fmla="val 60000"/>
            <a:gd name="adj2" fmla="val 50000"/>
          </a:avLst>
        </a:prstGeom>
        <a:gradFill rotWithShape="0">
          <a:gsLst>
            <a:gs pos="0">
              <a:schemeClr val="accent2">
                <a:shade val="90000"/>
                <a:hueOff val="-273580"/>
                <a:satOff val="-6918"/>
                <a:lumOff val="19084"/>
                <a:alphaOff val="0"/>
                <a:tint val="65000"/>
                <a:lumMod val="110000"/>
              </a:schemeClr>
            </a:gs>
            <a:gs pos="88000">
              <a:schemeClr val="accent2">
                <a:shade val="90000"/>
                <a:hueOff val="-273580"/>
                <a:satOff val="-6918"/>
                <a:lumOff val="19084"/>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a:p>
      </dsp:txBody>
      <dsp:txXfrm>
        <a:off x="5575637" y="1722144"/>
        <a:ext cx="156040" cy="156461"/>
      </dsp:txXfrm>
    </dsp:sp>
    <dsp:sp modelId="{5BFEE80A-2CD8-454B-884A-26A0C78D93FF}">
      <dsp:nvSpPr>
        <dsp:cNvPr id="0" name=""/>
        <dsp:cNvSpPr/>
      </dsp:nvSpPr>
      <dsp:spPr>
        <a:xfrm>
          <a:off x="5891082" y="1221141"/>
          <a:ext cx="1051483" cy="1158467"/>
        </a:xfrm>
        <a:prstGeom prst="roundRect">
          <a:avLst>
            <a:gd name="adj" fmla="val 10000"/>
          </a:avLst>
        </a:prstGeom>
        <a:gradFill rotWithShape="0">
          <a:gsLst>
            <a:gs pos="0">
              <a:schemeClr val="accent2">
                <a:shade val="80000"/>
                <a:hueOff val="-302575"/>
                <a:satOff val="-7719"/>
                <a:lumOff val="22769"/>
                <a:alphaOff val="0"/>
                <a:tint val="65000"/>
                <a:lumMod val="110000"/>
              </a:schemeClr>
            </a:gs>
            <a:gs pos="88000">
              <a:schemeClr val="accent2">
                <a:shade val="80000"/>
                <a:hueOff val="-302575"/>
                <a:satOff val="-7719"/>
                <a:lumOff val="22769"/>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Design Flow of each village</a:t>
          </a:r>
          <a:endParaRPr lang="en-US" sz="1800" kern="1200" dirty="0"/>
        </a:p>
      </dsp:txBody>
      <dsp:txXfrm>
        <a:off x="5921879" y="1251938"/>
        <a:ext cx="989889" cy="1096873"/>
      </dsp:txXfrm>
    </dsp:sp>
    <dsp:sp modelId="{D797BD9A-B011-4104-A7FA-71B2B823D03A}">
      <dsp:nvSpPr>
        <dsp:cNvPr id="0" name=""/>
        <dsp:cNvSpPr/>
      </dsp:nvSpPr>
      <dsp:spPr>
        <a:xfrm>
          <a:off x="7047714" y="1669991"/>
          <a:ext cx="222914" cy="260767"/>
        </a:xfrm>
        <a:prstGeom prst="rightArrow">
          <a:avLst>
            <a:gd name="adj1" fmla="val 60000"/>
            <a:gd name="adj2" fmla="val 50000"/>
          </a:avLst>
        </a:prstGeom>
        <a:gradFill rotWithShape="0">
          <a:gsLst>
            <a:gs pos="0">
              <a:schemeClr val="accent2">
                <a:shade val="90000"/>
                <a:hueOff val="-364774"/>
                <a:satOff val="-9224"/>
                <a:lumOff val="25446"/>
                <a:alphaOff val="0"/>
                <a:tint val="65000"/>
                <a:lumMod val="110000"/>
              </a:schemeClr>
            </a:gs>
            <a:gs pos="88000">
              <a:schemeClr val="accent2">
                <a:shade val="90000"/>
                <a:hueOff val="-364774"/>
                <a:satOff val="-9224"/>
                <a:lumOff val="25446"/>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a:p>
      </dsp:txBody>
      <dsp:txXfrm>
        <a:off x="7047714" y="1722144"/>
        <a:ext cx="156040" cy="156461"/>
      </dsp:txXfrm>
    </dsp:sp>
    <dsp:sp modelId="{09C9B6E9-0BB6-44E3-A60E-24834635834F}">
      <dsp:nvSpPr>
        <dsp:cNvPr id="0" name=""/>
        <dsp:cNvSpPr/>
      </dsp:nvSpPr>
      <dsp:spPr>
        <a:xfrm>
          <a:off x="7363159" y="1221141"/>
          <a:ext cx="1051483" cy="1158467"/>
        </a:xfrm>
        <a:prstGeom prst="roundRect">
          <a:avLst>
            <a:gd name="adj" fmla="val 10000"/>
          </a:avLst>
        </a:prstGeom>
        <a:gradFill rotWithShape="0">
          <a:gsLst>
            <a:gs pos="0">
              <a:schemeClr val="accent2">
                <a:shade val="80000"/>
                <a:hueOff val="-378219"/>
                <a:satOff val="-9648"/>
                <a:lumOff val="28462"/>
                <a:alphaOff val="0"/>
                <a:tint val="65000"/>
                <a:lumMod val="110000"/>
              </a:schemeClr>
            </a:gs>
            <a:gs pos="88000">
              <a:schemeClr val="accent2">
                <a:shade val="80000"/>
                <a:hueOff val="-378219"/>
                <a:satOff val="-9648"/>
                <a:lumOff val="28462"/>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en-US" sz="1600" b="0" kern="1200" dirty="0" smtClean="0"/>
            <a:t>Design the sewer network</a:t>
          </a:r>
          <a:endParaRPr lang="en-US" sz="1600" b="0" kern="1200" dirty="0"/>
        </a:p>
      </dsp:txBody>
      <dsp:txXfrm>
        <a:off x="7393956" y="1251938"/>
        <a:ext cx="989889" cy="1096873"/>
      </dsp:txXfrm>
    </dsp:sp>
    <dsp:sp modelId="{5DAF0184-0790-4402-B00C-8B12F6905120}">
      <dsp:nvSpPr>
        <dsp:cNvPr id="0" name=""/>
        <dsp:cNvSpPr/>
      </dsp:nvSpPr>
      <dsp:spPr>
        <a:xfrm>
          <a:off x="8519791" y="1669991"/>
          <a:ext cx="222914" cy="260767"/>
        </a:xfrm>
        <a:prstGeom prst="rightArrow">
          <a:avLst>
            <a:gd name="adj1" fmla="val 60000"/>
            <a:gd name="adj2" fmla="val 50000"/>
          </a:avLst>
        </a:prstGeom>
        <a:gradFill rotWithShape="0">
          <a:gsLst>
            <a:gs pos="0">
              <a:schemeClr val="accent2">
                <a:shade val="90000"/>
                <a:hueOff val="-455967"/>
                <a:satOff val="-11530"/>
                <a:lumOff val="31807"/>
                <a:alphaOff val="0"/>
                <a:tint val="65000"/>
                <a:lumMod val="110000"/>
              </a:schemeClr>
            </a:gs>
            <a:gs pos="88000">
              <a:schemeClr val="accent2">
                <a:shade val="90000"/>
                <a:hueOff val="-455967"/>
                <a:satOff val="-11530"/>
                <a:lumOff val="31807"/>
                <a:alphaOff val="0"/>
                <a:tint val="9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rtl="1">
            <a:lnSpc>
              <a:spcPct val="90000"/>
            </a:lnSpc>
            <a:spcBef>
              <a:spcPct val="0"/>
            </a:spcBef>
            <a:spcAft>
              <a:spcPct val="35000"/>
            </a:spcAft>
          </a:pPr>
          <a:endParaRPr lang="ar-SA" sz="1100" kern="1200"/>
        </a:p>
      </dsp:txBody>
      <dsp:txXfrm>
        <a:off x="8519791" y="1722144"/>
        <a:ext cx="156040" cy="156461"/>
      </dsp:txXfrm>
    </dsp:sp>
    <dsp:sp modelId="{041F1676-D0AE-4583-9809-AF3A42B44322}">
      <dsp:nvSpPr>
        <dsp:cNvPr id="0" name=""/>
        <dsp:cNvSpPr/>
      </dsp:nvSpPr>
      <dsp:spPr>
        <a:xfrm>
          <a:off x="8835236" y="1221141"/>
          <a:ext cx="1051483" cy="1158467"/>
        </a:xfrm>
        <a:prstGeom prst="roundRect">
          <a:avLst>
            <a:gd name="adj" fmla="val 10000"/>
          </a:avLst>
        </a:prstGeom>
        <a:gradFill rotWithShape="0">
          <a:gsLst>
            <a:gs pos="0">
              <a:schemeClr val="accent2">
                <a:shade val="80000"/>
                <a:hueOff val="-453863"/>
                <a:satOff val="-11578"/>
                <a:lumOff val="34154"/>
                <a:alphaOff val="0"/>
                <a:tint val="65000"/>
                <a:lumMod val="110000"/>
              </a:schemeClr>
            </a:gs>
            <a:gs pos="88000">
              <a:schemeClr val="accent2">
                <a:shade val="80000"/>
                <a:hueOff val="-453863"/>
                <a:satOff val="-11578"/>
                <a:lumOff val="34154"/>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en-US" sz="1800" kern="1200" dirty="0" smtClean="0"/>
            <a:t>Design WWTP</a:t>
          </a:r>
          <a:endParaRPr lang="ar-JO" sz="1800" kern="1200" dirty="0"/>
        </a:p>
      </dsp:txBody>
      <dsp:txXfrm>
        <a:off x="8866033" y="1251938"/>
        <a:ext cx="989889" cy="10968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09D099-7C47-4388-9E32-E67BBAC11657}">
      <dsp:nvSpPr>
        <dsp:cNvPr id="0" name=""/>
        <dsp:cNvSpPr/>
      </dsp:nvSpPr>
      <dsp:spPr>
        <a:xfrm>
          <a:off x="0" y="0"/>
          <a:ext cx="9480431" cy="2016289"/>
        </a:xfrm>
        <a:prstGeom prst="roundRect">
          <a:avLst>
            <a:gd name="adj" fmla="val 10000"/>
          </a:avLst>
        </a:prstGeom>
        <a:solidFill>
          <a:schemeClr val="lt1">
            <a:alpha val="90000"/>
            <a:tint val="40000"/>
            <a:hueOff val="0"/>
            <a:satOff val="0"/>
            <a:lumOff val="0"/>
            <a:alphaOff val="0"/>
          </a:schemeClr>
        </a:solidFill>
        <a:ln w="19050" cap="rnd"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93E19B-B477-4873-9860-AF9FE639DC8F}">
      <dsp:nvSpPr>
        <dsp:cNvPr id="0" name=""/>
        <dsp:cNvSpPr/>
      </dsp:nvSpPr>
      <dsp:spPr>
        <a:xfrm>
          <a:off x="287295" y="268838"/>
          <a:ext cx="1023659" cy="1478612"/>
        </a:xfrm>
        <a:prstGeom prst="roundRect">
          <a:avLst>
            <a:gd name="adj" fmla="val 10000"/>
          </a:avLst>
        </a:prstGeom>
        <a:blipFill rotWithShape="1">
          <a:blip xmlns:r="http://schemas.openxmlformats.org/officeDocument/2006/relationships" r:embed="rId1"/>
          <a:stretch>
            <a:fillRect/>
          </a:stretch>
        </a:blip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83BDF7-023F-4C0F-8925-3A1ED0EF6236}">
      <dsp:nvSpPr>
        <dsp:cNvPr id="0" name=""/>
        <dsp:cNvSpPr/>
      </dsp:nvSpPr>
      <dsp:spPr>
        <a:xfrm rot="10800000">
          <a:off x="287295" y="2016289"/>
          <a:ext cx="1023659" cy="2464354"/>
        </a:xfrm>
        <a:prstGeom prst="round2SameRect">
          <a:avLst>
            <a:gd name="adj1" fmla="val 10500"/>
            <a:gd name="adj2" fmla="val 0"/>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r>
            <a:rPr lang="en-US" sz="1400" kern="1200" dirty="0" err="1" smtClean="0"/>
            <a:t>Beita</a:t>
          </a:r>
          <a:endParaRPr lang="en-US" sz="1400" kern="1200" dirty="0" smtClean="0"/>
        </a:p>
      </dsp:txBody>
      <dsp:txXfrm rot="10800000">
        <a:off x="318776" y="2016289"/>
        <a:ext cx="960697" cy="2432873"/>
      </dsp:txXfrm>
    </dsp:sp>
    <dsp:sp modelId="{54AFAC4C-102F-4E4C-B22A-B6CFFB08D63F}">
      <dsp:nvSpPr>
        <dsp:cNvPr id="0" name=""/>
        <dsp:cNvSpPr/>
      </dsp:nvSpPr>
      <dsp:spPr>
        <a:xfrm>
          <a:off x="1413321" y="268838"/>
          <a:ext cx="1023659" cy="1478612"/>
        </a:xfrm>
        <a:prstGeom prst="roundRect">
          <a:avLst>
            <a:gd name="adj" fmla="val 10000"/>
          </a:avLst>
        </a:prstGeom>
        <a:blipFill rotWithShape="1">
          <a:blip xmlns:r="http://schemas.openxmlformats.org/officeDocument/2006/relationships" r:embed="rId2"/>
          <a:stretch>
            <a:fillRect/>
          </a:stretch>
        </a:blip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07D146-20DF-4650-85EF-35677E077153}">
      <dsp:nvSpPr>
        <dsp:cNvPr id="0" name=""/>
        <dsp:cNvSpPr/>
      </dsp:nvSpPr>
      <dsp:spPr>
        <a:xfrm rot="10800000">
          <a:off x="1413321" y="2016289"/>
          <a:ext cx="1023659" cy="2464354"/>
        </a:xfrm>
        <a:prstGeom prst="round2SameRect">
          <a:avLst>
            <a:gd name="adj1" fmla="val 10500"/>
            <a:gd name="adj2" fmla="val 0"/>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r>
            <a:rPr lang="en-US" sz="1400" kern="1200" dirty="0" err="1" smtClean="0"/>
            <a:t>Awarta</a:t>
          </a:r>
          <a:endParaRPr lang="ar-JO" sz="1400" kern="1200" dirty="0"/>
        </a:p>
      </dsp:txBody>
      <dsp:txXfrm rot="10800000">
        <a:off x="1444802" y="2016289"/>
        <a:ext cx="960697" cy="2432873"/>
      </dsp:txXfrm>
    </dsp:sp>
    <dsp:sp modelId="{62968E2B-DCFD-46B5-8047-262D048E9F51}">
      <dsp:nvSpPr>
        <dsp:cNvPr id="0" name=""/>
        <dsp:cNvSpPr/>
      </dsp:nvSpPr>
      <dsp:spPr>
        <a:xfrm>
          <a:off x="2539347" y="268838"/>
          <a:ext cx="1023659" cy="1478612"/>
        </a:xfrm>
        <a:prstGeom prst="roundRect">
          <a:avLst>
            <a:gd name="adj" fmla="val 10000"/>
          </a:avLst>
        </a:prstGeom>
        <a:blipFill rotWithShape="1">
          <a:blip xmlns:r="http://schemas.openxmlformats.org/officeDocument/2006/relationships" r:embed="rId3"/>
          <a:stretch>
            <a:fillRect/>
          </a:stretch>
        </a:blip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3F35E4-AE20-49A9-8D12-8E9D1F3F551D}">
      <dsp:nvSpPr>
        <dsp:cNvPr id="0" name=""/>
        <dsp:cNvSpPr/>
      </dsp:nvSpPr>
      <dsp:spPr>
        <a:xfrm rot="10800000">
          <a:off x="2539347" y="2016289"/>
          <a:ext cx="1023659" cy="2464354"/>
        </a:xfrm>
        <a:prstGeom prst="round2SameRect">
          <a:avLst>
            <a:gd name="adj1" fmla="val 10500"/>
            <a:gd name="adj2" fmla="val 0"/>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r>
            <a:rPr lang="en-US" sz="1400" kern="1200" dirty="0" err="1" smtClean="0"/>
            <a:t>Huwwara</a:t>
          </a:r>
          <a:endParaRPr lang="ar-JO" sz="1400" kern="1200" dirty="0"/>
        </a:p>
      </dsp:txBody>
      <dsp:txXfrm rot="10800000">
        <a:off x="2570828" y="2016289"/>
        <a:ext cx="960697" cy="2432873"/>
      </dsp:txXfrm>
    </dsp:sp>
    <dsp:sp modelId="{026D97D4-2414-47FF-B1CD-5D1B7D0D1CBE}">
      <dsp:nvSpPr>
        <dsp:cNvPr id="0" name=""/>
        <dsp:cNvSpPr/>
      </dsp:nvSpPr>
      <dsp:spPr>
        <a:xfrm>
          <a:off x="3665372" y="268838"/>
          <a:ext cx="1023659" cy="1478612"/>
        </a:xfrm>
        <a:prstGeom prst="roundRect">
          <a:avLst>
            <a:gd name="adj" fmla="val 10000"/>
          </a:avLst>
        </a:prstGeom>
        <a:blipFill rotWithShape="1">
          <a:blip xmlns:r="http://schemas.openxmlformats.org/officeDocument/2006/relationships" r:embed="rId4"/>
          <a:stretch>
            <a:fillRect/>
          </a:stretch>
        </a:blip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7C4328-3B40-4B76-B884-D41C10DED646}">
      <dsp:nvSpPr>
        <dsp:cNvPr id="0" name=""/>
        <dsp:cNvSpPr/>
      </dsp:nvSpPr>
      <dsp:spPr>
        <a:xfrm rot="10800000">
          <a:off x="3665372" y="2016289"/>
          <a:ext cx="1023659" cy="2464354"/>
        </a:xfrm>
        <a:prstGeom prst="round2SameRect">
          <a:avLst>
            <a:gd name="adj1" fmla="val 10500"/>
            <a:gd name="adj2" fmla="val 0"/>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r>
            <a:rPr lang="en-US" sz="1400" kern="1200" dirty="0" err="1" smtClean="0"/>
            <a:t>Odala</a:t>
          </a:r>
          <a:endParaRPr lang="ar-JO" sz="1400" kern="1200" dirty="0"/>
        </a:p>
      </dsp:txBody>
      <dsp:txXfrm rot="10800000">
        <a:off x="3696853" y="2016289"/>
        <a:ext cx="960697" cy="2432873"/>
      </dsp:txXfrm>
    </dsp:sp>
    <dsp:sp modelId="{E31E9243-8AC2-4C3E-B34B-71AA24594310}">
      <dsp:nvSpPr>
        <dsp:cNvPr id="0" name=""/>
        <dsp:cNvSpPr/>
      </dsp:nvSpPr>
      <dsp:spPr>
        <a:xfrm>
          <a:off x="4791398" y="268838"/>
          <a:ext cx="1023659" cy="1478612"/>
        </a:xfrm>
        <a:prstGeom prst="roundRect">
          <a:avLst>
            <a:gd name="adj" fmla="val 10000"/>
          </a:avLst>
        </a:prstGeom>
        <a:blipFill rotWithShape="1">
          <a:blip xmlns:r="http://schemas.openxmlformats.org/officeDocument/2006/relationships" r:embed="rId5"/>
          <a:stretch>
            <a:fillRect/>
          </a:stretch>
        </a:blip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49E4FF-3B93-4145-90E4-594A332D5769}">
      <dsp:nvSpPr>
        <dsp:cNvPr id="0" name=""/>
        <dsp:cNvSpPr/>
      </dsp:nvSpPr>
      <dsp:spPr>
        <a:xfrm rot="10800000">
          <a:off x="4791398" y="2016289"/>
          <a:ext cx="1023659" cy="2464354"/>
        </a:xfrm>
        <a:prstGeom prst="round2SameRect">
          <a:avLst>
            <a:gd name="adj1" fmla="val 10500"/>
            <a:gd name="adj2" fmla="val 0"/>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r>
            <a:rPr lang="en-US" sz="1400" kern="1200" dirty="0" err="1" smtClean="0"/>
            <a:t>Einabus</a:t>
          </a:r>
          <a:endParaRPr lang="ar-JO" sz="1400" kern="1200" dirty="0"/>
        </a:p>
      </dsp:txBody>
      <dsp:txXfrm rot="10800000">
        <a:off x="4822879" y="2016289"/>
        <a:ext cx="960697" cy="2432873"/>
      </dsp:txXfrm>
    </dsp:sp>
    <dsp:sp modelId="{40DD535C-F077-49B0-A7B8-A1F7F1FA7C79}">
      <dsp:nvSpPr>
        <dsp:cNvPr id="0" name=""/>
        <dsp:cNvSpPr/>
      </dsp:nvSpPr>
      <dsp:spPr>
        <a:xfrm>
          <a:off x="5917424" y="268838"/>
          <a:ext cx="1023659" cy="1478612"/>
        </a:xfrm>
        <a:prstGeom prst="roundRect">
          <a:avLst>
            <a:gd name="adj" fmla="val 10000"/>
          </a:avLst>
        </a:prstGeom>
        <a:blipFill rotWithShape="1">
          <a:blip xmlns:r="http://schemas.openxmlformats.org/officeDocument/2006/relationships" r:embed="rId6"/>
          <a:stretch>
            <a:fillRect/>
          </a:stretch>
        </a:blip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D4E56F-ECF5-47B5-B83E-BBBFF7B5A259}">
      <dsp:nvSpPr>
        <dsp:cNvPr id="0" name=""/>
        <dsp:cNvSpPr/>
      </dsp:nvSpPr>
      <dsp:spPr>
        <a:xfrm rot="10800000">
          <a:off x="5917424" y="2016289"/>
          <a:ext cx="1023659" cy="2464354"/>
        </a:xfrm>
        <a:prstGeom prst="round2SameRect">
          <a:avLst>
            <a:gd name="adj1" fmla="val 10500"/>
            <a:gd name="adj2" fmla="val 0"/>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r>
            <a:rPr lang="en-US" sz="1400" kern="1200" dirty="0" err="1" smtClean="0"/>
            <a:t>Urif</a:t>
          </a:r>
          <a:endParaRPr lang="ar-JO" sz="1400" kern="1200" dirty="0"/>
        </a:p>
      </dsp:txBody>
      <dsp:txXfrm rot="10800000">
        <a:off x="5948905" y="2016289"/>
        <a:ext cx="960697" cy="2432873"/>
      </dsp:txXfrm>
    </dsp:sp>
    <dsp:sp modelId="{E57A65DE-F59A-4CA0-AB45-06BB0FA63251}">
      <dsp:nvSpPr>
        <dsp:cNvPr id="0" name=""/>
        <dsp:cNvSpPr/>
      </dsp:nvSpPr>
      <dsp:spPr>
        <a:xfrm>
          <a:off x="7043449" y="268838"/>
          <a:ext cx="1023659" cy="1478612"/>
        </a:xfrm>
        <a:prstGeom prst="roundRect">
          <a:avLst>
            <a:gd name="adj" fmla="val 10000"/>
          </a:avLst>
        </a:prstGeom>
        <a:blipFill rotWithShape="1">
          <a:blip xmlns:r="http://schemas.openxmlformats.org/officeDocument/2006/relationships" r:embed="rId7"/>
          <a:stretch>
            <a:fillRect/>
          </a:stretch>
        </a:blip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CEBEC7-EF11-42E7-8276-43D4CF02B2AB}">
      <dsp:nvSpPr>
        <dsp:cNvPr id="0" name=""/>
        <dsp:cNvSpPr/>
      </dsp:nvSpPr>
      <dsp:spPr>
        <a:xfrm rot="10800000">
          <a:off x="7043449" y="2016289"/>
          <a:ext cx="1023659" cy="2464354"/>
        </a:xfrm>
        <a:prstGeom prst="round2SameRect">
          <a:avLst>
            <a:gd name="adj1" fmla="val 10500"/>
            <a:gd name="adj2" fmla="val 0"/>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r>
            <a:rPr lang="en-US" sz="1400" kern="1200" dirty="0" smtClean="0"/>
            <a:t>Burin</a:t>
          </a:r>
        </a:p>
        <a:p>
          <a:pPr lvl="0" algn="ctr" defTabSz="622300" rtl="1">
            <a:lnSpc>
              <a:spcPct val="90000"/>
            </a:lnSpc>
            <a:spcBef>
              <a:spcPct val="0"/>
            </a:spcBef>
            <a:spcAft>
              <a:spcPct val="35000"/>
            </a:spcAft>
          </a:pPr>
          <a:r>
            <a:rPr lang="en-US" sz="1400" kern="1200" dirty="0" smtClean="0"/>
            <a:t>25%</a:t>
          </a:r>
          <a:endParaRPr lang="ar-JO" sz="1400" kern="1200" dirty="0"/>
        </a:p>
      </dsp:txBody>
      <dsp:txXfrm rot="10800000">
        <a:off x="7074930" y="2016289"/>
        <a:ext cx="960697" cy="2432873"/>
      </dsp:txXfrm>
    </dsp:sp>
    <dsp:sp modelId="{B669EB64-948C-4084-AA68-F0BD989F3E98}">
      <dsp:nvSpPr>
        <dsp:cNvPr id="0" name=""/>
        <dsp:cNvSpPr/>
      </dsp:nvSpPr>
      <dsp:spPr>
        <a:xfrm>
          <a:off x="8169475" y="268838"/>
          <a:ext cx="1023659" cy="1478612"/>
        </a:xfrm>
        <a:prstGeom prst="roundRect">
          <a:avLst>
            <a:gd name="adj" fmla="val 10000"/>
          </a:avLst>
        </a:prstGeom>
        <a:blipFill rotWithShape="1">
          <a:blip xmlns:r="http://schemas.openxmlformats.org/officeDocument/2006/relationships" r:embed="rId8"/>
          <a:stretch>
            <a:fillRect/>
          </a:stretch>
        </a:blip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20FD02-72D9-4C60-8077-072251FB2D00}">
      <dsp:nvSpPr>
        <dsp:cNvPr id="0" name=""/>
        <dsp:cNvSpPr/>
      </dsp:nvSpPr>
      <dsp:spPr>
        <a:xfrm rot="10800000">
          <a:off x="8169475" y="2016289"/>
          <a:ext cx="1023659" cy="2464354"/>
        </a:xfrm>
        <a:prstGeom prst="round2SameRect">
          <a:avLst>
            <a:gd name="adj1" fmla="val 10500"/>
            <a:gd name="adj2" fmla="val 0"/>
          </a:avLst>
        </a:prstGeom>
        <a:solidFill>
          <a:schemeClr val="lt1">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t" anchorCtr="0">
          <a:noAutofit/>
        </a:bodyPr>
        <a:lstStyle/>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endParaRPr lang="en-US" sz="1400" kern="1200" dirty="0" smtClean="0"/>
        </a:p>
        <a:p>
          <a:pPr lvl="0" algn="ctr" defTabSz="622300" rtl="1">
            <a:lnSpc>
              <a:spcPct val="90000"/>
            </a:lnSpc>
            <a:spcBef>
              <a:spcPct val="0"/>
            </a:spcBef>
            <a:spcAft>
              <a:spcPct val="35000"/>
            </a:spcAft>
          </a:pPr>
          <a:r>
            <a:rPr lang="en-US" sz="1400" kern="1200" dirty="0" err="1" smtClean="0"/>
            <a:t>Za’tara</a:t>
          </a:r>
          <a:endParaRPr lang="en-US" sz="1400" kern="1200" dirty="0" smtClean="0"/>
        </a:p>
      </dsp:txBody>
      <dsp:txXfrm rot="10800000">
        <a:off x="8200956" y="2016289"/>
        <a:ext cx="960697" cy="24328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38FEF-AB24-48A0-9C74-C0CB857139C4}">
      <dsp:nvSpPr>
        <dsp:cNvPr id="0" name=""/>
        <dsp:cNvSpPr/>
      </dsp:nvSpPr>
      <dsp:spPr>
        <a:xfrm>
          <a:off x="395437" y="0"/>
          <a:ext cx="574643" cy="574643"/>
        </a:xfrm>
        <a:prstGeom prst="ellipse">
          <a:avLst/>
        </a:prstGeom>
        <a:solidFill>
          <a:schemeClr val="accent2">
            <a:tint val="40000"/>
            <a:hueOff val="0"/>
            <a:satOff val="0"/>
            <a:lumOff val="0"/>
            <a:alphaOff val="0"/>
          </a:schemeClr>
        </a:solidFill>
        <a:ln w="12700"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C8018007-79F5-4734-A1CA-7676AF59D863}">
      <dsp:nvSpPr>
        <dsp:cNvPr id="0" name=""/>
        <dsp:cNvSpPr/>
      </dsp:nvSpPr>
      <dsp:spPr>
        <a:xfrm>
          <a:off x="452902" y="57464"/>
          <a:ext cx="459715" cy="459715"/>
        </a:xfrm>
        <a:prstGeom prst="chord">
          <a:avLst>
            <a:gd name="adj1" fmla="val 1168272"/>
            <a:gd name="adj2" fmla="val 9631728"/>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0BED10B-25D9-44BE-9695-BE08685E33CC}">
      <dsp:nvSpPr>
        <dsp:cNvPr id="0" name=""/>
        <dsp:cNvSpPr/>
      </dsp:nvSpPr>
      <dsp:spPr>
        <a:xfrm>
          <a:off x="1111950" y="1134466"/>
          <a:ext cx="1699988" cy="1648816"/>
        </a:xfrm>
        <a:prstGeom prst="rect">
          <a:avLst/>
        </a:prstGeom>
        <a:noFill/>
        <a:ln w="12700"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0640" tIns="40640" rIns="40640" bIns="40640" numCol="1" spcCol="1270" anchor="t" anchorCtr="0">
          <a:noAutofit/>
        </a:bodyPr>
        <a:lstStyle/>
        <a:p>
          <a:pPr lvl="0" algn="l" defTabSz="711200">
            <a:lnSpc>
              <a:spcPct val="90000"/>
            </a:lnSpc>
            <a:spcBef>
              <a:spcPct val="0"/>
            </a:spcBef>
            <a:spcAft>
              <a:spcPct val="35000"/>
            </a:spcAft>
          </a:pPr>
          <a:r>
            <a:rPr lang="en-US" sz="1600" kern="1200" dirty="0" smtClean="0"/>
            <a:t>By gravity.</a:t>
          </a:r>
        </a:p>
        <a:p>
          <a:pPr lvl="0" algn="l" defTabSz="711200">
            <a:lnSpc>
              <a:spcPct val="90000"/>
            </a:lnSpc>
            <a:spcBef>
              <a:spcPct val="0"/>
            </a:spcBef>
            <a:spcAft>
              <a:spcPct val="35000"/>
            </a:spcAft>
          </a:pPr>
          <a:r>
            <a:rPr lang="en-US" sz="1600" kern="1200" dirty="0" smtClean="0"/>
            <a:t>Large diameters.</a:t>
          </a:r>
        </a:p>
        <a:p>
          <a:pPr lvl="0" algn="l" defTabSz="711200">
            <a:lnSpc>
              <a:spcPct val="90000"/>
            </a:lnSpc>
            <a:spcBef>
              <a:spcPct val="0"/>
            </a:spcBef>
            <a:spcAft>
              <a:spcPct val="35000"/>
            </a:spcAft>
          </a:pPr>
          <a:r>
            <a:rPr lang="en-US" sz="1600" kern="1200" dirty="0" smtClean="0"/>
            <a:t>High slopes and large excavation.</a:t>
          </a:r>
        </a:p>
        <a:p>
          <a:pPr lvl="0" algn="l" defTabSz="711200">
            <a:lnSpc>
              <a:spcPct val="90000"/>
            </a:lnSpc>
            <a:spcBef>
              <a:spcPct val="0"/>
            </a:spcBef>
            <a:spcAft>
              <a:spcPct val="35000"/>
            </a:spcAft>
          </a:pPr>
          <a:r>
            <a:rPr lang="en-US" sz="1600" kern="1200" dirty="0" smtClean="0"/>
            <a:t>Less cost.</a:t>
          </a:r>
          <a:endParaRPr lang="en-US" sz="1600" kern="1200" dirty="0"/>
        </a:p>
      </dsp:txBody>
      <dsp:txXfrm>
        <a:off x="1111950" y="1134466"/>
        <a:ext cx="1699988" cy="1648816"/>
      </dsp:txXfrm>
    </dsp:sp>
    <dsp:sp modelId="{656C0103-D9D0-457E-AE20-B84288B72ED7}">
      <dsp:nvSpPr>
        <dsp:cNvPr id="0" name=""/>
        <dsp:cNvSpPr/>
      </dsp:nvSpPr>
      <dsp:spPr>
        <a:xfrm>
          <a:off x="1089799" y="0"/>
          <a:ext cx="1699988" cy="574643"/>
        </a:xfrm>
        <a:prstGeom prst="rect">
          <a:avLst/>
        </a:prstGeom>
        <a:noFill/>
        <a:ln w="12700"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3180" tIns="43180" rIns="43180" bIns="43180" numCol="1" spcCol="1270" anchor="b" anchorCtr="0">
          <a:noAutofit/>
        </a:bodyPr>
        <a:lstStyle/>
        <a:p>
          <a:pPr lvl="0" algn="l" defTabSz="755650">
            <a:lnSpc>
              <a:spcPct val="90000"/>
            </a:lnSpc>
            <a:spcBef>
              <a:spcPct val="0"/>
            </a:spcBef>
            <a:spcAft>
              <a:spcPct val="35000"/>
            </a:spcAft>
          </a:pPr>
          <a:r>
            <a:rPr lang="en-US" sz="1700" kern="1200" dirty="0" smtClean="0">
              <a:solidFill>
                <a:schemeClr val="tx2"/>
              </a:solidFill>
            </a:rPr>
            <a:t>Conventional system</a:t>
          </a:r>
          <a:endParaRPr lang="en-US" sz="1700" kern="1200" dirty="0">
            <a:solidFill>
              <a:schemeClr val="tx2"/>
            </a:solidFill>
          </a:endParaRPr>
        </a:p>
      </dsp:txBody>
      <dsp:txXfrm>
        <a:off x="1089799" y="0"/>
        <a:ext cx="1699988" cy="574643"/>
      </dsp:txXfrm>
    </dsp:sp>
    <dsp:sp modelId="{9AEE027B-547E-499C-84A5-77A4C02496AA}">
      <dsp:nvSpPr>
        <dsp:cNvPr id="0" name=""/>
        <dsp:cNvSpPr/>
      </dsp:nvSpPr>
      <dsp:spPr>
        <a:xfrm>
          <a:off x="2909505" y="36625"/>
          <a:ext cx="574643" cy="574643"/>
        </a:xfrm>
        <a:prstGeom prst="ellipse">
          <a:avLst/>
        </a:prstGeom>
        <a:solidFill>
          <a:schemeClr val="accent2">
            <a:tint val="40000"/>
            <a:hueOff val="0"/>
            <a:satOff val="0"/>
            <a:lumOff val="0"/>
            <a:alphaOff val="0"/>
          </a:schemeClr>
        </a:solidFill>
        <a:ln w="12700"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E84CC170-5765-49F1-875A-A04208463112}">
      <dsp:nvSpPr>
        <dsp:cNvPr id="0" name=""/>
        <dsp:cNvSpPr/>
      </dsp:nvSpPr>
      <dsp:spPr>
        <a:xfrm>
          <a:off x="3051460" y="94089"/>
          <a:ext cx="290733" cy="459715"/>
        </a:xfrm>
        <a:prstGeom prst="chord">
          <a:avLst>
            <a:gd name="adj1" fmla="val 20431728"/>
            <a:gd name="adj2" fmla="val 11968272"/>
          </a:avLst>
        </a:prstGeom>
        <a:solidFill>
          <a:schemeClr val="accent3">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B6CE295B-B6C1-4961-8AE7-A8F601F72E8F}">
      <dsp:nvSpPr>
        <dsp:cNvPr id="0" name=""/>
        <dsp:cNvSpPr/>
      </dsp:nvSpPr>
      <dsp:spPr>
        <a:xfrm>
          <a:off x="3374980" y="1069257"/>
          <a:ext cx="2157761" cy="1502316"/>
        </a:xfrm>
        <a:prstGeom prst="rect">
          <a:avLst/>
        </a:prstGeom>
        <a:noFill/>
        <a:ln w="12700"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800100">
            <a:lnSpc>
              <a:spcPct val="90000"/>
            </a:lnSpc>
            <a:spcBef>
              <a:spcPct val="0"/>
            </a:spcBef>
            <a:spcAft>
              <a:spcPct val="35000"/>
            </a:spcAft>
          </a:pPr>
          <a:r>
            <a:rPr lang="en-US" sz="1800" kern="1200" dirty="0" smtClean="0"/>
            <a:t>Pump station and vacuum valve.</a:t>
          </a:r>
        </a:p>
        <a:p>
          <a:pPr lvl="0" algn="l" defTabSz="800100">
            <a:lnSpc>
              <a:spcPct val="90000"/>
            </a:lnSpc>
            <a:spcBef>
              <a:spcPct val="0"/>
            </a:spcBef>
            <a:spcAft>
              <a:spcPct val="35000"/>
            </a:spcAft>
          </a:pPr>
          <a:r>
            <a:rPr lang="en-US" sz="1800" kern="1200" dirty="0" smtClean="0"/>
            <a:t>Small diameters.</a:t>
          </a:r>
        </a:p>
        <a:p>
          <a:pPr lvl="0" algn="l" defTabSz="800100">
            <a:lnSpc>
              <a:spcPct val="90000"/>
            </a:lnSpc>
            <a:spcBef>
              <a:spcPct val="0"/>
            </a:spcBef>
            <a:spcAft>
              <a:spcPct val="35000"/>
            </a:spcAft>
          </a:pPr>
          <a:r>
            <a:rPr lang="en-US" sz="1800" kern="1200" dirty="0" smtClean="0"/>
            <a:t>Low slopes .</a:t>
          </a:r>
        </a:p>
        <a:p>
          <a:pPr lvl="0" algn="l" defTabSz="800100">
            <a:lnSpc>
              <a:spcPct val="90000"/>
            </a:lnSpc>
            <a:spcBef>
              <a:spcPct val="0"/>
            </a:spcBef>
            <a:spcAft>
              <a:spcPct val="35000"/>
            </a:spcAft>
          </a:pPr>
          <a:r>
            <a:rPr lang="en-US" sz="1800" kern="1200" dirty="0" smtClean="0"/>
            <a:t>Costly.</a:t>
          </a:r>
        </a:p>
        <a:p>
          <a:pPr lvl="0" algn="l" defTabSz="800100">
            <a:lnSpc>
              <a:spcPct val="90000"/>
            </a:lnSpc>
            <a:spcBef>
              <a:spcPct val="0"/>
            </a:spcBef>
            <a:spcAft>
              <a:spcPct val="35000"/>
            </a:spcAft>
          </a:pPr>
          <a:endParaRPr lang="en-US" sz="1500" kern="1200" dirty="0"/>
        </a:p>
      </dsp:txBody>
      <dsp:txXfrm>
        <a:off x="3374980" y="1069257"/>
        <a:ext cx="2157761" cy="1502316"/>
      </dsp:txXfrm>
    </dsp:sp>
    <dsp:sp modelId="{63F0D6D9-F536-4D41-A1EF-014264CD5BBE}">
      <dsp:nvSpPr>
        <dsp:cNvPr id="0" name=""/>
        <dsp:cNvSpPr/>
      </dsp:nvSpPr>
      <dsp:spPr>
        <a:xfrm>
          <a:off x="3603866" y="36625"/>
          <a:ext cx="1699988" cy="574643"/>
        </a:xfrm>
        <a:prstGeom prst="rect">
          <a:avLst/>
        </a:prstGeom>
        <a:noFill/>
        <a:ln w="12700"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3180" tIns="43180" rIns="43180" bIns="43180" numCol="1" spcCol="1270" anchor="b" anchorCtr="0">
          <a:noAutofit/>
        </a:bodyPr>
        <a:lstStyle/>
        <a:p>
          <a:pPr lvl="0" algn="l" defTabSz="755650">
            <a:lnSpc>
              <a:spcPct val="90000"/>
            </a:lnSpc>
            <a:spcBef>
              <a:spcPct val="0"/>
            </a:spcBef>
            <a:spcAft>
              <a:spcPct val="35000"/>
            </a:spcAft>
          </a:pPr>
          <a:r>
            <a:rPr lang="en-US" sz="1700" kern="1200" dirty="0" smtClean="0">
              <a:solidFill>
                <a:schemeClr val="tx2"/>
              </a:solidFill>
            </a:rPr>
            <a:t>Presser and vacuum system </a:t>
          </a:r>
          <a:endParaRPr lang="en-US" sz="1700" kern="1200" dirty="0">
            <a:solidFill>
              <a:schemeClr val="tx2"/>
            </a:solidFill>
          </a:endParaRPr>
        </a:p>
      </dsp:txBody>
      <dsp:txXfrm>
        <a:off x="3603866" y="36625"/>
        <a:ext cx="1699988" cy="574643"/>
      </dsp:txXfrm>
    </dsp:sp>
    <dsp:sp modelId="{162992D9-2810-414A-8272-5C6BC6ECE2E4}">
      <dsp:nvSpPr>
        <dsp:cNvPr id="0" name=""/>
        <dsp:cNvSpPr/>
      </dsp:nvSpPr>
      <dsp:spPr>
        <a:xfrm>
          <a:off x="5621284" y="0"/>
          <a:ext cx="574643" cy="574643"/>
        </a:xfrm>
        <a:prstGeom prst="ellipse">
          <a:avLst/>
        </a:prstGeom>
        <a:solidFill>
          <a:schemeClr val="accent2">
            <a:tint val="40000"/>
            <a:hueOff val="0"/>
            <a:satOff val="0"/>
            <a:lumOff val="0"/>
            <a:alphaOff val="0"/>
          </a:schemeClr>
        </a:solidFill>
        <a:ln w="12700" cap="rnd"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3D1487DA-FE16-4095-ABD3-3C0F0AC34537}">
      <dsp:nvSpPr>
        <dsp:cNvPr id="0" name=""/>
        <dsp:cNvSpPr/>
      </dsp:nvSpPr>
      <dsp:spPr>
        <a:xfrm>
          <a:off x="5689139" y="71694"/>
          <a:ext cx="459715" cy="459715"/>
        </a:xfrm>
        <a:prstGeom prst="chord">
          <a:avLst>
            <a:gd name="adj1" fmla="val 16200000"/>
            <a:gd name="adj2" fmla="val 16200000"/>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8926E55-0F26-4E1B-9081-94B38B28096E}">
      <dsp:nvSpPr>
        <dsp:cNvPr id="0" name=""/>
        <dsp:cNvSpPr/>
      </dsp:nvSpPr>
      <dsp:spPr>
        <a:xfrm>
          <a:off x="6346820" y="1033255"/>
          <a:ext cx="1699988" cy="1550319"/>
        </a:xfrm>
        <a:prstGeom prst="rect">
          <a:avLst/>
        </a:prstGeom>
        <a:noFill/>
        <a:ln w="12700"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50800" tIns="50800" rIns="50800" bIns="50800" numCol="1" spcCol="1270" anchor="t" anchorCtr="0">
          <a:noAutofit/>
        </a:bodyPr>
        <a:lstStyle/>
        <a:p>
          <a:pPr lvl="0" algn="l" defTabSz="889000">
            <a:lnSpc>
              <a:spcPct val="90000"/>
            </a:lnSpc>
            <a:spcBef>
              <a:spcPct val="0"/>
            </a:spcBef>
            <a:spcAft>
              <a:spcPct val="35000"/>
            </a:spcAft>
          </a:pPr>
          <a:r>
            <a:rPr lang="en-US" sz="2000" kern="1200" dirty="0" smtClean="0"/>
            <a:t>Very small diameters.</a:t>
          </a:r>
        </a:p>
        <a:p>
          <a:pPr lvl="0" algn="l" defTabSz="889000">
            <a:lnSpc>
              <a:spcPct val="90000"/>
            </a:lnSpc>
            <a:spcBef>
              <a:spcPct val="0"/>
            </a:spcBef>
            <a:spcAft>
              <a:spcPct val="35000"/>
            </a:spcAft>
          </a:pPr>
          <a:r>
            <a:rPr lang="en-US" sz="2000" kern="1200" dirty="0" smtClean="0"/>
            <a:t>Septic tanks</a:t>
          </a:r>
        </a:p>
        <a:p>
          <a:pPr lvl="0" algn="l" defTabSz="889000">
            <a:lnSpc>
              <a:spcPct val="90000"/>
            </a:lnSpc>
            <a:spcBef>
              <a:spcPct val="0"/>
            </a:spcBef>
            <a:spcAft>
              <a:spcPct val="35000"/>
            </a:spcAft>
          </a:pPr>
          <a:r>
            <a:rPr lang="en-US" sz="2000" kern="1200" dirty="0" smtClean="0"/>
            <a:t>Low slopes.</a:t>
          </a:r>
        </a:p>
        <a:p>
          <a:pPr lvl="0" algn="l" defTabSz="889000">
            <a:lnSpc>
              <a:spcPct val="90000"/>
            </a:lnSpc>
            <a:spcBef>
              <a:spcPct val="0"/>
            </a:spcBef>
            <a:spcAft>
              <a:spcPct val="35000"/>
            </a:spcAft>
          </a:pPr>
          <a:r>
            <a:rPr lang="en-US" sz="2000" kern="1200" dirty="0" smtClean="0"/>
            <a:t>Costly.</a:t>
          </a:r>
          <a:endParaRPr lang="en-US" sz="2000" kern="1200" dirty="0"/>
        </a:p>
      </dsp:txBody>
      <dsp:txXfrm>
        <a:off x="6346820" y="1033255"/>
        <a:ext cx="1699988" cy="1550319"/>
      </dsp:txXfrm>
    </dsp:sp>
    <dsp:sp modelId="{DC9F3E8F-5F7F-413F-8933-4D3CFB745766}">
      <dsp:nvSpPr>
        <dsp:cNvPr id="0" name=""/>
        <dsp:cNvSpPr/>
      </dsp:nvSpPr>
      <dsp:spPr>
        <a:xfrm>
          <a:off x="6346820" y="24624"/>
          <a:ext cx="1699988" cy="574643"/>
        </a:xfrm>
        <a:prstGeom prst="rect">
          <a:avLst/>
        </a:prstGeom>
        <a:noFill/>
        <a:ln w="12700" cap="rnd"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43180" tIns="43180" rIns="43180" bIns="43180" numCol="1" spcCol="1270" anchor="b" anchorCtr="0">
          <a:noAutofit/>
        </a:bodyPr>
        <a:lstStyle/>
        <a:p>
          <a:pPr lvl="0" algn="l" defTabSz="755650">
            <a:lnSpc>
              <a:spcPct val="90000"/>
            </a:lnSpc>
            <a:spcBef>
              <a:spcPct val="0"/>
            </a:spcBef>
            <a:spcAft>
              <a:spcPct val="35000"/>
            </a:spcAft>
          </a:pPr>
          <a:r>
            <a:rPr lang="en-US" sz="1700" kern="1200" dirty="0" smtClean="0">
              <a:solidFill>
                <a:schemeClr val="tx2"/>
              </a:solidFill>
            </a:rPr>
            <a:t>Small diameters system</a:t>
          </a:r>
          <a:endParaRPr lang="en-US" sz="1700" kern="1200" dirty="0">
            <a:solidFill>
              <a:schemeClr val="tx2"/>
            </a:solidFill>
          </a:endParaRPr>
        </a:p>
      </dsp:txBody>
      <dsp:txXfrm>
        <a:off x="6346820" y="24624"/>
        <a:ext cx="1699988" cy="5746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736F5-BF34-4871-BA78-291A0B7EC5F4}">
      <dsp:nvSpPr>
        <dsp:cNvPr id="0" name=""/>
        <dsp:cNvSpPr/>
      </dsp:nvSpPr>
      <dsp:spPr>
        <a:xfrm>
          <a:off x="2841154" y="60708"/>
          <a:ext cx="2914003" cy="2914003"/>
        </a:xfrm>
        <a:prstGeom prst="ellipse">
          <a:avLst/>
        </a:prstGeom>
        <a:solidFill>
          <a:schemeClr val="lt1">
            <a:alpha val="50000"/>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a:lnSpc>
              <a:spcPct val="90000"/>
            </a:lnSpc>
            <a:spcBef>
              <a:spcPct val="0"/>
            </a:spcBef>
            <a:spcAft>
              <a:spcPct val="35000"/>
            </a:spcAft>
          </a:pPr>
          <a:r>
            <a:rPr lang="en-US" sz="2000" b="1" kern="1200" dirty="0" smtClean="0"/>
            <a:t>Modeling</a:t>
          </a:r>
          <a:endParaRPr lang="en-US" sz="2000" b="1" kern="1200" dirty="0"/>
        </a:p>
        <a:p>
          <a:pPr marL="114300" lvl="1" indent="-114300" algn="l" defTabSz="622300">
            <a:lnSpc>
              <a:spcPct val="90000"/>
            </a:lnSpc>
            <a:spcBef>
              <a:spcPct val="0"/>
            </a:spcBef>
            <a:spcAft>
              <a:spcPct val="15000"/>
            </a:spcAft>
            <a:buChar char="••"/>
          </a:pPr>
          <a:r>
            <a:rPr lang="en-US" sz="1400" kern="1200" dirty="0" smtClean="0">
              <a:effectLst/>
              <a:latin typeface="Times New Roman" panose="02020603050405020304" pitchFamily="18" charset="0"/>
              <a:ea typeface="Calibri" panose="020F0502020204030204" pitchFamily="34" charset="0"/>
              <a:cs typeface="Times New Roman" panose="02020603050405020304" pitchFamily="18" charset="0"/>
            </a:rPr>
            <a:t>To develop a model of WWTP required according to the concentrations in the study area.</a:t>
          </a:r>
          <a:endParaRPr lang="en-US" sz="1400" kern="1200" dirty="0"/>
        </a:p>
      </dsp:txBody>
      <dsp:txXfrm>
        <a:off x="3229688" y="570658"/>
        <a:ext cx="2136935" cy="1311301"/>
      </dsp:txXfrm>
    </dsp:sp>
    <dsp:sp modelId="{5C79DAB1-8786-4BA7-86BD-FE7C532BE0DC}">
      <dsp:nvSpPr>
        <dsp:cNvPr id="0" name=""/>
        <dsp:cNvSpPr/>
      </dsp:nvSpPr>
      <dsp:spPr>
        <a:xfrm>
          <a:off x="3892623" y="1881960"/>
          <a:ext cx="2914003" cy="2914003"/>
        </a:xfrm>
        <a:prstGeom prst="ellipse">
          <a:avLst/>
        </a:prstGeom>
        <a:solidFill>
          <a:schemeClr val="lt1">
            <a:alpha val="50000"/>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a:lnSpc>
              <a:spcPct val="90000"/>
            </a:lnSpc>
            <a:spcBef>
              <a:spcPct val="0"/>
            </a:spcBef>
            <a:spcAft>
              <a:spcPct val="35000"/>
            </a:spcAft>
          </a:pPr>
          <a:r>
            <a:rPr lang="en-US" sz="2000" b="1" kern="1200" dirty="0" smtClean="0"/>
            <a:t>Checking</a:t>
          </a:r>
          <a:endParaRPr lang="en-US" sz="2000" b="1" kern="1200" dirty="0"/>
        </a:p>
        <a:p>
          <a:pPr marL="114300" lvl="1" indent="-114300" algn="l" defTabSz="622300">
            <a:lnSpc>
              <a:spcPct val="90000"/>
            </a:lnSpc>
            <a:spcBef>
              <a:spcPct val="0"/>
            </a:spcBef>
            <a:spcAft>
              <a:spcPct val="15000"/>
            </a:spcAft>
            <a:buChar char="••"/>
          </a:pPr>
          <a:r>
            <a:rPr lang="en-US" altLang="en-US" sz="1400" kern="1200" dirty="0" smtClean="0">
              <a:latin typeface="Times New Roman" pitchFamily="18" charset="0"/>
              <a:cs typeface="Times New Roman" pitchFamily="18" charset="0"/>
            </a:rPr>
            <a:t>To check if the process of  WWTP can produce effluent that meets the Palestinian Guidelines for wastewater reuse.</a:t>
          </a:r>
          <a:endParaRPr lang="en-US" sz="1400" kern="1200" dirty="0"/>
        </a:p>
      </dsp:txBody>
      <dsp:txXfrm>
        <a:off x="4783823" y="2634744"/>
        <a:ext cx="1748401" cy="1602701"/>
      </dsp:txXfrm>
    </dsp:sp>
    <dsp:sp modelId="{12377A8E-C06F-4DD2-A856-8D3123AF1DAA}">
      <dsp:nvSpPr>
        <dsp:cNvPr id="0" name=""/>
        <dsp:cNvSpPr/>
      </dsp:nvSpPr>
      <dsp:spPr>
        <a:xfrm>
          <a:off x="1789684" y="1881960"/>
          <a:ext cx="2914003" cy="2914003"/>
        </a:xfrm>
        <a:prstGeom prst="ellipse">
          <a:avLst/>
        </a:prstGeom>
        <a:solidFill>
          <a:schemeClr val="lt1">
            <a:alpha val="50000"/>
            <a:hueOff val="0"/>
            <a:satOff val="0"/>
            <a:lumOff val="0"/>
            <a:alphaOff val="0"/>
          </a:schemeClr>
        </a:solidFill>
        <a:ln w="19050"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889000">
            <a:lnSpc>
              <a:spcPct val="90000"/>
            </a:lnSpc>
            <a:spcBef>
              <a:spcPct val="0"/>
            </a:spcBef>
            <a:spcAft>
              <a:spcPct val="35000"/>
            </a:spcAft>
          </a:pPr>
          <a:r>
            <a:rPr lang="en-US" sz="2000" b="1" kern="1200" smtClean="0"/>
            <a:t>Simulation</a:t>
          </a:r>
          <a:endParaRPr lang="en-US" sz="2000" b="1" kern="1200" dirty="0"/>
        </a:p>
        <a:p>
          <a:pPr marL="114300" lvl="1" indent="-114300" algn="l" defTabSz="622300">
            <a:lnSpc>
              <a:spcPct val="90000"/>
            </a:lnSpc>
            <a:spcBef>
              <a:spcPct val="0"/>
            </a:spcBef>
            <a:spcAft>
              <a:spcPct val="15000"/>
            </a:spcAft>
            <a:buChar char="••"/>
          </a:pPr>
          <a:r>
            <a:rPr lang="en-US" altLang="en-US" sz="1400" kern="1200" dirty="0" smtClean="0">
              <a:latin typeface="Times New Roman" pitchFamily="18" charset="0"/>
              <a:cs typeface="Times New Roman" pitchFamily="18" charset="0"/>
            </a:rPr>
            <a:t>To find out the effect of different pollution loads on the performance of WWTP. </a:t>
          </a:r>
          <a:endParaRPr lang="en-US" sz="1400" kern="1200" dirty="0"/>
        </a:p>
      </dsp:txBody>
      <dsp:txXfrm>
        <a:off x="2064086" y="2634744"/>
        <a:ext cx="1748401" cy="160270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905EAD-79B6-4F44-A569-602C1BCBF3C2}">
      <dsp:nvSpPr>
        <dsp:cNvPr id="0" name=""/>
        <dsp:cNvSpPr/>
      </dsp:nvSpPr>
      <dsp:spPr>
        <a:xfrm rot="5400000">
          <a:off x="852620" y="1427563"/>
          <a:ext cx="1262556" cy="1437376"/>
        </a:xfrm>
        <a:prstGeom prst="bentUpArrow">
          <a:avLst>
            <a:gd name="adj1" fmla="val 32840"/>
            <a:gd name="adj2" fmla="val 25000"/>
            <a:gd name="adj3" fmla="val 35780"/>
          </a:avLst>
        </a:prstGeom>
        <a:solidFill>
          <a:schemeClr val="accent5">
            <a:tint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FCC139-09E3-4895-AACC-8E1FBFD9F889}">
      <dsp:nvSpPr>
        <dsp:cNvPr id="0" name=""/>
        <dsp:cNvSpPr/>
      </dsp:nvSpPr>
      <dsp:spPr>
        <a:xfrm>
          <a:off x="518119" y="27993"/>
          <a:ext cx="2125402" cy="1487712"/>
        </a:xfrm>
        <a:prstGeom prst="roundRect">
          <a:avLst>
            <a:gd name="adj" fmla="val 1667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Preliminary Treatment :</a:t>
          </a:r>
          <a:endParaRPr lang="en-US" sz="1800" kern="1200" dirty="0"/>
        </a:p>
      </dsp:txBody>
      <dsp:txXfrm>
        <a:off x="590756" y="100630"/>
        <a:ext cx="1980128" cy="1342438"/>
      </dsp:txXfrm>
    </dsp:sp>
    <dsp:sp modelId="{C7656788-3171-462B-A990-6FB189938620}">
      <dsp:nvSpPr>
        <dsp:cNvPr id="0" name=""/>
        <dsp:cNvSpPr/>
      </dsp:nvSpPr>
      <dsp:spPr>
        <a:xfrm>
          <a:off x="2655292" y="119186"/>
          <a:ext cx="2613555" cy="1202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latin typeface="Times New Roman" panose="02020603050405020304" pitchFamily="18" charset="0"/>
              <a:cs typeface="Times New Roman" panose="02020603050405020304" pitchFamily="18" charset="0"/>
            </a:rPr>
            <a:t>To remove the material that may cause damage to the plant such as debris and grease.. etc.</a:t>
          </a:r>
          <a:endParaRPr lang="en-US" sz="1600" kern="1200" dirty="0">
            <a:latin typeface="Times New Roman" panose="02020603050405020304" pitchFamily="18" charset="0"/>
            <a:cs typeface="Times New Roman" panose="02020603050405020304" pitchFamily="18" charset="0"/>
          </a:endParaRPr>
        </a:p>
      </dsp:txBody>
      <dsp:txXfrm>
        <a:off x="2655292" y="119186"/>
        <a:ext cx="2613555" cy="1202434"/>
      </dsp:txXfrm>
    </dsp:sp>
    <dsp:sp modelId="{3EC7E476-BA39-4396-ADB0-C1C7D0643598}">
      <dsp:nvSpPr>
        <dsp:cNvPr id="0" name=""/>
        <dsp:cNvSpPr/>
      </dsp:nvSpPr>
      <dsp:spPr>
        <a:xfrm rot="5400000">
          <a:off x="2871062" y="3098755"/>
          <a:ext cx="1262556" cy="1437376"/>
        </a:xfrm>
        <a:prstGeom prst="bentUpArrow">
          <a:avLst>
            <a:gd name="adj1" fmla="val 32840"/>
            <a:gd name="adj2" fmla="val 25000"/>
            <a:gd name="adj3" fmla="val 35780"/>
          </a:avLst>
        </a:prstGeom>
        <a:solidFill>
          <a:schemeClr val="accent5">
            <a:tint val="50000"/>
            <a:hueOff val="2994564"/>
            <a:satOff val="-45731"/>
            <a:lumOff val="1046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DBAF13-710E-493E-886D-21B20B87DEFD}">
      <dsp:nvSpPr>
        <dsp:cNvPr id="0" name=""/>
        <dsp:cNvSpPr/>
      </dsp:nvSpPr>
      <dsp:spPr>
        <a:xfrm>
          <a:off x="2536561" y="1699186"/>
          <a:ext cx="2125402" cy="1487712"/>
        </a:xfrm>
        <a:prstGeom prst="roundRect">
          <a:avLst>
            <a:gd name="adj" fmla="val 16670"/>
          </a:avLst>
        </a:prstGeom>
        <a:solidFill>
          <a:schemeClr val="accent5">
            <a:hueOff val="1228607"/>
            <a:satOff val="-26981"/>
            <a:lumOff val="686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Primary Treatment :</a:t>
          </a:r>
          <a:endParaRPr lang="en-US" sz="1800" kern="1200" dirty="0"/>
        </a:p>
      </dsp:txBody>
      <dsp:txXfrm>
        <a:off x="2609198" y="1771823"/>
        <a:ext cx="1980128" cy="1342438"/>
      </dsp:txXfrm>
    </dsp:sp>
    <dsp:sp modelId="{ABAD5246-89E4-4DE0-A040-6003B537F582}">
      <dsp:nvSpPr>
        <dsp:cNvPr id="0" name=""/>
        <dsp:cNvSpPr/>
      </dsp:nvSpPr>
      <dsp:spPr>
        <a:xfrm>
          <a:off x="4721106" y="1828952"/>
          <a:ext cx="2747655" cy="1202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b="0" i="0" kern="1200" dirty="0" smtClean="0">
              <a:latin typeface="Times New Roman" panose="02020603050405020304" pitchFamily="18" charset="0"/>
              <a:cs typeface="Times New Roman" panose="02020603050405020304" pitchFamily="18" charset="0"/>
            </a:rPr>
            <a:t>To remove settleable, floatable solids and organic mater form the Wastewater</a:t>
          </a:r>
          <a:endParaRPr lang="en-US" sz="1600" kern="1200" dirty="0">
            <a:latin typeface="Times New Roman" panose="02020603050405020304" pitchFamily="18" charset="0"/>
            <a:cs typeface="Times New Roman" panose="02020603050405020304" pitchFamily="18" charset="0"/>
          </a:endParaRPr>
        </a:p>
      </dsp:txBody>
      <dsp:txXfrm>
        <a:off x="4721106" y="1828952"/>
        <a:ext cx="2747655" cy="1202434"/>
      </dsp:txXfrm>
    </dsp:sp>
    <dsp:sp modelId="{D0A2DF31-F33B-4669-B907-ECD4FAE60BEA}">
      <dsp:nvSpPr>
        <dsp:cNvPr id="0" name=""/>
        <dsp:cNvSpPr/>
      </dsp:nvSpPr>
      <dsp:spPr>
        <a:xfrm>
          <a:off x="4555003" y="3370378"/>
          <a:ext cx="2125402" cy="1487712"/>
        </a:xfrm>
        <a:prstGeom prst="roundRect">
          <a:avLst>
            <a:gd name="adj" fmla="val 16670"/>
          </a:avLst>
        </a:prstGeom>
        <a:solidFill>
          <a:schemeClr val="accent5">
            <a:hueOff val="2457214"/>
            <a:satOff val="-53963"/>
            <a:lumOff val="1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Times New Roman" panose="02020603050405020304" pitchFamily="18" charset="0"/>
              <a:cs typeface="Times New Roman" panose="02020603050405020304" pitchFamily="18" charset="0"/>
            </a:rPr>
            <a:t>Secondary Treatment:</a:t>
          </a:r>
          <a:endParaRPr lang="en-US" sz="1800" kern="1200" dirty="0"/>
        </a:p>
      </dsp:txBody>
      <dsp:txXfrm>
        <a:off x="4627640" y="3443015"/>
        <a:ext cx="1980128" cy="1342438"/>
      </dsp:txXfrm>
    </dsp:sp>
    <dsp:sp modelId="{F25183ED-A03C-4833-B473-9887F2D01410}">
      <dsp:nvSpPr>
        <dsp:cNvPr id="0" name=""/>
        <dsp:cNvSpPr/>
      </dsp:nvSpPr>
      <dsp:spPr>
        <a:xfrm>
          <a:off x="6691358" y="3475892"/>
          <a:ext cx="2448648" cy="1202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latin typeface="Times New Roman" panose="02020603050405020304" pitchFamily="18" charset="0"/>
              <a:cs typeface="Times New Roman" panose="02020603050405020304" pitchFamily="18" charset="0"/>
            </a:rPr>
            <a:t>To remove dissolve solids, colloidal solids and BOD by biological process.</a:t>
          </a:r>
          <a:endParaRPr lang="en-US" sz="1600" kern="1200" dirty="0">
            <a:latin typeface="Times New Roman" panose="02020603050405020304" pitchFamily="18" charset="0"/>
            <a:cs typeface="Times New Roman" panose="02020603050405020304" pitchFamily="18" charset="0"/>
          </a:endParaRPr>
        </a:p>
      </dsp:txBody>
      <dsp:txXfrm>
        <a:off x="6691358" y="3475892"/>
        <a:ext cx="2448648" cy="12024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DACEC5-21C7-430A-908D-764D964D544F}">
      <dsp:nvSpPr>
        <dsp:cNvPr id="0" name=""/>
        <dsp:cNvSpPr/>
      </dsp:nvSpPr>
      <dsp:spPr>
        <a:xfrm rot="2483308">
          <a:off x="3747007" y="3659565"/>
          <a:ext cx="850816" cy="44736"/>
        </a:xfrm>
        <a:custGeom>
          <a:avLst/>
          <a:gdLst/>
          <a:ahLst/>
          <a:cxnLst/>
          <a:rect l="0" t="0" r="0" b="0"/>
          <a:pathLst>
            <a:path>
              <a:moveTo>
                <a:pt x="0" y="22368"/>
              </a:moveTo>
              <a:lnTo>
                <a:pt x="850816" y="22368"/>
              </a:lnTo>
            </a:path>
          </a:pathLst>
        </a:custGeom>
        <a:noFill/>
        <a:ln w="19050"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A4AF1B-7C7A-4D18-9F37-95135EDA26A8}">
      <dsp:nvSpPr>
        <dsp:cNvPr id="0" name=""/>
        <dsp:cNvSpPr/>
      </dsp:nvSpPr>
      <dsp:spPr>
        <a:xfrm rot="21586205">
          <a:off x="3853251" y="2605543"/>
          <a:ext cx="943277" cy="44736"/>
        </a:xfrm>
        <a:custGeom>
          <a:avLst/>
          <a:gdLst/>
          <a:ahLst/>
          <a:cxnLst/>
          <a:rect l="0" t="0" r="0" b="0"/>
          <a:pathLst>
            <a:path>
              <a:moveTo>
                <a:pt x="0" y="22368"/>
              </a:moveTo>
              <a:lnTo>
                <a:pt x="943277" y="22368"/>
              </a:lnTo>
            </a:path>
          </a:pathLst>
        </a:custGeom>
        <a:noFill/>
        <a:ln w="19050"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CB53E1-DA18-44C6-8250-C3695139BEB5}">
      <dsp:nvSpPr>
        <dsp:cNvPr id="0" name=""/>
        <dsp:cNvSpPr/>
      </dsp:nvSpPr>
      <dsp:spPr>
        <a:xfrm rot="19354155">
          <a:off x="3756452" y="1658698"/>
          <a:ext cx="940240" cy="44736"/>
        </a:xfrm>
        <a:custGeom>
          <a:avLst/>
          <a:gdLst/>
          <a:ahLst/>
          <a:cxnLst/>
          <a:rect l="0" t="0" r="0" b="0"/>
          <a:pathLst>
            <a:path>
              <a:moveTo>
                <a:pt x="0" y="22368"/>
              </a:moveTo>
              <a:lnTo>
                <a:pt x="940240" y="22368"/>
              </a:lnTo>
            </a:path>
          </a:pathLst>
        </a:custGeom>
        <a:noFill/>
        <a:ln w="19050" cap="rnd"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4139E2-11B7-4619-A13B-3DC2A5F30E75}">
      <dsp:nvSpPr>
        <dsp:cNvPr id="0" name=""/>
        <dsp:cNvSpPr/>
      </dsp:nvSpPr>
      <dsp:spPr>
        <a:xfrm>
          <a:off x="906608" y="1504934"/>
          <a:ext cx="3201333" cy="2487902"/>
        </a:xfrm>
        <a:prstGeom prst="ellipse">
          <a:avLst/>
        </a:prstGeom>
        <a:blipFill rotWithShape="1">
          <a:blip xmlns:r="http://schemas.openxmlformats.org/officeDocument/2006/relationships" r:embed="rId1"/>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669862-52FE-4BBA-95F7-84A032BB5655}">
      <dsp:nvSpPr>
        <dsp:cNvPr id="0" name=""/>
        <dsp:cNvSpPr/>
      </dsp:nvSpPr>
      <dsp:spPr>
        <a:xfrm>
          <a:off x="4446203" y="195310"/>
          <a:ext cx="1492741" cy="1492741"/>
        </a:xfrm>
        <a:prstGeom prst="ellipse">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Entering Data</a:t>
          </a:r>
          <a:endParaRPr lang="en-US" sz="1400" kern="1200" dirty="0">
            <a:latin typeface="Times New Roman" panose="02020603050405020304" pitchFamily="18" charset="0"/>
            <a:cs typeface="Times New Roman" panose="02020603050405020304" pitchFamily="18" charset="0"/>
          </a:endParaRPr>
        </a:p>
      </dsp:txBody>
      <dsp:txXfrm>
        <a:off x="4664810" y="413917"/>
        <a:ext cx="1055527" cy="1055527"/>
      </dsp:txXfrm>
    </dsp:sp>
    <dsp:sp modelId="{57FAFEE6-0D11-4E21-8F2B-09BB0DD1B91D}">
      <dsp:nvSpPr>
        <dsp:cNvPr id="0" name=""/>
        <dsp:cNvSpPr/>
      </dsp:nvSpPr>
      <dsp:spPr>
        <a:xfrm>
          <a:off x="6088219" y="195310"/>
          <a:ext cx="2239112" cy="14927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b="0" kern="1200" dirty="0" smtClean="0">
              <a:latin typeface="Times New Roman" panose="02020603050405020304" pitchFamily="18" charset="0"/>
              <a:cs typeface="Times New Roman" panose="02020603050405020304" pitchFamily="18" charset="0"/>
            </a:rPr>
            <a:t>Unit’s dimensions</a:t>
          </a:r>
          <a:endParaRPr lang="en-US" sz="1400" b="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altLang="en-US" sz="1400" b="0" kern="1200" dirty="0" smtClean="0">
              <a:latin typeface="Times New Roman" panose="02020603050405020304" pitchFamily="18" charset="0"/>
              <a:cs typeface="Times New Roman" panose="02020603050405020304" pitchFamily="18" charset="0"/>
            </a:rPr>
            <a:t>The connectivity between process.</a:t>
          </a:r>
          <a:endParaRPr lang="en-US" sz="1400" b="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b="0" kern="1200" dirty="0" smtClean="0">
              <a:latin typeface="Times New Roman" panose="02020603050405020304" pitchFamily="18" charset="0"/>
              <a:cs typeface="Times New Roman" panose="02020603050405020304" pitchFamily="18" charset="0"/>
            </a:rPr>
            <a:t>Influent characteristics.</a:t>
          </a:r>
          <a:endParaRPr lang="en-US" sz="1400" b="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b="0" kern="1200" dirty="0" smtClean="0">
              <a:latin typeface="Times New Roman" panose="02020603050405020304" pitchFamily="18" charset="0"/>
              <a:cs typeface="Times New Roman" panose="02020603050405020304" pitchFamily="18" charset="0"/>
            </a:rPr>
            <a:t>Operational condition.</a:t>
          </a:r>
          <a:endParaRPr lang="en-US" sz="1400" b="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endParaRPr lang="en-US" sz="1400" b="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endParaRPr lang="en-US" sz="1400" b="0" kern="1200" dirty="0">
            <a:latin typeface="Times New Roman" panose="02020603050405020304" pitchFamily="18" charset="0"/>
            <a:cs typeface="Times New Roman" panose="02020603050405020304" pitchFamily="18" charset="0"/>
          </a:endParaRPr>
        </a:p>
      </dsp:txBody>
      <dsp:txXfrm>
        <a:off x="6088219" y="195310"/>
        <a:ext cx="2239112" cy="1492741"/>
      </dsp:txXfrm>
    </dsp:sp>
    <dsp:sp modelId="{10FD4B45-BA11-4772-B611-956A33E1192A}">
      <dsp:nvSpPr>
        <dsp:cNvPr id="0" name=""/>
        <dsp:cNvSpPr/>
      </dsp:nvSpPr>
      <dsp:spPr>
        <a:xfrm>
          <a:off x="4796518" y="1938329"/>
          <a:ext cx="1527836" cy="1369247"/>
        </a:xfrm>
        <a:prstGeom prst="ellipse">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Calibration</a:t>
          </a:r>
          <a:endParaRPr lang="en-US" sz="1400" kern="1200" dirty="0">
            <a:latin typeface="Times New Roman" panose="02020603050405020304" pitchFamily="18" charset="0"/>
            <a:cs typeface="Times New Roman" panose="02020603050405020304" pitchFamily="18" charset="0"/>
          </a:endParaRPr>
        </a:p>
      </dsp:txBody>
      <dsp:txXfrm>
        <a:off x="5020264" y="2138851"/>
        <a:ext cx="1080344" cy="968203"/>
      </dsp:txXfrm>
    </dsp:sp>
    <dsp:sp modelId="{6AF8F0BC-606F-4C37-AA5C-1F377514EC8F}">
      <dsp:nvSpPr>
        <dsp:cNvPr id="0" name=""/>
        <dsp:cNvSpPr/>
      </dsp:nvSpPr>
      <dsp:spPr>
        <a:xfrm>
          <a:off x="6429760" y="1938329"/>
          <a:ext cx="2291754" cy="13692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altLang="en-US" sz="1400" b="0" kern="1200" dirty="0" smtClean="0">
              <a:latin typeface="Times New Roman" panose="02020603050405020304" pitchFamily="18" charset="0"/>
              <a:cs typeface="Times New Roman" panose="02020603050405020304" pitchFamily="18" charset="0"/>
            </a:rPr>
            <a:t>Based on the treatment plant lab Results.</a:t>
          </a:r>
          <a:endParaRPr lang="en-US" sz="1400" b="0" kern="1200" dirty="0">
            <a:latin typeface="Times New Roman" panose="02020603050405020304" pitchFamily="18" charset="0"/>
            <a:cs typeface="Times New Roman" panose="02020603050405020304" pitchFamily="18" charset="0"/>
          </a:endParaRPr>
        </a:p>
      </dsp:txBody>
      <dsp:txXfrm>
        <a:off x="6429760" y="1938329"/>
        <a:ext cx="2291754" cy="1369247"/>
      </dsp:txXfrm>
    </dsp:sp>
    <dsp:sp modelId="{3E3180B7-9836-452D-8D31-63BC48498D02}">
      <dsp:nvSpPr>
        <dsp:cNvPr id="0" name=""/>
        <dsp:cNvSpPr/>
      </dsp:nvSpPr>
      <dsp:spPr>
        <a:xfrm>
          <a:off x="4263264" y="3774489"/>
          <a:ext cx="1524298" cy="1318314"/>
        </a:xfrm>
        <a:prstGeom prst="ellipse">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anose="02020603050405020304" pitchFamily="18" charset="0"/>
              <a:cs typeface="Times New Roman" panose="02020603050405020304" pitchFamily="18" charset="0"/>
            </a:rPr>
            <a:t>Simulation</a:t>
          </a:r>
          <a:endParaRPr lang="en-US" sz="1400" kern="1200" dirty="0">
            <a:latin typeface="Times New Roman" panose="02020603050405020304" pitchFamily="18" charset="0"/>
            <a:cs typeface="Times New Roman" panose="02020603050405020304" pitchFamily="18" charset="0"/>
          </a:endParaRPr>
        </a:p>
      </dsp:txBody>
      <dsp:txXfrm>
        <a:off x="4486492" y="3967552"/>
        <a:ext cx="1077842" cy="932188"/>
      </dsp:txXfrm>
    </dsp:sp>
    <dsp:sp modelId="{29996F25-6EE8-403F-AD2D-96F01B2A569F}">
      <dsp:nvSpPr>
        <dsp:cNvPr id="0" name=""/>
        <dsp:cNvSpPr/>
      </dsp:nvSpPr>
      <dsp:spPr>
        <a:xfrm>
          <a:off x="5897390" y="3774489"/>
          <a:ext cx="2286447" cy="13183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b="0" kern="1200" dirty="0" smtClean="0">
              <a:latin typeface="Times New Roman" panose="02020603050405020304" pitchFamily="18" charset="0"/>
              <a:cs typeface="Times New Roman" panose="02020603050405020304" pitchFamily="18" charset="0"/>
            </a:rPr>
            <a:t>Normal operation case</a:t>
          </a:r>
          <a:endParaRPr lang="en-US" sz="1400" b="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altLang="en-US" sz="1400" b="0" kern="1200" dirty="0" smtClean="0">
              <a:latin typeface="Times New Roman" panose="02020603050405020304" pitchFamily="18" charset="0"/>
              <a:cs typeface="Times New Roman" panose="02020603050405020304" pitchFamily="18" charset="0"/>
            </a:rPr>
            <a:t>Plant Designer Data case.</a:t>
          </a:r>
          <a:endParaRPr lang="en-US" altLang="en-US" sz="1400" b="0" kern="1200" dirty="0">
            <a:latin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altLang="en-US" sz="1400" b="0" kern="1200" dirty="0" smtClean="0">
              <a:latin typeface="Times New Roman" panose="02020603050405020304" pitchFamily="18" charset="0"/>
              <a:cs typeface="Times New Roman" panose="02020603050405020304" pitchFamily="18" charset="0"/>
            </a:rPr>
            <a:t>Pollution Loads. </a:t>
          </a:r>
          <a:endParaRPr lang="en-US" altLang="en-US" sz="1400" b="0" kern="1200" dirty="0">
            <a:latin typeface="Times New Roman" panose="02020603050405020304" pitchFamily="18" charset="0"/>
            <a:cs typeface="Times New Roman" panose="02020603050405020304" pitchFamily="18" charset="0"/>
          </a:endParaRPr>
        </a:p>
      </dsp:txBody>
      <dsp:txXfrm>
        <a:off x="5897390" y="3774489"/>
        <a:ext cx="2286447" cy="131831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3005299A-2DC2-4F46-9A1A-E31F545446C6}" type="datetimeFigureOut">
              <a:rPr lang="ar-JO" smtClean="0"/>
              <a:t>02/04/1439</a:t>
            </a:fld>
            <a:endParaRPr lang="ar-JO"/>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6ECFE6A4-018F-4719-85E5-54DA66D0905E}" type="slidenum">
              <a:rPr lang="ar-JO" smtClean="0"/>
              <a:t>‹#›</a:t>
            </a:fld>
            <a:endParaRPr lang="ar-JO"/>
          </a:p>
        </p:txBody>
      </p:sp>
    </p:spTree>
    <p:extLst>
      <p:ext uri="{BB962C8B-B14F-4D97-AF65-F5344CB8AC3E}">
        <p14:creationId xmlns:p14="http://schemas.microsoft.com/office/powerpoint/2010/main" val="41962240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2E7D348-491A-42C5-91E9-FB3FDA629702}" type="datetimeFigureOut">
              <a:rPr lang="ar-JO" smtClean="0"/>
              <a:t>02/04/1439</a:t>
            </a:fld>
            <a:endParaRPr lang="ar-JO"/>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J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644DB01-7A47-49F1-8D6A-983E230D8505}" type="slidenum">
              <a:rPr lang="ar-JO" smtClean="0"/>
              <a:t>‹#›</a:t>
            </a:fld>
            <a:endParaRPr lang="ar-JO"/>
          </a:p>
        </p:txBody>
      </p:sp>
    </p:spTree>
    <p:extLst>
      <p:ext uri="{BB962C8B-B14F-4D97-AF65-F5344CB8AC3E}">
        <p14:creationId xmlns:p14="http://schemas.microsoft.com/office/powerpoint/2010/main" val="602634472"/>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JO"/>
          </a:p>
        </p:txBody>
      </p:sp>
      <p:sp>
        <p:nvSpPr>
          <p:cNvPr id="4" name="Slide Number Placeholder 3"/>
          <p:cNvSpPr>
            <a:spLocks noGrp="1"/>
          </p:cNvSpPr>
          <p:nvPr>
            <p:ph type="sldNum" sz="quarter" idx="10"/>
          </p:nvPr>
        </p:nvSpPr>
        <p:spPr/>
        <p:txBody>
          <a:bodyPr/>
          <a:lstStyle/>
          <a:p>
            <a:fld id="{3644DB01-7A47-49F1-8D6A-983E230D8505}" type="slidenum">
              <a:rPr lang="ar-JO" smtClean="0"/>
              <a:t>1</a:t>
            </a:fld>
            <a:endParaRPr lang="ar-JO"/>
          </a:p>
        </p:txBody>
      </p:sp>
    </p:spTree>
    <p:extLst>
      <p:ext uri="{BB962C8B-B14F-4D97-AF65-F5344CB8AC3E}">
        <p14:creationId xmlns:p14="http://schemas.microsoft.com/office/powerpoint/2010/main" val="2793381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0054256A-87F4-42C2-A77A-57AF28FCEB52}"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730869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D7336BEE-C52D-4FB0-87E0-06C0EDCCCA4E}"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2964030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E9138D99-3C55-4A9C-857E-625CCE101F5B}"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263894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FC5989C4-5A5F-40A2-ACE0-AEAF3AE85591}"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385395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19EB9EB-5CBF-4895-89F0-0483EFEC5498}"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22756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EB5CFE1B-7635-4B13-B7D6-5FC5E01694CA}"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3007789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48287137-B78C-4C1D-97DA-DC62BBD6994F}"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340494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4618D6E0-D635-4A3C-814A-76DD12D25EB4}"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717296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647954E7-776E-4AAE-9567-F8F026AA2882}"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568383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011CCA18-E0FD-4FAD-8D3E-90F565A526A6}" type="datetime1">
              <a:rPr lang="ar-SA" smtClean="0"/>
              <a:t>02/04/1439</a:t>
            </a:fld>
            <a:endParaRPr lang="ar-SA"/>
          </a:p>
        </p:txBody>
      </p:sp>
      <p:sp>
        <p:nvSpPr>
          <p:cNvPr id="5" name="Footer Placeholder 4"/>
          <p:cNvSpPr>
            <a:spLocks noGrp="1"/>
          </p:cNvSpPr>
          <p:nvPr>
            <p:ph type="ftr" sz="quarter" idx="11"/>
          </p:nvPr>
        </p:nvSpPr>
        <p:spPr/>
        <p:txBody>
          <a:bodyPr/>
          <a:lstStyle/>
          <a:p>
            <a:pPr>
              <a:defRPr/>
            </a:pPr>
            <a:endParaRPr lang="ar-SA"/>
          </a:p>
        </p:txBody>
      </p:sp>
      <p:sp>
        <p:nvSpPr>
          <p:cNvPr id="6" name="Slide Number Placeholder 5"/>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4239838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018B8794-2D22-4B8D-80BE-854DB356EE35}" type="datetime1">
              <a:rPr lang="ar-SA" smtClean="0"/>
              <a:t>02/04/1439</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763178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81E13D03-CDAD-40A7-B05C-01FBC7E0284E}" type="datetime1">
              <a:rPr lang="ar-SA" smtClean="0"/>
              <a:t>02/04/1439</a:t>
            </a:fld>
            <a:endParaRPr lang="ar-SA"/>
          </a:p>
        </p:txBody>
      </p:sp>
      <p:sp>
        <p:nvSpPr>
          <p:cNvPr id="8" name="Footer Placeholder 7"/>
          <p:cNvSpPr>
            <a:spLocks noGrp="1"/>
          </p:cNvSpPr>
          <p:nvPr>
            <p:ph type="ftr" sz="quarter" idx="11"/>
          </p:nvPr>
        </p:nvSpPr>
        <p:spPr/>
        <p:txBody>
          <a:bodyPr/>
          <a:lstStyle/>
          <a:p>
            <a:pPr>
              <a:defRPr/>
            </a:pPr>
            <a:endParaRPr lang="ar-SA"/>
          </a:p>
        </p:txBody>
      </p:sp>
      <p:sp>
        <p:nvSpPr>
          <p:cNvPr id="9" name="Slide Number Placeholder 8"/>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367818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1227D478-4A95-47D9-A7C9-0C92F68A9242}" type="datetime1">
              <a:rPr lang="ar-SA" smtClean="0"/>
              <a:t>02/04/1439</a:t>
            </a:fld>
            <a:endParaRPr lang="ar-SA"/>
          </a:p>
        </p:txBody>
      </p:sp>
      <p:sp>
        <p:nvSpPr>
          <p:cNvPr id="4" name="Footer Placeholder 3"/>
          <p:cNvSpPr>
            <a:spLocks noGrp="1"/>
          </p:cNvSpPr>
          <p:nvPr>
            <p:ph type="ftr" sz="quarter" idx="11"/>
          </p:nvPr>
        </p:nvSpPr>
        <p:spPr/>
        <p:txBody>
          <a:bodyPr/>
          <a:lstStyle/>
          <a:p>
            <a:pPr>
              <a:defRPr/>
            </a:pPr>
            <a:endParaRPr lang="ar-SA"/>
          </a:p>
        </p:txBody>
      </p:sp>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874312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BE1CA29-FE38-498F-8598-8551AF353ED9}" type="datetime1">
              <a:rPr lang="ar-SA" smtClean="0"/>
              <a:t>02/04/1439</a:t>
            </a:fld>
            <a:endParaRPr lang="ar-SA"/>
          </a:p>
        </p:txBody>
      </p:sp>
      <p:sp>
        <p:nvSpPr>
          <p:cNvPr id="3" name="Footer Placeholder 2"/>
          <p:cNvSpPr>
            <a:spLocks noGrp="1"/>
          </p:cNvSpPr>
          <p:nvPr>
            <p:ph type="ftr" sz="quarter" idx="11"/>
          </p:nvPr>
        </p:nvSpPr>
        <p:spPr/>
        <p:txBody>
          <a:bodyPr/>
          <a:lstStyle/>
          <a:p>
            <a:pPr>
              <a:defRPr/>
            </a:pPr>
            <a:endParaRPr lang="ar-SA"/>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165744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DF368898-F373-4332-9C8F-38C4763271EF}" type="datetime1">
              <a:rPr lang="ar-SA" smtClean="0"/>
              <a:t>02/04/1439</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642637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1EF7B39-1E68-4F57-9533-01B7DC120F9A}" type="datetime1">
              <a:rPr lang="ar-SA" smtClean="0"/>
              <a:t>02/04/1439</a:t>
            </a:fld>
            <a:endParaRPr lang="ar-SA"/>
          </a:p>
        </p:txBody>
      </p:sp>
      <p:sp>
        <p:nvSpPr>
          <p:cNvPr id="6" name="Footer Placeholder 5"/>
          <p:cNvSpPr>
            <a:spLocks noGrp="1"/>
          </p:cNvSpPr>
          <p:nvPr>
            <p:ph type="ftr" sz="quarter" idx="11"/>
          </p:nvPr>
        </p:nvSpPr>
        <p:spPr/>
        <p:txBody>
          <a:bodyPr/>
          <a:lstStyle/>
          <a:p>
            <a:pPr>
              <a:defRPr/>
            </a:pPr>
            <a:endParaRPr lang="ar-SA"/>
          </a:p>
        </p:txBody>
      </p:sp>
      <p:sp>
        <p:nvSpPr>
          <p:cNvPr id="7" name="Slide Number Placeholder 6"/>
          <p:cNvSpPr>
            <a:spLocks noGrp="1"/>
          </p:cNvSpPr>
          <p:nvPr>
            <p:ph type="sldNum" sz="quarter" idx="12"/>
          </p:nvPr>
        </p:nvSpPr>
        <p:spPr/>
        <p:txBody>
          <a:body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96608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149F5712-654D-459F-BF48-A35822FF2DC0}" type="datetime1">
              <a:rPr lang="ar-SA" smtClean="0"/>
              <a:t>02/04/1439</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a:defRPr/>
            </a:pPr>
            <a:fld id="{E6415DA2-6E3A-409C-9261-EB22DB7EBD12}" type="slidenum">
              <a:rPr lang="ar-SA" smtClean="0"/>
              <a:pPr>
                <a:defRPr/>
              </a:pPr>
              <a:t>‹#›</a:t>
            </a:fld>
            <a:endParaRPr lang="ar-SA"/>
          </a:p>
        </p:txBody>
      </p:sp>
    </p:spTree>
    <p:extLst>
      <p:ext uri="{BB962C8B-B14F-4D97-AF65-F5344CB8AC3E}">
        <p14:creationId xmlns:p14="http://schemas.microsoft.com/office/powerpoint/2010/main" val="3854903460"/>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 id="2147484038" r:id="rId13"/>
    <p:sldLayoutId id="2147484039" r:id="rId14"/>
    <p:sldLayoutId id="2147484040" r:id="rId15"/>
    <p:sldLayoutId id="2147484041"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2.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20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a:xfrm>
            <a:off x="858836" y="1981460"/>
            <a:ext cx="8912225" cy="1485352"/>
          </a:xfrm>
        </p:spPr>
        <p:txBody>
          <a:bodyPr>
            <a:noAutofit/>
          </a:bodyPr>
          <a:lstStyle/>
          <a:p>
            <a:pPr algn="ctr" rtl="0" eaLnBrk="1" hangingPunct="1"/>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An-Najah National University</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t>Faculty Of Engineering</a:t>
            </a:r>
            <a:br>
              <a:rPr lang="en-US" altLang="ar-SA" sz="2000" b="1" dirty="0" smtClean="0">
                <a:solidFill>
                  <a:schemeClr val="accent2">
                    <a:lumMod val="75000"/>
                  </a:schemeClr>
                </a:solidFill>
                <a:latin typeface="Constantia" panose="02030602050306030303" pitchFamily="18" charset="0"/>
                <a:cs typeface="Times New Roman" panose="02020603050405020304" pitchFamily="18" charset="0"/>
              </a:rPr>
            </a:br>
            <a:r>
              <a:rPr lang="en-US" altLang="ar-SA" sz="2000" b="1" dirty="0">
                <a:solidFill>
                  <a:schemeClr val="accent2">
                    <a:lumMod val="75000"/>
                  </a:schemeClr>
                </a:solidFill>
                <a:latin typeface="Constantia" panose="02030602050306030303" pitchFamily="18" charset="0"/>
                <a:cs typeface="Times New Roman" panose="02020603050405020304" pitchFamily="18" charset="0"/>
              </a:rPr>
              <a:t>Civil Engineering Department</a:t>
            </a:r>
            <a:endParaRPr lang="ar-SA" altLang="ar-SA" sz="2000" b="1" dirty="0">
              <a:solidFill>
                <a:schemeClr val="accent2">
                  <a:lumMod val="75000"/>
                </a:schemeClr>
              </a:solidFill>
              <a:latin typeface="Constantia" panose="02030602050306030303" pitchFamily="18" charset="0"/>
              <a:cs typeface="Times New Roman" panose="02020603050405020304" pitchFamily="18" charset="0"/>
            </a:endParaRPr>
          </a:p>
        </p:txBody>
      </p:sp>
      <p:pic>
        <p:nvPicPr>
          <p:cNvPr id="18435" name="Picture 8"/>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354687" y="214996"/>
            <a:ext cx="1754013" cy="1766464"/>
          </a:xfrm>
        </p:spPr>
      </p:pic>
      <p:sp>
        <p:nvSpPr>
          <p:cNvPr id="18436" name="مستطيل 7"/>
          <p:cNvSpPr>
            <a:spLocks noChangeArrowheads="1"/>
          </p:cNvSpPr>
          <p:nvPr/>
        </p:nvSpPr>
        <p:spPr bwMode="auto">
          <a:xfrm flipH="1">
            <a:off x="8239125" y="214313"/>
            <a:ext cx="142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eaLnBrk="1" hangingPunct="1">
              <a:spcBef>
                <a:spcPct val="0"/>
              </a:spcBef>
              <a:buClrTx/>
              <a:buFontTx/>
              <a:buNone/>
            </a:pPr>
            <a:endParaRPr lang="en-US" altLang="ar-SA" b="1">
              <a:solidFill>
                <a:schemeClr val="tx1"/>
              </a:solidFill>
              <a:latin typeface="Times New Roman" panose="02020603050405020304" pitchFamily="18" charset="0"/>
              <a:cs typeface="Times New Roman" panose="02020603050405020304" pitchFamily="18" charset="0"/>
            </a:endParaRPr>
          </a:p>
        </p:txBody>
      </p:sp>
      <p:sp>
        <p:nvSpPr>
          <p:cNvPr id="18437" name="مستطيل 11"/>
          <p:cNvSpPr>
            <a:spLocks noChangeArrowheads="1"/>
          </p:cNvSpPr>
          <p:nvPr/>
        </p:nvSpPr>
        <p:spPr bwMode="auto">
          <a:xfrm>
            <a:off x="465823" y="3133887"/>
            <a:ext cx="9177554"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cs typeface="Tahoma" panose="020B0604030504040204" pitchFamily="34" charset="0"/>
              </a:defRPr>
            </a:lvl1pPr>
            <a:lvl2pPr marL="742950" indent="-285750" algn="r" rtl="1">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cs typeface="Tahoma" panose="020B0604030504040204" pitchFamily="34" charset="0"/>
              </a:defRPr>
            </a:lvl2pPr>
            <a:lvl3pPr marL="1143000" indent="-228600" algn="r" rtl="1">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cs typeface="Tahoma" panose="020B0604030504040204" pitchFamily="34" charset="0"/>
              </a:defRPr>
            </a:lvl3pPr>
            <a:lvl4pPr marL="16002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4pPr>
            <a:lvl5pPr marL="2057400" indent="-228600" algn="r" rtl="1">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5pPr>
            <a:lvl6pPr marL="25146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6pPr>
            <a:lvl7pPr marL="29718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7pPr>
            <a:lvl8pPr marL="34290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8pPr>
            <a:lvl9pPr marL="3886200" indent="-228600" algn="r" rtl="1"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cs typeface="Tahoma" panose="020B0604030504040204" pitchFamily="34" charset="0"/>
              </a:defRPr>
            </a:lvl9pPr>
          </a:lstStyle>
          <a:p>
            <a:pPr algn="ctr">
              <a:buNone/>
            </a:pPr>
            <a:r>
              <a:rPr lang="en-US" sz="2800" b="1" dirty="0"/>
              <a:t>Wastewater Collection and Treatment Plant </a:t>
            </a:r>
            <a:r>
              <a:rPr lang="en-US" sz="2400" dirty="0"/>
              <a:t/>
            </a:r>
            <a:br>
              <a:rPr lang="en-US" sz="2400" dirty="0"/>
            </a:br>
            <a:r>
              <a:rPr lang="en-US" dirty="0"/>
              <a:t>For some villages of the south and southeast of Nablus</a:t>
            </a:r>
          </a:p>
        </p:txBody>
      </p:sp>
      <p:sp>
        <p:nvSpPr>
          <p:cNvPr id="2" name="Rectangle 1"/>
          <p:cNvSpPr/>
          <p:nvPr/>
        </p:nvSpPr>
        <p:spPr>
          <a:xfrm>
            <a:off x="2006600" y="4211105"/>
            <a:ext cx="6096000" cy="1200329"/>
          </a:xfrm>
          <a:prstGeom prst="rect">
            <a:avLst/>
          </a:prstGeom>
        </p:spPr>
        <p:txBody>
          <a:bodyPr>
            <a:spAutoFit/>
          </a:bodyPr>
          <a:lstStyle/>
          <a:p>
            <a:r>
              <a:rPr lang="en-US" b="1" dirty="0" smtClean="0">
                <a:solidFill>
                  <a:schemeClr val="tx1"/>
                </a:solidFill>
              </a:rPr>
              <a:t>Prepared By :</a:t>
            </a:r>
            <a:endParaRPr lang="en-US" dirty="0" smtClean="0"/>
          </a:p>
          <a:p>
            <a:pPr algn="ctr"/>
            <a:r>
              <a:rPr lang="en-US" b="1" dirty="0" err="1" smtClean="0"/>
              <a:t>Nahawand</a:t>
            </a:r>
            <a:r>
              <a:rPr lang="en-US" b="1" dirty="0" smtClean="0"/>
              <a:t> A. Ismail</a:t>
            </a:r>
            <a:endParaRPr lang="en-US" dirty="0"/>
          </a:p>
          <a:p>
            <a:pPr algn="ctr"/>
            <a:r>
              <a:rPr lang="en-US" b="1" dirty="0" err="1" smtClean="0"/>
              <a:t>Majd</a:t>
            </a:r>
            <a:r>
              <a:rPr lang="en-US" b="1" dirty="0" smtClean="0"/>
              <a:t> M. </a:t>
            </a:r>
            <a:r>
              <a:rPr lang="en-US" b="1" dirty="0" err="1" smtClean="0"/>
              <a:t>Hamayel</a:t>
            </a:r>
            <a:r>
              <a:rPr lang="en-US" b="1" dirty="0" smtClean="0"/>
              <a:t> </a:t>
            </a:r>
          </a:p>
          <a:p>
            <a:pPr algn="ctr"/>
            <a:r>
              <a:rPr lang="en-US" b="1" dirty="0" err="1" smtClean="0"/>
              <a:t>Bara’a</a:t>
            </a:r>
            <a:r>
              <a:rPr lang="en-US" b="1" dirty="0" smtClean="0"/>
              <a:t> A. </a:t>
            </a:r>
            <a:r>
              <a:rPr lang="en-US" b="1" dirty="0" err="1" smtClean="0"/>
              <a:t>Sweedan</a:t>
            </a:r>
            <a:r>
              <a:rPr lang="en-US" b="1" dirty="0" smtClean="0"/>
              <a:t> </a:t>
            </a:r>
            <a:endParaRPr lang="en-US" sz="1600" b="1" dirty="0" smtClean="0">
              <a:solidFill>
                <a:schemeClr val="tx1"/>
              </a:solidFill>
            </a:endParaRPr>
          </a:p>
        </p:txBody>
      </p:sp>
      <p:sp>
        <p:nvSpPr>
          <p:cNvPr id="3" name="Rectangle 2"/>
          <p:cNvSpPr/>
          <p:nvPr/>
        </p:nvSpPr>
        <p:spPr>
          <a:xfrm>
            <a:off x="2006600" y="5971061"/>
            <a:ext cx="6096000" cy="646331"/>
          </a:xfrm>
          <a:prstGeom prst="rect">
            <a:avLst/>
          </a:prstGeom>
        </p:spPr>
        <p:txBody>
          <a:bodyPr>
            <a:spAutoFit/>
          </a:bodyPr>
          <a:lstStyle/>
          <a:p>
            <a:r>
              <a:rPr lang="en-US" b="1" dirty="0"/>
              <a:t>S</a:t>
            </a:r>
            <a:r>
              <a:rPr lang="en-US" b="1" dirty="0" smtClean="0"/>
              <a:t>upervision of:</a:t>
            </a:r>
          </a:p>
          <a:p>
            <a:pPr lvl="4"/>
            <a:r>
              <a:rPr lang="ar-SA" b="1" dirty="0" smtClean="0"/>
              <a:t> </a:t>
            </a:r>
            <a:r>
              <a:rPr lang="en-US" b="1" dirty="0" smtClean="0"/>
              <a:t>Eng. </a:t>
            </a:r>
            <a:r>
              <a:rPr lang="en-US" b="1" dirty="0" err="1" smtClean="0"/>
              <a:t>Hamees</a:t>
            </a:r>
            <a:r>
              <a:rPr lang="en-US" b="1" dirty="0" smtClean="0"/>
              <a:t> </a:t>
            </a:r>
            <a:r>
              <a:rPr lang="en-US" b="1" dirty="0" err="1" smtClean="0"/>
              <a:t>Tubeileh</a:t>
            </a:r>
            <a:endParaRPr lang="en-US" b="1"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1</a:t>
            </a:fld>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Study Area</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10</a:t>
            </a:fld>
            <a:endParaRPr lang="ar-SA"/>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45393845"/>
              </p:ext>
            </p:extLst>
          </p:nvPr>
        </p:nvGraphicFramePr>
        <p:xfrm>
          <a:off x="336430" y="1561381"/>
          <a:ext cx="9480431" cy="4480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264423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E6415DA2-6E3A-409C-9261-EB22DB7EBD12}" type="slidenum">
              <a:rPr lang="ar-SA" smtClean="0"/>
              <a:pPr>
                <a:defRPr/>
              </a:pPr>
              <a:t>11</a:t>
            </a:fld>
            <a:endParaRPr lang="ar-SA"/>
          </a:p>
        </p:txBody>
      </p:sp>
      <p:pic>
        <p:nvPicPr>
          <p:cNvPr id="4098" name="Picture 2" descr="C:\Users\Nahawand Ismael\Desktop\study are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264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9638"/>
          </a:xfrm>
        </p:spPr>
        <p:txBody>
          <a:bodyPr/>
          <a:lstStyle/>
          <a:p>
            <a:r>
              <a:rPr lang="en-US" dirty="0" smtClean="0"/>
              <a:t>Selecting Suitable Location of WWTP</a:t>
            </a:r>
            <a:endParaRPr lang="ar-JO" dirty="0"/>
          </a:p>
        </p:txBody>
      </p:sp>
      <p:sp>
        <p:nvSpPr>
          <p:cNvPr id="3" name="Content Placeholder 2"/>
          <p:cNvSpPr>
            <a:spLocks noGrp="1"/>
          </p:cNvSpPr>
          <p:nvPr>
            <p:ph idx="1"/>
          </p:nvPr>
        </p:nvSpPr>
        <p:spPr>
          <a:xfrm>
            <a:off x="677334" y="1449239"/>
            <a:ext cx="8596668" cy="4592124"/>
          </a:xfrm>
        </p:spPr>
        <p:txBody>
          <a:bodyPr/>
          <a:lstStyle/>
          <a:p>
            <a:pPr marL="0" indent="0">
              <a:buNone/>
            </a:pPr>
            <a:r>
              <a:rPr lang="en-US" b="1" dirty="0" smtClean="0"/>
              <a:t>Criteria for the plant site selection:</a:t>
            </a:r>
          </a:p>
          <a:p>
            <a:pPr marL="0" indent="0">
              <a:buNone/>
            </a:pPr>
            <a:endParaRPr lang="en-US" dirty="0" smtClean="0"/>
          </a:p>
          <a:p>
            <a:r>
              <a:rPr lang="en-US" dirty="0" smtClean="0"/>
              <a:t>Topography</a:t>
            </a:r>
            <a:endParaRPr lang="en-US" dirty="0"/>
          </a:p>
          <a:p>
            <a:r>
              <a:rPr lang="en-US" dirty="0"/>
              <a:t>Located near the served </a:t>
            </a:r>
            <a:r>
              <a:rPr lang="en-US" dirty="0" smtClean="0"/>
              <a:t>zones</a:t>
            </a:r>
            <a:endParaRPr lang="en-US" dirty="0"/>
          </a:p>
          <a:p>
            <a:r>
              <a:rPr lang="en-US" dirty="0"/>
              <a:t>Access to the existing </a:t>
            </a:r>
            <a:r>
              <a:rPr lang="en-US" dirty="0" smtClean="0"/>
              <a:t>roads</a:t>
            </a:r>
            <a:endParaRPr lang="en-US" dirty="0"/>
          </a:p>
          <a:p>
            <a:r>
              <a:rPr lang="en-US" dirty="0"/>
              <a:t>Presence of </a:t>
            </a:r>
            <a:r>
              <a:rPr lang="en-US" dirty="0" smtClean="0"/>
              <a:t>housing</a:t>
            </a:r>
            <a:endParaRPr lang="en-US" dirty="0"/>
          </a:p>
          <a:p>
            <a:r>
              <a:rPr lang="en-US" dirty="0"/>
              <a:t>Geotechnical stability of the site</a:t>
            </a:r>
            <a:endParaRPr lang="ar-SA" dirty="0"/>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12</a:t>
            </a:fld>
            <a:endParaRPr lang="ar-SA"/>
          </a:p>
        </p:txBody>
      </p:sp>
    </p:spTree>
    <p:extLst>
      <p:ext uri="{BB962C8B-B14F-4D97-AF65-F5344CB8AC3E}">
        <p14:creationId xmlns:p14="http://schemas.microsoft.com/office/powerpoint/2010/main" val="1984622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34838"/>
            <a:ext cx="3854528" cy="500332"/>
          </a:xfrm>
        </p:spPr>
        <p:txBody>
          <a:bodyPr/>
          <a:lstStyle/>
          <a:p>
            <a:r>
              <a:rPr lang="en-US" dirty="0" smtClean="0"/>
              <a:t>Suggested Location</a:t>
            </a:r>
            <a:endParaRPr lang="ar-JO" dirty="0"/>
          </a:p>
        </p:txBody>
      </p:sp>
      <p:sp>
        <p:nvSpPr>
          <p:cNvPr id="4" name="Text Placeholder 3"/>
          <p:cNvSpPr>
            <a:spLocks noGrp="1"/>
          </p:cNvSpPr>
          <p:nvPr>
            <p:ph type="body" sz="half" idx="2"/>
          </p:nvPr>
        </p:nvSpPr>
        <p:spPr>
          <a:xfrm>
            <a:off x="677334" y="1199073"/>
            <a:ext cx="3854528" cy="4856670"/>
          </a:xfrm>
        </p:spPr>
        <p:txBody>
          <a:bodyPr>
            <a:normAutofit/>
          </a:bodyPr>
          <a:lstStyle/>
          <a:p>
            <a:r>
              <a:rPr lang="en-US" dirty="0" smtClean="0"/>
              <a:t>The best location to establish WWTP is located </a:t>
            </a:r>
            <a:r>
              <a:rPr lang="en-US" dirty="0" smtClean="0">
                <a:solidFill>
                  <a:schemeClr val="tx2"/>
                </a:solidFill>
              </a:rPr>
              <a:t>Southwest </a:t>
            </a:r>
            <a:r>
              <a:rPr lang="en-US" dirty="0" smtClean="0">
                <a:solidFill>
                  <a:schemeClr val="tx2"/>
                </a:solidFill>
              </a:rPr>
              <a:t>of the village of </a:t>
            </a:r>
            <a:r>
              <a:rPr lang="en-US" dirty="0" err="1" smtClean="0">
                <a:solidFill>
                  <a:schemeClr val="tx2"/>
                </a:solidFill>
              </a:rPr>
              <a:t>Urif</a:t>
            </a:r>
            <a:r>
              <a:rPr lang="en-US" dirty="0" smtClean="0">
                <a:solidFill>
                  <a:schemeClr val="tx2"/>
                </a:solidFill>
              </a:rPr>
              <a:t>.</a:t>
            </a:r>
          </a:p>
          <a:p>
            <a:endParaRPr lang="en-US" dirty="0" smtClean="0">
              <a:solidFill>
                <a:schemeClr val="tx2"/>
              </a:solidFill>
            </a:endParaRPr>
          </a:p>
          <a:p>
            <a:r>
              <a:rPr lang="en-US" b="1" dirty="0" smtClean="0"/>
              <a:t>Positives of that location:</a:t>
            </a:r>
          </a:p>
          <a:p>
            <a:r>
              <a:rPr lang="en-US" dirty="0" smtClean="0"/>
              <a:t>1. The </a:t>
            </a:r>
            <a:r>
              <a:rPr lang="en-US" dirty="0"/>
              <a:t>station will serve seven neighboring villages</a:t>
            </a:r>
            <a:r>
              <a:rPr lang="en-US" dirty="0" smtClean="0"/>
              <a:t>.</a:t>
            </a:r>
            <a:endParaRPr lang="en-US" dirty="0"/>
          </a:p>
          <a:p>
            <a:r>
              <a:rPr lang="en-US" dirty="0" smtClean="0"/>
              <a:t>2. The </a:t>
            </a:r>
            <a:r>
              <a:rPr lang="en-US" dirty="0"/>
              <a:t>town of </a:t>
            </a:r>
            <a:r>
              <a:rPr lang="en-US" dirty="0" err="1"/>
              <a:t>Jamma'in</a:t>
            </a:r>
            <a:r>
              <a:rPr lang="en-US" dirty="0"/>
              <a:t> can benefit from this station </a:t>
            </a:r>
            <a:r>
              <a:rPr lang="en-US" dirty="0" smtClean="0"/>
              <a:t>.</a:t>
            </a:r>
            <a:endParaRPr lang="en-US" dirty="0"/>
          </a:p>
          <a:p>
            <a:r>
              <a:rPr lang="en-US" dirty="0" smtClean="0"/>
              <a:t>3. 400 </a:t>
            </a:r>
            <a:r>
              <a:rPr lang="en-US" dirty="0"/>
              <a:t>m far away from  the populated areas</a:t>
            </a:r>
            <a:r>
              <a:rPr lang="en-US" dirty="0" smtClean="0"/>
              <a:t>.</a:t>
            </a:r>
            <a:endParaRPr lang="en-US" dirty="0"/>
          </a:p>
          <a:p>
            <a:r>
              <a:rPr lang="en-US" dirty="0" smtClean="0"/>
              <a:t>4. There </a:t>
            </a:r>
            <a:r>
              <a:rPr lang="en-US" dirty="0"/>
              <a:t>is no space for expansion in the residential areas .</a:t>
            </a:r>
            <a:endParaRPr lang="ar-SA" dirty="0"/>
          </a:p>
          <a:p>
            <a:r>
              <a:rPr lang="en-US" dirty="0" smtClean="0"/>
              <a:t>5. Its </a:t>
            </a:r>
            <a:r>
              <a:rPr lang="en-US" dirty="0"/>
              <a:t>an area with 50 </a:t>
            </a:r>
            <a:r>
              <a:rPr lang="en-US" dirty="0" err="1"/>
              <a:t>dunums</a:t>
            </a:r>
            <a:r>
              <a:rPr lang="en-US" dirty="0"/>
              <a:t> space and can be </a:t>
            </a:r>
            <a:r>
              <a:rPr lang="en-US" dirty="0" smtClean="0"/>
              <a:t>extended </a:t>
            </a:r>
            <a:r>
              <a:rPr lang="en-US" dirty="0"/>
              <a:t>to 95 </a:t>
            </a:r>
            <a:r>
              <a:rPr lang="en-US" dirty="0" err="1"/>
              <a:t>dunums</a:t>
            </a:r>
            <a:r>
              <a:rPr lang="en-US" dirty="0" smtClean="0"/>
              <a:t>.</a:t>
            </a:r>
            <a:endParaRPr lang="en-US" dirty="0"/>
          </a:p>
          <a:p>
            <a:r>
              <a:rPr lang="en-US" dirty="0"/>
              <a:t> </a:t>
            </a:r>
            <a:r>
              <a:rPr lang="en-US" dirty="0" smtClean="0"/>
              <a:t>6. There </a:t>
            </a:r>
            <a:r>
              <a:rPr lang="en-US" dirty="0"/>
              <a:t>are no villages located below or near the valley</a:t>
            </a:r>
            <a:endParaRPr lang="ar-SA" dirty="0"/>
          </a:p>
          <a:p>
            <a:endParaRPr lang="ar-JO" dirty="0"/>
          </a:p>
        </p:txBody>
      </p:sp>
      <p:sp>
        <p:nvSpPr>
          <p:cNvPr id="5" name="Slide Number Placeholder 4"/>
          <p:cNvSpPr>
            <a:spLocks noGrp="1"/>
          </p:cNvSpPr>
          <p:nvPr>
            <p:ph type="sldNum" sz="quarter" idx="12"/>
          </p:nvPr>
        </p:nvSpPr>
        <p:spPr>
          <a:xfrm>
            <a:off x="8590662" y="6041361"/>
            <a:ext cx="828000" cy="468000"/>
          </a:xfrm>
        </p:spPr>
        <p:txBody>
          <a:bodyPr/>
          <a:lstStyle/>
          <a:p>
            <a:pPr>
              <a:defRPr/>
            </a:pPr>
            <a:fld id="{E6415DA2-6E3A-409C-9261-EB22DB7EBD12}" type="slidenum">
              <a:rPr lang="ar-SA" smtClean="0"/>
              <a:pPr>
                <a:defRPr/>
              </a:pPr>
              <a:t>13</a:t>
            </a:fld>
            <a:endParaRPr lang="ar-SA" dirty="0"/>
          </a:p>
        </p:txBody>
      </p:sp>
      <p:pic>
        <p:nvPicPr>
          <p:cNvPr id="5122" name="Picture 2" descr="C:\Users\Nahawand Ismael\Desktop\18601521_1487974231265339_1545982400_n.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25351" y="1199072"/>
            <a:ext cx="5365630" cy="4019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5009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62000"/>
          </a:xfrm>
        </p:spPr>
        <p:txBody>
          <a:bodyPr/>
          <a:lstStyle/>
          <a:p>
            <a:r>
              <a:rPr lang="en-US" dirty="0" smtClean="0"/>
              <a:t>Collect Data </a:t>
            </a:r>
            <a:endParaRPr lang="ar-JO" dirty="0"/>
          </a:p>
        </p:txBody>
      </p:sp>
      <p:sp>
        <p:nvSpPr>
          <p:cNvPr id="3" name="Content Placeholder 2"/>
          <p:cNvSpPr>
            <a:spLocks noGrp="1"/>
          </p:cNvSpPr>
          <p:nvPr>
            <p:ph idx="1"/>
          </p:nvPr>
        </p:nvSpPr>
        <p:spPr>
          <a:xfrm>
            <a:off x="677334" y="1380227"/>
            <a:ext cx="8596668" cy="4661136"/>
          </a:xfrm>
        </p:spPr>
        <p:txBody>
          <a:bodyPr/>
          <a:lstStyle/>
          <a:p>
            <a:pPr marL="0" indent="0">
              <a:buNone/>
            </a:pPr>
            <a:r>
              <a:rPr lang="en-US" b="1" dirty="0" smtClean="0"/>
              <a:t>Water Supply</a:t>
            </a:r>
          </a:p>
          <a:p>
            <a:pPr marL="0" indent="0">
              <a:buNone/>
            </a:pPr>
            <a:endParaRPr lang="en-US" dirty="0" smtClean="0"/>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14</a:t>
            </a:fld>
            <a:endParaRPr lang="ar-SA"/>
          </a:p>
        </p:txBody>
      </p:sp>
      <p:graphicFrame>
        <p:nvGraphicFramePr>
          <p:cNvPr id="7" name="Table 6"/>
          <p:cNvGraphicFramePr>
            <a:graphicFrameLocks noGrp="1"/>
          </p:cNvGraphicFramePr>
          <p:nvPr>
            <p:extLst>
              <p:ext uri="{D42A27DB-BD31-4B8C-83A1-F6EECF244321}">
                <p14:modId xmlns:p14="http://schemas.microsoft.com/office/powerpoint/2010/main" val="171158733"/>
              </p:ext>
            </p:extLst>
          </p:nvPr>
        </p:nvGraphicFramePr>
        <p:xfrm>
          <a:off x="1017913" y="1949568"/>
          <a:ext cx="7970812" cy="4390848"/>
        </p:xfrm>
        <a:graphic>
          <a:graphicData uri="http://schemas.openxmlformats.org/drawingml/2006/table">
            <a:tbl>
              <a:tblPr rtl="1">
                <a:tableStyleId>{21E4AEA4-8DFA-4A89-87EB-49C32662AFE0}</a:tableStyleId>
              </a:tblPr>
              <a:tblGrid>
                <a:gridCol w="2447376"/>
                <a:gridCol w="3076060"/>
                <a:gridCol w="2447376"/>
              </a:tblGrid>
              <a:tr h="543474">
                <a:tc>
                  <a:txBody>
                    <a:bodyPr/>
                    <a:lstStyle/>
                    <a:p>
                      <a:pPr algn="ctr" rtl="0" fontAlgn="ctr"/>
                      <a:r>
                        <a:rPr lang="en-US" sz="1400" u="none" strike="noStrike" dirty="0">
                          <a:effectLst/>
                        </a:rPr>
                        <a:t>source</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c>
                  <a:txBody>
                    <a:bodyPr/>
                    <a:lstStyle/>
                    <a:p>
                      <a:pPr algn="ctr" rtl="0" fontAlgn="ctr"/>
                      <a:r>
                        <a:rPr lang="en-US" sz="1400" u="none" strike="noStrike" dirty="0">
                          <a:effectLst/>
                        </a:rPr>
                        <a:t>Existing of water network</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c>
                  <a:txBody>
                    <a:bodyPr/>
                    <a:lstStyle/>
                    <a:p>
                      <a:pPr algn="ctr" rtl="0" fontAlgn="ctr"/>
                      <a:r>
                        <a:rPr lang="en-US" sz="1400" u="none" strike="noStrike" dirty="0">
                          <a:effectLst/>
                        </a:rPr>
                        <a:t>Community Name</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r>
              <a:tr h="580622">
                <a:tc>
                  <a:txBody>
                    <a:bodyPr/>
                    <a:lstStyle/>
                    <a:p>
                      <a:pPr algn="ctr" rtl="0" fontAlgn="b"/>
                      <a:r>
                        <a:rPr lang="en-US" sz="1400" b="0" i="0" u="none" strike="noStrike" dirty="0" smtClean="0">
                          <a:solidFill>
                            <a:schemeClr val="dk1"/>
                          </a:solidFill>
                          <a:effectLst/>
                          <a:latin typeface="+mn-lt"/>
                        </a:rPr>
                        <a:t>West</a:t>
                      </a:r>
                      <a:r>
                        <a:rPr lang="en-US" sz="1400" b="0" i="0" u="none" strike="noStrike" baseline="0" dirty="0" smtClean="0">
                          <a:solidFill>
                            <a:schemeClr val="dk1"/>
                          </a:solidFill>
                          <a:effectLst/>
                          <a:latin typeface="+mn-lt"/>
                        </a:rPr>
                        <a:t> Bank Water Department</a:t>
                      </a:r>
                      <a:endParaRPr lang="en-US"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a:effectLst/>
                        </a:rPr>
                        <a:t>exist (1996)</a:t>
                      </a:r>
                      <a:endParaRPr lang="en-US" sz="1400" b="0" i="0" u="none" strike="noStrike">
                        <a:solidFill>
                          <a:srgbClr val="000000"/>
                        </a:solidFill>
                        <a:effectLst/>
                        <a:latin typeface="Arial"/>
                      </a:endParaRPr>
                    </a:p>
                  </a:txBody>
                  <a:tcPr marL="7620" marR="7620" marT="7620" marB="0" anchor="ctr"/>
                </a:tc>
                <a:tc>
                  <a:txBody>
                    <a:bodyPr/>
                    <a:lstStyle/>
                    <a:p>
                      <a:pPr algn="ctr" rtl="0" fontAlgn="b"/>
                      <a:r>
                        <a:rPr lang="en-US" sz="1400" u="none" strike="noStrike" dirty="0" err="1">
                          <a:effectLst/>
                        </a:rPr>
                        <a:t>Beita</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r>
              <a:tr h="543474">
                <a:tc>
                  <a:txBody>
                    <a:bodyPr/>
                    <a:lstStyle/>
                    <a:p>
                      <a:pPr algn="ctr" rtl="0" fontAlgn="b"/>
                      <a:r>
                        <a:rPr lang="en-US" sz="1400" u="none" strike="noStrike">
                          <a:effectLst/>
                        </a:rPr>
                        <a:t>Nablus Municipality</a:t>
                      </a:r>
                      <a:endParaRPr lang="en-US" sz="1400" b="0" i="0" u="none" strike="noStrike">
                        <a:solidFill>
                          <a:srgbClr val="000000"/>
                        </a:solidFill>
                        <a:effectLst/>
                        <a:latin typeface="Arial"/>
                      </a:endParaRPr>
                    </a:p>
                  </a:txBody>
                  <a:tcPr marL="7620" marR="7620" marT="7620" marB="0" anchor="ctr"/>
                </a:tc>
                <a:tc>
                  <a:txBody>
                    <a:bodyPr/>
                    <a:lstStyle/>
                    <a:p>
                      <a:pPr algn="ctr" rtl="0" fontAlgn="b"/>
                      <a:r>
                        <a:rPr lang="en-US" sz="1400" u="none" strike="noStrike">
                          <a:effectLst/>
                        </a:rPr>
                        <a:t>exist (2014)</a:t>
                      </a:r>
                      <a:endParaRPr lang="en-US" sz="1400" b="0" i="0" u="none" strike="noStrike">
                        <a:solidFill>
                          <a:srgbClr val="000000"/>
                        </a:solidFill>
                        <a:effectLst/>
                        <a:latin typeface="Arial"/>
                      </a:endParaRPr>
                    </a:p>
                  </a:txBody>
                  <a:tcPr marL="7620" marR="7620" marT="7620" marB="0" anchor="ctr"/>
                </a:tc>
                <a:tc>
                  <a:txBody>
                    <a:bodyPr/>
                    <a:lstStyle/>
                    <a:p>
                      <a:pPr algn="ctr" rtl="0" fontAlgn="b"/>
                      <a:r>
                        <a:rPr lang="en-US" sz="1400" u="none" strike="noStrike">
                          <a:effectLst/>
                        </a:rPr>
                        <a:t>Awarta</a:t>
                      </a:r>
                      <a:endParaRPr lang="en-US" sz="1400" b="0" i="0" u="none" strike="noStrike">
                        <a:solidFill>
                          <a:srgbClr val="000000"/>
                        </a:solidFill>
                        <a:effectLst/>
                        <a:latin typeface="Arial"/>
                      </a:endParaRPr>
                    </a:p>
                  </a:txBody>
                  <a:tcPr marL="7620" marR="7620" marT="7620" marB="0" anchor="ctr">
                    <a:solidFill>
                      <a:schemeClr val="accent1">
                        <a:lumMod val="40000"/>
                        <a:lumOff val="60000"/>
                      </a:schemeClr>
                    </a:solidFill>
                  </a:tcPr>
                </a:tc>
              </a:tr>
              <a:tr h="580622">
                <a:tc>
                  <a:txBody>
                    <a:bodyPr/>
                    <a:lstStyle/>
                    <a:p>
                      <a:pPr algn="ctr" rtl="0" fontAlgn="b"/>
                      <a:r>
                        <a:rPr lang="en-US" sz="1400" b="0" i="0" u="none" strike="noStrike" dirty="0" smtClean="0">
                          <a:solidFill>
                            <a:schemeClr val="dk1"/>
                          </a:solidFill>
                          <a:effectLst/>
                          <a:latin typeface="+mn-lt"/>
                        </a:rPr>
                        <a:t>West</a:t>
                      </a:r>
                      <a:r>
                        <a:rPr lang="en-US" sz="1400" b="0" i="0" u="none" strike="noStrike" baseline="0" dirty="0" smtClean="0">
                          <a:solidFill>
                            <a:schemeClr val="dk1"/>
                          </a:solidFill>
                          <a:effectLst/>
                          <a:latin typeface="+mn-lt"/>
                        </a:rPr>
                        <a:t> Bank Water Department</a:t>
                      </a:r>
                      <a:endParaRPr lang="en-US"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a:effectLst/>
                        </a:rPr>
                        <a:t>exist (1987)</a:t>
                      </a:r>
                      <a:endParaRPr lang="en-US" sz="1400" b="0" i="0" u="none" strike="noStrike">
                        <a:solidFill>
                          <a:srgbClr val="000000"/>
                        </a:solidFill>
                        <a:effectLst/>
                        <a:latin typeface="Arial"/>
                      </a:endParaRPr>
                    </a:p>
                  </a:txBody>
                  <a:tcPr marL="7620" marR="7620" marT="7620" marB="0" anchor="ctr"/>
                </a:tc>
                <a:tc>
                  <a:txBody>
                    <a:bodyPr/>
                    <a:lstStyle/>
                    <a:p>
                      <a:pPr algn="ctr" rtl="0" fontAlgn="b"/>
                      <a:r>
                        <a:rPr lang="en-US" sz="1400" u="none" strike="noStrike">
                          <a:effectLst/>
                        </a:rPr>
                        <a:t>Huwwara</a:t>
                      </a:r>
                      <a:endParaRPr lang="en-US" sz="1400" b="0" i="0" u="none" strike="noStrike">
                        <a:solidFill>
                          <a:srgbClr val="000000"/>
                        </a:solidFill>
                        <a:effectLst/>
                        <a:latin typeface="Arial"/>
                      </a:endParaRPr>
                    </a:p>
                  </a:txBody>
                  <a:tcPr marL="7620" marR="7620" marT="7620" marB="0" anchor="ctr">
                    <a:solidFill>
                      <a:schemeClr val="accent1">
                        <a:lumMod val="40000"/>
                        <a:lumOff val="60000"/>
                      </a:schemeClr>
                    </a:solidFill>
                  </a:tcPr>
                </a:tc>
              </a:tr>
              <a:tr h="580622">
                <a:tc>
                  <a:txBody>
                    <a:bodyPr/>
                    <a:lstStyle/>
                    <a:p>
                      <a:pPr algn="ctr" rtl="0" fontAlgn="b"/>
                      <a:r>
                        <a:rPr lang="en-US" sz="1400" b="0" i="0" u="none" strike="noStrike" dirty="0" smtClean="0">
                          <a:solidFill>
                            <a:schemeClr val="dk1"/>
                          </a:solidFill>
                          <a:effectLst/>
                          <a:latin typeface="+mn-lt"/>
                        </a:rPr>
                        <a:t>West</a:t>
                      </a:r>
                      <a:r>
                        <a:rPr lang="en-US" sz="1400" b="0" i="0" u="none" strike="noStrike" baseline="0" dirty="0" smtClean="0">
                          <a:solidFill>
                            <a:schemeClr val="dk1"/>
                          </a:solidFill>
                          <a:effectLst/>
                          <a:latin typeface="+mn-lt"/>
                        </a:rPr>
                        <a:t> Bank Water Department</a:t>
                      </a:r>
                      <a:endParaRPr lang="en-US"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a:effectLst/>
                        </a:rPr>
                        <a:t>exist (1985)</a:t>
                      </a:r>
                      <a:endParaRPr lang="en-US"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a:effectLst/>
                        </a:rPr>
                        <a:t>Odala</a:t>
                      </a:r>
                      <a:endParaRPr lang="en-US" sz="1400" b="0" i="0" u="none" strike="noStrike">
                        <a:solidFill>
                          <a:srgbClr val="000000"/>
                        </a:solidFill>
                        <a:effectLst/>
                        <a:latin typeface="Arial"/>
                      </a:endParaRPr>
                    </a:p>
                  </a:txBody>
                  <a:tcPr marL="7620" marR="7620" marT="7620" marB="0" anchor="ctr">
                    <a:solidFill>
                      <a:schemeClr val="accent1">
                        <a:lumMod val="40000"/>
                        <a:lumOff val="60000"/>
                      </a:schemeClr>
                    </a:solidFill>
                  </a:tcPr>
                </a:tc>
              </a:tr>
              <a:tr h="580622">
                <a:tc>
                  <a:txBody>
                    <a:bodyPr/>
                    <a:lstStyle/>
                    <a:p>
                      <a:pPr algn="ctr" rtl="0" fontAlgn="b"/>
                      <a:r>
                        <a:rPr lang="en-US" sz="1400" b="0" i="0" u="none" strike="noStrike" dirty="0" smtClean="0">
                          <a:solidFill>
                            <a:schemeClr val="dk1"/>
                          </a:solidFill>
                          <a:effectLst/>
                          <a:latin typeface="+mn-lt"/>
                        </a:rPr>
                        <a:t>West</a:t>
                      </a:r>
                      <a:r>
                        <a:rPr lang="en-US" sz="1400" b="0" i="0" u="none" strike="noStrike" baseline="0" dirty="0" smtClean="0">
                          <a:solidFill>
                            <a:schemeClr val="dk1"/>
                          </a:solidFill>
                          <a:effectLst/>
                          <a:latin typeface="+mn-lt"/>
                        </a:rPr>
                        <a:t> Bank Water Department</a:t>
                      </a:r>
                      <a:endParaRPr lang="en-US"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a:effectLst/>
                        </a:rPr>
                        <a:t>exist (1989)</a:t>
                      </a:r>
                      <a:endParaRPr lang="en-US" sz="1400" b="0" i="0" u="none" strike="noStrike">
                        <a:solidFill>
                          <a:srgbClr val="000000"/>
                        </a:solidFill>
                        <a:effectLst/>
                        <a:latin typeface="Arial"/>
                      </a:endParaRPr>
                    </a:p>
                  </a:txBody>
                  <a:tcPr marL="7620" marR="7620" marT="7620" marB="0" anchor="ctr"/>
                </a:tc>
                <a:tc>
                  <a:txBody>
                    <a:bodyPr/>
                    <a:lstStyle/>
                    <a:p>
                      <a:pPr algn="ctr" rtl="0" fontAlgn="b"/>
                      <a:r>
                        <a:rPr lang="en-US" sz="1400" u="none" strike="noStrike">
                          <a:effectLst/>
                        </a:rPr>
                        <a:t>Einabus</a:t>
                      </a:r>
                      <a:endParaRPr lang="en-US" sz="1400" b="0" i="0" u="none" strike="noStrike">
                        <a:solidFill>
                          <a:srgbClr val="000000"/>
                        </a:solidFill>
                        <a:effectLst/>
                        <a:latin typeface="Arial"/>
                      </a:endParaRPr>
                    </a:p>
                  </a:txBody>
                  <a:tcPr marL="7620" marR="7620" marT="7620" marB="0" anchor="ctr">
                    <a:solidFill>
                      <a:schemeClr val="accent1">
                        <a:lumMod val="40000"/>
                        <a:lumOff val="60000"/>
                      </a:schemeClr>
                    </a:solidFill>
                  </a:tcPr>
                </a:tc>
              </a:tr>
              <a:tr h="580622">
                <a:tc>
                  <a:txBody>
                    <a:bodyPr/>
                    <a:lstStyle/>
                    <a:p>
                      <a:pPr algn="ctr" rtl="0" fontAlgn="b"/>
                      <a:r>
                        <a:rPr lang="en-US" sz="1400" b="0" i="0" u="none" strike="noStrike" dirty="0" smtClean="0">
                          <a:solidFill>
                            <a:schemeClr val="dk1"/>
                          </a:solidFill>
                          <a:effectLst/>
                          <a:latin typeface="+mn-lt"/>
                        </a:rPr>
                        <a:t>West</a:t>
                      </a:r>
                      <a:r>
                        <a:rPr lang="en-US" sz="1400" b="0" i="0" u="none" strike="noStrike" baseline="0" dirty="0" smtClean="0">
                          <a:solidFill>
                            <a:schemeClr val="dk1"/>
                          </a:solidFill>
                          <a:effectLst/>
                          <a:latin typeface="+mn-lt"/>
                        </a:rPr>
                        <a:t> Bank Water Department</a:t>
                      </a:r>
                      <a:endParaRPr lang="en-US"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a:effectLst/>
                        </a:rPr>
                        <a:t>exist (2015)</a:t>
                      </a:r>
                      <a:endParaRPr lang="en-US" sz="1400" b="0" i="0" u="none" strike="noStrike">
                        <a:solidFill>
                          <a:srgbClr val="000000"/>
                        </a:solidFill>
                        <a:effectLst/>
                        <a:latin typeface="Arial"/>
                      </a:endParaRPr>
                    </a:p>
                  </a:txBody>
                  <a:tcPr marL="7620" marR="7620" marT="7620" marB="0" anchor="ctr"/>
                </a:tc>
                <a:tc>
                  <a:txBody>
                    <a:bodyPr/>
                    <a:lstStyle/>
                    <a:p>
                      <a:pPr algn="ctr" rtl="0" fontAlgn="b"/>
                      <a:r>
                        <a:rPr lang="en-US" sz="1400" u="none" strike="noStrike">
                          <a:effectLst/>
                        </a:rPr>
                        <a:t>Urif</a:t>
                      </a:r>
                      <a:endParaRPr lang="en-US" sz="1400" b="0" i="0" u="none" strike="noStrike">
                        <a:solidFill>
                          <a:srgbClr val="000000"/>
                        </a:solidFill>
                        <a:effectLst/>
                        <a:latin typeface="Arial"/>
                      </a:endParaRPr>
                    </a:p>
                  </a:txBody>
                  <a:tcPr marL="7620" marR="7620" marT="7620" marB="0" anchor="ctr">
                    <a:solidFill>
                      <a:schemeClr val="accent1">
                        <a:lumMod val="40000"/>
                        <a:lumOff val="60000"/>
                      </a:schemeClr>
                    </a:solidFill>
                  </a:tcPr>
                </a:tc>
              </a:tr>
              <a:tr h="400790">
                <a:tc>
                  <a:txBody>
                    <a:bodyPr/>
                    <a:lstStyle/>
                    <a:p>
                      <a:pPr algn="ctr" rtl="0" fontAlgn="b"/>
                      <a:r>
                        <a:rPr lang="en-US" sz="1400" u="none" strike="noStrike" dirty="0">
                          <a:effectLst/>
                        </a:rPr>
                        <a:t>Nablus Municipality</a:t>
                      </a:r>
                      <a:endParaRPr lang="en-US"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a:effectLst/>
                        </a:rPr>
                        <a:t>exist (2010)</a:t>
                      </a:r>
                      <a:endParaRPr lang="en-US"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a:effectLst/>
                        </a:rPr>
                        <a:t>Burin</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r>
            </a:tbl>
          </a:graphicData>
        </a:graphic>
      </p:graphicFrame>
    </p:spTree>
    <p:extLst>
      <p:ext uri="{BB962C8B-B14F-4D97-AF65-F5344CB8AC3E}">
        <p14:creationId xmlns:p14="http://schemas.microsoft.com/office/powerpoint/2010/main" val="2593921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44747"/>
          </a:xfrm>
        </p:spPr>
        <p:txBody>
          <a:bodyPr/>
          <a:lstStyle/>
          <a:p>
            <a:r>
              <a:rPr lang="en-US" dirty="0"/>
              <a:t>Collect Data </a:t>
            </a:r>
            <a:endParaRPr lang="ar-JO" dirty="0"/>
          </a:p>
        </p:txBody>
      </p:sp>
      <p:sp>
        <p:nvSpPr>
          <p:cNvPr id="3" name="Content Placeholder 2"/>
          <p:cNvSpPr>
            <a:spLocks noGrp="1"/>
          </p:cNvSpPr>
          <p:nvPr>
            <p:ph idx="1"/>
          </p:nvPr>
        </p:nvSpPr>
        <p:spPr>
          <a:xfrm>
            <a:off x="677334" y="1483743"/>
            <a:ext cx="8596668" cy="4557619"/>
          </a:xfrm>
        </p:spPr>
        <p:txBody>
          <a:bodyPr/>
          <a:lstStyle/>
          <a:p>
            <a:pPr marL="0" indent="0">
              <a:buNone/>
            </a:pPr>
            <a:r>
              <a:rPr lang="en-US" b="1" dirty="0" smtClean="0"/>
              <a:t>Future Population</a:t>
            </a:r>
          </a:p>
          <a:p>
            <a:pPr marL="0" indent="0">
              <a:buNone/>
            </a:pPr>
            <a:r>
              <a:rPr lang="en-US" dirty="0" smtClean="0"/>
              <a:t>We take Design period as 30 years from now</a:t>
            </a:r>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15</a:t>
            </a:fld>
            <a:endParaRPr lang="ar-SA"/>
          </a:p>
        </p:txBody>
      </p:sp>
      <p:graphicFrame>
        <p:nvGraphicFramePr>
          <p:cNvPr id="5" name="Table 4"/>
          <p:cNvGraphicFramePr>
            <a:graphicFrameLocks noGrp="1"/>
          </p:cNvGraphicFramePr>
          <p:nvPr>
            <p:extLst>
              <p:ext uri="{D42A27DB-BD31-4B8C-83A1-F6EECF244321}">
                <p14:modId xmlns:p14="http://schemas.microsoft.com/office/powerpoint/2010/main" val="56486876"/>
              </p:ext>
            </p:extLst>
          </p:nvPr>
        </p:nvGraphicFramePr>
        <p:xfrm>
          <a:off x="1095556" y="2501661"/>
          <a:ext cx="6374800" cy="3528201"/>
        </p:xfrm>
        <a:graphic>
          <a:graphicData uri="http://schemas.openxmlformats.org/drawingml/2006/table">
            <a:tbl>
              <a:tblPr rtl="1">
                <a:tableStyleId>{21E4AEA4-8DFA-4A89-87EB-49C32662AFE0}</a:tableStyleId>
              </a:tblPr>
              <a:tblGrid>
                <a:gridCol w="1957333"/>
                <a:gridCol w="2460134"/>
                <a:gridCol w="1957333"/>
              </a:tblGrid>
              <a:tr h="504005">
                <a:tc>
                  <a:txBody>
                    <a:bodyPr/>
                    <a:lstStyle/>
                    <a:p>
                      <a:pPr algn="ctr" rtl="0" fontAlgn="ctr"/>
                      <a:r>
                        <a:rPr lang="en-US" sz="1400" u="none" strike="noStrike" dirty="0">
                          <a:effectLst/>
                        </a:rPr>
                        <a:t>Population (2047)</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c>
                  <a:txBody>
                    <a:bodyPr/>
                    <a:lstStyle/>
                    <a:p>
                      <a:pPr algn="ctr" rtl="0" fontAlgn="ctr"/>
                      <a:r>
                        <a:rPr lang="en-US" sz="1400" u="none" strike="noStrike" dirty="0">
                          <a:effectLst/>
                        </a:rPr>
                        <a:t>Population (2016)</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c>
                  <a:txBody>
                    <a:bodyPr/>
                    <a:lstStyle/>
                    <a:p>
                      <a:pPr algn="ctr" rtl="0" fontAlgn="ctr"/>
                      <a:r>
                        <a:rPr lang="en-US" sz="1400" u="none" strike="noStrike" dirty="0">
                          <a:effectLst/>
                        </a:rPr>
                        <a:t>Community Name</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r>
              <a:tr h="432028">
                <a:tc>
                  <a:txBody>
                    <a:bodyPr/>
                    <a:lstStyle/>
                    <a:p>
                      <a:pPr algn="ctr" rtl="0" fontAlgn="b"/>
                      <a:r>
                        <a:rPr lang="en-US" sz="1400" u="none" strike="noStrike" dirty="0" smtClean="0">
                          <a:effectLst/>
                        </a:rPr>
                        <a:t>18029</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smtClean="0">
                          <a:effectLst/>
                        </a:rPr>
                        <a:t>11017</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err="1">
                          <a:effectLst/>
                        </a:rPr>
                        <a:t>Beita</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r>
              <a:tr h="432028">
                <a:tc>
                  <a:txBody>
                    <a:bodyPr/>
                    <a:lstStyle/>
                    <a:p>
                      <a:pPr algn="ctr" rtl="0" fontAlgn="b"/>
                      <a:r>
                        <a:rPr lang="en-US" sz="1400" u="none" strike="noStrike" dirty="0" smtClean="0">
                          <a:effectLst/>
                        </a:rPr>
                        <a:t>11167</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smtClean="0">
                          <a:effectLst/>
                        </a:rPr>
                        <a:t>6824</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a:effectLst/>
                        </a:rPr>
                        <a:t>Awarta</a:t>
                      </a:r>
                      <a:endParaRPr lang="en-US" sz="1400" b="0" i="0" u="none" strike="noStrike">
                        <a:solidFill>
                          <a:srgbClr val="000000"/>
                        </a:solidFill>
                        <a:effectLst/>
                        <a:latin typeface="Arial"/>
                      </a:endParaRPr>
                    </a:p>
                  </a:txBody>
                  <a:tcPr marL="7620" marR="7620" marT="7620" marB="0" anchor="ctr">
                    <a:solidFill>
                      <a:schemeClr val="accent1">
                        <a:lumMod val="40000"/>
                        <a:lumOff val="60000"/>
                      </a:schemeClr>
                    </a:solidFill>
                  </a:tcPr>
                </a:tc>
              </a:tr>
              <a:tr h="432028">
                <a:tc>
                  <a:txBody>
                    <a:bodyPr/>
                    <a:lstStyle/>
                    <a:p>
                      <a:pPr algn="ctr" rtl="0" fontAlgn="b"/>
                      <a:r>
                        <a:rPr lang="en-US" sz="1400" u="none" strike="noStrike" dirty="0" smtClean="0">
                          <a:effectLst/>
                        </a:rPr>
                        <a:t>11054</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smtClean="0">
                          <a:effectLst/>
                        </a:rPr>
                        <a:t>6759</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err="1">
                          <a:effectLst/>
                        </a:rPr>
                        <a:t>Huwwara</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r>
              <a:tr h="432028">
                <a:tc>
                  <a:txBody>
                    <a:bodyPr/>
                    <a:lstStyle/>
                    <a:p>
                      <a:pPr algn="ctr" rtl="0" fontAlgn="b"/>
                      <a:r>
                        <a:rPr lang="en-US" sz="1400" u="none" strike="noStrike" dirty="0" smtClean="0">
                          <a:effectLst/>
                        </a:rPr>
                        <a:t>2253</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smtClean="0">
                          <a:effectLst/>
                        </a:rPr>
                        <a:t>1377</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a:effectLst/>
                        </a:rPr>
                        <a:t>Odala</a:t>
                      </a:r>
                      <a:endParaRPr lang="en-US" sz="1400" b="0" i="0" u="none" strike="noStrike">
                        <a:solidFill>
                          <a:srgbClr val="000000"/>
                        </a:solidFill>
                        <a:effectLst/>
                        <a:latin typeface="Arial"/>
                      </a:endParaRPr>
                    </a:p>
                  </a:txBody>
                  <a:tcPr marL="7620" marR="7620" marT="7620" marB="0" anchor="ctr">
                    <a:solidFill>
                      <a:schemeClr val="accent1">
                        <a:lumMod val="40000"/>
                        <a:lumOff val="60000"/>
                      </a:schemeClr>
                    </a:solidFill>
                  </a:tcPr>
                </a:tc>
              </a:tr>
              <a:tr h="432028">
                <a:tc>
                  <a:txBody>
                    <a:bodyPr/>
                    <a:lstStyle/>
                    <a:p>
                      <a:pPr algn="ctr" rtl="0" fontAlgn="b"/>
                      <a:r>
                        <a:rPr lang="en-US" sz="1400" u="none" strike="noStrike" dirty="0" smtClean="0">
                          <a:effectLst/>
                        </a:rPr>
                        <a:t>4668</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smtClean="0">
                          <a:effectLst/>
                        </a:rPr>
                        <a:t>2840</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a:effectLst/>
                        </a:rPr>
                        <a:t>Einabus</a:t>
                      </a:r>
                      <a:endParaRPr lang="en-US" sz="1400" b="0" i="0" u="none" strike="noStrike">
                        <a:solidFill>
                          <a:srgbClr val="000000"/>
                        </a:solidFill>
                        <a:effectLst/>
                        <a:latin typeface="Arial"/>
                      </a:endParaRPr>
                    </a:p>
                  </a:txBody>
                  <a:tcPr marL="7620" marR="7620" marT="7620" marB="0" anchor="ctr">
                    <a:solidFill>
                      <a:schemeClr val="accent1">
                        <a:lumMod val="40000"/>
                        <a:lumOff val="60000"/>
                      </a:schemeClr>
                    </a:solidFill>
                  </a:tcPr>
                </a:tc>
              </a:tr>
              <a:tr h="432028">
                <a:tc>
                  <a:txBody>
                    <a:bodyPr/>
                    <a:lstStyle/>
                    <a:p>
                      <a:pPr algn="ctr" rtl="0" fontAlgn="b"/>
                      <a:r>
                        <a:rPr lang="en-US" sz="1400" u="none" strike="noStrike" dirty="0" smtClean="0">
                          <a:effectLst/>
                        </a:rPr>
                        <a:t>5802</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smtClean="0">
                          <a:effectLst/>
                        </a:rPr>
                        <a:t>3545</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err="1">
                          <a:effectLst/>
                        </a:rPr>
                        <a:t>Urif</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r>
              <a:tr h="432028">
                <a:tc>
                  <a:txBody>
                    <a:bodyPr/>
                    <a:lstStyle/>
                    <a:p>
                      <a:pPr algn="ctr" rtl="0" fontAlgn="b"/>
                      <a:r>
                        <a:rPr lang="en-US" sz="1400" u="none" strike="noStrike" dirty="0" smtClean="0">
                          <a:effectLst/>
                        </a:rPr>
                        <a:t>4586</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smtClean="0">
                          <a:effectLst/>
                        </a:rPr>
                        <a:t>2808</a:t>
                      </a:r>
                      <a:endParaRPr lang="ar-JO" sz="1400" b="0" i="0" u="none" strike="noStrike" dirty="0">
                        <a:solidFill>
                          <a:srgbClr val="000000"/>
                        </a:solidFill>
                        <a:effectLst/>
                        <a:latin typeface="Arial"/>
                      </a:endParaRPr>
                    </a:p>
                  </a:txBody>
                  <a:tcPr marL="7620" marR="7620" marT="7620" marB="0" anchor="ctr"/>
                </a:tc>
                <a:tc>
                  <a:txBody>
                    <a:bodyPr/>
                    <a:lstStyle/>
                    <a:p>
                      <a:pPr algn="ctr" rtl="0" fontAlgn="b"/>
                      <a:r>
                        <a:rPr lang="en-US" sz="1400" u="none" strike="noStrike" dirty="0">
                          <a:effectLst/>
                        </a:rPr>
                        <a:t>Burin</a:t>
                      </a:r>
                      <a:endParaRPr lang="en-US" sz="1400" b="0" i="0" u="none" strike="noStrike" dirty="0">
                        <a:solidFill>
                          <a:srgbClr val="000000"/>
                        </a:solidFill>
                        <a:effectLst/>
                        <a:latin typeface="Arial"/>
                      </a:endParaRPr>
                    </a:p>
                  </a:txBody>
                  <a:tcPr marL="7620" marR="7620" marT="7620" marB="0" anchor="ctr">
                    <a:solidFill>
                      <a:schemeClr val="accent1">
                        <a:lumMod val="40000"/>
                        <a:lumOff val="60000"/>
                      </a:schemeClr>
                    </a:solidFill>
                  </a:tcPr>
                </a:tc>
              </a:tr>
            </a:tbl>
          </a:graphicData>
        </a:graphic>
      </p:graphicFrame>
    </p:spTree>
    <p:extLst>
      <p:ext uri="{BB962C8B-B14F-4D97-AF65-F5344CB8AC3E}">
        <p14:creationId xmlns:p14="http://schemas.microsoft.com/office/powerpoint/2010/main" val="21049560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62000"/>
          </a:xfrm>
        </p:spPr>
        <p:txBody>
          <a:bodyPr/>
          <a:lstStyle/>
          <a:p>
            <a:r>
              <a:rPr lang="en-US" dirty="0" smtClean="0"/>
              <a:t>Design Flow</a:t>
            </a:r>
            <a:endParaRPr lang="ar-JO" dirty="0"/>
          </a:p>
        </p:txBody>
      </p:sp>
      <p:sp>
        <p:nvSpPr>
          <p:cNvPr id="3" name="Content Placeholder 2"/>
          <p:cNvSpPr>
            <a:spLocks noGrp="1"/>
          </p:cNvSpPr>
          <p:nvPr>
            <p:ph idx="1"/>
          </p:nvPr>
        </p:nvSpPr>
        <p:spPr>
          <a:xfrm>
            <a:off x="677334" y="1380227"/>
            <a:ext cx="8596668" cy="4661136"/>
          </a:xfrm>
        </p:spPr>
        <p:txBody>
          <a:bodyPr/>
          <a:lstStyle/>
          <a:p>
            <a:pPr marL="0" indent="0">
              <a:buNone/>
            </a:pPr>
            <a:endParaRPr lang="en-US" dirty="0" smtClean="0"/>
          </a:p>
          <a:p>
            <a:pPr marL="0" indent="0">
              <a:buNone/>
            </a:pPr>
            <a:endParaRPr lang="en-US" dirty="0"/>
          </a:p>
          <a:p>
            <a:pPr marL="0" indent="0">
              <a:buNone/>
            </a:pPr>
            <a:r>
              <a:rPr lang="en-US" dirty="0" smtClean="0"/>
              <a:t>We </a:t>
            </a:r>
            <a:r>
              <a:rPr lang="en-US" dirty="0"/>
              <a:t>need the following information:</a:t>
            </a:r>
          </a:p>
          <a:p>
            <a:pPr lvl="0"/>
            <a:r>
              <a:rPr lang="en-US" dirty="0"/>
              <a:t>Future population</a:t>
            </a:r>
          </a:p>
          <a:p>
            <a:pPr lvl="0"/>
            <a:r>
              <a:rPr lang="en-US" dirty="0"/>
              <a:t>Water consumption per capita per day </a:t>
            </a:r>
          </a:p>
          <a:p>
            <a:pPr lvl="0"/>
            <a:r>
              <a:rPr lang="en-US" dirty="0">
                <a:solidFill>
                  <a:srgbClr val="C00000"/>
                </a:solidFill>
              </a:rPr>
              <a:t>% of produced wastewater </a:t>
            </a:r>
            <a:r>
              <a:rPr lang="en-US" dirty="0" smtClean="0">
                <a:solidFill>
                  <a:srgbClr val="C00000"/>
                </a:solidFill>
              </a:rPr>
              <a:t>from</a:t>
            </a:r>
            <a:r>
              <a:rPr lang="en-US" dirty="0" smtClean="0">
                <a:solidFill>
                  <a:srgbClr val="C00000"/>
                </a:solidFill>
              </a:rPr>
              <a:t> </a:t>
            </a:r>
            <a:r>
              <a:rPr lang="en-US" dirty="0">
                <a:solidFill>
                  <a:srgbClr val="C00000"/>
                </a:solidFill>
              </a:rPr>
              <a:t>consumed water: </a:t>
            </a:r>
            <a:r>
              <a:rPr lang="en-US" b="1" dirty="0" smtClean="0">
                <a:solidFill>
                  <a:srgbClr val="C00000"/>
                </a:solidFill>
              </a:rPr>
              <a:t>80</a:t>
            </a:r>
            <a:r>
              <a:rPr lang="en-US" dirty="0">
                <a:solidFill>
                  <a:srgbClr val="C00000"/>
                </a:solidFill>
              </a:rPr>
              <a:t>%</a:t>
            </a:r>
          </a:p>
          <a:p>
            <a:pPr lvl="0"/>
            <a:r>
              <a:rPr lang="en-US" dirty="0">
                <a:solidFill>
                  <a:srgbClr val="C00000"/>
                </a:solidFill>
              </a:rPr>
              <a:t>% of infiltration: 20%</a:t>
            </a:r>
          </a:p>
          <a:p>
            <a:pPr lvl="0"/>
            <a:r>
              <a:rPr lang="en-US" dirty="0"/>
              <a:t>Peak hourly factor</a:t>
            </a:r>
          </a:p>
          <a:p>
            <a:pPr marL="0" indent="0">
              <a:buNone/>
            </a:pPr>
            <a:endParaRPr lang="ar-JO" b="1"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16</a:t>
            </a:fld>
            <a:endParaRPr lang="ar-SA"/>
          </a:p>
        </p:txBody>
      </p:sp>
    </p:spTree>
    <p:extLst>
      <p:ext uri="{BB962C8B-B14F-4D97-AF65-F5344CB8AC3E}">
        <p14:creationId xmlns:p14="http://schemas.microsoft.com/office/powerpoint/2010/main" val="9435785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5132"/>
          </a:xfrm>
        </p:spPr>
        <p:txBody>
          <a:bodyPr/>
          <a:lstStyle/>
          <a:p>
            <a:r>
              <a:rPr lang="en-US" dirty="0"/>
              <a:t>Design Flow</a:t>
            </a:r>
            <a:endParaRPr lang="ar-JO" dirty="0"/>
          </a:p>
        </p:txBody>
      </p:sp>
      <p:sp>
        <p:nvSpPr>
          <p:cNvPr id="3" name="Content Placeholder 2"/>
          <p:cNvSpPr>
            <a:spLocks noGrp="1"/>
          </p:cNvSpPr>
          <p:nvPr>
            <p:ph idx="1"/>
          </p:nvPr>
        </p:nvSpPr>
        <p:spPr>
          <a:xfrm>
            <a:off x="677334" y="1578633"/>
            <a:ext cx="8596668" cy="4462729"/>
          </a:xfrm>
        </p:spPr>
        <p:txBody>
          <a:bodyPr/>
          <a:lstStyle/>
          <a:p>
            <a:pPr marL="0" indent="0">
              <a:buNone/>
            </a:pPr>
            <a:r>
              <a:rPr lang="en-US" b="1" dirty="0" smtClean="0"/>
              <a:t>Design Flow of each Village as follow</a:t>
            </a:r>
          </a:p>
          <a:p>
            <a:pPr marL="0" indent="0">
              <a:buNone/>
            </a:pPr>
            <a:endParaRPr lang="en-US" dirty="0" smtClean="0"/>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17</a:t>
            </a:fld>
            <a:endParaRPr lang="ar-SA"/>
          </a:p>
        </p:txBody>
      </p:sp>
      <p:graphicFrame>
        <p:nvGraphicFramePr>
          <p:cNvPr id="7" name="Table 6"/>
          <p:cNvGraphicFramePr>
            <a:graphicFrameLocks noGrp="1"/>
          </p:cNvGraphicFramePr>
          <p:nvPr>
            <p:extLst>
              <p:ext uri="{D42A27DB-BD31-4B8C-83A1-F6EECF244321}">
                <p14:modId xmlns:p14="http://schemas.microsoft.com/office/powerpoint/2010/main" val="2056064233"/>
              </p:ext>
            </p:extLst>
          </p:nvPr>
        </p:nvGraphicFramePr>
        <p:xfrm>
          <a:off x="1052423" y="2449901"/>
          <a:ext cx="7919049" cy="3519581"/>
        </p:xfrm>
        <a:graphic>
          <a:graphicData uri="http://schemas.openxmlformats.org/drawingml/2006/table">
            <a:tbl>
              <a:tblPr rtl="1" firstRow="1" firstCol="1" bandRow="1">
                <a:tableStyleId>{5C22544A-7EE6-4342-B048-85BDC9FD1C3A}</a:tableStyleId>
              </a:tblPr>
              <a:tblGrid>
                <a:gridCol w="1395845"/>
                <a:gridCol w="1274076"/>
                <a:gridCol w="911222"/>
                <a:gridCol w="1305949"/>
                <a:gridCol w="579422"/>
                <a:gridCol w="1287152"/>
                <a:gridCol w="1165383"/>
              </a:tblGrid>
              <a:tr h="959885">
                <a:tc>
                  <a:txBody>
                    <a:bodyPr/>
                    <a:lstStyle/>
                    <a:p>
                      <a:pPr algn="ctr" rtl="0">
                        <a:spcAft>
                          <a:spcPts val="600"/>
                        </a:spcAft>
                      </a:pPr>
                      <a:r>
                        <a:rPr lang="en-US" sz="1200" dirty="0">
                          <a:effectLst/>
                        </a:rPr>
                        <a:t>Design Flow (m³/day)</a:t>
                      </a:r>
                      <a:endParaRPr lang="en-US" sz="1200" dirty="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Infiltration (m³/day)</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Qavg (m³/day)</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water consumption Lw/c.d</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PHF</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Population in 2037</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Community Name</a:t>
                      </a:r>
                      <a:endParaRPr lang="en-US" sz="1200">
                        <a:solidFill>
                          <a:srgbClr val="000000"/>
                        </a:solidFill>
                        <a:effectLst/>
                        <a:latin typeface="Calibri"/>
                        <a:ea typeface="Calibri"/>
                        <a:cs typeface="Arial"/>
                      </a:endParaRPr>
                    </a:p>
                  </a:txBody>
                  <a:tcPr marL="68580" marR="68580" marT="0" marB="0"/>
                </a:tc>
              </a:tr>
              <a:tr h="319962">
                <a:tc>
                  <a:txBody>
                    <a:bodyPr/>
                    <a:lstStyle/>
                    <a:p>
                      <a:pPr algn="ctr" rtl="0">
                        <a:spcAft>
                          <a:spcPts val="600"/>
                        </a:spcAft>
                      </a:pPr>
                      <a:r>
                        <a:rPr lang="en-US" sz="1200">
                          <a:effectLst/>
                        </a:rPr>
                        <a:t>5538.5</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346.2</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1730.8</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3</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18029</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Beita</a:t>
                      </a:r>
                      <a:endParaRPr lang="en-US" sz="1200">
                        <a:solidFill>
                          <a:srgbClr val="000000"/>
                        </a:solidFill>
                        <a:effectLst/>
                        <a:latin typeface="Calibri"/>
                        <a:ea typeface="Calibri"/>
                        <a:cs typeface="Arial"/>
                      </a:endParaRPr>
                    </a:p>
                  </a:txBody>
                  <a:tcPr marL="68580" marR="68580" marT="0" marB="0"/>
                </a:tc>
              </a:tr>
              <a:tr h="319962">
                <a:tc>
                  <a:txBody>
                    <a:bodyPr/>
                    <a:lstStyle/>
                    <a:p>
                      <a:pPr algn="ctr" rtl="0">
                        <a:spcAft>
                          <a:spcPts val="600"/>
                        </a:spcAft>
                      </a:pPr>
                      <a:r>
                        <a:rPr lang="en-US" sz="1200">
                          <a:effectLst/>
                        </a:rPr>
                        <a:t>3430.5</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214.4</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1072.0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3</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11167</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Awarta</a:t>
                      </a:r>
                      <a:endParaRPr lang="en-US" sz="1200">
                        <a:solidFill>
                          <a:srgbClr val="000000"/>
                        </a:solidFill>
                        <a:effectLst/>
                        <a:latin typeface="Calibri"/>
                        <a:ea typeface="Calibri"/>
                        <a:cs typeface="Arial"/>
                      </a:endParaRPr>
                    </a:p>
                  </a:txBody>
                  <a:tcPr marL="68580" marR="68580" marT="0" marB="0"/>
                </a:tc>
              </a:tr>
              <a:tr h="319962">
                <a:tc>
                  <a:txBody>
                    <a:bodyPr/>
                    <a:lstStyle/>
                    <a:p>
                      <a:pPr algn="ctr" rtl="0">
                        <a:spcAft>
                          <a:spcPts val="600"/>
                        </a:spcAft>
                      </a:pPr>
                      <a:r>
                        <a:rPr lang="en-US" sz="1200">
                          <a:effectLst/>
                        </a:rPr>
                        <a:t>3395.8</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212.2</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1061.2</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3</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11054</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Huwwara</a:t>
                      </a:r>
                      <a:endParaRPr lang="en-US" sz="1200">
                        <a:solidFill>
                          <a:srgbClr val="000000"/>
                        </a:solidFill>
                        <a:effectLst/>
                        <a:latin typeface="Calibri"/>
                        <a:ea typeface="Calibri"/>
                        <a:cs typeface="Arial"/>
                      </a:endParaRPr>
                    </a:p>
                  </a:txBody>
                  <a:tcPr marL="68580" marR="68580" marT="0" marB="0"/>
                </a:tc>
              </a:tr>
              <a:tr h="319962">
                <a:tc>
                  <a:txBody>
                    <a:bodyPr/>
                    <a:lstStyle/>
                    <a:p>
                      <a:pPr algn="ctr" rtl="0">
                        <a:spcAft>
                          <a:spcPts val="600"/>
                        </a:spcAft>
                      </a:pPr>
                      <a:r>
                        <a:rPr lang="en-US" sz="1200">
                          <a:effectLst/>
                        </a:rPr>
                        <a:t>908.4</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43.3</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216.3</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4</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2253</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Odala</a:t>
                      </a:r>
                      <a:endParaRPr lang="en-US" sz="1200">
                        <a:solidFill>
                          <a:srgbClr val="000000"/>
                        </a:solidFill>
                        <a:effectLst/>
                        <a:latin typeface="Calibri"/>
                        <a:ea typeface="Calibri"/>
                        <a:cs typeface="Arial"/>
                      </a:endParaRPr>
                    </a:p>
                  </a:txBody>
                  <a:tcPr marL="68580" marR="68580" marT="0" marB="0"/>
                </a:tc>
              </a:tr>
              <a:tr h="319962">
                <a:tc>
                  <a:txBody>
                    <a:bodyPr/>
                    <a:lstStyle/>
                    <a:p>
                      <a:pPr algn="ctr" rtl="0">
                        <a:spcAft>
                          <a:spcPts val="600"/>
                        </a:spcAft>
                      </a:pPr>
                      <a:r>
                        <a:rPr lang="en-US" sz="1200">
                          <a:effectLst/>
                        </a:rPr>
                        <a:t>1874.1</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89.2</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446.2</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4</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4648</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Einabus</a:t>
                      </a:r>
                      <a:endParaRPr lang="en-US" sz="1200">
                        <a:solidFill>
                          <a:srgbClr val="000000"/>
                        </a:solidFill>
                        <a:effectLst/>
                        <a:latin typeface="Calibri"/>
                        <a:ea typeface="Calibri"/>
                        <a:cs typeface="Arial"/>
                      </a:endParaRPr>
                    </a:p>
                  </a:txBody>
                  <a:tcPr marL="68580" marR="68580" marT="0" marB="0"/>
                </a:tc>
              </a:tr>
              <a:tr h="319962">
                <a:tc>
                  <a:txBody>
                    <a:bodyPr/>
                    <a:lstStyle/>
                    <a:p>
                      <a:pPr algn="ctr" rtl="0">
                        <a:spcAft>
                          <a:spcPts val="600"/>
                        </a:spcAft>
                      </a:pPr>
                      <a:r>
                        <a:rPr lang="en-US" sz="1200">
                          <a:effectLst/>
                        </a:rPr>
                        <a:t>2339.4</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111.4</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557.0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4</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5802</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Urif</a:t>
                      </a:r>
                      <a:endParaRPr lang="en-US" sz="1200">
                        <a:solidFill>
                          <a:srgbClr val="000000"/>
                        </a:solidFill>
                        <a:effectLst/>
                        <a:latin typeface="Calibri"/>
                        <a:ea typeface="Calibri"/>
                        <a:cs typeface="Arial"/>
                      </a:endParaRPr>
                    </a:p>
                  </a:txBody>
                  <a:tcPr marL="68580" marR="68580" marT="0" marB="0"/>
                </a:tc>
              </a:tr>
              <a:tr h="319962">
                <a:tc>
                  <a:txBody>
                    <a:bodyPr/>
                    <a:lstStyle/>
                    <a:p>
                      <a:pPr algn="ctr" rtl="0">
                        <a:spcAft>
                          <a:spcPts val="600"/>
                        </a:spcAft>
                      </a:pPr>
                      <a:r>
                        <a:rPr lang="en-US" sz="1200">
                          <a:effectLst/>
                        </a:rPr>
                        <a:t>1849.1</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88.1</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440.3</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120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4</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4586</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600"/>
                        </a:spcAft>
                      </a:pPr>
                      <a:r>
                        <a:rPr lang="en-US" sz="1200">
                          <a:effectLst/>
                        </a:rPr>
                        <a:t>Burin</a:t>
                      </a:r>
                      <a:endParaRPr lang="en-US" sz="1200">
                        <a:solidFill>
                          <a:srgbClr val="000000"/>
                        </a:solidFill>
                        <a:effectLst/>
                        <a:latin typeface="Calibri"/>
                        <a:ea typeface="Calibri"/>
                        <a:cs typeface="Arial"/>
                      </a:endParaRPr>
                    </a:p>
                  </a:txBody>
                  <a:tcPr marL="68580" marR="68580" marT="0" marB="0"/>
                </a:tc>
              </a:tr>
              <a:tr h="319962">
                <a:tc>
                  <a:txBody>
                    <a:bodyPr/>
                    <a:lstStyle/>
                    <a:p>
                      <a:pPr algn="ctr" rtl="0">
                        <a:spcAft>
                          <a:spcPts val="600"/>
                        </a:spcAft>
                      </a:pPr>
                      <a:r>
                        <a:rPr lang="en-US" sz="1600" dirty="0">
                          <a:solidFill>
                            <a:schemeClr val="tx1"/>
                          </a:solidFill>
                          <a:effectLst/>
                        </a:rPr>
                        <a:t>19335.7</a:t>
                      </a:r>
                      <a:endParaRPr lang="en-US" sz="1600" dirty="0">
                        <a:solidFill>
                          <a:schemeClr val="tx1"/>
                        </a:solidFill>
                        <a:effectLst/>
                        <a:latin typeface="Calibri"/>
                        <a:ea typeface="Calibri"/>
                        <a:cs typeface="Arial"/>
                      </a:endParaRPr>
                    </a:p>
                  </a:txBody>
                  <a:tcPr marL="68580" marR="68580" marT="0" marB="0"/>
                </a:tc>
                <a:tc>
                  <a:txBody>
                    <a:bodyPr/>
                    <a:lstStyle/>
                    <a:p>
                      <a:pPr algn="ctr" rtl="0">
                        <a:spcAft>
                          <a:spcPts val="600"/>
                        </a:spcAft>
                      </a:pPr>
                      <a:r>
                        <a:rPr lang="en-US" sz="1600" dirty="0">
                          <a:solidFill>
                            <a:schemeClr val="tx1"/>
                          </a:solidFill>
                          <a:effectLst/>
                        </a:rPr>
                        <a:t>1104.7</a:t>
                      </a:r>
                      <a:endParaRPr lang="en-US" sz="1600" dirty="0">
                        <a:solidFill>
                          <a:schemeClr val="tx1"/>
                        </a:solidFill>
                        <a:effectLst/>
                        <a:latin typeface="Calibri"/>
                        <a:ea typeface="Calibri"/>
                        <a:cs typeface="Arial"/>
                      </a:endParaRPr>
                    </a:p>
                  </a:txBody>
                  <a:tcPr marL="68580" marR="68580" marT="0" marB="0"/>
                </a:tc>
                <a:tc>
                  <a:txBody>
                    <a:bodyPr/>
                    <a:lstStyle/>
                    <a:p>
                      <a:pPr algn="ctr" rtl="0">
                        <a:spcAft>
                          <a:spcPts val="600"/>
                        </a:spcAft>
                      </a:pPr>
                      <a:r>
                        <a:rPr lang="en-US" sz="1600" dirty="0">
                          <a:solidFill>
                            <a:schemeClr val="tx1"/>
                          </a:solidFill>
                          <a:effectLst/>
                        </a:rPr>
                        <a:t>5523.7</a:t>
                      </a:r>
                      <a:endParaRPr lang="en-US" sz="1600" dirty="0">
                        <a:solidFill>
                          <a:schemeClr val="tx1"/>
                        </a:solidFill>
                        <a:effectLst/>
                        <a:latin typeface="Calibri"/>
                        <a:ea typeface="Calibri"/>
                        <a:cs typeface="Arial"/>
                      </a:endParaRPr>
                    </a:p>
                  </a:txBody>
                  <a:tcPr marL="68580" marR="68580" marT="0" marB="0"/>
                </a:tc>
                <a:tc>
                  <a:txBody>
                    <a:bodyPr/>
                    <a:lstStyle/>
                    <a:p>
                      <a:pPr algn="ctr" rtl="0">
                        <a:spcAft>
                          <a:spcPts val="600"/>
                        </a:spcAft>
                      </a:pPr>
                      <a:r>
                        <a:rPr lang="en-US" sz="1600" dirty="0">
                          <a:solidFill>
                            <a:schemeClr val="tx1"/>
                          </a:solidFill>
                          <a:effectLst/>
                        </a:rPr>
                        <a:t> </a:t>
                      </a:r>
                      <a:endParaRPr lang="en-US" sz="1600" dirty="0">
                        <a:solidFill>
                          <a:schemeClr val="tx1"/>
                        </a:solidFill>
                        <a:effectLst/>
                        <a:latin typeface="Calibri"/>
                        <a:ea typeface="Calibri"/>
                        <a:cs typeface="Arial"/>
                      </a:endParaRPr>
                    </a:p>
                  </a:txBody>
                  <a:tcPr marL="68580" marR="68580" marT="0" marB="0"/>
                </a:tc>
                <a:tc>
                  <a:txBody>
                    <a:bodyPr/>
                    <a:lstStyle/>
                    <a:p>
                      <a:pPr algn="ctr" rtl="0">
                        <a:spcAft>
                          <a:spcPts val="600"/>
                        </a:spcAft>
                      </a:pPr>
                      <a:r>
                        <a:rPr lang="en-US" sz="1600" dirty="0">
                          <a:solidFill>
                            <a:schemeClr val="tx1"/>
                          </a:solidFill>
                          <a:effectLst/>
                        </a:rPr>
                        <a:t> </a:t>
                      </a:r>
                      <a:endParaRPr lang="en-US" sz="1600" dirty="0">
                        <a:solidFill>
                          <a:schemeClr val="tx1"/>
                        </a:solidFill>
                        <a:effectLst/>
                        <a:latin typeface="Calibri"/>
                        <a:ea typeface="Calibri"/>
                        <a:cs typeface="Arial"/>
                      </a:endParaRPr>
                    </a:p>
                  </a:txBody>
                  <a:tcPr marL="68580" marR="68580" marT="0" marB="0"/>
                </a:tc>
                <a:tc>
                  <a:txBody>
                    <a:bodyPr/>
                    <a:lstStyle/>
                    <a:p>
                      <a:pPr algn="ctr" rtl="0">
                        <a:spcAft>
                          <a:spcPts val="600"/>
                        </a:spcAft>
                      </a:pPr>
                      <a:r>
                        <a:rPr lang="en-US" sz="1600" dirty="0">
                          <a:solidFill>
                            <a:schemeClr val="tx1"/>
                          </a:solidFill>
                          <a:effectLst/>
                        </a:rPr>
                        <a:t>57539</a:t>
                      </a:r>
                      <a:endParaRPr lang="en-US" sz="1600" dirty="0">
                        <a:solidFill>
                          <a:schemeClr val="tx1"/>
                        </a:solidFill>
                        <a:effectLst/>
                        <a:latin typeface="Calibri"/>
                        <a:ea typeface="Calibri"/>
                        <a:cs typeface="Arial"/>
                      </a:endParaRPr>
                    </a:p>
                  </a:txBody>
                  <a:tcPr marL="68580" marR="68580" marT="0" marB="0"/>
                </a:tc>
                <a:tc>
                  <a:txBody>
                    <a:bodyPr/>
                    <a:lstStyle/>
                    <a:p>
                      <a:pPr algn="ctr" rtl="0">
                        <a:spcAft>
                          <a:spcPts val="600"/>
                        </a:spcAft>
                      </a:pPr>
                      <a:r>
                        <a:rPr lang="en-US" sz="1600" dirty="0">
                          <a:solidFill>
                            <a:schemeClr val="tx1"/>
                          </a:solidFill>
                          <a:effectLst/>
                        </a:rPr>
                        <a:t>Sum</a:t>
                      </a:r>
                      <a:endParaRPr lang="en-US" sz="1600" dirty="0">
                        <a:solidFill>
                          <a:schemeClr val="tx1"/>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6926430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57250"/>
          </a:xfrm>
        </p:spPr>
        <p:txBody>
          <a:bodyPr>
            <a:normAutofit fontScale="90000"/>
          </a:bodyPr>
          <a:lstStyle/>
          <a:p>
            <a:r>
              <a:rPr lang="en-US" dirty="0" smtClean="0"/>
              <a:t>MODELING</a:t>
            </a:r>
            <a:br>
              <a:rPr lang="en-US" dirty="0" smtClean="0"/>
            </a:br>
            <a:r>
              <a:rPr lang="en-US" dirty="0" smtClean="0"/>
              <a:t>1. Design the Sewer Network using </a:t>
            </a:r>
            <a:r>
              <a:rPr lang="en-US" dirty="0" err="1" smtClean="0"/>
              <a:t>SewerCAD</a:t>
            </a:r>
            <a:r>
              <a:rPr lang="en-US" dirty="0" smtClean="0"/>
              <a:t> </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18</a:t>
            </a:fld>
            <a:endParaRPr lang="ar-SA"/>
          </a:p>
        </p:txBody>
      </p:sp>
      <p:pic>
        <p:nvPicPr>
          <p:cNvPr id="7" name="Content Placeholder 6"/>
          <p:cNvPicPr>
            <a:picLocks noGrp="1"/>
          </p:cNvPicPr>
          <p:nvPr>
            <p:ph idx="1"/>
          </p:nvPr>
        </p:nvPicPr>
        <p:blipFill>
          <a:blip r:embed="rId2"/>
          <a:stretch>
            <a:fillRect/>
          </a:stretch>
        </p:blipFill>
        <p:spPr>
          <a:xfrm>
            <a:off x="1297390" y="1828800"/>
            <a:ext cx="7357257" cy="4213226"/>
          </a:xfrm>
          <a:prstGeom prst="rect">
            <a:avLst/>
          </a:prstGeom>
          <a:ln>
            <a:solidFill>
              <a:schemeClr val="accent1"/>
            </a:solidFill>
          </a:ln>
        </p:spPr>
      </p:pic>
    </p:spTree>
    <p:extLst>
      <p:ext uri="{BB962C8B-B14F-4D97-AF65-F5344CB8AC3E}">
        <p14:creationId xmlns:p14="http://schemas.microsoft.com/office/powerpoint/2010/main" val="24480483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55608"/>
            <a:ext cx="3454719" cy="569343"/>
          </a:xfrm>
        </p:spPr>
        <p:txBody>
          <a:bodyPr>
            <a:noAutofit/>
          </a:bodyPr>
          <a:lstStyle/>
          <a:p>
            <a:r>
              <a:rPr lang="en-US" sz="3200" b="1" i="1" dirty="0" smtClean="0"/>
              <a:t>Enter the inputs</a:t>
            </a:r>
            <a:endParaRPr lang="ar-JO" sz="3200" b="1" i="1" dirty="0"/>
          </a:p>
        </p:txBody>
      </p:sp>
      <p:sp>
        <p:nvSpPr>
          <p:cNvPr id="4" name="Text Placeholder 3"/>
          <p:cNvSpPr>
            <a:spLocks noGrp="1"/>
          </p:cNvSpPr>
          <p:nvPr>
            <p:ph type="body" sz="half" idx="2"/>
          </p:nvPr>
        </p:nvSpPr>
        <p:spPr>
          <a:xfrm>
            <a:off x="677333" y="1526875"/>
            <a:ext cx="3454719" cy="4459857"/>
          </a:xfrm>
        </p:spPr>
        <p:txBody>
          <a:bodyPr/>
          <a:lstStyle/>
          <a:p>
            <a:pPr marL="285750" indent="-285750">
              <a:buFont typeface="Wingdings" panose="05000000000000000000" pitchFamily="2" charset="2"/>
              <a:buChar char="Ø"/>
            </a:pPr>
            <a:r>
              <a:rPr lang="en-US" sz="1800" dirty="0" smtClean="0">
                <a:solidFill>
                  <a:schemeClr val="tx2"/>
                </a:solidFill>
              </a:rPr>
              <a:t>Enter the  load as a fixed load at each manhole at the outfall of each town .</a:t>
            </a:r>
          </a:p>
          <a:p>
            <a:pPr marL="285750" indent="-285750">
              <a:buFont typeface="Wingdings" panose="05000000000000000000" pitchFamily="2" charset="2"/>
              <a:buChar char="Ø"/>
            </a:pPr>
            <a:endParaRPr lang="en-US" sz="1800" dirty="0">
              <a:solidFill>
                <a:schemeClr val="tx2"/>
              </a:solidFill>
            </a:endParaRPr>
          </a:p>
          <a:p>
            <a:pPr marL="285750" indent="-285750">
              <a:buFont typeface="Wingdings" panose="05000000000000000000" pitchFamily="2" charset="2"/>
              <a:buChar char="Ø"/>
            </a:pPr>
            <a:endParaRPr lang="en-US" sz="1800" dirty="0" smtClean="0">
              <a:solidFill>
                <a:schemeClr val="tx2"/>
              </a:solidFill>
            </a:endParaRPr>
          </a:p>
          <a:p>
            <a:pPr marL="285750" indent="-285750">
              <a:buFont typeface="Wingdings" panose="05000000000000000000" pitchFamily="2" charset="2"/>
              <a:buChar char="Ø"/>
            </a:pPr>
            <a:r>
              <a:rPr lang="en-US" sz="1800" dirty="0" smtClean="0">
                <a:solidFill>
                  <a:schemeClr val="tx2"/>
                </a:solidFill>
              </a:rPr>
              <a:t>Design the conduits  choosing </a:t>
            </a:r>
            <a:r>
              <a:rPr lang="en-US" sz="1800" dirty="0" smtClean="0">
                <a:solidFill>
                  <a:schemeClr val="tx1"/>
                </a:solidFill>
              </a:rPr>
              <a:t>PVC  </a:t>
            </a:r>
            <a:r>
              <a:rPr lang="en-US" sz="1800" dirty="0" smtClean="0">
                <a:solidFill>
                  <a:schemeClr val="tx2"/>
                </a:solidFill>
              </a:rPr>
              <a:t>conduits and </a:t>
            </a:r>
            <a:r>
              <a:rPr lang="en-US" sz="1800" dirty="0" smtClean="0">
                <a:solidFill>
                  <a:schemeClr val="tx1"/>
                </a:solidFill>
              </a:rPr>
              <a:t> circular </a:t>
            </a:r>
            <a:r>
              <a:rPr lang="en-US" sz="1800" dirty="0" smtClean="0">
                <a:solidFill>
                  <a:schemeClr val="tx2"/>
                </a:solidFill>
              </a:rPr>
              <a:t>shape , exclude pipes with </a:t>
            </a:r>
            <a:r>
              <a:rPr lang="en-US" sz="1800" dirty="0" smtClean="0">
                <a:solidFill>
                  <a:schemeClr val="tx1"/>
                </a:solidFill>
              </a:rPr>
              <a:t>4,6</a:t>
            </a:r>
            <a:r>
              <a:rPr lang="en-US" sz="1800" dirty="0" smtClean="0">
                <a:solidFill>
                  <a:schemeClr val="tx2"/>
                </a:solidFill>
              </a:rPr>
              <a:t> and </a:t>
            </a:r>
            <a:r>
              <a:rPr lang="en-US" sz="1800" dirty="0" smtClean="0">
                <a:solidFill>
                  <a:schemeClr val="tx1"/>
                </a:solidFill>
              </a:rPr>
              <a:t>18 in </a:t>
            </a:r>
            <a:r>
              <a:rPr lang="en-US" sz="1800" dirty="0" smtClean="0">
                <a:solidFill>
                  <a:schemeClr val="tx2"/>
                </a:solidFill>
              </a:rPr>
              <a:t>diameter.</a:t>
            </a:r>
            <a:endParaRPr lang="en-US" sz="1800" dirty="0" smtClean="0">
              <a:solidFill>
                <a:schemeClr val="tx1"/>
              </a:solidFill>
            </a:endParaRPr>
          </a:p>
          <a:p>
            <a:pPr marL="285750" indent="-285750">
              <a:buFont typeface="Wingdings" panose="05000000000000000000" pitchFamily="2" charset="2"/>
              <a:buChar char="Ø"/>
            </a:pPr>
            <a:endParaRPr lang="en-US" sz="1800" dirty="0">
              <a:solidFill>
                <a:schemeClr val="tx2"/>
              </a:solidFill>
            </a:endParaRPr>
          </a:p>
          <a:p>
            <a:pPr marL="285750" indent="-285750">
              <a:buFont typeface="Wingdings" panose="05000000000000000000" pitchFamily="2" charset="2"/>
              <a:buChar char="Ø"/>
            </a:pPr>
            <a:endParaRPr lang="ar-JO" sz="1800" dirty="0"/>
          </a:p>
          <a:p>
            <a:endParaRPr lang="ar-JO" dirty="0"/>
          </a:p>
        </p:txBody>
      </p:sp>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19</a:t>
            </a:fld>
            <a:endParaRPr lang="ar-SA"/>
          </a:p>
        </p:txBody>
      </p:sp>
      <p:pic>
        <p:nvPicPr>
          <p:cNvPr id="9" name="Content Placeholder 8"/>
          <p:cNvPicPr>
            <a:picLocks noGrp="1"/>
          </p:cNvPicPr>
          <p:nvPr>
            <p:ph idx="1"/>
          </p:nvPr>
        </p:nvPicPr>
        <p:blipFill>
          <a:blip r:embed="rId2"/>
          <a:stretch>
            <a:fillRect/>
          </a:stretch>
        </p:blipFill>
        <p:spPr>
          <a:xfrm>
            <a:off x="4760913" y="1526875"/>
            <a:ext cx="4513262" cy="3763582"/>
          </a:xfrm>
          <a:prstGeom prst="rect">
            <a:avLst/>
          </a:prstGeom>
          <a:ln>
            <a:solidFill>
              <a:schemeClr val="accent1"/>
            </a:solidFill>
          </a:ln>
        </p:spPr>
      </p:pic>
    </p:spTree>
    <p:extLst>
      <p:ext uri="{BB962C8B-B14F-4D97-AF65-F5344CB8AC3E}">
        <p14:creationId xmlns:p14="http://schemas.microsoft.com/office/powerpoint/2010/main" val="4717939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وان 1"/>
          <p:cNvSpPr>
            <a:spLocks noGrp="1"/>
          </p:cNvSpPr>
          <p:nvPr>
            <p:ph type="title"/>
          </p:nvPr>
        </p:nvSpPr>
        <p:spPr>
          <a:xfrm>
            <a:off x="677334" y="609600"/>
            <a:ext cx="8569697" cy="768439"/>
          </a:xfrm>
        </p:spPr>
        <p:txBody>
          <a:bodyPr/>
          <a:lstStyle/>
          <a:p>
            <a:pPr eaLnBrk="1" hangingPunct="1"/>
            <a:r>
              <a:rPr lang="en-US" altLang="ar-SA" dirty="0" smtClean="0">
                <a:solidFill>
                  <a:schemeClr val="bg1">
                    <a:lumMod val="50000"/>
                  </a:schemeClr>
                </a:solidFill>
                <a:latin typeface="Lucida Calligraphy" panose="03010101010101010101" pitchFamily="66" charset="0"/>
              </a:rPr>
              <a:t>Outline:</a:t>
            </a:r>
            <a:endParaRPr lang="ar-SA" altLang="ar-SA" dirty="0" smtClean="0">
              <a:solidFill>
                <a:schemeClr val="bg1">
                  <a:lumMod val="50000"/>
                </a:schemeClr>
              </a:solidFill>
              <a:latin typeface="Lucida Calligraphy" panose="03010101010101010101" pitchFamily="66" charset="0"/>
            </a:endParaRPr>
          </a:p>
        </p:txBody>
      </p:sp>
      <p:sp>
        <p:nvSpPr>
          <p:cNvPr id="19459" name="عنصر نائب للمحتوى 2"/>
          <p:cNvSpPr>
            <a:spLocks noGrp="1"/>
          </p:cNvSpPr>
          <p:nvPr>
            <p:ph idx="1"/>
          </p:nvPr>
        </p:nvSpPr>
        <p:spPr>
          <a:xfrm>
            <a:off x="837685" y="1378039"/>
            <a:ext cx="7494946" cy="5177307"/>
          </a:xfrm>
          <a:ln>
            <a:solidFill>
              <a:schemeClr val="bg1"/>
            </a:solidFill>
          </a:ln>
        </p:spPr>
        <p:txBody>
          <a:bodyPr>
            <a:noAutofit/>
          </a:bodyPr>
          <a:lstStyle/>
          <a:p>
            <a:pPr algn="l" rtl="0">
              <a:lnSpc>
                <a:spcPct val="150000"/>
              </a:lnSpc>
              <a:buFont typeface="Wingdings" panose="05000000000000000000" pitchFamily="2" charset="2"/>
              <a:buChar char="Ø"/>
              <a:defRPr/>
            </a:pPr>
            <a:r>
              <a:rPr lang="en-US" sz="3200" dirty="0" smtClean="0">
                <a:solidFill>
                  <a:schemeClr val="tx1"/>
                </a:solidFill>
                <a:latin typeface="Times New Roman" panose="02020603050405020304" pitchFamily="18" charset="0"/>
                <a:cs typeface="Times New Roman" panose="02020603050405020304" pitchFamily="18" charset="0"/>
              </a:rPr>
              <a:t>Objectives of the project.</a:t>
            </a:r>
          </a:p>
          <a:p>
            <a:pPr algn="l" rtl="0">
              <a:lnSpc>
                <a:spcPct val="150000"/>
              </a:lnSpc>
              <a:buFont typeface="Wingdings" panose="05000000000000000000" pitchFamily="2" charset="2"/>
              <a:buChar char="Ø"/>
              <a:defRPr/>
            </a:pPr>
            <a:r>
              <a:rPr lang="en-US" sz="3200" dirty="0" smtClean="0">
                <a:solidFill>
                  <a:schemeClr val="tx1"/>
                </a:solidFill>
                <a:latin typeface="Times New Roman" panose="02020603050405020304" pitchFamily="18" charset="0"/>
                <a:cs typeface="Times New Roman" panose="02020603050405020304" pitchFamily="18" charset="0"/>
              </a:rPr>
              <a:t>Significance </a:t>
            </a:r>
            <a:r>
              <a:rPr lang="en-US" sz="3200" dirty="0">
                <a:solidFill>
                  <a:schemeClr val="tx1"/>
                </a:solidFill>
                <a:latin typeface="Times New Roman" panose="02020603050405020304" pitchFamily="18" charset="0"/>
                <a:cs typeface="Times New Roman" panose="02020603050405020304" pitchFamily="18" charset="0"/>
              </a:rPr>
              <a:t>of the </a:t>
            </a:r>
            <a:r>
              <a:rPr lang="en-US" sz="3200" dirty="0" smtClean="0">
                <a:solidFill>
                  <a:schemeClr val="tx1"/>
                </a:solidFill>
                <a:latin typeface="Times New Roman" panose="02020603050405020304" pitchFamily="18" charset="0"/>
                <a:cs typeface="Times New Roman" panose="02020603050405020304" pitchFamily="18" charset="0"/>
              </a:rPr>
              <a:t>work.</a:t>
            </a:r>
          </a:p>
          <a:p>
            <a:pPr>
              <a:lnSpc>
                <a:spcPct val="150000"/>
              </a:lnSpc>
              <a:buFont typeface="Wingdings" panose="05000000000000000000" pitchFamily="2" charset="2"/>
              <a:buChar char="Ø"/>
              <a:defRPr/>
            </a:pPr>
            <a:r>
              <a:rPr lang="en-US" altLang="ar-SA" sz="3200" dirty="0">
                <a:solidFill>
                  <a:schemeClr val="tx1"/>
                </a:solidFill>
                <a:latin typeface="Times New Roman" panose="02020603050405020304" pitchFamily="18" charset="0"/>
                <a:cs typeface="Times New Roman" panose="02020603050405020304" pitchFamily="18" charset="0"/>
              </a:rPr>
              <a:t>Methodology.</a:t>
            </a:r>
          </a:p>
          <a:p>
            <a:pPr algn="l" rtl="0">
              <a:lnSpc>
                <a:spcPct val="150000"/>
              </a:lnSpc>
              <a:buFont typeface="Wingdings" panose="05000000000000000000" pitchFamily="2" charset="2"/>
              <a:buChar char="Ø"/>
              <a:defRPr/>
            </a:pPr>
            <a:r>
              <a:rPr lang="en-US" sz="3200" dirty="0" smtClean="0">
                <a:solidFill>
                  <a:schemeClr val="tx1"/>
                </a:solidFill>
                <a:latin typeface="Times New Roman" panose="02020603050405020304" pitchFamily="18" charset="0"/>
                <a:cs typeface="Times New Roman" panose="02020603050405020304" pitchFamily="18" charset="0"/>
              </a:rPr>
              <a:t>Study area.</a:t>
            </a:r>
          </a:p>
          <a:p>
            <a:pPr algn="l" rtl="0">
              <a:lnSpc>
                <a:spcPct val="150000"/>
              </a:lnSpc>
              <a:buFont typeface="Wingdings" panose="05000000000000000000" pitchFamily="2" charset="2"/>
              <a:buChar char="Ø"/>
              <a:defRPr/>
            </a:pPr>
            <a:r>
              <a:rPr lang="en-US" altLang="ar-SA" sz="3200" dirty="0" smtClean="0">
                <a:solidFill>
                  <a:schemeClr val="tx1"/>
                </a:solidFill>
                <a:latin typeface="Times New Roman" panose="02020603050405020304" pitchFamily="18" charset="0"/>
                <a:cs typeface="Times New Roman" panose="02020603050405020304" pitchFamily="18" charset="0"/>
              </a:rPr>
              <a:t>Data Collection</a:t>
            </a:r>
          </a:p>
          <a:p>
            <a:pPr algn="l" rtl="0">
              <a:lnSpc>
                <a:spcPct val="150000"/>
              </a:lnSpc>
              <a:buFont typeface="Wingdings" panose="05000000000000000000" pitchFamily="2" charset="2"/>
              <a:buChar char="Ø"/>
              <a:defRPr/>
            </a:pPr>
            <a:r>
              <a:rPr lang="en-US" sz="3200" dirty="0" smtClean="0">
                <a:solidFill>
                  <a:schemeClr val="tx1"/>
                </a:solidFill>
                <a:latin typeface="Times New Roman" panose="02020603050405020304" pitchFamily="18" charset="0"/>
                <a:cs typeface="Times New Roman" panose="02020603050405020304" pitchFamily="18" charset="0"/>
              </a:rPr>
              <a:t>Modeling (Sewer Network and WWTP)</a:t>
            </a:r>
          </a:p>
          <a:p>
            <a:pPr marL="0" indent="0" algn="l" rtl="0">
              <a:lnSpc>
                <a:spcPct val="150000"/>
              </a:lnSpc>
              <a:buNone/>
              <a:defRPr/>
            </a:pPr>
            <a:r>
              <a:rPr lang="en-US" sz="3200" dirty="0" smtClean="0">
                <a:solidFill>
                  <a:schemeClr val="tx1"/>
                </a:solidFill>
                <a:latin typeface="Times New Roman" panose="02020603050405020304" pitchFamily="18" charset="0"/>
                <a:cs typeface="Times New Roman" panose="02020603050405020304" pitchFamily="18" charset="0"/>
              </a:rPr>
              <a:t> </a:t>
            </a:r>
          </a:p>
        </p:txBody>
      </p:sp>
      <p:sp>
        <p:nvSpPr>
          <p:cNvPr id="2" name="Slide Number Placeholder 1"/>
          <p:cNvSpPr>
            <a:spLocks noGrp="1"/>
          </p:cNvSpPr>
          <p:nvPr>
            <p:ph type="sldNum" sz="quarter" idx="12"/>
          </p:nvPr>
        </p:nvSpPr>
        <p:spPr/>
        <p:txBody>
          <a:bodyPr/>
          <a:lstStyle/>
          <a:p>
            <a:pPr>
              <a:defRPr/>
            </a:pPr>
            <a:fld id="{E6415DA2-6E3A-409C-9261-EB22DB7EBD12}" type="slidenum">
              <a:rPr lang="ar-SA" smtClean="0"/>
              <a:pPr>
                <a:defRPr/>
              </a:pPr>
              <a:t>2</a:t>
            </a:fld>
            <a:endParaRPr lang="ar-S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586" y="2941013"/>
            <a:ext cx="3454719" cy="558745"/>
          </a:xfrm>
        </p:spPr>
        <p:txBody>
          <a:bodyPr>
            <a:noAutofit/>
          </a:bodyPr>
          <a:lstStyle/>
          <a:p>
            <a:pPr algn="ctr"/>
            <a:r>
              <a:rPr lang="en-US" sz="4000" b="1" i="1" dirty="0" smtClean="0">
                <a:latin typeface="Adobe Garamond Pro" panose="02020502060506020403" pitchFamily="18" charset="0"/>
              </a:rPr>
              <a:t>Enter the design</a:t>
            </a:r>
            <a:r>
              <a:rPr lang="en-US" sz="3200" b="1" i="1" dirty="0" smtClean="0">
                <a:latin typeface="Adobe Garamond Pro" panose="02020502060506020403" pitchFamily="18" charset="0"/>
              </a:rPr>
              <a:t> </a:t>
            </a:r>
            <a:r>
              <a:rPr lang="en-US" sz="4000" b="1" i="1" dirty="0" smtClean="0">
                <a:solidFill>
                  <a:schemeClr val="tx2"/>
                </a:solidFill>
                <a:latin typeface="Adobe Garamond Pro" panose="02020502060506020403" pitchFamily="18" charset="0"/>
              </a:rPr>
              <a:t>constrains</a:t>
            </a:r>
            <a:endParaRPr lang="ar-JO" sz="4000" b="1" i="1" dirty="0">
              <a:solidFill>
                <a:schemeClr val="tx2"/>
              </a:solidFill>
              <a:latin typeface="Adobe Garamond Pro" panose="02020502060506020403" pitchFamily="18" charset="0"/>
            </a:endParaRPr>
          </a:p>
        </p:txBody>
      </p:sp>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20</a:t>
            </a:fld>
            <a:endParaRPr lang="ar-SA"/>
          </a:p>
        </p:txBody>
      </p:sp>
      <p:pic>
        <p:nvPicPr>
          <p:cNvPr id="7" name="Content Placeholder 6"/>
          <p:cNvPicPr>
            <a:picLocks noGrp="1"/>
          </p:cNvPicPr>
          <p:nvPr>
            <p:ph idx="1"/>
          </p:nvPr>
        </p:nvPicPr>
        <p:blipFill>
          <a:blip r:embed="rId2"/>
          <a:stretch>
            <a:fillRect/>
          </a:stretch>
        </p:blipFill>
        <p:spPr>
          <a:xfrm>
            <a:off x="4760740" y="239202"/>
            <a:ext cx="4513262" cy="1733289"/>
          </a:xfrm>
          <a:prstGeom prst="rect">
            <a:avLst/>
          </a:prstGeom>
          <a:ln>
            <a:solidFill>
              <a:schemeClr val="accent1"/>
            </a:solidFill>
          </a:ln>
        </p:spPr>
      </p:pic>
      <p:pic>
        <p:nvPicPr>
          <p:cNvPr id="8" name="Picture 7"/>
          <p:cNvPicPr/>
          <p:nvPr/>
        </p:nvPicPr>
        <p:blipFill>
          <a:blip r:embed="rId3"/>
          <a:stretch>
            <a:fillRect/>
          </a:stretch>
        </p:blipFill>
        <p:spPr>
          <a:xfrm>
            <a:off x="4760740" y="1972491"/>
            <a:ext cx="4513262" cy="1527267"/>
          </a:xfrm>
          <a:prstGeom prst="rect">
            <a:avLst/>
          </a:prstGeom>
          <a:ln>
            <a:solidFill>
              <a:schemeClr val="accent1"/>
            </a:solidFill>
          </a:ln>
        </p:spPr>
      </p:pic>
      <p:pic>
        <p:nvPicPr>
          <p:cNvPr id="10" name="Picture 9"/>
          <p:cNvPicPr/>
          <p:nvPr/>
        </p:nvPicPr>
        <p:blipFill>
          <a:blip r:embed="rId4"/>
          <a:stretch>
            <a:fillRect/>
          </a:stretch>
        </p:blipFill>
        <p:spPr>
          <a:xfrm>
            <a:off x="4760740" y="3499758"/>
            <a:ext cx="4513262" cy="1594756"/>
          </a:xfrm>
          <a:prstGeom prst="rect">
            <a:avLst/>
          </a:prstGeom>
          <a:ln>
            <a:solidFill>
              <a:schemeClr val="accent1"/>
            </a:solidFill>
          </a:ln>
        </p:spPr>
      </p:pic>
      <p:pic>
        <p:nvPicPr>
          <p:cNvPr id="11" name="Picture 10"/>
          <p:cNvPicPr/>
          <p:nvPr/>
        </p:nvPicPr>
        <p:blipFill>
          <a:blip r:embed="rId5"/>
          <a:stretch>
            <a:fillRect/>
          </a:stretch>
        </p:blipFill>
        <p:spPr>
          <a:xfrm>
            <a:off x="4760740" y="5079337"/>
            <a:ext cx="4513262" cy="1542444"/>
          </a:xfrm>
          <a:prstGeom prst="rect">
            <a:avLst/>
          </a:prstGeom>
          <a:ln>
            <a:solidFill>
              <a:schemeClr val="accent1"/>
            </a:solidFill>
          </a:ln>
        </p:spPr>
      </p:pic>
    </p:spTree>
    <p:extLst>
      <p:ext uri="{BB962C8B-B14F-4D97-AF65-F5344CB8AC3E}">
        <p14:creationId xmlns:p14="http://schemas.microsoft.com/office/powerpoint/2010/main" val="18119273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Run the model and get the results</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21</a:t>
            </a:fld>
            <a:endParaRPr lang="ar-SA"/>
          </a:p>
        </p:txBody>
      </p:sp>
      <p:pic>
        <p:nvPicPr>
          <p:cNvPr id="6" name="Content Placeholder 5"/>
          <p:cNvPicPr>
            <a:picLocks noGrp="1"/>
          </p:cNvPicPr>
          <p:nvPr>
            <p:ph idx="1"/>
          </p:nvPr>
        </p:nvPicPr>
        <p:blipFill>
          <a:blip r:embed="rId2"/>
          <a:stretch>
            <a:fillRect/>
          </a:stretch>
        </p:blipFill>
        <p:spPr>
          <a:xfrm>
            <a:off x="3897562" y="1685110"/>
            <a:ext cx="5376440" cy="4126728"/>
          </a:xfrm>
          <a:prstGeom prst="rect">
            <a:avLst/>
          </a:prstGeom>
          <a:ln>
            <a:solidFill>
              <a:schemeClr val="accent1"/>
            </a:solidFill>
          </a:ln>
        </p:spPr>
      </p:pic>
      <p:sp>
        <p:nvSpPr>
          <p:cNvPr id="10" name="TextBox 9"/>
          <p:cNvSpPr txBox="1"/>
          <p:nvPr/>
        </p:nvSpPr>
        <p:spPr>
          <a:xfrm>
            <a:off x="677334" y="1685110"/>
            <a:ext cx="2390719" cy="2062103"/>
          </a:xfrm>
          <a:prstGeom prst="rect">
            <a:avLst/>
          </a:prstGeom>
          <a:noFill/>
        </p:spPr>
        <p:txBody>
          <a:bodyPr wrap="square" rtlCol="0">
            <a:spAutoFit/>
          </a:bodyPr>
          <a:lstStyle/>
          <a:p>
            <a:r>
              <a:rPr lang="en-US" sz="3200" dirty="0" smtClean="0"/>
              <a:t>Soo many </a:t>
            </a:r>
            <a:r>
              <a:rPr lang="en-US" sz="3200" b="1" dirty="0" smtClean="0">
                <a:solidFill>
                  <a:schemeClr val="tx2"/>
                </a:solidFill>
              </a:rPr>
              <a:t>errors</a:t>
            </a:r>
            <a:r>
              <a:rPr lang="en-US" sz="3200" dirty="0" smtClean="0"/>
              <a:t>  shined !!!!!!!!!!!</a:t>
            </a:r>
            <a:endParaRPr lang="en-US" sz="3200" dirty="0"/>
          </a:p>
        </p:txBody>
      </p:sp>
      <p:sp>
        <p:nvSpPr>
          <p:cNvPr id="11" name="TextBox 10"/>
          <p:cNvSpPr txBox="1"/>
          <p:nvPr/>
        </p:nvSpPr>
        <p:spPr>
          <a:xfrm rot="19611558">
            <a:off x="722864" y="4140662"/>
            <a:ext cx="2390719" cy="2246769"/>
          </a:xfrm>
          <a:prstGeom prst="rect">
            <a:avLst/>
          </a:prstGeom>
          <a:noFill/>
        </p:spPr>
        <p:txBody>
          <a:bodyPr wrap="square" rtlCol="0">
            <a:spAutoFit/>
          </a:bodyPr>
          <a:lstStyle/>
          <a:p>
            <a:r>
              <a:rPr lang="en-US" sz="2800" dirty="0" smtClean="0">
                <a:solidFill>
                  <a:schemeClr val="tx2"/>
                </a:solidFill>
              </a:rPr>
              <a:t>555 </a:t>
            </a:r>
            <a:r>
              <a:rPr lang="en-US" sz="2800" dirty="0" smtClean="0"/>
              <a:t>manholes of </a:t>
            </a:r>
            <a:r>
              <a:rPr lang="en-US" sz="2800" dirty="0" smtClean="0">
                <a:solidFill>
                  <a:schemeClr val="tx2"/>
                </a:solidFill>
              </a:rPr>
              <a:t>740</a:t>
            </a:r>
            <a:r>
              <a:rPr lang="en-US" sz="2800" dirty="0" smtClean="0"/>
              <a:t> have a cover of </a:t>
            </a:r>
            <a:r>
              <a:rPr lang="en-US" sz="2800" dirty="0" smtClean="0">
                <a:solidFill>
                  <a:schemeClr val="tx2"/>
                </a:solidFill>
              </a:rPr>
              <a:t>6</a:t>
            </a:r>
            <a:r>
              <a:rPr lang="en-US" sz="2800" dirty="0" smtClean="0"/>
              <a:t>  to </a:t>
            </a:r>
            <a:r>
              <a:rPr lang="en-US" sz="2800" dirty="0" smtClean="0">
                <a:solidFill>
                  <a:schemeClr val="tx2"/>
                </a:solidFill>
              </a:rPr>
              <a:t>36</a:t>
            </a:r>
            <a:r>
              <a:rPr lang="en-US" sz="2800" dirty="0" smtClean="0"/>
              <a:t> m</a:t>
            </a:r>
            <a:endParaRPr lang="en-US" sz="2800" dirty="0"/>
          </a:p>
        </p:txBody>
      </p:sp>
    </p:spTree>
    <p:extLst>
      <p:ext uri="{BB962C8B-B14F-4D97-AF65-F5344CB8AC3E}">
        <p14:creationId xmlns:p14="http://schemas.microsoft.com/office/powerpoint/2010/main" val="42677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Rebuild the model </a:t>
            </a:r>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22</a:t>
            </a:fld>
            <a:endParaRPr lang="ar-SA"/>
          </a:p>
        </p:txBody>
      </p:sp>
      <p:pic>
        <p:nvPicPr>
          <p:cNvPr id="5" name="Content Placeholder 4"/>
          <p:cNvPicPr>
            <a:picLocks noGrp="1"/>
          </p:cNvPicPr>
          <p:nvPr>
            <p:ph idx="1"/>
          </p:nvPr>
        </p:nvPicPr>
        <p:blipFill>
          <a:blip r:embed="rId2"/>
          <a:stretch>
            <a:fillRect/>
          </a:stretch>
        </p:blipFill>
        <p:spPr>
          <a:xfrm>
            <a:off x="484990" y="1641643"/>
            <a:ext cx="8779487" cy="4399719"/>
          </a:xfrm>
          <a:prstGeom prst="rect">
            <a:avLst/>
          </a:prstGeom>
          <a:ln>
            <a:solidFill>
              <a:schemeClr val="accent1"/>
            </a:solidFill>
          </a:ln>
        </p:spPr>
      </p:pic>
    </p:spTree>
    <p:extLst>
      <p:ext uri="{BB962C8B-B14F-4D97-AF65-F5344CB8AC3E}">
        <p14:creationId xmlns:p14="http://schemas.microsoft.com/office/powerpoint/2010/main" val="24974556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Rebuild the model </a:t>
            </a:r>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23</a:t>
            </a:fld>
            <a:endParaRPr lang="ar-SA"/>
          </a:p>
        </p:txBody>
      </p:sp>
      <p:pic>
        <p:nvPicPr>
          <p:cNvPr id="6" name="Content Placeholder 5"/>
          <p:cNvPicPr>
            <a:picLocks noGrp="1"/>
          </p:cNvPicPr>
          <p:nvPr>
            <p:ph idx="1"/>
          </p:nvPr>
        </p:nvPicPr>
        <p:blipFill>
          <a:blip r:embed="rId2"/>
          <a:stretch>
            <a:fillRect/>
          </a:stretch>
        </p:blipFill>
        <p:spPr>
          <a:xfrm>
            <a:off x="457200" y="1840832"/>
            <a:ext cx="8650705" cy="4201193"/>
          </a:xfrm>
          <a:prstGeom prst="rect">
            <a:avLst/>
          </a:prstGeom>
          <a:ln>
            <a:solidFill>
              <a:schemeClr val="accent1"/>
            </a:solidFill>
          </a:ln>
        </p:spPr>
      </p:pic>
    </p:spTree>
    <p:extLst>
      <p:ext uri="{BB962C8B-B14F-4D97-AF65-F5344CB8AC3E}">
        <p14:creationId xmlns:p14="http://schemas.microsoft.com/office/powerpoint/2010/main" val="38910389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1186" y="1312452"/>
            <a:ext cx="3184802" cy="5251572"/>
          </a:xfrm>
        </p:spPr>
        <p:txBody>
          <a:bodyPr/>
          <a:lstStyle/>
          <a:p>
            <a:r>
              <a:rPr lang="en-US" dirty="0" smtClean="0"/>
              <a:t>We tried so many </a:t>
            </a:r>
            <a:r>
              <a:rPr lang="en-US" dirty="0" smtClean="0">
                <a:solidFill>
                  <a:schemeClr val="tx2"/>
                </a:solidFill>
              </a:rPr>
              <a:t>layouts </a:t>
            </a:r>
            <a:br>
              <a:rPr lang="en-US" dirty="0" smtClean="0">
                <a:solidFill>
                  <a:schemeClr val="tx2"/>
                </a:solidFill>
              </a:rPr>
            </a:br>
            <a:r>
              <a:rPr lang="en-US" dirty="0" smtClean="0"/>
              <a:t>but the cover depth </a:t>
            </a:r>
            <a:r>
              <a:rPr lang="en-US" dirty="0" smtClean="0">
                <a:solidFill>
                  <a:schemeClr val="tx2"/>
                </a:solidFill>
              </a:rPr>
              <a:t>unfortunately</a:t>
            </a:r>
            <a:r>
              <a:rPr lang="en-US" dirty="0" smtClean="0"/>
              <a:t>  keep to arise and arise and arise.. </a:t>
            </a:r>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24</a:t>
            </a:fld>
            <a:endParaRPr lang="ar-SA"/>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rot="20235631">
            <a:off x="5514136" y="458674"/>
            <a:ext cx="2839691" cy="2319743"/>
          </a:xfrm>
          <a:prstGeom prst="rect">
            <a:avLst/>
          </a:prstGeom>
          <a:noFill/>
          <a:ln>
            <a:solidFill>
              <a:schemeClr val="accent1"/>
            </a:solidFill>
          </a:ln>
        </p:spPr>
      </p:pic>
      <p:pic>
        <p:nvPicPr>
          <p:cNvPr id="6" name="Picture 5"/>
          <p:cNvPicPr/>
          <p:nvPr/>
        </p:nvPicPr>
        <p:blipFill>
          <a:blip r:embed="rId3"/>
          <a:stretch>
            <a:fillRect/>
          </a:stretch>
        </p:blipFill>
        <p:spPr>
          <a:xfrm rot="1695468">
            <a:off x="7498875" y="1823208"/>
            <a:ext cx="2760412" cy="2394635"/>
          </a:xfrm>
          <a:prstGeom prst="rect">
            <a:avLst/>
          </a:prstGeom>
          <a:ln>
            <a:solidFill>
              <a:schemeClr val="accent1"/>
            </a:solidFill>
          </a:ln>
        </p:spPr>
      </p:pic>
      <p:pic>
        <p:nvPicPr>
          <p:cNvPr id="7" name="Picture 6"/>
          <p:cNvPicPr/>
          <p:nvPr/>
        </p:nvPicPr>
        <p:blipFill>
          <a:blip r:embed="rId4"/>
          <a:stretch>
            <a:fillRect/>
          </a:stretch>
        </p:blipFill>
        <p:spPr>
          <a:xfrm rot="20005992">
            <a:off x="6199764" y="3694197"/>
            <a:ext cx="2953234" cy="2417178"/>
          </a:xfrm>
          <a:prstGeom prst="rect">
            <a:avLst/>
          </a:prstGeom>
          <a:ln>
            <a:solidFill>
              <a:schemeClr val="accent1"/>
            </a:solidFill>
          </a:ln>
        </p:spPr>
      </p:pic>
    </p:spTree>
    <p:extLst>
      <p:ext uri="{BB962C8B-B14F-4D97-AF65-F5344CB8AC3E}">
        <p14:creationId xmlns:p14="http://schemas.microsoft.com/office/powerpoint/2010/main" val="1323287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71116"/>
            <a:ext cx="8596668" cy="779379"/>
          </a:xfrm>
        </p:spPr>
        <p:txBody>
          <a:bodyPr/>
          <a:lstStyle/>
          <a:p>
            <a:r>
              <a:rPr lang="en-US" dirty="0" smtClean="0"/>
              <a:t>Choose the best system and redesign</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00372285"/>
              </p:ext>
            </p:extLst>
          </p:nvPr>
        </p:nvGraphicFramePr>
        <p:xfrm>
          <a:off x="677690" y="1431758"/>
          <a:ext cx="8442247" cy="29958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25</a:t>
            </a:fld>
            <a:endParaRPr lang="ar-SA"/>
          </a:p>
        </p:txBody>
      </p:sp>
      <p:sp>
        <p:nvSpPr>
          <p:cNvPr id="6" name="TextBox 5"/>
          <p:cNvSpPr txBox="1"/>
          <p:nvPr/>
        </p:nvSpPr>
        <p:spPr>
          <a:xfrm>
            <a:off x="982534" y="4908884"/>
            <a:ext cx="7832557" cy="1477328"/>
          </a:xfrm>
          <a:prstGeom prst="rect">
            <a:avLst/>
          </a:prstGeom>
          <a:noFill/>
        </p:spPr>
        <p:txBody>
          <a:bodyPr wrap="square" rtlCol="0">
            <a:spAutoFit/>
          </a:bodyPr>
          <a:lstStyle/>
          <a:p>
            <a:r>
              <a:rPr lang="en-US" dirty="0" smtClean="0"/>
              <a:t>Conventional system is less </a:t>
            </a:r>
            <a:r>
              <a:rPr lang="en-US" dirty="0" smtClean="0">
                <a:solidFill>
                  <a:schemeClr val="tx2"/>
                </a:solidFill>
              </a:rPr>
              <a:t>Expensive</a:t>
            </a:r>
            <a:r>
              <a:rPr lang="en-US" dirty="0" smtClean="0"/>
              <a:t> ,</a:t>
            </a:r>
            <a:r>
              <a:rPr lang="en-US" dirty="0"/>
              <a:t> </a:t>
            </a:r>
            <a:r>
              <a:rPr lang="en-US" dirty="0" smtClean="0">
                <a:solidFill>
                  <a:schemeClr val="tx2"/>
                </a:solidFill>
              </a:rPr>
              <a:t>Expandable</a:t>
            </a:r>
            <a:r>
              <a:rPr lang="en-US" dirty="0" smtClean="0"/>
              <a:t> ,</a:t>
            </a:r>
            <a:r>
              <a:rPr lang="en-US" dirty="0"/>
              <a:t> </a:t>
            </a:r>
            <a:r>
              <a:rPr lang="en-US" dirty="0" smtClean="0">
                <a:solidFill>
                  <a:schemeClr val="tx2"/>
                </a:solidFill>
              </a:rPr>
              <a:t>Adaptable</a:t>
            </a:r>
          </a:p>
          <a:p>
            <a:r>
              <a:rPr lang="en-US" dirty="0" smtClean="0"/>
              <a:t>And </a:t>
            </a:r>
            <a:r>
              <a:rPr lang="en-US" dirty="0" smtClean="0">
                <a:solidFill>
                  <a:schemeClr val="tx2"/>
                </a:solidFill>
              </a:rPr>
              <a:t>simple</a:t>
            </a:r>
            <a:r>
              <a:rPr lang="en-US" dirty="0" smtClean="0"/>
              <a:t>   .</a:t>
            </a:r>
          </a:p>
          <a:p>
            <a:endParaRPr lang="en-US" dirty="0"/>
          </a:p>
          <a:p>
            <a:r>
              <a:rPr lang="en-US" dirty="0" smtClean="0"/>
              <a:t>According to the Authority of water’s code , use </a:t>
            </a:r>
            <a:r>
              <a:rPr lang="en-US" dirty="0" smtClean="0">
                <a:solidFill>
                  <a:schemeClr val="tx2"/>
                </a:solidFill>
              </a:rPr>
              <a:t>conventional system </a:t>
            </a:r>
            <a:r>
              <a:rPr lang="en-US" dirty="0" smtClean="0"/>
              <a:t>with </a:t>
            </a:r>
            <a:r>
              <a:rPr lang="en-US" dirty="0" smtClean="0">
                <a:solidFill>
                  <a:schemeClr val="tx2"/>
                </a:solidFill>
              </a:rPr>
              <a:t>low slopes </a:t>
            </a:r>
            <a:r>
              <a:rPr lang="en-US" dirty="0" smtClean="0"/>
              <a:t>and </a:t>
            </a:r>
            <a:r>
              <a:rPr lang="en-US" dirty="0" smtClean="0">
                <a:solidFill>
                  <a:schemeClr val="tx2"/>
                </a:solidFill>
              </a:rPr>
              <a:t>automatic screw screen </a:t>
            </a:r>
            <a:r>
              <a:rPr lang="en-US" dirty="0" smtClean="0"/>
              <a:t>.</a:t>
            </a:r>
            <a:endParaRPr lang="en-US" dirty="0"/>
          </a:p>
        </p:txBody>
      </p:sp>
    </p:spTree>
    <p:extLst>
      <p:ext uri="{BB962C8B-B14F-4D97-AF65-F5344CB8AC3E}">
        <p14:creationId xmlns:p14="http://schemas.microsoft.com/office/powerpoint/2010/main" val="38050599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35143"/>
            <a:ext cx="8596668" cy="996286"/>
          </a:xfrm>
        </p:spPr>
        <p:txBody>
          <a:bodyPr/>
          <a:lstStyle/>
          <a:p>
            <a:r>
              <a:rPr lang="en-US" dirty="0" smtClean="0">
                <a:solidFill>
                  <a:schemeClr val="tx2"/>
                </a:solidFill>
              </a:rPr>
              <a:t>New model with new constrains ! </a:t>
            </a:r>
            <a:endParaRPr lang="en-US" dirty="0">
              <a:solidFill>
                <a:schemeClr val="tx2"/>
              </a:solidFill>
            </a:endParaRPr>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26</a:t>
            </a:fld>
            <a:endParaRPr lang="ar-SA"/>
          </a:p>
        </p:txBody>
      </p:sp>
      <p:pic>
        <p:nvPicPr>
          <p:cNvPr id="5" name="Picture 4"/>
          <p:cNvPicPr/>
          <p:nvPr/>
        </p:nvPicPr>
        <p:blipFill>
          <a:blip r:embed="rId2"/>
          <a:stretch>
            <a:fillRect/>
          </a:stretch>
        </p:blipFill>
        <p:spPr>
          <a:xfrm>
            <a:off x="1094874" y="3814010"/>
            <a:ext cx="7495789" cy="2719138"/>
          </a:xfrm>
          <a:prstGeom prst="rect">
            <a:avLst/>
          </a:prstGeom>
          <a:ln>
            <a:solidFill>
              <a:schemeClr val="accent1"/>
            </a:solidFill>
          </a:ln>
        </p:spPr>
      </p:pic>
      <p:pic>
        <p:nvPicPr>
          <p:cNvPr id="6" name="Picture 5"/>
          <p:cNvPicPr/>
          <p:nvPr/>
        </p:nvPicPr>
        <p:blipFill>
          <a:blip r:embed="rId3"/>
          <a:stretch>
            <a:fillRect/>
          </a:stretch>
        </p:blipFill>
        <p:spPr>
          <a:xfrm>
            <a:off x="902202" y="1558089"/>
            <a:ext cx="3778082" cy="2171371"/>
          </a:xfrm>
          <a:prstGeom prst="rect">
            <a:avLst/>
          </a:prstGeom>
          <a:ln>
            <a:solidFill>
              <a:schemeClr val="accent1"/>
            </a:solidFill>
          </a:ln>
        </p:spPr>
      </p:pic>
      <p:pic>
        <p:nvPicPr>
          <p:cNvPr id="7" name="Picture 6"/>
          <p:cNvPicPr>
            <a:picLocks noChangeAspect="1"/>
          </p:cNvPicPr>
          <p:nvPr/>
        </p:nvPicPr>
        <p:blipFill>
          <a:blip r:embed="rId4"/>
          <a:stretch>
            <a:fillRect/>
          </a:stretch>
        </p:blipFill>
        <p:spPr>
          <a:xfrm>
            <a:off x="4905152" y="1558089"/>
            <a:ext cx="3778082" cy="2171371"/>
          </a:xfrm>
          <a:prstGeom prst="rect">
            <a:avLst/>
          </a:prstGeom>
        </p:spPr>
      </p:pic>
    </p:spTree>
    <p:extLst>
      <p:ext uri="{BB962C8B-B14F-4D97-AF65-F5344CB8AC3E}">
        <p14:creationId xmlns:p14="http://schemas.microsoft.com/office/powerpoint/2010/main" val="34232069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45168"/>
            <a:ext cx="8596668" cy="1485232"/>
          </a:xfrm>
        </p:spPr>
        <p:txBody>
          <a:bodyPr>
            <a:normAutofit fontScale="90000"/>
          </a:bodyPr>
          <a:lstStyle/>
          <a:p>
            <a:r>
              <a:rPr lang="en-US" dirty="0" smtClean="0"/>
              <a:t> </a:t>
            </a:r>
            <a:r>
              <a:rPr lang="en-US" dirty="0"/>
              <a:t>Our new model has </a:t>
            </a:r>
            <a:r>
              <a:rPr lang="en-US" dirty="0">
                <a:solidFill>
                  <a:schemeClr val="tx2"/>
                </a:solidFill>
              </a:rPr>
              <a:t>973</a:t>
            </a:r>
            <a:r>
              <a:rPr lang="en-US" dirty="0"/>
              <a:t> </a:t>
            </a:r>
            <a:r>
              <a:rPr lang="en-US" dirty="0">
                <a:solidFill>
                  <a:schemeClr val="tx2"/>
                </a:solidFill>
              </a:rPr>
              <a:t>manholes</a:t>
            </a:r>
            <a:r>
              <a:rPr lang="en-US" dirty="0"/>
              <a:t> and </a:t>
            </a:r>
            <a:r>
              <a:rPr lang="en-US" dirty="0">
                <a:solidFill>
                  <a:schemeClr val="tx2"/>
                </a:solidFill>
              </a:rPr>
              <a:t>973 conduits</a:t>
            </a:r>
            <a:r>
              <a:rPr lang="en-US" dirty="0"/>
              <a:t> </a:t>
            </a:r>
            <a:r>
              <a:rPr lang="en-US" dirty="0" smtClean="0"/>
              <a:t> </a:t>
            </a:r>
            <a:r>
              <a:rPr lang="en-US" dirty="0"/>
              <a:t>have diameters ranges from </a:t>
            </a:r>
            <a:r>
              <a:rPr lang="en-US" dirty="0">
                <a:solidFill>
                  <a:schemeClr val="tx2"/>
                </a:solidFill>
              </a:rPr>
              <a:t>8 in to 24 in</a:t>
            </a:r>
            <a:r>
              <a:rPr lang="en-US" dirty="0"/>
              <a:t>.</a:t>
            </a:r>
            <a:br>
              <a:rPr lang="en-US" dirty="0"/>
            </a:br>
            <a:r>
              <a:rPr lang="en-US" dirty="0"/>
              <a:t> </a:t>
            </a:r>
            <a:br>
              <a:rPr lang="en-US" dirty="0"/>
            </a:br>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27</a:t>
            </a:fld>
            <a:endParaRPr lang="ar-SA"/>
          </a:p>
        </p:txBody>
      </p:sp>
      <p:pic>
        <p:nvPicPr>
          <p:cNvPr id="5" name="Content Placeholder 4"/>
          <p:cNvPicPr>
            <a:picLocks noGrp="1"/>
          </p:cNvPicPr>
          <p:nvPr>
            <p:ph idx="1"/>
          </p:nvPr>
        </p:nvPicPr>
        <p:blipFill>
          <a:blip r:embed="rId2"/>
          <a:stretch>
            <a:fillRect/>
          </a:stretch>
        </p:blipFill>
        <p:spPr>
          <a:xfrm>
            <a:off x="677863" y="2165684"/>
            <a:ext cx="8596312" cy="4126832"/>
          </a:xfrm>
          <a:prstGeom prst="rect">
            <a:avLst/>
          </a:prstGeom>
          <a:ln>
            <a:solidFill>
              <a:schemeClr val="accent1"/>
            </a:solidFill>
          </a:ln>
        </p:spPr>
      </p:pic>
    </p:spTree>
    <p:extLst>
      <p:ext uri="{BB962C8B-B14F-4D97-AF65-F5344CB8AC3E}">
        <p14:creationId xmlns:p14="http://schemas.microsoft.com/office/powerpoint/2010/main" val="33043110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52475"/>
            <a:ext cx="8596668" cy="704850"/>
          </a:xfrm>
        </p:spPr>
        <p:txBody>
          <a:bodyPr>
            <a:normAutofit/>
          </a:bodyPr>
          <a:lstStyle/>
          <a:p>
            <a:pPr algn="ctr"/>
            <a:r>
              <a:rPr lang="en-US" dirty="0" smtClean="0"/>
              <a:t>Results</a:t>
            </a:r>
            <a:r>
              <a:rPr lang="en-US" dirty="0" smtClean="0">
                <a:solidFill>
                  <a:schemeClr val="tx2"/>
                </a:solidFill>
              </a:rPr>
              <a:t> </a:t>
            </a:r>
            <a:endParaRPr lang="en-US" dirty="0">
              <a:solidFill>
                <a:schemeClr val="tx2"/>
              </a:solidFill>
            </a:endParaRPr>
          </a:p>
        </p:txBody>
      </p:sp>
      <p:sp>
        <p:nvSpPr>
          <p:cNvPr id="3" name="Content Placeholder 2"/>
          <p:cNvSpPr>
            <a:spLocks noGrp="1"/>
          </p:cNvSpPr>
          <p:nvPr>
            <p:ph idx="1"/>
          </p:nvPr>
        </p:nvSpPr>
        <p:spPr>
          <a:xfrm>
            <a:off x="677334" y="1696453"/>
            <a:ext cx="8596668" cy="4344909"/>
          </a:xfrm>
        </p:spPr>
        <p:txBody>
          <a:bodyPr/>
          <a:lstStyle/>
          <a:p>
            <a:r>
              <a:rPr lang="en-US" dirty="0">
                <a:latin typeface="Times New Roman" panose="02020603050405020304" pitchFamily="18" charset="0"/>
                <a:cs typeface="Times New Roman" panose="02020603050405020304" pitchFamily="18" charset="0"/>
              </a:rPr>
              <a:t>The total flow in outfall = </a:t>
            </a:r>
            <a:r>
              <a:rPr lang="en-US" dirty="0">
                <a:solidFill>
                  <a:schemeClr val="tx2"/>
                </a:solidFill>
                <a:latin typeface="Times New Roman" panose="02020603050405020304" pitchFamily="18" charset="0"/>
                <a:cs typeface="Times New Roman" panose="02020603050405020304" pitchFamily="18" charset="0"/>
              </a:rPr>
              <a:t>17,493,625.39 (L/d)</a:t>
            </a:r>
            <a:r>
              <a:rPr lang="en-US" dirty="0">
                <a:latin typeface="Times New Roman" panose="02020603050405020304" pitchFamily="18" charset="0"/>
                <a:cs typeface="Times New Roman" panose="02020603050405020304" pitchFamily="18" charset="0"/>
              </a:rPr>
              <a:t> and the ground elevation </a:t>
            </a:r>
            <a:r>
              <a:rPr lang="en-US" dirty="0">
                <a:solidFill>
                  <a:schemeClr val="tx2"/>
                </a:solidFill>
                <a:latin typeface="Times New Roman" panose="02020603050405020304" pitchFamily="18" charset="0"/>
                <a:cs typeface="Times New Roman" panose="02020603050405020304" pitchFamily="18" charset="0"/>
              </a:rPr>
              <a:t>415.01 m</a:t>
            </a:r>
            <a:r>
              <a:rPr lang="en-US" dirty="0" smtClean="0">
                <a:latin typeface="Times New Roman" panose="02020603050405020304" pitchFamily="18" charset="0"/>
                <a:cs typeface="Times New Roman" panose="02020603050405020304" pitchFamily="18" charset="0"/>
              </a:rPr>
              <a:t>.</a:t>
            </a:r>
          </a:p>
          <a:p>
            <a:pPr marL="0" marR="0" indent="0">
              <a:lnSpc>
                <a:spcPct val="107000"/>
              </a:lnSpc>
              <a:spcBef>
                <a:spcPts val="0"/>
              </a:spcBef>
              <a:spcAft>
                <a:spcPts val="800"/>
              </a:spcAft>
              <a:buNone/>
            </a:pPr>
            <a:endParaRPr lang="en-US" dirty="0" smtClean="0"/>
          </a:p>
          <a:p>
            <a:pPr>
              <a:lnSpc>
                <a:spcPct val="107000"/>
              </a:lnSpc>
              <a:spcBef>
                <a:spcPts val="0"/>
              </a:spcBef>
              <a:spcAft>
                <a:spcPts val="800"/>
              </a:spcAft>
            </a:pPr>
            <a:r>
              <a:rPr lang="en-US" dirty="0" smtClean="0">
                <a:latin typeface="Times New Roman" panose="02020603050405020304" pitchFamily="18" charset="0"/>
                <a:ea typeface="Calibri" panose="020F0502020204030204" pitchFamily="34" charset="0"/>
                <a:cs typeface="Arial" panose="020B0604020202020204" pitchFamily="34" charset="0"/>
              </a:rPr>
              <a:t>also </a:t>
            </a:r>
            <a:r>
              <a:rPr lang="en-US" dirty="0">
                <a:latin typeface="Times New Roman" panose="02020603050405020304" pitchFamily="18" charset="0"/>
                <a:ea typeface="Calibri" panose="020F0502020204030204" pitchFamily="34" charset="0"/>
                <a:cs typeface="Arial" panose="020B0604020202020204" pitchFamily="34" charset="0"/>
              </a:rPr>
              <a:t>the distance between manholes doesn’t exceed 30m and not less than 3 m.</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dirty="0">
                <a:latin typeface="Times New Roman" panose="02020603050405020304" pitchFamily="18" charset="0"/>
                <a:ea typeface="Calibri" panose="020F0502020204030204" pitchFamily="34" charset="0"/>
                <a:cs typeface="Arial" panose="020B0604020202020204" pitchFamily="34" charset="0"/>
              </a:rPr>
              <a:t>The flow of manholes differs between</a:t>
            </a:r>
            <a:r>
              <a:rPr lang="en-US" dirty="0">
                <a:latin typeface="Calibri" panose="020F0502020204030204" pitchFamily="34" charset="0"/>
                <a:ea typeface="Calibri" panose="020F0502020204030204" pitchFamily="34" charset="0"/>
                <a:cs typeface="Arial" panose="020B0604020202020204" pitchFamily="34" charset="0"/>
              </a:rPr>
              <a:t> </a:t>
            </a:r>
            <a:r>
              <a:rPr lang="en-US" dirty="0">
                <a:solidFill>
                  <a:schemeClr val="tx2"/>
                </a:solidFill>
                <a:latin typeface="Times New Roman" panose="02020603050405020304" pitchFamily="18" charset="0"/>
                <a:ea typeface="Calibri" panose="020F0502020204030204" pitchFamily="34" charset="0"/>
                <a:cs typeface="Arial" panose="020B0604020202020204" pitchFamily="34" charset="0"/>
              </a:rPr>
              <a:t>462,250.01</a:t>
            </a:r>
            <a:r>
              <a:rPr lang="en-US" dirty="0">
                <a:latin typeface="Times New Roman" panose="02020603050405020304" pitchFamily="18" charset="0"/>
                <a:ea typeface="Calibri" panose="020F0502020204030204" pitchFamily="34" charset="0"/>
                <a:cs typeface="Arial" panose="020B0604020202020204" pitchFamily="34" charset="0"/>
              </a:rPr>
              <a:t> (L/d) such as MH (524) and </a:t>
            </a:r>
            <a:r>
              <a:rPr lang="en-US" dirty="0">
                <a:solidFill>
                  <a:schemeClr val="tx2"/>
                </a:solidFill>
                <a:latin typeface="Times New Roman" panose="02020603050405020304" pitchFamily="18" charset="0"/>
                <a:ea typeface="Calibri" panose="020F0502020204030204" pitchFamily="34" charset="0"/>
                <a:cs typeface="Arial" panose="020B0604020202020204" pitchFamily="34" charset="0"/>
              </a:rPr>
              <a:t>17,493,625.39</a:t>
            </a:r>
            <a:r>
              <a:rPr lang="en-US" dirty="0">
                <a:latin typeface="Times New Roman" panose="02020603050405020304" pitchFamily="18" charset="0"/>
                <a:ea typeface="Calibri" panose="020F0502020204030204" pitchFamily="34" charset="0"/>
                <a:cs typeface="Arial" panose="020B0604020202020204" pitchFamily="34" charset="0"/>
              </a:rPr>
              <a:t> (L/d) such as MH (1042).</a:t>
            </a:r>
            <a:endParaRPr lang="en-US" sz="1400" dirty="0">
              <a:latin typeface="Calibri" panose="020F0502020204030204" pitchFamily="34" charset="0"/>
              <a:ea typeface="Calibri" panose="020F0502020204030204" pitchFamily="34" charset="0"/>
              <a:cs typeface="Arial" panose="020B0604020202020204" pitchFamily="34" charset="0"/>
            </a:endParaRPr>
          </a:p>
          <a:p>
            <a:endParaRPr lang="en-US" dirty="0" smtClean="0"/>
          </a:p>
          <a:p>
            <a:endParaRPr lang="en-US" dirty="0"/>
          </a:p>
          <a:p>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28</a:t>
            </a:fld>
            <a:endParaRPr lang="ar-SA"/>
          </a:p>
        </p:txBody>
      </p:sp>
      <p:pic>
        <p:nvPicPr>
          <p:cNvPr id="6" name="Picture 5"/>
          <p:cNvPicPr/>
          <p:nvPr/>
        </p:nvPicPr>
        <p:blipFill>
          <a:blip r:embed="rId2"/>
          <a:stretch>
            <a:fillRect/>
          </a:stretch>
        </p:blipFill>
        <p:spPr>
          <a:xfrm>
            <a:off x="2863849" y="3638550"/>
            <a:ext cx="4060825" cy="2914650"/>
          </a:xfrm>
          <a:prstGeom prst="rect">
            <a:avLst/>
          </a:prstGeom>
          <a:ln>
            <a:solidFill>
              <a:schemeClr val="accent1"/>
            </a:solidFill>
          </a:ln>
        </p:spPr>
      </p:pic>
    </p:spTree>
    <p:extLst>
      <p:ext uri="{BB962C8B-B14F-4D97-AF65-F5344CB8AC3E}">
        <p14:creationId xmlns:p14="http://schemas.microsoft.com/office/powerpoint/2010/main" val="4836786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30442"/>
          </a:xfrm>
        </p:spPr>
        <p:txBody>
          <a:bodyPr/>
          <a:lstStyle/>
          <a:p>
            <a:r>
              <a:rPr lang="en-US" dirty="0" smtClean="0"/>
              <a:t>The whole network </a:t>
            </a:r>
            <a:r>
              <a:rPr lang="en-US" dirty="0" smtClean="0">
                <a:solidFill>
                  <a:schemeClr val="tx2"/>
                </a:solidFill>
              </a:rPr>
              <a:t>profile</a:t>
            </a: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29</a:t>
            </a:fld>
            <a:endParaRPr lang="ar-SA"/>
          </a:p>
        </p:txBody>
      </p:sp>
      <p:pic>
        <p:nvPicPr>
          <p:cNvPr id="5" name="Content Placeholder 4"/>
          <p:cNvPicPr>
            <a:picLocks noGrp="1"/>
          </p:cNvPicPr>
          <p:nvPr>
            <p:ph idx="1"/>
          </p:nvPr>
        </p:nvPicPr>
        <p:blipFill>
          <a:blip r:embed="rId2"/>
          <a:stretch>
            <a:fillRect/>
          </a:stretch>
        </p:blipFill>
        <p:spPr>
          <a:xfrm>
            <a:off x="677334" y="1660358"/>
            <a:ext cx="8596668" cy="4884821"/>
          </a:xfrm>
          <a:prstGeom prst="rect">
            <a:avLst/>
          </a:prstGeom>
        </p:spPr>
      </p:pic>
    </p:spTree>
    <p:extLst>
      <p:ext uri="{BB962C8B-B14F-4D97-AF65-F5344CB8AC3E}">
        <p14:creationId xmlns:p14="http://schemas.microsoft.com/office/powerpoint/2010/main" val="982391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77334" y="1086118"/>
            <a:ext cx="8596668" cy="1320800"/>
          </a:xfrm>
        </p:spPr>
        <p:txBody>
          <a:bodyPr/>
          <a:lstStyle/>
          <a:p>
            <a:r>
              <a:rPr lang="en-US" altLang="en-US" dirty="0" smtClean="0">
                <a:solidFill>
                  <a:schemeClr val="bg1">
                    <a:lumMod val="50000"/>
                  </a:schemeClr>
                </a:solidFill>
                <a:latin typeface="Lucida Calligraphy" panose="03010101010101010101" pitchFamily="66" charset="0"/>
                <a:cs typeface="Tahoma" panose="020B0604030504040204" pitchFamily="34" charset="0"/>
              </a:rPr>
              <a:t>Objectives</a:t>
            </a:r>
          </a:p>
        </p:txBody>
      </p:sp>
      <p:sp>
        <p:nvSpPr>
          <p:cNvPr id="20483" name="Content Placeholder 2"/>
          <p:cNvSpPr>
            <a:spLocks noGrp="1"/>
          </p:cNvSpPr>
          <p:nvPr>
            <p:ph idx="1"/>
          </p:nvPr>
        </p:nvSpPr>
        <p:spPr>
          <a:xfrm>
            <a:off x="496164" y="2116227"/>
            <a:ext cx="9268938" cy="3887758"/>
          </a:xfrm>
        </p:spPr>
        <p:txBody>
          <a:bodyPr>
            <a:noAutofit/>
          </a:bodyPr>
          <a:lstStyle/>
          <a:p>
            <a:pPr>
              <a:lnSpc>
                <a:spcPct val="200000"/>
              </a:lnSpc>
            </a:pPr>
            <a:r>
              <a:rPr lang="en-US" altLang="en-US" sz="2000" dirty="0" smtClean="0">
                <a:latin typeface="Times New Roman" pitchFamily="18" charset="0"/>
                <a:cs typeface="Times New Roman" pitchFamily="18" charset="0"/>
              </a:rPr>
              <a:t>Study the flow direction of south and south-east villages of Nablus to connect it with a near wastewater plant</a:t>
            </a:r>
          </a:p>
          <a:p>
            <a:pPr>
              <a:lnSpc>
                <a:spcPct val="200000"/>
              </a:lnSpc>
            </a:pPr>
            <a:r>
              <a:rPr lang="en-US" altLang="en-US" sz="2000" dirty="0" smtClean="0">
                <a:latin typeface="Times New Roman" pitchFamily="18" charset="0"/>
                <a:cs typeface="Times New Roman" pitchFamily="18" charset="0"/>
              </a:rPr>
              <a:t>Design the main sewer network.</a:t>
            </a:r>
          </a:p>
          <a:p>
            <a:pPr>
              <a:lnSpc>
                <a:spcPct val="200000"/>
              </a:lnSpc>
            </a:pPr>
            <a:r>
              <a:rPr lang="en-US" altLang="en-US" sz="2000" dirty="0" smtClean="0">
                <a:latin typeface="Times New Roman" pitchFamily="18" charset="0"/>
                <a:cs typeface="Times New Roman" pitchFamily="18" charset="0"/>
              </a:rPr>
              <a:t>Design wastewater treatment plant in the best location</a:t>
            </a:r>
            <a:br>
              <a:rPr lang="en-US" altLang="en-US" sz="2000" dirty="0" smtClean="0">
                <a:latin typeface="Times New Roman" pitchFamily="18" charset="0"/>
                <a:cs typeface="Times New Roman" pitchFamily="18" charset="0"/>
              </a:rPr>
            </a:br>
            <a:r>
              <a:rPr lang="en-US" altLang="en-US" sz="2000" dirty="0" smtClean="0">
                <a:latin typeface="Times New Roman" pitchFamily="18" charset="0"/>
                <a:cs typeface="Times New Roman" pitchFamily="18" charset="0"/>
              </a:rPr>
              <a:t/>
            </a:r>
            <a:br>
              <a:rPr lang="en-US" altLang="en-US" sz="2000" dirty="0" smtClean="0">
                <a:latin typeface="Times New Roman" pitchFamily="18" charset="0"/>
                <a:cs typeface="Times New Roman" pitchFamily="18" charset="0"/>
              </a:rPr>
            </a:br>
            <a:endParaRPr lang="en-US" altLang="en-US" sz="2000" dirty="0"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pPr>
              <a:defRPr/>
            </a:pPr>
            <a:fld id="{E6415DA2-6E3A-409C-9261-EB22DB7EBD12}" type="slidenum">
              <a:rPr lang="ar-SA" smtClean="0"/>
              <a:pPr>
                <a:defRPr/>
              </a:pPr>
              <a:t>3</a:t>
            </a:fld>
            <a:endParaRPr lang="ar-SA"/>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 </a:t>
            </a:r>
            <a:r>
              <a:rPr lang="en-US" b="1" i="1" dirty="0"/>
              <a:t>Conduit’s </a:t>
            </a:r>
            <a:r>
              <a:rPr lang="en-US" b="1" i="1" dirty="0">
                <a:solidFill>
                  <a:schemeClr val="tx2"/>
                </a:solidFill>
              </a:rPr>
              <a:t>slope </a:t>
            </a:r>
            <a:r>
              <a:rPr lang="en-US" dirty="0">
                <a:solidFill>
                  <a:schemeClr val="tx2"/>
                </a:solidFill>
              </a:rPr>
              <a:t/>
            </a:r>
            <a:br>
              <a:rPr lang="en-US" dirty="0">
                <a:solidFill>
                  <a:schemeClr val="tx2"/>
                </a:solidFill>
              </a:rPr>
            </a:br>
            <a:endParaRPr lang="en-US" dirty="0">
              <a:solidFill>
                <a:schemeClr val="tx2"/>
              </a:solidFill>
            </a:endParaRPr>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30</a:t>
            </a:fld>
            <a:endParaRPr lang="ar-SA"/>
          </a:p>
        </p:txBody>
      </p:sp>
      <p:pic>
        <p:nvPicPr>
          <p:cNvPr id="6" name="Picture 5"/>
          <p:cNvPicPr/>
          <p:nvPr/>
        </p:nvPicPr>
        <p:blipFill>
          <a:blip r:embed="rId2"/>
          <a:stretch>
            <a:fillRect/>
          </a:stretch>
        </p:blipFill>
        <p:spPr>
          <a:xfrm>
            <a:off x="1563052" y="1807210"/>
            <a:ext cx="6904673" cy="3774440"/>
          </a:xfrm>
          <a:prstGeom prst="rect">
            <a:avLst/>
          </a:prstGeom>
          <a:ln>
            <a:solidFill>
              <a:schemeClr val="accent1"/>
            </a:solidFill>
          </a:ln>
        </p:spPr>
      </p:pic>
    </p:spTree>
    <p:extLst>
      <p:ext uri="{BB962C8B-B14F-4D97-AF65-F5344CB8AC3E}">
        <p14:creationId xmlns:p14="http://schemas.microsoft.com/office/powerpoint/2010/main" val="2828961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Conduit’s </a:t>
            </a:r>
            <a:r>
              <a:rPr lang="en-US" b="1" i="1" dirty="0" smtClean="0">
                <a:solidFill>
                  <a:schemeClr val="tx2"/>
                </a:solidFill>
              </a:rPr>
              <a:t>velocity</a:t>
            </a:r>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31</a:t>
            </a:fld>
            <a:endParaRPr lang="ar-SA"/>
          </a:p>
        </p:txBody>
      </p:sp>
      <p:pic>
        <p:nvPicPr>
          <p:cNvPr id="6" name="Picture 5"/>
          <p:cNvPicPr/>
          <p:nvPr/>
        </p:nvPicPr>
        <p:blipFill>
          <a:blip r:embed="rId2"/>
          <a:stretch>
            <a:fillRect/>
          </a:stretch>
        </p:blipFill>
        <p:spPr>
          <a:xfrm>
            <a:off x="1276350" y="1790700"/>
            <a:ext cx="7562850" cy="4190999"/>
          </a:xfrm>
          <a:prstGeom prst="rect">
            <a:avLst/>
          </a:prstGeom>
          <a:ln>
            <a:solidFill>
              <a:schemeClr val="accent1"/>
            </a:solidFill>
          </a:ln>
        </p:spPr>
      </p:pic>
    </p:spTree>
    <p:extLst>
      <p:ext uri="{BB962C8B-B14F-4D97-AF65-F5344CB8AC3E}">
        <p14:creationId xmlns:p14="http://schemas.microsoft.com/office/powerpoint/2010/main" val="34633102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76726"/>
            <a:ext cx="8596668" cy="1653674"/>
          </a:xfrm>
        </p:spPr>
        <p:txBody>
          <a:bodyPr/>
          <a:lstStyle/>
          <a:p>
            <a:r>
              <a:rPr lang="en-US" b="1" i="1" dirty="0"/>
              <a:t>Conduit’s </a:t>
            </a:r>
            <a:r>
              <a:rPr lang="en-US" b="1" i="1" dirty="0" smtClean="0">
                <a:solidFill>
                  <a:schemeClr val="tx2"/>
                </a:solidFill>
              </a:rPr>
              <a:t>cover</a:t>
            </a:r>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32</a:t>
            </a:fld>
            <a:endParaRPr lang="ar-SA"/>
          </a:p>
        </p:txBody>
      </p:sp>
      <p:sp>
        <p:nvSpPr>
          <p:cNvPr id="6" name="TextBox 5"/>
          <p:cNvSpPr txBox="1"/>
          <p:nvPr/>
        </p:nvSpPr>
        <p:spPr>
          <a:xfrm>
            <a:off x="6364706" y="859246"/>
            <a:ext cx="2322095" cy="1200329"/>
          </a:xfrm>
          <a:prstGeom prst="rect">
            <a:avLst/>
          </a:prstGeom>
          <a:noFill/>
        </p:spPr>
        <p:txBody>
          <a:bodyPr wrap="square" rtlCol="0">
            <a:spAutoFit/>
          </a:bodyPr>
          <a:lstStyle/>
          <a:p>
            <a:r>
              <a:rPr lang="en-US" dirty="0"/>
              <a:t>(</a:t>
            </a:r>
            <a:r>
              <a:rPr lang="en-US" dirty="0">
                <a:solidFill>
                  <a:schemeClr val="tx2"/>
                </a:solidFill>
              </a:rPr>
              <a:t>.9 % </a:t>
            </a:r>
            <a:r>
              <a:rPr lang="en-US" dirty="0"/>
              <a:t>from the </a:t>
            </a:r>
            <a:r>
              <a:rPr lang="en-US" dirty="0" smtClean="0"/>
              <a:t>manholes have a values of 5.1 m and 5.8 m)</a:t>
            </a:r>
            <a:endParaRPr lang="en-US" dirty="0"/>
          </a:p>
        </p:txBody>
      </p:sp>
      <p:pic>
        <p:nvPicPr>
          <p:cNvPr id="7" name="Picture 6"/>
          <p:cNvPicPr/>
          <p:nvPr/>
        </p:nvPicPr>
        <p:blipFill>
          <a:blip r:embed="rId2"/>
          <a:stretch>
            <a:fillRect/>
          </a:stretch>
        </p:blipFill>
        <p:spPr>
          <a:xfrm>
            <a:off x="981075" y="2257425"/>
            <a:ext cx="6943725" cy="3781425"/>
          </a:xfrm>
          <a:prstGeom prst="rect">
            <a:avLst/>
          </a:prstGeom>
          <a:ln>
            <a:solidFill>
              <a:schemeClr val="accent1"/>
            </a:solidFill>
          </a:ln>
        </p:spPr>
      </p:pic>
    </p:spTree>
    <p:extLst>
      <p:ext uri="{BB962C8B-B14F-4D97-AF65-F5344CB8AC3E}">
        <p14:creationId xmlns:p14="http://schemas.microsoft.com/office/powerpoint/2010/main" val="34295536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 </a:t>
            </a:r>
            <a:r>
              <a:rPr lang="en-US" dirty="0" smtClean="0">
                <a:solidFill>
                  <a:schemeClr val="tx2"/>
                </a:solidFill>
              </a:rPr>
              <a:t>with </a:t>
            </a:r>
            <a:r>
              <a:rPr lang="en-US" dirty="0" smtClean="0"/>
              <a:t>drop manholes </a:t>
            </a:r>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33</a:t>
            </a:fld>
            <a:endParaRPr lang="ar-SA"/>
          </a:p>
        </p:txBody>
      </p:sp>
      <p:pic>
        <p:nvPicPr>
          <p:cNvPr id="5" name="Content Placeholder 4"/>
          <p:cNvPicPr>
            <a:picLocks noGrp="1"/>
          </p:cNvPicPr>
          <p:nvPr>
            <p:ph idx="1"/>
          </p:nvPr>
        </p:nvPicPr>
        <p:blipFill>
          <a:blip r:embed="rId2"/>
          <a:stretch>
            <a:fillRect/>
          </a:stretch>
        </p:blipFill>
        <p:spPr>
          <a:xfrm>
            <a:off x="1010652" y="1804737"/>
            <a:ext cx="7279106" cy="4355431"/>
          </a:xfrm>
          <a:prstGeom prst="rect">
            <a:avLst/>
          </a:prstGeom>
        </p:spPr>
      </p:pic>
    </p:spTree>
    <p:extLst>
      <p:ext uri="{BB962C8B-B14F-4D97-AF65-F5344CB8AC3E}">
        <p14:creationId xmlns:p14="http://schemas.microsoft.com/office/powerpoint/2010/main" val="20680315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 </a:t>
            </a:r>
            <a:r>
              <a:rPr lang="en-US" dirty="0" smtClean="0">
                <a:solidFill>
                  <a:schemeClr val="tx2"/>
                </a:solidFill>
              </a:rPr>
              <a:t>without </a:t>
            </a:r>
            <a:r>
              <a:rPr lang="en-US" dirty="0" smtClean="0"/>
              <a:t>drop manholes </a:t>
            </a:r>
            <a:endParaRPr lang="en-US"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34</a:t>
            </a:fld>
            <a:endParaRPr lang="ar-SA"/>
          </a:p>
        </p:txBody>
      </p:sp>
      <p:pic>
        <p:nvPicPr>
          <p:cNvPr id="6" name="Content Placeholder 5"/>
          <p:cNvPicPr>
            <a:picLocks noGrp="1"/>
          </p:cNvPicPr>
          <p:nvPr>
            <p:ph idx="1"/>
          </p:nvPr>
        </p:nvPicPr>
        <p:blipFill>
          <a:blip r:embed="rId2"/>
          <a:stretch>
            <a:fillRect/>
          </a:stretch>
        </p:blipFill>
        <p:spPr>
          <a:xfrm>
            <a:off x="1227221" y="1696453"/>
            <a:ext cx="7134726" cy="4439652"/>
          </a:xfrm>
          <a:prstGeom prst="rect">
            <a:avLst/>
          </a:prstGeom>
        </p:spPr>
      </p:pic>
    </p:spTree>
    <p:extLst>
      <p:ext uri="{BB962C8B-B14F-4D97-AF65-F5344CB8AC3E}">
        <p14:creationId xmlns:p14="http://schemas.microsoft.com/office/powerpoint/2010/main" val="36911221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Wastewater Treatment Plant Design</a:t>
            </a:r>
            <a:endParaRPr lang="ar-JO" dirty="0"/>
          </a:p>
        </p:txBody>
      </p:sp>
      <p:sp>
        <p:nvSpPr>
          <p:cNvPr id="3" name="Content Placeholder 2"/>
          <p:cNvSpPr>
            <a:spLocks noGrp="1"/>
          </p:cNvSpPr>
          <p:nvPr>
            <p:ph idx="1"/>
          </p:nvPr>
        </p:nvSpPr>
        <p:spPr>
          <a:xfrm>
            <a:off x="677334" y="2160589"/>
            <a:ext cx="5732092" cy="3880773"/>
          </a:xfrm>
        </p:spPr>
        <p:txBody>
          <a:bodyPr>
            <a:normAutofit fontScale="92500" lnSpcReduction="10000"/>
          </a:bodyPr>
          <a:lstStyle/>
          <a:p>
            <a:r>
              <a:rPr lang="en-US" dirty="0" smtClean="0"/>
              <a:t>Introduction</a:t>
            </a:r>
          </a:p>
          <a:p>
            <a:pPr marL="800100" lvl="2" indent="0">
              <a:buNone/>
            </a:pPr>
            <a:r>
              <a:rPr lang="en-US" sz="2400" dirty="0" smtClean="0"/>
              <a:t>Wastewater </a:t>
            </a:r>
            <a:r>
              <a:rPr lang="en-US" sz="2400" dirty="0"/>
              <a:t>treatment is a process used to convert </a:t>
            </a:r>
            <a:r>
              <a:rPr lang="en-US" sz="2400" dirty="0" smtClean="0"/>
              <a:t>wastewater</a:t>
            </a:r>
            <a:r>
              <a:rPr lang="en-US" sz="2400" dirty="0"/>
              <a:t> – which is water no longer needed or suitable for its most recent use – into an </a:t>
            </a:r>
            <a:r>
              <a:rPr lang="en-US" sz="2400" dirty="0" smtClean="0"/>
              <a:t>effluent</a:t>
            </a:r>
            <a:r>
              <a:rPr lang="en-US" sz="2400" dirty="0"/>
              <a:t> that can be either returned to the </a:t>
            </a:r>
            <a:r>
              <a:rPr lang="en-US" sz="2400" dirty="0" smtClean="0"/>
              <a:t>water cycle</a:t>
            </a:r>
            <a:r>
              <a:rPr lang="en-US" sz="2400" dirty="0"/>
              <a:t> with minimal </a:t>
            </a:r>
            <a:r>
              <a:rPr lang="en-US" sz="2400" dirty="0" smtClean="0">
                <a:solidFill>
                  <a:schemeClr val="tx1"/>
                </a:solidFill>
              </a:rPr>
              <a:t>environmental issues</a:t>
            </a:r>
            <a:r>
              <a:rPr lang="en-US" sz="2400" dirty="0"/>
              <a:t> or reused. During the treatment process, pollutants are removed or broken down.</a:t>
            </a:r>
          </a:p>
          <a:p>
            <a:pPr marL="0" indent="0">
              <a:buNone/>
            </a:pPr>
            <a:r>
              <a:rPr lang="en-US" dirty="0" smtClean="0"/>
              <a:t> </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35</a:t>
            </a:fld>
            <a:endParaRPr lang="ar-SA"/>
          </a:p>
        </p:txBody>
      </p:sp>
    </p:spTree>
    <p:extLst>
      <p:ext uri="{BB962C8B-B14F-4D97-AF65-F5344CB8AC3E}">
        <p14:creationId xmlns:p14="http://schemas.microsoft.com/office/powerpoint/2010/main" val="26443336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36</a:t>
            </a:fld>
            <a:endParaRPr lang="ar-SA"/>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56699887"/>
              </p:ext>
            </p:extLst>
          </p:nvPr>
        </p:nvGraphicFramePr>
        <p:xfrm>
          <a:off x="773113" y="1010728"/>
          <a:ext cx="8596312" cy="4856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2923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Modeling</a:t>
            </a:r>
            <a:endParaRPr lang="ar-JO" dirty="0"/>
          </a:p>
        </p:txBody>
      </p:sp>
      <p:sp>
        <p:nvSpPr>
          <p:cNvPr id="3" name="Content Placeholder 2"/>
          <p:cNvSpPr>
            <a:spLocks noGrp="1"/>
          </p:cNvSpPr>
          <p:nvPr>
            <p:ph idx="1"/>
          </p:nvPr>
        </p:nvSpPr>
        <p:spPr>
          <a:xfrm>
            <a:off x="677334" y="2160589"/>
            <a:ext cx="5749345" cy="3880773"/>
          </a:xfrm>
        </p:spPr>
        <p:txBody>
          <a:bodyPr/>
          <a:lstStyle/>
          <a:p>
            <a:pPr marL="0" indent="0">
              <a:buNone/>
            </a:pPr>
            <a:r>
              <a:rPr lang="en-US" sz="2000" dirty="0"/>
              <a:t>GPS-X is the most advanced tool available for the mathematical modeling, simulation, optimization and management of wastewater treatment plants.</a:t>
            </a:r>
          </a:p>
          <a:p>
            <a:pPr marL="0" indent="0">
              <a:buNone/>
            </a:pPr>
            <a:endParaRPr lang="en-US" dirty="0" smtClean="0"/>
          </a:p>
          <a:p>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37</a:t>
            </a:fld>
            <a:endParaRPr lang="ar-SA"/>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9799" y="2606059"/>
            <a:ext cx="2454201" cy="2454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25706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84362"/>
          </a:xfrm>
        </p:spPr>
        <p:txBody>
          <a:bodyPr/>
          <a:lstStyle/>
          <a:p>
            <a:pPr algn="ctr"/>
            <a:r>
              <a:rPr lang="en-US" dirty="0" smtClean="0"/>
              <a:t>Modeling</a:t>
            </a:r>
            <a:endParaRPr lang="ar-JO" dirty="0"/>
          </a:p>
        </p:txBody>
      </p:sp>
      <p:sp>
        <p:nvSpPr>
          <p:cNvPr id="3" name="Content Placeholder 2"/>
          <p:cNvSpPr>
            <a:spLocks noGrp="1"/>
          </p:cNvSpPr>
          <p:nvPr>
            <p:ph idx="1"/>
          </p:nvPr>
        </p:nvSpPr>
        <p:spPr>
          <a:xfrm>
            <a:off x="677334" y="1380226"/>
            <a:ext cx="8596668" cy="4661136"/>
          </a:xfrm>
        </p:spPr>
        <p:txBody>
          <a:bodyPr/>
          <a:lstStyle/>
          <a:p>
            <a:pPr marL="0" indent="0">
              <a:buNone/>
            </a:pPr>
            <a:r>
              <a:rPr lang="en-US" dirty="0" smtClean="0"/>
              <a:t>Treatment Process Required</a:t>
            </a:r>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38</a:t>
            </a:fld>
            <a:endParaRPr lang="ar-SA"/>
          </a:p>
        </p:txBody>
      </p:sp>
      <p:graphicFrame>
        <p:nvGraphicFramePr>
          <p:cNvPr id="5" name="Table 4"/>
          <p:cNvGraphicFramePr>
            <a:graphicFrameLocks noGrp="1"/>
          </p:cNvGraphicFramePr>
          <p:nvPr>
            <p:extLst>
              <p:ext uri="{D42A27DB-BD31-4B8C-83A1-F6EECF244321}">
                <p14:modId xmlns:p14="http://schemas.microsoft.com/office/powerpoint/2010/main" val="1988161158"/>
              </p:ext>
            </p:extLst>
          </p:nvPr>
        </p:nvGraphicFramePr>
        <p:xfrm>
          <a:off x="1664899" y="2130725"/>
          <a:ext cx="6944264" cy="4255873"/>
        </p:xfrm>
        <a:graphic>
          <a:graphicData uri="http://schemas.openxmlformats.org/drawingml/2006/table">
            <a:tbl>
              <a:tblPr firstRow="1" firstCol="1" bandRow="1">
                <a:tableStyleId>{5C22544A-7EE6-4342-B048-85BDC9FD1C3A}</a:tableStyleId>
              </a:tblPr>
              <a:tblGrid>
                <a:gridCol w="1181599"/>
                <a:gridCol w="1101504"/>
                <a:gridCol w="945444"/>
                <a:gridCol w="1068475"/>
                <a:gridCol w="1148569"/>
                <a:gridCol w="1498673"/>
              </a:tblGrid>
              <a:tr h="1157086">
                <a:tc>
                  <a:txBody>
                    <a:bodyPr/>
                    <a:lstStyle/>
                    <a:p>
                      <a:pPr algn="ctr">
                        <a:lnSpc>
                          <a:spcPct val="107000"/>
                        </a:lnSpc>
                        <a:spcAft>
                          <a:spcPts val="800"/>
                        </a:spcAft>
                      </a:pPr>
                      <a:r>
                        <a:rPr lang="en-US" sz="1200">
                          <a:effectLst/>
                        </a:rPr>
                        <a:t> </a:t>
                      </a:r>
                    </a:p>
                    <a:p>
                      <a:pPr algn="ctr">
                        <a:lnSpc>
                          <a:spcPct val="107000"/>
                        </a:lnSpc>
                        <a:spcAft>
                          <a:spcPts val="800"/>
                        </a:spcAft>
                      </a:pPr>
                      <a:r>
                        <a:rPr lang="en-US" sz="1200">
                          <a:effectLst/>
                        </a:rPr>
                        <a:t>parameter</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 </a:t>
                      </a:r>
                    </a:p>
                    <a:p>
                      <a:pPr algn="ctr">
                        <a:lnSpc>
                          <a:spcPct val="107000"/>
                        </a:lnSpc>
                        <a:spcAft>
                          <a:spcPts val="800"/>
                        </a:spcAft>
                      </a:pPr>
                      <a:r>
                        <a:rPr lang="en-US" sz="1200">
                          <a:effectLst/>
                        </a:rPr>
                        <a:t>unit</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 </a:t>
                      </a:r>
                    </a:p>
                    <a:p>
                      <a:pPr algn="ctr">
                        <a:lnSpc>
                          <a:spcPct val="107000"/>
                        </a:lnSpc>
                        <a:spcAft>
                          <a:spcPts val="800"/>
                        </a:spcAft>
                      </a:pPr>
                      <a:r>
                        <a:rPr lang="en-US" sz="1200">
                          <a:effectLst/>
                        </a:rPr>
                        <a:t>Exp. value</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 </a:t>
                      </a:r>
                    </a:p>
                    <a:p>
                      <a:pPr algn="ctr">
                        <a:lnSpc>
                          <a:spcPct val="107000"/>
                        </a:lnSpc>
                        <a:spcAft>
                          <a:spcPts val="800"/>
                        </a:spcAft>
                      </a:pPr>
                      <a:r>
                        <a:rPr lang="en-US" sz="1200">
                          <a:effectLst/>
                        </a:rPr>
                        <a:t>Standard value</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Comment</a:t>
                      </a:r>
                    </a:p>
                    <a:p>
                      <a:pPr algn="ctr">
                        <a:lnSpc>
                          <a:spcPct val="107000"/>
                        </a:lnSpc>
                        <a:spcAft>
                          <a:spcPts val="800"/>
                        </a:spcAft>
                      </a:pPr>
                      <a:r>
                        <a:rPr lang="en-US" sz="1200">
                          <a:effectLst/>
                        </a:rPr>
                        <a:t>Need or not treatment</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 </a:t>
                      </a:r>
                    </a:p>
                    <a:p>
                      <a:pPr algn="ctr">
                        <a:lnSpc>
                          <a:spcPct val="107000"/>
                        </a:lnSpc>
                        <a:spcAft>
                          <a:spcPts val="800"/>
                        </a:spcAft>
                      </a:pPr>
                      <a:r>
                        <a:rPr lang="en-US" sz="1200">
                          <a:effectLst/>
                        </a:rPr>
                        <a:t>Treatment process</a:t>
                      </a:r>
                      <a:endParaRPr lang="en-US" sz="1200">
                        <a:solidFill>
                          <a:srgbClr val="000000"/>
                        </a:solidFill>
                        <a:effectLst/>
                        <a:latin typeface="Calibri"/>
                        <a:ea typeface="Calibri"/>
                        <a:cs typeface="Arial"/>
                      </a:endParaRPr>
                    </a:p>
                  </a:txBody>
                  <a:tcPr marL="68580" marR="68580" marT="0" marB="0"/>
                </a:tc>
              </a:tr>
              <a:tr h="421547">
                <a:tc>
                  <a:txBody>
                    <a:bodyPr/>
                    <a:lstStyle/>
                    <a:p>
                      <a:pPr algn="ctr">
                        <a:lnSpc>
                          <a:spcPct val="107000"/>
                        </a:lnSpc>
                        <a:spcAft>
                          <a:spcPts val="800"/>
                        </a:spcAft>
                      </a:pPr>
                      <a:r>
                        <a:rPr lang="en-US" sz="1200">
                          <a:effectLst/>
                        </a:rPr>
                        <a:t>N as NH4</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mg/L</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90</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15</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Need</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Aeration</a:t>
                      </a:r>
                      <a:endParaRPr lang="en-US" sz="1200">
                        <a:solidFill>
                          <a:srgbClr val="000000"/>
                        </a:solidFill>
                        <a:effectLst/>
                        <a:latin typeface="Calibri"/>
                        <a:ea typeface="Calibri"/>
                        <a:cs typeface="Arial"/>
                      </a:endParaRPr>
                    </a:p>
                  </a:txBody>
                  <a:tcPr marL="68580" marR="68580" marT="0" marB="0"/>
                </a:tc>
              </a:tr>
              <a:tr h="504870">
                <a:tc>
                  <a:txBody>
                    <a:bodyPr/>
                    <a:lstStyle/>
                    <a:p>
                      <a:pPr algn="ctr">
                        <a:lnSpc>
                          <a:spcPct val="107000"/>
                        </a:lnSpc>
                        <a:spcAft>
                          <a:spcPts val="800"/>
                        </a:spcAft>
                      </a:pPr>
                      <a:r>
                        <a:rPr lang="en-US" sz="1200">
                          <a:effectLst/>
                        </a:rPr>
                        <a:t>T.S.S</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mg/L</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470</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90</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Need</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dirty="0">
                          <a:effectLst/>
                        </a:rPr>
                        <a:t>Coagulation </a:t>
                      </a:r>
                      <a:r>
                        <a:rPr lang="en-US" sz="1200" dirty="0" smtClean="0">
                          <a:effectLst/>
                        </a:rPr>
                        <a:t>&amp;</a:t>
                      </a:r>
                      <a:r>
                        <a:rPr lang="en-US" sz="1200" baseline="0" dirty="0" smtClean="0">
                          <a:effectLst/>
                        </a:rPr>
                        <a:t> </a:t>
                      </a:r>
                      <a:r>
                        <a:rPr lang="en-US" sz="1200" dirty="0" smtClean="0">
                          <a:effectLst/>
                        </a:rPr>
                        <a:t>flocculation</a:t>
                      </a:r>
                      <a:r>
                        <a:rPr lang="en-US" sz="1200" dirty="0">
                          <a:effectLst/>
                        </a:rPr>
                        <a:t>,</a:t>
                      </a:r>
                      <a:endParaRPr lang="en-US" sz="1200" dirty="0">
                        <a:solidFill>
                          <a:srgbClr val="000000"/>
                        </a:solidFill>
                        <a:effectLst/>
                        <a:latin typeface="Calibri"/>
                        <a:ea typeface="Calibri"/>
                        <a:cs typeface="Arial"/>
                      </a:endParaRPr>
                    </a:p>
                  </a:txBody>
                  <a:tcPr marL="68580" marR="68580" marT="0" marB="0"/>
                </a:tc>
              </a:tr>
              <a:tr h="504870">
                <a:tc>
                  <a:txBody>
                    <a:bodyPr/>
                    <a:lstStyle/>
                    <a:p>
                      <a:pPr algn="ctr">
                        <a:lnSpc>
                          <a:spcPct val="107000"/>
                        </a:lnSpc>
                        <a:spcAft>
                          <a:spcPts val="800"/>
                        </a:spcAft>
                      </a:pPr>
                      <a:r>
                        <a:rPr lang="en-US" sz="1200">
                          <a:effectLst/>
                        </a:rPr>
                        <a:t>BOD</a:t>
                      </a:r>
                      <a:r>
                        <a:rPr lang="en-US" sz="1200" baseline="-25000">
                          <a:effectLst/>
                        </a:rPr>
                        <a:t>5</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mg O</a:t>
                      </a:r>
                      <a:r>
                        <a:rPr lang="en-US" sz="1200" baseline="-25000">
                          <a:effectLst/>
                        </a:rPr>
                        <a:t>2</a:t>
                      </a:r>
                      <a:r>
                        <a:rPr lang="en-US" sz="1200">
                          <a:effectLst/>
                        </a:rPr>
                        <a:t>/L</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490</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60</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Need</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Biodegradation</a:t>
                      </a:r>
                      <a:endParaRPr lang="en-US" sz="1200">
                        <a:solidFill>
                          <a:srgbClr val="000000"/>
                        </a:solidFill>
                        <a:effectLst/>
                        <a:latin typeface="Calibri"/>
                        <a:ea typeface="Calibri"/>
                        <a:cs typeface="Arial"/>
                      </a:endParaRPr>
                    </a:p>
                  </a:txBody>
                  <a:tcPr marL="68580" marR="68580" marT="0" marB="0"/>
                </a:tc>
              </a:tr>
              <a:tr h="504870">
                <a:tc>
                  <a:txBody>
                    <a:bodyPr/>
                    <a:lstStyle/>
                    <a:p>
                      <a:pPr algn="ctr">
                        <a:lnSpc>
                          <a:spcPct val="107000"/>
                        </a:lnSpc>
                        <a:spcAft>
                          <a:spcPts val="800"/>
                        </a:spcAft>
                      </a:pPr>
                      <a:r>
                        <a:rPr lang="en-US" sz="1200">
                          <a:effectLst/>
                        </a:rPr>
                        <a:t>COD</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mg O</a:t>
                      </a:r>
                      <a:r>
                        <a:rPr lang="en-US" sz="1200" baseline="-25000">
                          <a:effectLst/>
                        </a:rPr>
                        <a:t>2</a:t>
                      </a:r>
                      <a:r>
                        <a:rPr lang="en-US" sz="1200">
                          <a:effectLst/>
                        </a:rPr>
                        <a:t>/L</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900</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150</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Need</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Biodegradation</a:t>
                      </a:r>
                      <a:endParaRPr lang="en-US" sz="1200">
                        <a:solidFill>
                          <a:srgbClr val="000000"/>
                        </a:solidFill>
                        <a:effectLst/>
                        <a:latin typeface="Calibri"/>
                        <a:ea typeface="Calibri"/>
                        <a:cs typeface="Arial"/>
                      </a:endParaRPr>
                    </a:p>
                  </a:txBody>
                  <a:tcPr marL="68580" marR="68580" marT="0" marB="0"/>
                </a:tc>
              </a:tr>
              <a:tr h="581315">
                <a:tc>
                  <a:txBody>
                    <a:bodyPr/>
                    <a:lstStyle/>
                    <a:p>
                      <a:pPr algn="ctr">
                        <a:lnSpc>
                          <a:spcPct val="107000"/>
                        </a:lnSpc>
                        <a:spcAft>
                          <a:spcPts val="800"/>
                        </a:spcAft>
                      </a:pPr>
                      <a:r>
                        <a:rPr lang="en-US" sz="1200">
                          <a:effectLst/>
                        </a:rPr>
                        <a:t>TKN</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mg/L </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105</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60</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Need</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dirty="0">
                          <a:effectLst/>
                        </a:rPr>
                        <a:t>Plug Flow Reactor</a:t>
                      </a:r>
                      <a:endParaRPr lang="en-US" sz="1200" dirty="0">
                        <a:solidFill>
                          <a:srgbClr val="000000"/>
                        </a:solidFill>
                        <a:effectLst/>
                        <a:latin typeface="Calibri"/>
                        <a:ea typeface="Calibri"/>
                        <a:cs typeface="Arial"/>
                      </a:endParaRPr>
                    </a:p>
                  </a:txBody>
                  <a:tcPr marL="68580" marR="68580" marT="0" marB="0"/>
                </a:tc>
              </a:tr>
              <a:tr h="581315">
                <a:tc>
                  <a:txBody>
                    <a:bodyPr/>
                    <a:lstStyle/>
                    <a:p>
                      <a:pPr algn="ctr">
                        <a:lnSpc>
                          <a:spcPct val="107000"/>
                        </a:lnSpc>
                        <a:spcAft>
                          <a:spcPts val="800"/>
                        </a:spcAft>
                      </a:pPr>
                      <a:r>
                        <a:rPr lang="en-US" sz="1200">
                          <a:effectLst/>
                        </a:rPr>
                        <a:t>P as PO</a:t>
                      </a:r>
                      <a:r>
                        <a:rPr lang="en-US" sz="1200" baseline="-25000">
                          <a:effectLst/>
                        </a:rPr>
                        <a:t>4</a:t>
                      </a:r>
                      <a:r>
                        <a:rPr lang="en-US" sz="1200" baseline="30000">
                          <a:effectLst/>
                        </a:rPr>
                        <a:t>-3</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mg/L </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18</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30</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a:effectLst/>
                        </a:rPr>
                        <a:t>No need</a:t>
                      </a:r>
                      <a:endParaRPr lang="en-US" sz="1200">
                        <a:solidFill>
                          <a:srgbClr val="000000"/>
                        </a:solidFill>
                        <a:effectLst/>
                        <a:latin typeface="Calibri"/>
                        <a:ea typeface="Calibri"/>
                        <a:cs typeface="Arial"/>
                      </a:endParaRPr>
                    </a:p>
                  </a:txBody>
                  <a:tcPr marL="68580" marR="68580" marT="0" marB="0"/>
                </a:tc>
                <a:tc>
                  <a:txBody>
                    <a:bodyPr/>
                    <a:lstStyle/>
                    <a:p>
                      <a:pPr algn="ctr">
                        <a:lnSpc>
                          <a:spcPct val="107000"/>
                        </a:lnSpc>
                        <a:spcAft>
                          <a:spcPts val="800"/>
                        </a:spcAft>
                      </a:pPr>
                      <a:r>
                        <a:rPr lang="en-US" sz="1200" dirty="0">
                          <a:effectLst/>
                        </a:rPr>
                        <a:t>-</a:t>
                      </a:r>
                      <a:endParaRPr lang="en-US" sz="1200" dirty="0">
                        <a:solidFill>
                          <a:srgbClr val="000000"/>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41959011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84362"/>
          </a:xfrm>
        </p:spPr>
        <p:txBody>
          <a:bodyPr/>
          <a:lstStyle/>
          <a:p>
            <a:pPr algn="ctr"/>
            <a:r>
              <a:rPr lang="en-US" dirty="0" smtClean="0"/>
              <a:t>Modeling</a:t>
            </a:r>
            <a:endParaRPr lang="ar-JO" dirty="0"/>
          </a:p>
        </p:txBody>
      </p:sp>
      <p:sp>
        <p:nvSpPr>
          <p:cNvPr id="3" name="Content Placeholder 2"/>
          <p:cNvSpPr>
            <a:spLocks noGrp="1"/>
          </p:cNvSpPr>
          <p:nvPr>
            <p:ph idx="1"/>
          </p:nvPr>
        </p:nvSpPr>
        <p:spPr>
          <a:xfrm>
            <a:off x="677334" y="1371601"/>
            <a:ext cx="8596668" cy="4669762"/>
          </a:xfrm>
        </p:spPr>
        <p:txBody>
          <a:bodyPr/>
          <a:lstStyle/>
          <a:p>
            <a:pPr marL="0" indent="0">
              <a:buNone/>
            </a:pPr>
            <a:r>
              <a:rPr lang="en-US" sz="2800" dirty="0" smtClean="0"/>
              <a:t>Design Flow </a:t>
            </a:r>
          </a:p>
          <a:p>
            <a:pPr marL="0" indent="0">
              <a:buNone/>
            </a:pPr>
            <a:endParaRPr lang="en-US" sz="2800" dirty="0" smtClean="0"/>
          </a:p>
          <a:p>
            <a:r>
              <a:rPr lang="en-US" dirty="0"/>
              <a:t>Future Population in 2047 = 57539</a:t>
            </a:r>
          </a:p>
          <a:p>
            <a:r>
              <a:rPr lang="en-US" dirty="0"/>
              <a:t>Average Daily Flow Rate (</a:t>
            </a:r>
            <a:r>
              <a:rPr lang="en-US" dirty="0" err="1"/>
              <a:t>Qavg</a:t>
            </a:r>
            <a:r>
              <a:rPr lang="en-US" dirty="0"/>
              <a:t>) = population in future * 120 * 0.8</a:t>
            </a:r>
          </a:p>
          <a:p>
            <a:pPr marL="0" indent="0">
              <a:buNone/>
            </a:pPr>
            <a:r>
              <a:rPr lang="en-US" dirty="0" smtClean="0"/>
              <a:t>                                            </a:t>
            </a:r>
            <a:r>
              <a:rPr lang="en-US" dirty="0" err="1" smtClean="0"/>
              <a:t>Qavg</a:t>
            </a:r>
            <a:r>
              <a:rPr lang="en-US" dirty="0" smtClean="0"/>
              <a:t> </a:t>
            </a:r>
            <a:r>
              <a:rPr lang="en-US" dirty="0"/>
              <a:t>= 5523.744 m³/day</a:t>
            </a:r>
          </a:p>
          <a:p>
            <a:r>
              <a:rPr lang="en-US" dirty="0"/>
              <a:t>Maximum Daily Factor = 1.8 (1.5 – 1.8)</a:t>
            </a:r>
          </a:p>
          <a:p>
            <a:endParaRPr lang="en-US" dirty="0" smtClean="0"/>
          </a:p>
          <a:p>
            <a:r>
              <a:rPr lang="en-US" dirty="0" smtClean="0"/>
              <a:t>Design </a:t>
            </a:r>
            <a:r>
              <a:rPr lang="en-US" dirty="0"/>
              <a:t>Flow = </a:t>
            </a:r>
            <a:r>
              <a:rPr lang="en-US" dirty="0" err="1"/>
              <a:t>Qavg</a:t>
            </a:r>
            <a:r>
              <a:rPr lang="en-US" dirty="0"/>
              <a:t> * PDF + %Infiltration * </a:t>
            </a:r>
            <a:r>
              <a:rPr lang="en-US" dirty="0" err="1"/>
              <a:t>Qavg</a:t>
            </a:r>
            <a:endParaRPr lang="en-US" dirty="0"/>
          </a:p>
          <a:p>
            <a:pPr marL="0" indent="0">
              <a:buNone/>
            </a:pPr>
            <a:r>
              <a:rPr lang="en-US" dirty="0" smtClean="0"/>
              <a:t>                        = </a:t>
            </a:r>
            <a:r>
              <a:rPr lang="en-US" sz="2400" b="1" dirty="0">
                <a:solidFill>
                  <a:schemeClr val="tx2"/>
                </a:solidFill>
              </a:rPr>
              <a:t>11000 m³/d</a:t>
            </a:r>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39</a:t>
            </a:fld>
            <a:endParaRPr lang="ar-SA"/>
          </a:p>
        </p:txBody>
      </p:sp>
    </p:spTree>
    <p:extLst>
      <p:ext uri="{BB962C8B-B14F-4D97-AF65-F5344CB8AC3E}">
        <p14:creationId xmlns:p14="http://schemas.microsoft.com/office/powerpoint/2010/main" val="2677192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77334" y="609600"/>
            <a:ext cx="6637866" cy="729803"/>
          </a:xfrm>
        </p:spPr>
        <p:txBody>
          <a:bodyPr>
            <a:normAutofit/>
          </a:bodyPr>
          <a:lstStyle/>
          <a:p>
            <a:r>
              <a:rPr lang="en-US" altLang="en-US" dirty="0">
                <a:solidFill>
                  <a:schemeClr val="bg1">
                    <a:lumMod val="50000"/>
                  </a:schemeClr>
                </a:solidFill>
                <a:latin typeface="Lucida Calligraphy" panose="03010101010101010101" pitchFamily="66" charset="0"/>
                <a:cs typeface="Tahoma" panose="020B0604030504040204" pitchFamily="34" charset="0"/>
              </a:rPr>
              <a:t>Significance of the </a:t>
            </a:r>
            <a:r>
              <a:rPr lang="en-US" altLang="en-US" dirty="0" smtClean="0">
                <a:solidFill>
                  <a:schemeClr val="bg1">
                    <a:lumMod val="50000"/>
                  </a:schemeClr>
                </a:solidFill>
                <a:latin typeface="Lucida Calligraphy" panose="03010101010101010101" pitchFamily="66" charset="0"/>
                <a:cs typeface="Tahoma" panose="020B0604030504040204" pitchFamily="34" charset="0"/>
              </a:rPr>
              <a:t>w</a:t>
            </a:r>
            <a:r>
              <a:rPr lang="en-US" altLang="en-US" dirty="0">
                <a:solidFill>
                  <a:schemeClr val="bg1">
                    <a:lumMod val="50000"/>
                  </a:schemeClr>
                </a:solidFill>
                <a:latin typeface="Lucida Calligraphy" panose="03010101010101010101" pitchFamily="66" charset="0"/>
                <a:cs typeface="Tahoma" panose="020B0604030504040204" pitchFamily="34" charset="0"/>
              </a:rPr>
              <a:t>o</a:t>
            </a:r>
            <a:r>
              <a:rPr lang="en-US" altLang="en-US" dirty="0" smtClean="0">
                <a:solidFill>
                  <a:schemeClr val="bg1">
                    <a:lumMod val="50000"/>
                  </a:schemeClr>
                </a:solidFill>
                <a:latin typeface="Lucida Calligraphy" panose="03010101010101010101" pitchFamily="66" charset="0"/>
                <a:cs typeface="Tahoma" panose="020B0604030504040204" pitchFamily="34" charset="0"/>
              </a:rPr>
              <a:t>rk</a:t>
            </a:r>
            <a:endParaRPr lang="en-US" altLang="en-US" dirty="0">
              <a:solidFill>
                <a:schemeClr val="bg1">
                  <a:lumMod val="50000"/>
                </a:schemeClr>
              </a:solidFill>
              <a:latin typeface="Lucida Calligraphy" panose="03010101010101010101" pitchFamily="66" charset="0"/>
              <a:cs typeface="Tahoma" panose="020B0604030504040204" pitchFamily="34" charset="0"/>
            </a:endParaRPr>
          </a:p>
        </p:txBody>
      </p:sp>
      <p:sp>
        <p:nvSpPr>
          <p:cNvPr id="21507" name="Content Placeholder 2"/>
          <p:cNvSpPr>
            <a:spLocks noGrp="1"/>
          </p:cNvSpPr>
          <p:nvPr>
            <p:ph idx="1"/>
          </p:nvPr>
        </p:nvSpPr>
        <p:spPr>
          <a:xfrm>
            <a:off x="522787" y="1671192"/>
            <a:ext cx="9059096" cy="4522574"/>
          </a:xfrm>
        </p:spPr>
        <p:txBody>
          <a:bodyPr>
            <a:normAutofit lnSpcReduction="10000"/>
          </a:bodyPr>
          <a:lstStyle/>
          <a:p>
            <a:pPr>
              <a:lnSpc>
                <a:spcPct val="150000"/>
              </a:lnSpc>
              <a:defRPr/>
            </a:pPr>
            <a:r>
              <a:rPr lang="en-US" sz="2400" dirty="0"/>
              <a:t>In the villages of south and southeast of Nablus, there is no public sewage network, and the population is now disposing of sewage according to the old system or method using septic tanks or cesspits</a:t>
            </a:r>
            <a:r>
              <a:rPr lang="en-US" sz="2400" dirty="0" smtClean="0"/>
              <a:t>.</a:t>
            </a:r>
          </a:p>
          <a:p>
            <a:pPr>
              <a:lnSpc>
                <a:spcPct val="150000"/>
              </a:lnSpc>
              <a:defRPr/>
            </a:pPr>
            <a:r>
              <a:rPr lang="en-US" sz="2400" dirty="0" smtClean="0"/>
              <a:t>The current method of disposal of sewage is unhealthy and polluting the environment, this </a:t>
            </a:r>
            <a:r>
              <a:rPr lang="en-US" sz="2400" dirty="0"/>
              <a:t>requires finding suitable solutions for safe disposal of wastewater in order to provide a better life for the population.</a:t>
            </a:r>
          </a:p>
          <a:p>
            <a:pPr>
              <a:lnSpc>
                <a:spcPct val="150000"/>
              </a:lnSpc>
              <a:defRPr/>
            </a:pPr>
            <a:endParaRPr lang="en-US" sz="2800" dirty="0" smtClean="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pPr>
              <a:defRPr/>
            </a:pPr>
            <a:fld id="{E6415DA2-6E3A-409C-9261-EB22DB7EBD12}" type="slidenum">
              <a:rPr lang="ar-SA" smtClean="0"/>
              <a:pPr>
                <a:defRPr/>
              </a:pPr>
              <a:t>4</a:t>
            </a:fld>
            <a:endParaRPr lang="ar-SA"/>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75404"/>
          </a:xfrm>
        </p:spPr>
        <p:txBody>
          <a:bodyPr>
            <a:normAutofit fontScale="90000"/>
          </a:bodyPr>
          <a:lstStyle/>
          <a:p>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40</a:t>
            </a:fld>
            <a:endParaRPr lang="ar-SA"/>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74147197"/>
              </p:ext>
            </p:extLst>
          </p:nvPr>
        </p:nvGraphicFramePr>
        <p:xfrm>
          <a:off x="638356" y="1155940"/>
          <a:ext cx="9195757" cy="4886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06626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41</a:t>
            </a:fld>
            <a:endParaRPr lang="ar-SA"/>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47334905"/>
              </p:ext>
            </p:extLst>
          </p:nvPr>
        </p:nvGraphicFramePr>
        <p:xfrm>
          <a:off x="677862" y="862642"/>
          <a:ext cx="10010265" cy="51793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810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828" y="324929"/>
            <a:ext cx="8596668" cy="580845"/>
          </a:xfrm>
        </p:spPr>
        <p:txBody>
          <a:bodyPr>
            <a:normAutofit fontScale="90000"/>
          </a:bodyPr>
          <a:lstStyle/>
          <a:p>
            <a:pPr algn="ctr"/>
            <a:r>
              <a:rPr lang="en-US" dirty="0" smtClean="0"/>
              <a:t>Par shall flume design </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42</a:t>
            </a:fld>
            <a:endParaRPr lang="ar-SA"/>
          </a:p>
        </p:txBody>
      </p:sp>
      <p:pic>
        <p:nvPicPr>
          <p:cNvPr id="9" name="صورة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76710" y="2277374"/>
            <a:ext cx="7453222" cy="3705397"/>
          </a:xfrm>
          <a:prstGeom prst="rect">
            <a:avLst/>
          </a:prstGeom>
          <a:ln>
            <a:noFill/>
          </a:ln>
          <a:effectLst>
            <a:outerShdw blurRad="190500" algn="tl" rotWithShape="0">
              <a:srgbClr val="000000">
                <a:alpha val="70000"/>
              </a:srgbClr>
            </a:outerShdw>
          </a:effectLst>
        </p:spPr>
      </p:pic>
      <p:graphicFrame>
        <p:nvGraphicFramePr>
          <p:cNvPr id="10" name="Table 9"/>
          <p:cNvGraphicFramePr>
            <a:graphicFrameLocks noGrp="1"/>
          </p:cNvGraphicFramePr>
          <p:nvPr>
            <p:extLst>
              <p:ext uri="{D42A27DB-BD31-4B8C-83A1-F6EECF244321}">
                <p14:modId xmlns:p14="http://schemas.microsoft.com/office/powerpoint/2010/main" val="3174474460"/>
              </p:ext>
            </p:extLst>
          </p:nvPr>
        </p:nvGraphicFramePr>
        <p:xfrm>
          <a:off x="983410" y="1403825"/>
          <a:ext cx="7996690" cy="778660"/>
        </p:xfrm>
        <a:graphic>
          <a:graphicData uri="http://schemas.openxmlformats.org/drawingml/2006/table">
            <a:tbl>
              <a:tblPr firstRow="1" firstCol="1" bandRow="1">
                <a:tableStyleId>{5C22544A-7EE6-4342-B048-85BDC9FD1C3A}</a:tableStyleId>
              </a:tblPr>
              <a:tblGrid>
                <a:gridCol w="791882"/>
                <a:gridCol w="791882"/>
                <a:gridCol w="792820"/>
                <a:gridCol w="792820"/>
                <a:gridCol w="792820"/>
                <a:gridCol w="774055"/>
                <a:gridCol w="792820"/>
                <a:gridCol w="821905"/>
                <a:gridCol w="822843"/>
                <a:gridCol w="822843"/>
              </a:tblGrid>
              <a:tr h="389330">
                <a:tc>
                  <a:txBody>
                    <a:bodyPr/>
                    <a:lstStyle/>
                    <a:p>
                      <a:pPr>
                        <a:lnSpc>
                          <a:spcPct val="150000"/>
                        </a:lnSpc>
                        <a:spcAft>
                          <a:spcPts val="0"/>
                        </a:spcAft>
                      </a:pPr>
                      <a:r>
                        <a:rPr lang="en-US" sz="1200" dirty="0">
                          <a:effectLst/>
                        </a:rPr>
                        <a:t>W (m)</a:t>
                      </a:r>
                      <a:endParaRPr lang="en-US" sz="1200" dirty="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A (m)</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B (m)</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C (m)</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D (m)</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E (m)</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F (m)</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G (mm)</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N (mm)</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X</a:t>
                      </a:r>
                      <a:r>
                        <a:rPr lang="en-US" sz="1200" baseline="-25000">
                          <a:effectLst/>
                        </a:rPr>
                        <a:t> </a:t>
                      </a:r>
                      <a:r>
                        <a:rPr lang="en-US" sz="1200">
                          <a:effectLst/>
                        </a:rPr>
                        <a:t>(mm)</a:t>
                      </a:r>
                      <a:endParaRPr lang="en-US" sz="1200">
                        <a:solidFill>
                          <a:srgbClr val="000000"/>
                        </a:solidFill>
                        <a:effectLst/>
                        <a:latin typeface="Calibri"/>
                        <a:ea typeface="Calibri"/>
                        <a:cs typeface="Arial"/>
                      </a:endParaRPr>
                    </a:p>
                  </a:txBody>
                  <a:tcPr marL="68580" marR="68580" marT="0" marB="0"/>
                </a:tc>
              </a:tr>
              <a:tr h="389330">
                <a:tc>
                  <a:txBody>
                    <a:bodyPr/>
                    <a:lstStyle/>
                    <a:p>
                      <a:pPr>
                        <a:lnSpc>
                          <a:spcPct val="150000"/>
                        </a:lnSpc>
                        <a:spcAft>
                          <a:spcPts val="0"/>
                        </a:spcAft>
                      </a:pPr>
                      <a:r>
                        <a:rPr lang="en-US" sz="1200">
                          <a:effectLst/>
                        </a:rPr>
                        <a:t>0.23</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0.88</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0.86</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0.38</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0.57</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0.3</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0.46</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76</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a:effectLst/>
                        </a:rPr>
                        <a:t>114</a:t>
                      </a:r>
                      <a:endParaRPr lang="en-US" sz="1200">
                        <a:solidFill>
                          <a:srgbClr val="000000"/>
                        </a:solidFill>
                        <a:effectLst/>
                        <a:latin typeface="Calibri"/>
                        <a:ea typeface="Calibri"/>
                        <a:cs typeface="Arial"/>
                      </a:endParaRPr>
                    </a:p>
                  </a:txBody>
                  <a:tcPr marL="68580" marR="68580" marT="0" marB="0"/>
                </a:tc>
                <a:tc>
                  <a:txBody>
                    <a:bodyPr/>
                    <a:lstStyle/>
                    <a:p>
                      <a:pPr>
                        <a:lnSpc>
                          <a:spcPct val="150000"/>
                        </a:lnSpc>
                        <a:spcAft>
                          <a:spcPts val="0"/>
                        </a:spcAft>
                      </a:pPr>
                      <a:r>
                        <a:rPr lang="en-US" sz="1200" dirty="0">
                          <a:effectLst/>
                        </a:rPr>
                        <a:t>51</a:t>
                      </a:r>
                      <a:endParaRPr lang="en-US" sz="1200" dirty="0">
                        <a:solidFill>
                          <a:srgbClr val="000000"/>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33367970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22385"/>
          </a:xfrm>
        </p:spPr>
        <p:txBody>
          <a:bodyPr/>
          <a:lstStyle/>
          <a:p>
            <a:r>
              <a:rPr lang="en-US" dirty="0" smtClean="0"/>
              <a:t>1. Preliminary Treatment</a:t>
            </a:r>
            <a:endParaRPr lang="ar-JO" dirty="0"/>
          </a:p>
        </p:txBody>
      </p:sp>
      <p:sp>
        <p:nvSpPr>
          <p:cNvPr id="3" name="Content Placeholder 2"/>
          <p:cNvSpPr>
            <a:spLocks noGrp="1"/>
          </p:cNvSpPr>
          <p:nvPr>
            <p:ph idx="1"/>
          </p:nvPr>
        </p:nvSpPr>
        <p:spPr>
          <a:xfrm>
            <a:off x="677334" y="1475117"/>
            <a:ext cx="8596668" cy="4566245"/>
          </a:xfrm>
        </p:spPr>
        <p:txBody>
          <a:bodyPr/>
          <a:lstStyle/>
          <a:p>
            <a:pPr marL="0" indent="0">
              <a:buNone/>
            </a:pPr>
            <a:r>
              <a:rPr lang="en-US" dirty="0"/>
              <a:t>Preliminary treatment typically serves 3 important functions:</a:t>
            </a:r>
          </a:p>
          <a:p>
            <a:pPr marL="800100" lvl="2" indent="0">
              <a:buNone/>
            </a:pPr>
            <a:r>
              <a:rPr lang="en-US" sz="1800" dirty="0"/>
              <a:t>1. Removal of untreatable solid materials </a:t>
            </a:r>
          </a:p>
          <a:p>
            <a:pPr marL="800100" lvl="2" indent="0">
              <a:buNone/>
            </a:pPr>
            <a:r>
              <a:rPr lang="en-US" sz="1800" dirty="0"/>
              <a:t>2. Protection of subsequent treatment units </a:t>
            </a:r>
          </a:p>
          <a:p>
            <a:pPr marL="800100" lvl="2" indent="0">
              <a:buNone/>
            </a:pPr>
            <a:r>
              <a:rPr lang="en-US" sz="1800" dirty="0"/>
              <a:t>3. Improvement of the performance of subsequent treatment units    </a:t>
            </a:r>
          </a:p>
          <a:p>
            <a:pPr marL="0" indent="0">
              <a:buNone/>
            </a:pPr>
            <a:endParaRPr lang="en-US" dirty="0" smtClean="0"/>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43</a:t>
            </a:fld>
            <a:endParaRPr lang="ar-SA"/>
          </a:p>
        </p:txBody>
      </p:sp>
      <p:pic>
        <p:nvPicPr>
          <p:cNvPr id="5" name="Picture 4"/>
          <p:cNvPicPr/>
          <p:nvPr/>
        </p:nvPicPr>
        <p:blipFill>
          <a:blip r:embed="rId2"/>
          <a:stretch>
            <a:fillRect/>
          </a:stretch>
        </p:blipFill>
        <p:spPr>
          <a:xfrm>
            <a:off x="1677717" y="3429000"/>
            <a:ext cx="2704501" cy="2565400"/>
          </a:xfrm>
          <a:prstGeom prst="rect">
            <a:avLst/>
          </a:prstGeom>
          <a:ln>
            <a:solidFill>
              <a:schemeClr val="accent1"/>
            </a:solidFill>
          </a:ln>
        </p:spPr>
      </p:pic>
      <p:pic>
        <p:nvPicPr>
          <p:cNvPr id="6" name="Picture 5"/>
          <p:cNvPicPr/>
          <p:nvPr/>
        </p:nvPicPr>
        <p:blipFill>
          <a:blip r:embed="rId3"/>
          <a:stretch>
            <a:fillRect/>
          </a:stretch>
        </p:blipFill>
        <p:spPr>
          <a:xfrm>
            <a:off x="4730750" y="3429000"/>
            <a:ext cx="2800110" cy="2565400"/>
          </a:xfrm>
          <a:prstGeom prst="rect">
            <a:avLst/>
          </a:prstGeom>
          <a:ln>
            <a:solidFill>
              <a:schemeClr val="accent1"/>
            </a:solidFill>
          </a:ln>
        </p:spPr>
      </p:pic>
    </p:spTree>
    <p:extLst>
      <p:ext uri="{BB962C8B-B14F-4D97-AF65-F5344CB8AC3E}">
        <p14:creationId xmlns:p14="http://schemas.microsoft.com/office/powerpoint/2010/main" val="24023544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42181"/>
            <a:ext cx="8596668" cy="667109"/>
          </a:xfrm>
        </p:spPr>
        <p:txBody>
          <a:bodyPr/>
          <a:lstStyle/>
          <a:p>
            <a:r>
              <a:rPr lang="en-US" dirty="0" smtClean="0"/>
              <a:t>Bar Racks </a:t>
            </a:r>
            <a:r>
              <a:rPr lang="en-US" dirty="0"/>
              <a:t>D</a:t>
            </a:r>
            <a:r>
              <a:rPr lang="en-US" dirty="0" smtClean="0"/>
              <a:t>esign</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457863"/>
                <a:ext cx="8596668" cy="4583499"/>
              </a:xfrm>
            </p:spPr>
            <p:txBody>
              <a:bodyPr>
                <a:normAutofit/>
              </a:bodyPr>
              <a:lstStyle/>
              <a:p>
                <a:pPr marL="0" indent="0">
                  <a:buNone/>
                </a:pPr>
                <a:r>
                  <a:rPr lang="en-US" dirty="0" smtClean="0"/>
                  <a:t>V </a:t>
                </a:r>
                <a:r>
                  <a:rPr lang="en-US" dirty="0"/>
                  <a:t>= </a:t>
                </a:r>
                <a14:m>
                  <m:oMath xmlns:m="http://schemas.openxmlformats.org/officeDocument/2006/math">
                    <m:f>
                      <m:fPr>
                        <m:ctrlPr>
                          <a:rPr lang="en-US" i="1">
                            <a:latin typeface="Cambria Math"/>
                          </a:rPr>
                        </m:ctrlPr>
                      </m:fPr>
                      <m:num>
                        <m:r>
                          <a:rPr lang="en-US" i="1">
                            <a:latin typeface="Cambria Math"/>
                          </a:rPr>
                          <m:t>1</m:t>
                        </m:r>
                      </m:num>
                      <m:den>
                        <m:r>
                          <a:rPr lang="en-US" i="1">
                            <a:latin typeface="Cambria Math"/>
                          </a:rPr>
                          <m:t>𝑛</m:t>
                        </m:r>
                      </m:den>
                    </m:f>
                    <m:r>
                      <a:rPr lang="en-US" i="1">
                        <a:latin typeface="Cambria Math"/>
                      </a:rPr>
                      <m:t>×</m:t>
                    </m:r>
                    <m:sSup>
                      <m:sSupPr>
                        <m:ctrlPr>
                          <a:rPr lang="en-US" i="1">
                            <a:latin typeface="Cambria Math"/>
                          </a:rPr>
                        </m:ctrlPr>
                      </m:sSupPr>
                      <m:e>
                        <m:r>
                          <a:rPr lang="en-US" i="1">
                            <a:latin typeface="Cambria Math"/>
                          </a:rPr>
                          <m:t>𝑅</m:t>
                        </m:r>
                      </m:e>
                      <m:sup>
                        <m:r>
                          <a:rPr lang="en-US" i="1">
                            <a:latin typeface="Cambria Math"/>
                          </a:rPr>
                          <m:t>2</m:t>
                        </m:r>
                        <m:r>
                          <a:rPr lang="en-US" i="1">
                            <a:latin typeface="Cambria Math"/>
                          </a:rPr>
                          <m:t>÷</m:t>
                        </m:r>
                        <m:r>
                          <a:rPr lang="en-US" i="1">
                            <a:latin typeface="Cambria Math"/>
                          </a:rPr>
                          <m:t>3</m:t>
                        </m:r>
                      </m:sup>
                    </m:sSup>
                    <m:r>
                      <a:rPr lang="en-US" i="1">
                        <a:latin typeface="Cambria Math"/>
                      </a:rPr>
                      <m:t>×</m:t>
                    </m:r>
                    <m:rad>
                      <m:radPr>
                        <m:degHide m:val="on"/>
                        <m:ctrlPr>
                          <a:rPr lang="en-US" i="1">
                            <a:latin typeface="Cambria Math"/>
                          </a:rPr>
                        </m:ctrlPr>
                      </m:radPr>
                      <m:deg/>
                      <m:e>
                        <m:r>
                          <a:rPr lang="en-US" i="1">
                            <a:latin typeface="Cambria Math"/>
                          </a:rPr>
                          <m:t>𝑠</m:t>
                        </m:r>
                      </m:e>
                    </m:rad>
                    <m:r>
                      <a:rPr lang="en-US" i="1">
                        <a:latin typeface="Cambria Math"/>
                      </a:rPr>
                      <m:t>=</m:t>
                    </m:r>
                    <m:f>
                      <m:fPr>
                        <m:ctrlPr>
                          <a:rPr lang="en-US" i="1">
                            <a:latin typeface="Cambria Math"/>
                          </a:rPr>
                        </m:ctrlPr>
                      </m:fPr>
                      <m:num>
                        <m:r>
                          <a:rPr lang="en-US" i="1">
                            <a:latin typeface="Cambria Math"/>
                          </a:rPr>
                          <m:t>1</m:t>
                        </m:r>
                      </m:num>
                      <m:den>
                        <m:r>
                          <a:rPr lang="en-US" i="1">
                            <a:latin typeface="Cambria Math"/>
                          </a:rPr>
                          <m:t>0</m:t>
                        </m:r>
                        <m:r>
                          <a:rPr lang="en-US" i="1">
                            <a:latin typeface="Cambria Math"/>
                          </a:rPr>
                          <m:t>.</m:t>
                        </m:r>
                        <m:r>
                          <a:rPr lang="en-US" i="1">
                            <a:latin typeface="Cambria Math"/>
                          </a:rPr>
                          <m:t>012</m:t>
                        </m:r>
                      </m:den>
                    </m:f>
                    <m:r>
                      <a:rPr lang="en-US" i="1">
                        <a:latin typeface="Cambria Math"/>
                      </a:rPr>
                      <m:t>×</m:t>
                    </m:r>
                    <m:sSup>
                      <m:sSupPr>
                        <m:ctrlPr>
                          <a:rPr lang="en-US" i="1">
                            <a:latin typeface="Cambria Math"/>
                          </a:rPr>
                        </m:ctrlPr>
                      </m:sSupPr>
                      <m:e>
                        <m:r>
                          <a:rPr lang="en-US" i="1">
                            <a:latin typeface="Cambria Math"/>
                          </a:rPr>
                          <m:t>(</m:t>
                        </m:r>
                        <m:f>
                          <m:fPr>
                            <m:ctrlPr>
                              <a:rPr lang="en-US" i="1">
                                <a:latin typeface="Cambria Math"/>
                              </a:rPr>
                            </m:ctrlPr>
                          </m:fPr>
                          <m:num>
                            <m:r>
                              <a:rPr lang="en-US" i="1">
                                <a:latin typeface="Cambria Math"/>
                              </a:rPr>
                              <m:t>0</m:t>
                            </m:r>
                            <m:r>
                              <a:rPr lang="en-US" i="1">
                                <a:latin typeface="Cambria Math"/>
                              </a:rPr>
                              <m:t>.</m:t>
                            </m:r>
                            <m:r>
                              <a:rPr lang="en-US" i="1">
                                <a:latin typeface="Cambria Math"/>
                              </a:rPr>
                              <m:t>14</m:t>
                            </m:r>
                          </m:num>
                          <m:den>
                            <m:r>
                              <a:rPr lang="en-US" i="1">
                                <a:latin typeface="Cambria Math"/>
                              </a:rPr>
                              <m:t>0</m:t>
                            </m:r>
                            <m:r>
                              <a:rPr lang="en-US" i="1">
                                <a:latin typeface="Cambria Math"/>
                              </a:rPr>
                              <m:t>.</m:t>
                            </m:r>
                            <m:r>
                              <a:rPr lang="en-US" i="1">
                                <a:latin typeface="Cambria Math"/>
                              </a:rPr>
                              <m:t>175</m:t>
                            </m:r>
                            <m:r>
                              <a:rPr lang="en-US" i="1">
                                <a:latin typeface="Cambria Math"/>
                              </a:rPr>
                              <m:t>×</m:t>
                            </m:r>
                            <m:r>
                              <a:rPr lang="en-US" i="1">
                                <a:latin typeface="Cambria Math"/>
                              </a:rPr>
                              <m:t>2</m:t>
                            </m:r>
                            <m:r>
                              <a:rPr lang="en-US" i="1">
                                <a:latin typeface="Cambria Math"/>
                              </a:rPr>
                              <m:t>+</m:t>
                            </m:r>
                            <m:r>
                              <a:rPr lang="en-US" i="1">
                                <a:latin typeface="Cambria Math"/>
                              </a:rPr>
                              <m:t>0</m:t>
                            </m:r>
                            <m:r>
                              <a:rPr lang="en-US" i="1">
                                <a:latin typeface="Cambria Math"/>
                              </a:rPr>
                              <m:t>.</m:t>
                            </m:r>
                            <m:r>
                              <a:rPr lang="en-US" i="1">
                                <a:latin typeface="Cambria Math"/>
                              </a:rPr>
                              <m:t>57</m:t>
                            </m:r>
                          </m:den>
                        </m:f>
                        <m:r>
                          <a:rPr lang="en-US" i="1">
                            <a:latin typeface="Cambria Math"/>
                          </a:rPr>
                          <m:t>)</m:t>
                        </m:r>
                      </m:e>
                      <m:sup>
                        <m:r>
                          <a:rPr lang="en-US" i="1">
                            <a:latin typeface="Cambria Math"/>
                          </a:rPr>
                          <m:t>2</m:t>
                        </m:r>
                        <m:r>
                          <a:rPr lang="en-US" i="1">
                            <a:latin typeface="Cambria Math"/>
                          </a:rPr>
                          <m:t>÷</m:t>
                        </m:r>
                        <m:r>
                          <a:rPr lang="en-US" i="1">
                            <a:latin typeface="Cambria Math"/>
                          </a:rPr>
                          <m:t>3</m:t>
                        </m:r>
                      </m:sup>
                    </m:sSup>
                    <m:r>
                      <a:rPr lang="en-US" i="1">
                        <a:latin typeface="Cambria Math"/>
                      </a:rPr>
                      <m:t>×</m:t>
                    </m:r>
                    <m:rad>
                      <m:radPr>
                        <m:degHide m:val="on"/>
                        <m:ctrlPr>
                          <a:rPr lang="en-US" i="1">
                            <a:latin typeface="Cambria Math"/>
                          </a:rPr>
                        </m:ctrlPr>
                      </m:radPr>
                      <m:deg/>
                      <m:e>
                        <m:r>
                          <a:rPr lang="en-US" i="1">
                            <a:latin typeface="Cambria Math"/>
                          </a:rPr>
                          <m:t>0</m:t>
                        </m:r>
                        <m:r>
                          <a:rPr lang="en-US" i="1">
                            <a:latin typeface="Cambria Math"/>
                          </a:rPr>
                          <m:t>.</m:t>
                        </m:r>
                        <m:r>
                          <a:rPr lang="en-US" i="1">
                            <a:latin typeface="Cambria Math"/>
                          </a:rPr>
                          <m:t>001</m:t>
                        </m:r>
                      </m:e>
                    </m:rad>
                    <m:r>
                      <a:rPr lang="en-US" i="1">
                        <a:latin typeface="Cambria Math"/>
                      </a:rPr>
                      <m:t>=</m:t>
                    </m:r>
                    <m:r>
                      <a:rPr lang="en-US" i="1">
                        <a:latin typeface="Cambria Math"/>
                      </a:rPr>
                      <m:t>0</m:t>
                    </m:r>
                    <m:r>
                      <a:rPr lang="en-US" i="1">
                        <a:latin typeface="Cambria Math"/>
                      </a:rPr>
                      <m:t>.</m:t>
                    </m:r>
                    <m:r>
                      <a:rPr lang="en-US" i="1">
                        <a:latin typeface="Cambria Math"/>
                      </a:rPr>
                      <m:t>75</m:t>
                    </m:r>
                    <m:r>
                      <a:rPr lang="en-US" i="1">
                        <a:latin typeface="Cambria Math"/>
                      </a:rPr>
                      <m:t>  </m:t>
                    </m:r>
                    <m:r>
                      <a:rPr lang="en-US" i="1">
                        <a:latin typeface="Cambria Math"/>
                      </a:rPr>
                      <m:t>𝑚</m:t>
                    </m:r>
                    <m:r>
                      <a:rPr lang="en-US" i="1">
                        <a:latin typeface="Cambria Math"/>
                      </a:rPr>
                      <m:t>/</m:t>
                    </m:r>
                    <m:r>
                      <a:rPr lang="en-US" i="1">
                        <a:latin typeface="Cambria Math"/>
                      </a:rPr>
                      <m:t>𝑠𝑒𝑐</m:t>
                    </m:r>
                  </m:oMath>
                </a14:m>
                <a:endParaRPr lang="en-US" dirty="0"/>
              </a:p>
              <a:p>
                <a:pPr marL="0" indent="0">
                  <a:buNone/>
                </a:pPr>
                <a:r>
                  <a:rPr lang="en-US" dirty="0"/>
                  <a:t>Q = A×V                     </a:t>
                </a:r>
                <a:r>
                  <a:rPr lang="en-US" b="1" dirty="0"/>
                  <a:t>→</a:t>
                </a:r>
                <a:r>
                  <a:rPr lang="en-US" dirty="0"/>
                  <a:t>            0.1273=A ×0.75           </a:t>
                </a:r>
                <a:r>
                  <a:rPr lang="en-US" b="1" dirty="0"/>
                  <a:t>→  </a:t>
                </a:r>
                <a:r>
                  <a:rPr lang="en-US" dirty="0"/>
                  <a:t>               A=0.17m</a:t>
                </a:r>
                <a:r>
                  <a:rPr lang="en-US" baseline="30000" dirty="0"/>
                  <a:t>2</a:t>
                </a:r>
                <a:endParaRPr lang="en-US" dirty="0"/>
              </a:p>
              <a:p>
                <a:pPr marL="0" indent="0">
                  <a:buNone/>
                </a:pPr>
                <a:r>
                  <a:rPr lang="en-US" dirty="0"/>
                  <a:t>A = depth × width      </a:t>
                </a:r>
                <a:r>
                  <a:rPr lang="en-US" b="1" dirty="0"/>
                  <a:t>→  </a:t>
                </a:r>
                <a:r>
                  <a:rPr lang="en-US" dirty="0"/>
                  <a:t>         0.17= depth × 0.57       </a:t>
                </a:r>
                <a:r>
                  <a:rPr lang="en-US" b="1" dirty="0"/>
                  <a:t>→</a:t>
                </a:r>
                <a:r>
                  <a:rPr lang="en-US" dirty="0"/>
                  <a:t>        depth =0.3 m </a:t>
                </a:r>
              </a:p>
              <a:p>
                <a:pPr marL="0" indent="0">
                  <a:buNone/>
                </a:pPr>
                <a:endParaRPr lang="en-US" b="1" dirty="0" smtClean="0"/>
              </a:p>
              <a:p>
                <a:pPr marL="0" indent="0">
                  <a:buNone/>
                </a:pPr>
                <a:endParaRPr lang="en-US" b="1" dirty="0"/>
              </a:p>
              <a:p>
                <a:pPr marL="0" indent="0">
                  <a:buNone/>
                </a:pPr>
                <a:r>
                  <a:rPr lang="en-US" b="1" dirty="0" smtClean="0"/>
                  <a:t>Depth </a:t>
                </a:r>
                <a:r>
                  <a:rPr lang="en-US" b="1" dirty="0"/>
                  <a:t>of wastewater in peak daily flow = 30 cm</a:t>
                </a:r>
                <a:endParaRPr lang="en-US" dirty="0"/>
              </a:p>
              <a:p>
                <a:pPr marL="0" indent="0">
                  <a:buNone/>
                </a:pPr>
                <a:r>
                  <a:rPr lang="en-US" dirty="0"/>
                  <a:t>Add to depth 40 cm for free boards.</a:t>
                </a:r>
              </a:p>
              <a:p>
                <a:pPr marL="0" indent="0">
                  <a:buNone/>
                </a:pPr>
                <a:r>
                  <a:rPr lang="en-US" dirty="0" err="1" smtClean="0"/>
                  <a:t>Ztotal</a:t>
                </a:r>
                <a:r>
                  <a:rPr lang="en-US" dirty="0" smtClean="0"/>
                  <a:t> </a:t>
                </a:r>
                <a:r>
                  <a:rPr lang="en-US" dirty="0"/>
                  <a:t>depth =70 cm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457863"/>
                <a:ext cx="8596668" cy="4583499"/>
              </a:xfrm>
              <a:blipFill rotWithShape="1">
                <a:blip r:embed="rId2"/>
                <a:stretch>
                  <a:fillRect l="-567"/>
                </a:stretch>
              </a:blipFill>
            </p:spPr>
            <p:txBody>
              <a:bodyPr/>
              <a:lstStyle/>
              <a:p>
                <a:r>
                  <a:rPr lang="ar-JO">
                    <a:noFill/>
                  </a:rPr>
                  <a:t> </a:t>
                </a:r>
              </a:p>
            </p:txBody>
          </p:sp>
        </mc:Fallback>
      </mc:AlternateContent>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44</a:t>
            </a:fld>
            <a:endParaRPr lang="ar-SA"/>
          </a:p>
        </p:txBody>
      </p:sp>
      <p:pic>
        <p:nvPicPr>
          <p:cNvPr id="1026" name="Picture 2" descr="C:\Users\Nahawand Ismael\Desktop\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0775" y="2914650"/>
            <a:ext cx="3352800" cy="303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45349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960" y="557842"/>
            <a:ext cx="8596668" cy="718868"/>
          </a:xfrm>
        </p:spPr>
        <p:txBody>
          <a:bodyPr/>
          <a:lstStyle/>
          <a:p>
            <a:r>
              <a:rPr lang="en-US" dirty="0" smtClean="0"/>
              <a:t>Coarse Screen Design</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457865"/>
                <a:ext cx="8596668" cy="4583498"/>
              </a:xfrm>
            </p:spPr>
            <p:txBody>
              <a:bodyPr>
                <a:normAutofit/>
              </a:bodyPr>
              <a:lstStyle/>
              <a:p>
                <a:pPr marL="0" indent="0">
                  <a:buNone/>
                </a:pPr>
                <a:endParaRPr lang="en-US" dirty="0" smtClean="0"/>
              </a:p>
              <a:p>
                <a:pPr marL="0" indent="0">
                  <a:buNone/>
                </a:pPr>
                <a:r>
                  <a:rPr lang="en-US" dirty="0" smtClean="0"/>
                  <a:t>Width </a:t>
                </a:r>
                <a:r>
                  <a:rPr lang="en-US" dirty="0"/>
                  <a:t>of channel= 570 </a:t>
                </a:r>
                <a:r>
                  <a:rPr lang="en-US" dirty="0" smtClean="0"/>
                  <a:t>mm</a:t>
                </a:r>
              </a:p>
              <a:p>
                <a:pPr marL="0" indent="0">
                  <a:buNone/>
                </a:pPr>
                <a:r>
                  <a:rPr lang="en-US" dirty="0" smtClean="0"/>
                  <a:t>bar </a:t>
                </a:r>
                <a:r>
                  <a:rPr lang="en-US" dirty="0"/>
                  <a:t>spacing= </a:t>
                </a:r>
                <a:r>
                  <a:rPr lang="en-US" dirty="0" smtClean="0"/>
                  <a:t>30mm</a:t>
                </a:r>
              </a:p>
              <a:p>
                <a:pPr marL="0" indent="0">
                  <a:buNone/>
                </a:pPr>
                <a:r>
                  <a:rPr lang="en-US" dirty="0" smtClean="0"/>
                  <a:t>bar </a:t>
                </a:r>
                <a:r>
                  <a:rPr lang="en-US" dirty="0"/>
                  <a:t>width = 10 </a:t>
                </a:r>
                <a:r>
                  <a:rPr lang="en-US" dirty="0" smtClean="0"/>
                  <a:t>mm</a:t>
                </a:r>
              </a:p>
              <a:p>
                <a:pPr marL="0" indent="0">
                  <a:buNone/>
                </a:pPr>
                <a14:m>
                  <m:oMath xmlns:m="http://schemas.openxmlformats.org/officeDocument/2006/math">
                    <m:sSub>
                      <m:sSubPr>
                        <m:ctrlPr>
                          <a:rPr lang="en-US" b="1" i="1">
                            <a:latin typeface="Cambria Math"/>
                          </a:rPr>
                        </m:ctrlPr>
                      </m:sSubPr>
                      <m:e>
                        <m:r>
                          <a:rPr lang="en-US" b="1" i="1">
                            <a:latin typeface="Cambria Math"/>
                          </a:rPr>
                          <m:t>𝑵</m:t>
                        </m:r>
                      </m:e>
                      <m:sub>
                        <m:r>
                          <a:rPr lang="en-US" b="1" i="1">
                            <a:latin typeface="Cambria Math"/>
                          </a:rPr>
                          <m:t>𝒃𝒂𝒓𝒔</m:t>
                        </m:r>
                      </m:sub>
                    </m:sSub>
                    <m:r>
                      <a:rPr lang="en-US" b="1" i="1">
                        <a:latin typeface="Cambria Math"/>
                      </a:rPr>
                      <m:t>=</m:t>
                    </m:r>
                    <m:f>
                      <m:fPr>
                        <m:ctrlPr>
                          <a:rPr lang="en-US" b="1" i="1">
                            <a:latin typeface="Cambria Math"/>
                          </a:rPr>
                        </m:ctrlPr>
                      </m:fPr>
                      <m:num>
                        <m:r>
                          <a:rPr lang="en-US" b="1" i="1">
                            <a:latin typeface="Cambria Math"/>
                          </a:rPr>
                          <m:t>𝒘𝒊𝒅𝒕𝒉𝒐𝒇𝒄𝒉𝒂𝒏𝒏𝒆𝒍</m:t>
                        </m:r>
                        <m:r>
                          <a:rPr lang="en-US" b="1" i="1">
                            <a:latin typeface="Cambria Math"/>
                          </a:rPr>
                          <m:t>−</m:t>
                        </m:r>
                        <m:r>
                          <a:rPr lang="en-US" b="1" i="1">
                            <a:latin typeface="Cambria Math"/>
                          </a:rPr>
                          <m:t>𝒃𝒂𝒓𝒔𝒑𝒂𝒄𝒊𝒏𝒈</m:t>
                        </m:r>
                      </m:num>
                      <m:den>
                        <m:r>
                          <a:rPr lang="en-US" b="1" i="1">
                            <a:latin typeface="Cambria Math"/>
                          </a:rPr>
                          <m:t>𝒃𝒂𝒓𝒘𝒊𝒅𝒕𝒉</m:t>
                        </m:r>
                        <m:r>
                          <a:rPr lang="en-US" b="1" i="1">
                            <a:latin typeface="Cambria Math"/>
                          </a:rPr>
                          <m:t>+</m:t>
                        </m:r>
                        <m:r>
                          <a:rPr lang="en-US" b="1" i="1">
                            <a:latin typeface="Cambria Math"/>
                          </a:rPr>
                          <m:t>𝒃𝒂𝒓𝒔𝒑𝒂𝒄𝒊𝒏𝒈</m:t>
                        </m:r>
                      </m:den>
                    </m:f>
                    <m:r>
                      <a:rPr lang="en-US" b="1" i="1">
                        <a:latin typeface="Cambria Math"/>
                      </a:rPr>
                      <m:t>=</m:t>
                    </m:r>
                    <m:f>
                      <m:fPr>
                        <m:ctrlPr>
                          <a:rPr lang="en-US" b="1" i="1">
                            <a:latin typeface="Cambria Math"/>
                          </a:rPr>
                        </m:ctrlPr>
                      </m:fPr>
                      <m:num>
                        <m:r>
                          <a:rPr lang="en-US" b="1" i="1">
                            <a:latin typeface="Cambria Math"/>
                          </a:rPr>
                          <m:t>𝟓𝟕𝟎</m:t>
                        </m:r>
                        <m:r>
                          <a:rPr lang="en-US" b="1" i="1">
                            <a:latin typeface="Cambria Math"/>
                          </a:rPr>
                          <m:t>−</m:t>
                        </m:r>
                        <m:r>
                          <a:rPr lang="en-US" b="1" i="1">
                            <a:latin typeface="Cambria Math"/>
                          </a:rPr>
                          <m:t>𝟑𝟎</m:t>
                        </m:r>
                      </m:num>
                      <m:den>
                        <m:r>
                          <a:rPr lang="en-US" b="1" i="1">
                            <a:latin typeface="Cambria Math"/>
                          </a:rPr>
                          <m:t>𝟏𝟎</m:t>
                        </m:r>
                        <m:r>
                          <a:rPr lang="en-US" b="1" i="1">
                            <a:latin typeface="Cambria Math"/>
                          </a:rPr>
                          <m:t>+</m:t>
                        </m:r>
                        <m:r>
                          <a:rPr lang="en-US" b="1" i="1">
                            <a:latin typeface="Cambria Math"/>
                          </a:rPr>
                          <m:t>𝟑𝟎</m:t>
                        </m:r>
                      </m:den>
                    </m:f>
                    <m:r>
                      <a:rPr lang="en-US" b="1" i="1">
                        <a:latin typeface="Cambria Math"/>
                      </a:rPr>
                      <m:t>=</m:t>
                    </m:r>
                    <m:r>
                      <a:rPr lang="en-US" b="1" i="1">
                        <a:latin typeface="Cambria Math"/>
                      </a:rPr>
                      <m:t>𝟏𝟒</m:t>
                    </m:r>
                    <m:r>
                      <a:rPr lang="en-US" b="1" i="1">
                        <a:latin typeface="Cambria Math"/>
                      </a:rPr>
                      <m:t>𝒃𝒂𝒓𝒔</m:t>
                    </m:r>
                  </m:oMath>
                </a14:m>
                <a:r>
                  <a:rPr lang="en-US" b="1" dirty="0"/>
                  <a:t>	</a:t>
                </a:r>
                <a:endParaRPr lang="en-US" dirty="0"/>
              </a:p>
              <a:p>
                <a:pPr marL="0" indent="0">
                  <a:buNone/>
                </a:pPr>
                <a:endParaRPr lang="en-US" b="1" dirty="0" smtClean="0"/>
              </a:p>
              <a:p>
                <a:pPr marL="0" indent="0">
                  <a:buNone/>
                </a:pPr>
                <a:r>
                  <a:rPr lang="en-US" b="1" dirty="0" smtClean="0"/>
                  <a:t>No </a:t>
                </a:r>
                <a:r>
                  <a:rPr lang="en-US" b="1" dirty="0"/>
                  <a:t>of spacing = 14+1 = 15</a:t>
                </a:r>
                <a:endParaRPr lang="en-US" dirty="0"/>
              </a:p>
              <a:p>
                <a:pPr marL="0" indent="0">
                  <a:buNone/>
                </a:pPr>
                <a:r>
                  <a:rPr lang="en-US" dirty="0"/>
                  <a:t>Effective area = depth × number of spacing × width of spacing = 0.3× 15× 0.03 = 0.135 m</a:t>
                </a:r>
                <a:r>
                  <a:rPr lang="en-US" baseline="30000" dirty="0"/>
                  <a:t>2</a:t>
                </a:r>
                <a:endParaRPr lang="en-US" dirty="0"/>
              </a:p>
              <a:p>
                <a:pPr marL="0" indent="0">
                  <a:buNone/>
                </a:pPr>
                <a:r>
                  <a:rPr lang="en-US" b="1" dirty="0"/>
                  <a:t>V</a:t>
                </a:r>
                <a:r>
                  <a:rPr lang="en-US" b="1" baseline="-25000" dirty="0"/>
                  <a:t> through screen </a:t>
                </a:r>
                <a:r>
                  <a:rPr lang="en-US" b="1" dirty="0" smtClean="0"/>
                  <a:t>= </a:t>
                </a:r>
                <a:r>
                  <a:rPr lang="en-US" b="1" dirty="0"/>
                  <a:t>0.94 m/sec  .............need checks from time to time.</a:t>
                </a:r>
                <a:endParaRPr lang="en-US" dirty="0"/>
              </a:p>
              <a:p>
                <a:pPr marL="0" indent="0">
                  <a:buNone/>
                </a:pPr>
                <a:r>
                  <a:rPr lang="en-US" dirty="0" smtClean="0"/>
                  <a:t>  </a:t>
                </a:r>
                <a:endParaRPr lang="en-US" dirty="0"/>
              </a:p>
              <a:p>
                <a:pPr marL="0" indent="0">
                  <a:buNone/>
                </a:pPr>
                <a:endParaRPr lang="ar-JO"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457865"/>
                <a:ext cx="8596668" cy="4583498"/>
              </a:xfrm>
              <a:blipFill rotWithShape="1">
                <a:blip r:embed="rId2"/>
                <a:stretch>
                  <a:fillRect l="-567" t="-798" b="-7181"/>
                </a:stretch>
              </a:blipFill>
            </p:spPr>
            <p:txBody>
              <a:bodyPr/>
              <a:lstStyle/>
              <a:p>
                <a:r>
                  <a:rPr lang="ar-JO">
                    <a:noFill/>
                  </a:rPr>
                  <a:t> </a:t>
                </a:r>
              </a:p>
            </p:txBody>
          </p:sp>
        </mc:Fallback>
      </mc:AlternateContent>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45</a:t>
            </a:fld>
            <a:endParaRPr lang="ar-SA"/>
          </a:p>
        </p:txBody>
      </p:sp>
    </p:spTree>
    <p:extLst>
      <p:ext uri="{BB962C8B-B14F-4D97-AF65-F5344CB8AC3E}">
        <p14:creationId xmlns:p14="http://schemas.microsoft.com/office/powerpoint/2010/main" val="28149562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0100"/>
          </a:xfrm>
        </p:spPr>
        <p:txBody>
          <a:bodyPr/>
          <a:lstStyle/>
          <a:p>
            <a:r>
              <a:rPr lang="en-US" dirty="0" smtClean="0"/>
              <a:t>Coarse Screen Design</a:t>
            </a:r>
            <a:endParaRPr lang="ar-J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77334" y="1699261"/>
                <a:ext cx="8596668" cy="4342102"/>
              </a:xfrm>
            </p:spPr>
            <p:txBody>
              <a:bodyPr/>
              <a:lstStyle/>
              <a:p>
                <a:pPr marL="0" indent="0">
                  <a:buNone/>
                </a:pPr>
                <a:r>
                  <a:rPr lang="en-US" dirty="0"/>
                  <a:t>Bar Screen Head loss:</a:t>
                </a:r>
              </a:p>
              <a:p>
                <a:pPr marL="0" indent="0">
                  <a:buNone/>
                </a:pPr>
                <a:r>
                  <a:rPr lang="en-US" b="1" dirty="0"/>
                  <a:t>HL = </a:t>
                </a:r>
                <a14:m>
                  <m:oMath xmlns:m="http://schemas.openxmlformats.org/officeDocument/2006/math">
                    <m:f>
                      <m:fPr>
                        <m:ctrlPr>
                          <a:rPr lang="en-US" b="1" i="1">
                            <a:latin typeface="Cambria Math"/>
                          </a:rPr>
                        </m:ctrlPr>
                      </m:fPr>
                      <m:num>
                        <m:r>
                          <a:rPr lang="en-US" b="1" i="1">
                            <a:latin typeface="Cambria Math"/>
                          </a:rPr>
                          <m:t>𝑲</m:t>
                        </m:r>
                        <m:r>
                          <a:rPr lang="en-US" b="1" i="1">
                            <a:latin typeface="Cambria Math"/>
                          </a:rPr>
                          <m:t>(</m:t>
                        </m:r>
                        <m:r>
                          <a:rPr lang="en-US" b="1" i="1">
                            <a:latin typeface="Cambria Math"/>
                          </a:rPr>
                          <m:t>𝑽𝒕𝒉𝒓𝒐</m:t>
                        </m:r>
                        <m:r>
                          <a:rPr lang="en-US" b="1" i="1">
                            <a:latin typeface="Cambria Math"/>
                          </a:rPr>
                          <m:t> </m:t>
                        </m:r>
                        <m:r>
                          <a:rPr lang="en-US" b="1" i="1">
                            <a:latin typeface="Cambria Math"/>
                          </a:rPr>
                          <m:t>²</m:t>
                        </m:r>
                        <m:r>
                          <a:rPr lang="en-US" b="1" i="1">
                            <a:latin typeface="Cambria Math"/>
                          </a:rPr>
                          <m:t>−  </m:t>
                        </m:r>
                        <m:r>
                          <a:rPr lang="en-US" b="1" i="1">
                            <a:latin typeface="Cambria Math"/>
                          </a:rPr>
                          <m:t>𝑽𝒂𝒑𝒑</m:t>
                        </m:r>
                        <m:r>
                          <a:rPr lang="en-US" b="1" i="1">
                            <a:latin typeface="Cambria Math"/>
                          </a:rPr>
                          <m:t>²</m:t>
                        </m:r>
                        <m:r>
                          <a:rPr lang="en-US" b="1" i="1">
                            <a:latin typeface="Cambria Math"/>
                          </a:rPr>
                          <m:t>)</m:t>
                        </m:r>
                      </m:num>
                      <m:den>
                        <m:r>
                          <a:rPr lang="en-US" b="1" i="1">
                            <a:latin typeface="Cambria Math"/>
                          </a:rPr>
                          <m:t>𝟐</m:t>
                        </m:r>
                        <m:r>
                          <a:rPr lang="en-US" b="1" i="1">
                            <a:latin typeface="Cambria Math"/>
                          </a:rPr>
                          <m:t>𝒈</m:t>
                        </m:r>
                      </m:den>
                    </m:f>
                    <m:r>
                      <a:rPr lang="en-US" b="1" i="1">
                        <a:latin typeface="Cambria Math"/>
                      </a:rPr>
                      <m:t> </m:t>
                    </m:r>
                  </m:oMath>
                </a14:m>
                <a:endParaRPr lang="en-US" dirty="0"/>
              </a:p>
              <a:p>
                <a:pPr marL="0" indent="0">
                  <a:buNone/>
                </a:pPr>
                <a:r>
                  <a:rPr lang="en-US" dirty="0" err="1"/>
                  <a:t>Headloss</a:t>
                </a:r>
                <a:r>
                  <a:rPr lang="en-US" dirty="0"/>
                  <a:t> through mechanically cleaned bar racks is typically limited to </a:t>
                </a:r>
                <a:r>
                  <a:rPr lang="en-US" i="1" dirty="0"/>
                  <a:t>150 mm </a:t>
                </a:r>
                <a:r>
                  <a:rPr lang="en-US" dirty="0"/>
                  <a:t>by operational controls</a:t>
                </a:r>
              </a:p>
              <a:p>
                <a:pPr marL="0" indent="0">
                  <a:buNone/>
                </a:pPr>
                <a:r>
                  <a:rPr lang="en-US" b="1" dirty="0"/>
                  <a:t>Head loss if screen is clean = HL </a:t>
                </a:r>
                <a14:m>
                  <m:oMath xmlns:m="http://schemas.openxmlformats.org/officeDocument/2006/math">
                    <m:r>
                      <a:rPr lang="en-US" b="1" i="1">
                        <a:latin typeface="Cambria Math"/>
                      </a:rPr>
                      <m:t>= </m:t>
                    </m:r>
                  </m:oMath>
                </a14:m>
                <a:r>
                  <a:rPr lang="en-US" b="1" dirty="0" smtClean="0"/>
                  <a:t>60 </a:t>
                </a:r>
                <a:r>
                  <a:rPr lang="en-US" b="1" dirty="0"/>
                  <a:t>mm&lt;150mm</a:t>
                </a:r>
                <a:endParaRPr lang="en-US" dirty="0"/>
              </a:p>
              <a:p>
                <a:pPr marL="0" indent="0">
                  <a:buNone/>
                </a:pPr>
                <a:r>
                  <a:rPr lang="en-US" dirty="0"/>
                  <a:t>if screen is 50% full of wastes , the area of flow is reduced by 50% and the velocity through the bar rack is doubled</a:t>
                </a:r>
              </a:p>
              <a:p>
                <a:pPr marL="0" indent="0">
                  <a:buNone/>
                </a:pPr>
                <a:r>
                  <a:rPr lang="en-US" b="1" dirty="0"/>
                  <a:t>Head loss if screen is 50% full of wastes </a:t>
                </a:r>
                <a:r>
                  <a:rPr lang="en-US" b="1" dirty="0" smtClean="0"/>
                  <a:t>= </a:t>
                </a:r>
                <a:r>
                  <a:rPr lang="en-US" b="1" dirty="0"/>
                  <a:t>0.203 m ≈ 203 mm&gt; 150mm</a:t>
                </a:r>
                <a:endParaRPr lang="en-US" dirty="0"/>
              </a:p>
              <a:p>
                <a:pPr marL="0" indent="0">
                  <a:buNone/>
                </a:pPr>
                <a:r>
                  <a:rPr lang="en-US" b="1" dirty="0">
                    <a:sym typeface="Wingdings"/>
                  </a:rPr>
                  <a:t></a:t>
                </a:r>
                <a:r>
                  <a:rPr lang="en-US" b="1" dirty="0"/>
                  <a:t>This value is not a problem as screen will clean manually.</a:t>
                </a:r>
                <a:endParaRPr lang="en-US" dirty="0"/>
              </a:p>
              <a:p>
                <a:pPr marL="0" indent="0">
                  <a:buNone/>
                </a:pPr>
                <a:endParaRPr lang="ar-JO"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77334" y="1699261"/>
                <a:ext cx="8596668" cy="4342102"/>
              </a:xfrm>
              <a:blipFill rotWithShape="1">
                <a:blip r:embed="rId2"/>
                <a:stretch>
                  <a:fillRect l="-567" t="-843"/>
                </a:stretch>
              </a:blipFill>
            </p:spPr>
            <p:txBody>
              <a:bodyPr/>
              <a:lstStyle/>
              <a:p>
                <a:r>
                  <a:rPr lang="ar-JO">
                    <a:noFill/>
                  </a:rPr>
                  <a:t> </a:t>
                </a:r>
              </a:p>
            </p:txBody>
          </p:sp>
        </mc:Fallback>
      </mc:AlternateContent>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46</a:t>
            </a:fld>
            <a:endParaRPr lang="ar-SA"/>
          </a:p>
        </p:txBody>
      </p:sp>
    </p:spTree>
    <p:extLst>
      <p:ext uri="{BB962C8B-B14F-4D97-AF65-F5344CB8AC3E}">
        <p14:creationId xmlns:p14="http://schemas.microsoft.com/office/powerpoint/2010/main" val="36784566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96506"/>
          </a:xfrm>
        </p:spPr>
        <p:txBody>
          <a:bodyPr/>
          <a:lstStyle/>
          <a:p>
            <a:r>
              <a:rPr lang="en-US" dirty="0" smtClean="0"/>
              <a:t>Grit Chamber Design</a:t>
            </a:r>
            <a:endParaRPr lang="ar-JO" dirty="0"/>
          </a:p>
        </p:txBody>
      </p:sp>
      <p:sp>
        <p:nvSpPr>
          <p:cNvPr id="3" name="Content Placeholder 2"/>
          <p:cNvSpPr>
            <a:spLocks noGrp="1"/>
          </p:cNvSpPr>
          <p:nvPr>
            <p:ph idx="1"/>
          </p:nvPr>
        </p:nvSpPr>
        <p:spPr>
          <a:xfrm>
            <a:off x="677334" y="1535503"/>
            <a:ext cx="8596668" cy="4505860"/>
          </a:xfrm>
        </p:spPr>
        <p:txBody>
          <a:bodyPr/>
          <a:lstStyle/>
          <a:p>
            <a:pPr marL="0" indent="0">
              <a:buNone/>
            </a:pPr>
            <a:r>
              <a:rPr lang="en-US" dirty="0" smtClean="0"/>
              <a:t>Objectives:</a:t>
            </a:r>
          </a:p>
          <a:p>
            <a:pPr marL="0" indent="0">
              <a:buNone/>
            </a:pPr>
            <a:r>
              <a:rPr lang="en-US" dirty="0" smtClean="0"/>
              <a:t> </a:t>
            </a:r>
            <a:endParaRPr lang="en-US" dirty="0"/>
          </a:p>
          <a:p>
            <a:pPr marL="0" indent="0">
              <a:buNone/>
            </a:pPr>
            <a:r>
              <a:rPr lang="en-US" dirty="0"/>
              <a:t>• To extend the lifespan of the mechanical components, especially pumps. </a:t>
            </a:r>
          </a:p>
          <a:p>
            <a:pPr marL="0" indent="0">
              <a:buNone/>
            </a:pPr>
            <a:r>
              <a:rPr lang="en-US" dirty="0"/>
              <a:t>• To prevent sand and grit from getting into the pipelines and machinery, this can cause blockages. </a:t>
            </a:r>
          </a:p>
          <a:p>
            <a:pPr marL="0" indent="0">
              <a:buNone/>
            </a:pPr>
            <a:r>
              <a:rPr lang="en-US" dirty="0"/>
              <a:t>• To avoid depositing a sand package at the bottom of the digestion tank, the presence of which would minimize the effective volume and hence the efﬁciency of the tank.</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47</a:t>
            </a:fld>
            <a:endParaRPr lang="ar-SA"/>
          </a:p>
        </p:txBody>
      </p:sp>
    </p:spTree>
    <p:extLst>
      <p:ext uri="{BB962C8B-B14F-4D97-AF65-F5344CB8AC3E}">
        <p14:creationId xmlns:p14="http://schemas.microsoft.com/office/powerpoint/2010/main" val="16116656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E6415DA2-6E3A-409C-9261-EB22DB7EBD12}" type="slidenum">
              <a:rPr lang="ar-SA" smtClean="0"/>
              <a:pPr>
                <a:defRPr/>
              </a:pPr>
              <a:t>48</a:t>
            </a:fld>
            <a:endParaRPr lang="ar-SA"/>
          </a:p>
        </p:txBody>
      </p:sp>
      <p:pic>
        <p:nvPicPr>
          <p:cNvPr id="4" name="Picture 3"/>
          <p:cNvPicPr/>
          <p:nvPr/>
        </p:nvPicPr>
        <p:blipFill>
          <a:blip r:embed="rId2"/>
          <a:stretch>
            <a:fillRect/>
          </a:stretch>
        </p:blipFill>
        <p:spPr>
          <a:xfrm>
            <a:off x="0" y="0"/>
            <a:ext cx="12192000" cy="6857999"/>
          </a:xfrm>
          <a:prstGeom prst="rect">
            <a:avLst/>
          </a:prstGeom>
          <a:ln>
            <a:solidFill>
              <a:schemeClr val="accent1"/>
            </a:solidFill>
          </a:ln>
        </p:spPr>
      </p:pic>
    </p:spTree>
    <p:extLst>
      <p:ext uri="{BB962C8B-B14F-4D97-AF65-F5344CB8AC3E}">
        <p14:creationId xmlns:p14="http://schemas.microsoft.com/office/powerpoint/2010/main" val="202795098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609" y="257175"/>
            <a:ext cx="9571566" cy="962025"/>
          </a:xfrm>
        </p:spPr>
        <p:txBody>
          <a:bodyPr/>
          <a:lstStyle/>
          <a:p>
            <a:r>
              <a:rPr lang="en-US" dirty="0" smtClean="0"/>
              <a:t>Calibration the model based on the lab data</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49</a:t>
            </a:fld>
            <a:endParaRPr lang="ar-SA"/>
          </a:p>
        </p:txBody>
      </p:sp>
      <p:graphicFrame>
        <p:nvGraphicFramePr>
          <p:cNvPr id="5" name="Table 4"/>
          <p:cNvGraphicFramePr>
            <a:graphicFrameLocks noGrp="1"/>
          </p:cNvGraphicFramePr>
          <p:nvPr>
            <p:extLst>
              <p:ext uri="{D42A27DB-BD31-4B8C-83A1-F6EECF244321}">
                <p14:modId xmlns:p14="http://schemas.microsoft.com/office/powerpoint/2010/main" val="265796526"/>
              </p:ext>
            </p:extLst>
          </p:nvPr>
        </p:nvGraphicFramePr>
        <p:xfrm>
          <a:off x="2562227" y="1009650"/>
          <a:ext cx="6057899" cy="3189732"/>
        </p:xfrm>
        <a:graphic>
          <a:graphicData uri="http://schemas.openxmlformats.org/drawingml/2006/table">
            <a:tbl>
              <a:tblPr firstRow="1" firstCol="1" bandRow="1">
                <a:tableStyleId>{5C22544A-7EE6-4342-B048-85BDC9FD1C3A}</a:tableStyleId>
              </a:tblPr>
              <a:tblGrid>
                <a:gridCol w="512323"/>
                <a:gridCol w="3914993"/>
                <a:gridCol w="1110277"/>
                <a:gridCol w="520306"/>
              </a:tblGrid>
              <a:tr h="477996">
                <a:tc gridSpan="4">
                  <a:txBody>
                    <a:bodyPr/>
                    <a:lstStyle/>
                    <a:p>
                      <a:pPr algn="ctr" rtl="1">
                        <a:lnSpc>
                          <a:spcPct val="115000"/>
                        </a:lnSpc>
                        <a:spcAft>
                          <a:spcPts val="0"/>
                        </a:spcAft>
                      </a:pPr>
                      <a:r>
                        <a:rPr lang="ar-SA" sz="1400" dirty="0">
                          <a:effectLst/>
                        </a:rPr>
                        <a:t/>
                      </a:r>
                      <a:br>
                        <a:rPr lang="ar-SA" sz="1400" dirty="0">
                          <a:effectLst/>
                        </a:rPr>
                      </a:br>
                      <a:r>
                        <a:rPr lang="en-US" sz="1400" dirty="0">
                          <a:effectLst/>
                        </a:rPr>
                        <a:t>Influent Composition</a:t>
                      </a:r>
                      <a:endParaRPr lang="en-US" sz="1400" dirty="0">
                        <a:effectLst/>
                        <a:latin typeface="Calibri"/>
                        <a:ea typeface="Calibri"/>
                        <a:cs typeface="Arial"/>
                      </a:endParaRPr>
                    </a:p>
                  </a:txBody>
                  <a:tcPr marL="49312" marR="49312" marT="0" marB="0" anchor="b"/>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r>
              <a:tr h="231074">
                <a:tc>
                  <a:txBody>
                    <a:bodyPr/>
                    <a:lstStyle/>
                    <a:p>
                      <a:pPr algn="ctr" rtl="1">
                        <a:lnSpc>
                          <a:spcPct val="115000"/>
                        </a:lnSpc>
                        <a:spcAft>
                          <a:spcPts val="0"/>
                        </a:spcAft>
                      </a:pPr>
                      <a:r>
                        <a:rPr lang="en-US" sz="1400">
                          <a:effectLst/>
                        </a:rPr>
                        <a:t>cod</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total COD</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gCOD/m3</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900</a:t>
                      </a:r>
                      <a:endParaRPr lang="en-US" sz="1400">
                        <a:effectLst/>
                        <a:latin typeface="Calibri"/>
                        <a:ea typeface="Calibri"/>
                        <a:cs typeface="Arial"/>
                      </a:endParaRPr>
                    </a:p>
                  </a:txBody>
                  <a:tcPr marL="49312" marR="49312" marT="0" marB="0" anchor="b"/>
                </a:tc>
              </a:tr>
              <a:tr h="231074">
                <a:tc>
                  <a:txBody>
                    <a:bodyPr/>
                    <a:lstStyle/>
                    <a:p>
                      <a:pPr algn="ctr" rtl="1">
                        <a:lnSpc>
                          <a:spcPct val="115000"/>
                        </a:lnSpc>
                        <a:spcAft>
                          <a:spcPts val="0"/>
                        </a:spcAft>
                      </a:pPr>
                      <a:r>
                        <a:rPr lang="en-US" sz="1400">
                          <a:effectLst/>
                        </a:rPr>
                        <a:t>tkn</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total TKN</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gN/m3</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105</a:t>
                      </a:r>
                      <a:endParaRPr lang="en-US" sz="1400">
                        <a:effectLst/>
                        <a:latin typeface="Calibri"/>
                        <a:ea typeface="Calibri"/>
                        <a:cs typeface="Arial"/>
                      </a:endParaRPr>
                    </a:p>
                  </a:txBody>
                  <a:tcPr marL="49312" marR="49312" marT="0" marB="0" anchor="b"/>
                </a:tc>
              </a:tr>
              <a:tr h="231074">
                <a:tc>
                  <a:txBody>
                    <a:bodyPr/>
                    <a:lstStyle/>
                    <a:p>
                      <a:pPr algn="ctr" rtl="1">
                        <a:lnSpc>
                          <a:spcPct val="115000"/>
                        </a:lnSpc>
                        <a:spcAft>
                          <a:spcPts val="0"/>
                        </a:spcAft>
                      </a:pPr>
                      <a:r>
                        <a:rPr lang="en-US" sz="1400">
                          <a:effectLst/>
                        </a:rPr>
                        <a:t>snh</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free and ionized ammonia</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gN/m3</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90</a:t>
                      </a:r>
                      <a:endParaRPr lang="en-US" sz="1400">
                        <a:effectLst/>
                        <a:latin typeface="Calibri"/>
                        <a:ea typeface="Calibri"/>
                        <a:cs typeface="Arial"/>
                      </a:endParaRPr>
                    </a:p>
                  </a:txBody>
                  <a:tcPr marL="49312" marR="49312" marT="0" marB="0" anchor="b"/>
                </a:tc>
              </a:tr>
              <a:tr h="231074">
                <a:tc gridSpan="4">
                  <a:txBody>
                    <a:bodyPr/>
                    <a:lstStyle/>
                    <a:p>
                      <a:pPr algn="ctr" rtl="1">
                        <a:lnSpc>
                          <a:spcPct val="115000"/>
                        </a:lnSpc>
                        <a:spcAft>
                          <a:spcPts val="0"/>
                        </a:spcAft>
                      </a:pPr>
                      <a:r>
                        <a:rPr lang="en-US" sz="1400" dirty="0">
                          <a:effectLst/>
                        </a:rPr>
                        <a:t>Influent Fractions</a:t>
                      </a:r>
                      <a:endParaRPr lang="en-US" sz="1400" dirty="0">
                        <a:effectLst/>
                        <a:latin typeface="Calibri"/>
                        <a:ea typeface="Calibri"/>
                        <a:cs typeface="Arial"/>
                      </a:endParaRPr>
                    </a:p>
                  </a:txBody>
                  <a:tcPr marL="49312" marR="49312" marT="0" marB="0" anchor="b"/>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r>
              <a:tr h="231074">
                <a:tc>
                  <a:txBody>
                    <a:bodyPr/>
                    <a:lstStyle/>
                    <a:p>
                      <a:pPr algn="ctr" rtl="1">
                        <a:lnSpc>
                          <a:spcPct val="115000"/>
                        </a:lnSpc>
                        <a:spcAft>
                          <a:spcPts val="0"/>
                        </a:spcAft>
                      </a:pPr>
                      <a:r>
                        <a:rPr lang="en-US" sz="1400">
                          <a:effectLst/>
                        </a:rPr>
                        <a:t>icv</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XCOD/VSS ratio</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gCOD/gVSS</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1.8</a:t>
                      </a:r>
                      <a:endParaRPr lang="en-US" sz="1400">
                        <a:effectLst/>
                        <a:latin typeface="Calibri"/>
                        <a:ea typeface="Calibri"/>
                        <a:cs typeface="Arial"/>
                      </a:endParaRPr>
                    </a:p>
                  </a:txBody>
                  <a:tcPr marL="49312" marR="49312" marT="0" marB="0" anchor="b"/>
                </a:tc>
              </a:tr>
              <a:tr h="231074">
                <a:tc>
                  <a:txBody>
                    <a:bodyPr/>
                    <a:lstStyle/>
                    <a:p>
                      <a:pPr algn="ctr" rtl="1">
                        <a:lnSpc>
                          <a:spcPct val="115000"/>
                        </a:lnSpc>
                        <a:spcAft>
                          <a:spcPts val="0"/>
                        </a:spcAft>
                      </a:pPr>
                      <a:r>
                        <a:rPr lang="en-US" sz="1400">
                          <a:effectLst/>
                        </a:rPr>
                        <a:t>fbod</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BOD5/BODultimate ratio</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0.6</a:t>
                      </a:r>
                      <a:endParaRPr lang="en-US" sz="1400">
                        <a:effectLst/>
                        <a:latin typeface="Calibri"/>
                        <a:ea typeface="Calibri"/>
                        <a:cs typeface="Arial"/>
                      </a:endParaRPr>
                    </a:p>
                  </a:txBody>
                  <a:tcPr marL="49312" marR="49312" marT="0" marB="0" anchor="b"/>
                </a:tc>
              </a:tr>
              <a:tr h="231074">
                <a:tc>
                  <a:txBody>
                    <a:bodyPr/>
                    <a:lstStyle/>
                    <a:p>
                      <a:pPr algn="ctr" rtl="1">
                        <a:lnSpc>
                          <a:spcPct val="115000"/>
                        </a:lnSpc>
                        <a:spcAft>
                          <a:spcPts val="0"/>
                        </a:spcAft>
                      </a:pPr>
                      <a:r>
                        <a:rPr lang="en-US" sz="1400">
                          <a:effectLst/>
                        </a:rPr>
                        <a:t>ivt</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VSS/TSS ratio</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gVSS/gTSS</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0.85</a:t>
                      </a:r>
                      <a:endParaRPr lang="en-US" sz="1400">
                        <a:effectLst/>
                        <a:latin typeface="Calibri"/>
                        <a:ea typeface="Calibri"/>
                        <a:cs typeface="Arial"/>
                      </a:endParaRPr>
                    </a:p>
                  </a:txBody>
                  <a:tcPr marL="49312" marR="49312" marT="0" marB="0" anchor="b"/>
                </a:tc>
              </a:tr>
              <a:tr h="231074">
                <a:tc gridSpan="4">
                  <a:txBody>
                    <a:bodyPr/>
                    <a:lstStyle/>
                    <a:p>
                      <a:pPr algn="ctr" rtl="1">
                        <a:lnSpc>
                          <a:spcPct val="115000"/>
                        </a:lnSpc>
                        <a:spcAft>
                          <a:spcPts val="0"/>
                        </a:spcAft>
                      </a:pPr>
                      <a:r>
                        <a:rPr lang="en-US" sz="1400">
                          <a:effectLst/>
                        </a:rPr>
                        <a:t>Organic Fractions</a:t>
                      </a:r>
                      <a:endParaRPr lang="en-US" sz="1400">
                        <a:effectLst/>
                        <a:latin typeface="Calibri"/>
                        <a:ea typeface="Calibri"/>
                        <a:cs typeface="Arial"/>
                      </a:endParaRPr>
                    </a:p>
                  </a:txBody>
                  <a:tcPr marL="49312" marR="49312" marT="0" marB="0" anchor="b"/>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r>
              <a:tr h="231074">
                <a:tc>
                  <a:txBody>
                    <a:bodyPr/>
                    <a:lstStyle/>
                    <a:p>
                      <a:pPr algn="ctr" rtl="1">
                        <a:lnSpc>
                          <a:spcPct val="115000"/>
                        </a:lnSpc>
                        <a:spcAft>
                          <a:spcPts val="0"/>
                        </a:spcAft>
                      </a:pPr>
                      <a:r>
                        <a:rPr lang="en-US" sz="1400">
                          <a:effectLst/>
                        </a:rPr>
                        <a:t>frsi</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soluble inert fraction of total COD</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0.001</a:t>
                      </a:r>
                      <a:endParaRPr lang="en-US" sz="1400">
                        <a:effectLst/>
                        <a:latin typeface="Calibri"/>
                        <a:ea typeface="Calibri"/>
                        <a:cs typeface="Arial"/>
                      </a:endParaRPr>
                    </a:p>
                  </a:txBody>
                  <a:tcPr marL="49312" marR="49312" marT="0" marB="0" anchor="b"/>
                </a:tc>
              </a:tr>
              <a:tr h="231074">
                <a:tc>
                  <a:txBody>
                    <a:bodyPr/>
                    <a:lstStyle/>
                    <a:p>
                      <a:pPr algn="ctr" rtl="1">
                        <a:lnSpc>
                          <a:spcPct val="115000"/>
                        </a:lnSpc>
                        <a:spcAft>
                          <a:spcPts val="0"/>
                        </a:spcAft>
                      </a:pPr>
                      <a:r>
                        <a:rPr lang="en-US" sz="1400">
                          <a:effectLst/>
                        </a:rPr>
                        <a:t>frss</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dirty="0">
                          <a:effectLst/>
                        </a:rPr>
                        <a:t>readily biodegradable fraction of total COD</a:t>
                      </a:r>
                      <a:endParaRPr lang="en-US" sz="1400" dirty="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a:effectLst/>
                        </a:rPr>
                        <a:t>0.18</a:t>
                      </a:r>
                      <a:endParaRPr lang="en-US" sz="1400">
                        <a:effectLst/>
                        <a:latin typeface="Calibri"/>
                        <a:ea typeface="Calibri"/>
                        <a:cs typeface="Arial"/>
                      </a:endParaRPr>
                    </a:p>
                  </a:txBody>
                  <a:tcPr marL="49312" marR="49312" marT="0" marB="0" anchor="b"/>
                </a:tc>
              </a:tr>
              <a:tr h="231074">
                <a:tc>
                  <a:txBody>
                    <a:bodyPr/>
                    <a:lstStyle/>
                    <a:p>
                      <a:pPr algn="ctr" rtl="1">
                        <a:lnSpc>
                          <a:spcPct val="115000"/>
                        </a:lnSpc>
                        <a:spcAft>
                          <a:spcPts val="0"/>
                        </a:spcAft>
                      </a:pPr>
                      <a:r>
                        <a:rPr lang="en-US" sz="1400">
                          <a:effectLst/>
                        </a:rPr>
                        <a:t>frxi</a:t>
                      </a:r>
                      <a:endParaRPr lang="en-US" sz="140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dirty="0">
                          <a:effectLst/>
                        </a:rPr>
                        <a:t>particulate inert fraction of total COD</a:t>
                      </a:r>
                      <a:endParaRPr lang="en-US" sz="1400" dirty="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dirty="0">
                          <a:effectLst/>
                        </a:rPr>
                        <a:t>-</a:t>
                      </a:r>
                      <a:endParaRPr lang="en-US" sz="1400" dirty="0">
                        <a:effectLst/>
                        <a:latin typeface="Calibri"/>
                        <a:ea typeface="Calibri"/>
                        <a:cs typeface="Arial"/>
                      </a:endParaRPr>
                    </a:p>
                  </a:txBody>
                  <a:tcPr marL="49312" marR="49312" marT="0" marB="0" anchor="b"/>
                </a:tc>
                <a:tc>
                  <a:txBody>
                    <a:bodyPr/>
                    <a:lstStyle/>
                    <a:p>
                      <a:pPr algn="ctr" rtl="1">
                        <a:lnSpc>
                          <a:spcPct val="115000"/>
                        </a:lnSpc>
                        <a:spcAft>
                          <a:spcPts val="0"/>
                        </a:spcAft>
                      </a:pPr>
                      <a:r>
                        <a:rPr lang="en-US" sz="1200" dirty="0">
                          <a:effectLst/>
                        </a:rPr>
                        <a:t>0.001</a:t>
                      </a:r>
                      <a:endParaRPr lang="en-US" sz="1400" dirty="0">
                        <a:effectLst/>
                        <a:latin typeface="Calibri"/>
                        <a:ea typeface="Calibri"/>
                        <a:cs typeface="Arial"/>
                      </a:endParaRPr>
                    </a:p>
                  </a:txBody>
                  <a:tcPr marL="49312" marR="49312" marT="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301828680"/>
              </p:ext>
            </p:extLst>
          </p:nvPr>
        </p:nvGraphicFramePr>
        <p:xfrm>
          <a:off x="435451" y="4400550"/>
          <a:ext cx="5336699" cy="1981200"/>
        </p:xfrm>
        <a:graphic>
          <a:graphicData uri="http://schemas.openxmlformats.org/drawingml/2006/table">
            <a:tbl>
              <a:tblPr firstRow="1" firstCol="1" bandRow="1">
                <a:tableStyleId>{5C22544A-7EE6-4342-B048-85BDC9FD1C3A}</a:tableStyleId>
              </a:tblPr>
              <a:tblGrid>
                <a:gridCol w="393532"/>
                <a:gridCol w="3627168"/>
                <a:gridCol w="834422"/>
                <a:gridCol w="481577"/>
              </a:tblGrid>
              <a:tr h="396240">
                <a:tc gridSpan="4">
                  <a:txBody>
                    <a:bodyPr/>
                    <a:lstStyle/>
                    <a:p>
                      <a:pPr algn="ctr" rtl="1">
                        <a:lnSpc>
                          <a:spcPct val="115000"/>
                        </a:lnSpc>
                        <a:spcAft>
                          <a:spcPts val="0"/>
                        </a:spcAft>
                      </a:pPr>
                      <a:r>
                        <a:rPr lang="en-US" sz="1400" dirty="0">
                          <a:effectLst/>
                        </a:rPr>
                        <a:t>Organic Variables</a:t>
                      </a:r>
                      <a:endParaRPr lang="en-US" sz="1400" dirty="0">
                        <a:effectLst/>
                        <a:latin typeface="Calibri"/>
                        <a:ea typeface="Calibri"/>
                        <a:cs typeface="Arial"/>
                      </a:endParaRPr>
                    </a:p>
                  </a:txBody>
                  <a:tcPr marL="68580" marR="68580" marT="0" marB="0" anchor="b"/>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r>
              <a:tr h="396240">
                <a:tc>
                  <a:txBody>
                    <a:bodyPr/>
                    <a:lstStyle/>
                    <a:p>
                      <a:pPr algn="ctr" rtl="1">
                        <a:lnSpc>
                          <a:spcPct val="115000"/>
                        </a:lnSpc>
                        <a:spcAft>
                          <a:spcPts val="0"/>
                        </a:spcAft>
                      </a:pPr>
                      <a:r>
                        <a:rPr lang="en-US" sz="1400">
                          <a:effectLst/>
                        </a:rPr>
                        <a:t>si</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soluble inert organic material</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gCOD/m3</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0.9</a:t>
                      </a:r>
                      <a:endParaRPr lang="en-US" sz="1400">
                        <a:effectLst/>
                        <a:latin typeface="Calibri"/>
                        <a:ea typeface="Calibri"/>
                        <a:cs typeface="Arial"/>
                      </a:endParaRPr>
                    </a:p>
                  </a:txBody>
                  <a:tcPr marL="68580" marR="68580" marT="0" marB="0" anchor="b"/>
                </a:tc>
              </a:tr>
              <a:tr h="396240">
                <a:tc>
                  <a:txBody>
                    <a:bodyPr/>
                    <a:lstStyle/>
                    <a:p>
                      <a:pPr algn="ctr" rtl="1">
                        <a:lnSpc>
                          <a:spcPct val="115000"/>
                        </a:lnSpc>
                        <a:spcAft>
                          <a:spcPts val="0"/>
                        </a:spcAft>
                      </a:pPr>
                      <a:r>
                        <a:rPr lang="en-US" sz="1400">
                          <a:effectLst/>
                        </a:rPr>
                        <a:t>ss</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readily biodegradable substrate</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gCOD/m3</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162</a:t>
                      </a:r>
                      <a:endParaRPr lang="en-US" sz="1400">
                        <a:effectLst/>
                        <a:latin typeface="Calibri"/>
                        <a:ea typeface="Calibri"/>
                        <a:cs typeface="Arial"/>
                      </a:endParaRPr>
                    </a:p>
                  </a:txBody>
                  <a:tcPr marL="68580" marR="68580" marT="0" marB="0" anchor="b"/>
                </a:tc>
              </a:tr>
              <a:tr h="396240">
                <a:tc>
                  <a:txBody>
                    <a:bodyPr/>
                    <a:lstStyle/>
                    <a:p>
                      <a:pPr algn="ctr" rtl="1">
                        <a:lnSpc>
                          <a:spcPct val="115000"/>
                        </a:lnSpc>
                        <a:spcAft>
                          <a:spcPts val="0"/>
                        </a:spcAft>
                      </a:pPr>
                      <a:r>
                        <a:rPr lang="en-US" sz="1400">
                          <a:effectLst/>
                        </a:rPr>
                        <a:t>xi</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particulate inert organic material</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gCOD/m3</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0.9</a:t>
                      </a:r>
                      <a:endParaRPr lang="en-US" sz="1400">
                        <a:effectLst/>
                        <a:latin typeface="Calibri"/>
                        <a:ea typeface="Calibri"/>
                        <a:cs typeface="Arial"/>
                      </a:endParaRPr>
                    </a:p>
                  </a:txBody>
                  <a:tcPr marL="68580" marR="68580" marT="0" marB="0" anchor="b"/>
                </a:tc>
              </a:tr>
              <a:tr h="396240">
                <a:tc>
                  <a:txBody>
                    <a:bodyPr/>
                    <a:lstStyle/>
                    <a:p>
                      <a:pPr algn="ctr" rtl="1">
                        <a:lnSpc>
                          <a:spcPct val="115000"/>
                        </a:lnSpc>
                        <a:spcAft>
                          <a:spcPts val="0"/>
                        </a:spcAft>
                      </a:pPr>
                      <a:r>
                        <a:rPr lang="en-US" sz="1400">
                          <a:effectLst/>
                        </a:rPr>
                        <a:t>xs</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slowly biodegradable substrate</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a:effectLst/>
                        </a:rPr>
                        <a:t>gCOD/m3</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100" dirty="0">
                          <a:effectLst/>
                        </a:rPr>
                        <a:t>736.2</a:t>
                      </a:r>
                      <a:endParaRPr lang="en-US" sz="1400" dirty="0">
                        <a:effectLst/>
                        <a:latin typeface="Calibri"/>
                        <a:ea typeface="Calibri"/>
                        <a:cs typeface="Arial"/>
                      </a:endParaRPr>
                    </a:p>
                  </a:txBody>
                  <a:tcPr marL="68580" marR="68580" marT="0"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087450723"/>
              </p:ext>
            </p:extLst>
          </p:nvPr>
        </p:nvGraphicFramePr>
        <p:xfrm>
          <a:off x="6015603" y="4113215"/>
          <a:ext cx="5671572" cy="2459034"/>
        </p:xfrm>
        <a:graphic>
          <a:graphicData uri="http://schemas.openxmlformats.org/drawingml/2006/table">
            <a:tbl>
              <a:tblPr firstRow="1" firstCol="1" bandRow="1">
                <a:tableStyleId>{5C22544A-7EE6-4342-B048-85BDC9FD1C3A}</a:tableStyleId>
              </a:tblPr>
              <a:tblGrid>
                <a:gridCol w="574990"/>
                <a:gridCol w="3203969"/>
                <a:gridCol w="1001925"/>
                <a:gridCol w="890688"/>
              </a:tblGrid>
              <a:tr h="273226">
                <a:tc gridSpan="4">
                  <a:txBody>
                    <a:bodyPr/>
                    <a:lstStyle/>
                    <a:p>
                      <a:pPr algn="ctr" rtl="1">
                        <a:lnSpc>
                          <a:spcPct val="115000"/>
                        </a:lnSpc>
                        <a:spcAft>
                          <a:spcPts val="0"/>
                        </a:spcAft>
                      </a:pPr>
                      <a:r>
                        <a:rPr lang="en-US" sz="1400" dirty="0">
                          <a:effectLst/>
                        </a:rPr>
                        <a:t>Volatile Fraction</a:t>
                      </a:r>
                      <a:endParaRPr lang="en-US" sz="1400" dirty="0">
                        <a:effectLst/>
                        <a:latin typeface="Calibri"/>
                        <a:ea typeface="Calibri"/>
                        <a:cs typeface="Arial"/>
                      </a:endParaRPr>
                    </a:p>
                  </a:txBody>
                  <a:tcPr marL="62761" marR="62761" marT="0" marB="0" anchor="b"/>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r>
              <a:tr h="273226">
                <a:tc>
                  <a:txBody>
                    <a:bodyPr/>
                    <a:lstStyle/>
                    <a:p>
                      <a:pPr algn="ctr" rtl="1">
                        <a:lnSpc>
                          <a:spcPct val="115000"/>
                        </a:lnSpc>
                        <a:spcAft>
                          <a:spcPts val="0"/>
                        </a:spcAft>
                      </a:pPr>
                      <a:r>
                        <a:rPr lang="en-US" sz="1400">
                          <a:effectLst/>
                        </a:rPr>
                        <a:t>ivt</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VSS/TSS ratio</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gVSS/gTSS</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0.85</a:t>
                      </a:r>
                      <a:endParaRPr lang="en-US" sz="1400">
                        <a:effectLst/>
                        <a:latin typeface="Calibri"/>
                        <a:ea typeface="Calibri"/>
                        <a:cs typeface="Arial"/>
                      </a:endParaRPr>
                    </a:p>
                  </a:txBody>
                  <a:tcPr marL="62761" marR="62761" marT="0" marB="0" anchor="b"/>
                </a:tc>
              </a:tr>
              <a:tr h="273226">
                <a:tc gridSpan="4">
                  <a:txBody>
                    <a:bodyPr/>
                    <a:lstStyle/>
                    <a:p>
                      <a:pPr algn="ctr" rtl="1">
                        <a:lnSpc>
                          <a:spcPct val="115000"/>
                        </a:lnSpc>
                        <a:spcAft>
                          <a:spcPts val="0"/>
                        </a:spcAft>
                      </a:pPr>
                      <a:r>
                        <a:rPr lang="en-US" sz="1400">
                          <a:effectLst/>
                        </a:rPr>
                        <a:t>Composite Variables</a:t>
                      </a:r>
                      <a:endParaRPr lang="en-US" sz="1400">
                        <a:effectLst/>
                        <a:latin typeface="Calibri"/>
                        <a:ea typeface="Calibri"/>
                        <a:cs typeface="Arial"/>
                      </a:endParaRPr>
                    </a:p>
                  </a:txBody>
                  <a:tcPr marL="62761" marR="62761" marT="0" marB="0" anchor="b"/>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r>
              <a:tr h="273226">
                <a:tc>
                  <a:txBody>
                    <a:bodyPr/>
                    <a:lstStyle/>
                    <a:p>
                      <a:pPr algn="ctr" rtl="1">
                        <a:lnSpc>
                          <a:spcPct val="115000"/>
                        </a:lnSpc>
                        <a:spcAft>
                          <a:spcPts val="0"/>
                        </a:spcAft>
                      </a:pPr>
                      <a:r>
                        <a:rPr lang="en-US" sz="1400">
                          <a:effectLst/>
                        </a:rPr>
                        <a:t>x</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total suspended solids</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g/m3</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481.76</a:t>
                      </a:r>
                      <a:endParaRPr lang="en-US" sz="1400">
                        <a:effectLst/>
                        <a:latin typeface="Calibri"/>
                        <a:ea typeface="Calibri"/>
                        <a:cs typeface="Arial"/>
                      </a:endParaRPr>
                    </a:p>
                  </a:txBody>
                  <a:tcPr marL="62761" marR="62761" marT="0" marB="0" anchor="b"/>
                </a:tc>
              </a:tr>
              <a:tr h="273226">
                <a:tc>
                  <a:txBody>
                    <a:bodyPr/>
                    <a:lstStyle/>
                    <a:p>
                      <a:pPr algn="ctr" rtl="1">
                        <a:lnSpc>
                          <a:spcPct val="115000"/>
                        </a:lnSpc>
                        <a:spcAft>
                          <a:spcPts val="0"/>
                        </a:spcAft>
                      </a:pPr>
                      <a:r>
                        <a:rPr lang="en-US" sz="1400">
                          <a:effectLst/>
                        </a:rPr>
                        <a:t>vss</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volatile suspended solids</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g/m3</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409.5</a:t>
                      </a:r>
                      <a:endParaRPr lang="en-US" sz="1400">
                        <a:effectLst/>
                        <a:latin typeface="Calibri"/>
                        <a:ea typeface="Calibri"/>
                        <a:cs typeface="Arial"/>
                      </a:endParaRPr>
                    </a:p>
                  </a:txBody>
                  <a:tcPr marL="62761" marR="62761" marT="0" marB="0" anchor="b"/>
                </a:tc>
              </a:tr>
              <a:tr h="273226">
                <a:tc>
                  <a:txBody>
                    <a:bodyPr/>
                    <a:lstStyle/>
                    <a:p>
                      <a:pPr algn="ctr" rtl="1">
                        <a:lnSpc>
                          <a:spcPct val="115000"/>
                        </a:lnSpc>
                        <a:spcAft>
                          <a:spcPts val="0"/>
                        </a:spcAft>
                      </a:pPr>
                      <a:r>
                        <a:rPr lang="en-US" sz="1400">
                          <a:effectLst/>
                        </a:rPr>
                        <a:t>xiss</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total inorganic suspended solids</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g/m3</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72.26</a:t>
                      </a:r>
                      <a:endParaRPr lang="en-US" sz="1400">
                        <a:effectLst/>
                        <a:latin typeface="Calibri"/>
                        <a:ea typeface="Calibri"/>
                        <a:cs typeface="Arial"/>
                      </a:endParaRPr>
                    </a:p>
                  </a:txBody>
                  <a:tcPr marL="62761" marR="62761" marT="0" marB="0" anchor="b"/>
                </a:tc>
              </a:tr>
              <a:tr h="273226">
                <a:tc>
                  <a:txBody>
                    <a:bodyPr/>
                    <a:lstStyle/>
                    <a:p>
                      <a:pPr algn="ctr" rtl="1">
                        <a:lnSpc>
                          <a:spcPct val="115000"/>
                        </a:lnSpc>
                        <a:spcAft>
                          <a:spcPts val="0"/>
                        </a:spcAft>
                      </a:pPr>
                      <a:r>
                        <a:rPr lang="en-US" sz="1400">
                          <a:effectLst/>
                        </a:rPr>
                        <a:t>bod</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total carbonaceous BOD5</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gO2/m3</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538.92</a:t>
                      </a:r>
                      <a:endParaRPr lang="en-US" sz="1400">
                        <a:effectLst/>
                        <a:latin typeface="Calibri"/>
                        <a:ea typeface="Calibri"/>
                        <a:cs typeface="Arial"/>
                      </a:endParaRPr>
                    </a:p>
                  </a:txBody>
                  <a:tcPr marL="62761" marR="62761" marT="0" marB="0" anchor="b"/>
                </a:tc>
              </a:tr>
              <a:tr h="273226">
                <a:tc>
                  <a:txBody>
                    <a:bodyPr/>
                    <a:lstStyle/>
                    <a:p>
                      <a:pPr algn="ctr" rtl="1">
                        <a:lnSpc>
                          <a:spcPct val="115000"/>
                        </a:lnSpc>
                        <a:spcAft>
                          <a:spcPts val="0"/>
                        </a:spcAft>
                      </a:pPr>
                      <a:r>
                        <a:rPr lang="en-US" sz="1400">
                          <a:effectLst/>
                        </a:rPr>
                        <a:t>cod</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dirty="0">
                          <a:effectLst/>
                        </a:rPr>
                        <a:t>total COD</a:t>
                      </a:r>
                      <a:endParaRPr lang="en-US" sz="1400" dirty="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gCOD/m3</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900</a:t>
                      </a:r>
                      <a:endParaRPr lang="en-US" sz="1400">
                        <a:effectLst/>
                        <a:latin typeface="Calibri"/>
                        <a:ea typeface="Calibri"/>
                        <a:cs typeface="Arial"/>
                      </a:endParaRPr>
                    </a:p>
                  </a:txBody>
                  <a:tcPr marL="62761" marR="62761" marT="0" marB="0" anchor="b"/>
                </a:tc>
              </a:tr>
              <a:tr h="273226">
                <a:tc>
                  <a:txBody>
                    <a:bodyPr/>
                    <a:lstStyle/>
                    <a:p>
                      <a:pPr algn="ctr" rtl="1">
                        <a:lnSpc>
                          <a:spcPct val="115000"/>
                        </a:lnSpc>
                        <a:spcAft>
                          <a:spcPts val="0"/>
                        </a:spcAft>
                      </a:pPr>
                      <a:r>
                        <a:rPr lang="en-US" sz="1400">
                          <a:effectLst/>
                        </a:rPr>
                        <a:t>tkn</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total TKN</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a:effectLst/>
                        </a:rPr>
                        <a:t>gN/m3</a:t>
                      </a:r>
                      <a:endParaRPr lang="en-US" sz="1400">
                        <a:effectLst/>
                        <a:latin typeface="Calibri"/>
                        <a:ea typeface="Calibri"/>
                        <a:cs typeface="Arial"/>
                      </a:endParaRPr>
                    </a:p>
                  </a:txBody>
                  <a:tcPr marL="62761" marR="62761" marT="0" marB="0" anchor="b"/>
                </a:tc>
                <a:tc>
                  <a:txBody>
                    <a:bodyPr/>
                    <a:lstStyle/>
                    <a:p>
                      <a:pPr algn="ctr" rtl="1">
                        <a:lnSpc>
                          <a:spcPct val="115000"/>
                        </a:lnSpc>
                        <a:spcAft>
                          <a:spcPts val="0"/>
                        </a:spcAft>
                      </a:pPr>
                      <a:r>
                        <a:rPr lang="en-US" sz="1200" dirty="0">
                          <a:effectLst/>
                        </a:rPr>
                        <a:t>105</a:t>
                      </a:r>
                      <a:endParaRPr lang="en-US" sz="1400" dirty="0">
                        <a:effectLst/>
                        <a:latin typeface="Calibri"/>
                        <a:ea typeface="Calibri"/>
                        <a:cs typeface="Arial"/>
                      </a:endParaRPr>
                    </a:p>
                  </a:txBody>
                  <a:tcPr marL="62761" marR="62761" marT="0" marB="0" anchor="b"/>
                </a:tc>
              </a:tr>
            </a:tbl>
          </a:graphicData>
        </a:graphic>
      </p:graphicFrame>
      <p:sp>
        <p:nvSpPr>
          <p:cNvPr id="8" name="Rectangle 1"/>
          <p:cNvSpPr>
            <a:spLocks noChangeArrowheads="1"/>
          </p:cNvSpPr>
          <p:nvPr/>
        </p:nvSpPr>
        <p:spPr bwMode="auto">
          <a:xfrm>
            <a:off x="2871788" y="21605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0170034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rPr>
              <a:t>Methodology</a:t>
            </a:r>
            <a:endParaRPr lang="ar-JO" dirty="0">
              <a:solidFill>
                <a:schemeClr val="bg1">
                  <a:lumMod val="50000"/>
                </a:schemeClr>
              </a:solidFill>
            </a:endParaRPr>
          </a:p>
        </p:txBody>
      </p:sp>
      <p:graphicFrame>
        <p:nvGraphicFramePr>
          <p:cNvPr id="4" name="رسم تخطيطي 5"/>
          <p:cNvGraphicFramePr>
            <a:graphicFrameLocks noGrp="1"/>
          </p:cNvGraphicFramePr>
          <p:nvPr>
            <p:ph idx="1"/>
            <p:extLst>
              <p:ext uri="{D42A27DB-BD31-4B8C-83A1-F6EECF244321}">
                <p14:modId xmlns:p14="http://schemas.microsoft.com/office/powerpoint/2010/main" val="3750100695"/>
              </p:ext>
            </p:extLst>
          </p:nvPr>
        </p:nvGraphicFramePr>
        <p:xfrm>
          <a:off x="419070" y="2001328"/>
          <a:ext cx="9889496" cy="3600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5</a:t>
            </a:fld>
            <a:endParaRPr lang="ar-SA"/>
          </a:p>
        </p:txBody>
      </p:sp>
    </p:spTree>
    <p:extLst>
      <p:ext uri="{BB962C8B-B14F-4D97-AF65-F5344CB8AC3E}">
        <p14:creationId xmlns:p14="http://schemas.microsoft.com/office/powerpoint/2010/main" val="42326810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Primary Treatment</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50</a:t>
            </a:fld>
            <a:endParaRPr lang="ar-SA"/>
          </a:p>
        </p:txBody>
      </p:sp>
      <p:pic>
        <p:nvPicPr>
          <p:cNvPr id="1028" name="Picture 4" descr="C:\Users\Nahawand Ismael\Desktop\25520047_1699777813418312_2067325165_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50" y="2119313"/>
            <a:ext cx="5619750" cy="24098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Nahawand Ismael\Desktop\25497309_1699777820084978_215267317_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0300" y="1433513"/>
            <a:ext cx="5829300" cy="4467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252780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7806"/>
          </a:xfrm>
        </p:spPr>
        <p:txBody>
          <a:bodyPr/>
          <a:lstStyle/>
          <a:p>
            <a:r>
              <a:rPr lang="en-US" dirty="0" smtClean="0"/>
              <a:t>3. Secondary Treatment – Anoxic Tank</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51</a:t>
            </a:fld>
            <a:endParaRPr lang="ar-SA"/>
          </a:p>
        </p:txBody>
      </p:sp>
      <p:pic>
        <p:nvPicPr>
          <p:cNvPr id="2050" name="Picture 2" descr="C:\Users\Nahawand Ismael\Desktop\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48" y="2081213"/>
            <a:ext cx="7437127" cy="2767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4936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79253"/>
          </a:xfrm>
        </p:spPr>
        <p:txBody>
          <a:bodyPr/>
          <a:lstStyle/>
          <a:p>
            <a:r>
              <a:rPr lang="en-US" dirty="0" smtClean="0"/>
              <a:t>3. Secondary Treatment – Aeration Tank</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52</a:t>
            </a:fld>
            <a:endParaRPr lang="ar-SA"/>
          </a:p>
        </p:txBody>
      </p:sp>
      <p:pic>
        <p:nvPicPr>
          <p:cNvPr id="5" name="Content Placeholder 4"/>
          <p:cNvPicPr>
            <a:picLocks noGrp="1"/>
          </p:cNvPicPr>
          <p:nvPr>
            <p:ph idx="1"/>
          </p:nvPr>
        </p:nvPicPr>
        <p:blipFill>
          <a:blip r:embed="rId2"/>
          <a:stretch>
            <a:fillRect/>
          </a:stretch>
        </p:blipFill>
        <p:spPr>
          <a:xfrm>
            <a:off x="960278" y="2047875"/>
            <a:ext cx="7345521" cy="2219325"/>
          </a:xfrm>
          <a:prstGeom prst="rect">
            <a:avLst/>
          </a:prstGeom>
          <a:ln>
            <a:solidFill>
              <a:schemeClr val="accent1"/>
            </a:solidFill>
          </a:ln>
        </p:spPr>
      </p:pic>
      <mc:AlternateContent xmlns:mc="http://schemas.openxmlformats.org/markup-compatibility/2006" xmlns:a14="http://schemas.microsoft.com/office/drawing/2010/main">
        <mc:Choice Requires="a14">
          <p:sp>
            <p:nvSpPr>
              <p:cNvPr id="6" name="Rectangle 5"/>
              <p:cNvSpPr/>
              <p:nvPr/>
            </p:nvSpPr>
            <p:spPr>
              <a:xfrm>
                <a:off x="979758" y="4725379"/>
                <a:ext cx="2262992" cy="716093"/>
              </a:xfrm>
              <a:prstGeom prst="rect">
                <a:avLst/>
              </a:prstGeom>
            </p:spPr>
            <p:txBody>
              <a:bodyPr wrap="none">
                <a:spAutoFit/>
              </a:bodyPr>
              <a:lstStyle/>
              <a:p>
                <a14:m>
                  <m:oMath xmlns:m="http://schemas.openxmlformats.org/officeDocument/2006/math">
                    <m:f>
                      <m:fPr>
                        <m:type m:val="skw"/>
                        <m:ctrlPr>
                          <a:rPr lang="en-US" sz="2800" i="1">
                            <a:latin typeface="Cambria Math"/>
                          </a:rPr>
                        </m:ctrlPr>
                      </m:fPr>
                      <m:num>
                        <m:r>
                          <m:rPr>
                            <m:sty m:val="p"/>
                          </m:rPr>
                          <a:rPr lang="en-US" sz="2800">
                            <a:latin typeface="Cambria Math"/>
                          </a:rPr>
                          <m:t>F</m:t>
                        </m:r>
                      </m:num>
                      <m:den>
                        <m:r>
                          <m:rPr>
                            <m:sty m:val="p"/>
                          </m:rPr>
                          <a:rPr lang="en-US" sz="2800">
                            <a:latin typeface="Cambria Math"/>
                          </a:rPr>
                          <m:t>M</m:t>
                        </m:r>
                      </m:den>
                    </m:f>
                  </m:oMath>
                </a14:m>
                <a:r>
                  <a:rPr lang="en-US" sz="2800" dirty="0"/>
                  <a:t>  =</a:t>
                </a:r>
                <a14:m>
                  <m:oMath xmlns:m="http://schemas.openxmlformats.org/officeDocument/2006/math">
                    <m:r>
                      <a:rPr lang="en-US" sz="2800">
                        <a:latin typeface="Cambria Math"/>
                      </a:rPr>
                      <m:t> </m:t>
                    </m:r>
                    <m:f>
                      <m:fPr>
                        <m:ctrlPr>
                          <a:rPr lang="en-US" sz="2800" i="1">
                            <a:latin typeface="Cambria Math"/>
                          </a:rPr>
                        </m:ctrlPr>
                      </m:fPr>
                      <m:num>
                        <m:r>
                          <m:rPr>
                            <m:sty m:val="p"/>
                          </m:rPr>
                          <a:rPr lang="en-US" sz="2800">
                            <a:latin typeface="Cambria Math"/>
                          </a:rPr>
                          <m:t>Q</m:t>
                        </m:r>
                        <m:r>
                          <a:rPr lang="en-US" sz="2800">
                            <a:latin typeface="Cambria Math"/>
                          </a:rPr>
                          <m:t>×</m:t>
                        </m:r>
                        <m:r>
                          <m:rPr>
                            <m:sty m:val="p"/>
                          </m:rPr>
                          <a:rPr lang="en-US" sz="2800">
                            <a:latin typeface="Cambria Math"/>
                          </a:rPr>
                          <m:t>BOD</m:t>
                        </m:r>
                      </m:num>
                      <m:den>
                        <m:r>
                          <m:rPr>
                            <m:sty m:val="p"/>
                          </m:rPr>
                          <a:rPr lang="en-US" sz="2800">
                            <a:latin typeface="Cambria Math"/>
                          </a:rPr>
                          <m:t>V</m:t>
                        </m:r>
                        <m:r>
                          <a:rPr lang="en-US" sz="2800">
                            <a:latin typeface="Cambria Math"/>
                          </a:rPr>
                          <m:t>×</m:t>
                        </m:r>
                        <m:r>
                          <m:rPr>
                            <m:sty m:val="p"/>
                          </m:rPr>
                          <a:rPr lang="en-US" sz="2800">
                            <a:latin typeface="Cambria Math"/>
                          </a:rPr>
                          <m:t>MLSS</m:t>
                        </m:r>
                      </m:den>
                    </m:f>
                  </m:oMath>
                </a14:m>
                <a:endParaRPr lang="ar-JO" dirty="0"/>
              </a:p>
            </p:txBody>
          </p:sp>
        </mc:Choice>
        <mc:Fallback xmlns="">
          <p:sp>
            <p:nvSpPr>
              <p:cNvPr id="6" name="Rectangle 5"/>
              <p:cNvSpPr>
                <a:spLocks noRot="1" noChangeAspect="1" noMove="1" noResize="1" noEditPoints="1" noAdjustHandles="1" noChangeArrowheads="1" noChangeShapeType="1" noTextEdit="1"/>
              </p:cNvSpPr>
              <p:nvPr/>
            </p:nvSpPr>
            <p:spPr>
              <a:xfrm>
                <a:off x="979758" y="4725379"/>
                <a:ext cx="2262992" cy="716093"/>
              </a:xfrm>
              <a:prstGeom prst="rect">
                <a:avLst/>
              </a:prstGeom>
              <a:blipFill rotWithShape="1">
                <a:blip r:embed="rId3"/>
                <a:stretch>
                  <a:fillRect r="-9164" b="-8475"/>
                </a:stretch>
              </a:blipFill>
            </p:spPr>
            <p:txBody>
              <a:bodyPr/>
              <a:lstStyle/>
              <a:p>
                <a:r>
                  <a:rPr lang="ar-JO">
                    <a:noFill/>
                  </a:rPr>
                  <a:t> </a:t>
                </a:r>
              </a:p>
            </p:txBody>
          </p:sp>
        </mc:Fallback>
      </mc:AlternateContent>
    </p:spTree>
    <p:extLst>
      <p:ext uri="{BB962C8B-B14F-4D97-AF65-F5344CB8AC3E}">
        <p14:creationId xmlns:p14="http://schemas.microsoft.com/office/powerpoint/2010/main" val="42127058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Secondary Treatment – Aeration Tank</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53</a:t>
            </a:fld>
            <a:endParaRPr lang="ar-SA"/>
          </a:p>
        </p:txBody>
      </p:sp>
      <p:pic>
        <p:nvPicPr>
          <p:cNvPr id="3074" name="Picture 2" descr="C:\Users\Nahawand Ismael\Desktop\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98" y="1981200"/>
            <a:ext cx="4910137" cy="352425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Nahawand Ismael\Desktop\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8135" y="1428750"/>
            <a:ext cx="7147665" cy="516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93503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Secondary Treatment - SST</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54</a:t>
            </a:fld>
            <a:endParaRPr lang="ar-SA"/>
          </a:p>
        </p:txBody>
      </p:sp>
      <p:pic>
        <p:nvPicPr>
          <p:cNvPr id="4098" name="Picture 2" descr="C:\Users\Nahawand Ismael\Desktop\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50" y="2219325"/>
            <a:ext cx="5676900" cy="260985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Nahawand Ismael\Desktop\3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457325"/>
            <a:ext cx="5876925" cy="453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4587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675" y="542488"/>
            <a:ext cx="8596668" cy="690694"/>
          </a:xfrm>
        </p:spPr>
        <p:txBody>
          <a:bodyPr/>
          <a:lstStyle/>
          <a:p>
            <a:pPr algn="ctr"/>
            <a:r>
              <a:rPr lang="en-US" dirty="0" smtClean="0"/>
              <a:t>Simulation Results-PST</a:t>
            </a:r>
            <a:endParaRPr lang="ar-JO"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45825686"/>
              </p:ext>
            </p:extLst>
          </p:nvPr>
        </p:nvGraphicFramePr>
        <p:xfrm>
          <a:off x="2567945" y="3602640"/>
          <a:ext cx="5309229" cy="2664809"/>
        </p:xfrm>
        <a:graphic>
          <a:graphicData uri="http://schemas.openxmlformats.org/drawingml/2006/table">
            <a:tbl>
              <a:tblPr firstRow="1" firstCol="1" bandRow="1">
                <a:tableStyleId>{5C22544A-7EE6-4342-B048-85BDC9FD1C3A}</a:tableStyleId>
              </a:tblPr>
              <a:tblGrid>
                <a:gridCol w="2031307"/>
                <a:gridCol w="1326484"/>
                <a:gridCol w="975719"/>
                <a:gridCol w="975719"/>
              </a:tblGrid>
              <a:tr h="352828">
                <a:tc>
                  <a:txBody>
                    <a:bodyPr/>
                    <a:lstStyle/>
                    <a:p>
                      <a:pPr>
                        <a:lnSpc>
                          <a:spcPct val="115000"/>
                        </a:lnSpc>
                      </a:pPr>
                      <a:endParaRPr lang="en-US" sz="1400" dirty="0">
                        <a:effectLst/>
                        <a:latin typeface="Calibri"/>
                        <a:cs typeface="Arial"/>
                      </a:endParaRPr>
                    </a:p>
                  </a:txBody>
                  <a:tcPr marL="68580" marR="68580" marT="0" marB="0" anchor="b"/>
                </a:tc>
                <a:tc>
                  <a:txBody>
                    <a:bodyPr/>
                    <a:lstStyle/>
                    <a:p>
                      <a:pPr>
                        <a:lnSpc>
                          <a:spcPct val="115000"/>
                        </a:lnSpc>
                      </a:pPr>
                      <a:endParaRPr lang="en-US" sz="1400">
                        <a:effectLst/>
                        <a:latin typeface="Calibri"/>
                        <a:cs typeface="Arial"/>
                      </a:endParaRPr>
                    </a:p>
                  </a:txBody>
                  <a:tcPr marL="68580" marR="68580" marT="0" marB="0" anchor="b"/>
                </a:tc>
                <a:tc>
                  <a:txBody>
                    <a:bodyPr/>
                    <a:lstStyle/>
                    <a:p>
                      <a:pPr algn="ctr" rtl="1">
                        <a:lnSpc>
                          <a:spcPct val="115000"/>
                        </a:lnSpc>
                        <a:spcAft>
                          <a:spcPts val="0"/>
                        </a:spcAft>
                      </a:pPr>
                      <a:r>
                        <a:rPr lang="en-US" sz="1400" dirty="0" smtClean="0">
                          <a:effectLst/>
                          <a:latin typeface="Calibri"/>
                          <a:ea typeface="Calibri"/>
                          <a:cs typeface="Arial"/>
                        </a:rPr>
                        <a:t>In</a:t>
                      </a:r>
                      <a:endParaRPr lang="en-US" sz="14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dirty="0" smtClean="0">
                          <a:effectLst/>
                          <a:latin typeface="+mn-lt"/>
                          <a:ea typeface="+mn-ea"/>
                          <a:cs typeface="+mn-cs"/>
                        </a:rPr>
                        <a:t>Out</a:t>
                      </a:r>
                      <a:endParaRPr lang="en-US" sz="1400" dirty="0">
                        <a:effectLst/>
                        <a:latin typeface="Calibri"/>
                        <a:ea typeface="Calibri"/>
                        <a:cs typeface="Arial"/>
                      </a:endParaRPr>
                    </a:p>
                  </a:txBody>
                  <a:tcPr marL="68580" marR="68580" marT="0" marB="0" anchor="b"/>
                </a:tc>
              </a:tr>
              <a:tr h="330283">
                <a:tc>
                  <a:txBody>
                    <a:bodyPr/>
                    <a:lstStyle/>
                    <a:p>
                      <a:pPr algn="ctr" rtl="1">
                        <a:lnSpc>
                          <a:spcPct val="115000"/>
                        </a:lnSpc>
                        <a:spcAft>
                          <a:spcPts val="0"/>
                        </a:spcAft>
                      </a:pPr>
                      <a:r>
                        <a:rPr lang="en-US" sz="1400" dirty="0">
                          <a:effectLst/>
                        </a:rPr>
                        <a:t>Flow</a:t>
                      </a:r>
                      <a:endParaRPr lang="en-US" sz="14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m3/d</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5500</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dirty="0">
                          <a:effectLst/>
                        </a:rPr>
                        <a:t>5490</a:t>
                      </a:r>
                      <a:endParaRPr lang="en-US" sz="1400" dirty="0">
                        <a:effectLst/>
                        <a:latin typeface="Calibri"/>
                        <a:ea typeface="Calibri"/>
                        <a:cs typeface="Arial"/>
                      </a:endParaRPr>
                    </a:p>
                  </a:txBody>
                  <a:tcPr marL="68580" marR="68580" marT="0" marB="0" anchor="b"/>
                </a:tc>
              </a:tr>
              <a:tr h="330283">
                <a:tc>
                  <a:txBody>
                    <a:bodyPr/>
                    <a:lstStyle/>
                    <a:p>
                      <a:pPr algn="ctr" rtl="1">
                        <a:lnSpc>
                          <a:spcPct val="115000"/>
                        </a:lnSpc>
                        <a:spcAft>
                          <a:spcPts val="0"/>
                        </a:spcAft>
                      </a:pPr>
                      <a:r>
                        <a:rPr lang="en-US" sz="1400">
                          <a:effectLst/>
                        </a:rPr>
                        <a:t>TSS</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mg/L</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481.76</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378.15</a:t>
                      </a:r>
                      <a:endParaRPr lang="en-US" sz="1400">
                        <a:effectLst/>
                        <a:latin typeface="Calibri"/>
                        <a:ea typeface="Calibri"/>
                        <a:cs typeface="Arial"/>
                      </a:endParaRPr>
                    </a:p>
                  </a:txBody>
                  <a:tcPr marL="68580" marR="68580" marT="0" marB="0" anchor="b"/>
                </a:tc>
              </a:tr>
              <a:tr h="330283">
                <a:tc>
                  <a:txBody>
                    <a:bodyPr/>
                    <a:lstStyle/>
                    <a:p>
                      <a:pPr algn="ctr" rtl="1">
                        <a:lnSpc>
                          <a:spcPct val="115000"/>
                        </a:lnSpc>
                        <a:spcAft>
                          <a:spcPts val="0"/>
                        </a:spcAft>
                      </a:pPr>
                      <a:r>
                        <a:rPr lang="en-US" sz="1400">
                          <a:effectLst/>
                        </a:rPr>
                        <a:t>VSS</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mg/L</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409.5</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321.43</a:t>
                      </a:r>
                      <a:endParaRPr lang="en-US" sz="1400">
                        <a:effectLst/>
                        <a:latin typeface="Calibri"/>
                        <a:ea typeface="Calibri"/>
                        <a:cs typeface="Arial"/>
                      </a:endParaRPr>
                    </a:p>
                  </a:txBody>
                  <a:tcPr marL="68580" marR="68580" marT="0" marB="0" anchor="b"/>
                </a:tc>
              </a:tr>
              <a:tr h="330283">
                <a:tc>
                  <a:txBody>
                    <a:bodyPr/>
                    <a:lstStyle/>
                    <a:p>
                      <a:pPr algn="ctr" rtl="1">
                        <a:lnSpc>
                          <a:spcPct val="115000"/>
                        </a:lnSpc>
                        <a:spcAft>
                          <a:spcPts val="0"/>
                        </a:spcAft>
                      </a:pPr>
                      <a:r>
                        <a:rPr lang="en-US" sz="1400">
                          <a:effectLst/>
                        </a:rPr>
                        <a:t>cBOD5</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mg/L</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538.92</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443.92</a:t>
                      </a:r>
                      <a:endParaRPr lang="en-US" sz="1400">
                        <a:effectLst/>
                        <a:latin typeface="Calibri"/>
                        <a:ea typeface="Calibri"/>
                        <a:cs typeface="Arial"/>
                      </a:endParaRPr>
                    </a:p>
                  </a:txBody>
                  <a:tcPr marL="68580" marR="68580" marT="0" marB="0" anchor="b"/>
                </a:tc>
              </a:tr>
              <a:tr h="330283">
                <a:tc>
                  <a:txBody>
                    <a:bodyPr/>
                    <a:lstStyle/>
                    <a:p>
                      <a:pPr algn="ctr" rtl="1">
                        <a:lnSpc>
                          <a:spcPct val="115000"/>
                        </a:lnSpc>
                        <a:spcAft>
                          <a:spcPts val="0"/>
                        </a:spcAft>
                      </a:pPr>
                      <a:r>
                        <a:rPr lang="en-US" sz="1400">
                          <a:effectLst/>
                        </a:rPr>
                        <a:t>COD</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mg/L</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900</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741.47</a:t>
                      </a:r>
                      <a:endParaRPr lang="en-US" sz="1400">
                        <a:effectLst/>
                        <a:latin typeface="Calibri"/>
                        <a:ea typeface="Calibri"/>
                        <a:cs typeface="Arial"/>
                      </a:endParaRPr>
                    </a:p>
                  </a:txBody>
                  <a:tcPr marL="68580" marR="68580" marT="0" marB="0" anchor="b"/>
                </a:tc>
              </a:tr>
              <a:tr h="330283">
                <a:tc>
                  <a:txBody>
                    <a:bodyPr/>
                    <a:lstStyle/>
                    <a:p>
                      <a:pPr algn="ctr" rtl="1">
                        <a:lnSpc>
                          <a:spcPct val="115000"/>
                        </a:lnSpc>
                        <a:spcAft>
                          <a:spcPts val="0"/>
                        </a:spcAft>
                      </a:pPr>
                      <a:r>
                        <a:rPr lang="en-US" sz="1400">
                          <a:effectLst/>
                        </a:rPr>
                        <a:t>TKN</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mgN/L</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105</a:t>
                      </a:r>
                      <a:endParaRPr lang="en-US" sz="14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a:effectLst/>
                        </a:rPr>
                        <a:t>103.92</a:t>
                      </a:r>
                      <a:endParaRPr lang="en-US" sz="1400">
                        <a:effectLst/>
                        <a:latin typeface="Calibri"/>
                        <a:ea typeface="Calibri"/>
                        <a:cs typeface="Arial"/>
                      </a:endParaRPr>
                    </a:p>
                  </a:txBody>
                  <a:tcPr marL="68580" marR="68580" marT="0" marB="0" anchor="b"/>
                </a:tc>
              </a:tr>
              <a:tr h="330283">
                <a:tc>
                  <a:txBody>
                    <a:bodyPr/>
                    <a:lstStyle/>
                    <a:p>
                      <a:pPr algn="ctr" rtl="1">
                        <a:lnSpc>
                          <a:spcPct val="115000"/>
                        </a:lnSpc>
                        <a:spcAft>
                          <a:spcPts val="0"/>
                        </a:spcAft>
                      </a:pPr>
                      <a:r>
                        <a:rPr lang="en-US" sz="1400" dirty="0" smtClean="0">
                          <a:effectLst/>
                          <a:latin typeface="Calibri"/>
                          <a:ea typeface="Calibri"/>
                          <a:cs typeface="Arial"/>
                        </a:rPr>
                        <a:t>HRT</a:t>
                      </a:r>
                      <a:endParaRPr lang="en-US" sz="14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dirty="0" smtClean="0">
                          <a:effectLst/>
                          <a:latin typeface="+mn-lt"/>
                          <a:ea typeface="+mn-ea"/>
                          <a:cs typeface="+mn-cs"/>
                        </a:rPr>
                        <a:t>h</a:t>
                      </a:r>
                      <a:endParaRPr lang="en-US" sz="14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dirty="0" smtClean="0">
                          <a:effectLst/>
                        </a:rPr>
                        <a:t>-</a:t>
                      </a:r>
                      <a:endParaRPr lang="en-US" sz="14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400" dirty="0" smtClean="0">
                          <a:effectLst/>
                        </a:rPr>
                        <a:t>3.27</a:t>
                      </a:r>
                      <a:endParaRPr lang="en-US" sz="1400" dirty="0">
                        <a:effectLst/>
                        <a:latin typeface="Calibri"/>
                        <a:ea typeface="Calibri"/>
                        <a:cs typeface="Arial"/>
                      </a:endParaRPr>
                    </a:p>
                  </a:txBody>
                  <a:tcPr marL="68580" marR="68580" marT="0" marB="0" anchor="b"/>
                </a:tc>
              </a:tr>
            </a:tbl>
          </a:graphicData>
        </a:graphic>
      </p:graphicFrame>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55</a:t>
            </a:fld>
            <a:endParaRPr lang="ar-SA"/>
          </a:p>
        </p:txBody>
      </p:sp>
      <p:pic>
        <p:nvPicPr>
          <p:cNvPr id="307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2822" y="1359789"/>
            <a:ext cx="2492375" cy="166052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3"/>
          <p:cNvSpPr>
            <a:spLocks noChangeArrowheads="1"/>
          </p:cNvSpPr>
          <p:nvPr/>
        </p:nvSpPr>
        <p:spPr bwMode="auto">
          <a:xfrm>
            <a:off x="2243138" y="506253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8519765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556" y="466987"/>
            <a:ext cx="8596668" cy="590026"/>
          </a:xfrm>
        </p:spPr>
        <p:txBody>
          <a:bodyPr>
            <a:normAutofit fontScale="90000"/>
          </a:bodyPr>
          <a:lstStyle/>
          <a:p>
            <a:pPr algn="ctr"/>
            <a:r>
              <a:rPr lang="en-US" dirty="0" smtClean="0"/>
              <a:t>Simulation Results-Anoxic Tank</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56</a:t>
            </a:fld>
            <a:endParaRPr lang="ar-SA"/>
          </a:p>
        </p:txBody>
      </p:sp>
      <p:sp>
        <p:nvSpPr>
          <p:cNvPr id="7" name="Rectangle 2"/>
          <p:cNvSpPr>
            <a:spLocks noChangeArrowheads="1"/>
          </p:cNvSpPr>
          <p:nvPr/>
        </p:nvSpPr>
        <p:spPr bwMode="auto">
          <a:xfrm>
            <a:off x="2355850" y="29448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pic>
        <p:nvPicPr>
          <p:cNvPr id="409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1719" y="1304926"/>
            <a:ext cx="2895600" cy="193516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2355850" y="53371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09392758"/>
              </p:ext>
            </p:extLst>
          </p:nvPr>
        </p:nvGraphicFramePr>
        <p:xfrm>
          <a:off x="419100" y="3402013"/>
          <a:ext cx="5240654" cy="1822704"/>
        </p:xfrm>
        <a:graphic>
          <a:graphicData uri="http://schemas.openxmlformats.org/drawingml/2006/table">
            <a:tbl>
              <a:tblPr firstRow="1" firstCol="1" bandRow="1">
                <a:tableStyleId>{5C22544A-7EE6-4342-B048-85BDC9FD1C3A}</a:tableStyleId>
              </a:tblPr>
              <a:tblGrid>
                <a:gridCol w="1696291"/>
                <a:gridCol w="1109479"/>
                <a:gridCol w="811628"/>
                <a:gridCol w="811628"/>
                <a:gridCol w="811628"/>
              </a:tblGrid>
              <a:tr h="164465">
                <a:tc>
                  <a:txBody>
                    <a:bodyPr/>
                    <a:lstStyle/>
                    <a:p>
                      <a:pPr>
                        <a:lnSpc>
                          <a:spcPct val="115000"/>
                        </a:lnSpc>
                      </a:pPr>
                      <a:endParaRPr lang="en-US" sz="1600" dirty="0">
                        <a:effectLst/>
                        <a:latin typeface="Calibri"/>
                        <a:cs typeface="Arial"/>
                      </a:endParaRPr>
                    </a:p>
                  </a:txBody>
                  <a:tcPr marL="68580" marR="68580" marT="0" marB="0" anchor="b"/>
                </a:tc>
                <a:tc>
                  <a:txBody>
                    <a:bodyPr/>
                    <a:lstStyle/>
                    <a:p>
                      <a:pPr>
                        <a:lnSpc>
                          <a:spcPct val="115000"/>
                        </a:lnSpc>
                      </a:pPr>
                      <a:endParaRPr lang="en-US" sz="1600" dirty="0">
                        <a:effectLst/>
                        <a:latin typeface="Calibri"/>
                        <a:cs typeface="Arial"/>
                      </a:endParaRPr>
                    </a:p>
                  </a:txBody>
                  <a:tcPr marL="68580" marR="68580" marT="0" marB="0" anchor="b"/>
                </a:tc>
                <a:tc gridSpan="3">
                  <a:txBody>
                    <a:bodyPr/>
                    <a:lstStyle/>
                    <a:p>
                      <a:pPr algn="ctr" rtl="1">
                        <a:lnSpc>
                          <a:spcPct val="115000"/>
                        </a:lnSpc>
                        <a:spcAft>
                          <a:spcPts val="0"/>
                        </a:spcAft>
                      </a:pPr>
                      <a:r>
                        <a:rPr lang="en-US" sz="1200" dirty="0">
                          <a:effectLst/>
                        </a:rPr>
                        <a:t>Simulation Results</a:t>
                      </a:r>
                      <a:endParaRPr lang="en-US" sz="1600" dirty="0">
                        <a:effectLst/>
                        <a:latin typeface="Calibri"/>
                        <a:ea typeface="Calibri"/>
                        <a:cs typeface="Arial"/>
                      </a:endParaRPr>
                    </a:p>
                  </a:txBody>
                  <a:tcPr marL="68580" marR="68580" marT="0" marB="0" anchor="b"/>
                </a:tc>
                <a:tc hMerge="1">
                  <a:txBody>
                    <a:bodyPr/>
                    <a:lstStyle/>
                    <a:p>
                      <a:pPr rtl="1"/>
                      <a:endParaRPr lang="ar-JO"/>
                    </a:p>
                  </a:txBody>
                  <a:tcPr/>
                </a:tc>
                <a:tc hMerge="1">
                  <a:txBody>
                    <a:bodyPr/>
                    <a:lstStyle/>
                    <a:p>
                      <a:pPr>
                        <a:lnSpc>
                          <a:spcPct val="115000"/>
                        </a:lnSpc>
                      </a:pPr>
                      <a:endParaRPr lang="en-US" sz="1600" dirty="0">
                        <a:effectLst/>
                        <a:latin typeface="Calibri"/>
                        <a:cs typeface="Arial"/>
                      </a:endParaRPr>
                    </a:p>
                  </a:txBody>
                  <a:tcPr marL="68580" marR="68580" marT="0" marB="0" anchor="b"/>
                </a:tc>
              </a:tr>
              <a:tr h="164465">
                <a:tc>
                  <a:txBody>
                    <a:bodyPr/>
                    <a:lstStyle/>
                    <a:p>
                      <a:pPr>
                        <a:lnSpc>
                          <a:spcPct val="115000"/>
                        </a:lnSpc>
                      </a:pPr>
                      <a:endParaRPr lang="en-US" sz="1600">
                        <a:effectLst/>
                        <a:latin typeface="Calibri"/>
                        <a:cs typeface="Arial"/>
                      </a:endParaRPr>
                    </a:p>
                  </a:txBody>
                  <a:tcPr marL="68580" marR="68580" marT="0" marB="0" anchor="b"/>
                </a:tc>
                <a:tc>
                  <a:txBody>
                    <a:bodyPr/>
                    <a:lstStyle/>
                    <a:p>
                      <a:pPr>
                        <a:lnSpc>
                          <a:spcPct val="115000"/>
                        </a:lnSpc>
                      </a:pPr>
                      <a:endParaRPr lang="en-US" sz="1600">
                        <a:effectLst/>
                        <a:latin typeface="Calibri"/>
                        <a:cs typeface="Arial"/>
                      </a:endParaRPr>
                    </a:p>
                  </a:txBody>
                  <a:tcPr marL="68580" marR="68580" marT="0" marB="0" anchor="b"/>
                </a:tc>
                <a:tc>
                  <a:txBody>
                    <a:bodyPr/>
                    <a:lstStyle/>
                    <a:p>
                      <a:pPr algn="ctr" rtl="1">
                        <a:lnSpc>
                          <a:spcPct val="115000"/>
                        </a:lnSpc>
                        <a:spcAft>
                          <a:spcPts val="0"/>
                        </a:spcAft>
                      </a:pPr>
                      <a:r>
                        <a:rPr lang="en-US" sz="1200" dirty="0" smtClean="0">
                          <a:effectLst/>
                          <a:latin typeface="+mn-lt"/>
                          <a:ea typeface="+mn-ea"/>
                          <a:cs typeface="+mn-cs"/>
                        </a:rPr>
                        <a:t>In</a:t>
                      </a:r>
                      <a:endParaRPr lang="en-US" sz="16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Internal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smtClean="0">
                          <a:effectLst/>
                          <a:latin typeface="+mn-lt"/>
                          <a:ea typeface="+mn-ea"/>
                          <a:cs typeface="+mn-cs"/>
                        </a:rPr>
                        <a:t>Out</a:t>
                      </a:r>
                      <a:endParaRPr lang="en-US" sz="1600" dirty="0">
                        <a:effectLst/>
                        <a:latin typeface="Calibri"/>
                        <a:ea typeface="Calibri"/>
                        <a:cs typeface="Arial"/>
                      </a:endParaRPr>
                    </a:p>
                  </a:txBody>
                  <a:tcPr marL="68580" marR="68580" marT="0" marB="0" anchor="b"/>
                </a:tc>
              </a:tr>
              <a:tr h="164465">
                <a:tc>
                  <a:txBody>
                    <a:bodyPr/>
                    <a:lstStyle/>
                    <a:p>
                      <a:pPr algn="ctr" rtl="1">
                        <a:lnSpc>
                          <a:spcPct val="115000"/>
                        </a:lnSpc>
                        <a:spcAft>
                          <a:spcPts val="0"/>
                        </a:spcAft>
                      </a:pPr>
                      <a:r>
                        <a:rPr lang="en-US" sz="1200">
                          <a:effectLst/>
                        </a:rPr>
                        <a:t>MLSS</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7105.69</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7092.55</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7092.55</a:t>
                      </a:r>
                      <a:endParaRPr lang="en-US" sz="1600">
                        <a:effectLst/>
                        <a:latin typeface="Calibri"/>
                        <a:ea typeface="Calibri"/>
                        <a:cs typeface="Arial"/>
                      </a:endParaRPr>
                    </a:p>
                  </a:txBody>
                  <a:tcPr marL="68580" marR="68580" marT="0" marB="0" anchor="b"/>
                </a:tc>
              </a:tr>
              <a:tr h="164465">
                <a:tc>
                  <a:txBody>
                    <a:bodyPr/>
                    <a:lstStyle/>
                    <a:p>
                      <a:pPr algn="ctr" rtl="1">
                        <a:lnSpc>
                          <a:spcPct val="115000"/>
                        </a:lnSpc>
                        <a:spcAft>
                          <a:spcPts val="0"/>
                        </a:spcAft>
                      </a:pPr>
                      <a:r>
                        <a:rPr lang="en-US" sz="1200" dirty="0">
                          <a:effectLst/>
                        </a:rPr>
                        <a:t>Soluble COD</a:t>
                      </a:r>
                      <a:endParaRPr lang="en-US" sz="16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85.95</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13.09</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a:effectLst/>
                        </a:rPr>
                        <a:t>13.09</a:t>
                      </a:r>
                      <a:endParaRPr lang="en-US" sz="1600" dirty="0">
                        <a:effectLst/>
                        <a:latin typeface="Calibri"/>
                        <a:ea typeface="Calibri"/>
                        <a:cs typeface="Arial"/>
                      </a:endParaRPr>
                    </a:p>
                  </a:txBody>
                  <a:tcPr marL="68580" marR="68580" marT="0" marB="0" anchor="b"/>
                </a:tc>
              </a:tr>
              <a:tr h="164465">
                <a:tc>
                  <a:txBody>
                    <a:bodyPr/>
                    <a:lstStyle/>
                    <a:p>
                      <a:pPr algn="ctr" rtl="1">
                        <a:lnSpc>
                          <a:spcPct val="115000"/>
                        </a:lnSpc>
                        <a:spcAft>
                          <a:spcPts val="0"/>
                        </a:spcAft>
                      </a:pPr>
                      <a:r>
                        <a:rPr lang="en-US" sz="1200">
                          <a:effectLst/>
                        </a:rPr>
                        <a:t>Ammonia N</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mgN/L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53.55</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40.49</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40.49</a:t>
                      </a:r>
                      <a:endParaRPr lang="en-US" sz="1600">
                        <a:effectLst/>
                        <a:latin typeface="Calibri"/>
                        <a:ea typeface="Calibri"/>
                        <a:cs typeface="Arial"/>
                      </a:endParaRPr>
                    </a:p>
                  </a:txBody>
                  <a:tcPr marL="68580" marR="68580" marT="0" marB="0" anchor="b"/>
                </a:tc>
              </a:tr>
              <a:tr h="164465">
                <a:tc>
                  <a:txBody>
                    <a:bodyPr/>
                    <a:lstStyle/>
                    <a:p>
                      <a:pPr algn="ctr" rtl="1">
                        <a:lnSpc>
                          <a:spcPct val="115000"/>
                        </a:lnSpc>
                        <a:spcAft>
                          <a:spcPts val="0"/>
                        </a:spcAft>
                      </a:pPr>
                      <a:r>
                        <a:rPr lang="en-US" sz="1200">
                          <a:effectLst/>
                        </a:rPr>
                        <a:t>Nitrite/Nitrate N</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mgN/L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12.22</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1.38</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1.38</a:t>
                      </a:r>
                      <a:endParaRPr lang="en-US" sz="1600">
                        <a:effectLst/>
                        <a:latin typeface="Calibri"/>
                        <a:ea typeface="Calibri"/>
                        <a:cs typeface="Arial"/>
                      </a:endParaRPr>
                    </a:p>
                  </a:txBody>
                  <a:tcPr marL="68580" marR="68580" marT="0" marB="0" anchor="b"/>
                </a:tc>
              </a:tr>
              <a:tr h="164465">
                <a:tc>
                  <a:txBody>
                    <a:bodyPr/>
                    <a:lstStyle/>
                    <a:p>
                      <a:pPr algn="ctr" rtl="1">
                        <a:lnSpc>
                          <a:spcPct val="115000"/>
                        </a:lnSpc>
                        <a:spcAft>
                          <a:spcPts val="0"/>
                        </a:spcAft>
                      </a:pPr>
                      <a:r>
                        <a:rPr lang="en-US" sz="1200">
                          <a:effectLst/>
                        </a:rPr>
                        <a:t>Alkalinity</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mgCaCO3/L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175.49</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167.28</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167.28</a:t>
                      </a:r>
                      <a:endParaRPr lang="en-US" sz="1600">
                        <a:effectLst/>
                        <a:latin typeface="Calibri"/>
                        <a:ea typeface="Calibri"/>
                        <a:cs typeface="Arial"/>
                      </a:endParaRPr>
                    </a:p>
                  </a:txBody>
                  <a:tcPr marL="68580" marR="68580" marT="0" marB="0" anchor="b"/>
                </a:tc>
              </a:tr>
              <a:tr h="164465">
                <a:tc>
                  <a:txBody>
                    <a:bodyPr/>
                    <a:lstStyle/>
                    <a:p>
                      <a:pPr algn="ctr" rtl="1">
                        <a:lnSpc>
                          <a:spcPct val="115000"/>
                        </a:lnSpc>
                        <a:spcAft>
                          <a:spcPts val="0"/>
                        </a:spcAft>
                      </a:pPr>
                      <a:r>
                        <a:rPr lang="en-US" sz="1200">
                          <a:effectLst/>
                        </a:rPr>
                        <a:t>HRT</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h</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1.45</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a:effectLst/>
                        </a:rPr>
                        <a:t>-</a:t>
                      </a:r>
                      <a:endParaRPr lang="en-US" sz="1600" dirty="0">
                        <a:effectLst/>
                        <a:latin typeface="Calibri"/>
                        <a:ea typeface="Calibri"/>
                        <a:cs typeface="Arial"/>
                      </a:endParaRPr>
                    </a:p>
                  </a:txBody>
                  <a:tcPr marL="68580" marR="68580" marT="0" marB="0" anchor="b"/>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401251131"/>
              </p:ext>
            </p:extLst>
          </p:nvPr>
        </p:nvGraphicFramePr>
        <p:xfrm>
          <a:off x="2972911" y="5661025"/>
          <a:ext cx="5282565" cy="724662"/>
        </p:xfrm>
        <a:graphic>
          <a:graphicData uri="http://schemas.openxmlformats.org/drawingml/2006/table">
            <a:tbl>
              <a:tblPr firstRow="1" firstCol="1" bandRow="1">
                <a:tableStyleId>{5C22544A-7EE6-4342-B048-85BDC9FD1C3A}</a:tableStyleId>
              </a:tblPr>
              <a:tblGrid>
                <a:gridCol w="2208530"/>
                <a:gridCol w="2016760"/>
                <a:gridCol w="1057275"/>
              </a:tblGrid>
              <a:tr h="163830">
                <a:tc>
                  <a:txBody>
                    <a:bodyPr/>
                    <a:lstStyle/>
                    <a:p>
                      <a:pPr>
                        <a:lnSpc>
                          <a:spcPct val="115000"/>
                        </a:lnSpc>
                      </a:pPr>
                      <a:endParaRPr lang="en-US" sz="1600" dirty="0">
                        <a:effectLst/>
                        <a:latin typeface="Calibri"/>
                        <a:cs typeface="Arial"/>
                      </a:endParaRPr>
                    </a:p>
                  </a:txBody>
                  <a:tcPr marL="68580" marR="68580" marT="0" marB="0" anchor="b"/>
                </a:tc>
                <a:tc gridSpan="2">
                  <a:txBody>
                    <a:bodyPr/>
                    <a:lstStyle/>
                    <a:p>
                      <a:pPr algn="ctr" rtl="1">
                        <a:lnSpc>
                          <a:spcPct val="115000"/>
                        </a:lnSpc>
                        <a:spcAft>
                          <a:spcPts val="0"/>
                        </a:spcAft>
                      </a:pPr>
                      <a:r>
                        <a:rPr lang="en-US" sz="1200">
                          <a:effectLst/>
                        </a:rPr>
                        <a:t>Operational Variables</a:t>
                      </a:r>
                      <a:endParaRPr lang="en-US" sz="1600">
                        <a:effectLst/>
                        <a:latin typeface="Calibri"/>
                        <a:ea typeface="Calibri"/>
                        <a:cs typeface="Arial"/>
                      </a:endParaRPr>
                    </a:p>
                  </a:txBody>
                  <a:tcPr marL="68580" marR="68580" marT="0" marB="0" anchor="b"/>
                </a:tc>
                <a:tc hMerge="1">
                  <a:txBody>
                    <a:bodyPr/>
                    <a:lstStyle/>
                    <a:p>
                      <a:pPr rtl="1"/>
                      <a:endParaRPr lang="ar-JO"/>
                    </a:p>
                  </a:txBody>
                  <a:tcPr/>
                </a:tc>
              </a:tr>
              <a:tr h="163830">
                <a:tc>
                  <a:txBody>
                    <a:bodyPr/>
                    <a:lstStyle/>
                    <a:p>
                      <a:pPr>
                        <a:lnSpc>
                          <a:spcPct val="115000"/>
                        </a:lnSpc>
                      </a:pPr>
                      <a:endParaRPr lang="en-US" sz="1600" dirty="0">
                        <a:effectLst/>
                        <a:latin typeface="Calibri"/>
                        <a:cs typeface="Arial"/>
                      </a:endParaRPr>
                    </a:p>
                  </a:txBody>
                  <a:tcPr marL="68580" marR="68580" marT="0" marB="0" anchor="b"/>
                </a:tc>
                <a:tc>
                  <a:txBody>
                    <a:bodyPr/>
                    <a:lstStyle/>
                    <a:p>
                      <a:pPr>
                        <a:lnSpc>
                          <a:spcPct val="115000"/>
                        </a:lnSpc>
                      </a:pPr>
                      <a:endParaRPr lang="en-US" sz="1600">
                        <a:effectLst/>
                        <a:latin typeface="Calibri"/>
                        <a:cs typeface="Arial"/>
                      </a:endParaRPr>
                    </a:p>
                  </a:txBody>
                  <a:tcPr marL="68580" marR="68580" marT="0" marB="0" anchor="b"/>
                </a:tc>
                <a:tc>
                  <a:txBody>
                    <a:bodyPr/>
                    <a:lstStyle/>
                    <a:p>
                      <a:pPr algn="ctr" rtl="1">
                        <a:lnSpc>
                          <a:spcPct val="115000"/>
                        </a:lnSpc>
                        <a:spcAft>
                          <a:spcPts val="0"/>
                        </a:spcAft>
                      </a:pPr>
                      <a:r>
                        <a:rPr lang="en-US" sz="1200" dirty="0" smtClean="0">
                          <a:effectLst/>
                          <a:latin typeface="+mn-lt"/>
                          <a:ea typeface="+mn-ea"/>
                          <a:cs typeface="+mn-cs"/>
                        </a:rPr>
                        <a:t>Out</a:t>
                      </a:r>
                      <a:endParaRPr lang="en-US" sz="1600" dirty="0">
                        <a:effectLst/>
                        <a:latin typeface="Calibri"/>
                        <a:ea typeface="Calibri"/>
                        <a:cs typeface="Arial"/>
                      </a:endParaRPr>
                    </a:p>
                  </a:txBody>
                  <a:tcPr marL="68580" marR="68580" marT="0" marB="0" anchor="b"/>
                </a:tc>
              </a:tr>
              <a:tr h="163830">
                <a:tc>
                  <a:txBody>
                    <a:bodyPr/>
                    <a:lstStyle/>
                    <a:p>
                      <a:pPr algn="ctr" rtl="1">
                        <a:lnSpc>
                          <a:spcPct val="115000"/>
                        </a:lnSpc>
                        <a:spcAft>
                          <a:spcPts val="0"/>
                        </a:spcAft>
                      </a:pPr>
                      <a:r>
                        <a:rPr lang="en-US" sz="1200">
                          <a:effectLst/>
                        </a:rPr>
                        <a:t>F to M Ratio</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kgBOD5/(kgMLVSS.d)</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a:effectLst/>
                        </a:rPr>
                        <a:t>2.97</a:t>
                      </a:r>
                      <a:endParaRPr lang="en-US" sz="1600" dirty="0">
                        <a:effectLst/>
                        <a:latin typeface="Calibri"/>
                        <a:ea typeface="Calibri"/>
                        <a:cs typeface="Arial"/>
                      </a:endParaRPr>
                    </a:p>
                  </a:txBody>
                  <a:tcPr marL="68580" marR="68580" marT="0" marB="0" anchor="b"/>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723446633"/>
              </p:ext>
            </p:extLst>
          </p:nvPr>
        </p:nvGraphicFramePr>
        <p:xfrm>
          <a:off x="5927999" y="3402013"/>
          <a:ext cx="4295775" cy="1749298"/>
        </p:xfrm>
        <a:graphic>
          <a:graphicData uri="http://schemas.openxmlformats.org/drawingml/2006/table">
            <a:tbl>
              <a:tblPr firstRow="1" firstCol="1" bandRow="1">
                <a:tableStyleId>{5C22544A-7EE6-4342-B048-85BDC9FD1C3A}</a:tableStyleId>
              </a:tblPr>
              <a:tblGrid>
                <a:gridCol w="1390015"/>
                <a:gridCol w="909320"/>
                <a:gridCol w="665480"/>
                <a:gridCol w="665480"/>
                <a:gridCol w="665480"/>
              </a:tblGrid>
              <a:tr h="159385">
                <a:tc>
                  <a:txBody>
                    <a:bodyPr/>
                    <a:lstStyle/>
                    <a:p>
                      <a:pPr>
                        <a:lnSpc>
                          <a:spcPct val="115000"/>
                        </a:lnSpc>
                      </a:pPr>
                      <a:endParaRPr lang="en-US" sz="1600" dirty="0">
                        <a:effectLst/>
                        <a:latin typeface="Calibri"/>
                        <a:cs typeface="Arial"/>
                      </a:endParaRPr>
                    </a:p>
                  </a:txBody>
                  <a:tcPr marL="68580" marR="68580" marT="0" marB="0" anchor="b"/>
                </a:tc>
                <a:tc>
                  <a:txBody>
                    <a:bodyPr/>
                    <a:lstStyle/>
                    <a:p>
                      <a:pPr>
                        <a:lnSpc>
                          <a:spcPct val="115000"/>
                        </a:lnSpc>
                      </a:pPr>
                      <a:endParaRPr lang="en-US" sz="1600">
                        <a:effectLst/>
                        <a:latin typeface="Calibri"/>
                        <a:cs typeface="Arial"/>
                      </a:endParaRPr>
                    </a:p>
                  </a:txBody>
                  <a:tcPr marL="68580" marR="68580" marT="0" marB="0" anchor="b"/>
                </a:tc>
                <a:tc gridSpan="3">
                  <a:txBody>
                    <a:bodyPr/>
                    <a:lstStyle/>
                    <a:p>
                      <a:pPr algn="ctr" rtl="1">
                        <a:lnSpc>
                          <a:spcPct val="115000"/>
                        </a:lnSpc>
                        <a:spcAft>
                          <a:spcPts val="0"/>
                        </a:spcAft>
                      </a:pPr>
                      <a:r>
                        <a:rPr lang="en-US" sz="1200" dirty="0">
                          <a:effectLst/>
                        </a:rPr>
                        <a:t>Mass Flows</a:t>
                      </a:r>
                      <a:endParaRPr lang="en-US" sz="1600" dirty="0">
                        <a:effectLst/>
                        <a:latin typeface="Calibri"/>
                        <a:ea typeface="Calibri"/>
                        <a:cs typeface="Arial"/>
                      </a:endParaRPr>
                    </a:p>
                  </a:txBody>
                  <a:tcPr marL="68580" marR="68580" marT="0" marB="0" anchor="b"/>
                </a:tc>
                <a:tc hMerge="1">
                  <a:txBody>
                    <a:bodyPr/>
                    <a:lstStyle/>
                    <a:p>
                      <a:pPr algn="ctr" rtl="1">
                        <a:lnSpc>
                          <a:spcPct val="115000"/>
                        </a:lnSpc>
                        <a:spcAft>
                          <a:spcPts val="0"/>
                        </a:spcAft>
                      </a:pPr>
                      <a:endParaRPr lang="en-US" sz="1100" dirty="0">
                        <a:effectLst/>
                        <a:latin typeface="Calibri"/>
                        <a:ea typeface="Calibri"/>
                        <a:cs typeface="Arial"/>
                      </a:endParaRPr>
                    </a:p>
                  </a:txBody>
                  <a:tcPr marL="68580" marR="68580" marT="0" marB="0" anchor="b"/>
                </a:tc>
                <a:tc hMerge="1">
                  <a:txBody>
                    <a:bodyPr/>
                    <a:lstStyle/>
                    <a:p>
                      <a:pPr rtl="1"/>
                      <a:endParaRPr lang="ar-JO"/>
                    </a:p>
                  </a:txBody>
                  <a:tcPr/>
                </a:tc>
              </a:tr>
              <a:tr h="159385">
                <a:tc>
                  <a:txBody>
                    <a:bodyPr/>
                    <a:lstStyle/>
                    <a:p>
                      <a:pPr>
                        <a:lnSpc>
                          <a:spcPct val="115000"/>
                        </a:lnSpc>
                      </a:pPr>
                      <a:endParaRPr lang="en-US" sz="1600">
                        <a:effectLst/>
                        <a:latin typeface="Calibri"/>
                        <a:cs typeface="Arial"/>
                      </a:endParaRPr>
                    </a:p>
                  </a:txBody>
                  <a:tcPr marL="68580" marR="68580" marT="0" marB="0" anchor="b"/>
                </a:tc>
                <a:tc>
                  <a:txBody>
                    <a:bodyPr/>
                    <a:lstStyle/>
                    <a:p>
                      <a:pPr>
                        <a:lnSpc>
                          <a:spcPct val="115000"/>
                        </a:lnSpc>
                      </a:pPr>
                      <a:endParaRPr lang="en-US" sz="1600">
                        <a:effectLst/>
                        <a:latin typeface="Calibri"/>
                        <a:cs typeface="Arial"/>
                      </a:endParaRPr>
                    </a:p>
                  </a:txBody>
                  <a:tcPr marL="68580" marR="68580" marT="0" marB="0" anchor="b"/>
                </a:tc>
                <a:tc>
                  <a:txBody>
                    <a:bodyPr/>
                    <a:lstStyle/>
                    <a:p>
                      <a:pPr algn="ctr" rtl="1">
                        <a:lnSpc>
                          <a:spcPct val="115000"/>
                        </a:lnSpc>
                        <a:spcAft>
                          <a:spcPts val="0"/>
                        </a:spcAft>
                      </a:pPr>
                      <a:r>
                        <a:rPr lang="en-US" sz="1200">
                          <a:effectLst/>
                        </a:rPr>
                        <a:t>18</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na2</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13</a:t>
                      </a:r>
                      <a:endParaRPr lang="en-US" sz="1600">
                        <a:effectLst/>
                        <a:latin typeface="Calibri"/>
                        <a:ea typeface="Calibri"/>
                        <a:cs typeface="Arial"/>
                      </a:endParaRPr>
                    </a:p>
                  </a:txBody>
                  <a:tcPr marL="68580" marR="68580" marT="0" marB="0" anchor="b"/>
                </a:tc>
              </a:tr>
              <a:tr h="159385">
                <a:tc>
                  <a:txBody>
                    <a:bodyPr/>
                    <a:lstStyle/>
                    <a:p>
                      <a:pPr algn="ctr" rtl="1">
                        <a:lnSpc>
                          <a:spcPct val="115000"/>
                        </a:lnSpc>
                        <a:spcAft>
                          <a:spcPts val="0"/>
                        </a:spcAft>
                      </a:pPr>
                      <a:r>
                        <a:rPr lang="en-US" sz="1200">
                          <a:effectLst/>
                        </a:rPr>
                        <a:t>TSS</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kg/d</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78091.63</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38437.76</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116956.17</a:t>
                      </a:r>
                      <a:endParaRPr lang="en-US" sz="1600">
                        <a:effectLst/>
                        <a:latin typeface="Calibri"/>
                        <a:ea typeface="Calibri"/>
                        <a:cs typeface="Arial"/>
                      </a:endParaRPr>
                    </a:p>
                  </a:txBody>
                  <a:tcPr marL="68580" marR="68580" marT="0" marB="0" anchor="b"/>
                </a:tc>
              </a:tr>
              <a:tr h="159385">
                <a:tc>
                  <a:txBody>
                    <a:bodyPr/>
                    <a:lstStyle/>
                    <a:p>
                      <a:pPr algn="ctr" rtl="1">
                        <a:lnSpc>
                          <a:spcPct val="115000"/>
                        </a:lnSpc>
                        <a:spcAft>
                          <a:spcPts val="0"/>
                        </a:spcAft>
                      </a:pPr>
                      <a:r>
                        <a:rPr lang="en-US" sz="1200">
                          <a:effectLst/>
                        </a:rPr>
                        <a:t>COD</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kg/d</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72274.33</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34512.49</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106074.7</a:t>
                      </a:r>
                      <a:endParaRPr lang="en-US" sz="1600">
                        <a:effectLst/>
                        <a:latin typeface="Calibri"/>
                        <a:ea typeface="Calibri"/>
                        <a:cs typeface="Arial"/>
                      </a:endParaRPr>
                    </a:p>
                  </a:txBody>
                  <a:tcPr marL="68580" marR="68580" marT="0" marB="0" anchor="b"/>
                </a:tc>
              </a:tr>
              <a:tr h="159385">
                <a:tc>
                  <a:txBody>
                    <a:bodyPr/>
                    <a:lstStyle/>
                    <a:p>
                      <a:pPr algn="ctr" rtl="1">
                        <a:lnSpc>
                          <a:spcPct val="115000"/>
                        </a:lnSpc>
                        <a:spcAft>
                          <a:spcPts val="0"/>
                        </a:spcAft>
                      </a:pPr>
                      <a:r>
                        <a:rPr lang="en-US" sz="1200">
                          <a:effectLst/>
                        </a:rPr>
                        <a:t>TN</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kg/d</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5436.36</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2574.89</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a:effectLst/>
                        </a:rPr>
                        <a:t>7764.7375</a:t>
                      </a:r>
                      <a:endParaRPr lang="en-US" sz="1600" dirty="0">
                        <a:effectLst/>
                        <a:latin typeface="Calibri"/>
                        <a:ea typeface="Calibri"/>
                        <a:cs typeface="Arial"/>
                      </a:endParaRPr>
                    </a:p>
                  </a:txBody>
                  <a:tcPr marL="68580" marR="68580" marT="0" marB="0" anchor="b"/>
                </a:tc>
              </a:tr>
            </a:tbl>
          </a:graphicData>
        </a:graphic>
      </p:graphicFrame>
    </p:spTree>
    <p:extLst>
      <p:ext uri="{BB962C8B-B14F-4D97-AF65-F5344CB8AC3E}">
        <p14:creationId xmlns:p14="http://schemas.microsoft.com/office/powerpoint/2010/main" val="267245778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2639"/>
          </a:xfrm>
        </p:spPr>
        <p:txBody>
          <a:bodyPr/>
          <a:lstStyle/>
          <a:p>
            <a:r>
              <a:rPr lang="en-US" dirty="0" smtClean="0"/>
              <a:t>Simulation Results-Aeration Tank</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57</a:t>
            </a:fld>
            <a:endParaRPr lang="ar-SA"/>
          </a:p>
        </p:txBody>
      </p:sp>
      <p:graphicFrame>
        <p:nvGraphicFramePr>
          <p:cNvPr id="6" name="Table 5"/>
          <p:cNvGraphicFramePr>
            <a:graphicFrameLocks noGrp="1"/>
          </p:cNvGraphicFramePr>
          <p:nvPr>
            <p:extLst>
              <p:ext uri="{D42A27DB-BD31-4B8C-83A1-F6EECF244321}">
                <p14:modId xmlns:p14="http://schemas.microsoft.com/office/powerpoint/2010/main" val="4973334"/>
              </p:ext>
            </p:extLst>
          </p:nvPr>
        </p:nvGraphicFramePr>
        <p:xfrm>
          <a:off x="2360366" y="2889250"/>
          <a:ext cx="5697784" cy="2944296"/>
        </p:xfrm>
        <a:graphic>
          <a:graphicData uri="http://schemas.openxmlformats.org/drawingml/2006/table">
            <a:tbl>
              <a:tblPr firstRow="1" firstCol="1" bandRow="1">
                <a:tableStyleId>{5C22544A-7EE6-4342-B048-85BDC9FD1C3A}</a:tableStyleId>
              </a:tblPr>
              <a:tblGrid>
                <a:gridCol w="1283766"/>
                <a:gridCol w="1217956"/>
                <a:gridCol w="1065354"/>
                <a:gridCol w="1065354"/>
                <a:gridCol w="1065354"/>
              </a:tblGrid>
              <a:tr h="311294">
                <a:tc>
                  <a:txBody>
                    <a:bodyPr/>
                    <a:lstStyle/>
                    <a:p>
                      <a:pPr algn="l">
                        <a:lnSpc>
                          <a:spcPct val="115000"/>
                        </a:lnSpc>
                      </a:pPr>
                      <a:endParaRPr lang="en-US" sz="1100" dirty="0">
                        <a:effectLst/>
                        <a:latin typeface="Calibri"/>
                        <a:cs typeface="Arial"/>
                      </a:endParaRPr>
                    </a:p>
                  </a:txBody>
                  <a:tcPr marL="68580" marR="68580" marT="0" marB="0" anchor="b"/>
                </a:tc>
                <a:tc>
                  <a:txBody>
                    <a:bodyPr/>
                    <a:lstStyle/>
                    <a:p>
                      <a:pPr algn="l">
                        <a:lnSpc>
                          <a:spcPct val="115000"/>
                        </a:lnSpc>
                      </a:pPr>
                      <a:endParaRPr lang="en-US" sz="1100">
                        <a:effectLst/>
                        <a:latin typeface="Calibri"/>
                        <a:cs typeface="Arial"/>
                      </a:endParaRPr>
                    </a:p>
                  </a:txBody>
                  <a:tcPr marL="68580" marR="68580" marT="0" marB="0" anchor="b"/>
                </a:tc>
                <a:tc gridSpan="3">
                  <a:txBody>
                    <a:bodyPr/>
                    <a:lstStyle/>
                    <a:p>
                      <a:pPr algn="ctr" rtl="1">
                        <a:lnSpc>
                          <a:spcPct val="115000"/>
                        </a:lnSpc>
                        <a:spcAft>
                          <a:spcPts val="0"/>
                        </a:spcAft>
                      </a:pPr>
                      <a:r>
                        <a:rPr lang="en-US" sz="1000" dirty="0">
                          <a:effectLst/>
                        </a:rPr>
                        <a:t>Simulation Results</a:t>
                      </a:r>
                      <a:endParaRPr lang="en-US" sz="1100" dirty="0">
                        <a:effectLst/>
                        <a:latin typeface="Calibri"/>
                        <a:ea typeface="Calibri"/>
                        <a:cs typeface="Arial"/>
                      </a:endParaRPr>
                    </a:p>
                  </a:txBody>
                  <a:tcPr marL="68580" marR="68580" marT="0" marB="0" anchor="ctr"/>
                </a:tc>
                <a:tc hMerge="1">
                  <a:txBody>
                    <a:bodyPr/>
                    <a:lstStyle/>
                    <a:p>
                      <a:pPr algn="ctr" rtl="1">
                        <a:lnSpc>
                          <a:spcPct val="115000"/>
                        </a:lnSpc>
                        <a:spcAft>
                          <a:spcPts val="0"/>
                        </a:spcAft>
                      </a:pPr>
                      <a:endParaRPr lang="en-US" sz="1100" dirty="0">
                        <a:effectLst/>
                        <a:latin typeface="Calibri"/>
                        <a:ea typeface="Calibri"/>
                        <a:cs typeface="Arial"/>
                      </a:endParaRPr>
                    </a:p>
                  </a:txBody>
                  <a:tcPr marL="68580" marR="68580" marT="0" marB="0" anchor="b"/>
                </a:tc>
                <a:tc hMerge="1">
                  <a:txBody>
                    <a:bodyPr/>
                    <a:lstStyle/>
                    <a:p>
                      <a:pPr rtl="1"/>
                      <a:endParaRPr lang="ar-JO"/>
                    </a:p>
                  </a:txBody>
                  <a:tcPr/>
                </a:tc>
              </a:tr>
              <a:tr h="311294">
                <a:tc>
                  <a:txBody>
                    <a:bodyPr/>
                    <a:lstStyle/>
                    <a:p>
                      <a:pPr algn="l">
                        <a:lnSpc>
                          <a:spcPct val="115000"/>
                        </a:lnSpc>
                      </a:pPr>
                      <a:endParaRPr lang="en-US" sz="1100">
                        <a:effectLst/>
                        <a:latin typeface="Calibri"/>
                        <a:cs typeface="Arial"/>
                      </a:endParaRPr>
                    </a:p>
                  </a:txBody>
                  <a:tcPr marL="68580" marR="68580" marT="0" marB="0" anchor="b"/>
                </a:tc>
                <a:tc>
                  <a:txBody>
                    <a:bodyPr/>
                    <a:lstStyle/>
                    <a:p>
                      <a:pPr algn="l">
                        <a:lnSpc>
                          <a:spcPct val="115000"/>
                        </a:lnSpc>
                      </a:pPr>
                      <a:endParaRPr lang="en-US" sz="1100">
                        <a:effectLst/>
                        <a:latin typeface="Calibri"/>
                        <a:cs typeface="Arial"/>
                      </a:endParaRPr>
                    </a:p>
                  </a:txBody>
                  <a:tcPr marL="68580" marR="68580" marT="0" marB="0" anchor="b"/>
                </a:tc>
                <a:tc>
                  <a:txBody>
                    <a:bodyPr/>
                    <a:lstStyle/>
                    <a:p>
                      <a:pPr algn="ctr" rtl="1">
                        <a:lnSpc>
                          <a:spcPct val="115000"/>
                        </a:lnSpc>
                        <a:spcAft>
                          <a:spcPts val="0"/>
                        </a:spcAft>
                      </a:pPr>
                      <a:r>
                        <a:rPr lang="en-US" sz="1000">
                          <a:effectLst/>
                        </a:rPr>
                        <a:t>13</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000">
                          <a:effectLst/>
                        </a:rPr>
                        <a:t>mlss(1)</a:t>
                      </a:r>
                      <a:endParaRPr lang="en-US" sz="1100">
                        <a:effectLst/>
                        <a:latin typeface="Calibri"/>
                        <a:ea typeface="Calibri"/>
                        <a:cs typeface="Arial"/>
                      </a:endParaRPr>
                    </a:p>
                  </a:txBody>
                  <a:tcPr marL="68580" marR="68580" marT="0" marB="0" anchor="b"/>
                </a:tc>
                <a:tc>
                  <a:txBody>
                    <a:bodyPr/>
                    <a:lstStyle/>
                    <a:p>
                      <a:endParaRPr lang="ar-JO" dirty="0"/>
                    </a:p>
                  </a:txBody>
                  <a:tcPr marL="68580" marR="68580" marT="0" marB="0" anchor="b"/>
                </a:tc>
              </a:tr>
              <a:tr h="311294">
                <a:tc>
                  <a:txBody>
                    <a:bodyPr/>
                    <a:lstStyle/>
                    <a:p>
                      <a:pPr algn="ctr" rtl="1">
                        <a:lnSpc>
                          <a:spcPct val="115000"/>
                        </a:lnSpc>
                        <a:spcAft>
                          <a:spcPts val="0"/>
                        </a:spcAft>
                      </a:pPr>
                      <a:r>
                        <a:rPr lang="en-US" sz="1000">
                          <a:effectLst/>
                        </a:rPr>
                        <a:t>MLSS</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000">
                          <a:effectLst/>
                        </a:rPr>
                        <a:t>mg/L</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7092.55</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7081.68</a:t>
                      </a:r>
                      <a:endParaRPr lang="en-US" sz="1100">
                        <a:effectLst/>
                        <a:latin typeface="Calibri"/>
                        <a:ea typeface="Calibri"/>
                        <a:cs typeface="Arial"/>
                      </a:endParaRPr>
                    </a:p>
                  </a:txBody>
                  <a:tcPr marL="68580" marR="68580" marT="0" marB="0" anchor="b"/>
                </a:tc>
                <a:tc>
                  <a:txBody>
                    <a:bodyPr/>
                    <a:lstStyle/>
                    <a:p>
                      <a:endParaRPr lang="ar-JO"/>
                    </a:p>
                  </a:txBody>
                  <a:tcPr marL="68580" marR="68580" marT="0" marB="0" anchor="b"/>
                </a:tc>
              </a:tr>
              <a:tr h="538266">
                <a:tc>
                  <a:txBody>
                    <a:bodyPr/>
                    <a:lstStyle/>
                    <a:p>
                      <a:pPr algn="ctr" rtl="1">
                        <a:lnSpc>
                          <a:spcPct val="115000"/>
                        </a:lnSpc>
                        <a:spcAft>
                          <a:spcPts val="0"/>
                        </a:spcAft>
                      </a:pPr>
                      <a:r>
                        <a:rPr lang="en-US" sz="1000" dirty="0">
                          <a:effectLst/>
                        </a:rPr>
                        <a:t>Soluble COD</a:t>
                      </a:r>
                      <a:endParaRPr lang="en-US" sz="11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000">
                          <a:effectLst/>
                        </a:rPr>
                        <a:t>mg/L</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13.09</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4</a:t>
                      </a:r>
                      <a:endParaRPr lang="en-US" sz="1100">
                        <a:effectLst/>
                        <a:latin typeface="Calibri"/>
                        <a:ea typeface="Calibri"/>
                        <a:cs typeface="Arial"/>
                      </a:endParaRPr>
                    </a:p>
                  </a:txBody>
                  <a:tcPr marL="68580" marR="68580" marT="0" marB="0" anchor="b"/>
                </a:tc>
                <a:tc>
                  <a:txBody>
                    <a:bodyPr/>
                    <a:lstStyle/>
                    <a:p>
                      <a:endParaRPr lang="ar-JO" dirty="0"/>
                    </a:p>
                  </a:txBody>
                  <a:tcPr marL="68580" marR="68580" marT="0" marB="0" anchor="b"/>
                </a:tc>
              </a:tr>
              <a:tr h="311294">
                <a:tc>
                  <a:txBody>
                    <a:bodyPr/>
                    <a:lstStyle/>
                    <a:p>
                      <a:pPr algn="ctr" rtl="1">
                        <a:lnSpc>
                          <a:spcPct val="115000"/>
                        </a:lnSpc>
                        <a:spcAft>
                          <a:spcPts val="0"/>
                        </a:spcAft>
                      </a:pPr>
                      <a:r>
                        <a:rPr lang="en-US" sz="1000">
                          <a:effectLst/>
                        </a:rPr>
                        <a:t>Ammonia N</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000">
                          <a:effectLst/>
                        </a:rPr>
                        <a:t>mgN/L</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40.49</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32.59</a:t>
                      </a:r>
                      <a:endParaRPr lang="en-US" sz="1100">
                        <a:effectLst/>
                        <a:latin typeface="Calibri"/>
                        <a:ea typeface="Calibri"/>
                        <a:cs typeface="Arial"/>
                      </a:endParaRPr>
                    </a:p>
                  </a:txBody>
                  <a:tcPr marL="68580" marR="68580" marT="0" marB="0" anchor="b"/>
                </a:tc>
                <a:tc>
                  <a:txBody>
                    <a:bodyPr/>
                    <a:lstStyle/>
                    <a:p>
                      <a:endParaRPr lang="ar-JO"/>
                    </a:p>
                  </a:txBody>
                  <a:tcPr marL="68580" marR="68580" marT="0" marB="0" anchor="b"/>
                </a:tc>
              </a:tr>
              <a:tr h="538266">
                <a:tc>
                  <a:txBody>
                    <a:bodyPr/>
                    <a:lstStyle/>
                    <a:p>
                      <a:pPr algn="ctr" rtl="1">
                        <a:lnSpc>
                          <a:spcPct val="115000"/>
                        </a:lnSpc>
                        <a:spcAft>
                          <a:spcPts val="0"/>
                        </a:spcAft>
                      </a:pPr>
                      <a:r>
                        <a:rPr lang="en-US" sz="1000">
                          <a:effectLst/>
                        </a:rPr>
                        <a:t>Nitrite/Nitrate N</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000">
                          <a:effectLst/>
                        </a:rPr>
                        <a:t>mgN/L</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1.38</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7.42</a:t>
                      </a:r>
                      <a:endParaRPr lang="en-US" sz="1100">
                        <a:effectLst/>
                        <a:latin typeface="Calibri"/>
                        <a:ea typeface="Calibri"/>
                        <a:cs typeface="Arial"/>
                      </a:endParaRPr>
                    </a:p>
                  </a:txBody>
                  <a:tcPr marL="68580" marR="68580" marT="0" marB="0" anchor="b"/>
                </a:tc>
                <a:tc>
                  <a:txBody>
                    <a:bodyPr/>
                    <a:lstStyle/>
                    <a:p>
                      <a:endParaRPr lang="ar-JO"/>
                    </a:p>
                  </a:txBody>
                  <a:tcPr marL="68580" marR="68580" marT="0" marB="0" anchor="b"/>
                </a:tc>
              </a:tr>
              <a:tr h="311294">
                <a:tc>
                  <a:txBody>
                    <a:bodyPr/>
                    <a:lstStyle/>
                    <a:p>
                      <a:pPr algn="ctr" rtl="1">
                        <a:lnSpc>
                          <a:spcPct val="115000"/>
                        </a:lnSpc>
                        <a:spcAft>
                          <a:spcPts val="0"/>
                        </a:spcAft>
                      </a:pPr>
                      <a:r>
                        <a:rPr lang="en-US" sz="1000">
                          <a:effectLst/>
                        </a:rPr>
                        <a:t>Alkalinity</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000">
                          <a:effectLst/>
                        </a:rPr>
                        <a:t>mgCaCO3/L</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167.28</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117.48</a:t>
                      </a:r>
                      <a:endParaRPr lang="en-US" sz="1100">
                        <a:effectLst/>
                        <a:latin typeface="Calibri"/>
                        <a:ea typeface="Calibri"/>
                        <a:cs typeface="Arial"/>
                      </a:endParaRPr>
                    </a:p>
                  </a:txBody>
                  <a:tcPr marL="68580" marR="68580" marT="0" marB="0" anchor="b"/>
                </a:tc>
                <a:tc>
                  <a:txBody>
                    <a:bodyPr/>
                    <a:lstStyle/>
                    <a:p>
                      <a:endParaRPr lang="ar-JO"/>
                    </a:p>
                  </a:txBody>
                  <a:tcPr marL="68580" marR="68580" marT="0" marB="0" anchor="b"/>
                </a:tc>
              </a:tr>
              <a:tr h="311294">
                <a:tc>
                  <a:txBody>
                    <a:bodyPr/>
                    <a:lstStyle/>
                    <a:p>
                      <a:pPr algn="ctr" rtl="1">
                        <a:lnSpc>
                          <a:spcPct val="115000"/>
                        </a:lnSpc>
                        <a:spcAft>
                          <a:spcPts val="0"/>
                        </a:spcAft>
                      </a:pPr>
                      <a:r>
                        <a:rPr lang="en-US" sz="1000">
                          <a:effectLst/>
                        </a:rPr>
                        <a:t>HRT</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000">
                          <a:effectLst/>
                        </a:rPr>
                        <a:t>h</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a:t>
                      </a:r>
                      <a:endParaRPr lang="en-US" sz="11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900">
                          <a:effectLst/>
                        </a:rPr>
                        <a:t>1.95</a:t>
                      </a:r>
                      <a:endParaRPr lang="en-US" sz="1100">
                        <a:effectLst/>
                        <a:latin typeface="Calibri"/>
                        <a:ea typeface="Calibri"/>
                        <a:cs typeface="Arial"/>
                      </a:endParaRPr>
                    </a:p>
                  </a:txBody>
                  <a:tcPr marL="68580" marR="68580" marT="0" marB="0" anchor="b"/>
                </a:tc>
                <a:tc>
                  <a:txBody>
                    <a:bodyPr/>
                    <a:lstStyle/>
                    <a:p>
                      <a:endParaRPr lang="ar-JO" dirty="0"/>
                    </a:p>
                  </a:txBody>
                  <a:tcPr marL="68580" marR="68580" marT="0" marB="0" anchor="b"/>
                </a:tc>
              </a:tr>
            </a:tbl>
          </a:graphicData>
        </a:graphic>
      </p:graphicFrame>
      <p:sp>
        <p:nvSpPr>
          <p:cNvPr id="7" name="Rectangle 2"/>
          <p:cNvSpPr>
            <a:spLocks noChangeArrowheads="1"/>
          </p:cNvSpPr>
          <p:nvPr/>
        </p:nvSpPr>
        <p:spPr bwMode="auto">
          <a:xfrm>
            <a:off x="1660525" y="28892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pic>
        <p:nvPicPr>
          <p:cNvPr id="512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4158" y="1450538"/>
            <a:ext cx="2582863" cy="13414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1660525" y="46878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1568113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74583"/>
          </a:xfrm>
        </p:spPr>
        <p:txBody>
          <a:bodyPr/>
          <a:lstStyle/>
          <a:p>
            <a:r>
              <a:rPr lang="en-US" dirty="0" smtClean="0"/>
              <a:t>Simulation Results-SST</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58</a:t>
            </a:fld>
            <a:endParaRPr lang="ar-SA"/>
          </a:p>
        </p:txBody>
      </p:sp>
      <p:graphicFrame>
        <p:nvGraphicFramePr>
          <p:cNvPr id="6" name="Table 5"/>
          <p:cNvGraphicFramePr>
            <a:graphicFrameLocks noGrp="1"/>
          </p:cNvGraphicFramePr>
          <p:nvPr>
            <p:extLst>
              <p:ext uri="{D42A27DB-BD31-4B8C-83A1-F6EECF244321}">
                <p14:modId xmlns:p14="http://schemas.microsoft.com/office/powerpoint/2010/main" val="82357819"/>
              </p:ext>
            </p:extLst>
          </p:nvPr>
        </p:nvGraphicFramePr>
        <p:xfrm>
          <a:off x="1838324" y="3260722"/>
          <a:ext cx="6819901" cy="2740375"/>
        </p:xfrm>
        <a:graphic>
          <a:graphicData uri="http://schemas.openxmlformats.org/drawingml/2006/table">
            <a:tbl>
              <a:tblPr firstRow="1" firstCol="1" bandRow="1">
                <a:tableStyleId>{5C22544A-7EE6-4342-B048-85BDC9FD1C3A}</a:tableStyleId>
              </a:tblPr>
              <a:tblGrid>
                <a:gridCol w="2559460"/>
                <a:gridCol w="1507786"/>
                <a:gridCol w="1284088"/>
                <a:gridCol w="1468567"/>
              </a:tblGrid>
              <a:tr h="313267">
                <a:tc>
                  <a:txBody>
                    <a:bodyPr/>
                    <a:lstStyle/>
                    <a:p>
                      <a:pPr>
                        <a:lnSpc>
                          <a:spcPct val="115000"/>
                        </a:lnSpc>
                      </a:pPr>
                      <a:endParaRPr lang="en-US" sz="1600" dirty="0">
                        <a:effectLst/>
                        <a:latin typeface="Calibri"/>
                        <a:cs typeface="Arial"/>
                      </a:endParaRPr>
                    </a:p>
                  </a:txBody>
                  <a:tcPr marL="68580" marR="68580" marT="0" marB="0" anchor="b"/>
                </a:tc>
                <a:tc gridSpan="3">
                  <a:txBody>
                    <a:bodyPr/>
                    <a:lstStyle/>
                    <a:p>
                      <a:pPr algn="ctr" rtl="1">
                        <a:lnSpc>
                          <a:spcPct val="115000"/>
                        </a:lnSpc>
                        <a:spcAft>
                          <a:spcPts val="0"/>
                        </a:spcAft>
                      </a:pPr>
                      <a:r>
                        <a:rPr lang="en-US" sz="1200" dirty="0">
                          <a:effectLst/>
                        </a:rPr>
                        <a:t>Simulation Results</a:t>
                      </a:r>
                      <a:endParaRPr lang="en-US" sz="1600" dirty="0">
                        <a:effectLst/>
                        <a:latin typeface="Calibri"/>
                        <a:ea typeface="Calibri"/>
                        <a:cs typeface="Arial"/>
                      </a:endParaRPr>
                    </a:p>
                  </a:txBody>
                  <a:tcPr marL="68580" marR="68580" marT="0" marB="0" anchor="ctr"/>
                </a:tc>
                <a:tc hMerge="1">
                  <a:txBody>
                    <a:bodyPr/>
                    <a:lstStyle/>
                    <a:p>
                      <a:pPr rtl="1"/>
                      <a:endParaRPr lang="ar-JO"/>
                    </a:p>
                  </a:txBody>
                  <a:tcPr/>
                </a:tc>
                <a:tc hMerge="1">
                  <a:txBody>
                    <a:bodyPr/>
                    <a:lstStyle/>
                    <a:p>
                      <a:pPr>
                        <a:lnSpc>
                          <a:spcPct val="115000"/>
                        </a:lnSpc>
                      </a:pPr>
                      <a:endParaRPr lang="en-US" sz="1100" dirty="0">
                        <a:effectLst/>
                        <a:latin typeface="Calibri"/>
                        <a:cs typeface="Arial"/>
                      </a:endParaRPr>
                    </a:p>
                  </a:txBody>
                  <a:tcPr marL="68580" marR="68580" marT="0" marB="0" anchor="b"/>
                </a:tc>
              </a:tr>
              <a:tr h="294900">
                <a:tc>
                  <a:txBody>
                    <a:bodyPr/>
                    <a:lstStyle/>
                    <a:p>
                      <a:pPr>
                        <a:lnSpc>
                          <a:spcPct val="115000"/>
                        </a:lnSpc>
                      </a:pPr>
                      <a:endParaRPr lang="en-US" sz="1600">
                        <a:effectLst/>
                        <a:latin typeface="Calibri"/>
                        <a:cs typeface="Arial"/>
                      </a:endParaRPr>
                    </a:p>
                  </a:txBody>
                  <a:tcPr marL="68580" marR="68580" marT="0" marB="0" anchor="b"/>
                </a:tc>
                <a:tc>
                  <a:txBody>
                    <a:bodyPr/>
                    <a:lstStyle/>
                    <a:p>
                      <a:pPr>
                        <a:lnSpc>
                          <a:spcPct val="115000"/>
                        </a:lnSpc>
                      </a:pPr>
                      <a:endParaRPr lang="en-US" sz="1600">
                        <a:effectLst/>
                        <a:latin typeface="Calibri"/>
                        <a:cs typeface="Arial"/>
                      </a:endParaRPr>
                    </a:p>
                  </a:txBody>
                  <a:tcPr marL="68580" marR="68580" marT="0" marB="0" anchor="b"/>
                </a:tc>
                <a:tc>
                  <a:txBody>
                    <a:bodyPr/>
                    <a:lstStyle/>
                    <a:p>
                      <a:pPr algn="ctr" rtl="1">
                        <a:lnSpc>
                          <a:spcPct val="115000"/>
                        </a:lnSpc>
                        <a:spcAft>
                          <a:spcPts val="0"/>
                        </a:spcAft>
                      </a:pPr>
                      <a:r>
                        <a:rPr lang="en-US" sz="1200" dirty="0" smtClean="0">
                          <a:effectLst/>
                        </a:rPr>
                        <a:t>In</a:t>
                      </a:r>
                      <a:endParaRPr lang="en-US" sz="16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smtClean="0">
                          <a:effectLst/>
                        </a:rPr>
                        <a:t>Out</a:t>
                      </a:r>
                      <a:endParaRPr lang="en-US" sz="1600" dirty="0">
                        <a:effectLst/>
                        <a:latin typeface="Calibri"/>
                        <a:ea typeface="Calibri"/>
                        <a:cs typeface="Arial"/>
                      </a:endParaRPr>
                    </a:p>
                  </a:txBody>
                  <a:tcPr marL="68580" marR="68580" marT="0" marB="0" anchor="b"/>
                </a:tc>
              </a:tr>
              <a:tr h="266526">
                <a:tc>
                  <a:txBody>
                    <a:bodyPr/>
                    <a:lstStyle/>
                    <a:p>
                      <a:pPr algn="ctr" rtl="1">
                        <a:lnSpc>
                          <a:spcPct val="115000"/>
                        </a:lnSpc>
                        <a:spcAft>
                          <a:spcPts val="0"/>
                        </a:spcAft>
                      </a:pPr>
                      <a:r>
                        <a:rPr lang="en-US" sz="1200">
                          <a:effectLst/>
                        </a:rPr>
                        <a:t>Flow</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m3/d</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10990</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5450</a:t>
                      </a:r>
                      <a:endParaRPr lang="en-US" sz="1600">
                        <a:effectLst/>
                        <a:latin typeface="Calibri"/>
                        <a:ea typeface="Calibri"/>
                        <a:cs typeface="Arial"/>
                      </a:endParaRPr>
                    </a:p>
                  </a:txBody>
                  <a:tcPr marL="68580" marR="68580" marT="0" marB="0" anchor="b"/>
                </a:tc>
              </a:tr>
              <a:tr h="266526">
                <a:tc>
                  <a:txBody>
                    <a:bodyPr/>
                    <a:lstStyle/>
                    <a:p>
                      <a:pPr algn="ctr" rtl="1">
                        <a:lnSpc>
                          <a:spcPct val="115000"/>
                        </a:lnSpc>
                        <a:spcAft>
                          <a:spcPts val="0"/>
                        </a:spcAft>
                      </a:pPr>
                      <a:r>
                        <a:rPr lang="en-US" sz="1200">
                          <a:effectLst/>
                        </a:rPr>
                        <a:t>TSS</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6988.6844</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43.527852</a:t>
                      </a:r>
                      <a:endParaRPr lang="en-US" sz="1600">
                        <a:effectLst/>
                        <a:latin typeface="Calibri"/>
                        <a:ea typeface="Calibri"/>
                        <a:cs typeface="Arial"/>
                      </a:endParaRPr>
                    </a:p>
                  </a:txBody>
                  <a:tcPr marL="68580" marR="68580" marT="0" marB="0" anchor="b"/>
                </a:tc>
              </a:tr>
              <a:tr h="266526">
                <a:tc>
                  <a:txBody>
                    <a:bodyPr/>
                    <a:lstStyle/>
                    <a:p>
                      <a:pPr algn="ctr" rtl="1">
                        <a:lnSpc>
                          <a:spcPct val="115000"/>
                        </a:lnSpc>
                        <a:spcAft>
                          <a:spcPts val="0"/>
                        </a:spcAft>
                      </a:pPr>
                      <a:r>
                        <a:rPr lang="en-US" sz="1200">
                          <a:effectLst/>
                        </a:rPr>
                        <a:t>VSS</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4233.6798</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26.368766</a:t>
                      </a:r>
                      <a:endParaRPr lang="en-US" sz="1600">
                        <a:effectLst/>
                        <a:latin typeface="Calibri"/>
                        <a:ea typeface="Calibri"/>
                        <a:cs typeface="Arial"/>
                      </a:endParaRPr>
                    </a:p>
                  </a:txBody>
                  <a:tcPr marL="68580" marR="68580" marT="0" marB="0" anchor="b"/>
                </a:tc>
              </a:tr>
              <a:tr h="266526">
                <a:tc>
                  <a:txBody>
                    <a:bodyPr/>
                    <a:lstStyle/>
                    <a:p>
                      <a:pPr algn="ctr" rtl="1">
                        <a:lnSpc>
                          <a:spcPct val="115000"/>
                        </a:lnSpc>
                        <a:spcAft>
                          <a:spcPts val="0"/>
                        </a:spcAft>
                      </a:pPr>
                      <a:r>
                        <a:rPr lang="en-US" sz="1200">
                          <a:effectLst/>
                        </a:rPr>
                        <a:t>cBOD5</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965.92559</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11.428845</a:t>
                      </a:r>
                      <a:endParaRPr lang="en-US" sz="1600">
                        <a:effectLst/>
                        <a:latin typeface="Calibri"/>
                        <a:ea typeface="Calibri"/>
                        <a:cs typeface="Arial"/>
                      </a:endParaRPr>
                    </a:p>
                  </a:txBody>
                  <a:tcPr marL="68580" marR="68580" marT="0" marB="0" anchor="b"/>
                </a:tc>
              </a:tr>
              <a:tr h="266526">
                <a:tc>
                  <a:txBody>
                    <a:bodyPr/>
                    <a:lstStyle/>
                    <a:p>
                      <a:pPr algn="ctr" rtl="1">
                        <a:lnSpc>
                          <a:spcPct val="115000"/>
                        </a:lnSpc>
                        <a:spcAft>
                          <a:spcPts val="0"/>
                        </a:spcAft>
                      </a:pPr>
                      <a:r>
                        <a:rPr lang="en-US" sz="1200">
                          <a:effectLst/>
                        </a:rPr>
                        <a:t>COD</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a:effectLst/>
                        </a:rPr>
                        <a:t>mg/L</a:t>
                      </a:r>
                      <a:endParaRPr lang="en-US" sz="16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6274.9986</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48.178294</a:t>
                      </a:r>
                      <a:endParaRPr lang="en-US" sz="1600">
                        <a:effectLst/>
                        <a:latin typeface="Calibri"/>
                        <a:ea typeface="Calibri"/>
                        <a:cs typeface="Arial"/>
                      </a:endParaRPr>
                    </a:p>
                  </a:txBody>
                  <a:tcPr marL="68580" marR="68580" marT="0" marB="0" anchor="b"/>
                </a:tc>
              </a:tr>
              <a:tr h="266526">
                <a:tc>
                  <a:txBody>
                    <a:bodyPr/>
                    <a:lstStyle/>
                    <a:p>
                      <a:pPr algn="ctr" rtl="1">
                        <a:lnSpc>
                          <a:spcPct val="115000"/>
                        </a:lnSpc>
                        <a:spcAft>
                          <a:spcPts val="0"/>
                        </a:spcAft>
                      </a:pPr>
                      <a:r>
                        <a:rPr lang="en-US" sz="1200" dirty="0">
                          <a:effectLst/>
                        </a:rPr>
                        <a:t>TKN</a:t>
                      </a:r>
                      <a:endParaRPr lang="en-US" sz="16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mgN/L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443.73872</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20.330304</a:t>
                      </a:r>
                      <a:endParaRPr lang="en-US" sz="1600">
                        <a:effectLst/>
                        <a:latin typeface="Calibri"/>
                        <a:ea typeface="Calibri"/>
                        <a:cs typeface="Arial"/>
                      </a:endParaRPr>
                    </a:p>
                  </a:txBody>
                  <a:tcPr marL="68580" marR="68580" marT="0" marB="0" anchor="b"/>
                </a:tc>
              </a:tr>
              <a:tr h="266526">
                <a:tc>
                  <a:txBody>
                    <a:bodyPr/>
                    <a:lstStyle/>
                    <a:p>
                      <a:pPr algn="ctr" rtl="1">
                        <a:lnSpc>
                          <a:spcPct val="115000"/>
                        </a:lnSpc>
                        <a:spcAft>
                          <a:spcPts val="0"/>
                        </a:spcAft>
                      </a:pPr>
                      <a:r>
                        <a:rPr lang="en-US" sz="1200">
                          <a:effectLst/>
                        </a:rPr>
                        <a:t>TN</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mgN/L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468.16362</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44.755197</a:t>
                      </a:r>
                      <a:endParaRPr lang="en-US" sz="1600">
                        <a:effectLst/>
                        <a:latin typeface="Calibri"/>
                        <a:ea typeface="Calibri"/>
                        <a:cs typeface="Arial"/>
                      </a:endParaRPr>
                    </a:p>
                  </a:txBody>
                  <a:tcPr marL="68580" marR="68580" marT="0" marB="0" anchor="b"/>
                </a:tc>
              </a:tr>
              <a:tr h="266526">
                <a:tc>
                  <a:txBody>
                    <a:bodyPr/>
                    <a:lstStyle/>
                    <a:p>
                      <a:pPr algn="ctr" rtl="1">
                        <a:lnSpc>
                          <a:spcPct val="115000"/>
                        </a:lnSpc>
                        <a:spcAft>
                          <a:spcPts val="0"/>
                        </a:spcAft>
                      </a:pPr>
                      <a:r>
                        <a:rPr lang="en-US" sz="1200" dirty="0" smtClean="0">
                          <a:effectLst/>
                        </a:rPr>
                        <a:t>HRT</a:t>
                      </a:r>
                      <a:endParaRPr lang="en-US" sz="16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smtClean="0">
                          <a:effectLst/>
                        </a:rPr>
                        <a:t>h</a:t>
                      </a:r>
                      <a:endParaRPr lang="en-US" sz="16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smtClean="0">
                          <a:effectLst/>
                        </a:rPr>
                        <a:t>-</a:t>
                      </a:r>
                      <a:endParaRPr lang="en-US" sz="16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smtClean="0">
                          <a:effectLst/>
                        </a:rPr>
                        <a:t>2.18</a:t>
                      </a:r>
                      <a:endParaRPr lang="en-US" sz="1600" dirty="0">
                        <a:effectLst/>
                        <a:latin typeface="Calibri"/>
                        <a:ea typeface="Calibri"/>
                        <a:cs typeface="Arial"/>
                      </a:endParaRPr>
                    </a:p>
                  </a:txBody>
                  <a:tcPr marL="68580" marR="68580" marT="0" marB="0" anchor="b"/>
                </a:tc>
              </a:tr>
            </a:tbl>
          </a:graphicData>
        </a:graphic>
      </p:graphicFrame>
      <p:sp>
        <p:nvSpPr>
          <p:cNvPr id="7" name="Rectangle 2"/>
          <p:cNvSpPr>
            <a:spLocks noChangeArrowheads="1"/>
          </p:cNvSpPr>
          <p:nvPr/>
        </p:nvSpPr>
        <p:spPr bwMode="auto">
          <a:xfrm>
            <a:off x="1995488" y="30321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pic>
        <p:nvPicPr>
          <p:cNvPr id="614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9236" y="1376362"/>
            <a:ext cx="2697162" cy="17986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1995488" y="52879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1348046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23900"/>
          </a:xfrm>
        </p:spPr>
        <p:txBody>
          <a:bodyPr/>
          <a:lstStyle/>
          <a:p>
            <a:pPr algn="ctr"/>
            <a:r>
              <a:rPr lang="en-US" dirty="0" smtClean="0"/>
              <a:t>Simulation Results-Outfall</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59</a:t>
            </a:fld>
            <a:endParaRPr lang="ar-SA"/>
          </a:p>
        </p:txBody>
      </p:sp>
      <p:graphicFrame>
        <p:nvGraphicFramePr>
          <p:cNvPr id="6" name="Table 5"/>
          <p:cNvGraphicFramePr>
            <a:graphicFrameLocks noGrp="1"/>
          </p:cNvGraphicFramePr>
          <p:nvPr>
            <p:extLst>
              <p:ext uri="{D42A27DB-BD31-4B8C-83A1-F6EECF244321}">
                <p14:modId xmlns:p14="http://schemas.microsoft.com/office/powerpoint/2010/main" val="3748420262"/>
              </p:ext>
            </p:extLst>
          </p:nvPr>
        </p:nvGraphicFramePr>
        <p:xfrm>
          <a:off x="1219200" y="3143254"/>
          <a:ext cx="7305675" cy="3371842"/>
        </p:xfrm>
        <a:graphic>
          <a:graphicData uri="http://schemas.openxmlformats.org/drawingml/2006/table">
            <a:tbl>
              <a:tblPr firstRow="1" firstCol="1" bandRow="1">
                <a:tableStyleId>{5C22544A-7EE6-4342-B048-85BDC9FD1C3A}</a:tableStyleId>
              </a:tblPr>
              <a:tblGrid>
                <a:gridCol w="3238178"/>
                <a:gridCol w="2196531"/>
                <a:gridCol w="1870966"/>
              </a:tblGrid>
              <a:tr h="302891">
                <a:tc>
                  <a:txBody>
                    <a:bodyPr/>
                    <a:lstStyle/>
                    <a:p>
                      <a:pPr>
                        <a:lnSpc>
                          <a:spcPct val="115000"/>
                        </a:lnSpc>
                      </a:pPr>
                      <a:endParaRPr lang="en-US" sz="1600" dirty="0">
                        <a:effectLst/>
                        <a:latin typeface="Calibri"/>
                        <a:cs typeface="Arial"/>
                      </a:endParaRPr>
                    </a:p>
                  </a:txBody>
                  <a:tcPr marL="68580" marR="68580" marT="0" marB="0" anchor="b"/>
                </a:tc>
                <a:tc gridSpan="2">
                  <a:txBody>
                    <a:bodyPr/>
                    <a:lstStyle/>
                    <a:p>
                      <a:pPr algn="ctr" rtl="1">
                        <a:lnSpc>
                          <a:spcPct val="115000"/>
                        </a:lnSpc>
                        <a:spcAft>
                          <a:spcPts val="0"/>
                        </a:spcAft>
                      </a:pPr>
                      <a:r>
                        <a:rPr lang="en-US" sz="1200">
                          <a:effectLst/>
                        </a:rPr>
                        <a:t>Simulation Results</a:t>
                      </a:r>
                      <a:endParaRPr lang="en-US" sz="1600">
                        <a:effectLst/>
                        <a:latin typeface="Calibri"/>
                        <a:ea typeface="Calibri"/>
                        <a:cs typeface="Arial"/>
                      </a:endParaRPr>
                    </a:p>
                  </a:txBody>
                  <a:tcPr marL="68580" marR="68580" marT="0" marB="0" anchor="b"/>
                </a:tc>
                <a:tc hMerge="1">
                  <a:txBody>
                    <a:bodyPr/>
                    <a:lstStyle/>
                    <a:p>
                      <a:pPr rtl="1"/>
                      <a:endParaRPr lang="ar-JO"/>
                    </a:p>
                  </a:txBody>
                  <a:tcPr/>
                </a:tc>
              </a:tr>
              <a:tr h="302891">
                <a:tc>
                  <a:txBody>
                    <a:bodyPr/>
                    <a:lstStyle/>
                    <a:p>
                      <a:pPr>
                        <a:lnSpc>
                          <a:spcPct val="115000"/>
                        </a:lnSpc>
                      </a:pPr>
                      <a:endParaRPr lang="en-US" sz="1600">
                        <a:effectLst/>
                        <a:latin typeface="Calibri"/>
                        <a:cs typeface="Arial"/>
                      </a:endParaRPr>
                    </a:p>
                  </a:txBody>
                  <a:tcPr marL="68580" marR="68580" marT="0" marB="0" anchor="b"/>
                </a:tc>
                <a:tc>
                  <a:txBody>
                    <a:bodyPr/>
                    <a:lstStyle/>
                    <a:p>
                      <a:pPr>
                        <a:lnSpc>
                          <a:spcPct val="115000"/>
                        </a:lnSpc>
                      </a:pPr>
                      <a:endParaRPr lang="en-US" sz="1600">
                        <a:effectLst/>
                        <a:latin typeface="Calibri"/>
                        <a:cs typeface="Arial"/>
                      </a:endParaRPr>
                    </a:p>
                  </a:txBody>
                  <a:tcPr marL="68580" marR="68580" marT="0" marB="0" anchor="b"/>
                </a:tc>
                <a:tc>
                  <a:txBody>
                    <a:bodyPr/>
                    <a:lstStyle/>
                    <a:p>
                      <a:pPr algn="ctr" rtl="1">
                        <a:lnSpc>
                          <a:spcPct val="115000"/>
                        </a:lnSpc>
                        <a:spcAft>
                          <a:spcPts val="0"/>
                        </a:spcAft>
                      </a:pPr>
                      <a:r>
                        <a:rPr lang="en-US" sz="1200" dirty="0" smtClean="0">
                          <a:effectLst/>
                        </a:rPr>
                        <a:t>Out</a:t>
                      </a:r>
                      <a:endParaRPr lang="en-US" sz="1600" dirty="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a:effectLst/>
                        </a:rPr>
                        <a:t>Flow</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m3/d</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5450</a:t>
                      </a:r>
                      <a:endParaRPr lang="en-US" sz="160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a:effectLst/>
                        </a:rPr>
                        <a:t>TSS</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41.145491</a:t>
                      </a:r>
                      <a:endParaRPr lang="en-US" sz="160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a:effectLst/>
                        </a:rPr>
                        <a:t>VSS</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24.890117</a:t>
                      </a:r>
                      <a:endParaRPr lang="en-US" sz="160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a:effectLst/>
                        </a:rPr>
                        <a:t>cBOD5</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11.010545</a:t>
                      </a:r>
                      <a:endParaRPr lang="en-US" sz="160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a:effectLst/>
                        </a:rPr>
                        <a:t>COD</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46.009014</a:t>
                      </a:r>
                      <a:endParaRPr lang="en-US" sz="160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a:effectLst/>
                        </a:rPr>
                        <a:t>Ammonia N</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mgN/L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9.573801</a:t>
                      </a:r>
                      <a:endParaRPr lang="en-US" sz="160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a:effectLst/>
                        </a:rPr>
                        <a:t>Nitrite/Nitrate N</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mgN/L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24.425399</a:t>
                      </a:r>
                      <a:endParaRPr lang="en-US" sz="160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a:effectLst/>
                        </a:rPr>
                        <a:t>TKN</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mgN/L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20.18208</a:t>
                      </a:r>
                      <a:endParaRPr lang="en-US" sz="160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a:effectLst/>
                        </a:rPr>
                        <a:t>TN</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mgN/L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44.607478</a:t>
                      </a:r>
                      <a:endParaRPr lang="en-US" sz="1600">
                        <a:effectLst/>
                        <a:latin typeface="Calibri"/>
                        <a:ea typeface="Calibri"/>
                        <a:cs typeface="Arial"/>
                      </a:endParaRPr>
                    </a:p>
                  </a:txBody>
                  <a:tcPr marL="68580" marR="68580" marT="0" marB="0" anchor="b"/>
                </a:tc>
              </a:tr>
              <a:tr h="276606">
                <a:tc>
                  <a:txBody>
                    <a:bodyPr/>
                    <a:lstStyle/>
                    <a:p>
                      <a:pPr algn="ctr" rtl="1">
                        <a:lnSpc>
                          <a:spcPct val="115000"/>
                        </a:lnSpc>
                        <a:spcAft>
                          <a:spcPts val="0"/>
                        </a:spcAft>
                      </a:pPr>
                      <a:r>
                        <a:rPr lang="en-US" sz="1200" dirty="0">
                          <a:effectLst/>
                        </a:rPr>
                        <a:t>Alkalinity</a:t>
                      </a:r>
                      <a:endParaRPr lang="en-US" sz="1600" dirty="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a:effectLst/>
                        </a:rPr>
                        <a:t>mgCaCO3/L</a:t>
                      </a:r>
                      <a:endParaRPr lang="en-US" sz="1600">
                        <a:effectLst/>
                        <a:latin typeface="Calibri"/>
                        <a:ea typeface="Calibri"/>
                        <a:cs typeface="Arial"/>
                      </a:endParaRPr>
                    </a:p>
                  </a:txBody>
                  <a:tcPr marL="68580" marR="68580" marT="0" marB="0" anchor="b"/>
                </a:tc>
                <a:tc>
                  <a:txBody>
                    <a:bodyPr/>
                    <a:lstStyle/>
                    <a:p>
                      <a:pPr algn="ctr" rtl="1">
                        <a:lnSpc>
                          <a:spcPct val="115000"/>
                        </a:lnSpc>
                        <a:spcAft>
                          <a:spcPts val="0"/>
                        </a:spcAft>
                      </a:pPr>
                      <a:r>
                        <a:rPr lang="en-US" sz="1200" dirty="0">
                          <a:effectLst/>
                        </a:rPr>
                        <a:t>1.3071328</a:t>
                      </a:r>
                      <a:endParaRPr lang="en-US" sz="1600" dirty="0">
                        <a:effectLst/>
                        <a:latin typeface="Calibri"/>
                        <a:ea typeface="Calibri"/>
                        <a:cs typeface="Arial"/>
                      </a:endParaRPr>
                    </a:p>
                  </a:txBody>
                  <a:tcPr marL="68580" marR="68580" marT="0" marB="0" anchor="b"/>
                </a:tc>
              </a:tr>
            </a:tbl>
          </a:graphicData>
        </a:graphic>
      </p:graphicFrame>
      <p:sp>
        <p:nvSpPr>
          <p:cNvPr id="7" name="Rectangle 2"/>
          <p:cNvSpPr>
            <a:spLocks noChangeArrowheads="1"/>
          </p:cNvSpPr>
          <p:nvPr/>
        </p:nvSpPr>
        <p:spPr bwMode="auto">
          <a:xfrm>
            <a:off x="2190750" y="303212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JO"/>
          </a:p>
        </p:txBody>
      </p:sp>
      <p:pic>
        <p:nvPicPr>
          <p:cNvPr id="716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6625" y="1416050"/>
            <a:ext cx="3032125" cy="16160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2190750" y="55387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JO"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544652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Area</a:t>
            </a:r>
            <a:endParaRPr lang="ar-JO" dirty="0"/>
          </a:p>
        </p:txBody>
      </p:sp>
      <p:sp>
        <p:nvSpPr>
          <p:cNvPr id="3" name="Content Placeholder 2"/>
          <p:cNvSpPr>
            <a:spLocks noGrp="1"/>
          </p:cNvSpPr>
          <p:nvPr>
            <p:ph idx="1"/>
          </p:nvPr>
        </p:nvSpPr>
        <p:spPr/>
        <p:txBody>
          <a:bodyPr/>
          <a:lstStyle/>
          <a:p>
            <a:pPr marL="0" indent="0">
              <a:buNone/>
            </a:pPr>
            <a:r>
              <a:rPr lang="en-US" sz="2400" dirty="0" smtClean="0"/>
              <a:t>Our study area is </a:t>
            </a:r>
            <a:r>
              <a:rPr lang="en-US" sz="2400" dirty="0" smtClean="0">
                <a:solidFill>
                  <a:schemeClr val="tx2"/>
                </a:solidFill>
              </a:rPr>
              <a:t>south and southeast villages of Nablus </a:t>
            </a:r>
            <a:r>
              <a:rPr lang="en-US" sz="2400" dirty="0" smtClean="0"/>
              <a:t>that can’t be connected with </a:t>
            </a:r>
            <a:r>
              <a:rPr lang="en-US" sz="2400" i="1" dirty="0" smtClean="0"/>
              <a:t>Nablus Eastern Plant </a:t>
            </a:r>
            <a:r>
              <a:rPr lang="en-US" sz="2400" dirty="0" smtClean="0"/>
              <a:t>due to high cost, topography and political constrains.</a:t>
            </a:r>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6</a:t>
            </a:fld>
            <a:endParaRPr lang="ar-SA"/>
          </a:p>
        </p:txBody>
      </p:sp>
    </p:spTree>
    <p:extLst>
      <p:ext uri="{BB962C8B-B14F-4D97-AF65-F5344CB8AC3E}">
        <p14:creationId xmlns:p14="http://schemas.microsoft.com/office/powerpoint/2010/main" val="394989496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14375"/>
          </a:xfrm>
        </p:spPr>
        <p:txBody>
          <a:bodyPr/>
          <a:lstStyle/>
          <a:p>
            <a:pPr algn="ctr"/>
            <a:r>
              <a:rPr lang="en-US" dirty="0" smtClean="0"/>
              <a:t>Results</a:t>
            </a:r>
            <a:endParaRPr lang="ar-JO"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03352576"/>
              </p:ext>
            </p:extLst>
          </p:nvPr>
        </p:nvGraphicFramePr>
        <p:xfrm>
          <a:off x="1247774" y="1543049"/>
          <a:ext cx="7267576" cy="4838699"/>
        </p:xfrm>
        <a:graphic>
          <a:graphicData uri="http://schemas.openxmlformats.org/drawingml/2006/table">
            <a:tbl>
              <a:tblPr rtl="1" firstRow="1" firstCol="1" bandRow="1">
                <a:tableStyleId>{ED083AE6-46FA-4A59-8FB0-9F97EB10719F}</a:tableStyleId>
              </a:tblPr>
              <a:tblGrid>
                <a:gridCol w="1258674"/>
                <a:gridCol w="1568471"/>
                <a:gridCol w="801772"/>
                <a:gridCol w="840740"/>
                <a:gridCol w="840740"/>
                <a:gridCol w="840740"/>
                <a:gridCol w="1116439"/>
              </a:tblGrid>
              <a:tr h="1524924">
                <a:tc rowSpan="2">
                  <a:txBody>
                    <a:bodyPr/>
                    <a:lstStyle/>
                    <a:p>
                      <a:pPr algn="ctr" rtl="0">
                        <a:spcAft>
                          <a:spcPts val="0"/>
                        </a:spcAft>
                      </a:pPr>
                      <a:r>
                        <a:rPr lang="en-US" sz="1200" dirty="0">
                          <a:effectLst/>
                        </a:rPr>
                        <a:t>Physical and chemical properties (mg/l)</a:t>
                      </a:r>
                      <a:endParaRPr lang="en-US" sz="1200" dirty="0">
                        <a:solidFill>
                          <a:srgbClr val="000000"/>
                        </a:solidFill>
                        <a:effectLst/>
                        <a:latin typeface="Calibri"/>
                        <a:ea typeface="Calibri"/>
                        <a:cs typeface="Arial"/>
                      </a:endParaRPr>
                    </a:p>
                  </a:txBody>
                  <a:tcPr marL="68580" marR="68580" marT="0" marB="0" anchor="ctr"/>
                </a:tc>
                <a:tc rowSpan="2">
                  <a:txBody>
                    <a:bodyPr/>
                    <a:lstStyle/>
                    <a:p>
                      <a:pPr algn="ctr" rtl="0">
                        <a:spcAft>
                          <a:spcPts val="0"/>
                        </a:spcAft>
                      </a:pPr>
                      <a:r>
                        <a:rPr lang="en-US" sz="1200" dirty="0">
                          <a:effectLst/>
                        </a:rPr>
                        <a:t>Simulation Results(mg/l)</a:t>
                      </a:r>
                      <a:endParaRPr lang="en-US" sz="1200" dirty="0">
                        <a:solidFill>
                          <a:srgbClr val="000000"/>
                        </a:solidFill>
                        <a:effectLst/>
                        <a:latin typeface="Calibri"/>
                        <a:ea typeface="Calibri"/>
                        <a:cs typeface="Arial"/>
                      </a:endParaRPr>
                    </a:p>
                  </a:txBody>
                  <a:tcPr marL="68580" marR="68580" marT="0" marB="0" anchor="ctr"/>
                </a:tc>
                <a:tc gridSpan="4">
                  <a:txBody>
                    <a:bodyPr/>
                    <a:lstStyle/>
                    <a:p>
                      <a:pPr algn="ctr" rtl="0">
                        <a:spcAft>
                          <a:spcPts val="0"/>
                        </a:spcAft>
                      </a:pPr>
                      <a:r>
                        <a:rPr lang="en-US" sz="1200" dirty="0">
                          <a:effectLst/>
                        </a:rPr>
                        <a:t>Palestinian standard (mg/l)</a:t>
                      </a:r>
                      <a:endParaRPr lang="en-US" sz="1200" dirty="0">
                        <a:solidFill>
                          <a:srgbClr val="000000"/>
                        </a:solidFill>
                        <a:effectLst/>
                        <a:latin typeface="Calibri"/>
                        <a:ea typeface="Calibri"/>
                        <a:cs typeface="Arial"/>
                      </a:endParaRPr>
                    </a:p>
                  </a:txBody>
                  <a:tcPr marL="68580" marR="68580" marT="0" marB="0" anchor="ctr"/>
                </a:tc>
                <a:tc hMerge="1">
                  <a:txBody>
                    <a:bodyPr/>
                    <a:lstStyle/>
                    <a:p>
                      <a:pPr rtl="1"/>
                      <a:endParaRPr lang="ar-JO"/>
                    </a:p>
                  </a:txBody>
                  <a:tcPr/>
                </a:tc>
                <a:tc hMerge="1">
                  <a:txBody>
                    <a:bodyPr/>
                    <a:lstStyle/>
                    <a:p>
                      <a:pPr rtl="1"/>
                      <a:endParaRPr lang="ar-JO"/>
                    </a:p>
                  </a:txBody>
                  <a:tcPr/>
                </a:tc>
                <a:tc hMerge="1">
                  <a:txBody>
                    <a:bodyPr/>
                    <a:lstStyle/>
                    <a:p>
                      <a:pPr rtl="1"/>
                      <a:endParaRPr lang="ar-JO"/>
                    </a:p>
                  </a:txBody>
                  <a:tcPr/>
                </a:tc>
                <a:tc rowSpan="2">
                  <a:txBody>
                    <a:bodyPr/>
                    <a:lstStyle/>
                    <a:p>
                      <a:pPr algn="ctr" rtl="0">
                        <a:spcAft>
                          <a:spcPts val="0"/>
                        </a:spcAft>
                      </a:pPr>
                      <a:r>
                        <a:rPr lang="en-US" sz="1200" dirty="0">
                          <a:effectLst/>
                        </a:rPr>
                        <a:t>Meet standard or not?</a:t>
                      </a:r>
                      <a:endParaRPr lang="en-US" sz="1200" dirty="0">
                        <a:solidFill>
                          <a:srgbClr val="000000"/>
                        </a:solidFill>
                        <a:effectLst/>
                        <a:latin typeface="Calibri"/>
                        <a:ea typeface="Calibri"/>
                        <a:cs typeface="Arial"/>
                      </a:endParaRPr>
                    </a:p>
                  </a:txBody>
                  <a:tcPr marL="68580" marR="68580" marT="0" marB="0" anchor="ctr"/>
                </a:tc>
              </a:tr>
              <a:tr h="381231">
                <a:tc vMerge="1">
                  <a:txBody>
                    <a:bodyPr/>
                    <a:lstStyle/>
                    <a:p>
                      <a:pPr rtl="1"/>
                      <a:endParaRPr lang="ar-JO"/>
                    </a:p>
                  </a:txBody>
                  <a:tcPr/>
                </a:tc>
                <a:tc vMerge="1">
                  <a:txBody>
                    <a:bodyPr/>
                    <a:lstStyle/>
                    <a:p>
                      <a:pPr rtl="1"/>
                      <a:endParaRPr lang="ar-JO"/>
                    </a:p>
                  </a:txBody>
                  <a:tcPr/>
                </a:tc>
                <a:tc>
                  <a:txBody>
                    <a:bodyPr/>
                    <a:lstStyle/>
                    <a:p>
                      <a:pPr algn="ctr" rtl="0">
                        <a:spcAft>
                          <a:spcPts val="0"/>
                        </a:spcAft>
                      </a:pPr>
                      <a:r>
                        <a:rPr lang="en-US" sz="1200">
                          <a:effectLst/>
                        </a:rPr>
                        <a:t>A</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B</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C</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D</a:t>
                      </a:r>
                      <a:endParaRPr lang="en-US" sz="1200">
                        <a:solidFill>
                          <a:srgbClr val="000000"/>
                        </a:solidFill>
                        <a:effectLst/>
                        <a:latin typeface="Calibri"/>
                        <a:ea typeface="Calibri"/>
                        <a:cs typeface="Arial"/>
                      </a:endParaRPr>
                    </a:p>
                  </a:txBody>
                  <a:tcPr marL="68580" marR="68580" marT="0" marB="0"/>
                </a:tc>
                <a:tc vMerge="1">
                  <a:txBody>
                    <a:bodyPr/>
                    <a:lstStyle/>
                    <a:p>
                      <a:pPr rtl="1"/>
                      <a:endParaRPr lang="ar-JO"/>
                    </a:p>
                  </a:txBody>
                  <a:tcPr/>
                </a:tc>
              </a:tr>
              <a:tr h="381231">
                <a:tc>
                  <a:txBody>
                    <a:bodyPr/>
                    <a:lstStyle/>
                    <a:p>
                      <a:pPr algn="ctr" rtl="0">
                        <a:spcAft>
                          <a:spcPts val="0"/>
                        </a:spcAft>
                      </a:pPr>
                      <a:r>
                        <a:rPr lang="en-US" sz="1200">
                          <a:effectLst/>
                        </a:rPr>
                        <a:t>TSS</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41.145</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30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30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50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90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600">
                          <a:solidFill>
                            <a:srgbClr val="FF0000"/>
                          </a:solidFill>
                          <a:effectLst/>
                        </a:rPr>
                        <a:t>Yes</a:t>
                      </a:r>
                      <a:endParaRPr lang="en-US" sz="1600">
                        <a:solidFill>
                          <a:srgbClr val="FF0000"/>
                        </a:solidFill>
                        <a:effectLst/>
                        <a:latin typeface="Calibri"/>
                        <a:ea typeface="Calibri"/>
                        <a:cs typeface="Arial"/>
                      </a:endParaRPr>
                    </a:p>
                  </a:txBody>
                  <a:tcPr marL="68580" marR="68580" marT="0" marB="0"/>
                </a:tc>
              </a:tr>
              <a:tr h="381231">
                <a:tc>
                  <a:txBody>
                    <a:bodyPr/>
                    <a:lstStyle/>
                    <a:p>
                      <a:pPr algn="ctr" rtl="0">
                        <a:spcAft>
                          <a:spcPts val="0"/>
                        </a:spcAft>
                      </a:pPr>
                      <a:r>
                        <a:rPr lang="en-US" sz="1200">
                          <a:effectLst/>
                        </a:rPr>
                        <a:t>BOD</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11.015</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40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60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600">
                          <a:solidFill>
                            <a:srgbClr val="FF0000"/>
                          </a:solidFill>
                          <a:effectLst/>
                        </a:rPr>
                        <a:t>Yes</a:t>
                      </a:r>
                      <a:endParaRPr lang="en-US" sz="1600">
                        <a:solidFill>
                          <a:srgbClr val="FF0000"/>
                        </a:solidFill>
                        <a:effectLst/>
                        <a:latin typeface="Calibri"/>
                        <a:ea typeface="Calibri"/>
                        <a:cs typeface="Arial"/>
                      </a:endParaRPr>
                    </a:p>
                  </a:txBody>
                  <a:tcPr marL="68580" marR="68580" marT="0" marB="0"/>
                </a:tc>
              </a:tr>
              <a:tr h="381231">
                <a:tc>
                  <a:txBody>
                    <a:bodyPr/>
                    <a:lstStyle/>
                    <a:p>
                      <a:pPr algn="ctr" rtl="0">
                        <a:spcAft>
                          <a:spcPts val="0"/>
                        </a:spcAft>
                      </a:pPr>
                      <a:r>
                        <a:rPr lang="en-US" sz="1200">
                          <a:effectLst/>
                        </a:rPr>
                        <a:t>COD</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46.01</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50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50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100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150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600">
                          <a:solidFill>
                            <a:srgbClr val="FF0000"/>
                          </a:solidFill>
                          <a:effectLst/>
                        </a:rPr>
                        <a:t>Yes</a:t>
                      </a:r>
                      <a:endParaRPr lang="en-US" sz="1600">
                        <a:solidFill>
                          <a:srgbClr val="FF0000"/>
                        </a:solidFill>
                        <a:effectLst/>
                        <a:latin typeface="Calibri"/>
                        <a:ea typeface="Calibri"/>
                        <a:cs typeface="Arial"/>
                      </a:endParaRPr>
                    </a:p>
                  </a:txBody>
                  <a:tcPr marL="68580" marR="68580" marT="0" marB="0"/>
                </a:tc>
              </a:tr>
              <a:tr h="703810">
                <a:tc>
                  <a:txBody>
                    <a:bodyPr/>
                    <a:lstStyle/>
                    <a:p>
                      <a:pPr algn="ctr" rtl="0">
                        <a:spcAft>
                          <a:spcPts val="0"/>
                        </a:spcAft>
                      </a:pPr>
                      <a:r>
                        <a:rPr lang="en-US" sz="1200">
                          <a:effectLst/>
                        </a:rPr>
                        <a:t>Ammonia N</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9.57</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5</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5</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10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15</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600">
                          <a:solidFill>
                            <a:srgbClr val="FF0000"/>
                          </a:solidFill>
                          <a:effectLst/>
                        </a:rPr>
                        <a:t>Yes</a:t>
                      </a:r>
                      <a:endParaRPr lang="en-US" sz="1600">
                        <a:solidFill>
                          <a:srgbClr val="FF0000"/>
                        </a:solidFill>
                        <a:effectLst/>
                        <a:latin typeface="Calibri"/>
                        <a:ea typeface="Calibri"/>
                        <a:cs typeface="Arial"/>
                      </a:endParaRPr>
                    </a:p>
                  </a:txBody>
                  <a:tcPr marL="68580" marR="68580" marT="0" marB="0"/>
                </a:tc>
              </a:tr>
              <a:tr h="703810">
                <a:tc>
                  <a:txBody>
                    <a:bodyPr/>
                    <a:lstStyle/>
                    <a:p>
                      <a:pPr algn="ctr" rtl="0">
                        <a:spcAft>
                          <a:spcPts val="0"/>
                        </a:spcAft>
                      </a:pPr>
                      <a:r>
                        <a:rPr lang="en-US" sz="1200">
                          <a:effectLst/>
                        </a:rPr>
                        <a:t>Nitrate  N</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24.42</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20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30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40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600">
                          <a:solidFill>
                            <a:srgbClr val="FF0000"/>
                          </a:solidFill>
                          <a:effectLst/>
                        </a:rPr>
                        <a:t>Yes</a:t>
                      </a:r>
                      <a:endParaRPr lang="en-US" sz="1600">
                        <a:solidFill>
                          <a:srgbClr val="FF0000"/>
                        </a:solidFill>
                        <a:effectLst/>
                        <a:latin typeface="Calibri"/>
                        <a:ea typeface="Calibri"/>
                        <a:cs typeface="Arial"/>
                      </a:endParaRPr>
                    </a:p>
                  </a:txBody>
                  <a:tcPr marL="68580" marR="68580" marT="0" marB="0"/>
                </a:tc>
              </a:tr>
              <a:tr h="381231">
                <a:tc>
                  <a:txBody>
                    <a:bodyPr/>
                    <a:lstStyle/>
                    <a:p>
                      <a:pPr algn="ctr" rtl="0">
                        <a:spcAft>
                          <a:spcPts val="0"/>
                        </a:spcAft>
                      </a:pPr>
                      <a:r>
                        <a:rPr lang="en-US" sz="1200">
                          <a:effectLst/>
                        </a:rPr>
                        <a:t>TN</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44.6</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30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30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45</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200">
                          <a:effectLst/>
                        </a:rPr>
                        <a:t>60</a:t>
                      </a:r>
                      <a:endParaRPr lang="en-US" sz="1200">
                        <a:solidFill>
                          <a:srgbClr val="000000"/>
                        </a:solidFill>
                        <a:effectLst/>
                        <a:latin typeface="Calibri"/>
                        <a:ea typeface="Calibri"/>
                        <a:cs typeface="Arial"/>
                      </a:endParaRPr>
                    </a:p>
                  </a:txBody>
                  <a:tcPr marL="68580" marR="68580" marT="0" marB="0"/>
                </a:tc>
                <a:tc>
                  <a:txBody>
                    <a:bodyPr/>
                    <a:lstStyle/>
                    <a:p>
                      <a:pPr algn="ctr" rtl="0">
                        <a:spcAft>
                          <a:spcPts val="0"/>
                        </a:spcAft>
                      </a:pPr>
                      <a:r>
                        <a:rPr lang="en-US" sz="1600" dirty="0">
                          <a:solidFill>
                            <a:srgbClr val="FF0000"/>
                          </a:solidFill>
                          <a:effectLst/>
                        </a:rPr>
                        <a:t>Yes</a:t>
                      </a:r>
                      <a:endParaRPr lang="en-US" sz="1600" dirty="0">
                        <a:solidFill>
                          <a:srgbClr val="FF0000"/>
                        </a:solidFill>
                        <a:effectLst/>
                        <a:latin typeface="Calibri"/>
                        <a:ea typeface="Calibri"/>
                        <a:cs typeface="Arial"/>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60</a:t>
            </a:fld>
            <a:endParaRPr lang="ar-SA"/>
          </a:p>
        </p:txBody>
      </p:sp>
    </p:spTree>
    <p:extLst>
      <p:ext uri="{BB962C8B-B14F-4D97-AF65-F5344CB8AC3E}">
        <p14:creationId xmlns:p14="http://schemas.microsoft.com/office/powerpoint/2010/main" val="394883603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38175"/>
          </a:xfrm>
        </p:spPr>
        <p:txBody>
          <a:bodyPr>
            <a:normAutofit fontScale="90000"/>
          </a:bodyPr>
          <a:lstStyle/>
          <a:p>
            <a:pPr algn="ctr"/>
            <a:r>
              <a:rPr lang="en-US" dirty="0" smtClean="0"/>
              <a:t>Results</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61</a:t>
            </a:fld>
            <a:endParaRPr lang="ar-SA"/>
          </a:p>
        </p:txBody>
      </p:sp>
      <p:graphicFrame>
        <p:nvGraphicFramePr>
          <p:cNvPr id="5" name="Chart 4"/>
          <p:cNvGraphicFramePr/>
          <p:nvPr>
            <p:extLst>
              <p:ext uri="{D42A27DB-BD31-4B8C-83A1-F6EECF244321}">
                <p14:modId xmlns:p14="http://schemas.microsoft.com/office/powerpoint/2010/main" val="2829490711"/>
              </p:ext>
            </p:extLst>
          </p:nvPr>
        </p:nvGraphicFramePr>
        <p:xfrm>
          <a:off x="295275" y="1333500"/>
          <a:ext cx="9344025" cy="51895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1957104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85800"/>
          </a:xfrm>
        </p:spPr>
        <p:txBody>
          <a:bodyPr/>
          <a:lstStyle/>
          <a:p>
            <a:pPr algn="ctr"/>
            <a:r>
              <a:rPr lang="en-US" dirty="0" smtClean="0"/>
              <a:t>Results</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62</a:t>
            </a:fld>
            <a:endParaRPr lang="ar-SA"/>
          </a:p>
        </p:txBody>
      </p:sp>
      <p:graphicFrame>
        <p:nvGraphicFramePr>
          <p:cNvPr id="5" name="Chart 4"/>
          <p:cNvGraphicFramePr/>
          <p:nvPr>
            <p:extLst>
              <p:ext uri="{D42A27DB-BD31-4B8C-83A1-F6EECF244321}">
                <p14:modId xmlns:p14="http://schemas.microsoft.com/office/powerpoint/2010/main" val="418583670"/>
              </p:ext>
            </p:extLst>
          </p:nvPr>
        </p:nvGraphicFramePr>
        <p:xfrm>
          <a:off x="1057275" y="1472565"/>
          <a:ext cx="8534400" cy="48844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060176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2475"/>
          </a:xfrm>
        </p:spPr>
        <p:txBody>
          <a:bodyPr/>
          <a:lstStyle/>
          <a:p>
            <a:pPr algn="ctr"/>
            <a:r>
              <a:rPr lang="en-US" dirty="0" smtClean="0"/>
              <a:t>Conclusion</a:t>
            </a:r>
            <a:endParaRPr lang="ar-JO" dirty="0"/>
          </a:p>
        </p:txBody>
      </p:sp>
      <p:sp>
        <p:nvSpPr>
          <p:cNvPr id="3" name="Content Placeholder 2"/>
          <p:cNvSpPr>
            <a:spLocks noGrp="1"/>
          </p:cNvSpPr>
          <p:nvPr>
            <p:ph idx="1"/>
          </p:nvPr>
        </p:nvSpPr>
        <p:spPr>
          <a:xfrm>
            <a:off x="677334" y="1657351"/>
            <a:ext cx="8596668" cy="4384012"/>
          </a:xfrm>
        </p:spPr>
        <p:txBody>
          <a:bodyPr/>
          <a:lstStyle/>
          <a:p>
            <a:pPr marL="0" indent="0">
              <a:buNone/>
            </a:pPr>
            <a:r>
              <a:rPr lang="en-US" dirty="0"/>
              <a:t>After studying the topography of east and southeast of Nablus Governorate, seven villages were selected to </a:t>
            </a:r>
            <a:r>
              <a:rPr lang="en-US" dirty="0" smtClean="0"/>
              <a:t>be connected</a:t>
            </a:r>
            <a:r>
              <a:rPr lang="en-US" dirty="0" smtClean="0"/>
              <a:t> </a:t>
            </a:r>
            <a:r>
              <a:rPr lang="en-US" dirty="0"/>
              <a:t>in a Trunk sewer line starts from </a:t>
            </a:r>
            <a:r>
              <a:rPr lang="en-US" dirty="0" err="1"/>
              <a:t>Awarta</a:t>
            </a:r>
            <a:r>
              <a:rPr lang="en-US" dirty="0"/>
              <a:t> passing through </a:t>
            </a:r>
            <a:r>
              <a:rPr lang="en-US" dirty="0" err="1"/>
              <a:t>Huwwara</a:t>
            </a:r>
            <a:r>
              <a:rPr lang="en-US" dirty="0"/>
              <a:t> and ends at the wastewater treatment plant in </a:t>
            </a:r>
            <a:r>
              <a:rPr lang="en-US" dirty="0" err="1"/>
              <a:t>Urif</a:t>
            </a:r>
            <a:r>
              <a:rPr lang="en-US" dirty="0"/>
              <a:t> with a peak hourly flow 19000 m³/day, the following have been conclude</a:t>
            </a:r>
            <a:r>
              <a:rPr lang="en-US" dirty="0" smtClean="0"/>
              <a:t>:</a:t>
            </a:r>
          </a:p>
          <a:p>
            <a:pPr marL="0" indent="0">
              <a:buNone/>
            </a:pPr>
            <a:endParaRPr lang="en-US" dirty="0"/>
          </a:p>
          <a:p>
            <a:pPr lvl="0"/>
            <a:r>
              <a:rPr lang="en-US" dirty="0"/>
              <a:t>The final model has 974 manholes and 974 conduits.</a:t>
            </a:r>
          </a:p>
          <a:p>
            <a:pPr lvl="0"/>
            <a:r>
              <a:rPr lang="en-US" dirty="0"/>
              <a:t>The length of pipes didn’t exceed 30 meters and more than 3 meters.</a:t>
            </a:r>
          </a:p>
          <a:p>
            <a:pPr lvl="0"/>
            <a:r>
              <a:rPr lang="en-US" dirty="0"/>
              <a:t>The material of conduits is circular PVC with diameters 8, 10, 12, 15 and 24 inches.</a:t>
            </a:r>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63</a:t>
            </a:fld>
            <a:endParaRPr lang="ar-SA"/>
          </a:p>
        </p:txBody>
      </p:sp>
    </p:spTree>
    <p:extLst>
      <p:ext uri="{BB962C8B-B14F-4D97-AF65-F5344CB8AC3E}">
        <p14:creationId xmlns:p14="http://schemas.microsoft.com/office/powerpoint/2010/main" val="122195589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2475"/>
          </a:xfrm>
        </p:spPr>
        <p:txBody>
          <a:bodyPr/>
          <a:lstStyle/>
          <a:p>
            <a:pPr algn="ctr"/>
            <a:r>
              <a:rPr lang="en-US" dirty="0" smtClean="0"/>
              <a:t>Conclusion</a:t>
            </a:r>
            <a:endParaRPr lang="ar-JO" dirty="0"/>
          </a:p>
        </p:txBody>
      </p:sp>
      <p:sp>
        <p:nvSpPr>
          <p:cNvPr id="3" name="Content Placeholder 2"/>
          <p:cNvSpPr>
            <a:spLocks noGrp="1"/>
          </p:cNvSpPr>
          <p:nvPr>
            <p:ph idx="1"/>
          </p:nvPr>
        </p:nvSpPr>
        <p:spPr>
          <a:xfrm>
            <a:off x="686859" y="1781175"/>
            <a:ext cx="8596668" cy="3802987"/>
          </a:xfrm>
        </p:spPr>
        <p:txBody>
          <a:bodyPr/>
          <a:lstStyle/>
          <a:p>
            <a:pPr marL="0" indent="0">
              <a:buNone/>
            </a:pPr>
            <a:r>
              <a:rPr lang="en-US" dirty="0"/>
              <a:t>The location of WWTP near the outlet of </a:t>
            </a:r>
            <a:r>
              <a:rPr lang="en-US" dirty="0" err="1"/>
              <a:t>Urif</a:t>
            </a:r>
            <a:r>
              <a:rPr lang="en-US" dirty="0"/>
              <a:t> away 400 meters from the buildup areas with a peak daily flow reaches 11000 m³/day, the following have been conclude:</a:t>
            </a:r>
          </a:p>
          <a:p>
            <a:pPr lvl="0"/>
            <a:r>
              <a:rPr lang="en-US" dirty="0"/>
              <a:t>Two units were used because the flow is huge and two units </a:t>
            </a:r>
            <a:r>
              <a:rPr lang="en-US" dirty="0" smtClean="0"/>
              <a:t>kept</a:t>
            </a:r>
            <a:r>
              <a:rPr lang="en-US" dirty="0" smtClean="0"/>
              <a:t> </a:t>
            </a:r>
            <a:r>
              <a:rPr lang="en-US" dirty="0"/>
              <a:t>in reserve.</a:t>
            </a:r>
          </a:p>
          <a:p>
            <a:pPr lvl="0"/>
            <a:r>
              <a:rPr lang="en-US" dirty="0"/>
              <a:t>The Treatment process used is Activated Sludge; this is the most common method in Palestine as the concentrations are very high due to water scarcity.</a:t>
            </a:r>
          </a:p>
          <a:p>
            <a:pPr lvl="0"/>
            <a:r>
              <a:rPr lang="en-US" dirty="0"/>
              <a:t>The concentrations at the outfall satisfy the Palestinian Standards (TR34-2012) under type C – Medium Quality.</a:t>
            </a:r>
          </a:p>
          <a:p>
            <a:pPr marL="0" indent="0">
              <a:buNone/>
            </a:pP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64</a:t>
            </a:fld>
            <a:endParaRPr lang="ar-SA"/>
          </a:p>
        </p:txBody>
      </p:sp>
    </p:spTree>
    <p:extLst>
      <p:ext uri="{BB962C8B-B14F-4D97-AF65-F5344CB8AC3E}">
        <p14:creationId xmlns:p14="http://schemas.microsoft.com/office/powerpoint/2010/main" val="61651738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47725"/>
          </a:xfrm>
        </p:spPr>
        <p:txBody>
          <a:bodyPr/>
          <a:lstStyle/>
          <a:p>
            <a:pPr algn="ctr"/>
            <a:r>
              <a:rPr lang="en-US" dirty="0" smtClean="0"/>
              <a:t>Recommendations</a:t>
            </a:r>
            <a:endParaRPr lang="ar-JO" dirty="0"/>
          </a:p>
        </p:txBody>
      </p:sp>
      <p:sp>
        <p:nvSpPr>
          <p:cNvPr id="3" name="Content Placeholder 2"/>
          <p:cNvSpPr>
            <a:spLocks noGrp="1"/>
          </p:cNvSpPr>
          <p:nvPr>
            <p:ph idx="1"/>
          </p:nvPr>
        </p:nvSpPr>
        <p:spPr>
          <a:xfrm>
            <a:off x="677334" y="1876425"/>
            <a:ext cx="8596668" cy="4164937"/>
          </a:xfrm>
        </p:spPr>
        <p:txBody>
          <a:bodyPr/>
          <a:lstStyle/>
          <a:p>
            <a:pPr marL="0" indent="0">
              <a:buNone/>
            </a:pPr>
            <a:r>
              <a:rPr lang="en-US" dirty="0"/>
              <a:t>1- </a:t>
            </a:r>
            <a:r>
              <a:rPr lang="en-US" dirty="0" smtClean="0"/>
              <a:t>Achieving such </a:t>
            </a:r>
            <a:r>
              <a:rPr lang="en-US" dirty="0"/>
              <a:t>a project needs technical workers with </a:t>
            </a:r>
            <a:r>
              <a:rPr lang="en-US" dirty="0" smtClean="0"/>
              <a:t>high </a:t>
            </a:r>
            <a:r>
              <a:rPr lang="en-US" dirty="0" smtClean="0"/>
              <a:t>skills </a:t>
            </a:r>
            <a:r>
              <a:rPr lang="en-US" dirty="0"/>
              <a:t>and accuracy.</a:t>
            </a:r>
          </a:p>
          <a:p>
            <a:pPr marL="0" indent="0">
              <a:buNone/>
            </a:pPr>
            <a:r>
              <a:rPr lang="en-US" dirty="0"/>
              <a:t>2- Put Automatic Screw Screens at the outfall of each village in order to remove large particles.</a:t>
            </a:r>
          </a:p>
          <a:p>
            <a:pPr marL="0" indent="0">
              <a:buNone/>
            </a:pPr>
            <a:r>
              <a:rPr lang="en-US" dirty="0"/>
              <a:t>3- To get a better quality in wastewater treatment plant, we can exceed the maximum used parameters as hydraulic retention time (HRT</a:t>
            </a:r>
            <a:r>
              <a:rPr lang="en-US" dirty="0" smtClean="0"/>
              <a:t>).</a:t>
            </a:r>
          </a:p>
          <a:p>
            <a:pPr marL="0" indent="0">
              <a:buNone/>
            </a:pPr>
            <a:r>
              <a:rPr lang="en-US" dirty="0" smtClean="0"/>
              <a:t>4- Conduct further studies to find out the required budget for such projects.</a:t>
            </a:r>
            <a:endParaRPr lang="ar-JO" dirty="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65</a:t>
            </a:fld>
            <a:endParaRPr lang="ar-SA"/>
          </a:p>
        </p:txBody>
      </p:sp>
    </p:spTree>
    <p:extLst>
      <p:ext uri="{BB962C8B-B14F-4D97-AF65-F5344CB8AC3E}">
        <p14:creationId xmlns:p14="http://schemas.microsoft.com/office/powerpoint/2010/main" val="325435605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E6415DA2-6E3A-409C-9261-EB22DB7EBD12}" type="slidenum">
              <a:rPr lang="ar-SA" smtClean="0"/>
              <a:pPr>
                <a:defRPr/>
              </a:pPr>
              <a:t>66</a:t>
            </a:fld>
            <a:endParaRPr lang="ar-SA"/>
          </a:p>
        </p:txBody>
      </p:sp>
      <p:pic>
        <p:nvPicPr>
          <p:cNvPr id="21506" name="Picture 2" descr="C:\Users\Nahawand Ismael\Desktop\hansgrohe-thank-you_fu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0801"/>
            <a:ext cx="12202402" cy="6847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1727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Nahawand Ismael\Desktop\study are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0" cy="6858000"/>
          </a:xfrm>
          <a:prstGeom prst="rect">
            <a:avLst/>
          </a:prstGeom>
          <a:noFill/>
          <a:ln>
            <a:solidFill>
              <a:schemeClr val="tx1">
                <a:alpha val="48000"/>
              </a:schemeClr>
            </a:solidFill>
          </a:ln>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pPr>
              <a:defRPr/>
            </a:pPr>
            <a:fld id="{E6415DA2-6E3A-409C-9261-EB22DB7EBD12}" type="slidenum">
              <a:rPr lang="ar-SA" smtClean="0"/>
              <a:pPr>
                <a:defRPr/>
              </a:pPr>
              <a:t>7</a:t>
            </a:fld>
            <a:endParaRPr lang="ar-SA"/>
          </a:p>
        </p:txBody>
      </p:sp>
    </p:spTree>
    <p:extLst>
      <p:ext uri="{BB962C8B-B14F-4D97-AF65-F5344CB8AC3E}">
        <p14:creationId xmlns:p14="http://schemas.microsoft.com/office/powerpoint/2010/main" val="14673756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ar-JO" dirty="0"/>
          </a:p>
        </p:txBody>
      </p:sp>
      <p:sp>
        <p:nvSpPr>
          <p:cNvPr id="3" name="Content Placeholder 2"/>
          <p:cNvSpPr>
            <a:spLocks noGrp="1"/>
          </p:cNvSpPr>
          <p:nvPr>
            <p:ph idx="1"/>
          </p:nvPr>
        </p:nvSpPr>
        <p:spPr/>
        <p:txBody>
          <a:bodyPr/>
          <a:lstStyle/>
          <a:p>
            <a:r>
              <a:rPr lang="en-US" dirty="0" smtClean="0"/>
              <a:t>Communities </a:t>
            </a:r>
          </a:p>
          <a:p>
            <a:r>
              <a:rPr lang="en-US" dirty="0" smtClean="0"/>
              <a:t>Land Boundaries</a:t>
            </a:r>
          </a:p>
          <a:p>
            <a:r>
              <a:rPr lang="en-US" dirty="0" smtClean="0"/>
              <a:t>Built Up Area</a:t>
            </a:r>
          </a:p>
          <a:p>
            <a:r>
              <a:rPr lang="en-US" dirty="0" smtClean="0"/>
              <a:t>Contour Maps</a:t>
            </a:r>
          </a:p>
          <a:p>
            <a:r>
              <a:rPr lang="en-US" dirty="0" smtClean="0"/>
              <a:t>Arial Photo</a:t>
            </a:r>
          </a:p>
          <a:p>
            <a:r>
              <a:rPr lang="en-US" dirty="0" smtClean="0"/>
              <a:t>Roads</a:t>
            </a:r>
          </a:p>
          <a:p>
            <a:r>
              <a:rPr lang="en-US" dirty="0" smtClean="0"/>
              <a:t>Parcels Maps -available ones</a:t>
            </a:r>
          </a:p>
          <a:p>
            <a:r>
              <a:rPr lang="en-US" dirty="0" smtClean="0"/>
              <a:t>Water supply and Consumption</a:t>
            </a:r>
          </a:p>
          <a:p>
            <a:r>
              <a:rPr lang="en-US" dirty="0" smtClean="0"/>
              <a:t>Population of villages</a:t>
            </a:r>
          </a:p>
          <a:p>
            <a:pPr marL="0" indent="0">
              <a:buNone/>
            </a:pPr>
            <a:endParaRPr lang="en-US" dirty="0" smtClean="0"/>
          </a:p>
        </p:txBody>
      </p:sp>
      <p:sp>
        <p:nvSpPr>
          <p:cNvPr id="4" name="Slide Number Placeholder 3"/>
          <p:cNvSpPr>
            <a:spLocks noGrp="1"/>
          </p:cNvSpPr>
          <p:nvPr>
            <p:ph type="sldNum" sz="quarter" idx="12"/>
          </p:nvPr>
        </p:nvSpPr>
        <p:spPr/>
        <p:txBody>
          <a:bodyPr/>
          <a:lstStyle/>
          <a:p>
            <a:pPr>
              <a:defRPr/>
            </a:pPr>
            <a:fld id="{E6415DA2-6E3A-409C-9261-EB22DB7EBD12}" type="slidenum">
              <a:rPr lang="ar-SA" smtClean="0"/>
              <a:pPr>
                <a:defRPr/>
              </a:pPr>
              <a:t>8</a:t>
            </a:fld>
            <a:endParaRPr lang="ar-SA"/>
          </a:p>
        </p:txBody>
      </p:sp>
    </p:spTree>
    <p:extLst>
      <p:ext uri="{BB962C8B-B14F-4D97-AF65-F5344CB8AC3E}">
        <p14:creationId xmlns:p14="http://schemas.microsoft.com/office/powerpoint/2010/main" val="451474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55608"/>
            <a:ext cx="3454719" cy="569343"/>
          </a:xfrm>
        </p:spPr>
        <p:txBody>
          <a:bodyPr>
            <a:normAutofit/>
          </a:bodyPr>
          <a:lstStyle/>
          <a:p>
            <a:r>
              <a:rPr lang="en-US" dirty="0" smtClean="0"/>
              <a:t>Study the Flow Direction</a:t>
            </a:r>
            <a:endParaRPr lang="ar-JO" dirty="0"/>
          </a:p>
        </p:txBody>
      </p:sp>
      <p:sp>
        <p:nvSpPr>
          <p:cNvPr id="4" name="Text Placeholder 3"/>
          <p:cNvSpPr>
            <a:spLocks noGrp="1"/>
          </p:cNvSpPr>
          <p:nvPr>
            <p:ph type="body" sz="half" idx="2"/>
          </p:nvPr>
        </p:nvSpPr>
        <p:spPr>
          <a:xfrm>
            <a:off x="677333" y="1526875"/>
            <a:ext cx="3454719" cy="4459857"/>
          </a:xfrm>
        </p:spPr>
        <p:txBody>
          <a:bodyPr/>
          <a:lstStyle/>
          <a:p>
            <a:r>
              <a:rPr lang="en-US" sz="1800" dirty="0">
                <a:solidFill>
                  <a:schemeClr val="tx2"/>
                </a:solidFill>
              </a:rPr>
              <a:t>Using </a:t>
            </a:r>
            <a:r>
              <a:rPr lang="en-US" sz="1800" dirty="0" err="1">
                <a:solidFill>
                  <a:schemeClr val="tx2"/>
                </a:solidFill>
              </a:rPr>
              <a:t>ArcHydro</a:t>
            </a:r>
            <a:endParaRPr lang="en-US" sz="1800" dirty="0">
              <a:solidFill>
                <a:schemeClr val="tx2"/>
              </a:solidFill>
            </a:endParaRPr>
          </a:p>
          <a:p>
            <a:r>
              <a:rPr lang="en-US" sz="1800" dirty="0"/>
              <a:t>From the direction of natural flow, we have identified the villages that flow into the same valley</a:t>
            </a:r>
            <a:endParaRPr lang="ar-JO" sz="1800" dirty="0"/>
          </a:p>
          <a:p>
            <a:endParaRPr lang="ar-JO" dirty="0"/>
          </a:p>
        </p:txBody>
      </p:sp>
      <p:sp>
        <p:nvSpPr>
          <p:cNvPr id="5" name="Slide Number Placeholder 4"/>
          <p:cNvSpPr>
            <a:spLocks noGrp="1"/>
          </p:cNvSpPr>
          <p:nvPr>
            <p:ph type="sldNum" sz="quarter" idx="12"/>
          </p:nvPr>
        </p:nvSpPr>
        <p:spPr/>
        <p:txBody>
          <a:bodyPr/>
          <a:lstStyle/>
          <a:p>
            <a:pPr>
              <a:defRPr/>
            </a:pPr>
            <a:fld id="{E6415DA2-6E3A-409C-9261-EB22DB7EBD12}" type="slidenum">
              <a:rPr lang="ar-SA" smtClean="0"/>
              <a:pPr>
                <a:defRPr/>
              </a:pPr>
              <a:t>9</a:t>
            </a:fld>
            <a:endParaRPr lang="ar-SA"/>
          </a:p>
        </p:txBody>
      </p:sp>
      <p:pic>
        <p:nvPicPr>
          <p:cNvPr id="6" name="Content Placeholder 5" descr="C:\Users\Nahawand Ismael\Desktop\graduation project\location 1.PN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313208" y="0"/>
            <a:ext cx="7878791" cy="6857999"/>
          </a:xfrm>
          <a:prstGeom prst="rect">
            <a:avLst/>
          </a:prstGeom>
          <a:noFill/>
          <a:ln>
            <a:solidFill>
              <a:schemeClr val="tx1">
                <a:alpha val="47000"/>
              </a:schemeClr>
            </a:solidFill>
          </a:ln>
        </p:spPr>
      </p:pic>
    </p:spTree>
    <p:extLst>
      <p:ext uri="{BB962C8B-B14F-4D97-AF65-F5344CB8AC3E}">
        <p14:creationId xmlns:p14="http://schemas.microsoft.com/office/powerpoint/2010/main" val="2614931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12022</TotalTime>
  <Words>2421</Words>
  <Application>Microsoft Office PowerPoint</Application>
  <PresentationFormat>Custom</PresentationFormat>
  <Paragraphs>842</Paragraphs>
  <Slides>66</Slides>
  <Notes>1</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Facet</vt:lpstr>
      <vt:lpstr>An-Najah National University Faculty Of Engineering Civil Engineering Department</vt:lpstr>
      <vt:lpstr>Outline:</vt:lpstr>
      <vt:lpstr>Objectives</vt:lpstr>
      <vt:lpstr>Significance of the work</vt:lpstr>
      <vt:lpstr>Methodology</vt:lpstr>
      <vt:lpstr>Study Area</vt:lpstr>
      <vt:lpstr>PowerPoint Presentation</vt:lpstr>
      <vt:lpstr>Data Collection</vt:lpstr>
      <vt:lpstr>Study the Flow Direction</vt:lpstr>
      <vt:lpstr>Selecting Study Area</vt:lpstr>
      <vt:lpstr>PowerPoint Presentation</vt:lpstr>
      <vt:lpstr>Selecting Suitable Location of WWTP</vt:lpstr>
      <vt:lpstr>Suggested Location</vt:lpstr>
      <vt:lpstr>Collect Data </vt:lpstr>
      <vt:lpstr>Collect Data </vt:lpstr>
      <vt:lpstr>Design Flow</vt:lpstr>
      <vt:lpstr>Design Flow</vt:lpstr>
      <vt:lpstr>MODELING 1. Design the Sewer Network using SewerCAD </vt:lpstr>
      <vt:lpstr>Enter the inputs</vt:lpstr>
      <vt:lpstr>Enter the design constrains</vt:lpstr>
      <vt:lpstr>Run the model and get the results</vt:lpstr>
      <vt:lpstr>Rebuild the model </vt:lpstr>
      <vt:lpstr>Rebuild the model </vt:lpstr>
      <vt:lpstr>We tried so many layouts  but the cover depth unfortunately  keep to arise and arise and arise.. </vt:lpstr>
      <vt:lpstr>Choose the best system and redesign</vt:lpstr>
      <vt:lpstr>New model with new constrains ! </vt:lpstr>
      <vt:lpstr> Our new model has 973 manholes and 973 conduits  have diameters ranges from 8 in to 24 in.   </vt:lpstr>
      <vt:lpstr>Results </vt:lpstr>
      <vt:lpstr>The whole network profile </vt:lpstr>
      <vt:lpstr> Conduit’s slope  </vt:lpstr>
      <vt:lpstr>Conduit’s velocity</vt:lpstr>
      <vt:lpstr>Conduit’s cover</vt:lpstr>
      <vt:lpstr>Line with drop manholes </vt:lpstr>
      <vt:lpstr>Line without drop manholes </vt:lpstr>
      <vt:lpstr>2. Wastewater Treatment Plant Design</vt:lpstr>
      <vt:lpstr>PowerPoint Presentation</vt:lpstr>
      <vt:lpstr>Modeling</vt:lpstr>
      <vt:lpstr>Modeling</vt:lpstr>
      <vt:lpstr>Modeling</vt:lpstr>
      <vt:lpstr>PowerPoint Presentation</vt:lpstr>
      <vt:lpstr>PowerPoint Presentation</vt:lpstr>
      <vt:lpstr>Par shall flume design </vt:lpstr>
      <vt:lpstr>1. Preliminary Treatment</vt:lpstr>
      <vt:lpstr>Bar Racks Design</vt:lpstr>
      <vt:lpstr>Coarse Screen Design</vt:lpstr>
      <vt:lpstr>Coarse Screen Design</vt:lpstr>
      <vt:lpstr>Grit Chamber Design</vt:lpstr>
      <vt:lpstr>PowerPoint Presentation</vt:lpstr>
      <vt:lpstr>Calibration the model based on the lab data</vt:lpstr>
      <vt:lpstr>2. Primary Treatment</vt:lpstr>
      <vt:lpstr>3. Secondary Treatment – Anoxic Tank</vt:lpstr>
      <vt:lpstr>3. Secondary Treatment – Aeration Tank</vt:lpstr>
      <vt:lpstr>3. Secondary Treatment – Aeration Tank</vt:lpstr>
      <vt:lpstr>3. Secondary Treatment - SST</vt:lpstr>
      <vt:lpstr>Simulation Results-PST</vt:lpstr>
      <vt:lpstr>Simulation Results-Anoxic Tank</vt:lpstr>
      <vt:lpstr>Simulation Results-Aeration Tank</vt:lpstr>
      <vt:lpstr>Simulation Results-SST</vt:lpstr>
      <vt:lpstr>Simulation Results-Outfall</vt:lpstr>
      <vt:lpstr>Results</vt:lpstr>
      <vt:lpstr>Results</vt:lpstr>
      <vt:lpstr>Results</vt:lpstr>
      <vt:lpstr>Conclusion</vt:lpstr>
      <vt:lpstr>Conclusion</vt:lpstr>
      <vt:lpstr>Recommendations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network challenges and manageable solution in Zababdeh village Dr. Abdelhaleem Khader</dc:title>
  <dc:creator>Anas Awwad</dc:creator>
  <cp:lastModifiedBy>Nahawand Ismael</cp:lastModifiedBy>
  <cp:revision>262</cp:revision>
  <dcterms:created xsi:type="dcterms:W3CDTF">2015-12-18T15:21:00Z</dcterms:created>
  <dcterms:modified xsi:type="dcterms:W3CDTF">2017-12-20T23:17:50Z</dcterms:modified>
</cp:coreProperties>
</file>