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92" r:id="rId15"/>
    <p:sldId id="270" r:id="rId16"/>
    <p:sldId id="271" r:id="rId17"/>
    <p:sldId id="272" r:id="rId18"/>
    <p:sldId id="273" r:id="rId19"/>
    <p:sldId id="274" r:id="rId20"/>
    <p:sldId id="275" r:id="rId21"/>
    <p:sldId id="276" r:id="rId22"/>
    <p:sldId id="277" r:id="rId23"/>
    <p:sldId id="278" r:id="rId24"/>
    <p:sldId id="286" r:id="rId25"/>
    <p:sldId id="287" r:id="rId26"/>
    <p:sldId id="283" r:id="rId27"/>
    <p:sldId id="288" r:id="rId28"/>
    <p:sldId id="289" r:id="rId29"/>
    <p:sldId id="284" r:id="rId30"/>
    <p:sldId id="293"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434" autoAdjust="0"/>
  </p:normalViewPr>
  <p:slideViewPr>
    <p:cSldViewPr snapToGrid="0">
      <p:cViewPr>
        <p:scale>
          <a:sx n="75" d="100"/>
          <a:sy n="75" d="100"/>
        </p:scale>
        <p:origin x="540" y="-4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A28E41-0929-4C0F-81A9-3A6A76EAD73B}" type="doc">
      <dgm:prSet loTypeId="urn:microsoft.com/office/officeart/2005/8/layout/cycle2" loCatId="cycle" qsTypeId="urn:microsoft.com/office/officeart/2005/8/quickstyle/simple1" qsCatId="simple" csTypeId="urn:microsoft.com/office/officeart/2005/8/colors/colorful1#2" csCatId="colorful" phldr="1"/>
      <dgm:spPr/>
      <dgm:t>
        <a:bodyPr/>
        <a:lstStyle/>
        <a:p>
          <a:pPr rtl="1"/>
          <a:endParaRPr lang="ar-SA"/>
        </a:p>
      </dgm:t>
    </dgm:pt>
    <dgm:pt modelId="{F149F4FC-0C69-4A6C-AD95-71CBC347711B}">
      <dgm:prSet phldrT="[Text]" custT="1"/>
      <dgm:spPr/>
      <dgm:t>
        <a:bodyPr/>
        <a:lstStyle/>
        <a:p>
          <a:pPr rtl="1"/>
          <a:r>
            <a:rPr lang="en-US" sz="1400" b="1" dirty="0"/>
            <a:t>Collecting data for new C.P and elements</a:t>
          </a:r>
          <a:endParaRPr lang="ar-SA" sz="1400" b="1" dirty="0"/>
        </a:p>
      </dgm:t>
    </dgm:pt>
    <dgm:pt modelId="{A3D80FA2-D51D-4C31-AA43-78417CB3BC95}" type="parTrans" cxnId="{1F79BDEB-73D3-4342-A5A1-BF60EFB7F1F8}">
      <dgm:prSet/>
      <dgm:spPr/>
      <dgm:t>
        <a:bodyPr/>
        <a:lstStyle/>
        <a:p>
          <a:pPr rtl="1"/>
          <a:endParaRPr lang="ar-SA"/>
        </a:p>
      </dgm:t>
    </dgm:pt>
    <dgm:pt modelId="{A6DD405C-0BD9-4C63-9EE3-48644F3FB35E}" type="sibTrans" cxnId="{1F79BDEB-73D3-4342-A5A1-BF60EFB7F1F8}">
      <dgm:prSet/>
      <dgm:spPr/>
      <dgm:t>
        <a:bodyPr/>
        <a:lstStyle/>
        <a:p>
          <a:pPr rtl="1"/>
          <a:endParaRPr lang="ar-SA"/>
        </a:p>
      </dgm:t>
    </dgm:pt>
    <dgm:pt modelId="{5482B736-4199-458A-B83B-840622FD715E}">
      <dgm:prSet phldrT="[Text]" custT="1"/>
      <dgm:spPr/>
      <dgm:t>
        <a:bodyPr/>
        <a:lstStyle/>
        <a:p>
          <a:pPr rtl="1"/>
          <a:r>
            <a:rPr lang="en-US" sz="1400" b="1" dirty="0"/>
            <a:t>Plotting one line diagram for new network</a:t>
          </a:r>
          <a:endParaRPr lang="ar-SA" sz="1400" b="1" dirty="0"/>
        </a:p>
      </dgm:t>
    </dgm:pt>
    <dgm:pt modelId="{74DD0F26-DAAF-4AD2-B1E3-8A1E1C8C3015}" type="parTrans" cxnId="{D39CB0DC-1E22-4752-93D3-9A0F82C6E53F}">
      <dgm:prSet/>
      <dgm:spPr/>
      <dgm:t>
        <a:bodyPr/>
        <a:lstStyle/>
        <a:p>
          <a:pPr rtl="1"/>
          <a:endParaRPr lang="ar-SA"/>
        </a:p>
      </dgm:t>
    </dgm:pt>
    <dgm:pt modelId="{3D95B8BA-BEC3-4B0E-8A2F-6DEF73FE8E80}" type="sibTrans" cxnId="{D39CB0DC-1E22-4752-93D3-9A0F82C6E53F}">
      <dgm:prSet/>
      <dgm:spPr/>
      <dgm:t>
        <a:bodyPr/>
        <a:lstStyle/>
        <a:p>
          <a:pPr rtl="1"/>
          <a:endParaRPr lang="ar-SA"/>
        </a:p>
      </dgm:t>
    </dgm:pt>
    <dgm:pt modelId="{5E278C7B-6D61-45F9-8C58-1297F05A95CC}">
      <dgm:prSet phldrT="[Text]" custT="1"/>
      <dgm:spPr/>
      <dgm:t>
        <a:bodyPr/>
        <a:lstStyle/>
        <a:p>
          <a:pPr rtl="1"/>
          <a:r>
            <a:rPr lang="en-US" sz="1400" b="1" dirty="0"/>
            <a:t>Improve </a:t>
          </a:r>
          <a:r>
            <a:rPr lang="en-US" sz="1400" b="1" dirty="0" err="1"/>
            <a:t>p.f</a:t>
          </a:r>
          <a:r>
            <a:rPr lang="en-US" sz="1400" b="1" dirty="0"/>
            <a:t> to avoid penalties</a:t>
          </a:r>
          <a:endParaRPr lang="ar-SA" sz="1400" b="1" dirty="0"/>
        </a:p>
      </dgm:t>
    </dgm:pt>
    <dgm:pt modelId="{F451AE21-9507-4596-9B24-37C6AFA70878}" type="parTrans" cxnId="{F096CCB7-B4A3-4A45-B9C0-3A9DF53959D6}">
      <dgm:prSet/>
      <dgm:spPr/>
      <dgm:t>
        <a:bodyPr/>
        <a:lstStyle/>
        <a:p>
          <a:pPr rtl="1"/>
          <a:endParaRPr lang="ar-SA"/>
        </a:p>
      </dgm:t>
    </dgm:pt>
    <dgm:pt modelId="{A139E454-AEA6-4499-A4DA-011220C20E65}" type="sibTrans" cxnId="{F096CCB7-B4A3-4A45-B9C0-3A9DF53959D6}">
      <dgm:prSet/>
      <dgm:spPr/>
      <dgm:t>
        <a:bodyPr/>
        <a:lstStyle/>
        <a:p>
          <a:pPr rtl="1"/>
          <a:endParaRPr lang="ar-SA"/>
        </a:p>
      </dgm:t>
    </dgm:pt>
    <dgm:pt modelId="{B158D560-447D-4EA5-9A75-1BAFD2D0A5FB}">
      <dgm:prSet phldrT="[Text]" custT="1"/>
      <dgm:spPr/>
      <dgm:t>
        <a:bodyPr/>
        <a:lstStyle/>
        <a:p>
          <a:pPr rtl="1"/>
          <a:r>
            <a:rPr lang="en-US" sz="1400" b="1" dirty="0">
              <a:solidFill>
                <a:schemeClr val="tx1"/>
              </a:solidFill>
            </a:rPr>
            <a:t>Making </a:t>
          </a:r>
          <a:r>
            <a:rPr lang="en-US" sz="1200" b="1" dirty="0">
              <a:solidFill>
                <a:schemeClr val="tx1"/>
              </a:solidFill>
            </a:rPr>
            <a:t>Economical</a:t>
          </a:r>
          <a:r>
            <a:rPr lang="en-US" sz="1400" b="1" dirty="0">
              <a:solidFill>
                <a:schemeClr val="tx1"/>
              </a:solidFill>
            </a:rPr>
            <a:t> study for our project</a:t>
          </a:r>
          <a:endParaRPr lang="ar-SA" sz="1400" b="1" dirty="0">
            <a:solidFill>
              <a:schemeClr val="tx1"/>
            </a:solidFill>
          </a:endParaRPr>
        </a:p>
      </dgm:t>
    </dgm:pt>
    <dgm:pt modelId="{680955CC-9187-4277-AF96-8E4D6C18E7A9}" type="parTrans" cxnId="{FB0CEAB9-B31A-4BCD-B93E-0F2BF5860C1D}">
      <dgm:prSet/>
      <dgm:spPr/>
      <dgm:t>
        <a:bodyPr/>
        <a:lstStyle/>
        <a:p>
          <a:pPr rtl="1"/>
          <a:endParaRPr lang="ar-SA"/>
        </a:p>
      </dgm:t>
    </dgm:pt>
    <dgm:pt modelId="{B169ADF3-4BC1-4491-8F7C-5ABB52CF04D1}" type="sibTrans" cxnId="{FB0CEAB9-B31A-4BCD-B93E-0F2BF5860C1D}">
      <dgm:prSet/>
      <dgm:spPr/>
      <dgm:t>
        <a:bodyPr/>
        <a:lstStyle/>
        <a:p>
          <a:pPr rtl="1"/>
          <a:endParaRPr lang="ar-SA"/>
        </a:p>
      </dgm:t>
    </dgm:pt>
    <dgm:pt modelId="{D1736922-CD7A-4824-8392-5C8EEBD63EA2}">
      <dgm:prSet phldrT="[Text]" custT="1"/>
      <dgm:spPr/>
      <dgm:t>
        <a:bodyPr/>
        <a:lstStyle/>
        <a:p>
          <a:pPr rtl="1"/>
          <a:r>
            <a:rPr lang="en-US" sz="1400" b="1" dirty="0"/>
            <a:t>Analyzing the network under max. load case</a:t>
          </a:r>
          <a:endParaRPr lang="ar-SA" sz="1400" b="1" dirty="0"/>
        </a:p>
      </dgm:t>
    </dgm:pt>
    <dgm:pt modelId="{CEEE65EB-DB0F-4F88-A90A-B0F201D50D8D}" type="parTrans" cxnId="{2C448C31-168E-4542-AA73-38EEE33861E5}">
      <dgm:prSet/>
      <dgm:spPr/>
      <dgm:t>
        <a:bodyPr/>
        <a:lstStyle/>
        <a:p>
          <a:pPr rtl="1"/>
          <a:endParaRPr lang="ar-SA"/>
        </a:p>
      </dgm:t>
    </dgm:pt>
    <dgm:pt modelId="{C789378E-6534-4C1C-BBA0-32E6E38C0878}" type="sibTrans" cxnId="{2C448C31-168E-4542-AA73-38EEE33861E5}">
      <dgm:prSet/>
      <dgm:spPr/>
      <dgm:t>
        <a:bodyPr/>
        <a:lstStyle/>
        <a:p>
          <a:pPr rtl="1"/>
          <a:endParaRPr lang="ar-SA"/>
        </a:p>
      </dgm:t>
    </dgm:pt>
    <dgm:pt modelId="{EC30144D-45C7-43AC-A64D-8CDF602BB914}" type="pres">
      <dgm:prSet presAssocID="{B0A28E41-0929-4C0F-81A9-3A6A76EAD73B}" presName="cycle" presStyleCnt="0">
        <dgm:presLayoutVars>
          <dgm:dir/>
          <dgm:resizeHandles val="exact"/>
        </dgm:presLayoutVars>
      </dgm:prSet>
      <dgm:spPr/>
    </dgm:pt>
    <dgm:pt modelId="{1E4065A2-0D4C-45B5-870A-5EF5127F631D}" type="pres">
      <dgm:prSet presAssocID="{F149F4FC-0C69-4A6C-AD95-71CBC347711B}" presName="node" presStyleLbl="node1" presStyleIdx="0" presStyleCnt="5" custScaleY="102434">
        <dgm:presLayoutVars>
          <dgm:bulletEnabled val="1"/>
        </dgm:presLayoutVars>
      </dgm:prSet>
      <dgm:spPr/>
    </dgm:pt>
    <dgm:pt modelId="{AE89C3BB-15EE-4C94-90DD-5F5C7C006B5C}" type="pres">
      <dgm:prSet presAssocID="{A6DD405C-0BD9-4C63-9EE3-48644F3FB35E}" presName="sibTrans" presStyleLbl="sibTrans2D1" presStyleIdx="0" presStyleCnt="5"/>
      <dgm:spPr/>
    </dgm:pt>
    <dgm:pt modelId="{2A4F90C2-A21D-4DC9-AF8D-F88371154DD5}" type="pres">
      <dgm:prSet presAssocID="{A6DD405C-0BD9-4C63-9EE3-48644F3FB35E}" presName="connectorText" presStyleLbl="sibTrans2D1" presStyleIdx="0" presStyleCnt="5"/>
      <dgm:spPr/>
    </dgm:pt>
    <dgm:pt modelId="{B9435C74-F533-4E15-936A-38A80468EDFB}" type="pres">
      <dgm:prSet presAssocID="{5482B736-4199-458A-B83B-840622FD715E}" presName="node" presStyleLbl="node1" presStyleIdx="1" presStyleCnt="5">
        <dgm:presLayoutVars>
          <dgm:bulletEnabled val="1"/>
        </dgm:presLayoutVars>
      </dgm:prSet>
      <dgm:spPr/>
    </dgm:pt>
    <dgm:pt modelId="{9664BC72-DEFB-4644-A983-51C477725973}" type="pres">
      <dgm:prSet presAssocID="{3D95B8BA-BEC3-4B0E-8A2F-6DEF73FE8E80}" presName="sibTrans" presStyleLbl="sibTrans2D1" presStyleIdx="1" presStyleCnt="5"/>
      <dgm:spPr/>
    </dgm:pt>
    <dgm:pt modelId="{394567E4-CBE5-49FB-A095-13F7181616C7}" type="pres">
      <dgm:prSet presAssocID="{3D95B8BA-BEC3-4B0E-8A2F-6DEF73FE8E80}" presName="connectorText" presStyleLbl="sibTrans2D1" presStyleIdx="1" presStyleCnt="5"/>
      <dgm:spPr/>
    </dgm:pt>
    <dgm:pt modelId="{9DEEF92C-4288-474D-89E4-6F36B00DB558}" type="pres">
      <dgm:prSet presAssocID="{D1736922-CD7A-4824-8392-5C8EEBD63EA2}" presName="node" presStyleLbl="node1" presStyleIdx="2" presStyleCnt="5" custScaleX="103476" custScaleY="97785">
        <dgm:presLayoutVars>
          <dgm:bulletEnabled val="1"/>
        </dgm:presLayoutVars>
      </dgm:prSet>
      <dgm:spPr/>
    </dgm:pt>
    <dgm:pt modelId="{C99377D9-9CE7-4155-A51B-653878A93E47}" type="pres">
      <dgm:prSet presAssocID="{C789378E-6534-4C1C-BBA0-32E6E38C0878}" presName="sibTrans" presStyleLbl="sibTrans2D1" presStyleIdx="2" presStyleCnt="5"/>
      <dgm:spPr/>
    </dgm:pt>
    <dgm:pt modelId="{BD81A870-8D7D-485A-99EB-97688659DCEA}" type="pres">
      <dgm:prSet presAssocID="{C789378E-6534-4C1C-BBA0-32E6E38C0878}" presName="connectorText" presStyleLbl="sibTrans2D1" presStyleIdx="2" presStyleCnt="5"/>
      <dgm:spPr/>
    </dgm:pt>
    <dgm:pt modelId="{B0CF779D-2E5E-4D07-9705-0D2D7211DA62}" type="pres">
      <dgm:prSet presAssocID="{5E278C7B-6D61-45F9-8C58-1297F05A95CC}" presName="node" presStyleLbl="node1" presStyleIdx="3" presStyleCnt="5">
        <dgm:presLayoutVars>
          <dgm:bulletEnabled val="1"/>
        </dgm:presLayoutVars>
      </dgm:prSet>
      <dgm:spPr/>
    </dgm:pt>
    <dgm:pt modelId="{89950415-3E0C-411B-947C-319487CEFAE7}" type="pres">
      <dgm:prSet presAssocID="{A139E454-AEA6-4499-A4DA-011220C20E65}" presName="sibTrans" presStyleLbl="sibTrans2D1" presStyleIdx="3" presStyleCnt="5"/>
      <dgm:spPr/>
    </dgm:pt>
    <dgm:pt modelId="{05F75DD8-AACF-4140-A809-12F8C0D95F5B}" type="pres">
      <dgm:prSet presAssocID="{A139E454-AEA6-4499-A4DA-011220C20E65}" presName="connectorText" presStyleLbl="sibTrans2D1" presStyleIdx="3" presStyleCnt="5"/>
      <dgm:spPr/>
    </dgm:pt>
    <dgm:pt modelId="{3F6F9704-FB85-4D6F-A82E-B8B9D193AF57}" type="pres">
      <dgm:prSet presAssocID="{B158D560-447D-4EA5-9A75-1BAFD2D0A5FB}" presName="node" presStyleLbl="node1" presStyleIdx="4" presStyleCnt="5">
        <dgm:presLayoutVars>
          <dgm:bulletEnabled val="1"/>
        </dgm:presLayoutVars>
      </dgm:prSet>
      <dgm:spPr/>
    </dgm:pt>
    <dgm:pt modelId="{69DE5D51-0EDF-47E8-B00B-D581D1CD6564}" type="pres">
      <dgm:prSet presAssocID="{B169ADF3-4BC1-4491-8F7C-5ABB52CF04D1}" presName="sibTrans" presStyleLbl="sibTrans2D1" presStyleIdx="4" presStyleCnt="5"/>
      <dgm:spPr/>
    </dgm:pt>
    <dgm:pt modelId="{BC4202AD-F7FD-4DF5-B1AF-4AAE22667DF7}" type="pres">
      <dgm:prSet presAssocID="{B169ADF3-4BC1-4491-8F7C-5ABB52CF04D1}" presName="connectorText" presStyleLbl="sibTrans2D1" presStyleIdx="4" presStyleCnt="5"/>
      <dgm:spPr/>
    </dgm:pt>
  </dgm:ptLst>
  <dgm:cxnLst>
    <dgm:cxn modelId="{1BFDAB12-FF54-4B33-B372-E368463070AB}" type="presOf" srcId="{5482B736-4199-458A-B83B-840622FD715E}" destId="{B9435C74-F533-4E15-936A-38A80468EDFB}" srcOrd="0" destOrd="0" presId="urn:microsoft.com/office/officeart/2005/8/layout/cycle2"/>
    <dgm:cxn modelId="{73E2F92F-2CB1-4A7E-868D-7674A43518AA}" type="presOf" srcId="{3D95B8BA-BEC3-4B0E-8A2F-6DEF73FE8E80}" destId="{9664BC72-DEFB-4644-A983-51C477725973}" srcOrd="0" destOrd="0" presId="urn:microsoft.com/office/officeart/2005/8/layout/cycle2"/>
    <dgm:cxn modelId="{2C448C31-168E-4542-AA73-38EEE33861E5}" srcId="{B0A28E41-0929-4C0F-81A9-3A6A76EAD73B}" destId="{D1736922-CD7A-4824-8392-5C8EEBD63EA2}" srcOrd="2" destOrd="0" parTransId="{CEEE65EB-DB0F-4F88-A90A-B0F201D50D8D}" sibTransId="{C789378E-6534-4C1C-BBA0-32E6E38C0878}"/>
    <dgm:cxn modelId="{4B60E23B-4BC1-49DD-9AD1-7BD015C123A5}" type="presOf" srcId="{A139E454-AEA6-4499-A4DA-011220C20E65}" destId="{05F75DD8-AACF-4140-A809-12F8C0D95F5B}" srcOrd="1" destOrd="0" presId="urn:microsoft.com/office/officeart/2005/8/layout/cycle2"/>
    <dgm:cxn modelId="{49F62B5D-A1B9-472F-BBBE-48D124B69016}" type="presOf" srcId="{C789378E-6534-4C1C-BBA0-32E6E38C0878}" destId="{C99377D9-9CE7-4155-A51B-653878A93E47}" srcOrd="0" destOrd="0" presId="urn:microsoft.com/office/officeart/2005/8/layout/cycle2"/>
    <dgm:cxn modelId="{3700E542-D623-4D86-A008-B059F97530EF}" type="presOf" srcId="{C789378E-6534-4C1C-BBA0-32E6E38C0878}" destId="{BD81A870-8D7D-485A-99EB-97688659DCEA}" srcOrd="1" destOrd="0" presId="urn:microsoft.com/office/officeart/2005/8/layout/cycle2"/>
    <dgm:cxn modelId="{8515446A-7B45-41E9-9D81-FD145D6F44FA}" type="presOf" srcId="{F149F4FC-0C69-4A6C-AD95-71CBC347711B}" destId="{1E4065A2-0D4C-45B5-870A-5EF5127F631D}" srcOrd="0" destOrd="0" presId="urn:microsoft.com/office/officeart/2005/8/layout/cycle2"/>
    <dgm:cxn modelId="{D2D09075-EF3B-4765-8390-E7B1B18FD40F}" type="presOf" srcId="{B158D560-447D-4EA5-9A75-1BAFD2D0A5FB}" destId="{3F6F9704-FB85-4D6F-A82E-B8B9D193AF57}" srcOrd="0" destOrd="0" presId="urn:microsoft.com/office/officeart/2005/8/layout/cycle2"/>
    <dgm:cxn modelId="{F096CCB7-B4A3-4A45-B9C0-3A9DF53959D6}" srcId="{B0A28E41-0929-4C0F-81A9-3A6A76EAD73B}" destId="{5E278C7B-6D61-45F9-8C58-1297F05A95CC}" srcOrd="3" destOrd="0" parTransId="{F451AE21-9507-4596-9B24-37C6AFA70878}" sibTransId="{A139E454-AEA6-4499-A4DA-011220C20E65}"/>
    <dgm:cxn modelId="{B41C7AB9-D59E-480B-B92B-A08FDCE0CF9A}" type="presOf" srcId="{A6DD405C-0BD9-4C63-9EE3-48644F3FB35E}" destId="{2A4F90C2-A21D-4DC9-AF8D-F88371154DD5}" srcOrd="1" destOrd="0" presId="urn:microsoft.com/office/officeart/2005/8/layout/cycle2"/>
    <dgm:cxn modelId="{FB0CEAB9-B31A-4BCD-B93E-0F2BF5860C1D}" srcId="{B0A28E41-0929-4C0F-81A9-3A6A76EAD73B}" destId="{B158D560-447D-4EA5-9A75-1BAFD2D0A5FB}" srcOrd="4" destOrd="0" parTransId="{680955CC-9187-4277-AF96-8E4D6C18E7A9}" sibTransId="{B169ADF3-4BC1-4491-8F7C-5ABB52CF04D1}"/>
    <dgm:cxn modelId="{4DB322BF-2DAA-4214-95FB-BC8C28062593}" type="presOf" srcId="{3D95B8BA-BEC3-4B0E-8A2F-6DEF73FE8E80}" destId="{394567E4-CBE5-49FB-A095-13F7181616C7}" srcOrd="1" destOrd="0" presId="urn:microsoft.com/office/officeart/2005/8/layout/cycle2"/>
    <dgm:cxn modelId="{ECA1CECA-73FD-41AD-A23A-5971B78FB34D}" type="presOf" srcId="{B0A28E41-0929-4C0F-81A9-3A6A76EAD73B}" destId="{EC30144D-45C7-43AC-A64D-8CDF602BB914}" srcOrd="0" destOrd="0" presId="urn:microsoft.com/office/officeart/2005/8/layout/cycle2"/>
    <dgm:cxn modelId="{D4FC23D5-08F3-4409-BD93-36269179A0F0}" type="presOf" srcId="{D1736922-CD7A-4824-8392-5C8EEBD63EA2}" destId="{9DEEF92C-4288-474D-89E4-6F36B00DB558}" srcOrd="0" destOrd="0" presId="urn:microsoft.com/office/officeart/2005/8/layout/cycle2"/>
    <dgm:cxn modelId="{4B63CBDA-88C8-4986-AA62-C1986C57AF5F}" type="presOf" srcId="{5E278C7B-6D61-45F9-8C58-1297F05A95CC}" destId="{B0CF779D-2E5E-4D07-9705-0D2D7211DA62}" srcOrd="0" destOrd="0" presId="urn:microsoft.com/office/officeart/2005/8/layout/cycle2"/>
    <dgm:cxn modelId="{8A92F0DB-7868-4264-9682-10755450223B}" type="presOf" srcId="{A139E454-AEA6-4499-A4DA-011220C20E65}" destId="{89950415-3E0C-411B-947C-319487CEFAE7}" srcOrd="0" destOrd="0" presId="urn:microsoft.com/office/officeart/2005/8/layout/cycle2"/>
    <dgm:cxn modelId="{D39CB0DC-1E22-4752-93D3-9A0F82C6E53F}" srcId="{B0A28E41-0929-4C0F-81A9-3A6A76EAD73B}" destId="{5482B736-4199-458A-B83B-840622FD715E}" srcOrd="1" destOrd="0" parTransId="{74DD0F26-DAAF-4AD2-B1E3-8A1E1C8C3015}" sibTransId="{3D95B8BA-BEC3-4B0E-8A2F-6DEF73FE8E80}"/>
    <dgm:cxn modelId="{FD2CEDE4-B904-4EA9-9864-1DF04E516F5A}" type="presOf" srcId="{B169ADF3-4BC1-4491-8F7C-5ABB52CF04D1}" destId="{69DE5D51-0EDF-47E8-B00B-D581D1CD6564}" srcOrd="0" destOrd="0" presId="urn:microsoft.com/office/officeart/2005/8/layout/cycle2"/>
    <dgm:cxn modelId="{1F79BDEB-73D3-4342-A5A1-BF60EFB7F1F8}" srcId="{B0A28E41-0929-4C0F-81A9-3A6A76EAD73B}" destId="{F149F4FC-0C69-4A6C-AD95-71CBC347711B}" srcOrd="0" destOrd="0" parTransId="{A3D80FA2-D51D-4C31-AA43-78417CB3BC95}" sibTransId="{A6DD405C-0BD9-4C63-9EE3-48644F3FB35E}"/>
    <dgm:cxn modelId="{5970B7EE-FA93-45A4-A7D4-636BB79E17A9}" type="presOf" srcId="{B169ADF3-4BC1-4491-8F7C-5ABB52CF04D1}" destId="{BC4202AD-F7FD-4DF5-B1AF-4AAE22667DF7}" srcOrd="1" destOrd="0" presId="urn:microsoft.com/office/officeart/2005/8/layout/cycle2"/>
    <dgm:cxn modelId="{818F99FA-BE63-4446-9D25-3ACC64581692}" type="presOf" srcId="{A6DD405C-0BD9-4C63-9EE3-48644F3FB35E}" destId="{AE89C3BB-15EE-4C94-90DD-5F5C7C006B5C}" srcOrd="0" destOrd="0" presId="urn:microsoft.com/office/officeart/2005/8/layout/cycle2"/>
    <dgm:cxn modelId="{90688742-81B7-46AB-A836-55CB82AB1B79}" type="presParOf" srcId="{EC30144D-45C7-43AC-A64D-8CDF602BB914}" destId="{1E4065A2-0D4C-45B5-870A-5EF5127F631D}" srcOrd="0" destOrd="0" presId="urn:microsoft.com/office/officeart/2005/8/layout/cycle2"/>
    <dgm:cxn modelId="{2EDF233C-2E55-4312-BA04-BD7EDF0478F6}" type="presParOf" srcId="{EC30144D-45C7-43AC-A64D-8CDF602BB914}" destId="{AE89C3BB-15EE-4C94-90DD-5F5C7C006B5C}" srcOrd="1" destOrd="0" presId="urn:microsoft.com/office/officeart/2005/8/layout/cycle2"/>
    <dgm:cxn modelId="{DADEBFD7-D3A3-4393-A123-A5CAD9931272}" type="presParOf" srcId="{AE89C3BB-15EE-4C94-90DD-5F5C7C006B5C}" destId="{2A4F90C2-A21D-4DC9-AF8D-F88371154DD5}" srcOrd="0" destOrd="0" presId="urn:microsoft.com/office/officeart/2005/8/layout/cycle2"/>
    <dgm:cxn modelId="{25B60F2B-FA36-4933-BF18-6AF0E08A6889}" type="presParOf" srcId="{EC30144D-45C7-43AC-A64D-8CDF602BB914}" destId="{B9435C74-F533-4E15-936A-38A80468EDFB}" srcOrd="2" destOrd="0" presId="urn:microsoft.com/office/officeart/2005/8/layout/cycle2"/>
    <dgm:cxn modelId="{E62159CA-C866-4955-AF41-43D1FB50BF77}" type="presParOf" srcId="{EC30144D-45C7-43AC-A64D-8CDF602BB914}" destId="{9664BC72-DEFB-4644-A983-51C477725973}" srcOrd="3" destOrd="0" presId="urn:microsoft.com/office/officeart/2005/8/layout/cycle2"/>
    <dgm:cxn modelId="{59B289D5-3CED-4224-AEE9-C9A82E6F9AC4}" type="presParOf" srcId="{9664BC72-DEFB-4644-A983-51C477725973}" destId="{394567E4-CBE5-49FB-A095-13F7181616C7}" srcOrd="0" destOrd="0" presId="urn:microsoft.com/office/officeart/2005/8/layout/cycle2"/>
    <dgm:cxn modelId="{DC7FA821-0159-4A61-B99F-21B7A77203AD}" type="presParOf" srcId="{EC30144D-45C7-43AC-A64D-8CDF602BB914}" destId="{9DEEF92C-4288-474D-89E4-6F36B00DB558}" srcOrd="4" destOrd="0" presId="urn:microsoft.com/office/officeart/2005/8/layout/cycle2"/>
    <dgm:cxn modelId="{7EB2A8EA-3EB4-44CD-A5AD-E5EA3AD1F63D}" type="presParOf" srcId="{EC30144D-45C7-43AC-A64D-8CDF602BB914}" destId="{C99377D9-9CE7-4155-A51B-653878A93E47}" srcOrd="5" destOrd="0" presId="urn:microsoft.com/office/officeart/2005/8/layout/cycle2"/>
    <dgm:cxn modelId="{C40CC10F-DF35-4CCD-AE38-894BAE0433EA}" type="presParOf" srcId="{C99377D9-9CE7-4155-A51B-653878A93E47}" destId="{BD81A870-8D7D-485A-99EB-97688659DCEA}" srcOrd="0" destOrd="0" presId="urn:microsoft.com/office/officeart/2005/8/layout/cycle2"/>
    <dgm:cxn modelId="{C50355CC-35E9-43B2-96EC-6926CC8B273F}" type="presParOf" srcId="{EC30144D-45C7-43AC-A64D-8CDF602BB914}" destId="{B0CF779D-2E5E-4D07-9705-0D2D7211DA62}" srcOrd="6" destOrd="0" presId="urn:microsoft.com/office/officeart/2005/8/layout/cycle2"/>
    <dgm:cxn modelId="{49150B5D-2A93-4A6D-A0C7-7289B37C0891}" type="presParOf" srcId="{EC30144D-45C7-43AC-A64D-8CDF602BB914}" destId="{89950415-3E0C-411B-947C-319487CEFAE7}" srcOrd="7" destOrd="0" presId="urn:microsoft.com/office/officeart/2005/8/layout/cycle2"/>
    <dgm:cxn modelId="{F75E5E7E-7A45-4231-93A5-A7040C97AD0A}" type="presParOf" srcId="{89950415-3E0C-411B-947C-319487CEFAE7}" destId="{05F75DD8-AACF-4140-A809-12F8C0D95F5B}" srcOrd="0" destOrd="0" presId="urn:microsoft.com/office/officeart/2005/8/layout/cycle2"/>
    <dgm:cxn modelId="{9CB1E18E-D98D-4FAF-9B29-D2C8E18948FE}" type="presParOf" srcId="{EC30144D-45C7-43AC-A64D-8CDF602BB914}" destId="{3F6F9704-FB85-4D6F-A82E-B8B9D193AF57}" srcOrd="8" destOrd="0" presId="urn:microsoft.com/office/officeart/2005/8/layout/cycle2"/>
    <dgm:cxn modelId="{EBB320FF-C70D-4574-AC4D-1C7A29DA0DA4}" type="presParOf" srcId="{EC30144D-45C7-43AC-A64D-8CDF602BB914}" destId="{69DE5D51-0EDF-47E8-B00B-D581D1CD6564}" srcOrd="9" destOrd="0" presId="urn:microsoft.com/office/officeart/2005/8/layout/cycle2"/>
    <dgm:cxn modelId="{EBE26B64-5ED4-4EF3-94D8-74EFB77D0ECE}" type="presParOf" srcId="{69DE5D51-0EDF-47E8-B00B-D581D1CD6564}" destId="{BC4202AD-F7FD-4DF5-B1AF-4AAE22667DF7}"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4065A2-0D4C-45B5-870A-5EF5127F631D}">
      <dsp:nvSpPr>
        <dsp:cNvPr id="0" name=""/>
        <dsp:cNvSpPr/>
      </dsp:nvSpPr>
      <dsp:spPr>
        <a:xfrm>
          <a:off x="4053740" y="-8070"/>
          <a:ext cx="1613901" cy="1653183"/>
        </a:xfrm>
        <a:prstGeom prst="ellips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rtl="1">
            <a:lnSpc>
              <a:spcPct val="90000"/>
            </a:lnSpc>
            <a:spcBef>
              <a:spcPct val="0"/>
            </a:spcBef>
            <a:spcAft>
              <a:spcPct val="35000"/>
            </a:spcAft>
            <a:buNone/>
          </a:pPr>
          <a:r>
            <a:rPr lang="en-US" sz="1400" b="1" kern="1200" dirty="0"/>
            <a:t>Collecting data for new C.P and elements</a:t>
          </a:r>
          <a:endParaRPr lang="ar-SA" sz="1400" b="1" kern="1200" dirty="0"/>
        </a:p>
      </dsp:txBody>
      <dsp:txXfrm>
        <a:off x="4290090" y="234033"/>
        <a:ext cx="1141201" cy="1168977"/>
      </dsp:txXfrm>
    </dsp:sp>
    <dsp:sp modelId="{AE89C3BB-15EE-4C94-90DD-5F5C7C006B5C}">
      <dsp:nvSpPr>
        <dsp:cNvPr id="0" name=""/>
        <dsp:cNvSpPr/>
      </dsp:nvSpPr>
      <dsp:spPr>
        <a:xfrm rot="2160000">
          <a:off x="5620996" y="1252911"/>
          <a:ext cx="424868" cy="54469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rtl="1">
            <a:lnSpc>
              <a:spcPct val="90000"/>
            </a:lnSpc>
            <a:spcBef>
              <a:spcPct val="0"/>
            </a:spcBef>
            <a:spcAft>
              <a:spcPct val="35000"/>
            </a:spcAft>
            <a:buNone/>
          </a:pPr>
          <a:endParaRPr lang="ar-SA" sz="2400" kern="1200"/>
        </a:p>
      </dsp:txBody>
      <dsp:txXfrm>
        <a:off x="5633167" y="1324389"/>
        <a:ext cx="297408" cy="326815"/>
      </dsp:txXfrm>
    </dsp:sp>
    <dsp:sp modelId="{B9435C74-F533-4E15-936A-38A80468EDFB}">
      <dsp:nvSpPr>
        <dsp:cNvPr id="0" name=""/>
        <dsp:cNvSpPr/>
      </dsp:nvSpPr>
      <dsp:spPr>
        <a:xfrm>
          <a:off x="6013313" y="1435284"/>
          <a:ext cx="1613901" cy="1613901"/>
        </a:xfrm>
        <a:prstGeom prst="ellipse">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rtl="1">
            <a:lnSpc>
              <a:spcPct val="90000"/>
            </a:lnSpc>
            <a:spcBef>
              <a:spcPct val="0"/>
            </a:spcBef>
            <a:spcAft>
              <a:spcPct val="35000"/>
            </a:spcAft>
            <a:buNone/>
          </a:pPr>
          <a:r>
            <a:rPr lang="en-US" sz="1400" b="1" kern="1200" dirty="0"/>
            <a:t>Plotting one line diagram for new network</a:t>
          </a:r>
          <a:endParaRPr lang="ar-SA" sz="1400" b="1" kern="1200" dirty="0"/>
        </a:p>
      </dsp:txBody>
      <dsp:txXfrm>
        <a:off x="6249663" y="1671634"/>
        <a:ext cx="1141201" cy="1141201"/>
      </dsp:txXfrm>
    </dsp:sp>
    <dsp:sp modelId="{9664BC72-DEFB-4644-A983-51C477725973}">
      <dsp:nvSpPr>
        <dsp:cNvPr id="0" name=""/>
        <dsp:cNvSpPr/>
      </dsp:nvSpPr>
      <dsp:spPr>
        <a:xfrm rot="6480000">
          <a:off x="6229845" y="3116538"/>
          <a:ext cx="435701" cy="54469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rtl="1">
            <a:lnSpc>
              <a:spcPct val="90000"/>
            </a:lnSpc>
            <a:spcBef>
              <a:spcPct val="0"/>
            </a:spcBef>
            <a:spcAft>
              <a:spcPct val="35000"/>
            </a:spcAft>
            <a:buNone/>
          </a:pPr>
          <a:endParaRPr lang="ar-SA" sz="2400" kern="1200"/>
        </a:p>
      </dsp:txBody>
      <dsp:txXfrm rot="10800000">
        <a:off x="6315396" y="3163320"/>
        <a:ext cx="304991" cy="326815"/>
      </dsp:txXfrm>
    </dsp:sp>
    <dsp:sp modelId="{9DEEF92C-4288-474D-89E4-6F36B00DB558}">
      <dsp:nvSpPr>
        <dsp:cNvPr id="0" name=""/>
        <dsp:cNvSpPr/>
      </dsp:nvSpPr>
      <dsp:spPr>
        <a:xfrm>
          <a:off x="5236773" y="3756775"/>
          <a:ext cx="1670000" cy="1578153"/>
        </a:xfrm>
        <a:prstGeom prst="ellipse">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rtl="1">
            <a:lnSpc>
              <a:spcPct val="90000"/>
            </a:lnSpc>
            <a:spcBef>
              <a:spcPct val="0"/>
            </a:spcBef>
            <a:spcAft>
              <a:spcPct val="35000"/>
            </a:spcAft>
            <a:buNone/>
          </a:pPr>
          <a:r>
            <a:rPr lang="en-US" sz="1400" b="1" kern="1200" dirty="0"/>
            <a:t>Analyzing the network under max. load case</a:t>
          </a:r>
          <a:endParaRPr lang="ar-SA" sz="1400" b="1" kern="1200" dirty="0"/>
        </a:p>
      </dsp:txBody>
      <dsp:txXfrm>
        <a:off x="5481339" y="3987890"/>
        <a:ext cx="1180868" cy="1115923"/>
      </dsp:txXfrm>
    </dsp:sp>
    <dsp:sp modelId="{C99377D9-9CE7-4155-A51B-653878A93E47}">
      <dsp:nvSpPr>
        <dsp:cNvPr id="0" name=""/>
        <dsp:cNvSpPr/>
      </dsp:nvSpPr>
      <dsp:spPr>
        <a:xfrm rot="10800000">
          <a:off x="4651612" y="4273505"/>
          <a:ext cx="413514" cy="544691"/>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rtl="1">
            <a:lnSpc>
              <a:spcPct val="90000"/>
            </a:lnSpc>
            <a:spcBef>
              <a:spcPct val="0"/>
            </a:spcBef>
            <a:spcAft>
              <a:spcPct val="35000"/>
            </a:spcAft>
            <a:buNone/>
          </a:pPr>
          <a:endParaRPr lang="ar-SA" sz="2400" kern="1200"/>
        </a:p>
      </dsp:txBody>
      <dsp:txXfrm rot="10800000">
        <a:off x="4775666" y="4382443"/>
        <a:ext cx="289460" cy="326815"/>
      </dsp:txXfrm>
    </dsp:sp>
    <dsp:sp modelId="{B0CF779D-2E5E-4D07-9705-0D2D7211DA62}">
      <dsp:nvSpPr>
        <dsp:cNvPr id="0" name=""/>
        <dsp:cNvSpPr/>
      </dsp:nvSpPr>
      <dsp:spPr>
        <a:xfrm>
          <a:off x="2842657" y="3738901"/>
          <a:ext cx="1613901" cy="1613901"/>
        </a:xfrm>
        <a:prstGeom prst="ellipse">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rtl="1">
            <a:lnSpc>
              <a:spcPct val="90000"/>
            </a:lnSpc>
            <a:spcBef>
              <a:spcPct val="0"/>
            </a:spcBef>
            <a:spcAft>
              <a:spcPct val="35000"/>
            </a:spcAft>
            <a:buNone/>
          </a:pPr>
          <a:r>
            <a:rPr lang="en-US" sz="1400" b="1" kern="1200" dirty="0"/>
            <a:t>Improve </a:t>
          </a:r>
          <a:r>
            <a:rPr lang="en-US" sz="1400" b="1" kern="1200" dirty="0" err="1"/>
            <a:t>p.f</a:t>
          </a:r>
          <a:r>
            <a:rPr lang="en-US" sz="1400" b="1" kern="1200" dirty="0"/>
            <a:t> to avoid penalties</a:t>
          </a:r>
          <a:endParaRPr lang="ar-SA" sz="1400" b="1" kern="1200" dirty="0"/>
        </a:p>
      </dsp:txBody>
      <dsp:txXfrm>
        <a:off x="3079007" y="3975251"/>
        <a:ext cx="1141201" cy="1141201"/>
      </dsp:txXfrm>
    </dsp:sp>
    <dsp:sp modelId="{89950415-3E0C-411B-947C-319487CEFAE7}">
      <dsp:nvSpPr>
        <dsp:cNvPr id="0" name=""/>
        <dsp:cNvSpPr/>
      </dsp:nvSpPr>
      <dsp:spPr>
        <a:xfrm rot="15120000">
          <a:off x="3064919" y="3133228"/>
          <a:ext cx="428380" cy="54469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rtl="1">
            <a:lnSpc>
              <a:spcPct val="90000"/>
            </a:lnSpc>
            <a:spcBef>
              <a:spcPct val="0"/>
            </a:spcBef>
            <a:spcAft>
              <a:spcPct val="35000"/>
            </a:spcAft>
            <a:buNone/>
          </a:pPr>
          <a:endParaRPr lang="ar-SA" sz="2400" kern="1200"/>
        </a:p>
      </dsp:txBody>
      <dsp:txXfrm rot="10800000">
        <a:off x="3149033" y="3303278"/>
        <a:ext cx="299866" cy="326815"/>
      </dsp:txXfrm>
    </dsp:sp>
    <dsp:sp modelId="{3F6F9704-FB85-4D6F-A82E-B8B9D193AF57}">
      <dsp:nvSpPr>
        <dsp:cNvPr id="0" name=""/>
        <dsp:cNvSpPr/>
      </dsp:nvSpPr>
      <dsp:spPr>
        <a:xfrm>
          <a:off x="2094166" y="1435284"/>
          <a:ext cx="1613901" cy="1613901"/>
        </a:xfrm>
        <a:prstGeom prst="ellipse">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rtl="1">
            <a:lnSpc>
              <a:spcPct val="90000"/>
            </a:lnSpc>
            <a:spcBef>
              <a:spcPct val="0"/>
            </a:spcBef>
            <a:spcAft>
              <a:spcPct val="35000"/>
            </a:spcAft>
            <a:buNone/>
          </a:pPr>
          <a:r>
            <a:rPr lang="en-US" sz="1400" b="1" kern="1200" dirty="0">
              <a:solidFill>
                <a:schemeClr val="tx1"/>
              </a:solidFill>
            </a:rPr>
            <a:t>Making </a:t>
          </a:r>
          <a:r>
            <a:rPr lang="en-US" sz="1200" b="1" kern="1200" dirty="0">
              <a:solidFill>
                <a:schemeClr val="tx1"/>
              </a:solidFill>
            </a:rPr>
            <a:t>Economical</a:t>
          </a:r>
          <a:r>
            <a:rPr lang="en-US" sz="1400" b="1" kern="1200" dirty="0">
              <a:solidFill>
                <a:schemeClr val="tx1"/>
              </a:solidFill>
            </a:rPr>
            <a:t> study for our project</a:t>
          </a:r>
          <a:endParaRPr lang="ar-SA" sz="1400" b="1" kern="1200" dirty="0">
            <a:solidFill>
              <a:schemeClr val="tx1"/>
            </a:solidFill>
          </a:endParaRPr>
        </a:p>
      </dsp:txBody>
      <dsp:txXfrm>
        <a:off x="2330516" y="1671634"/>
        <a:ext cx="1141201" cy="1141201"/>
      </dsp:txXfrm>
    </dsp:sp>
    <dsp:sp modelId="{69DE5D51-0EDF-47E8-B00B-D581D1CD6564}">
      <dsp:nvSpPr>
        <dsp:cNvPr id="0" name=""/>
        <dsp:cNvSpPr/>
      </dsp:nvSpPr>
      <dsp:spPr>
        <a:xfrm rot="19440000">
          <a:off x="3656061" y="1267047"/>
          <a:ext cx="424868" cy="544691"/>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rtl="1">
            <a:lnSpc>
              <a:spcPct val="90000"/>
            </a:lnSpc>
            <a:spcBef>
              <a:spcPct val="0"/>
            </a:spcBef>
            <a:spcAft>
              <a:spcPct val="35000"/>
            </a:spcAft>
            <a:buNone/>
          </a:pPr>
          <a:endParaRPr lang="ar-SA" sz="2400" kern="1200"/>
        </a:p>
      </dsp:txBody>
      <dsp:txXfrm>
        <a:off x="3668232" y="1413445"/>
        <a:ext cx="297408" cy="326815"/>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r>
              <a:rPr lang="en-US"/>
              <a:t>Rehabilitation of the Nablus electrical network</a:t>
            </a:r>
            <a:endParaRPr lang="ar-SA"/>
          </a:p>
        </p:txBody>
      </p:sp>
      <p:sp>
        <p:nvSpPr>
          <p:cNvPr id="3" name="Date Placeholder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A8C7352F-4815-43FA-8814-55B1C913730C}" type="datetimeFigureOut">
              <a:rPr lang="ar-SA" smtClean="0"/>
              <a:pPr/>
              <a:t>27/08/1438</a:t>
            </a:fld>
            <a:endParaRPr lang="ar-SA"/>
          </a:p>
        </p:txBody>
      </p:sp>
      <p:sp>
        <p:nvSpPr>
          <p:cNvPr id="4" name="Footer Placeholder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r>
              <a:rPr lang="en-US"/>
              <a:t>Rehabilitation of the Nablus electrical network</a:t>
            </a:r>
            <a:endParaRPr lang="ar-SA"/>
          </a:p>
        </p:txBody>
      </p:sp>
      <p:sp>
        <p:nvSpPr>
          <p:cNvPr id="5" name="Slide Number Placeholder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7E5F3C93-A48E-4801-BFAA-5CCFAB63A366}" type="slidenum">
              <a:rPr lang="ar-SA" smtClean="0"/>
              <a:pPr/>
              <a:t>‹#›</a:t>
            </a:fld>
            <a:endParaRPr lang="ar-SA"/>
          </a:p>
        </p:txBody>
      </p:sp>
    </p:spTree>
    <p:extLst>
      <p:ext uri="{BB962C8B-B14F-4D97-AF65-F5344CB8AC3E}">
        <p14:creationId xmlns:p14="http://schemas.microsoft.com/office/powerpoint/2010/main" val="1547284121"/>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r>
              <a:rPr lang="en-US"/>
              <a:t>Rehabilitation of the Nablus electrical network</a:t>
            </a:r>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1C5CB953-BE45-4E70-A6DF-B7C63B347DC0}" type="datetimeFigureOut">
              <a:rPr lang="ar-SA" smtClean="0"/>
              <a:pPr/>
              <a:t>27/08/1438</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r>
              <a:rPr lang="en-US"/>
              <a:t>Rehabilitation of the Nablus electrical network</a:t>
            </a:r>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E9C4AE0C-1B0B-46CC-A7C2-490927952754}" type="slidenum">
              <a:rPr lang="ar-SA" smtClean="0"/>
              <a:pPr/>
              <a:t>‹#›</a:t>
            </a:fld>
            <a:endParaRPr lang="ar-SA"/>
          </a:p>
        </p:txBody>
      </p:sp>
    </p:spTree>
    <p:extLst>
      <p:ext uri="{BB962C8B-B14F-4D97-AF65-F5344CB8AC3E}">
        <p14:creationId xmlns:p14="http://schemas.microsoft.com/office/powerpoint/2010/main" val="485692438"/>
      </p:ext>
    </p:extLst>
  </p:cSld>
  <p:clrMap bg1="lt1" tx1="dk1" bg2="lt2" tx2="dk2" accent1="accent1" accent2="accent2" accent3="accent3" accent4="accent4" accent5="accent5" accent6="accent6" hlink="hlink" folHlink="folHlink"/>
  <p:hf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9C4AE0C-1B0B-46CC-A7C2-490927952754}" type="slidenum">
              <a:rPr lang="ar-SA" smtClean="0"/>
              <a:pPr/>
              <a:t>1</a:t>
            </a:fld>
            <a:endParaRPr lang="ar-SA"/>
          </a:p>
        </p:txBody>
      </p:sp>
      <p:sp>
        <p:nvSpPr>
          <p:cNvPr id="5" name="Footer Placeholder 4"/>
          <p:cNvSpPr>
            <a:spLocks noGrp="1"/>
          </p:cNvSpPr>
          <p:nvPr>
            <p:ph type="ftr" sz="quarter" idx="11"/>
          </p:nvPr>
        </p:nvSpPr>
        <p:spPr/>
        <p:txBody>
          <a:bodyPr/>
          <a:lstStyle/>
          <a:p>
            <a:r>
              <a:rPr lang="en-US"/>
              <a:t>Rehabilitation of the Nablus electrical network</a:t>
            </a:r>
            <a:endParaRPr lang="ar-SA"/>
          </a:p>
        </p:txBody>
      </p:sp>
      <p:sp>
        <p:nvSpPr>
          <p:cNvPr id="6" name="Header Placeholder 5"/>
          <p:cNvSpPr>
            <a:spLocks noGrp="1"/>
          </p:cNvSpPr>
          <p:nvPr>
            <p:ph type="hdr" sz="quarter" idx="12"/>
          </p:nvPr>
        </p:nvSpPr>
        <p:spPr/>
        <p:txBody>
          <a:bodyPr/>
          <a:lstStyle/>
          <a:p>
            <a:r>
              <a:rPr lang="en-US"/>
              <a:t>Rehabilitation of the Nablus electrical network</a:t>
            </a:r>
            <a:endParaRPr lang="ar-SA"/>
          </a:p>
        </p:txBody>
      </p:sp>
    </p:spTree>
    <p:extLst>
      <p:ext uri="{BB962C8B-B14F-4D97-AF65-F5344CB8AC3E}">
        <p14:creationId xmlns:p14="http://schemas.microsoft.com/office/powerpoint/2010/main" val="224313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Footer Placeholder 3"/>
          <p:cNvSpPr>
            <a:spLocks noGrp="1"/>
          </p:cNvSpPr>
          <p:nvPr>
            <p:ph type="ftr" sz="quarter" idx="10"/>
          </p:nvPr>
        </p:nvSpPr>
        <p:spPr/>
        <p:txBody>
          <a:bodyPr/>
          <a:lstStyle/>
          <a:p>
            <a:r>
              <a:rPr lang="en-US"/>
              <a:t>Rehabilitation of the Nablus electrical network</a:t>
            </a:r>
            <a:endParaRPr lang="ar-SA"/>
          </a:p>
        </p:txBody>
      </p:sp>
      <p:sp>
        <p:nvSpPr>
          <p:cNvPr id="5" name="Slide Number Placeholder 4"/>
          <p:cNvSpPr>
            <a:spLocks noGrp="1"/>
          </p:cNvSpPr>
          <p:nvPr>
            <p:ph type="sldNum" sz="quarter" idx="11"/>
          </p:nvPr>
        </p:nvSpPr>
        <p:spPr/>
        <p:txBody>
          <a:bodyPr/>
          <a:lstStyle/>
          <a:p>
            <a:fld id="{E9C4AE0C-1B0B-46CC-A7C2-490927952754}" type="slidenum">
              <a:rPr lang="ar-SA" smtClean="0"/>
              <a:pPr/>
              <a:t>6</a:t>
            </a:fld>
            <a:endParaRPr lang="ar-SA"/>
          </a:p>
        </p:txBody>
      </p:sp>
      <p:sp>
        <p:nvSpPr>
          <p:cNvPr id="6" name="Header Placeholder 5"/>
          <p:cNvSpPr>
            <a:spLocks noGrp="1"/>
          </p:cNvSpPr>
          <p:nvPr>
            <p:ph type="hdr" sz="quarter" idx="12"/>
          </p:nvPr>
        </p:nvSpPr>
        <p:spPr/>
        <p:txBody>
          <a:bodyPr/>
          <a:lstStyle/>
          <a:p>
            <a:r>
              <a:rPr lang="en-US"/>
              <a:t>Rehabilitation of the Nablus electrical network</a:t>
            </a:r>
            <a:endParaRPr lang="ar-SA"/>
          </a:p>
        </p:txBody>
      </p:sp>
    </p:spTree>
    <p:extLst>
      <p:ext uri="{BB962C8B-B14F-4D97-AF65-F5344CB8AC3E}">
        <p14:creationId xmlns:p14="http://schemas.microsoft.com/office/powerpoint/2010/main" val="1017223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9C4AE0C-1B0B-46CC-A7C2-490927952754}" type="slidenum">
              <a:rPr lang="ar-SA" smtClean="0"/>
              <a:pPr/>
              <a:t>7</a:t>
            </a:fld>
            <a:endParaRPr lang="ar-SA"/>
          </a:p>
        </p:txBody>
      </p:sp>
      <p:sp>
        <p:nvSpPr>
          <p:cNvPr id="5" name="Footer Placeholder 4"/>
          <p:cNvSpPr>
            <a:spLocks noGrp="1"/>
          </p:cNvSpPr>
          <p:nvPr>
            <p:ph type="ftr" sz="quarter" idx="11"/>
          </p:nvPr>
        </p:nvSpPr>
        <p:spPr/>
        <p:txBody>
          <a:bodyPr/>
          <a:lstStyle/>
          <a:p>
            <a:r>
              <a:rPr lang="en-US"/>
              <a:t>Rehabilitation of the Nablus electrical network</a:t>
            </a:r>
            <a:endParaRPr lang="ar-SA"/>
          </a:p>
        </p:txBody>
      </p:sp>
      <p:sp>
        <p:nvSpPr>
          <p:cNvPr id="6" name="Header Placeholder 5"/>
          <p:cNvSpPr>
            <a:spLocks noGrp="1"/>
          </p:cNvSpPr>
          <p:nvPr>
            <p:ph type="hdr" sz="quarter" idx="12"/>
          </p:nvPr>
        </p:nvSpPr>
        <p:spPr/>
        <p:txBody>
          <a:bodyPr/>
          <a:lstStyle/>
          <a:p>
            <a:r>
              <a:rPr lang="en-US"/>
              <a:t>Rehabilitation of the Nablus electrical network</a:t>
            </a:r>
            <a:endParaRPr lang="ar-SA"/>
          </a:p>
        </p:txBody>
      </p:sp>
    </p:spTree>
    <p:extLst>
      <p:ext uri="{BB962C8B-B14F-4D97-AF65-F5344CB8AC3E}">
        <p14:creationId xmlns:p14="http://schemas.microsoft.com/office/powerpoint/2010/main" val="1654411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Header Placeholder 3"/>
          <p:cNvSpPr>
            <a:spLocks noGrp="1"/>
          </p:cNvSpPr>
          <p:nvPr>
            <p:ph type="hdr" sz="quarter" idx="10"/>
          </p:nvPr>
        </p:nvSpPr>
        <p:spPr/>
        <p:txBody>
          <a:bodyPr/>
          <a:lstStyle/>
          <a:p>
            <a:r>
              <a:rPr lang="en-US"/>
              <a:t>Rehabilitation of the Nablus electrical network</a:t>
            </a:r>
            <a:endParaRPr lang="ar-SA"/>
          </a:p>
        </p:txBody>
      </p:sp>
      <p:sp>
        <p:nvSpPr>
          <p:cNvPr id="5" name="Footer Placeholder 4"/>
          <p:cNvSpPr>
            <a:spLocks noGrp="1"/>
          </p:cNvSpPr>
          <p:nvPr>
            <p:ph type="ftr" sz="quarter" idx="11"/>
          </p:nvPr>
        </p:nvSpPr>
        <p:spPr/>
        <p:txBody>
          <a:bodyPr/>
          <a:lstStyle/>
          <a:p>
            <a:r>
              <a:rPr lang="en-US"/>
              <a:t>Rehabilitation of the Nablus electrical network</a:t>
            </a:r>
            <a:endParaRPr lang="ar-SA"/>
          </a:p>
        </p:txBody>
      </p:sp>
      <p:sp>
        <p:nvSpPr>
          <p:cNvPr id="6" name="Slide Number Placeholder 5"/>
          <p:cNvSpPr>
            <a:spLocks noGrp="1"/>
          </p:cNvSpPr>
          <p:nvPr>
            <p:ph type="sldNum" sz="quarter" idx="12"/>
          </p:nvPr>
        </p:nvSpPr>
        <p:spPr/>
        <p:txBody>
          <a:bodyPr/>
          <a:lstStyle/>
          <a:p>
            <a:fld id="{E9C4AE0C-1B0B-46CC-A7C2-490927952754}" type="slidenum">
              <a:rPr lang="ar-SA" smtClean="0"/>
              <a:pPr/>
              <a:t>9</a:t>
            </a:fld>
            <a:endParaRPr lang="ar-SA"/>
          </a:p>
        </p:txBody>
      </p:sp>
    </p:spTree>
    <p:extLst>
      <p:ext uri="{BB962C8B-B14F-4D97-AF65-F5344CB8AC3E}">
        <p14:creationId xmlns:p14="http://schemas.microsoft.com/office/powerpoint/2010/main" val="4151984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Header Placeholder 3"/>
          <p:cNvSpPr>
            <a:spLocks noGrp="1"/>
          </p:cNvSpPr>
          <p:nvPr>
            <p:ph type="hdr" sz="quarter" idx="10"/>
          </p:nvPr>
        </p:nvSpPr>
        <p:spPr/>
        <p:txBody>
          <a:bodyPr/>
          <a:lstStyle/>
          <a:p>
            <a:r>
              <a:rPr lang="en-US"/>
              <a:t>Rehabilitation of the Nablus electrical network</a:t>
            </a:r>
            <a:endParaRPr lang="ar-SA"/>
          </a:p>
        </p:txBody>
      </p:sp>
      <p:sp>
        <p:nvSpPr>
          <p:cNvPr id="5" name="Footer Placeholder 4"/>
          <p:cNvSpPr>
            <a:spLocks noGrp="1"/>
          </p:cNvSpPr>
          <p:nvPr>
            <p:ph type="ftr" sz="quarter" idx="11"/>
          </p:nvPr>
        </p:nvSpPr>
        <p:spPr/>
        <p:txBody>
          <a:bodyPr/>
          <a:lstStyle/>
          <a:p>
            <a:r>
              <a:rPr lang="en-US"/>
              <a:t>Rehabilitation of the Nablus electrical network</a:t>
            </a:r>
            <a:endParaRPr lang="ar-SA"/>
          </a:p>
        </p:txBody>
      </p:sp>
      <p:sp>
        <p:nvSpPr>
          <p:cNvPr id="6" name="Slide Number Placeholder 5"/>
          <p:cNvSpPr>
            <a:spLocks noGrp="1"/>
          </p:cNvSpPr>
          <p:nvPr>
            <p:ph type="sldNum" sz="quarter" idx="12"/>
          </p:nvPr>
        </p:nvSpPr>
        <p:spPr/>
        <p:txBody>
          <a:bodyPr/>
          <a:lstStyle/>
          <a:p>
            <a:fld id="{E9C4AE0C-1B0B-46CC-A7C2-490927952754}" type="slidenum">
              <a:rPr lang="ar-SA" smtClean="0"/>
              <a:pPr/>
              <a:t>16</a:t>
            </a:fld>
            <a:endParaRPr lang="ar-SA"/>
          </a:p>
        </p:txBody>
      </p:sp>
    </p:spTree>
    <p:extLst>
      <p:ext uri="{BB962C8B-B14F-4D97-AF65-F5344CB8AC3E}">
        <p14:creationId xmlns:p14="http://schemas.microsoft.com/office/powerpoint/2010/main" val="4136948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Header Placeholder 3"/>
          <p:cNvSpPr>
            <a:spLocks noGrp="1"/>
          </p:cNvSpPr>
          <p:nvPr>
            <p:ph type="hdr" sz="quarter" idx="10"/>
          </p:nvPr>
        </p:nvSpPr>
        <p:spPr/>
        <p:txBody>
          <a:bodyPr/>
          <a:lstStyle/>
          <a:p>
            <a:r>
              <a:rPr lang="en-US"/>
              <a:t>Rehabilitation of the Nablus electrical network</a:t>
            </a:r>
            <a:endParaRPr lang="ar-SA"/>
          </a:p>
        </p:txBody>
      </p:sp>
      <p:sp>
        <p:nvSpPr>
          <p:cNvPr id="5" name="Footer Placeholder 4"/>
          <p:cNvSpPr>
            <a:spLocks noGrp="1"/>
          </p:cNvSpPr>
          <p:nvPr>
            <p:ph type="ftr" sz="quarter" idx="11"/>
          </p:nvPr>
        </p:nvSpPr>
        <p:spPr/>
        <p:txBody>
          <a:bodyPr/>
          <a:lstStyle/>
          <a:p>
            <a:r>
              <a:rPr lang="en-US"/>
              <a:t>Rehabilitation of the Nablus electrical network</a:t>
            </a:r>
            <a:endParaRPr lang="ar-SA"/>
          </a:p>
        </p:txBody>
      </p:sp>
      <p:sp>
        <p:nvSpPr>
          <p:cNvPr id="6" name="Slide Number Placeholder 5"/>
          <p:cNvSpPr>
            <a:spLocks noGrp="1"/>
          </p:cNvSpPr>
          <p:nvPr>
            <p:ph type="sldNum" sz="quarter" idx="12"/>
          </p:nvPr>
        </p:nvSpPr>
        <p:spPr/>
        <p:txBody>
          <a:bodyPr/>
          <a:lstStyle/>
          <a:p>
            <a:fld id="{E9C4AE0C-1B0B-46CC-A7C2-490927952754}" type="slidenum">
              <a:rPr lang="ar-SA" smtClean="0"/>
              <a:pPr/>
              <a:t>17</a:t>
            </a:fld>
            <a:endParaRPr lang="ar-SA"/>
          </a:p>
        </p:txBody>
      </p:sp>
    </p:spTree>
    <p:extLst>
      <p:ext uri="{BB962C8B-B14F-4D97-AF65-F5344CB8AC3E}">
        <p14:creationId xmlns:p14="http://schemas.microsoft.com/office/powerpoint/2010/main" val="1566778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Header Placeholder 3"/>
          <p:cNvSpPr>
            <a:spLocks noGrp="1"/>
          </p:cNvSpPr>
          <p:nvPr>
            <p:ph type="hdr" sz="quarter" idx="10"/>
          </p:nvPr>
        </p:nvSpPr>
        <p:spPr/>
        <p:txBody>
          <a:bodyPr/>
          <a:lstStyle/>
          <a:p>
            <a:r>
              <a:rPr lang="en-US"/>
              <a:t>Rehabilitation of the Nablus electrical network</a:t>
            </a:r>
            <a:endParaRPr lang="ar-SA"/>
          </a:p>
        </p:txBody>
      </p:sp>
      <p:sp>
        <p:nvSpPr>
          <p:cNvPr id="5" name="Footer Placeholder 4"/>
          <p:cNvSpPr>
            <a:spLocks noGrp="1"/>
          </p:cNvSpPr>
          <p:nvPr>
            <p:ph type="ftr" sz="quarter" idx="11"/>
          </p:nvPr>
        </p:nvSpPr>
        <p:spPr/>
        <p:txBody>
          <a:bodyPr/>
          <a:lstStyle/>
          <a:p>
            <a:r>
              <a:rPr lang="en-US"/>
              <a:t>Rehabilitation of the Nablus electrical network</a:t>
            </a:r>
            <a:endParaRPr lang="ar-SA"/>
          </a:p>
        </p:txBody>
      </p:sp>
      <p:sp>
        <p:nvSpPr>
          <p:cNvPr id="6" name="Slide Number Placeholder 5"/>
          <p:cNvSpPr>
            <a:spLocks noGrp="1"/>
          </p:cNvSpPr>
          <p:nvPr>
            <p:ph type="sldNum" sz="quarter" idx="12"/>
          </p:nvPr>
        </p:nvSpPr>
        <p:spPr/>
        <p:txBody>
          <a:bodyPr/>
          <a:lstStyle/>
          <a:p>
            <a:fld id="{E9C4AE0C-1B0B-46CC-A7C2-490927952754}" type="slidenum">
              <a:rPr lang="ar-SA" smtClean="0"/>
              <a:pPr/>
              <a:t>27</a:t>
            </a:fld>
            <a:endParaRPr lang="ar-SA"/>
          </a:p>
        </p:txBody>
      </p:sp>
    </p:spTree>
    <p:extLst>
      <p:ext uri="{BB962C8B-B14F-4D97-AF65-F5344CB8AC3E}">
        <p14:creationId xmlns:p14="http://schemas.microsoft.com/office/powerpoint/2010/main" val="2302554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Header Placeholder 3"/>
          <p:cNvSpPr>
            <a:spLocks noGrp="1"/>
          </p:cNvSpPr>
          <p:nvPr>
            <p:ph type="hdr" sz="quarter" idx="10"/>
          </p:nvPr>
        </p:nvSpPr>
        <p:spPr/>
        <p:txBody>
          <a:bodyPr/>
          <a:lstStyle/>
          <a:p>
            <a:r>
              <a:rPr lang="en-US"/>
              <a:t>Rehabilitation of the Nablus electrical network</a:t>
            </a:r>
            <a:endParaRPr lang="ar-SA"/>
          </a:p>
        </p:txBody>
      </p:sp>
      <p:sp>
        <p:nvSpPr>
          <p:cNvPr id="5" name="Footer Placeholder 4"/>
          <p:cNvSpPr>
            <a:spLocks noGrp="1"/>
          </p:cNvSpPr>
          <p:nvPr>
            <p:ph type="ftr" sz="quarter" idx="11"/>
          </p:nvPr>
        </p:nvSpPr>
        <p:spPr/>
        <p:txBody>
          <a:bodyPr/>
          <a:lstStyle/>
          <a:p>
            <a:r>
              <a:rPr lang="en-US"/>
              <a:t>Rehabilitation of the Nablus electrical network</a:t>
            </a:r>
            <a:endParaRPr lang="ar-SA"/>
          </a:p>
        </p:txBody>
      </p:sp>
      <p:sp>
        <p:nvSpPr>
          <p:cNvPr id="6" name="Slide Number Placeholder 5"/>
          <p:cNvSpPr>
            <a:spLocks noGrp="1"/>
          </p:cNvSpPr>
          <p:nvPr>
            <p:ph type="sldNum" sz="quarter" idx="12"/>
          </p:nvPr>
        </p:nvSpPr>
        <p:spPr/>
        <p:txBody>
          <a:bodyPr/>
          <a:lstStyle/>
          <a:p>
            <a:fld id="{E9C4AE0C-1B0B-46CC-A7C2-490927952754}" type="slidenum">
              <a:rPr lang="ar-SA" smtClean="0"/>
              <a:pPr/>
              <a:t>28</a:t>
            </a:fld>
            <a:endParaRPr lang="ar-SA"/>
          </a:p>
        </p:txBody>
      </p:sp>
    </p:spTree>
    <p:extLst>
      <p:ext uri="{BB962C8B-B14F-4D97-AF65-F5344CB8AC3E}">
        <p14:creationId xmlns:p14="http://schemas.microsoft.com/office/powerpoint/2010/main" val="34957269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A42567C-5E0A-47D5-A1C6-26AE4529B98C}" type="datetime1">
              <a:rPr lang="en-US" smtClean="0"/>
              <a:pPr/>
              <a:t>23-May-17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DABD961-25AF-4A90-9B0C-8112FD76E404}" type="datetime1">
              <a:rPr lang="en-US" smtClean="0"/>
              <a:pPr/>
              <a:t>23-May-17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F3890458-D0AB-4766-89D2-D4DB234A8472}" type="datetime1">
              <a:rPr lang="en-US" smtClean="0"/>
              <a:pPr/>
              <a:t>23-May-17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9CC8337-78C3-48E5-AF3F-26CE732A67F8}" type="datetime1">
              <a:rPr lang="en-US" smtClean="0"/>
              <a:pPr/>
              <a:t>23-May-17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A3BCD9-21A5-4C61-B95C-8E997D47857B}" type="datetime1">
              <a:rPr lang="en-US" smtClean="0"/>
              <a:pPr/>
              <a:t>23-May-17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D27FF5B-2CDC-479E-994F-920671B512A9}" type="datetime1">
              <a:rPr lang="en-US" smtClean="0"/>
              <a:pPr/>
              <a:t>23-May-17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21B6F55-4717-44D9-B6D2-0649F8B3B488}" type="datetime1">
              <a:rPr lang="en-US" smtClean="0"/>
              <a:pPr/>
              <a:t>23-May-17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2EFBD-37C1-44CF-8116-9D66F88C6B27}" type="datetime1">
              <a:rPr lang="en-US" smtClean="0"/>
              <a:pPr/>
              <a:t>23-May-17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06E89F-63BE-4F47-BE62-E35C1201ECB1}" type="datetime1">
              <a:rPr lang="en-US" smtClean="0"/>
              <a:pPr/>
              <a:t>23-May-17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E3F40095-82B8-48BC-BEB1-9ADA2436DBEA}" type="datetime1">
              <a:rPr lang="en-US" smtClean="0"/>
              <a:pPr/>
              <a:t>23-May-17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E2D4255-1905-416A-B683-B418B496B3C9}" type="datetime1">
              <a:rPr lang="en-US" smtClean="0"/>
              <a:pPr/>
              <a:t>23-May-17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EE519A8-886F-4B3D-B7A4-B57485FD24ED}" type="datetime1">
              <a:rPr lang="en-US" smtClean="0"/>
              <a:pPr/>
              <a:t>23-May-17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81736F5-F9CB-4E09-BF58-F3B3D03D09EB}" type="datetime1">
              <a:rPr lang="en-US" smtClean="0"/>
              <a:pPr/>
              <a:t>23-May-17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B12F09EC-47B7-4AC8-B224-EF0A2CFC2AEA}" type="datetime1">
              <a:rPr lang="en-US" smtClean="0"/>
              <a:pPr/>
              <a:t>23-May-17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8F90BD8-45B9-44C8-9D89-ED3106A59D17}" type="datetime1">
              <a:rPr lang="en-US" smtClean="0"/>
              <a:pPr/>
              <a:t>23-May-17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84EA8179-2687-408C-9C6C-E1AE9CD057A1}" type="datetime1">
              <a:rPr lang="en-US" smtClean="0"/>
              <a:pPr/>
              <a:t>23-May-17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0DD848-3AC4-49B8-8C41-B36BBA018239}" type="datetime1">
              <a:rPr lang="en-US" smtClean="0"/>
              <a:pPr/>
              <a:t>23-May-17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71E7997-1117-4597-B21E-337BFECEA3C9}" type="datetime1">
              <a:rPr lang="en-US" smtClean="0"/>
              <a:pPr/>
              <a:t>23-May-17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hdr="0" ftr="0" dt="0"/>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5835" y="0"/>
            <a:ext cx="1800225" cy="144016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Title 1"/>
          <p:cNvSpPr>
            <a:spLocks noGrp="1"/>
          </p:cNvSpPr>
          <p:nvPr>
            <p:ph type="ctrTitle"/>
          </p:nvPr>
        </p:nvSpPr>
        <p:spPr>
          <a:xfrm>
            <a:off x="795131" y="2001077"/>
            <a:ext cx="9261635" cy="5857461"/>
          </a:xfrm>
        </p:spPr>
        <p:txBody>
          <a:bodyPr/>
          <a:lstStyle/>
          <a:p>
            <a:pPr algn="ctr" rtl="0"/>
            <a:r>
              <a:rPr lang="en-US" sz="2400" b="1" dirty="0">
                <a:latin typeface="Times New Roman" panose="02020603050405020304" pitchFamily="18" charset="0"/>
              </a:rPr>
              <a:t>An- </a:t>
            </a:r>
            <a:r>
              <a:rPr lang="en-US" sz="2400" b="1" dirty="0" err="1">
                <a:latin typeface="Times New Roman" panose="02020603050405020304" pitchFamily="18" charset="0"/>
              </a:rPr>
              <a:t>Najah</a:t>
            </a:r>
            <a:r>
              <a:rPr lang="en-US" sz="2400" b="1" dirty="0">
                <a:latin typeface="Times New Roman" panose="02020603050405020304" pitchFamily="18" charset="0"/>
              </a:rPr>
              <a:t> National University</a:t>
            </a:r>
            <a:br>
              <a:rPr lang="en-US" sz="2400" b="1" dirty="0">
                <a:latin typeface="Times New Roman" panose="02020603050405020304" pitchFamily="18" charset="0"/>
              </a:rPr>
            </a:br>
            <a:r>
              <a:rPr lang="en-US" sz="2400" b="1" dirty="0">
                <a:solidFill>
                  <a:srgbClr val="FF0000"/>
                </a:solidFill>
                <a:latin typeface="David" panose="020E0502060401010101" pitchFamily="34" charset="-79"/>
              </a:rPr>
              <a:t>Rehabilitation of  </a:t>
            </a:r>
            <a:r>
              <a:rPr lang="en-US" sz="2400" b="1" dirty="0" err="1">
                <a:solidFill>
                  <a:srgbClr val="FF0000"/>
                </a:solidFill>
                <a:latin typeface="David" panose="020E0502060401010101" pitchFamily="34" charset="-79"/>
              </a:rPr>
              <a:t>qalqiliaya</a:t>
            </a:r>
            <a:r>
              <a:rPr lang="en-US" sz="2400" b="1" dirty="0">
                <a:solidFill>
                  <a:srgbClr val="FF0000"/>
                </a:solidFill>
                <a:latin typeface="David" panose="020E0502060401010101" pitchFamily="34" charset="-79"/>
              </a:rPr>
              <a:t>  Electrical Network by adding a new connection point</a:t>
            </a:r>
            <a:br>
              <a:rPr lang="en-US" sz="2400" b="1" dirty="0">
                <a:solidFill>
                  <a:srgbClr val="FF0000"/>
                </a:solidFill>
                <a:latin typeface="David" panose="020E0502060401010101" pitchFamily="34" charset="-79"/>
              </a:rPr>
            </a:br>
            <a:br>
              <a:rPr lang="en-US" sz="2400" b="1" dirty="0">
                <a:solidFill>
                  <a:srgbClr val="FF0000"/>
                </a:solidFill>
                <a:latin typeface="David" panose="020E0502060401010101" pitchFamily="34" charset="-79"/>
              </a:rPr>
            </a:br>
            <a:r>
              <a:rPr lang="en-US" sz="2400" dirty="0">
                <a:solidFill>
                  <a:srgbClr val="00B0F0"/>
                </a:solidFill>
                <a:latin typeface="Times New Roman" panose="02020603050405020304" pitchFamily="18" charset="0"/>
              </a:rPr>
              <a:t>Submitted To :</a:t>
            </a:r>
            <a:br>
              <a:rPr lang="en-US" sz="2400" dirty="0">
                <a:solidFill>
                  <a:srgbClr val="00B0F0"/>
                </a:solidFill>
                <a:latin typeface="Times New Roman" panose="02020603050405020304" pitchFamily="18" charset="0"/>
              </a:rPr>
            </a:br>
            <a:br>
              <a:rPr lang="ar-SA" sz="2400" dirty="0">
                <a:solidFill>
                  <a:srgbClr val="00B0F0"/>
                </a:solidFill>
                <a:latin typeface="Times New Roman" panose="02020603050405020304" pitchFamily="18" charset="0"/>
              </a:rPr>
            </a:br>
            <a:br>
              <a:rPr lang="ar-SA" sz="2400" dirty="0">
                <a:solidFill>
                  <a:srgbClr val="00B0F0"/>
                </a:solidFill>
                <a:latin typeface="Times New Roman" panose="02020603050405020304" pitchFamily="18" charset="0"/>
              </a:rPr>
            </a:br>
            <a:r>
              <a:rPr lang="en-US" sz="2400" b="1" dirty="0">
                <a:latin typeface="Times New Roman" panose="02020603050405020304" pitchFamily="18" charset="0"/>
              </a:rPr>
              <a:t>Dr. Maher Khammash</a:t>
            </a:r>
            <a:br>
              <a:rPr lang="ar-SA" sz="2400" b="1" dirty="0">
                <a:latin typeface="Times New Roman" panose="02020603050405020304" pitchFamily="18" charset="0"/>
              </a:rPr>
            </a:br>
            <a:br>
              <a:rPr lang="ar-SA" sz="2400" b="1" dirty="0">
                <a:latin typeface="Times New Roman" panose="02020603050405020304" pitchFamily="18" charset="0"/>
              </a:rPr>
            </a:br>
            <a:br>
              <a:rPr lang="en-US" sz="2400" b="1" dirty="0">
                <a:latin typeface="Times New Roman" panose="02020603050405020304" pitchFamily="18" charset="0"/>
              </a:rPr>
            </a:br>
            <a:r>
              <a:rPr lang="en-US" sz="2400" dirty="0">
                <a:solidFill>
                  <a:srgbClr val="00B0F0"/>
                </a:solidFill>
                <a:latin typeface="David" panose="020E0502060401010101" pitchFamily="34" charset="-79"/>
              </a:rPr>
              <a:t>Prepared By : </a:t>
            </a:r>
            <a:br>
              <a:rPr lang="ar-SA" sz="2400" dirty="0">
                <a:solidFill>
                  <a:srgbClr val="00B0F0"/>
                </a:solidFill>
                <a:latin typeface="David" panose="020E0502060401010101" pitchFamily="34" charset="-79"/>
              </a:rPr>
            </a:br>
            <a:r>
              <a:rPr lang="en-US" sz="2400" dirty="0">
                <a:solidFill>
                  <a:srgbClr val="00B0F0"/>
                </a:solidFill>
                <a:latin typeface="David" panose="020E0502060401010101" pitchFamily="34" charset="-79"/>
              </a:rPr>
              <a:t>Ammar Eid .</a:t>
            </a:r>
            <a:br>
              <a:rPr lang="en-US" sz="2400" dirty="0">
                <a:solidFill>
                  <a:srgbClr val="00B0F0"/>
                </a:solidFill>
                <a:latin typeface="David" panose="020E0502060401010101" pitchFamily="34" charset="-79"/>
              </a:rPr>
            </a:br>
            <a:r>
              <a:rPr lang="en-US" sz="2400" dirty="0">
                <a:solidFill>
                  <a:srgbClr val="00B0F0"/>
                </a:solidFill>
                <a:latin typeface="David" panose="020E0502060401010101" pitchFamily="34" charset="-79"/>
              </a:rPr>
              <a:t>Mahmoud </a:t>
            </a:r>
            <a:r>
              <a:rPr lang="en-US" sz="2400" dirty="0" err="1">
                <a:solidFill>
                  <a:srgbClr val="00B0F0"/>
                </a:solidFill>
                <a:latin typeface="David" panose="020E0502060401010101" pitchFamily="34" charset="-79"/>
              </a:rPr>
              <a:t>farraj</a:t>
            </a:r>
            <a:r>
              <a:rPr lang="en-US" sz="2400" dirty="0">
                <a:solidFill>
                  <a:srgbClr val="00B0F0"/>
                </a:solidFill>
                <a:latin typeface="David" panose="020E0502060401010101" pitchFamily="34" charset="-79"/>
              </a:rPr>
              <a:t> .</a:t>
            </a:r>
            <a:br>
              <a:rPr lang="en-US" sz="2400" dirty="0">
                <a:solidFill>
                  <a:srgbClr val="00B0F0"/>
                </a:solidFill>
                <a:latin typeface="David" panose="020E0502060401010101" pitchFamily="34" charset="-79"/>
              </a:rPr>
            </a:br>
            <a:br>
              <a:rPr lang="en-US" sz="2400" b="1" dirty="0">
                <a:latin typeface="Imprint MT Shadow" panose="04020605060303030202" pitchFamily="82" charset="0"/>
              </a:rPr>
            </a:br>
            <a:r>
              <a:rPr lang="en-US" sz="2400" b="1" dirty="0">
                <a:solidFill>
                  <a:srgbClr val="FF0000"/>
                </a:solidFill>
                <a:latin typeface="Imprint MT Shadow" panose="04020605060303030202" pitchFamily="82" charset="0"/>
              </a:rPr>
              <a:t>2016-2017</a:t>
            </a:r>
            <a:br>
              <a:rPr lang="ar-SA" sz="2400" b="1" dirty="0">
                <a:solidFill>
                  <a:srgbClr val="FF0000"/>
                </a:solidFill>
                <a:latin typeface="Imprint MT Shadow" panose="04020605060303030202" pitchFamily="82" charset="0"/>
              </a:rPr>
            </a:br>
            <a:br>
              <a:rPr lang="ar-SA" sz="2800" b="1" dirty="0">
                <a:solidFill>
                  <a:srgbClr val="FF0000"/>
                </a:solidFill>
                <a:latin typeface="David" panose="020E0502060401010101" pitchFamily="34" charset="-79"/>
              </a:rPr>
            </a:br>
            <a:r>
              <a:rPr lang="en-US" sz="2800" b="1" dirty="0">
                <a:solidFill>
                  <a:schemeClr val="bg1"/>
                </a:solidFill>
                <a:latin typeface="Times New Roman" panose="02020603050405020304" pitchFamily="18" charset="0"/>
                <a:cs typeface="Times New Roman" panose="02020603050405020304" pitchFamily="18" charset="0"/>
              </a:rPr>
              <a:t> </a:t>
            </a:r>
            <a:endParaRPr lang="ar-SA" sz="2800" dirty="0"/>
          </a:p>
        </p:txBody>
      </p:sp>
      <p:sp>
        <p:nvSpPr>
          <p:cNvPr id="5" name="Slide Number Placeholder 4"/>
          <p:cNvSpPr>
            <a:spLocks noGrp="1"/>
          </p:cNvSpPr>
          <p:nvPr>
            <p:ph type="sldNum" sz="quarter" idx="12"/>
          </p:nvPr>
        </p:nvSpPr>
        <p:spPr>
          <a:xfrm>
            <a:off x="10480835" y="159027"/>
            <a:ext cx="838199" cy="767687"/>
          </a:xfrm>
        </p:spPr>
        <p:txBody>
          <a:bodyPr/>
          <a:lstStyle/>
          <a:p>
            <a:fld id="{D57F1E4F-1CFF-5643-939E-02111984F565}" type="slidenum">
              <a:rPr lang="en-US" smtClean="0"/>
              <a:pPr/>
              <a:t>1</a:t>
            </a:fld>
            <a:endParaRPr lang="en-US" dirty="0"/>
          </a:p>
        </p:txBody>
      </p:sp>
    </p:spTree>
    <p:extLst>
      <p:ext uri="{BB962C8B-B14F-4D97-AF65-F5344CB8AC3E}">
        <p14:creationId xmlns:p14="http://schemas.microsoft.com/office/powerpoint/2010/main" val="30800319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rPr>
              <a:t>Summary of results in original case</a:t>
            </a:r>
            <a:endParaRPr lang="ar-SA" b="1" dirty="0">
              <a:solidFill>
                <a:srgbClr val="FF0000"/>
              </a:solidFill>
            </a:endParaRPr>
          </a:p>
        </p:txBody>
      </p:sp>
      <p:sp>
        <p:nvSpPr>
          <p:cNvPr id="4" name="Slide Number Placeholder 3"/>
          <p:cNvSpPr>
            <a:spLocks noGrp="1"/>
          </p:cNvSpPr>
          <p:nvPr>
            <p:ph type="sldNum" sz="quarter" idx="12"/>
          </p:nvPr>
        </p:nvSpPr>
        <p:spPr/>
        <p:txBody>
          <a:bodyPr/>
          <a:lstStyle/>
          <a:p>
            <a:fld id="{D57F1E4F-1CFF-5643-939E-02111984F565}" type="slidenum">
              <a:rPr lang="en-US" smtClean="0"/>
              <a:pPr/>
              <a:t>10</a:t>
            </a:fld>
            <a:endParaRPr lang="en-US" dirty="0"/>
          </a:p>
        </p:txBody>
      </p:sp>
      <p:sp>
        <p:nvSpPr>
          <p:cNvPr id="6" name="Rectangle 5"/>
          <p:cNvSpPr/>
          <p:nvPr/>
        </p:nvSpPr>
        <p:spPr>
          <a:xfrm>
            <a:off x="836023" y="4789737"/>
            <a:ext cx="9136434" cy="1485663"/>
          </a:xfrm>
          <a:prstGeom prst="rect">
            <a:avLst/>
          </a:prstGeom>
        </p:spPr>
        <p:txBody>
          <a:bodyPr wrap="square">
            <a:spAutoFit/>
          </a:bodyPr>
          <a:lstStyle/>
          <a:p>
            <a:pPr marL="342900" indent="-342900">
              <a:lnSpc>
                <a:spcPct val="115000"/>
              </a:lnSpc>
              <a:spcAft>
                <a:spcPts val="1000"/>
              </a:spcAft>
              <a:buClr>
                <a:srgbClr val="FF0000"/>
              </a:buClr>
              <a:buFont typeface="Wingdings" panose="05000000000000000000" pitchFamily="2" charset="2"/>
              <a:buChar char="Ø"/>
            </a:pPr>
            <a:r>
              <a:rPr lang="en-US" sz="2000" dirty="0">
                <a:latin typeface="Times New Roman" panose="02020603050405020304" pitchFamily="18" charset="0"/>
                <a:ea typeface="Calibri" panose="020F0502020204030204" pitchFamily="34" charset="0"/>
                <a:cs typeface="Arial" panose="020B0604020202020204" pitchFamily="34" charset="0"/>
              </a:rPr>
              <a:t>From the above  results , there are many problems in the network  .The P.F of the swing bus = </a:t>
            </a:r>
            <a:r>
              <a:rPr lang="en-US" sz="2000" b="1" dirty="0">
                <a:solidFill>
                  <a:srgbClr val="FFFF00"/>
                </a:solidFill>
                <a:latin typeface="Times New Roman" panose="02020603050405020304" pitchFamily="18" charset="0"/>
                <a:ea typeface="Calibri" panose="020F0502020204030204" pitchFamily="34" charset="0"/>
                <a:cs typeface="Arial" panose="020B0604020202020204" pitchFamily="34" charset="0"/>
              </a:rPr>
              <a:t>86.69 Lagging </a:t>
            </a:r>
            <a:r>
              <a:rPr lang="en-US" sz="2000" dirty="0">
                <a:latin typeface="Times New Roman" panose="02020603050405020304" pitchFamily="18" charset="0"/>
                <a:ea typeface="Calibri" panose="020F0502020204030204" pitchFamily="34" charset="0"/>
                <a:cs typeface="Arial" panose="020B0604020202020204" pitchFamily="34" charset="0"/>
              </a:rPr>
              <a:t>, which causes high penalties and losses . So, we try to increase the power factor of the busses and the voltage of the buses  which is not included in the acceptable range .</a:t>
            </a:r>
            <a:endParaRPr lang="en-US" sz="2000" dirty="0">
              <a:latin typeface="Calibri" panose="020F0502020204030204" pitchFamily="34" charset="0"/>
              <a:ea typeface="Calibri" panose="020F0502020204030204" pitchFamily="34" charset="0"/>
              <a:cs typeface="Arial" panose="020B0604020202020204" pitchFamily="34" charset="0"/>
            </a:endParaRPr>
          </a:p>
        </p:txBody>
      </p:sp>
      <p:pic>
        <p:nvPicPr>
          <p:cNvPr id="8" name="عنصر نائب للمحتوى 7" descr="C:\Users\Elite\Desktop\123.jpg"/>
          <p:cNvPicPr>
            <a:picLocks noGrp="1"/>
          </p:cNvPicPr>
          <p:nvPr>
            <p:ph idx="1"/>
          </p:nvPr>
        </p:nvPicPr>
        <p:blipFill>
          <a:blip r:embed="rId2"/>
          <a:srcRect/>
          <a:stretch>
            <a:fillRect/>
          </a:stretch>
        </p:blipFill>
        <p:spPr bwMode="auto">
          <a:xfrm>
            <a:off x="1240970" y="1528354"/>
            <a:ext cx="7788729" cy="3174275"/>
          </a:xfrm>
          <a:prstGeom prst="rect">
            <a:avLst/>
          </a:prstGeom>
          <a:noFill/>
          <a:ln w="9525">
            <a:noFill/>
            <a:miter lim="800000"/>
            <a:headEnd/>
            <a:tailEnd/>
          </a:ln>
        </p:spPr>
      </p:pic>
    </p:spTree>
    <p:extLst>
      <p:ext uri="{BB962C8B-B14F-4D97-AF65-F5344CB8AC3E}">
        <p14:creationId xmlns:p14="http://schemas.microsoft.com/office/powerpoint/2010/main" val="3942862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FF0000"/>
                </a:solidFill>
              </a:rPr>
              <a:t>Maximum load case </a:t>
            </a:r>
            <a:br>
              <a:rPr lang="en-US" sz="4400" dirty="0"/>
            </a:br>
            <a:endParaRPr lang="ar-SA" dirty="0"/>
          </a:p>
        </p:txBody>
      </p:sp>
      <p:sp>
        <p:nvSpPr>
          <p:cNvPr id="3" name="Content Placeholder 2"/>
          <p:cNvSpPr>
            <a:spLocks noGrp="1"/>
          </p:cNvSpPr>
          <p:nvPr>
            <p:ph idx="1"/>
          </p:nvPr>
        </p:nvSpPr>
        <p:spPr/>
        <p:txBody>
          <a:bodyPr/>
          <a:lstStyle/>
          <a:p>
            <a:pPr algn="l" rtl="0"/>
            <a:r>
              <a:rPr lang="en-US" sz="2200" dirty="0"/>
              <a:t>The voltage should be within this range :</a:t>
            </a:r>
          </a:p>
          <a:p>
            <a:pPr marL="0" indent="0" algn="l" rtl="0">
              <a:buNone/>
            </a:pPr>
            <a:endParaRPr lang="en-US" sz="2200" dirty="0"/>
          </a:p>
          <a:p>
            <a:pPr marL="0" indent="0" algn="ctr" rtl="0">
              <a:buNone/>
            </a:pPr>
            <a:r>
              <a:rPr lang="en-US" sz="2400" b="1" dirty="0"/>
              <a:t>1.05 V nominal &lt; V &lt; 1.1 V nominal</a:t>
            </a:r>
          </a:p>
          <a:p>
            <a:pPr marL="0" indent="0" algn="ctr" rtl="0">
              <a:buNone/>
            </a:pPr>
            <a:endParaRPr lang="en-US" sz="2200" dirty="0"/>
          </a:p>
          <a:p>
            <a:pPr algn="l" rtl="0"/>
            <a:r>
              <a:rPr lang="en-US" sz="2200" dirty="0"/>
              <a:t>In first stage of the analysis of the network we have to take the maximum load in daily load curve ,then applied it on </a:t>
            </a:r>
            <a:r>
              <a:rPr lang="en-US" sz="2200" b="1" dirty="0"/>
              <a:t>ETAB .</a:t>
            </a:r>
          </a:p>
          <a:p>
            <a:pPr algn="l" rtl="0"/>
            <a:r>
              <a:rPr lang="en-US" sz="2200" b="1" dirty="0"/>
              <a:t> </a:t>
            </a:r>
            <a:r>
              <a:rPr lang="en-US" sz="2200" dirty="0"/>
              <a:t>We  started  the  study  of this case after we applied the data needed Like </a:t>
            </a:r>
            <a:r>
              <a:rPr lang="en-US" sz="2200" b="1" dirty="0">
                <a:solidFill>
                  <a:srgbClr val="FFFF00"/>
                </a:solidFill>
              </a:rPr>
              <a:t>load factor </a:t>
            </a:r>
            <a:r>
              <a:rPr lang="en-US" sz="2200" dirty="0"/>
              <a:t>and  other  data.</a:t>
            </a:r>
          </a:p>
          <a:p>
            <a:pPr algn="l" rtl="0"/>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11</a:t>
            </a:fld>
            <a:endParaRPr lang="en-US" dirty="0"/>
          </a:p>
        </p:txBody>
      </p:sp>
    </p:spTree>
    <p:extLst>
      <p:ext uri="{BB962C8B-B14F-4D97-AF65-F5344CB8AC3E}">
        <p14:creationId xmlns:p14="http://schemas.microsoft.com/office/powerpoint/2010/main" val="757019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latin typeface="Times New Roman" pitchFamily="18" charset="0"/>
                <a:cs typeface="Times New Roman" pitchFamily="18" charset="0"/>
              </a:rPr>
              <a:t>Load factor</a:t>
            </a:r>
            <a:endParaRPr lang="ar-SA" b="1" dirty="0">
              <a:solidFill>
                <a:srgbClr val="FF0000"/>
              </a:solidFill>
            </a:endParaRPr>
          </a:p>
        </p:txBody>
      </p:sp>
      <p:sp>
        <p:nvSpPr>
          <p:cNvPr id="3" name="Content Placeholder 2"/>
          <p:cNvSpPr>
            <a:spLocks noGrp="1"/>
          </p:cNvSpPr>
          <p:nvPr>
            <p:ph idx="1"/>
          </p:nvPr>
        </p:nvSpPr>
        <p:spPr/>
        <p:txBody>
          <a:bodyPr/>
          <a:lstStyle/>
          <a:p>
            <a:pPr algn="l" rtl="0"/>
            <a:r>
              <a:rPr lang="en-US" sz="2500" dirty="0">
                <a:latin typeface="Times New Roman" pitchFamily="18" charset="0"/>
                <a:cs typeface="Times New Roman" pitchFamily="18" charset="0"/>
              </a:rPr>
              <a:t>We have the average value of loads by using the load factor of each load which we got from the real data of</a:t>
            </a:r>
          </a:p>
          <a:p>
            <a:pPr algn="l" rtl="0">
              <a:buNone/>
            </a:pPr>
            <a:r>
              <a:rPr lang="en-US" sz="2500" dirty="0">
                <a:latin typeface="Times New Roman" pitchFamily="18" charset="0"/>
                <a:cs typeface="Times New Roman" pitchFamily="18" charset="0"/>
              </a:rPr>
              <a:t> </a:t>
            </a:r>
          </a:p>
          <a:p>
            <a:pPr algn="l" rtl="0"/>
            <a:r>
              <a:rPr lang="en-US" sz="2500" dirty="0">
                <a:latin typeface="Times New Roman" pitchFamily="18" charset="0"/>
                <a:cs typeface="Times New Roman" pitchFamily="18" charset="0"/>
              </a:rPr>
              <a:t>The average demand load factor in our network is 75% that means the average load to the maximum load ratio is 75% which considered as a very good operating load factor .</a:t>
            </a:r>
          </a:p>
          <a:p>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12</a:t>
            </a:fld>
            <a:endParaRPr lang="en-US" dirty="0"/>
          </a:p>
        </p:txBody>
      </p:sp>
    </p:spTree>
    <p:extLst>
      <p:ext uri="{BB962C8B-B14F-4D97-AF65-F5344CB8AC3E}">
        <p14:creationId xmlns:p14="http://schemas.microsoft.com/office/powerpoint/2010/main" val="2544985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09" y="679572"/>
            <a:ext cx="9404723" cy="1400530"/>
          </a:xfrm>
        </p:spPr>
        <p:txBody>
          <a:bodyPr/>
          <a:lstStyle/>
          <a:p>
            <a:r>
              <a:rPr lang="en-US" sz="3000" b="1" dirty="0"/>
              <a:t>Our goal is to improve the voltages within the range by using the following steps :</a:t>
            </a:r>
            <a:br>
              <a:rPr lang="en-US" sz="4400" dirty="0"/>
            </a:br>
            <a:endParaRPr lang="ar-SA" dirty="0"/>
          </a:p>
        </p:txBody>
      </p:sp>
      <p:sp>
        <p:nvSpPr>
          <p:cNvPr id="3" name="Content Placeholder 2"/>
          <p:cNvSpPr>
            <a:spLocks noGrp="1"/>
          </p:cNvSpPr>
          <p:nvPr>
            <p:ph idx="1"/>
          </p:nvPr>
        </p:nvSpPr>
        <p:spPr>
          <a:xfrm>
            <a:off x="1104291" y="2320155"/>
            <a:ext cx="8946541" cy="4195481"/>
          </a:xfrm>
        </p:spPr>
        <p:txBody>
          <a:bodyPr>
            <a:normAutofit/>
          </a:bodyPr>
          <a:lstStyle/>
          <a:p>
            <a:pPr algn="l" rtl="0">
              <a:buFont typeface="Wingdings" panose="05000000000000000000" pitchFamily="2" charset="2"/>
              <a:buChar char="§"/>
            </a:pPr>
            <a:r>
              <a:rPr lang="en-US" sz="2500" dirty="0"/>
              <a:t>Tab changing in the transformers.</a:t>
            </a:r>
          </a:p>
          <a:p>
            <a:pPr algn="l" rtl="0">
              <a:buFont typeface="Wingdings" panose="05000000000000000000" pitchFamily="2" charset="2"/>
              <a:buChar char="§"/>
            </a:pPr>
            <a:r>
              <a:rPr lang="en-US" sz="2500" dirty="0"/>
              <a:t>Adding capacitors to produce reactive power.</a:t>
            </a:r>
          </a:p>
          <a:p>
            <a:pPr algn="l" rtl="0">
              <a:buFont typeface="Wingdings" panose="05000000000000000000" pitchFamily="2" charset="2"/>
              <a:buChar char="§"/>
            </a:pPr>
            <a:r>
              <a:rPr lang="en-US" sz="2500" dirty="0"/>
              <a:t>Add another connection point .</a:t>
            </a:r>
          </a:p>
          <a:p>
            <a:pPr algn="l" rtl="0">
              <a:buFont typeface="Wingdings" panose="05000000000000000000" pitchFamily="2" charset="2"/>
              <a:buChar char="§"/>
            </a:pPr>
            <a:endParaRPr lang="en-US" sz="2500" dirty="0"/>
          </a:p>
          <a:p>
            <a:pPr marL="0" indent="0" algn="l" rtl="0">
              <a:buNone/>
            </a:pPr>
            <a:r>
              <a:rPr lang="en-US" sz="2600" dirty="0"/>
              <a:t>The tap changer of the secondary side tap change in all distribution transformers by 5% . </a:t>
            </a:r>
          </a:p>
          <a:p>
            <a:pPr marL="0" indent="0" algn="l" rtl="0">
              <a:buNone/>
            </a:pPr>
            <a:endParaRPr lang="en-US" sz="2500" dirty="0"/>
          </a:p>
          <a:p>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13</a:t>
            </a:fld>
            <a:endParaRPr lang="en-US" dirty="0"/>
          </a:p>
        </p:txBody>
      </p:sp>
    </p:spTree>
    <p:extLst>
      <p:ext uri="{BB962C8B-B14F-4D97-AF65-F5344CB8AC3E}">
        <p14:creationId xmlns:p14="http://schemas.microsoft.com/office/powerpoint/2010/main" val="2253555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FF0000"/>
                </a:solidFill>
              </a:rPr>
              <a:t>maximum load case</a:t>
            </a:r>
            <a:endParaRPr lang="ar-SA"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3469516624"/>
              </p:ext>
            </p:extLst>
          </p:nvPr>
        </p:nvGraphicFramePr>
        <p:xfrm>
          <a:off x="1560515" y="1933303"/>
          <a:ext cx="7831680" cy="4471857"/>
        </p:xfrm>
        <a:graphic>
          <a:graphicData uri="http://schemas.openxmlformats.org/drawingml/2006/table">
            <a:tbl>
              <a:tblPr rtl="1" firstRow="1" bandRow="1">
                <a:tableStyleId>{5C22544A-7EE6-4342-B048-85BDC9FD1C3A}</a:tableStyleId>
              </a:tblPr>
              <a:tblGrid>
                <a:gridCol w="2610560">
                  <a:extLst>
                    <a:ext uri="{9D8B030D-6E8A-4147-A177-3AD203B41FA5}">
                      <a16:colId xmlns:a16="http://schemas.microsoft.com/office/drawing/2014/main" val="20000"/>
                    </a:ext>
                  </a:extLst>
                </a:gridCol>
                <a:gridCol w="2610560">
                  <a:extLst>
                    <a:ext uri="{9D8B030D-6E8A-4147-A177-3AD203B41FA5}">
                      <a16:colId xmlns:a16="http://schemas.microsoft.com/office/drawing/2014/main" val="20001"/>
                    </a:ext>
                  </a:extLst>
                </a:gridCol>
                <a:gridCol w="2610560">
                  <a:extLst>
                    <a:ext uri="{9D8B030D-6E8A-4147-A177-3AD203B41FA5}">
                      <a16:colId xmlns:a16="http://schemas.microsoft.com/office/drawing/2014/main" val="20002"/>
                    </a:ext>
                  </a:extLst>
                </a:gridCol>
              </a:tblGrid>
              <a:tr h="343989">
                <a:tc>
                  <a:txBody>
                    <a:bodyPr/>
                    <a:lstStyle/>
                    <a:p>
                      <a:pPr marL="0" marR="0" algn="ctr" rtl="1">
                        <a:lnSpc>
                          <a:spcPct val="107000"/>
                        </a:lnSpc>
                        <a:spcBef>
                          <a:spcPts val="0"/>
                        </a:spcBef>
                        <a:spcAft>
                          <a:spcPts val="0"/>
                        </a:spcAft>
                      </a:pPr>
                      <a:r>
                        <a:rPr lang="en-US" sz="1200">
                          <a:solidFill>
                            <a:srgbClr val="000000"/>
                          </a:solidFill>
                          <a:latin typeface="Times New Roman"/>
                          <a:ea typeface="Times New Roman"/>
                          <a:cs typeface="Arial"/>
                        </a:rPr>
                        <a:t>Voltage with change tap changer (kV)</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Voltage without change tap changer (kV)</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200">
                          <a:solidFill>
                            <a:srgbClr val="000000"/>
                          </a:solidFill>
                          <a:latin typeface="Times New Roman"/>
                          <a:ea typeface="Times New Roman"/>
                          <a:cs typeface="Arial"/>
                        </a:rPr>
                        <a:t>Bus</a:t>
                      </a:r>
                      <a:endParaRPr lang="en-US" sz="1100">
                        <a:latin typeface="Calibri"/>
                        <a:ea typeface="Calibri"/>
                        <a:cs typeface="Arial"/>
                      </a:endParaRPr>
                    </a:p>
                  </a:txBody>
                  <a:tcPr marL="68580" marR="68580" marT="0" marB="0"/>
                </a:tc>
                <a:extLst>
                  <a:ext uri="{0D108BD9-81ED-4DB2-BD59-A6C34878D82A}">
                    <a16:rowId xmlns:a16="http://schemas.microsoft.com/office/drawing/2014/main" val="10000"/>
                  </a:ext>
                </a:extLst>
              </a:tr>
              <a:tr h="343989">
                <a:tc>
                  <a:txBody>
                    <a:bodyPr/>
                    <a:lstStyle/>
                    <a:p>
                      <a:pPr marL="0" marR="0" algn="ctr" rtl="0">
                        <a:lnSpc>
                          <a:spcPct val="107000"/>
                        </a:lnSpc>
                        <a:spcBef>
                          <a:spcPts val="0"/>
                        </a:spcBef>
                        <a:spcAft>
                          <a:spcPts val="0"/>
                        </a:spcAft>
                      </a:pPr>
                      <a:r>
                        <a:rPr lang="en-US" sz="1100" b="1">
                          <a:solidFill>
                            <a:srgbClr val="000000"/>
                          </a:solidFill>
                          <a:latin typeface="Times New Roman"/>
                          <a:ea typeface="Times New Roman"/>
                          <a:cs typeface="Arial"/>
                        </a:rPr>
                        <a:t>21.4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21.4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a:t>
                      </a:r>
                      <a:endParaRPr lang="en-US" sz="1100">
                        <a:latin typeface="Calibri"/>
                        <a:ea typeface="Calibri"/>
                        <a:cs typeface="Arial"/>
                      </a:endParaRPr>
                    </a:p>
                  </a:txBody>
                  <a:tcPr marL="68580" marR="68580" marT="0" marB="0"/>
                </a:tc>
                <a:extLst>
                  <a:ext uri="{0D108BD9-81ED-4DB2-BD59-A6C34878D82A}">
                    <a16:rowId xmlns:a16="http://schemas.microsoft.com/office/drawing/2014/main" val="10001"/>
                  </a:ext>
                </a:extLst>
              </a:tr>
              <a:tr h="343989">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                      21.386</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21386</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Bus2</a:t>
                      </a:r>
                      <a:endParaRPr lang="en-US" sz="1100">
                        <a:latin typeface="Calibri"/>
                        <a:ea typeface="Calibri"/>
                        <a:cs typeface="Arial"/>
                      </a:endParaRPr>
                    </a:p>
                  </a:txBody>
                  <a:tcPr marL="68580" marR="68580" marT="0" marB="0"/>
                </a:tc>
                <a:extLst>
                  <a:ext uri="{0D108BD9-81ED-4DB2-BD59-A6C34878D82A}">
                    <a16:rowId xmlns:a16="http://schemas.microsoft.com/office/drawing/2014/main" val="10002"/>
                  </a:ext>
                </a:extLst>
              </a:tr>
              <a:tr h="343989">
                <a:tc>
                  <a:txBody>
                    <a:bodyPr/>
                    <a:lstStyle/>
                    <a:p>
                      <a:pPr marL="0" marR="0" algn="ctr" rtl="0">
                        <a:lnSpc>
                          <a:spcPct val="107000"/>
                        </a:lnSpc>
                        <a:spcBef>
                          <a:spcPts val="0"/>
                        </a:spcBef>
                        <a:spcAft>
                          <a:spcPts val="0"/>
                        </a:spcAft>
                      </a:pPr>
                      <a:r>
                        <a:rPr lang="en-US" sz="1100" b="1">
                          <a:solidFill>
                            <a:srgbClr val="000000"/>
                          </a:solidFill>
                          <a:latin typeface="Times New Roman"/>
                          <a:ea typeface="Times New Roman"/>
                          <a:cs typeface="Arial"/>
                        </a:rPr>
                        <a:t>0.383</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0.383</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Bus11</a:t>
                      </a:r>
                      <a:endParaRPr lang="en-US" sz="1100">
                        <a:latin typeface="Calibri"/>
                        <a:ea typeface="Calibri"/>
                        <a:cs typeface="Arial"/>
                      </a:endParaRPr>
                    </a:p>
                  </a:txBody>
                  <a:tcPr marL="68580" marR="68580" marT="0" marB="0"/>
                </a:tc>
                <a:extLst>
                  <a:ext uri="{0D108BD9-81ED-4DB2-BD59-A6C34878D82A}">
                    <a16:rowId xmlns:a16="http://schemas.microsoft.com/office/drawing/2014/main" val="10003"/>
                  </a:ext>
                </a:extLst>
              </a:tr>
              <a:tr h="343989">
                <a:tc>
                  <a:txBody>
                    <a:bodyPr/>
                    <a:lstStyle/>
                    <a:p>
                      <a:pPr marL="0" marR="0" algn="ctr" rtl="1">
                        <a:lnSpc>
                          <a:spcPct val="107000"/>
                        </a:lnSpc>
                        <a:spcBef>
                          <a:spcPts val="0"/>
                        </a:spcBef>
                        <a:spcAft>
                          <a:spcPts val="0"/>
                        </a:spcAft>
                      </a:pPr>
                      <a:r>
                        <a:rPr lang="en-US" sz="1100" b="1">
                          <a:solidFill>
                            <a:srgbClr val="000000"/>
                          </a:solidFill>
                          <a:latin typeface="Times New Roman"/>
                          <a:ea typeface="Times New Roman"/>
                          <a:cs typeface="Arial"/>
                        </a:rPr>
                        <a:t>0.402</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0.401</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Bus16</a:t>
                      </a:r>
                      <a:endParaRPr lang="en-US" sz="1100">
                        <a:latin typeface="Calibri"/>
                        <a:ea typeface="Calibri"/>
                        <a:cs typeface="Arial"/>
                      </a:endParaRPr>
                    </a:p>
                  </a:txBody>
                  <a:tcPr marL="68580" marR="68580" marT="0" marB="0"/>
                </a:tc>
                <a:extLst>
                  <a:ext uri="{0D108BD9-81ED-4DB2-BD59-A6C34878D82A}">
                    <a16:rowId xmlns:a16="http://schemas.microsoft.com/office/drawing/2014/main" val="10004"/>
                  </a:ext>
                </a:extLst>
              </a:tr>
              <a:tr h="343989">
                <a:tc>
                  <a:txBody>
                    <a:bodyPr/>
                    <a:lstStyle/>
                    <a:p>
                      <a:pPr marL="0" marR="0" algn="ctr" rtl="1">
                        <a:lnSpc>
                          <a:spcPct val="107000"/>
                        </a:lnSpc>
                        <a:spcBef>
                          <a:spcPts val="0"/>
                        </a:spcBef>
                        <a:spcAft>
                          <a:spcPts val="0"/>
                        </a:spcAft>
                      </a:pPr>
                      <a:r>
                        <a:rPr lang="en-US" sz="1100" b="1" dirty="0">
                          <a:solidFill>
                            <a:srgbClr val="000000"/>
                          </a:solidFill>
                          <a:latin typeface="Times New Roman"/>
                          <a:ea typeface="Times New Roman"/>
                          <a:cs typeface="Arial"/>
                        </a:rPr>
                        <a:t>0.390</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0383</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Bus30</a:t>
                      </a:r>
                      <a:endParaRPr lang="en-US" sz="1100">
                        <a:latin typeface="Calibri"/>
                        <a:ea typeface="Calibri"/>
                        <a:cs typeface="Arial"/>
                      </a:endParaRPr>
                    </a:p>
                  </a:txBody>
                  <a:tcPr marL="68580" marR="68580" marT="0" marB="0"/>
                </a:tc>
                <a:extLst>
                  <a:ext uri="{0D108BD9-81ED-4DB2-BD59-A6C34878D82A}">
                    <a16:rowId xmlns:a16="http://schemas.microsoft.com/office/drawing/2014/main" val="10005"/>
                  </a:ext>
                </a:extLst>
              </a:tr>
              <a:tr h="343989">
                <a:tc>
                  <a:txBody>
                    <a:bodyPr/>
                    <a:lstStyle/>
                    <a:p>
                      <a:pPr marL="0" marR="0" algn="ctr" rtl="1">
                        <a:lnSpc>
                          <a:spcPct val="107000"/>
                        </a:lnSpc>
                        <a:spcBef>
                          <a:spcPts val="0"/>
                        </a:spcBef>
                        <a:spcAft>
                          <a:spcPts val="0"/>
                        </a:spcAft>
                      </a:pPr>
                      <a:r>
                        <a:rPr lang="en-US" sz="1100" b="1" dirty="0">
                          <a:solidFill>
                            <a:srgbClr val="000000"/>
                          </a:solidFill>
                          <a:latin typeface="Times New Roman"/>
                          <a:ea typeface="Times New Roman"/>
                          <a:cs typeface="Arial"/>
                        </a:rPr>
                        <a:t>0.389</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Bus89</a:t>
                      </a:r>
                      <a:endParaRPr lang="en-US" sz="1100">
                        <a:latin typeface="Calibri"/>
                        <a:ea typeface="Calibri"/>
                        <a:cs typeface="Arial"/>
                      </a:endParaRPr>
                    </a:p>
                  </a:txBody>
                  <a:tcPr marL="68580" marR="68580" marT="0" marB="0"/>
                </a:tc>
                <a:extLst>
                  <a:ext uri="{0D108BD9-81ED-4DB2-BD59-A6C34878D82A}">
                    <a16:rowId xmlns:a16="http://schemas.microsoft.com/office/drawing/2014/main" val="10006"/>
                  </a:ext>
                </a:extLst>
              </a:tr>
              <a:tr h="343989">
                <a:tc>
                  <a:txBody>
                    <a:bodyPr/>
                    <a:lstStyle/>
                    <a:p>
                      <a:pPr marL="0" marR="0" algn="ctr" rtl="0">
                        <a:lnSpc>
                          <a:spcPct val="107000"/>
                        </a:lnSpc>
                        <a:spcBef>
                          <a:spcPts val="0"/>
                        </a:spcBef>
                        <a:spcAft>
                          <a:spcPts val="0"/>
                        </a:spcAft>
                      </a:pPr>
                      <a:r>
                        <a:rPr lang="en-US" sz="1100" b="1">
                          <a:solidFill>
                            <a:srgbClr val="000000"/>
                          </a:solidFill>
                          <a:latin typeface="Times New Roman"/>
                          <a:ea typeface="Times New Roman"/>
                          <a:cs typeface="Arial"/>
                        </a:rPr>
                        <a:t>0.372</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0370</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Bus96</a:t>
                      </a:r>
                      <a:endParaRPr lang="en-US" sz="1100">
                        <a:latin typeface="Calibri"/>
                        <a:ea typeface="Calibri"/>
                        <a:cs typeface="Arial"/>
                      </a:endParaRPr>
                    </a:p>
                  </a:txBody>
                  <a:tcPr marL="68580" marR="68580" marT="0" marB="0"/>
                </a:tc>
                <a:extLst>
                  <a:ext uri="{0D108BD9-81ED-4DB2-BD59-A6C34878D82A}">
                    <a16:rowId xmlns:a16="http://schemas.microsoft.com/office/drawing/2014/main" val="10007"/>
                  </a:ext>
                </a:extLst>
              </a:tr>
              <a:tr h="343989">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0380</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Bus110</a:t>
                      </a:r>
                      <a:endParaRPr lang="en-US" sz="1100">
                        <a:latin typeface="Calibri"/>
                        <a:ea typeface="Calibri"/>
                        <a:cs typeface="Arial"/>
                      </a:endParaRPr>
                    </a:p>
                  </a:txBody>
                  <a:tcPr marL="68580" marR="68580" marT="0" marB="0"/>
                </a:tc>
                <a:extLst>
                  <a:ext uri="{0D108BD9-81ED-4DB2-BD59-A6C34878D82A}">
                    <a16:rowId xmlns:a16="http://schemas.microsoft.com/office/drawing/2014/main" val="10008"/>
                  </a:ext>
                </a:extLst>
              </a:tr>
              <a:tr h="343989">
                <a:tc>
                  <a:txBody>
                    <a:bodyPr/>
                    <a:lstStyle/>
                    <a:p>
                      <a:pPr marL="0" marR="0" algn="ctr" rtl="1">
                        <a:lnSpc>
                          <a:spcPct val="107000"/>
                        </a:lnSpc>
                        <a:spcBef>
                          <a:spcPts val="0"/>
                        </a:spcBef>
                        <a:spcAft>
                          <a:spcPts val="0"/>
                        </a:spcAft>
                      </a:pPr>
                      <a:r>
                        <a:rPr lang="en-US" sz="1100" b="1">
                          <a:solidFill>
                            <a:srgbClr val="000000"/>
                          </a:solidFill>
                          <a:latin typeface="Times New Roman"/>
                          <a:ea typeface="Times New Roman"/>
                          <a:cs typeface="Arial"/>
                        </a:rPr>
                        <a:t>0.38</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0379</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Bus111</a:t>
                      </a:r>
                      <a:endParaRPr lang="en-US" sz="1100">
                        <a:latin typeface="Calibri"/>
                        <a:ea typeface="Calibri"/>
                        <a:cs typeface="Arial"/>
                      </a:endParaRPr>
                    </a:p>
                  </a:txBody>
                  <a:tcPr marL="68580" marR="68580" marT="0" marB="0"/>
                </a:tc>
                <a:extLst>
                  <a:ext uri="{0D108BD9-81ED-4DB2-BD59-A6C34878D82A}">
                    <a16:rowId xmlns:a16="http://schemas.microsoft.com/office/drawing/2014/main" val="10009"/>
                  </a:ext>
                </a:extLst>
              </a:tr>
              <a:tr h="343989">
                <a:tc>
                  <a:txBody>
                    <a:bodyPr/>
                    <a:lstStyle/>
                    <a:p>
                      <a:pPr marL="0" marR="0" algn="ctr" rtl="1">
                        <a:lnSpc>
                          <a:spcPct val="107000"/>
                        </a:lnSpc>
                        <a:spcBef>
                          <a:spcPts val="0"/>
                        </a:spcBef>
                        <a:spcAft>
                          <a:spcPts val="0"/>
                        </a:spcAft>
                      </a:pPr>
                      <a:r>
                        <a:rPr lang="en-US" sz="1100" b="1">
                          <a:solidFill>
                            <a:srgbClr val="000000"/>
                          </a:solidFill>
                          <a:latin typeface="Times New Roman"/>
                          <a:ea typeface="Times New Roman"/>
                          <a:cs typeface="Arial"/>
                        </a:rPr>
                        <a:t>0.405</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0386</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Bus113</a:t>
                      </a:r>
                      <a:endParaRPr lang="en-US" sz="1100">
                        <a:latin typeface="Calibri"/>
                        <a:ea typeface="Calibri"/>
                        <a:cs typeface="Arial"/>
                      </a:endParaRPr>
                    </a:p>
                  </a:txBody>
                  <a:tcPr marL="68580" marR="68580" marT="0" marB="0"/>
                </a:tc>
                <a:extLst>
                  <a:ext uri="{0D108BD9-81ED-4DB2-BD59-A6C34878D82A}">
                    <a16:rowId xmlns:a16="http://schemas.microsoft.com/office/drawing/2014/main" val="10010"/>
                  </a:ext>
                </a:extLst>
              </a:tr>
              <a:tr h="343989">
                <a:tc>
                  <a:txBody>
                    <a:bodyPr/>
                    <a:lstStyle/>
                    <a:p>
                      <a:pPr marL="0" marR="0" algn="ctr" rtl="1">
                        <a:lnSpc>
                          <a:spcPct val="107000"/>
                        </a:lnSpc>
                        <a:spcBef>
                          <a:spcPts val="0"/>
                        </a:spcBef>
                        <a:spcAft>
                          <a:spcPts val="0"/>
                        </a:spcAft>
                      </a:pPr>
                      <a:r>
                        <a:rPr lang="en-US" sz="1100" b="1">
                          <a:solidFill>
                            <a:srgbClr val="000000"/>
                          </a:solidFill>
                          <a:latin typeface="Times New Roman"/>
                          <a:ea typeface="Times New Roman"/>
                          <a:cs typeface="Arial"/>
                        </a:rPr>
                        <a:t>0.372</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Bus114</a:t>
                      </a:r>
                      <a:endParaRPr lang="en-US" sz="1100">
                        <a:latin typeface="Calibri"/>
                        <a:ea typeface="Calibri"/>
                        <a:cs typeface="Arial"/>
                      </a:endParaRPr>
                    </a:p>
                  </a:txBody>
                  <a:tcPr marL="68580" marR="68580" marT="0" marB="0"/>
                </a:tc>
                <a:extLst>
                  <a:ext uri="{0D108BD9-81ED-4DB2-BD59-A6C34878D82A}">
                    <a16:rowId xmlns:a16="http://schemas.microsoft.com/office/drawing/2014/main" val="10011"/>
                  </a:ext>
                </a:extLst>
              </a:tr>
              <a:tr h="343989">
                <a:tc>
                  <a:txBody>
                    <a:bodyPr/>
                    <a:lstStyle/>
                    <a:p>
                      <a:pPr marL="0" marR="0" algn="ctr" rtl="1">
                        <a:lnSpc>
                          <a:spcPct val="107000"/>
                        </a:lnSpc>
                        <a:spcBef>
                          <a:spcPts val="0"/>
                        </a:spcBef>
                        <a:spcAft>
                          <a:spcPts val="0"/>
                        </a:spcAft>
                      </a:pPr>
                      <a:r>
                        <a:rPr lang="en-US" sz="1100" b="1" dirty="0">
                          <a:solidFill>
                            <a:srgbClr val="000000"/>
                          </a:solidFill>
                          <a:latin typeface="Times New Roman"/>
                          <a:ea typeface="Times New Roman"/>
                          <a:cs typeface="Arial"/>
                        </a:rPr>
                        <a:t>0.390</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dirty="0">
                          <a:solidFill>
                            <a:srgbClr val="000000"/>
                          </a:solidFill>
                          <a:latin typeface="Calibri"/>
                          <a:ea typeface="Times New Roman"/>
                          <a:cs typeface="Times New Roman"/>
                        </a:rPr>
                        <a:t>038</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dirty="0">
                          <a:solidFill>
                            <a:srgbClr val="000000"/>
                          </a:solidFill>
                          <a:latin typeface="Times New Roman"/>
                          <a:ea typeface="Times New Roman"/>
                          <a:cs typeface="Arial"/>
                        </a:rPr>
                        <a:t>Bus115</a:t>
                      </a:r>
                      <a:endParaRPr lang="en-US" sz="1100" dirty="0">
                        <a:latin typeface="Calibri"/>
                        <a:ea typeface="Calibri"/>
                        <a:cs typeface="Arial"/>
                      </a:endParaRPr>
                    </a:p>
                  </a:txBody>
                  <a:tcPr marL="68580" marR="68580" marT="0" marB="0"/>
                </a:tc>
                <a:extLst>
                  <a:ext uri="{0D108BD9-81ED-4DB2-BD59-A6C34878D82A}">
                    <a16:rowId xmlns:a16="http://schemas.microsoft.com/office/drawing/2014/main" val="10012"/>
                  </a:ext>
                </a:extLst>
              </a:tr>
            </a:tbl>
          </a:graphicData>
        </a:graphic>
      </p:graphicFrame>
      <p:sp>
        <p:nvSpPr>
          <p:cNvPr id="4" name="عنصر نائب لرقم الشريحة 3"/>
          <p:cNvSpPr>
            <a:spLocks noGrp="1"/>
          </p:cNvSpPr>
          <p:nvPr>
            <p:ph type="sldNum" sz="quarter" idx="12"/>
          </p:nvPr>
        </p:nvSpPr>
        <p:spPr/>
        <p:txBody>
          <a:bodyPr/>
          <a:lstStyle/>
          <a:p>
            <a:fld id="{D57F1E4F-1CFF-5643-939E-02111984F565}"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buClr>
                <a:srgbClr val="92D050"/>
              </a:buClr>
            </a:pPr>
            <a:r>
              <a:rPr lang="en-US" b="1" dirty="0">
                <a:solidFill>
                  <a:srgbClr val="FF0000"/>
                </a:solidFill>
              </a:rPr>
              <a:t>Summary of results in maximum load case</a:t>
            </a:r>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15</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11587578"/>
              </p:ext>
            </p:extLst>
          </p:nvPr>
        </p:nvGraphicFramePr>
        <p:xfrm>
          <a:off x="553249" y="2233649"/>
          <a:ext cx="10746124" cy="1998717"/>
        </p:xfrm>
        <a:graphic>
          <a:graphicData uri="http://schemas.openxmlformats.org/drawingml/2006/table">
            <a:tbl>
              <a:tblPr rtl="1" firstRow="1" bandRow="1">
                <a:tableStyleId>{5C22544A-7EE6-4342-B048-85BDC9FD1C3A}</a:tableStyleId>
              </a:tblPr>
              <a:tblGrid>
                <a:gridCol w="2686531">
                  <a:extLst>
                    <a:ext uri="{9D8B030D-6E8A-4147-A177-3AD203B41FA5}">
                      <a16:colId xmlns:a16="http://schemas.microsoft.com/office/drawing/2014/main" val="20000"/>
                    </a:ext>
                  </a:extLst>
                </a:gridCol>
                <a:gridCol w="2686531">
                  <a:extLst>
                    <a:ext uri="{9D8B030D-6E8A-4147-A177-3AD203B41FA5}">
                      <a16:colId xmlns:a16="http://schemas.microsoft.com/office/drawing/2014/main" val="20001"/>
                    </a:ext>
                  </a:extLst>
                </a:gridCol>
                <a:gridCol w="2686531">
                  <a:extLst>
                    <a:ext uri="{9D8B030D-6E8A-4147-A177-3AD203B41FA5}">
                      <a16:colId xmlns:a16="http://schemas.microsoft.com/office/drawing/2014/main" val="20002"/>
                    </a:ext>
                  </a:extLst>
                </a:gridCol>
                <a:gridCol w="2686531">
                  <a:extLst>
                    <a:ext uri="{9D8B030D-6E8A-4147-A177-3AD203B41FA5}">
                      <a16:colId xmlns:a16="http://schemas.microsoft.com/office/drawing/2014/main" val="20003"/>
                    </a:ext>
                  </a:extLst>
                </a:gridCol>
              </a:tblGrid>
              <a:tr h="854165">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a:t>%PF</a:t>
                      </a:r>
                      <a:endParaRPr lang="ar-SA" dirty="0"/>
                    </a:p>
                    <a:p>
                      <a:pPr algn="ctr" rtl="1"/>
                      <a:endParaRPr lang="ar-SA" dirty="0"/>
                    </a:p>
                  </a:txBody>
                  <a:tcPr/>
                </a:tc>
                <a:tc>
                  <a:txBody>
                    <a:bodyPr/>
                    <a:lstStyle/>
                    <a:p>
                      <a:pPr algn="ctr" rtl="1"/>
                      <a:r>
                        <a:rPr lang="en-US" dirty="0" err="1"/>
                        <a:t>MVar</a:t>
                      </a:r>
                      <a:endParaRPr lang="ar-SA" dirty="0"/>
                    </a:p>
                  </a:txBody>
                  <a:tcPr/>
                </a:tc>
                <a:tc>
                  <a:txBody>
                    <a:bodyPr/>
                    <a:lstStyle/>
                    <a:p>
                      <a:pPr algn="ctr" rtl="1"/>
                      <a:r>
                        <a:rPr lang="en-US" dirty="0"/>
                        <a:t>MW</a:t>
                      </a:r>
                      <a:endParaRPr lang="ar-SA" dirty="0"/>
                    </a:p>
                  </a:txBody>
                  <a:tcPr/>
                </a:tc>
                <a:tc>
                  <a:txBody>
                    <a:bodyPr/>
                    <a:lstStyle/>
                    <a:p>
                      <a:pPr rtl="1"/>
                      <a:r>
                        <a:rPr lang="en-US" dirty="0"/>
                        <a:t>MAX  </a:t>
                      </a:r>
                      <a:r>
                        <a:rPr lang="en-US" baseline="0" dirty="0"/>
                        <a:t> CASE</a:t>
                      </a:r>
                      <a:r>
                        <a:rPr lang="en-US" dirty="0"/>
                        <a:t>(</a:t>
                      </a:r>
                      <a:r>
                        <a:rPr lang="en-US" sz="1800" b="1" kern="1200" dirty="0">
                          <a:solidFill>
                            <a:schemeClr val="lt1"/>
                          </a:solidFill>
                          <a:latin typeface="+mn-lt"/>
                          <a:ea typeface="+mn-ea"/>
                          <a:cs typeface="+mn-cs"/>
                        </a:rPr>
                        <a:t>Voltage without change tap changer )</a:t>
                      </a:r>
                      <a:endParaRPr lang="ar-SA" dirty="0"/>
                    </a:p>
                  </a:txBody>
                  <a:tcPr/>
                </a:tc>
                <a:extLst>
                  <a:ext uri="{0D108BD9-81ED-4DB2-BD59-A6C34878D82A}">
                    <a16:rowId xmlns:a16="http://schemas.microsoft.com/office/drawing/2014/main" val="10000"/>
                  </a:ext>
                </a:extLst>
              </a:tr>
              <a:tr h="688077">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a:solidFill>
                            <a:srgbClr val="00B0F0"/>
                          </a:solidFill>
                        </a:rPr>
                        <a:t>86.15lag</a:t>
                      </a:r>
                      <a:endParaRPr lang="ar-SA" sz="1800" b="1" dirty="0">
                        <a:solidFill>
                          <a:srgbClr val="00B0F0"/>
                        </a:solidFill>
                      </a:endParaRPr>
                    </a:p>
                    <a:p>
                      <a:pPr algn="ctr" rtl="0"/>
                      <a:endParaRPr lang="ar-SA" b="1" dirty="0"/>
                    </a:p>
                  </a:txBody>
                  <a:tcPr/>
                </a:tc>
                <a:tc>
                  <a:txBody>
                    <a:bodyPr/>
                    <a:lstStyle/>
                    <a:p>
                      <a:pPr algn="ctr" rtl="0"/>
                      <a:r>
                        <a:rPr lang="en-US" b="1" dirty="0"/>
                        <a:t>10.056</a:t>
                      </a:r>
                      <a:endParaRPr lang="ar-SA" b="1" dirty="0"/>
                    </a:p>
                  </a:txBody>
                  <a:tcPr/>
                </a:tc>
                <a:tc>
                  <a:txBody>
                    <a:bodyPr/>
                    <a:lstStyle/>
                    <a:p>
                      <a:pPr algn="ctr" rtl="0"/>
                      <a:r>
                        <a:rPr lang="en-US" b="1" dirty="0"/>
                        <a:t>17.059</a:t>
                      </a:r>
                      <a:endParaRPr lang="ar-SA" b="1" dirty="0"/>
                    </a:p>
                  </a:txBody>
                  <a:tcPr/>
                </a:tc>
                <a:tc>
                  <a:txBody>
                    <a:bodyPr/>
                    <a:lstStyle/>
                    <a:p>
                      <a:pPr algn="ctr" rtl="1"/>
                      <a:r>
                        <a:rPr lang="en-US" b="1" dirty="0"/>
                        <a:t>Source</a:t>
                      </a:r>
                      <a:r>
                        <a:rPr lang="en-US" b="1" baseline="0" dirty="0"/>
                        <a:t> (swing bus)</a:t>
                      </a:r>
                      <a:endParaRPr lang="ar-SA" b="1" dirty="0"/>
                    </a:p>
                  </a:txBody>
                  <a:tcPr/>
                </a:tc>
                <a:extLst>
                  <a:ext uri="{0D108BD9-81ED-4DB2-BD59-A6C34878D82A}">
                    <a16:rowId xmlns:a16="http://schemas.microsoft.com/office/drawing/2014/main" val="10001"/>
                  </a:ext>
                </a:extLst>
              </a:tr>
              <a:tr h="388157">
                <a:tc>
                  <a:txBody>
                    <a:bodyPr/>
                    <a:lstStyle/>
                    <a:p>
                      <a:pPr algn="ctr" rtl="1"/>
                      <a:r>
                        <a:rPr lang="en-US" b="1" dirty="0"/>
                        <a:t>-</a:t>
                      </a:r>
                      <a:endParaRPr lang="ar-SA" b="1" dirty="0"/>
                    </a:p>
                  </a:txBody>
                  <a:tcPr/>
                </a:tc>
                <a:tc>
                  <a:txBody>
                    <a:bodyPr/>
                    <a:lstStyle/>
                    <a:p>
                      <a:pPr algn="ctr" rtl="0"/>
                      <a:r>
                        <a:rPr lang="en-US" b="1" dirty="0"/>
                        <a:t>0.135</a:t>
                      </a:r>
                      <a:endParaRPr lang="ar-SA" b="1" dirty="0"/>
                    </a:p>
                  </a:txBody>
                  <a:tcPr/>
                </a:tc>
                <a:tc>
                  <a:txBody>
                    <a:bodyPr/>
                    <a:lstStyle/>
                    <a:p>
                      <a:pPr algn="ctr" rtl="0"/>
                      <a:r>
                        <a:rPr lang="en-US" sz="2000" b="1" dirty="0">
                          <a:solidFill>
                            <a:srgbClr val="00B0F0"/>
                          </a:solidFill>
                        </a:rPr>
                        <a:t>0.238</a:t>
                      </a:r>
                      <a:endParaRPr lang="ar-SA" sz="2000" b="1" dirty="0">
                        <a:solidFill>
                          <a:srgbClr val="00B0F0"/>
                        </a:solidFill>
                      </a:endParaRPr>
                    </a:p>
                  </a:txBody>
                  <a:tcPr/>
                </a:tc>
                <a:tc>
                  <a:txBody>
                    <a:bodyPr/>
                    <a:lstStyle/>
                    <a:p>
                      <a:pPr algn="ctr" rtl="1"/>
                      <a:r>
                        <a:rPr lang="en-US" b="1" dirty="0"/>
                        <a:t>Apparent</a:t>
                      </a:r>
                      <a:r>
                        <a:rPr lang="en-US" b="1" baseline="0" dirty="0"/>
                        <a:t> losses</a:t>
                      </a:r>
                      <a:endParaRPr lang="ar-SA" b="1" dirty="0"/>
                    </a:p>
                  </a:txBody>
                  <a:tcPr/>
                </a:tc>
                <a:extLst>
                  <a:ext uri="{0D108BD9-81ED-4DB2-BD59-A6C34878D82A}">
                    <a16:rowId xmlns:a16="http://schemas.microsoft.com/office/drawing/2014/main" val="10002"/>
                  </a:ext>
                </a:extLst>
              </a:tr>
            </a:tbl>
          </a:graphicData>
        </a:graphic>
      </p:graphicFrame>
      <p:sp>
        <p:nvSpPr>
          <p:cNvPr id="8" name="Rectangle 7"/>
          <p:cNvSpPr/>
          <p:nvPr/>
        </p:nvSpPr>
        <p:spPr>
          <a:xfrm>
            <a:off x="1462856" y="4583399"/>
            <a:ext cx="9123555" cy="1154098"/>
          </a:xfrm>
          <a:prstGeom prst="rect">
            <a:avLst/>
          </a:prstGeom>
        </p:spPr>
        <p:txBody>
          <a:bodyPr wrap="square">
            <a:spAutoFit/>
          </a:bodyPr>
          <a:lstStyle/>
          <a:p>
            <a:pPr marL="342900" indent="-342900">
              <a:lnSpc>
                <a:spcPct val="107000"/>
              </a:lnSpc>
              <a:spcAft>
                <a:spcPts val="800"/>
              </a:spcAft>
              <a:buClr>
                <a:srgbClr val="FF0000"/>
              </a:buClr>
              <a:buFont typeface="Wingdings" panose="05000000000000000000" pitchFamily="2" charset="2"/>
              <a:buChar char="Ø"/>
            </a:pPr>
            <a:r>
              <a:rPr lang="en-US" sz="2200" dirty="0">
                <a:effectLst/>
                <a:latin typeface="Times New Roman" panose="02020603050405020304" pitchFamily="18" charset="0"/>
                <a:ea typeface="Calibri" panose="020F0502020204030204" pitchFamily="34" charset="0"/>
                <a:cs typeface="Arial" panose="020B0604020202020204" pitchFamily="34" charset="0"/>
              </a:rPr>
              <a:t>For more improvement we add capacitor banks at the low voltage level and </a:t>
            </a:r>
            <a:r>
              <a:rPr lang="en-US" sz="2200" dirty="0">
                <a:latin typeface="Times New Roman" panose="02020603050405020304" pitchFamily="18" charset="0"/>
                <a:ea typeface="Calibri" panose="020F0502020204030204" pitchFamily="34" charset="0"/>
                <a:cs typeface="Arial" panose="020B0604020202020204" pitchFamily="34" charset="0"/>
              </a:rPr>
              <a:t>this is a temporary solution but we need a major solution to cover the total demand in the city. So , we choose to </a:t>
            </a:r>
            <a:r>
              <a:rPr lang="en-US" sz="2200" b="1" dirty="0">
                <a:solidFill>
                  <a:srgbClr val="FFFF00"/>
                </a:solidFill>
                <a:latin typeface="Times New Roman" panose="02020603050405020304" pitchFamily="18" charset="0"/>
                <a:ea typeface="Calibri" panose="020F0502020204030204" pitchFamily="34" charset="0"/>
                <a:cs typeface="Arial" panose="020B0604020202020204" pitchFamily="34" charset="0"/>
              </a:rPr>
              <a:t>add a new connection point </a:t>
            </a:r>
            <a:r>
              <a:rPr lang="en-US" sz="2200" dirty="0">
                <a:latin typeface="Times New Roman" panose="02020603050405020304" pitchFamily="18" charset="0"/>
                <a:ea typeface="Calibri" panose="020F0502020204030204" pitchFamily="34" charset="0"/>
                <a:cs typeface="Arial" panose="020B0604020202020204" pitchFamily="34" charset="0"/>
              </a:rPr>
              <a:t>.</a:t>
            </a:r>
            <a:endParaRPr lang="en-US" sz="2200" dirty="0">
              <a:cs typeface="+mj-cs"/>
            </a:endParaRPr>
          </a:p>
        </p:txBody>
      </p:sp>
    </p:spTree>
    <p:extLst>
      <p:ext uri="{BB962C8B-B14F-4D97-AF65-F5344CB8AC3E}">
        <p14:creationId xmlns:p14="http://schemas.microsoft.com/office/powerpoint/2010/main" val="940805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FF0000"/>
                </a:solidFill>
                <a:latin typeface="Times New Roman" panose="02020603050405020304" pitchFamily="18" charset="0"/>
                <a:ea typeface="Calibri" panose="020F0502020204030204" pitchFamily="34" charset="0"/>
                <a:cs typeface="Arial" panose="020B0604020202020204" pitchFamily="34" charset="0"/>
              </a:rPr>
              <a:t>Add a new connection point</a:t>
            </a:r>
            <a:endParaRPr lang="ar-SA" b="1" dirty="0">
              <a:solidFill>
                <a:srgbClr val="FF0000"/>
              </a:solidFill>
            </a:endParaRPr>
          </a:p>
        </p:txBody>
      </p:sp>
      <p:sp>
        <p:nvSpPr>
          <p:cNvPr id="3" name="Content Placeholder 2"/>
          <p:cNvSpPr>
            <a:spLocks noGrp="1"/>
          </p:cNvSpPr>
          <p:nvPr>
            <p:ph idx="1"/>
          </p:nvPr>
        </p:nvSpPr>
        <p:spPr>
          <a:xfrm>
            <a:off x="646112" y="1236372"/>
            <a:ext cx="9966080" cy="5012027"/>
          </a:xfrm>
        </p:spPr>
        <p:txBody>
          <a:bodyPr/>
          <a:lstStyle/>
          <a:p>
            <a:pPr marL="0" indent="0" algn="l" rtl="0">
              <a:buNone/>
            </a:pPr>
            <a:r>
              <a:rPr lang="en-US" dirty="0"/>
              <a:t>Comparing the voltages before and after adding the  new connection point.</a:t>
            </a:r>
          </a:p>
          <a:p>
            <a:pPr algn="l" rtl="0"/>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16</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9813779"/>
              </p:ext>
            </p:extLst>
          </p:nvPr>
        </p:nvGraphicFramePr>
        <p:xfrm>
          <a:off x="1103685" y="1853248"/>
          <a:ext cx="8947149" cy="4805906"/>
        </p:xfrm>
        <a:graphic>
          <a:graphicData uri="http://schemas.openxmlformats.org/drawingml/2006/table">
            <a:tbl>
              <a:tblPr rtl="1" firstRow="1" bandRow="1">
                <a:tableStyleId>{21E4AEA4-8DFA-4A89-87EB-49C32662AFE0}</a:tableStyleId>
              </a:tblPr>
              <a:tblGrid>
                <a:gridCol w="2982383">
                  <a:extLst>
                    <a:ext uri="{9D8B030D-6E8A-4147-A177-3AD203B41FA5}">
                      <a16:colId xmlns:a16="http://schemas.microsoft.com/office/drawing/2014/main" val="20000"/>
                    </a:ext>
                  </a:extLst>
                </a:gridCol>
                <a:gridCol w="2982383">
                  <a:extLst>
                    <a:ext uri="{9D8B030D-6E8A-4147-A177-3AD203B41FA5}">
                      <a16:colId xmlns:a16="http://schemas.microsoft.com/office/drawing/2014/main" val="20001"/>
                    </a:ext>
                  </a:extLst>
                </a:gridCol>
                <a:gridCol w="2982383">
                  <a:extLst>
                    <a:ext uri="{9D8B030D-6E8A-4147-A177-3AD203B41FA5}">
                      <a16:colId xmlns:a16="http://schemas.microsoft.com/office/drawing/2014/main" val="20002"/>
                    </a:ext>
                  </a:extLst>
                </a:gridCol>
              </a:tblGrid>
              <a:tr h="370840">
                <a:tc>
                  <a:txBody>
                    <a:bodyPr/>
                    <a:lstStyle/>
                    <a:p>
                      <a:pPr algn="ctr" rtl="1"/>
                      <a:r>
                        <a:rPr lang="en-US" baseline="0" dirty="0"/>
                        <a:t>Voltage with two connection point (kV)</a:t>
                      </a:r>
                      <a:endParaRPr lang="ar-SA" dirty="0"/>
                    </a:p>
                  </a:txBody>
                  <a:tcPr/>
                </a:tc>
                <a:tc>
                  <a:txBody>
                    <a:bodyPr/>
                    <a:lstStyle/>
                    <a:p>
                      <a:pPr algn="ctr" rtl="1"/>
                      <a:r>
                        <a:rPr lang="en-US" baseline="0" dirty="0"/>
                        <a:t>Voltage with one connection point (kV)</a:t>
                      </a:r>
                      <a:endParaRPr lang="ar-SA" dirty="0"/>
                    </a:p>
                  </a:txBody>
                  <a:tcPr/>
                </a:tc>
                <a:tc>
                  <a:txBody>
                    <a:bodyPr/>
                    <a:lstStyle/>
                    <a:p>
                      <a:pPr algn="ctr" rtl="1"/>
                      <a:r>
                        <a:rPr lang="en-US" sz="2000" dirty="0"/>
                        <a:t>Bus</a:t>
                      </a:r>
                      <a:endParaRPr lang="ar-SA" sz="2000" dirty="0"/>
                    </a:p>
                  </a:txBody>
                  <a:tcPr/>
                </a:tc>
                <a:extLst>
                  <a:ext uri="{0D108BD9-81ED-4DB2-BD59-A6C34878D82A}">
                    <a16:rowId xmlns:a16="http://schemas.microsoft.com/office/drawing/2014/main" val="10000"/>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21.4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21.4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a:t>
                      </a:r>
                      <a:endParaRPr lang="en-US" sz="1100">
                        <a:latin typeface="Calibri"/>
                        <a:ea typeface="Calibri"/>
                        <a:cs typeface="Arial"/>
                      </a:endParaRPr>
                    </a:p>
                  </a:txBody>
                  <a:tcPr marL="68580" marR="68580" marT="0" marB="0"/>
                </a:tc>
                <a:extLst>
                  <a:ext uri="{0D108BD9-81ED-4DB2-BD59-A6C34878D82A}">
                    <a16:rowId xmlns:a16="http://schemas.microsoft.com/office/drawing/2014/main" val="10001"/>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21.392</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21.381</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Bus2</a:t>
                      </a:r>
                      <a:endParaRPr lang="en-US" sz="1100">
                        <a:latin typeface="Calibri"/>
                        <a:ea typeface="Calibri"/>
                        <a:cs typeface="Arial"/>
                      </a:endParaRPr>
                    </a:p>
                  </a:txBody>
                  <a:tcPr marL="68580" marR="68580" marT="0" marB="0"/>
                </a:tc>
                <a:extLst>
                  <a:ext uri="{0D108BD9-81ED-4DB2-BD59-A6C34878D82A}">
                    <a16:rowId xmlns:a16="http://schemas.microsoft.com/office/drawing/2014/main" val="10002"/>
                  </a:ext>
                </a:extLst>
              </a:tr>
              <a:tr h="370840">
                <a:tc>
                  <a:txBody>
                    <a:bodyPr/>
                    <a:lstStyle/>
                    <a:p>
                      <a:pPr marL="0" marR="0" algn="ctr" rtl="1">
                        <a:lnSpc>
                          <a:spcPct val="107000"/>
                        </a:lnSpc>
                        <a:spcBef>
                          <a:spcPts val="0"/>
                        </a:spcBef>
                        <a:spcAft>
                          <a:spcPts val="0"/>
                        </a:spcAft>
                      </a:pPr>
                      <a:r>
                        <a:rPr lang="ar-SA" sz="1100" b="1" dirty="0">
                          <a:solidFill>
                            <a:srgbClr val="000000"/>
                          </a:solidFill>
                          <a:latin typeface="Calibri"/>
                          <a:ea typeface="Times New Roman"/>
                          <a:cs typeface="Times New Roman"/>
                        </a:rPr>
                        <a:t>0.391</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0.383</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Bus11</a:t>
                      </a:r>
                      <a:endParaRPr lang="en-US" sz="1100">
                        <a:latin typeface="Calibri"/>
                        <a:ea typeface="Calibri"/>
                        <a:cs typeface="Arial"/>
                      </a:endParaRPr>
                    </a:p>
                  </a:txBody>
                  <a:tcPr marL="68580" marR="68580" marT="0" marB="0"/>
                </a:tc>
                <a:extLst>
                  <a:ext uri="{0D108BD9-81ED-4DB2-BD59-A6C34878D82A}">
                    <a16:rowId xmlns:a16="http://schemas.microsoft.com/office/drawing/2014/main" val="10003"/>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0.390</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0.386</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Bus16</a:t>
                      </a:r>
                      <a:endParaRPr lang="en-US" sz="1100">
                        <a:latin typeface="Calibri"/>
                        <a:ea typeface="Calibri"/>
                        <a:cs typeface="Arial"/>
                      </a:endParaRPr>
                    </a:p>
                  </a:txBody>
                  <a:tcPr marL="68580" marR="68580" marT="0" marB="0"/>
                </a:tc>
                <a:extLst>
                  <a:ext uri="{0D108BD9-81ED-4DB2-BD59-A6C34878D82A}">
                    <a16:rowId xmlns:a16="http://schemas.microsoft.com/office/drawing/2014/main" val="10004"/>
                  </a:ext>
                </a:extLst>
              </a:tr>
              <a:tr h="370840">
                <a:tc>
                  <a:txBody>
                    <a:bodyPr/>
                    <a:lstStyle/>
                    <a:p>
                      <a:pPr marL="0" marR="0" algn="ctr" rtl="1">
                        <a:lnSpc>
                          <a:spcPct val="107000"/>
                        </a:lnSpc>
                        <a:spcBef>
                          <a:spcPts val="0"/>
                        </a:spcBef>
                        <a:spcAft>
                          <a:spcPts val="0"/>
                        </a:spcAft>
                      </a:pPr>
                      <a:r>
                        <a:rPr lang="ar-SA" sz="1100" b="1" dirty="0">
                          <a:solidFill>
                            <a:srgbClr val="000000"/>
                          </a:solidFill>
                          <a:latin typeface="Calibri"/>
                          <a:ea typeface="Times New Roman"/>
                          <a:cs typeface="Times New Roman"/>
                        </a:rPr>
                        <a:t>0.390</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0.385</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Bus30</a:t>
                      </a:r>
                      <a:endParaRPr lang="en-US" sz="1100">
                        <a:latin typeface="Calibri"/>
                        <a:ea typeface="Calibri"/>
                        <a:cs typeface="Arial"/>
                      </a:endParaRPr>
                    </a:p>
                  </a:txBody>
                  <a:tcPr marL="68580" marR="68580" marT="0" marB="0"/>
                </a:tc>
                <a:extLst>
                  <a:ext uri="{0D108BD9-81ED-4DB2-BD59-A6C34878D82A}">
                    <a16:rowId xmlns:a16="http://schemas.microsoft.com/office/drawing/2014/main" val="10005"/>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0.388</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0.382</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Bus89</a:t>
                      </a:r>
                      <a:endParaRPr lang="en-US" sz="1100">
                        <a:latin typeface="Calibri"/>
                        <a:ea typeface="Calibri"/>
                        <a:cs typeface="Arial"/>
                      </a:endParaRPr>
                    </a:p>
                  </a:txBody>
                  <a:tcPr marL="68580" marR="68580" marT="0" marB="0"/>
                </a:tc>
                <a:extLst>
                  <a:ext uri="{0D108BD9-81ED-4DB2-BD59-A6C34878D82A}">
                    <a16:rowId xmlns:a16="http://schemas.microsoft.com/office/drawing/2014/main" val="10006"/>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0.388</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Bus96</a:t>
                      </a:r>
                      <a:endParaRPr lang="en-US" sz="1100">
                        <a:latin typeface="Calibri"/>
                        <a:ea typeface="Calibri"/>
                        <a:cs typeface="Arial"/>
                      </a:endParaRPr>
                    </a:p>
                  </a:txBody>
                  <a:tcPr marL="68580" marR="68580" marT="0" marB="0"/>
                </a:tc>
                <a:extLst>
                  <a:ext uri="{0D108BD9-81ED-4DB2-BD59-A6C34878D82A}">
                    <a16:rowId xmlns:a16="http://schemas.microsoft.com/office/drawing/2014/main" val="10007"/>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0.388</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Bus110</a:t>
                      </a:r>
                      <a:endParaRPr lang="en-US" sz="1100">
                        <a:latin typeface="Calibri"/>
                        <a:ea typeface="Calibri"/>
                        <a:cs typeface="Arial"/>
                      </a:endParaRPr>
                    </a:p>
                  </a:txBody>
                  <a:tcPr marL="68580" marR="68580" marT="0" marB="0"/>
                </a:tc>
                <a:extLst>
                  <a:ext uri="{0D108BD9-81ED-4DB2-BD59-A6C34878D82A}">
                    <a16:rowId xmlns:a16="http://schemas.microsoft.com/office/drawing/2014/main" val="10008"/>
                  </a:ext>
                </a:extLst>
              </a:tr>
              <a:tr h="457426">
                <a:tc>
                  <a:txBody>
                    <a:bodyPr/>
                    <a:lstStyle/>
                    <a:p>
                      <a:pPr marL="0" marR="0" algn="ctr" rtl="1">
                        <a:lnSpc>
                          <a:spcPct val="107000"/>
                        </a:lnSpc>
                        <a:spcBef>
                          <a:spcPts val="0"/>
                        </a:spcBef>
                        <a:spcAft>
                          <a:spcPts val="0"/>
                        </a:spcAft>
                      </a:pPr>
                      <a:r>
                        <a:rPr lang="ar-SA" sz="1100" b="1" dirty="0">
                          <a:solidFill>
                            <a:srgbClr val="000000"/>
                          </a:solidFill>
                          <a:latin typeface="Calibri"/>
                          <a:ea typeface="Times New Roman"/>
                          <a:cs typeface="Times New Roman"/>
                        </a:rPr>
                        <a:t>0.395</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0385</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Bus111</a:t>
                      </a:r>
                      <a:endParaRPr lang="en-US" sz="1100">
                        <a:latin typeface="Calibri"/>
                        <a:ea typeface="Calibri"/>
                        <a:cs typeface="Arial"/>
                      </a:endParaRPr>
                    </a:p>
                  </a:txBody>
                  <a:tcPr marL="68580" marR="68580" marT="0" marB="0"/>
                </a:tc>
                <a:extLst>
                  <a:ext uri="{0D108BD9-81ED-4DB2-BD59-A6C34878D82A}">
                    <a16:rowId xmlns:a16="http://schemas.microsoft.com/office/drawing/2014/main" val="10009"/>
                  </a:ext>
                </a:extLst>
              </a:tr>
              <a:tr h="370840">
                <a:tc>
                  <a:txBody>
                    <a:bodyPr/>
                    <a:lstStyle/>
                    <a:p>
                      <a:pPr marL="0" marR="0" algn="ctr" rtl="1">
                        <a:lnSpc>
                          <a:spcPct val="107000"/>
                        </a:lnSpc>
                        <a:spcBef>
                          <a:spcPts val="0"/>
                        </a:spcBef>
                        <a:spcAft>
                          <a:spcPts val="0"/>
                        </a:spcAft>
                      </a:pPr>
                      <a:r>
                        <a:rPr lang="ar-SA" sz="1100" b="1" dirty="0">
                          <a:solidFill>
                            <a:srgbClr val="000000"/>
                          </a:solidFill>
                          <a:latin typeface="Calibri"/>
                          <a:ea typeface="Times New Roman"/>
                          <a:cs typeface="Times New Roman"/>
                        </a:rPr>
                        <a:t>0.390</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0386</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Bus113</a:t>
                      </a:r>
                      <a:endParaRPr lang="en-US" sz="1100">
                        <a:latin typeface="Calibri"/>
                        <a:ea typeface="Calibri"/>
                        <a:cs typeface="Arial"/>
                      </a:endParaRPr>
                    </a:p>
                  </a:txBody>
                  <a:tcPr marL="68580" marR="68580" marT="0" marB="0"/>
                </a:tc>
                <a:extLst>
                  <a:ext uri="{0D108BD9-81ED-4DB2-BD59-A6C34878D82A}">
                    <a16:rowId xmlns:a16="http://schemas.microsoft.com/office/drawing/2014/main" val="10010"/>
                  </a:ext>
                </a:extLst>
              </a:tr>
              <a:tr h="370840">
                <a:tc>
                  <a:txBody>
                    <a:bodyPr/>
                    <a:lstStyle/>
                    <a:p>
                      <a:pPr marL="0" marR="0" algn="ctr" rtl="1">
                        <a:lnSpc>
                          <a:spcPct val="107000"/>
                        </a:lnSpc>
                        <a:spcBef>
                          <a:spcPts val="0"/>
                        </a:spcBef>
                        <a:spcAft>
                          <a:spcPts val="0"/>
                        </a:spcAft>
                      </a:pPr>
                      <a:r>
                        <a:rPr lang="ar-SA" sz="1100" b="1" dirty="0">
                          <a:solidFill>
                            <a:srgbClr val="000000"/>
                          </a:solidFill>
                          <a:latin typeface="Calibri"/>
                          <a:ea typeface="Times New Roman"/>
                          <a:cs typeface="Times New Roman"/>
                        </a:rPr>
                        <a:t>0.395</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dirty="0">
                          <a:solidFill>
                            <a:srgbClr val="000000"/>
                          </a:solidFill>
                          <a:latin typeface="Calibri"/>
                          <a:ea typeface="Times New Roman"/>
                          <a:cs typeface="Times New Roman"/>
                        </a:rPr>
                        <a:t>038</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dirty="0">
                          <a:solidFill>
                            <a:srgbClr val="000000"/>
                          </a:solidFill>
                          <a:latin typeface="Times New Roman"/>
                          <a:ea typeface="Times New Roman"/>
                          <a:cs typeface="Arial"/>
                        </a:rPr>
                        <a:t>Bus114</a:t>
                      </a:r>
                      <a:endParaRPr lang="en-US" sz="1100" dirty="0">
                        <a:latin typeface="Calibri"/>
                        <a:ea typeface="Calibri"/>
                        <a:cs typeface="Arial"/>
                      </a:endParaRPr>
                    </a:p>
                  </a:txBody>
                  <a:tcPr marL="68580" marR="68580" marT="0" marB="0"/>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1515892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a:solidFill>
                  <a:srgbClr val="FF0000"/>
                </a:solidFill>
              </a:rPr>
              <a:t>Some of under voltage buses :</a:t>
            </a:r>
            <a:endParaRPr lang="ar-SA" sz="40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17</a:t>
            </a:fld>
            <a:endParaRPr lang="en-US" dirty="0"/>
          </a:p>
        </p:txBody>
      </p:sp>
      <p:sp>
        <p:nvSpPr>
          <p:cNvPr id="6" name="Footer Placeholder 5"/>
          <p:cNvSpPr>
            <a:spLocks noGrp="1"/>
          </p:cNvSpPr>
          <p:nvPr>
            <p:ph type="ftr" sz="quarter" idx="11"/>
          </p:nvPr>
        </p:nvSpPr>
        <p:spPr/>
        <p:txBody>
          <a:bodyPr/>
          <a:lstStyle/>
          <a:p>
            <a:r>
              <a:rPr lang="en-US" dirty="0"/>
              <a:t>Rehabilitation of the  </a:t>
            </a:r>
            <a:r>
              <a:rPr lang="en-US" dirty="0" err="1"/>
              <a:t>qalqiliaya</a:t>
            </a:r>
            <a:r>
              <a:rPr lang="en-US" dirty="0"/>
              <a:t> electrical network</a:t>
            </a:r>
          </a:p>
        </p:txBody>
      </p:sp>
      <p:pic>
        <p:nvPicPr>
          <p:cNvPr id="8" name="عنصر نائب للمحتوى 7" descr="C:\Users\Elite\Desktop\11111111111111111.jpg"/>
          <p:cNvPicPr>
            <a:picLocks noGrp="1"/>
          </p:cNvPicPr>
          <p:nvPr>
            <p:ph idx="1"/>
          </p:nvPr>
        </p:nvPicPr>
        <p:blipFill>
          <a:blip r:embed="rId3"/>
          <a:srcRect/>
          <a:stretch>
            <a:fillRect/>
          </a:stretch>
        </p:blipFill>
        <p:spPr bwMode="auto">
          <a:xfrm>
            <a:off x="1103313" y="1619794"/>
            <a:ext cx="8947150" cy="4498306"/>
          </a:xfrm>
          <a:prstGeom prst="rect">
            <a:avLst/>
          </a:prstGeom>
          <a:noFill/>
          <a:ln w="9525">
            <a:noFill/>
            <a:miter lim="800000"/>
            <a:headEnd/>
            <a:tailEnd/>
          </a:ln>
        </p:spPr>
      </p:pic>
    </p:spTree>
    <p:extLst>
      <p:ext uri="{BB962C8B-B14F-4D97-AF65-F5344CB8AC3E}">
        <p14:creationId xmlns:p14="http://schemas.microsoft.com/office/powerpoint/2010/main" val="2998587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706429" cy="1400530"/>
          </a:xfrm>
        </p:spPr>
        <p:txBody>
          <a:bodyPr/>
          <a:lstStyle/>
          <a:p>
            <a:pPr algn="ctr"/>
            <a:r>
              <a:rPr lang="en-US" b="1" dirty="0">
                <a:solidFill>
                  <a:srgbClr val="FF0000"/>
                </a:solidFill>
              </a:rPr>
              <a:t>Summary of results for new network </a:t>
            </a:r>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18</a:t>
            </a:fld>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8612188"/>
              </p:ext>
            </p:extLst>
          </p:nvPr>
        </p:nvGraphicFramePr>
        <p:xfrm>
          <a:off x="3013060" y="1692398"/>
          <a:ext cx="7298844" cy="2316480"/>
        </p:xfrm>
        <a:graphic>
          <a:graphicData uri="http://schemas.openxmlformats.org/drawingml/2006/table">
            <a:tbl>
              <a:tblPr rtl="1" firstRow="1" bandRow="1">
                <a:tableStyleId>{5C22544A-7EE6-4342-B048-85BDC9FD1C3A}</a:tableStyleId>
              </a:tblPr>
              <a:tblGrid>
                <a:gridCol w="1824711">
                  <a:extLst>
                    <a:ext uri="{9D8B030D-6E8A-4147-A177-3AD203B41FA5}">
                      <a16:colId xmlns:a16="http://schemas.microsoft.com/office/drawing/2014/main" val="20000"/>
                    </a:ext>
                  </a:extLst>
                </a:gridCol>
                <a:gridCol w="1824711">
                  <a:extLst>
                    <a:ext uri="{9D8B030D-6E8A-4147-A177-3AD203B41FA5}">
                      <a16:colId xmlns:a16="http://schemas.microsoft.com/office/drawing/2014/main" val="20001"/>
                    </a:ext>
                  </a:extLst>
                </a:gridCol>
                <a:gridCol w="1824711">
                  <a:extLst>
                    <a:ext uri="{9D8B030D-6E8A-4147-A177-3AD203B41FA5}">
                      <a16:colId xmlns:a16="http://schemas.microsoft.com/office/drawing/2014/main" val="20002"/>
                    </a:ext>
                  </a:extLst>
                </a:gridCol>
                <a:gridCol w="1824711">
                  <a:extLst>
                    <a:ext uri="{9D8B030D-6E8A-4147-A177-3AD203B41FA5}">
                      <a16:colId xmlns:a16="http://schemas.microsoft.com/office/drawing/2014/main" val="20003"/>
                    </a:ext>
                  </a:extLst>
                </a:gridCol>
              </a:tblGrid>
              <a:tr h="528015">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dirty="0"/>
                        <a:t>%PF</a:t>
                      </a:r>
                      <a:endParaRPr lang="ar-SA" dirty="0"/>
                    </a:p>
                    <a:p>
                      <a:pPr algn="ctr" rtl="1"/>
                      <a:endParaRPr lang="ar-SA" dirty="0"/>
                    </a:p>
                  </a:txBody>
                  <a:tcPr/>
                </a:tc>
                <a:tc>
                  <a:txBody>
                    <a:bodyPr/>
                    <a:lstStyle/>
                    <a:p>
                      <a:pPr algn="ctr" rtl="1"/>
                      <a:r>
                        <a:rPr lang="en-US" dirty="0"/>
                        <a:t>MVAR</a:t>
                      </a:r>
                      <a:endParaRPr lang="ar-SA" dirty="0"/>
                    </a:p>
                  </a:txBody>
                  <a:tcPr/>
                </a:tc>
                <a:tc>
                  <a:txBody>
                    <a:bodyPr/>
                    <a:lstStyle/>
                    <a:p>
                      <a:pPr algn="ctr" rtl="1"/>
                      <a:r>
                        <a:rPr lang="en-US" dirty="0"/>
                        <a:t>MW</a:t>
                      </a:r>
                      <a:endParaRPr lang="ar-SA" dirty="0"/>
                    </a:p>
                  </a:txBody>
                  <a:tcPr/>
                </a:tc>
                <a:tc>
                  <a:txBody>
                    <a:bodyPr/>
                    <a:lstStyle/>
                    <a:p>
                      <a:pPr rtl="1"/>
                      <a:endParaRPr lang="ar-SA" dirty="0"/>
                    </a:p>
                  </a:txBody>
                  <a:tcPr/>
                </a:tc>
                <a:extLst>
                  <a:ext uri="{0D108BD9-81ED-4DB2-BD59-A6C34878D82A}">
                    <a16:rowId xmlns:a16="http://schemas.microsoft.com/office/drawing/2014/main" val="10000"/>
                  </a:ext>
                </a:extLst>
              </a:tr>
              <a:tr h="455911">
                <a:tc>
                  <a:txBody>
                    <a:bodyPr/>
                    <a:lstStyle/>
                    <a:p>
                      <a:pPr algn="ctr" rtl="0"/>
                      <a:r>
                        <a:rPr lang="ar-SA" b="1" dirty="0"/>
                        <a:t>9</a:t>
                      </a:r>
                      <a:r>
                        <a:rPr lang="en-US" b="1" dirty="0"/>
                        <a:t>3.44</a:t>
                      </a:r>
                      <a:endParaRPr lang="ar-SA" b="1" dirty="0"/>
                    </a:p>
                  </a:txBody>
                  <a:tcPr/>
                </a:tc>
                <a:tc>
                  <a:txBody>
                    <a:bodyPr/>
                    <a:lstStyle/>
                    <a:p>
                      <a:pPr algn="ctr" rtl="0"/>
                      <a:r>
                        <a:rPr lang="en-US" b="1" dirty="0"/>
                        <a:t>2.983</a:t>
                      </a:r>
                      <a:endParaRPr lang="ar-SA" b="1" dirty="0"/>
                    </a:p>
                  </a:txBody>
                  <a:tcPr/>
                </a:tc>
                <a:tc>
                  <a:txBody>
                    <a:bodyPr/>
                    <a:lstStyle/>
                    <a:p>
                      <a:pPr algn="ctr" rtl="0"/>
                      <a:r>
                        <a:rPr lang="en-US" b="1" dirty="0"/>
                        <a:t>10.034</a:t>
                      </a:r>
                      <a:endParaRPr lang="ar-SA" b="1" dirty="0"/>
                    </a:p>
                  </a:txBody>
                  <a:tcPr/>
                </a:tc>
                <a:tc>
                  <a:txBody>
                    <a:bodyPr/>
                    <a:lstStyle/>
                    <a:p>
                      <a:pPr algn="ctr" rtl="1"/>
                      <a:r>
                        <a:rPr lang="en-US" b="1" dirty="0"/>
                        <a:t>Source</a:t>
                      </a:r>
                      <a:r>
                        <a:rPr lang="en-US" b="1" baseline="0" dirty="0"/>
                        <a:t> (swing bus)</a:t>
                      </a:r>
                      <a:endParaRPr lang="ar-SA" b="1" dirty="0"/>
                    </a:p>
                  </a:txBody>
                  <a:tcPr/>
                </a:tc>
                <a:extLst>
                  <a:ext uri="{0D108BD9-81ED-4DB2-BD59-A6C34878D82A}">
                    <a16:rowId xmlns:a16="http://schemas.microsoft.com/office/drawing/2014/main" val="10001"/>
                  </a:ext>
                </a:extLst>
              </a:tr>
              <a:tr h="343865">
                <a:tc>
                  <a:txBody>
                    <a:bodyPr/>
                    <a:lstStyle/>
                    <a:p>
                      <a:pPr algn="ctr" rtl="1"/>
                      <a:r>
                        <a:rPr lang="en-US" b="1" dirty="0"/>
                        <a:t>70.54</a:t>
                      </a:r>
                      <a:endParaRPr lang="ar-SA" b="1" dirty="0"/>
                    </a:p>
                  </a:txBody>
                  <a:tcPr/>
                </a:tc>
                <a:tc>
                  <a:txBody>
                    <a:bodyPr/>
                    <a:lstStyle/>
                    <a:p>
                      <a:pPr algn="ctr" rtl="0"/>
                      <a:r>
                        <a:rPr lang="en-US" b="1" dirty="0"/>
                        <a:t>7.034</a:t>
                      </a:r>
                      <a:endParaRPr lang="ar-SA" b="1" dirty="0"/>
                    </a:p>
                  </a:txBody>
                  <a:tcPr/>
                </a:tc>
                <a:tc>
                  <a:txBody>
                    <a:bodyPr/>
                    <a:lstStyle/>
                    <a:p>
                      <a:pPr algn="ctr" rtl="0"/>
                      <a:r>
                        <a:rPr lang="en-US" sz="2000" b="1" dirty="0">
                          <a:solidFill>
                            <a:srgbClr val="00B0F0"/>
                          </a:solidFill>
                        </a:rPr>
                        <a:t>7.00</a:t>
                      </a:r>
                      <a:endParaRPr lang="ar-SA" sz="2000" b="1" dirty="0">
                        <a:solidFill>
                          <a:srgbClr val="00B0F0"/>
                        </a:solidFill>
                      </a:endParaRPr>
                    </a:p>
                  </a:txBody>
                  <a:tcPr/>
                </a:tc>
                <a:tc>
                  <a:txBody>
                    <a:bodyPr/>
                    <a:lstStyle/>
                    <a:p>
                      <a:pPr algn="ctr" rtl="1"/>
                      <a:r>
                        <a:rPr lang="en-US" b="1" dirty="0"/>
                        <a:t>SOURCE(NEW)</a:t>
                      </a:r>
                      <a:endParaRPr lang="ar-SA" b="1" dirty="0"/>
                    </a:p>
                  </a:txBody>
                  <a:tcPr/>
                </a:tc>
                <a:extLst>
                  <a:ext uri="{0D108BD9-81ED-4DB2-BD59-A6C34878D82A}">
                    <a16:rowId xmlns:a16="http://schemas.microsoft.com/office/drawing/2014/main" val="10002"/>
                  </a:ext>
                </a:extLst>
              </a:tr>
              <a:tr h="343865">
                <a:tc>
                  <a:txBody>
                    <a:bodyPr/>
                    <a:lstStyle/>
                    <a:p>
                      <a:pPr algn="ctr" rtl="0"/>
                      <a:r>
                        <a:rPr lang="en-US" sz="2000" b="1" dirty="0">
                          <a:solidFill>
                            <a:srgbClr val="00B0F0"/>
                          </a:solidFill>
                        </a:rPr>
                        <a:t>-</a:t>
                      </a:r>
                      <a:endParaRPr lang="ar-SA" sz="2000" b="1" dirty="0">
                        <a:solidFill>
                          <a:srgbClr val="00B0F0"/>
                        </a:solidFill>
                      </a:endParaRPr>
                    </a:p>
                  </a:txBody>
                  <a:tcPr/>
                </a:tc>
                <a:tc>
                  <a:txBody>
                    <a:bodyPr/>
                    <a:lstStyle/>
                    <a:p>
                      <a:pPr algn="ctr" rtl="1"/>
                      <a:r>
                        <a:rPr lang="en-US" b="1" dirty="0"/>
                        <a:t>-</a:t>
                      </a:r>
                      <a:endParaRPr lang="ar-SA" b="1" dirty="0"/>
                    </a:p>
                  </a:txBody>
                  <a:tcPr/>
                </a:tc>
                <a:tc>
                  <a:txBody>
                    <a:bodyPr/>
                    <a:lstStyle/>
                    <a:p>
                      <a:pPr algn="ctr" rtl="0"/>
                      <a:r>
                        <a:rPr lang="en-US" sz="2000" b="1" dirty="0">
                          <a:solidFill>
                            <a:srgbClr val="00B0F0"/>
                          </a:solidFill>
                        </a:rPr>
                        <a:t>0.162</a:t>
                      </a:r>
                      <a:endParaRPr lang="ar-SA" sz="2000" b="1" dirty="0">
                        <a:solidFill>
                          <a:srgbClr val="00B0F0"/>
                        </a:solidFill>
                      </a:endParaRPr>
                    </a:p>
                  </a:txBody>
                  <a:tcPr/>
                </a:tc>
                <a:tc>
                  <a:txBody>
                    <a:bodyPr/>
                    <a:lstStyle/>
                    <a:p>
                      <a:pPr algn="ctr" rtl="1"/>
                      <a:r>
                        <a:rPr lang="en-US" b="1" dirty="0"/>
                        <a:t>Apparent</a:t>
                      </a:r>
                      <a:r>
                        <a:rPr lang="en-US" b="1" baseline="0" dirty="0"/>
                        <a:t> losses</a:t>
                      </a:r>
                      <a:endParaRPr lang="ar-SA" b="1" dirty="0"/>
                    </a:p>
                  </a:txBody>
                  <a:tcPr/>
                </a:tc>
                <a:extLst>
                  <a:ext uri="{0D108BD9-81ED-4DB2-BD59-A6C34878D82A}">
                    <a16:rowId xmlns:a16="http://schemas.microsoft.com/office/drawing/2014/main" val="10003"/>
                  </a:ext>
                </a:extLst>
              </a:tr>
            </a:tbl>
          </a:graphicData>
        </a:graphic>
      </p:graphicFrame>
      <p:sp>
        <p:nvSpPr>
          <p:cNvPr id="10" name="Rectangle 9"/>
          <p:cNvSpPr/>
          <p:nvPr/>
        </p:nvSpPr>
        <p:spPr>
          <a:xfrm>
            <a:off x="809269" y="3978018"/>
            <a:ext cx="9380112" cy="1446550"/>
          </a:xfrm>
          <a:prstGeom prst="rect">
            <a:avLst/>
          </a:prstGeom>
        </p:spPr>
        <p:txBody>
          <a:bodyPr wrap="square">
            <a:spAutoFit/>
          </a:bodyPr>
          <a:lstStyle/>
          <a:p>
            <a:pPr>
              <a:buClr>
                <a:srgbClr val="FF0000"/>
              </a:buClr>
            </a:pPr>
            <a:endParaRPr lang="en-US" sz="2200" dirty="0"/>
          </a:p>
          <a:p>
            <a:pPr marL="285750" indent="-285750">
              <a:buClr>
                <a:srgbClr val="FF0000"/>
              </a:buClr>
              <a:buFont typeface="Wingdings" panose="05000000000000000000" pitchFamily="2" charset="2"/>
              <a:buChar char="Ø"/>
            </a:pPr>
            <a:r>
              <a:rPr lang="en-US" sz="2200" dirty="0"/>
              <a:t>The P.F of the NEW bus = 70.54 lag , which is low and causes a lot of penalties on both the company and consumers. So, we have to try to </a:t>
            </a:r>
            <a:r>
              <a:rPr lang="en-US" sz="2200" b="1" dirty="0">
                <a:solidFill>
                  <a:srgbClr val="FFFF00"/>
                </a:solidFill>
              </a:rPr>
              <a:t>increase the power factor </a:t>
            </a:r>
            <a:r>
              <a:rPr lang="en-US" sz="2200" dirty="0"/>
              <a:t>of the busses .</a:t>
            </a:r>
            <a:endParaRPr lang="ar-SA" sz="2200" dirty="0"/>
          </a:p>
        </p:txBody>
      </p:sp>
    </p:spTree>
    <p:extLst>
      <p:ext uri="{BB962C8B-B14F-4D97-AF65-F5344CB8AC3E}">
        <p14:creationId xmlns:p14="http://schemas.microsoft.com/office/powerpoint/2010/main" val="2597730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rPr>
              <a:t>Power Factor Improvement</a:t>
            </a:r>
            <a:endParaRPr lang="ar-SA" b="1" dirty="0">
              <a:solidFill>
                <a:srgbClr val="FF0000"/>
              </a:solidFill>
            </a:endParaRPr>
          </a:p>
        </p:txBody>
      </p:sp>
      <p:sp>
        <p:nvSpPr>
          <p:cNvPr id="3" name="Content Placeholder 2"/>
          <p:cNvSpPr>
            <a:spLocks noGrp="1"/>
          </p:cNvSpPr>
          <p:nvPr>
            <p:ph idx="1"/>
          </p:nvPr>
        </p:nvSpPr>
        <p:spPr>
          <a:xfrm>
            <a:off x="684212" y="1672944"/>
            <a:ext cx="10087427" cy="4195481"/>
          </a:xfrm>
        </p:spPr>
        <p:txBody>
          <a:bodyPr/>
          <a:lstStyle/>
          <a:p>
            <a:pPr algn="l" rtl="0"/>
            <a:r>
              <a:rPr lang="en-US" dirty="0"/>
              <a:t>It is important  to keep the P.F above </a:t>
            </a:r>
            <a:r>
              <a:rPr lang="en-US" b="1" u="sng" dirty="0"/>
              <a:t>0.92</a:t>
            </a:r>
            <a:r>
              <a:rPr lang="en-US" dirty="0"/>
              <a:t> on the distribution transformer so as to minimize the electrical losses and do not paying penalties.</a:t>
            </a:r>
          </a:p>
          <a:p>
            <a:pPr algn="l" rtl="0"/>
            <a:r>
              <a:rPr lang="en-US" sz="2200" dirty="0"/>
              <a:t>How to improve the P.F ??</a:t>
            </a:r>
            <a:endParaRPr lang="ar-SA" sz="22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19</a:t>
            </a:fld>
            <a:endParaRPr lang="en-US" dirty="0"/>
          </a:p>
        </p:txBody>
      </p:sp>
      <p:pic>
        <p:nvPicPr>
          <p:cNvPr id="5" name="صورة 26" descr="How_many_01.jpg"/>
          <p:cNvPicPr/>
          <p:nvPr/>
        </p:nvPicPr>
        <p:blipFill>
          <a:blip r:embed="rId2">
            <a:lum/>
          </a:blip>
          <a:stretch>
            <a:fillRect/>
          </a:stretch>
        </p:blipFill>
        <p:spPr>
          <a:xfrm>
            <a:off x="2369713" y="2897746"/>
            <a:ext cx="6709893" cy="3709116"/>
          </a:xfrm>
          <a:prstGeom prst="rect">
            <a:avLst/>
          </a:prstGeom>
        </p:spPr>
      </p:pic>
    </p:spTree>
    <p:extLst>
      <p:ext uri="{BB962C8B-B14F-4D97-AF65-F5344CB8AC3E}">
        <p14:creationId xmlns:p14="http://schemas.microsoft.com/office/powerpoint/2010/main" val="1325509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FF0000"/>
                </a:solidFill>
              </a:rPr>
              <a:t>Introduction</a:t>
            </a:r>
            <a:endParaRPr lang="ar-SA" dirty="0"/>
          </a:p>
        </p:txBody>
      </p:sp>
      <p:sp>
        <p:nvSpPr>
          <p:cNvPr id="3" name="Content Placeholder 2"/>
          <p:cNvSpPr>
            <a:spLocks noGrp="1"/>
          </p:cNvSpPr>
          <p:nvPr>
            <p:ph idx="1"/>
          </p:nvPr>
        </p:nvSpPr>
        <p:spPr>
          <a:xfrm>
            <a:off x="1104293" y="1481070"/>
            <a:ext cx="8946541" cy="4567659"/>
          </a:xfrm>
        </p:spPr>
        <p:txBody>
          <a:bodyPr>
            <a:normAutofit fontScale="92500" lnSpcReduction="20000"/>
          </a:bodyPr>
          <a:lstStyle/>
          <a:p>
            <a:pPr algn="l" rtl="0"/>
            <a:r>
              <a:rPr lang="en-US" sz="2800" dirty="0"/>
              <a:t>The project aims to study the performance of </a:t>
            </a:r>
            <a:r>
              <a:rPr lang="en-US" sz="2800" dirty="0" err="1"/>
              <a:t>Qalqiliya</a:t>
            </a:r>
            <a:r>
              <a:rPr lang="en-US" sz="2800" dirty="0"/>
              <a:t> Electrical network and to add a new connection point in the south region of the city of </a:t>
            </a:r>
            <a:r>
              <a:rPr lang="en-US" sz="2800" dirty="0" err="1"/>
              <a:t>Qalqiliya</a:t>
            </a:r>
            <a:r>
              <a:rPr lang="en-US" sz="2800" dirty="0"/>
              <a:t> with a maximum capacity of 7MW from the electrical Israel Company</a:t>
            </a:r>
          </a:p>
          <a:p>
            <a:pPr algn="l" rtl="0"/>
            <a:endParaRPr lang="en-US" sz="2500" dirty="0"/>
          </a:p>
          <a:p>
            <a:pPr algn="l" rtl="0"/>
            <a:r>
              <a:rPr lang="en-US" sz="2500" dirty="0"/>
              <a:t> Analyzing and make a load flow study using ETAP software and trying to achieve the optimum performance for Network .</a:t>
            </a:r>
          </a:p>
          <a:p>
            <a:pPr marL="0" indent="0" algn="l" rtl="0">
              <a:buNone/>
            </a:pPr>
            <a:r>
              <a:rPr lang="ar-JO" sz="2500" dirty="0"/>
              <a:t> </a:t>
            </a:r>
            <a:r>
              <a:rPr lang="en-US" sz="2500" dirty="0"/>
              <a:t> </a:t>
            </a:r>
          </a:p>
          <a:p>
            <a:pPr algn="l" rtl="0"/>
            <a:r>
              <a:rPr lang="en-US" sz="2800" dirty="0"/>
              <a:t>Compare the two conditions (with a new connection point and without connection point</a:t>
            </a:r>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2</a:t>
            </a:fld>
            <a:endParaRPr lang="en-US" dirty="0"/>
          </a:p>
        </p:txBody>
      </p:sp>
    </p:spTree>
    <p:extLst>
      <p:ext uri="{BB962C8B-B14F-4D97-AF65-F5344CB8AC3E}">
        <p14:creationId xmlns:p14="http://schemas.microsoft.com/office/powerpoint/2010/main" val="1552886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We added shunt capacitor banks at the buses at both transmission and distribution levels and loads with value : ( 300 , 400 , 1000 ) </a:t>
            </a:r>
            <a:r>
              <a:rPr lang="en-US" sz="2800" b="1" dirty="0" err="1"/>
              <a:t>kVAR</a:t>
            </a:r>
            <a:r>
              <a:rPr lang="en-US" sz="2800" b="1" dirty="0"/>
              <a:t> .</a:t>
            </a:r>
            <a:br>
              <a:rPr lang="en-US" sz="2000" dirty="0"/>
            </a:br>
            <a:endParaRPr lang="ar-SA" sz="20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31488" y="2220810"/>
            <a:ext cx="4380669" cy="4195762"/>
          </a:xfrm>
          <a:ln>
            <a:solidFill>
              <a:schemeClr val="bg1"/>
            </a:solidFill>
          </a:ln>
        </p:spPr>
      </p:pic>
      <p:sp>
        <p:nvSpPr>
          <p:cNvPr id="4" name="Slide Number Placeholder 3"/>
          <p:cNvSpPr>
            <a:spLocks noGrp="1"/>
          </p:cNvSpPr>
          <p:nvPr>
            <p:ph type="sldNum" sz="quarter" idx="12"/>
          </p:nvPr>
        </p:nvSpPr>
        <p:spPr/>
        <p:txBody>
          <a:bodyPr/>
          <a:lstStyle/>
          <a:p>
            <a:fld id="{D57F1E4F-1CFF-5643-939E-02111984F565}" type="slidenum">
              <a:rPr lang="en-US" smtClean="0"/>
              <a:pPr/>
              <a:t>20</a:t>
            </a:fld>
            <a:endParaRPr lang="en-US" dirty="0"/>
          </a:p>
        </p:txBody>
      </p:sp>
      <p:pic>
        <p:nvPicPr>
          <p:cNvPr id="1026" name="Picture 2" descr="C:\Users\Elite\Desktop\154324.jpg"/>
          <p:cNvPicPr>
            <a:picLocks noChangeAspect="1" noChangeArrowheads="1"/>
          </p:cNvPicPr>
          <p:nvPr/>
        </p:nvPicPr>
        <p:blipFill>
          <a:blip r:embed="rId3"/>
          <a:srcRect/>
          <a:stretch>
            <a:fillRect/>
          </a:stretch>
        </p:blipFill>
        <p:spPr bwMode="auto">
          <a:xfrm>
            <a:off x="6165669" y="2052773"/>
            <a:ext cx="4389119" cy="4476750"/>
          </a:xfrm>
          <a:prstGeom prst="rect">
            <a:avLst/>
          </a:prstGeom>
          <a:noFill/>
        </p:spPr>
      </p:pic>
      <p:sp>
        <p:nvSpPr>
          <p:cNvPr id="8" name="سهم إلى اليسار 7"/>
          <p:cNvSpPr/>
          <p:nvPr/>
        </p:nvSpPr>
        <p:spPr>
          <a:xfrm>
            <a:off x="9509760" y="4859383"/>
            <a:ext cx="705394" cy="35269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484056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a:solidFill>
                  <a:srgbClr val="FF0000"/>
                </a:solidFill>
              </a:rPr>
              <a:t>Summary of results after improvement the network </a:t>
            </a:r>
            <a:endParaRPr lang="ar-SA" sz="36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21</a:t>
            </a:fld>
            <a:endParaRPr lang="en-US" dirty="0"/>
          </a:p>
        </p:txBody>
      </p:sp>
      <p:sp>
        <p:nvSpPr>
          <p:cNvPr id="6" name="Rectangle 5"/>
          <p:cNvSpPr/>
          <p:nvPr/>
        </p:nvSpPr>
        <p:spPr>
          <a:xfrm>
            <a:off x="812344" y="4816011"/>
            <a:ext cx="10024057" cy="1252587"/>
          </a:xfrm>
          <a:prstGeom prst="rect">
            <a:avLst/>
          </a:prstGeom>
        </p:spPr>
        <p:txBody>
          <a:bodyPr wrap="square">
            <a:spAutoFit/>
          </a:bodyPr>
          <a:lstStyle/>
          <a:p>
            <a:pPr marL="342900" indent="-342900">
              <a:lnSpc>
                <a:spcPct val="107000"/>
              </a:lnSpc>
              <a:spcAft>
                <a:spcPts val="800"/>
              </a:spcAft>
              <a:buClr>
                <a:srgbClr val="FF0000"/>
              </a:buClr>
              <a:buFont typeface="Wingdings" panose="05000000000000000000" pitchFamily="2" charset="2"/>
              <a:buChar char="Ø"/>
            </a:pPr>
            <a:r>
              <a:rPr lang="en-US" sz="2200" dirty="0">
                <a:latin typeface="Times New Roman" panose="02020603050405020304" pitchFamily="18" charset="0"/>
                <a:ea typeface="Calibri" panose="020F0502020204030204" pitchFamily="34" charset="0"/>
                <a:cs typeface="Arial" panose="020B0604020202020204" pitchFamily="34" charset="0"/>
              </a:rPr>
              <a:t>After adding the capacitor banks  the </a:t>
            </a:r>
            <a:r>
              <a:rPr lang="en-US" sz="2200" b="1" dirty="0">
                <a:solidFill>
                  <a:srgbClr val="FFFF00"/>
                </a:solidFill>
                <a:latin typeface="Times New Roman" panose="02020603050405020304" pitchFamily="18" charset="0"/>
                <a:ea typeface="Calibri" panose="020F0502020204030204" pitchFamily="34" charset="0"/>
                <a:cs typeface="Arial" panose="020B0604020202020204" pitchFamily="34" charset="0"/>
              </a:rPr>
              <a:t>losses</a:t>
            </a:r>
            <a:r>
              <a:rPr lang="en-US" sz="2200" dirty="0">
                <a:latin typeface="Times New Roman" panose="02020603050405020304" pitchFamily="18" charset="0"/>
                <a:ea typeface="Calibri" panose="020F0502020204030204" pitchFamily="34" charset="0"/>
                <a:cs typeface="Arial" panose="020B0604020202020204" pitchFamily="34" charset="0"/>
              </a:rPr>
              <a:t> in the network decrease to</a:t>
            </a:r>
            <a:r>
              <a:rPr lang="en-US" sz="2200" dirty="0">
                <a:latin typeface="Calibri" panose="020F0502020204030204" pitchFamily="34" charset="0"/>
                <a:ea typeface="Calibri" panose="020F0502020204030204" pitchFamily="34" charset="0"/>
                <a:cs typeface="Arial" panose="020B0604020202020204" pitchFamily="34" charset="0"/>
              </a:rPr>
              <a:t> </a:t>
            </a:r>
            <a:r>
              <a:rPr lang="en-US" sz="2200" b="1" dirty="0">
                <a:latin typeface="Times New Roman" panose="02020603050405020304" pitchFamily="18" charset="0"/>
                <a:ea typeface="Calibri" panose="020F0502020204030204" pitchFamily="34" charset="0"/>
                <a:cs typeface="Arial" panose="020B0604020202020204" pitchFamily="34" charset="0"/>
              </a:rPr>
              <a:t>0.146MW </a:t>
            </a:r>
          </a:p>
          <a:p>
            <a:pPr marL="342900" indent="-342900">
              <a:lnSpc>
                <a:spcPct val="107000"/>
              </a:lnSpc>
              <a:spcAft>
                <a:spcPts val="800"/>
              </a:spcAft>
              <a:buClr>
                <a:srgbClr val="FF0000"/>
              </a:buClr>
              <a:buFont typeface="Wingdings" panose="05000000000000000000" pitchFamily="2" charset="2"/>
              <a:buChar char="Ø"/>
            </a:pPr>
            <a:r>
              <a:rPr lang="en-US" sz="2200" dirty="0">
                <a:latin typeface="Times New Roman" panose="02020603050405020304" pitchFamily="18" charset="0"/>
                <a:ea typeface="Calibri" panose="020F0502020204030204" pitchFamily="34" charset="0"/>
                <a:cs typeface="Arial" panose="020B0604020202020204" pitchFamily="34" charset="0"/>
              </a:rPr>
              <a:t>The  </a:t>
            </a:r>
            <a:r>
              <a:rPr lang="en-US" sz="2200" b="1" dirty="0">
                <a:solidFill>
                  <a:srgbClr val="FFFF00"/>
                </a:solidFill>
                <a:latin typeface="Times New Roman" panose="02020603050405020304" pitchFamily="18" charset="0"/>
                <a:ea typeface="Calibri" panose="020F0502020204030204" pitchFamily="34" charset="0"/>
                <a:cs typeface="Arial" panose="020B0604020202020204" pitchFamily="34" charset="0"/>
              </a:rPr>
              <a:t>P.F = 92.96% </a:t>
            </a:r>
            <a:r>
              <a:rPr lang="en-US" sz="2200" dirty="0">
                <a:latin typeface="Times New Roman" panose="02020603050405020304" pitchFamily="18" charset="0"/>
                <a:ea typeface="Calibri" panose="020F0502020204030204" pitchFamily="34" charset="0"/>
                <a:cs typeface="Arial" panose="020B0604020202020204" pitchFamily="34" charset="0"/>
              </a:rPr>
              <a:t>which it was achieved .</a:t>
            </a:r>
          </a:p>
          <a:p>
            <a:pPr>
              <a:lnSpc>
                <a:spcPct val="107000"/>
              </a:lnSpc>
              <a:spcAft>
                <a:spcPts val="800"/>
              </a:spcAft>
            </a:pP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9" name="عنصر نائب للمحتوى 8" descr="C:\Users\Elite\Desktop\888888888888888888888888.png"/>
          <p:cNvPicPr>
            <a:picLocks noGrp="1"/>
          </p:cNvPicPr>
          <p:nvPr>
            <p:ph idx="1"/>
          </p:nvPr>
        </p:nvPicPr>
        <p:blipFill>
          <a:blip r:embed="rId2"/>
          <a:srcRect/>
          <a:stretch>
            <a:fillRect/>
          </a:stretch>
        </p:blipFill>
        <p:spPr bwMode="auto">
          <a:xfrm>
            <a:off x="1015131" y="1607770"/>
            <a:ext cx="9918480" cy="3003419"/>
          </a:xfrm>
          <a:prstGeom prst="rect">
            <a:avLst/>
          </a:prstGeom>
          <a:noFill/>
          <a:ln w="9525">
            <a:noFill/>
            <a:miter lim="800000"/>
            <a:headEnd/>
            <a:tailEnd/>
          </a:ln>
        </p:spPr>
      </p:pic>
    </p:spTree>
    <p:extLst>
      <p:ext uri="{BB962C8B-B14F-4D97-AF65-F5344CB8AC3E}">
        <p14:creationId xmlns:p14="http://schemas.microsoft.com/office/powerpoint/2010/main" val="40798989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rPr>
              <a:t>Elements Of The Network</a:t>
            </a:r>
            <a:endParaRPr lang="ar-SA" b="1" dirty="0">
              <a:solidFill>
                <a:srgbClr val="FF0000"/>
              </a:solidFill>
            </a:endParaRPr>
          </a:p>
        </p:txBody>
      </p:sp>
      <p:sp>
        <p:nvSpPr>
          <p:cNvPr id="3" name="Content Placeholder 2"/>
          <p:cNvSpPr>
            <a:spLocks noGrp="1"/>
          </p:cNvSpPr>
          <p:nvPr>
            <p:ph idx="1"/>
          </p:nvPr>
        </p:nvSpPr>
        <p:spPr>
          <a:xfrm>
            <a:off x="646111" y="1524885"/>
            <a:ext cx="8348800" cy="4195481"/>
          </a:xfrm>
        </p:spPr>
        <p:txBody>
          <a:bodyPr>
            <a:normAutofit/>
          </a:bodyPr>
          <a:lstStyle/>
          <a:p>
            <a:pPr marL="0" indent="0" algn="l" rtl="0">
              <a:buSzPct val="100000"/>
              <a:buNone/>
            </a:pPr>
            <a:r>
              <a:rPr lang="en-US" altLang="ar-SA" sz="2600" b="1" dirty="0">
                <a:solidFill>
                  <a:srgbClr val="FFFF00"/>
                </a:solidFill>
              </a:rPr>
              <a:t>1- Sources :         </a:t>
            </a:r>
          </a:p>
          <a:p>
            <a:pPr marL="0" indent="0" algn="l" rtl="0">
              <a:buSzPct val="100000"/>
              <a:buNone/>
            </a:pPr>
            <a:r>
              <a:rPr lang="en-US" altLang="ar-SA" b="1" dirty="0"/>
              <a:t>There are two sources</a:t>
            </a:r>
          </a:p>
          <a:p>
            <a:pPr marL="0" indent="0" algn="l" rtl="0">
              <a:buSzPct val="100000"/>
              <a:buNone/>
            </a:pPr>
            <a:r>
              <a:rPr lang="en-US" altLang="ar-SA" b="1" dirty="0"/>
              <a:t>The old source (13MW –Swing)</a:t>
            </a:r>
          </a:p>
          <a:p>
            <a:pPr marL="0" indent="0" algn="l" rtl="0">
              <a:buSzPct val="100000"/>
              <a:buNone/>
            </a:pPr>
            <a:r>
              <a:rPr lang="en-US" altLang="ar-SA" b="1" dirty="0"/>
              <a:t>The new source (7MW-controal)</a:t>
            </a:r>
          </a:p>
          <a:p>
            <a:pPr marL="0" indent="0" algn="l" rtl="0">
              <a:buSzPct val="100000"/>
              <a:buNone/>
            </a:pPr>
            <a:r>
              <a:rPr lang="en-US" altLang="ar-SA" b="1" dirty="0"/>
              <a:t>by Israel Electrical Company (IEC), at  22KV.</a:t>
            </a:r>
          </a:p>
          <a:p>
            <a:pPr marL="457200" indent="-457200" algn="l" rtl="0">
              <a:buSzPct val="100000"/>
              <a:buFont typeface="+mj-lt"/>
              <a:buAutoNum type="alphaUcPeriod"/>
            </a:pPr>
            <a:endParaRPr lang="en-US" altLang="ar-SA" b="1" dirty="0"/>
          </a:p>
          <a:p>
            <a:pPr marL="0" indent="0" algn="l" rtl="0">
              <a:buSzPct val="100000"/>
              <a:buNone/>
            </a:pPr>
            <a:r>
              <a:rPr lang="en-US" altLang="ar-SA" sz="2600" b="1" dirty="0">
                <a:solidFill>
                  <a:srgbClr val="FFFF00"/>
                </a:solidFill>
              </a:rPr>
              <a:t>2- Transformers :</a:t>
            </a:r>
          </a:p>
          <a:p>
            <a:pPr algn="l" rtl="0"/>
            <a:r>
              <a:rPr lang="en-US" sz="2200" b="1" dirty="0"/>
              <a:t>Distribution transformers :</a:t>
            </a:r>
          </a:p>
          <a:p>
            <a:pPr algn="l" rtl="0">
              <a:buFont typeface="+mj-lt"/>
              <a:buAutoNum type="arabicPeriod"/>
            </a:pPr>
            <a:r>
              <a:rPr lang="en-US" sz="2200" dirty="0"/>
              <a:t>85 distribution transformers (22/0.4)KV </a:t>
            </a:r>
          </a:p>
          <a:p>
            <a:pPr marL="0" indent="0" algn="l" rtl="0">
              <a:buNone/>
            </a:pPr>
            <a:endParaRPr lang="en-US" sz="2200" dirty="0"/>
          </a:p>
          <a:p>
            <a:pPr marL="0" indent="0" algn="l" rtl="0">
              <a:buSzPct val="100000"/>
              <a:buNone/>
            </a:pPr>
            <a:endParaRPr lang="en-US" altLang="ar-SA" sz="2200" b="1" dirty="0"/>
          </a:p>
          <a:p>
            <a:pPr marL="457200" indent="-457200" algn="l" rtl="0">
              <a:buSzPct val="100000"/>
              <a:buFont typeface="+mj-lt"/>
              <a:buAutoNum type="alphaUcPeriod"/>
            </a:pPr>
            <a:endParaRPr lang="en-US" altLang="ar-SA" b="1"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22</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424351457"/>
              </p:ext>
            </p:extLst>
          </p:nvPr>
        </p:nvGraphicFramePr>
        <p:xfrm>
          <a:off x="8106229" y="2550338"/>
          <a:ext cx="3119120" cy="3057070"/>
        </p:xfrm>
        <a:graphic>
          <a:graphicData uri="http://schemas.openxmlformats.org/drawingml/2006/table">
            <a:tbl>
              <a:tblPr>
                <a:tableStyleId>{5C22544A-7EE6-4342-B048-85BDC9FD1C3A}</a:tableStyleId>
              </a:tblPr>
              <a:tblGrid>
                <a:gridCol w="1503680">
                  <a:extLst>
                    <a:ext uri="{9D8B030D-6E8A-4147-A177-3AD203B41FA5}">
                      <a16:colId xmlns:a16="http://schemas.microsoft.com/office/drawing/2014/main" val="20000"/>
                    </a:ext>
                  </a:extLst>
                </a:gridCol>
                <a:gridCol w="1615440">
                  <a:extLst>
                    <a:ext uri="{9D8B030D-6E8A-4147-A177-3AD203B41FA5}">
                      <a16:colId xmlns:a16="http://schemas.microsoft.com/office/drawing/2014/main" val="20001"/>
                    </a:ext>
                  </a:extLst>
                </a:gridCol>
              </a:tblGrid>
              <a:tr h="432940">
                <a:tc>
                  <a:txBody>
                    <a:bodyPr/>
                    <a:lstStyle/>
                    <a:p>
                      <a:pPr marL="228600" algn="l" rtl="0">
                        <a:lnSpc>
                          <a:spcPct val="107000"/>
                        </a:lnSpc>
                        <a:spcAft>
                          <a:spcPts val="0"/>
                        </a:spcAft>
                      </a:pPr>
                      <a:r>
                        <a:rPr lang="en-US" sz="1200" b="1" dirty="0">
                          <a:effectLst/>
                        </a:rPr>
                        <a:t>  Number of       Transformers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algn="l" rtl="0">
                        <a:lnSpc>
                          <a:spcPct val="107000"/>
                        </a:lnSpc>
                        <a:spcAft>
                          <a:spcPts val="0"/>
                        </a:spcAft>
                      </a:pPr>
                      <a:r>
                        <a:rPr lang="en-US" sz="1200" b="1">
                          <a:effectLst/>
                        </a:rPr>
                        <a:t>Transformer  Ratings (KVA)</a:t>
                      </a:r>
                      <a:endParaRPr lang="en-US" sz="11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r h="369498">
                <a:tc>
                  <a:txBody>
                    <a:bodyPr/>
                    <a:lstStyle/>
                    <a:p>
                      <a:pPr marL="228600" indent="228600" algn="l" rtl="0">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1</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1000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375772">
                <a:tc>
                  <a:txBody>
                    <a:bodyPr/>
                    <a:lstStyle/>
                    <a:p>
                      <a:pPr marL="228600" indent="228600" algn="l" rtl="0">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50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630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375772">
                <a:tc>
                  <a:txBody>
                    <a:bodyPr/>
                    <a:lstStyle/>
                    <a:p>
                      <a:pPr marL="228600" indent="228600" algn="l" rtl="0">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23</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400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375772">
                <a:tc>
                  <a:txBody>
                    <a:bodyPr/>
                    <a:lstStyle/>
                    <a:p>
                      <a:pPr marL="228600" indent="228600" algn="l" rtl="0">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2</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250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375772">
                <a:tc>
                  <a:txBody>
                    <a:bodyPr/>
                    <a:lstStyle/>
                    <a:p>
                      <a:pPr marL="228600" indent="228600" algn="l" rtl="0">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4</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160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375772">
                <a:tc>
                  <a:txBody>
                    <a:bodyPr/>
                    <a:lstStyle/>
                    <a:p>
                      <a:pPr marL="228600" indent="228600" algn="l" rtl="0">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5</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100</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375772">
                <a:tc>
                  <a:txBody>
                    <a:bodyPr/>
                    <a:lstStyle/>
                    <a:p>
                      <a:pPr marL="228600" indent="228600" algn="l" rtl="0">
                        <a:lnSpc>
                          <a:spcPct val="107000"/>
                        </a:lnSpc>
                        <a:spcAft>
                          <a:spcPts val="0"/>
                        </a:spcAft>
                      </a:pPr>
                      <a:r>
                        <a:rPr lang="ar-SA" sz="1100" b="1" dirty="0">
                          <a:effectLst/>
                          <a:latin typeface="Calibri" panose="020F0502020204030204" pitchFamily="34" charset="0"/>
                          <a:ea typeface="Calibri" panose="020F0502020204030204" pitchFamily="34" charset="0"/>
                          <a:cs typeface="Arial" panose="020B0604020202020204" pitchFamily="34" charset="0"/>
                        </a:rPr>
                        <a:t>85</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228600" indent="228600" algn="l" rtl="0">
                        <a:lnSpc>
                          <a:spcPct val="107000"/>
                        </a:lnSpc>
                        <a:spcAft>
                          <a:spcPts val="0"/>
                        </a:spcAft>
                      </a:pPr>
                      <a:r>
                        <a:rPr lang="en-US" sz="1100" b="1" dirty="0">
                          <a:effectLst/>
                          <a:latin typeface="Calibri" panose="020F0502020204030204" pitchFamily="34" charset="0"/>
                          <a:ea typeface="Calibri" panose="020F0502020204030204" pitchFamily="34" charset="0"/>
                          <a:cs typeface="Arial" panose="020B0604020202020204" pitchFamily="34" charset="0"/>
                        </a:rPr>
                        <a:t>total</a:t>
                      </a:r>
                    </a:p>
                  </a:txBody>
                  <a:tcPr marL="68580" marR="68580"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0285654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FF0000"/>
                </a:solidFill>
              </a:rPr>
              <a:t>Elements Of The Network</a:t>
            </a:r>
            <a:endParaRPr lang="ar-SA" dirty="0"/>
          </a:p>
        </p:txBody>
      </p:sp>
      <p:sp>
        <p:nvSpPr>
          <p:cNvPr id="3" name="Content Placeholder 2"/>
          <p:cNvSpPr>
            <a:spLocks noGrp="1"/>
          </p:cNvSpPr>
          <p:nvPr>
            <p:ph idx="1"/>
          </p:nvPr>
        </p:nvSpPr>
        <p:spPr>
          <a:xfrm>
            <a:off x="646111" y="1539570"/>
            <a:ext cx="9123498" cy="4740914"/>
          </a:xfrm>
        </p:spPr>
        <p:txBody>
          <a:bodyPr>
            <a:normAutofit/>
          </a:bodyPr>
          <a:lstStyle/>
          <a:p>
            <a:pPr marL="0" indent="0" algn="l" rtl="0">
              <a:buNone/>
            </a:pPr>
            <a:r>
              <a:rPr lang="en-US" sz="2400" b="1" dirty="0">
                <a:solidFill>
                  <a:srgbClr val="FFFF00"/>
                </a:solidFill>
              </a:rPr>
              <a:t>3- </a:t>
            </a:r>
            <a:r>
              <a:rPr lang="en-US" altLang="ar-SA" sz="2400" b="1" dirty="0">
                <a:solidFill>
                  <a:srgbClr val="FFFF00"/>
                </a:solidFill>
              </a:rPr>
              <a:t>Transmission Line</a:t>
            </a:r>
            <a:r>
              <a:rPr lang="en-US" sz="2400" b="1" dirty="0">
                <a:solidFill>
                  <a:srgbClr val="FFFF00"/>
                </a:solidFill>
              </a:rPr>
              <a:t> &amp; cable :</a:t>
            </a:r>
          </a:p>
          <a:p>
            <a:pPr algn="l" rtl="0"/>
            <a:r>
              <a:rPr lang="en-US" b="1" dirty="0"/>
              <a:t>Over Head Line:</a:t>
            </a:r>
          </a:p>
          <a:p>
            <a:pPr marL="0" indent="0" algn="l" rtl="0">
              <a:buNone/>
            </a:pPr>
            <a:r>
              <a:rPr lang="en-US" dirty="0"/>
              <a:t> </a:t>
            </a:r>
            <a:r>
              <a:rPr lang="en-US" sz="2200" dirty="0"/>
              <a:t>The conductors used in the network are ACSR (Aluminum Conductor Steel Reinforced)</a:t>
            </a:r>
          </a:p>
          <a:p>
            <a:pPr algn="l" rtl="0"/>
            <a:r>
              <a:rPr lang="en-US" b="1" dirty="0"/>
              <a:t>Under Ground Cable :</a:t>
            </a:r>
          </a:p>
          <a:p>
            <a:pPr marL="0" indent="0" algn="l" rtl="0">
              <a:buNone/>
            </a:pPr>
            <a:r>
              <a:rPr lang="en-US" sz="2200" dirty="0"/>
              <a:t>The underground cable used in the network are XLPE Cu .</a:t>
            </a:r>
          </a:p>
          <a:p>
            <a:pPr marL="0" indent="0" algn="l" rtl="0">
              <a:buNone/>
            </a:pPr>
            <a:endParaRPr lang="en-US" b="1" dirty="0">
              <a:solidFill>
                <a:srgbClr val="FFFF00"/>
              </a:solidFill>
            </a:endParaRPr>
          </a:p>
          <a:p>
            <a:pPr marL="0" indent="0" algn="l" rtl="0">
              <a:buNone/>
            </a:pPr>
            <a:endParaRPr lang="en-US" sz="2200" b="1" dirty="0">
              <a:solidFill>
                <a:srgbClr val="FFFF00"/>
              </a:solidFill>
            </a:endParaRPr>
          </a:p>
          <a:p>
            <a:pPr marL="0" indent="0" algn="l" rtl="0">
              <a:buNone/>
            </a:pPr>
            <a:endParaRPr lang="en-US" sz="2200" b="1" dirty="0">
              <a:solidFill>
                <a:srgbClr val="FFFF00"/>
              </a:solidFill>
            </a:endParaRPr>
          </a:p>
          <a:p>
            <a:pPr marL="0" indent="0" algn="l" rtl="0">
              <a:buNone/>
            </a:pPr>
            <a:endParaRPr lang="ar-SA" sz="2200" b="1" dirty="0">
              <a:solidFill>
                <a:srgbClr val="FFFF00"/>
              </a:solidFill>
            </a:endParaRPr>
          </a:p>
        </p:txBody>
      </p:sp>
      <p:sp>
        <p:nvSpPr>
          <p:cNvPr id="4" name="Slide Number Placeholder 3"/>
          <p:cNvSpPr>
            <a:spLocks noGrp="1"/>
          </p:cNvSpPr>
          <p:nvPr>
            <p:ph type="sldNum" sz="quarter" idx="12"/>
          </p:nvPr>
        </p:nvSpPr>
        <p:spPr/>
        <p:txBody>
          <a:bodyPr/>
          <a:lstStyle/>
          <a:p>
            <a:fld id="{D57F1E4F-1CFF-5643-939E-02111984F565}" type="slidenum">
              <a:rPr lang="en-US" smtClean="0"/>
              <a:pPr/>
              <a:t>23</a:t>
            </a:fld>
            <a:endParaRPr lang="en-US" dirty="0"/>
          </a:p>
        </p:txBody>
      </p:sp>
    </p:spTree>
    <p:extLst>
      <p:ext uri="{BB962C8B-B14F-4D97-AF65-F5344CB8AC3E}">
        <p14:creationId xmlns:p14="http://schemas.microsoft.com/office/powerpoint/2010/main" val="38046011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FF0000"/>
                </a:solidFill>
              </a:rPr>
              <a:t> Economical Study</a:t>
            </a:r>
            <a:br>
              <a:rPr lang="ar-SA" sz="4400" b="1" dirty="0">
                <a:solidFill>
                  <a:srgbClr val="FF0000"/>
                </a:solidFill>
              </a:rPr>
            </a:br>
            <a:endParaRPr lang="ar-SA" dirty="0">
              <a:solidFill>
                <a:srgbClr val="FF0000"/>
              </a:solidFill>
            </a:endParaRPr>
          </a:p>
        </p:txBody>
      </p:sp>
      <p:sp>
        <p:nvSpPr>
          <p:cNvPr id="3" name="Content Placeholder 2"/>
          <p:cNvSpPr>
            <a:spLocks noGrp="1"/>
          </p:cNvSpPr>
          <p:nvPr>
            <p:ph idx="1"/>
          </p:nvPr>
        </p:nvSpPr>
        <p:spPr>
          <a:xfrm>
            <a:off x="646111" y="1318824"/>
            <a:ext cx="10315538" cy="5365312"/>
          </a:xfrm>
        </p:spPr>
        <p:txBody>
          <a:bodyPr>
            <a:normAutofit fontScale="92500" lnSpcReduction="10000"/>
          </a:bodyPr>
          <a:lstStyle/>
          <a:p>
            <a:pPr marL="0" indent="0" algn="l" rtl="0">
              <a:buNone/>
            </a:pPr>
            <a:r>
              <a:rPr lang="en-US" dirty="0"/>
              <a:t>In this project it is important to study the economical calculation to find if our work is suitable or not .</a:t>
            </a:r>
          </a:p>
          <a:p>
            <a:pPr algn="l" rtl="0"/>
            <a:r>
              <a:rPr lang="en-US" dirty="0"/>
              <a:t> </a:t>
            </a:r>
            <a:r>
              <a:rPr lang="en-US" sz="2400" b="1" dirty="0">
                <a:solidFill>
                  <a:srgbClr val="FFFF00"/>
                </a:solidFill>
              </a:rPr>
              <a:t>Saving in penalties :</a:t>
            </a:r>
          </a:p>
          <a:p>
            <a:pPr marL="0" lvl="0" indent="0" algn="l" rtl="0">
              <a:buNone/>
            </a:pPr>
            <a:r>
              <a:rPr lang="en-US" sz="1900" dirty="0"/>
              <a:t>P.F before imp. = 0.8620</a:t>
            </a:r>
          </a:p>
          <a:p>
            <a:pPr marL="0" lvl="0" indent="0" algn="l" rtl="0">
              <a:buNone/>
            </a:pPr>
            <a:r>
              <a:rPr lang="en-US" sz="1900" dirty="0"/>
              <a:t>P.F after  imp. = 0.9376</a:t>
            </a:r>
          </a:p>
          <a:p>
            <a:pPr marL="0" lvl="0" indent="0" algn="l" rtl="0">
              <a:buNone/>
            </a:pPr>
            <a:r>
              <a:rPr lang="en-US" sz="1900" dirty="0" err="1"/>
              <a:t>Pav</a:t>
            </a:r>
            <a:r>
              <a:rPr lang="en-US" sz="1900" dirty="0"/>
              <a:t> =12.794</a:t>
            </a:r>
          </a:p>
          <a:p>
            <a:pPr marL="0" lvl="0" indent="0" algn="l" rtl="0">
              <a:buNone/>
            </a:pPr>
            <a:endParaRPr lang="en-US" sz="1900" dirty="0"/>
          </a:p>
          <a:p>
            <a:pPr marL="0" lvl="0" indent="0" algn="l" rtl="0">
              <a:buNone/>
            </a:pPr>
            <a:r>
              <a:rPr lang="en-US" sz="1900" dirty="0"/>
              <a:t>Total energy per year = </a:t>
            </a:r>
            <a:r>
              <a:rPr lang="en-US" sz="1900" dirty="0" err="1"/>
              <a:t>Pav</a:t>
            </a:r>
            <a:r>
              <a:rPr lang="en-US" sz="1900" dirty="0"/>
              <a:t> * 8760= 112077.06MWH.</a:t>
            </a:r>
          </a:p>
          <a:p>
            <a:pPr marL="0" indent="0" algn="l" rtl="0">
              <a:buNone/>
            </a:pPr>
            <a:r>
              <a:rPr lang="en-US" sz="1900" dirty="0"/>
              <a:t>Total cost per year = Total energy * cost (NIS/KWH) = 67246578NIS/year.</a:t>
            </a:r>
          </a:p>
          <a:p>
            <a:pPr marL="0" lvl="0" indent="0" algn="l" rtl="0">
              <a:buNone/>
            </a:pPr>
            <a:r>
              <a:rPr lang="en-US" sz="1900" dirty="0"/>
              <a:t>Saving in penalties of P.F = </a:t>
            </a:r>
            <a:r>
              <a:rPr lang="en-US" sz="2200" b="1" dirty="0">
                <a:solidFill>
                  <a:srgbClr val="FF0000"/>
                </a:solidFill>
              </a:rPr>
              <a:t>50972.906NIS/year.</a:t>
            </a:r>
          </a:p>
          <a:p>
            <a:pPr algn="l" rtl="0"/>
            <a:r>
              <a:rPr lang="en-US" sz="2400" b="1" dirty="0">
                <a:solidFill>
                  <a:srgbClr val="FFFF00"/>
                </a:solidFill>
              </a:rPr>
              <a:t>Saving in losses :</a:t>
            </a:r>
          </a:p>
          <a:p>
            <a:pPr marL="0" lvl="0" indent="0" algn="l" rtl="0">
              <a:buNone/>
            </a:pPr>
            <a:r>
              <a:rPr lang="en-US" sz="1900" dirty="0"/>
              <a:t>Saving in losses = cost of losses before – cost of losses after</a:t>
            </a:r>
          </a:p>
          <a:p>
            <a:pPr marL="0" indent="0" algn="l" rtl="0">
              <a:buNone/>
            </a:pPr>
            <a:r>
              <a:rPr lang="en-US" sz="1900" dirty="0"/>
              <a:t>                           = </a:t>
            </a:r>
            <a:r>
              <a:rPr lang="en-US" sz="1800" dirty="0"/>
              <a:t>638604 – 575532</a:t>
            </a:r>
            <a:endParaRPr lang="en-US" sz="1900" dirty="0"/>
          </a:p>
          <a:p>
            <a:pPr marL="0" indent="0" algn="l" rtl="0">
              <a:buNone/>
            </a:pPr>
            <a:r>
              <a:rPr lang="en-US" sz="1900" dirty="0"/>
              <a:t>                           = </a:t>
            </a:r>
            <a:r>
              <a:rPr lang="en-US" sz="2400" b="1" dirty="0"/>
              <a:t>63072NIS/year.</a:t>
            </a:r>
            <a:r>
              <a:rPr lang="en-US" sz="2200" b="1" dirty="0">
                <a:solidFill>
                  <a:srgbClr val="FF0000"/>
                </a:solidFill>
              </a:rPr>
              <a:t>.</a:t>
            </a:r>
            <a:endParaRPr lang="en-US" sz="2200" dirty="0">
              <a:solidFill>
                <a:srgbClr val="FF0000"/>
              </a:solidFill>
            </a:endParaRPr>
          </a:p>
          <a:p>
            <a:pPr marL="0" indent="0" algn="l" rtl="0">
              <a:buNone/>
            </a:pPr>
            <a:endParaRPr lang="en-US" b="1" dirty="0">
              <a:solidFill>
                <a:srgbClr val="FFFF00"/>
              </a:solidFill>
            </a:endParaRPr>
          </a:p>
          <a:p>
            <a:pPr marL="0" indent="0" algn="l" rtl="0">
              <a:buNone/>
            </a:pPr>
            <a:endParaRPr lang="en-US" b="1" dirty="0">
              <a:solidFill>
                <a:srgbClr val="FFFF00"/>
              </a:solidFill>
            </a:endParaRPr>
          </a:p>
          <a:p>
            <a:pPr marL="0" indent="0" algn="l" rtl="0">
              <a:buNone/>
            </a:pPr>
            <a:endParaRPr lang="en-US" b="1" dirty="0">
              <a:solidFill>
                <a:srgbClr val="FFFF00"/>
              </a:solidFill>
            </a:endParaRPr>
          </a:p>
          <a:p>
            <a:pPr marL="0" indent="0" algn="l" rtl="0">
              <a:buNone/>
            </a:pPr>
            <a:endParaRPr lang="ar-SA" b="1" dirty="0">
              <a:solidFill>
                <a:srgbClr val="FFFF00"/>
              </a:solidFill>
            </a:endParaRPr>
          </a:p>
        </p:txBody>
      </p:sp>
      <p:sp>
        <p:nvSpPr>
          <p:cNvPr id="4" name="Slide Number Placeholder 3"/>
          <p:cNvSpPr>
            <a:spLocks noGrp="1"/>
          </p:cNvSpPr>
          <p:nvPr>
            <p:ph type="sldNum" sz="quarter" idx="12"/>
          </p:nvPr>
        </p:nvSpPr>
        <p:spPr/>
        <p:txBody>
          <a:bodyPr/>
          <a:lstStyle/>
          <a:p>
            <a:fld id="{D57F1E4F-1CFF-5643-939E-02111984F565}" type="slidenum">
              <a:rPr lang="en-US" smtClean="0"/>
              <a:pPr/>
              <a:t>24</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461684202"/>
              </p:ext>
            </p:extLst>
          </p:nvPr>
        </p:nvGraphicFramePr>
        <p:xfrm>
          <a:off x="4572000" y="1853248"/>
          <a:ext cx="6490952" cy="1894504"/>
        </p:xfrm>
        <a:graphic>
          <a:graphicData uri="http://schemas.openxmlformats.org/drawingml/2006/table">
            <a:tbl>
              <a:tblPr firstRow="1" firstCol="1" bandRow="1">
                <a:tableStyleId>{93296810-A885-4BE3-A3E7-6D5BEEA58F35}</a:tableStyleId>
              </a:tblPr>
              <a:tblGrid>
                <a:gridCol w="2205456">
                  <a:extLst>
                    <a:ext uri="{9D8B030D-6E8A-4147-A177-3AD203B41FA5}">
                      <a16:colId xmlns:a16="http://schemas.microsoft.com/office/drawing/2014/main" val="20000"/>
                    </a:ext>
                  </a:extLst>
                </a:gridCol>
                <a:gridCol w="4285496">
                  <a:extLst>
                    <a:ext uri="{9D8B030D-6E8A-4147-A177-3AD203B41FA5}">
                      <a16:colId xmlns:a16="http://schemas.microsoft.com/office/drawing/2014/main" val="20001"/>
                    </a:ext>
                  </a:extLst>
                </a:gridCol>
              </a:tblGrid>
              <a:tr h="402970">
                <a:tc>
                  <a:txBody>
                    <a:bodyPr/>
                    <a:lstStyle/>
                    <a:p>
                      <a:pPr algn="ctr" rtl="0">
                        <a:lnSpc>
                          <a:spcPct val="107000"/>
                        </a:lnSpc>
                        <a:spcAft>
                          <a:spcPts val="0"/>
                        </a:spcAft>
                      </a:pPr>
                      <a:r>
                        <a:rPr lang="en-US" sz="1400" b="1" dirty="0">
                          <a:effectLst/>
                        </a:rPr>
                        <a:t>Power Factor</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400" b="1" dirty="0">
                          <a:effectLst/>
                        </a:rPr>
                        <a:t>P.F Penalties</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r h="358124">
                <a:tc>
                  <a:txBody>
                    <a:bodyPr/>
                    <a:lstStyle/>
                    <a:p>
                      <a:pPr algn="ctr" rtl="0">
                        <a:lnSpc>
                          <a:spcPct val="107000"/>
                        </a:lnSpc>
                        <a:spcAft>
                          <a:spcPts val="0"/>
                        </a:spcAft>
                      </a:pPr>
                      <a:r>
                        <a:rPr lang="en-US" sz="1400" b="1" dirty="0">
                          <a:effectLst/>
                        </a:rPr>
                        <a:t>P.F ≥ 0.92</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300" b="1" dirty="0">
                          <a:effectLst/>
                        </a:rPr>
                        <a:t>No Penalties.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394156">
                <a:tc>
                  <a:txBody>
                    <a:bodyPr/>
                    <a:lstStyle/>
                    <a:p>
                      <a:pPr algn="ctr" rtl="0">
                        <a:lnSpc>
                          <a:spcPct val="107000"/>
                        </a:lnSpc>
                        <a:spcAft>
                          <a:spcPts val="0"/>
                        </a:spcAft>
                      </a:pPr>
                      <a:r>
                        <a:rPr lang="en-US" sz="1400" b="1" dirty="0">
                          <a:effectLst/>
                        </a:rPr>
                        <a:t> 0.92 &gt; P.F ≥ 0.8</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300" b="1" dirty="0">
                          <a:effectLst/>
                        </a:rPr>
                        <a:t>1% of total bill for each one under 0.92</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463950">
                <a:tc>
                  <a:txBody>
                    <a:bodyPr/>
                    <a:lstStyle/>
                    <a:p>
                      <a:pPr algn="ctr" rtl="0">
                        <a:lnSpc>
                          <a:spcPct val="107000"/>
                        </a:lnSpc>
                        <a:spcAft>
                          <a:spcPts val="0"/>
                        </a:spcAft>
                      </a:pPr>
                      <a:r>
                        <a:rPr lang="en-US" sz="1400" b="1" dirty="0">
                          <a:effectLst/>
                        </a:rPr>
                        <a:t>0.8 &gt; P.F ≥ 0.7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300" b="1" dirty="0">
                          <a:effectLst/>
                        </a:rPr>
                        <a:t>1.25% of total bill for each one under 0.92</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275304">
                <a:tc>
                  <a:txBody>
                    <a:bodyPr/>
                    <a:lstStyle/>
                    <a:p>
                      <a:pPr algn="ctr" rtl="0">
                        <a:lnSpc>
                          <a:spcPct val="107000"/>
                        </a:lnSpc>
                        <a:spcAft>
                          <a:spcPts val="0"/>
                        </a:spcAft>
                      </a:pPr>
                      <a:r>
                        <a:rPr lang="en-US" sz="1400" b="1" dirty="0">
                          <a:effectLst/>
                        </a:rPr>
                        <a:t>P.F &lt; 0.7</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300" b="1" dirty="0">
                          <a:effectLst/>
                        </a:rPr>
                        <a:t>1.5% of total bill for each one under 0.92 </a:t>
                      </a: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2564125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FF0000"/>
                </a:solidFill>
              </a:rPr>
              <a:t>Economical Study</a:t>
            </a:r>
            <a:endParaRPr lang="ar-SA" sz="4400" dirty="0"/>
          </a:p>
        </p:txBody>
      </p:sp>
      <p:sp>
        <p:nvSpPr>
          <p:cNvPr id="3" name="Content Placeholder 2"/>
          <p:cNvSpPr>
            <a:spLocks noGrp="1"/>
          </p:cNvSpPr>
          <p:nvPr>
            <p:ph idx="1"/>
          </p:nvPr>
        </p:nvSpPr>
        <p:spPr>
          <a:xfrm>
            <a:off x="445487" y="1275009"/>
            <a:ext cx="11501814" cy="5306095"/>
          </a:xfrm>
        </p:spPr>
        <p:txBody>
          <a:bodyPr>
            <a:normAutofit fontScale="85000" lnSpcReduction="20000"/>
          </a:bodyPr>
          <a:lstStyle/>
          <a:p>
            <a:pPr algn="l" rtl="0"/>
            <a:r>
              <a:rPr lang="en-US" b="1" dirty="0"/>
              <a:t>  </a:t>
            </a:r>
            <a:r>
              <a:rPr lang="en-US" sz="2900" b="1" dirty="0">
                <a:solidFill>
                  <a:srgbClr val="FFFF00"/>
                </a:solidFill>
              </a:rPr>
              <a:t>Simple Pay Back Period  :</a:t>
            </a:r>
          </a:p>
          <a:p>
            <a:pPr marL="0" lvl="0" indent="0" algn="l" rtl="0">
              <a:buNone/>
            </a:pPr>
            <a:r>
              <a:rPr lang="en-US" dirty="0"/>
              <a:t>Total fixed </a:t>
            </a:r>
            <a:r>
              <a:rPr lang="en-US" sz="2100" b="1" dirty="0">
                <a:solidFill>
                  <a:srgbClr val="FFFF00"/>
                </a:solidFill>
              </a:rPr>
              <a:t>capacitor</a:t>
            </a:r>
            <a:r>
              <a:rPr lang="en-US" dirty="0"/>
              <a:t> banks using  = 3.2 MVAR.</a:t>
            </a:r>
          </a:p>
          <a:p>
            <a:pPr marL="0" lvl="0" indent="0" algn="l" rtl="0">
              <a:buNone/>
            </a:pPr>
            <a:r>
              <a:rPr lang="en-US" dirty="0"/>
              <a:t>Cost of fixed capacitor = 18000 NIS / MVAR .</a:t>
            </a:r>
          </a:p>
          <a:p>
            <a:pPr marL="0" lvl="0" indent="0" algn="l" rtl="0">
              <a:buNone/>
            </a:pPr>
            <a:r>
              <a:rPr lang="en-US" dirty="0"/>
              <a:t>Total cost of capacitor banks = 3.2 * 18000 = 57600NIS</a:t>
            </a:r>
            <a:r>
              <a:rPr lang="en-US" sz="2100" dirty="0"/>
              <a:t>.</a:t>
            </a:r>
          </a:p>
          <a:p>
            <a:pPr marL="0" lvl="0" indent="0" algn="l" rtl="0">
              <a:buNone/>
            </a:pPr>
            <a:r>
              <a:rPr lang="en-US" dirty="0"/>
              <a:t>The cost of </a:t>
            </a:r>
            <a:r>
              <a:rPr lang="en-US" sz="2100" b="1" dirty="0">
                <a:solidFill>
                  <a:srgbClr val="FFFF00"/>
                </a:solidFill>
              </a:rPr>
              <a:t>under ground cable </a:t>
            </a:r>
            <a:r>
              <a:rPr lang="en-US" dirty="0"/>
              <a:t>XLPE (1*240 mm</a:t>
            </a:r>
            <a:r>
              <a:rPr lang="en-US" baseline="30000" dirty="0"/>
              <a:t>2</a:t>
            </a:r>
            <a:r>
              <a:rPr lang="en-US" dirty="0"/>
              <a:t>) = 100 NIS / 1 meter </a:t>
            </a:r>
          </a:p>
          <a:p>
            <a:pPr marL="0" lvl="0" indent="0" algn="l" rtl="0">
              <a:buNone/>
            </a:pPr>
            <a:r>
              <a:rPr lang="en-US" dirty="0"/>
              <a:t>Total cost = 100 * 200= 20000 NIS .</a:t>
            </a:r>
          </a:p>
          <a:p>
            <a:pPr marL="0" lvl="0" indent="0" algn="l" rtl="0">
              <a:buNone/>
            </a:pPr>
            <a:r>
              <a:rPr lang="en-US" dirty="0"/>
              <a:t> The cost of </a:t>
            </a:r>
            <a:r>
              <a:rPr lang="en-US" sz="2100" b="1" dirty="0">
                <a:solidFill>
                  <a:srgbClr val="FFFF00"/>
                </a:solidFill>
              </a:rPr>
              <a:t>Infrastructure</a:t>
            </a:r>
            <a:r>
              <a:rPr lang="en-US" dirty="0"/>
              <a:t> (such as: excavations, power source, accessories) = 100 NIS/1meter </a:t>
            </a:r>
          </a:p>
          <a:p>
            <a:pPr marL="0" lvl="0" indent="0" algn="l" rtl="0">
              <a:buNone/>
            </a:pPr>
            <a:r>
              <a:rPr lang="en-US" dirty="0"/>
              <a:t>Total cost = 100 *600=60000NIS .</a:t>
            </a:r>
          </a:p>
          <a:p>
            <a:pPr marL="0" indent="0" algn="l" rtl="0">
              <a:buNone/>
            </a:pPr>
            <a:r>
              <a:rPr lang="en-US" dirty="0"/>
              <a:t>The cost of (Links, wages of workers, equipment , Towers , installation cost and maintenance ) = 10000 NIS .</a:t>
            </a:r>
          </a:p>
          <a:p>
            <a:pPr marL="0" lvl="0" indent="0" algn="l" rtl="0">
              <a:buNone/>
            </a:pPr>
            <a:endParaRPr lang="en-US" dirty="0"/>
          </a:p>
          <a:p>
            <a:pPr marL="0" indent="0" algn="l" rtl="0">
              <a:buNone/>
            </a:pPr>
            <a:r>
              <a:rPr lang="en-US" b="1" dirty="0">
                <a:solidFill>
                  <a:srgbClr val="FFFF00"/>
                </a:solidFill>
              </a:rPr>
              <a:t>Total capital  cost </a:t>
            </a:r>
            <a:r>
              <a:rPr lang="en-US" dirty="0"/>
              <a:t>= 57600 + 20000+ 60000 + 10000 </a:t>
            </a:r>
          </a:p>
          <a:p>
            <a:pPr marL="0" lvl="0" indent="0" algn="l" rtl="0">
              <a:buNone/>
            </a:pPr>
            <a:r>
              <a:rPr lang="en-US" b="1" dirty="0"/>
              <a:t>= 147600 NIS </a:t>
            </a:r>
            <a:endParaRPr lang="en-US" dirty="0"/>
          </a:p>
          <a:p>
            <a:pPr marL="0" lvl="0" indent="0" algn="l" rtl="0">
              <a:buNone/>
            </a:pPr>
            <a:r>
              <a:rPr lang="en-US" b="1" dirty="0">
                <a:solidFill>
                  <a:srgbClr val="FFFF00"/>
                </a:solidFill>
              </a:rPr>
              <a:t>Total saving </a:t>
            </a:r>
            <a:r>
              <a:rPr lang="en-US" dirty="0"/>
              <a:t>= saving in losses + saving in penalties</a:t>
            </a:r>
          </a:p>
          <a:p>
            <a:pPr marL="0" indent="0" algn="l" rtl="0">
              <a:buNone/>
            </a:pPr>
            <a:r>
              <a:rPr lang="en-US" dirty="0"/>
              <a:t>                     = 63072+ 50972.906</a:t>
            </a:r>
            <a:r>
              <a:rPr lang="en-US" b="1" dirty="0"/>
              <a:t>= 114044.906  NIS</a:t>
            </a:r>
            <a:endParaRPr lang="en-US" sz="2200" b="1" dirty="0">
              <a:solidFill>
                <a:srgbClr val="FF0000"/>
              </a:solidFill>
            </a:endParaRPr>
          </a:p>
          <a:p>
            <a:pPr marL="0" lvl="0" indent="0" algn="l" rtl="0">
              <a:buNone/>
            </a:pPr>
            <a:r>
              <a:rPr lang="en-US" b="1" dirty="0">
                <a:solidFill>
                  <a:srgbClr val="FFFF00"/>
                </a:solidFill>
              </a:rPr>
              <a:t>S.P.B.P</a:t>
            </a:r>
            <a:r>
              <a:rPr lang="en-US" dirty="0"/>
              <a:t> = Investment / Saving  = </a:t>
            </a:r>
            <a:r>
              <a:rPr lang="en-US" b="1" dirty="0"/>
              <a:t>147600/ 114044.906  =1.3</a:t>
            </a:r>
            <a:r>
              <a:rPr lang="en-US" dirty="0"/>
              <a:t> years</a:t>
            </a:r>
            <a:endParaRPr lang="en-US" sz="2600" u="sng" dirty="0"/>
          </a:p>
          <a:p>
            <a:pPr algn="l"/>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25</a:t>
            </a:fld>
            <a:endParaRPr lang="en-US" dirty="0"/>
          </a:p>
        </p:txBody>
      </p:sp>
    </p:spTree>
    <p:extLst>
      <p:ext uri="{BB962C8B-B14F-4D97-AF65-F5344CB8AC3E}">
        <p14:creationId xmlns:p14="http://schemas.microsoft.com/office/powerpoint/2010/main" val="39226172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solidFill>
                  <a:srgbClr val="FF0000"/>
                </a:solidFill>
              </a:rPr>
              <a:t>Conclusions</a:t>
            </a:r>
            <a:endParaRPr lang="ar-SA" sz="4000" b="1" dirty="0">
              <a:solidFill>
                <a:srgbClr val="FF0000"/>
              </a:solidFill>
            </a:endParaRPr>
          </a:p>
        </p:txBody>
      </p:sp>
      <p:sp>
        <p:nvSpPr>
          <p:cNvPr id="3" name="Content Placeholder 2"/>
          <p:cNvSpPr>
            <a:spLocks noGrp="1"/>
          </p:cNvSpPr>
          <p:nvPr>
            <p:ph idx="1"/>
          </p:nvPr>
        </p:nvSpPr>
        <p:spPr>
          <a:xfrm>
            <a:off x="350704" y="1063416"/>
            <a:ext cx="10225053" cy="5678905"/>
          </a:xfrm>
        </p:spPr>
        <p:txBody>
          <a:bodyPr>
            <a:normAutofit/>
          </a:bodyPr>
          <a:lstStyle/>
          <a:p>
            <a:pPr algn="l" rtl="0"/>
            <a:r>
              <a:rPr lang="en-US" dirty="0"/>
              <a:t>After the analysis and adding a new connection point , </a:t>
            </a:r>
            <a:r>
              <a:rPr lang="en-US" sz="2200" b="1" dirty="0"/>
              <a:t>drop voltage</a:t>
            </a:r>
            <a:r>
              <a:rPr lang="en-US" sz="2200" dirty="0"/>
              <a:t> </a:t>
            </a:r>
            <a:r>
              <a:rPr lang="en-US" dirty="0"/>
              <a:t>was decreased , </a:t>
            </a:r>
            <a:r>
              <a:rPr lang="en-US" sz="2200" b="1" dirty="0"/>
              <a:t>apparent losses </a:t>
            </a:r>
            <a:r>
              <a:rPr lang="en-US" dirty="0"/>
              <a:t>was reduced too .</a:t>
            </a:r>
          </a:p>
          <a:p>
            <a:pPr marL="0" indent="0" algn="l" rtl="0">
              <a:buNone/>
            </a:pPr>
            <a:endParaRPr lang="en-US" dirty="0"/>
          </a:p>
          <a:p>
            <a:pPr algn="l" rtl="0"/>
            <a:r>
              <a:rPr lang="en-US" sz="2200" b="1" dirty="0"/>
              <a:t>The power factor </a:t>
            </a:r>
            <a:r>
              <a:rPr lang="en-US" dirty="0"/>
              <a:t>was improved to </a:t>
            </a:r>
            <a:r>
              <a:rPr lang="en-US" sz="2200" b="1" dirty="0">
                <a:solidFill>
                  <a:srgbClr val="FFFF00"/>
                </a:solidFill>
              </a:rPr>
              <a:t>over</a:t>
            </a:r>
            <a:r>
              <a:rPr lang="ar-SA" sz="2200" b="1" dirty="0">
                <a:solidFill>
                  <a:srgbClr val="FFFF00"/>
                </a:solidFill>
              </a:rPr>
              <a:t> </a:t>
            </a:r>
            <a:r>
              <a:rPr lang="en-US" sz="2200" b="1" dirty="0">
                <a:solidFill>
                  <a:srgbClr val="FFFF00"/>
                </a:solidFill>
              </a:rPr>
              <a:t>and above 92% </a:t>
            </a:r>
            <a:r>
              <a:rPr lang="en-US" dirty="0"/>
              <a:t>which will reduce any penalties paid to "IEC" on both "NEDCO" Company and consumers as will, and this is duo to adding a new connection point . </a:t>
            </a:r>
          </a:p>
          <a:p>
            <a:pPr marL="0" indent="0" algn="l" rtl="0">
              <a:buNone/>
            </a:pPr>
            <a:r>
              <a:rPr lang="en-US" dirty="0"/>
              <a:t> </a:t>
            </a:r>
          </a:p>
          <a:p>
            <a:pPr algn="l" rtl="0"/>
            <a:r>
              <a:rPr lang="en-US" dirty="0"/>
              <a:t>The network at full load  need to  17 MW , but the availability of current  two connection point is 20 MW . So, now we in the save side  .</a:t>
            </a:r>
          </a:p>
          <a:p>
            <a:pPr marL="0" indent="0" algn="l" rtl="0">
              <a:buNone/>
            </a:pPr>
            <a:endParaRPr lang="en-US" dirty="0"/>
          </a:p>
          <a:p>
            <a:pPr algn="l" rtl="0"/>
            <a:r>
              <a:rPr lang="en-US" dirty="0"/>
              <a:t>The time needed </a:t>
            </a:r>
            <a:r>
              <a:rPr lang="en-US" sz="2200" b="1" dirty="0"/>
              <a:t>to recover the cost for the project </a:t>
            </a:r>
            <a:r>
              <a:rPr lang="en-US" dirty="0"/>
              <a:t>is about </a:t>
            </a:r>
            <a:r>
              <a:rPr lang="en-US" sz="2200" b="1" dirty="0">
                <a:solidFill>
                  <a:srgbClr val="FFFF00"/>
                </a:solidFill>
              </a:rPr>
              <a:t>1.3year </a:t>
            </a:r>
            <a:r>
              <a:rPr lang="en-US" dirty="0"/>
              <a:t>. And the new network will be feed the new growth of load for the period from now to </a:t>
            </a:r>
            <a:r>
              <a:rPr lang="en-US" sz="2200" b="1" dirty="0">
                <a:solidFill>
                  <a:srgbClr val="FFFF00"/>
                </a:solidFill>
              </a:rPr>
              <a:t>2025</a:t>
            </a:r>
            <a:r>
              <a:rPr lang="en-US" dirty="0"/>
              <a:t> , depending on the annual increase of the loads to cover the demand in the city.</a:t>
            </a:r>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26</a:t>
            </a:fld>
            <a:endParaRPr lang="en-US" dirty="0"/>
          </a:p>
        </p:txBody>
      </p:sp>
    </p:spTree>
    <p:extLst>
      <p:ext uri="{BB962C8B-B14F-4D97-AF65-F5344CB8AC3E}">
        <p14:creationId xmlns:p14="http://schemas.microsoft.com/office/powerpoint/2010/main" val="8977412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a:solidFill>
                  <a:srgbClr val="FF0000"/>
                </a:solidFill>
              </a:rPr>
              <a:t>new connection point</a:t>
            </a:r>
            <a:endParaRPr lang="ar-SA" sz="4000" b="1" dirty="0">
              <a:solidFill>
                <a:srgbClr val="FF0000"/>
              </a:solidFill>
            </a:endParaRPr>
          </a:p>
        </p:txBody>
      </p:sp>
      <p:sp>
        <p:nvSpPr>
          <p:cNvPr id="4" name="Slide Number Placeholder 3"/>
          <p:cNvSpPr>
            <a:spLocks noGrp="1"/>
          </p:cNvSpPr>
          <p:nvPr>
            <p:ph type="sldNum" sz="quarter" idx="12"/>
          </p:nvPr>
        </p:nvSpPr>
        <p:spPr/>
        <p:txBody>
          <a:bodyPr/>
          <a:lstStyle/>
          <a:p>
            <a:fld id="{D57F1E4F-1CFF-5643-939E-02111984F565}" type="slidenum">
              <a:rPr lang="en-US" smtClean="0"/>
              <a:pPr/>
              <a:t>27</a:t>
            </a:fld>
            <a:endParaRPr lang="en-US" dirty="0"/>
          </a:p>
        </p:txBody>
      </p:sp>
      <p:pic>
        <p:nvPicPr>
          <p:cNvPr id="1026" name="Picture 2" descr="C:\Users\Elite\Desktop\14222145_1094654743962928_5577259363605958105_n.jpg"/>
          <p:cNvPicPr>
            <a:picLocks noGrp="1" noChangeAspect="1" noChangeArrowheads="1"/>
          </p:cNvPicPr>
          <p:nvPr>
            <p:ph idx="1"/>
          </p:nvPr>
        </p:nvPicPr>
        <p:blipFill>
          <a:blip r:embed="rId3"/>
          <a:srcRect/>
          <a:stretch>
            <a:fillRect/>
          </a:stretch>
        </p:blipFill>
        <p:spPr bwMode="auto">
          <a:xfrm>
            <a:off x="0" y="2179638"/>
            <a:ext cx="6297579" cy="4195762"/>
          </a:xfrm>
          <a:prstGeom prst="rect">
            <a:avLst/>
          </a:prstGeom>
          <a:noFill/>
        </p:spPr>
      </p:pic>
      <p:pic>
        <p:nvPicPr>
          <p:cNvPr id="5" name="صورة 1" descr="C:\Users\Elite\Desktop\18193960_1897774170510187_2751422173122924937_n.jpg"/>
          <p:cNvPicPr/>
          <p:nvPr/>
        </p:nvPicPr>
        <p:blipFill>
          <a:blip r:embed="rId4"/>
          <a:srcRect/>
          <a:stretch>
            <a:fillRect/>
          </a:stretch>
        </p:blipFill>
        <p:spPr bwMode="auto">
          <a:xfrm>
            <a:off x="6578600" y="1244600"/>
            <a:ext cx="5524500" cy="5511800"/>
          </a:xfrm>
          <a:prstGeom prst="rect">
            <a:avLst/>
          </a:prstGeom>
          <a:noFill/>
          <a:ln w="9525">
            <a:noFill/>
            <a:miter lim="800000"/>
            <a:headEnd/>
            <a:tailEnd/>
          </a:ln>
        </p:spPr>
      </p:pic>
    </p:spTree>
    <p:extLst>
      <p:ext uri="{BB962C8B-B14F-4D97-AF65-F5344CB8AC3E}">
        <p14:creationId xmlns:p14="http://schemas.microsoft.com/office/powerpoint/2010/main" val="21882919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02111984F565}" type="slidenum">
              <a:rPr lang="en-US" smtClean="0"/>
              <a:pPr/>
              <a:t>28</a:t>
            </a:fld>
            <a:endParaRPr lang="en-US" dirty="0"/>
          </a:p>
        </p:txBody>
      </p:sp>
      <p:pic>
        <p:nvPicPr>
          <p:cNvPr id="2050" name="Picture 2" descr="C:\Users\Elite\Downloads\14237637_1094654687296267_2679893216205074517_n.jpg"/>
          <p:cNvPicPr>
            <a:picLocks noGrp="1" noChangeAspect="1" noChangeArrowheads="1"/>
          </p:cNvPicPr>
          <p:nvPr>
            <p:ph idx="1"/>
          </p:nvPr>
        </p:nvPicPr>
        <p:blipFill>
          <a:blip r:embed="rId3"/>
          <a:srcRect/>
          <a:stretch>
            <a:fillRect/>
          </a:stretch>
        </p:blipFill>
        <p:spPr bwMode="auto">
          <a:xfrm>
            <a:off x="88900" y="1155700"/>
            <a:ext cx="6297579" cy="5651500"/>
          </a:xfrm>
          <a:prstGeom prst="rect">
            <a:avLst/>
          </a:prstGeom>
          <a:noFill/>
        </p:spPr>
      </p:pic>
      <p:pic>
        <p:nvPicPr>
          <p:cNvPr id="6" name="صورة 2" descr="C:\Users\Elite\Desktop\18118867_1897774330510171_2870466120915406059_n.jpg"/>
          <p:cNvPicPr/>
          <p:nvPr/>
        </p:nvPicPr>
        <p:blipFill>
          <a:blip r:embed="rId4"/>
          <a:srcRect/>
          <a:stretch>
            <a:fillRect/>
          </a:stretch>
        </p:blipFill>
        <p:spPr bwMode="auto">
          <a:xfrm>
            <a:off x="6642735" y="1155700"/>
            <a:ext cx="5383530" cy="5651499"/>
          </a:xfrm>
          <a:prstGeom prst="rect">
            <a:avLst/>
          </a:prstGeom>
          <a:noFill/>
          <a:ln w="9525">
            <a:noFill/>
            <a:miter lim="800000"/>
            <a:headEnd/>
            <a:tailEnd/>
          </a:ln>
        </p:spPr>
      </p:pic>
    </p:spTree>
    <p:extLst>
      <p:ext uri="{BB962C8B-B14F-4D97-AF65-F5344CB8AC3E}">
        <p14:creationId xmlns:p14="http://schemas.microsoft.com/office/powerpoint/2010/main" val="30598950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solidFill>
                  <a:srgbClr val="FF0000"/>
                </a:solidFill>
              </a:rPr>
              <a:t>Recommendation</a:t>
            </a:r>
            <a:endParaRPr lang="ar-SA" sz="4000" b="1" dirty="0">
              <a:solidFill>
                <a:srgbClr val="FF0000"/>
              </a:solidFill>
            </a:endParaRPr>
          </a:p>
        </p:txBody>
      </p:sp>
      <p:sp>
        <p:nvSpPr>
          <p:cNvPr id="3" name="Content Placeholder 2"/>
          <p:cNvSpPr>
            <a:spLocks noGrp="1"/>
          </p:cNvSpPr>
          <p:nvPr>
            <p:ph idx="1"/>
          </p:nvPr>
        </p:nvSpPr>
        <p:spPr>
          <a:xfrm>
            <a:off x="743735" y="1968696"/>
            <a:ext cx="10447004" cy="4195481"/>
          </a:xfrm>
        </p:spPr>
        <p:txBody>
          <a:bodyPr>
            <a:normAutofit/>
          </a:bodyPr>
          <a:lstStyle/>
          <a:p>
            <a:pPr marL="0" indent="0" algn="l" rtl="0">
              <a:buNone/>
            </a:pPr>
            <a:r>
              <a:rPr lang="en-US" sz="2400" dirty="0"/>
              <a:t>We hope that Qalqilya Municipality take our study and achieve it in the ground</a:t>
            </a:r>
            <a:r>
              <a:rPr lang="ar-SA" sz="2400" dirty="0"/>
              <a:t>  </a:t>
            </a:r>
            <a:r>
              <a:rPr lang="en-US" sz="2400" dirty="0"/>
              <a:t>.</a:t>
            </a:r>
          </a:p>
          <a:p>
            <a:pPr marL="0" indent="0" algn="l" rtl="0">
              <a:buNone/>
            </a:pPr>
            <a:endParaRPr lang="en-US" sz="2400" dirty="0"/>
          </a:p>
          <a:p>
            <a:pPr marL="0" indent="0" algn="l" rtl="0">
              <a:buNone/>
            </a:pPr>
            <a:endParaRPr lang="en-US" sz="2400" dirty="0"/>
          </a:p>
          <a:p>
            <a:pPr marL="0" indent="0" algn="l" rtl="0">
              <a:buNone/>
            </a:pPr>
            <a:endParaRPr lang="en-US" sz="2400" dirty="0"/>
          </a:p>
          <a:p>
            <a:pPr marL="0" indent="0" rtl="0">
              <a:buNone/>
            </a:pPr>
            <a:r>
              <a:rPr lang="en-US" sz="2400" b="1" dirty="0">
                <a:solidFill>
                  <a:srgbClr val="FFFF00"/>
                </a:solidFill>
              </a:rPr>
              <a:t>THANKS FOR YOUR ATTENTION </a:t>
            </a:r>
            <a:endParaRPr lang="ar-SA" sz="2400" b="1" dirty="0">
              <a:solidFill>
                <a:srgbClr val="FFFF00"/>
              </a:solidFill>
            </a:endParaRPr>
          </a:p>
        </p:txBody>
      </p:sp>
      <p:sp>
        <p:nvSpPr>
          <p:cNvPr id="4" name="Slide Number Placeholder 3"/>
          <p:cNvSpPr>
            <a:spLocks noGrp="1"/>
          </p:cNvSpPr>
          <p:nvPr>
            <p:ph type="sldNum" sz="quarter" idx="12"/>
          </p:nvPr>
        </p:nvSpPr>
        <p:spPr/>
        <p:txBody>
          <a:bodyPr/>
          <a:lstStyle/>
          <a:p>
            <a:fld id="{D57F1E4F-1CFF-5643-939E-02111984F565}" type="slidenum">
              <a:rPr lang="en-US" smtClean="0"/>
              <a:pPr/>
              <a:t>29</a:t>
            </a:fld>
            <a:endParaRPr lang="en-US" dirty="0"/>
          </a:p>
        </p:txBody>
      </p:sp>
    </p:spTree>
    <p:extLst>
      <p:ext uri="{BB962C8B-B14F-4D97-AF65-F5344CB8AC3E}">
        <p14:creationId xmlns:p14="http://schemas.microsoft.com/office/powerpoint/2010/main" val="2812474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FF0000"/>
                </a:solidFill>
              </a:rPr>
              <a:t>Objectives</a:t>
            </a:r>
            <a:endParaRPr lang="ar-SA" dirty="0"/>
          </a:p>
        </p:txBody>
      </p:sp>
      <p:sp>
        <p:nvSpPr>
          <p:cNvPr id="3" name="Content Placeholder 2"/>
          <p:cNvSpPr>
            <a:spLocks noGrp="1"/>
          </p:cNvSpPr>
          <p:nvPr>
            <p:ph idx="1"/>
          </p:nvPr>
        </p:nvSpPr>
        <p:spPr>
          <a:xfrm>
            <a:off x="799532" y="1480974"/>
            <a:ext cx="9251302" cy="5215944"/>
          </a:xfrm>
        </p:spPr>
        <p:txBody>
          <a:bodyPr>
            <a:normAutofit/>
          </a:bodyPr>
          <a:lstStyle/>
          <a:p>
            <a:pPr marL="457200" lvl="0" indent="-457200" algn="l" rtl="0"/>
            <a:r>
              <a:rPr lang="en-US" sz="2300" dirty="0">
                <a:latin typeface="Times New Roman" pitchFamily="18" charset="0"/>
                <a:cs typeface="Times New Roman" pitchFamily="18" charset="0"/>
              </a:rPr>
              <a:t>Collecting data for the new connection point including all parameters and their specifications ( location, transmission lines , …load ).</a:t>
            </a:r>
          </a:p>
          <a:p>
            <a:pPr marL="457200" lvl="0" indent="-457200" algn="l" rtl="0"/>
            <a:r>
              <a:rPr lang="en-US" sz="2300" dirty="0">
                <a:latin typeface="Times New Roman" pitchFamily="18" charset="0"/>
                <a:cs typeface="Times New Roman" pitchFamily="18" charset="0"/>
              </a:rPr>
              <a:t>Designing the one line diagram in ETAP program for new condition by adding the new connection point .</a:t>
            </a:r>
          </a:p>
          <a:p>
            <a:pPr marL="457200" indent="-457200" algn="l" rtl="0"/>
            <a:r>
              <a:rPr lang="en-US" sz="2300" dirty="0">
                <a:latin typeface="Times New Roman" pitchFamily="18" charset="0"/>
                <a:cs typeface="Times New Roman" pitchFamily="18" charset="0"/>
              </a:rPr>
              <a:t>Improving the voltage level and reducing the losses and </a:t>
            </a:r>
            <a:r>
              <a:rPr lang="en-US" sz="2400" dirty="0">
                <a:latin typeface="Times New Roman" pitchFamily="18" charset="0"/>
                <a:cs typeface="Times New Roman" pitchFamily="18" charset="0"/>
              </a:rPr>
              <a:t>correcting of power factor</a:t>
            </a:r>
            <a:r>
              <a:rPr lang="en-US" sz="2300" dirty="0">
                <a:latin typeface="Times New Roman" pitchFamily="18" charset="0"/>
                <a:cs typeface="Times New Roman" pitchFamily="18" charset="0"/>
              </a:rPr>
              <a:t> in the network .</a:t>
            </a:r>
          </a:p>
          <a:p>
            <a:pPr marL="457200" lvl="0" indent="-457200" algn="l" rtl="0"/>
            <a:r>
              <a:rPr lang="en-US" sz="2300" dirty="0">
                <a:latin typeface="Times New Roman" pitchFamily="18" charset="0"/>
                <a:cs typeface="Times New Roman" pitchFamily="18" charset="0"/>
              </a:rPr>
              <a:t>Making the system more protected by increasing reliability and stability .</a:t>
            </a:r>
          </a:p>
          <a:p>
            <a:pPr marL="457200" indent="-457200" algn="l" rtl="0"/>
            <a:r>
              <a:rPr lang="en-US" sz="2300" dirty="0">
                <a:latin typeface="Times New Roman" pitchFamily="18" charset="0"/>
                <a:cs typeface="Times New Roman" pitchFamily="18" charset="0"/>
              </a:rPr>
              <a:t>Analyzing the network under  maximum load condition  using load flow analyses.</a:t>
            </a:r>
          </a:p>
          <a:p>
            <a:pPr marL="457200" lvl="0" indent="-457200" algn="l" rtl="0"/>
            <a:r>
              <a:rPr lang="en-US" sz="2300" dirty="0">
                <a:latin typeface="Times New Roman" pitchFamily="18" charset="0"/>
                <a:cs typeface="Times New Roman" pitchFamily="18" charset="0"/>
              </a:rPr>
              <a:t>To get economical benefit when improving the performance of  network.  </a:t>
            </a:r>
          </a:p>
        </p:txBody>
      </p:sp>
      <p:sp>
        <p:nvSpPr>
          <p:cNvPr id="4" name="Slide Number Placeholder 3"/>
          <p:cNvSpPr>
            <a:spLocks noGrp="1"/>
          </p:cNvSpPr>
          <p:nvPr>
            <p:ph type="sldNum" sz="quarter" idx="12"/>
          </p:nvPr>
        </p:nvSpPr>
        <p:spPr/>
        <p:txBody>
          <a:bodyPr/>
          <a:lstStyle/>
          <a:p>
            <a:fld id="{D57F1E4F-1CFF-5643-939E-02111984F565}" type="slidenum">
              <a:rPr lang="en-US" smtClean="0"/>
              <a:pPr/>
              <a:t>3</a:t>
            </a:fld>
            <a:endParaRPr lang="en-US" dirty="0"/>
          </a:p>
        </p:txBody>
      </p:sp>
    </p:spTree>
    <p:extLst>
      <p:ext uri="{BB962C8B-B14F-4D97-AF65-F5344CB8AC3E}">
        <p14:creationId xmlns:p14="http://schemas.microsoft.com/office/powerpoint/2010/main" val="17830105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35100" y="1063416"/>
            <a:ext cx="8001000" cy="5134184"/>
          </a:xfrm>
        </p:spPr>
      </p:pic>
      <p:sp>
        <p:nvSpPr>
          <p:cNvPr id="4" name="Slide Number Placeholder 3"/>
          <p:cNvSpPr>
            <a:spLocks noGrp="1"/>
          </p:cNvSpPr>
          <p:nvPr>
            <p:ph type="sldNum" sz="quarter" idx="12"/>
          </p:nvPr>
        </p:nvSpPr>
        <p:spPr/>
        <p:txBody>
          <a:bodyPr/>
          <a:lstStyle/>
          <a:p>
            <a:fld id="{D57F1E4F-1CFF-5643-939E-02111984F565}" type="slidenum">
              <a:rPr lang="en-US" smtClean="0"/>
              <a:t>30</a:t>
            </a:fld>
            <a:endParaRPr lang="en-US" dirty="0"/>
          </a:p>
        </p:txBody>
      </p:sp>
    </p:spTree>
    <p:extLst>
      <p:ext uri="{BB962C8B-B14F-4D97-AF65-F5344CB8AC3E}">
        <p14:creationId xmlns:p14="http://schemas.microsoft.com/office/powerpoint/2010/main" val="1553855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363151"/>
            <a:ext cx="9404723" cy="1400530"/>
          </a:xfrm>
        </p:spPr>
        <p:txBody>
          <a:bodyPr/>
          <a:lstStyle/>
          <a:p>
            <a:pPr algn="ctr"/>
            <a:r>
              <a:rPr lang="en-US" sz="4400" b="1" dirty="0">
                <a:solidFill>
                  <a:srgbClr val="FF0000"/>
                </a:solidFill>
              </a:rPr>
              <a:t>Why new connection point ?</a:t>
            </a:r>
            <a:endParaRPr lang="ar-SA" dirty="0"/>
          </a:p>
        </p:txBody>
      </p:sp>
      <p:sp>
        <p:nvSpPr>
          <p:cNvPr id="3" name="Content Placeholder 2"/>
          <p:cNvSpPr>
            <a:spLocks noGrp="1"/>
          </p:cNvSpPr>
          <p:nvPr>
            <p:ph idx="1"/>
          </p:nvPr>
        </p:nvSpPr>
        <p:spPr>
          <a:xfrm>
            <a:off x="251791" y="1568611"/>
            <a:ext cx="10534264" cy="5801932"/>
          </a:xfrm>
        </p:spPr>
        <p:txBody>
          <a:bodyPr/>
          <a:lstStyle/>
          <a:p>
            <a:pPr algn="l" rtl="0"/>
            <a:r>
              <a:rPr lang="en-US" sz="2100" b="1" dirty="0">
                <a:solidFill>
                  <a:srgbClr val="FF0000"/>
                </a:solidFill>
              </a:rPr>
              <a:t>The main problem </a:t>
            </a:r>
            <a:r>
              <a:rPr lang="en-US" sz="2100" dirty="0"/>
              <a:t>which faces Qalqilya  Network is that the power supplied by IEC </a:t>
            </a:r>
            <a:r>
              <a:rPr lang="ar-SA" sz="2100" dirty="0"/>
              <a:t>(الشركة القطرية الاسرائيلية ) ) </a:t>
            </a:r>
            <a:r>
              <a:rPr lang="en-US" sz="2100" dirty="0"/>
              <a:t>is not  enough for  the demand in the city,</a:t>
            </a:r>
            <a:r>
              <a:rPr lang="ar-SA" sz="2100" dirty="0"/>
              <a:t> </a:t>
            </a:r>
            <a:r>
              <a:rPr lang="en-US" sz="2100" dirty="0"/>
              <a:t>especially in the summer season . And because the old connection point has a capacity up to 13 MW which is not sufficient for the network .</a:t>
            </a:r>
          </a:p>
          <a:p>
            <a:pPr marL="0" indent="0" algn="l" rtl="0">
              <a:buNone/>
            </a:pPr>
            <a:endParaRPr lang="en-US" sz="2100" dirty="0"/>
          </a:p>
          <a:p>
            <a:pPr algn="l" rtl="0"/>
            <a:r>
              <a:rPr lang="en-US" sz="2100" b="1" dirty="0">
                <a:solidFill>
                  <a:srgbClr val="FF0000"/>
                </a:solidFill>
              </a:rPr>
              <a:t>To solve this problem </a:t>
            </a:r>
            <a:r>
              <a:rPr lang="en-US" sz="2100" dirty="0"/>
              <a:t>, we add a new connection point with IEC in  the south region of the city of Qalqilya   through an over head transmission line of 22 kV. The max demand is reached approximately to (7 MW) to cover the total demand . </a:t>
            </a:r>
          </a:p>
          <a:p>
            <a:pPr algn="l" rtl="0"/>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4</a:t>
            </a:fld>
            <a:endParaRPr lang="en-US" dirty="0"/>
          </a:p>
        </p:txBody>
      </p:sp>
    </p:spTree>
    <p:extLst>
      <p:ext uri="{BB962C8B-B14F-4D97-AF65-F5344CB8AC3E}">
        <p14:creationId xmlns:p14="http://schemas.microsoft.com/office/powerpoint/2010/main" val="2313748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0"/>
            <a:ext cx="9404723" cy="1853248"/>
          </a:xfrm>
        </p:spPr>
        <p:txBody>
          <a:bodyPr/>
          <a:lstStyle/>
          <a:p>
            <a:pPr algn="ctr"/>
            <a:r>
              <a:rPr lang="en-US" b="1" dirty="0">
                <a:solidFill>
                  <a:srgbClr val="FF0000"/>
                </a:solidFill>
              </a:rPr>
              <a:t>south Region Network</a:t>
            </a:r>
            <a:br>
              <a:rPr lang="en-US" b="1" dirty="0">
                <a:solidFill>
                  <a:srgbClr val="FF0000"/>
                </a:solidFill>
              </a:rPr>
            </a:br>
            <a:r>
              <a:rPr lang="en-US" b="1" dirty="0">
                <a:solidFill>
                  <a:srgbClr val="FF0000"/>
                </a:solidFill>
              </a:rPr>
              <a:t>     Before               &amp;              After</a:t>
            </a:r>
            <a:r>
              <a:rPr lang="ar-SA" b="1" dirty="0">
                <a:solidFill>
                  <a:srgbClr val="FF0000"/>
                </a:solidFill>
              </a:rPr>
              <a:t>   </a:t>
            </a:r>
          </a:p>
        </p:txBody>
      </p:sp>
      <p:sp>
        <p:nvSpPr>
          <p:cNvPr id="12" name="Slide Number Placeholder 11"/>
          <p:cNvSpPr>
            <a:spLocks noGrp="1"/>
          </p:cNvSpPr>
          <p:nvPr>
            <p:ph type="sldNum" sz="quarter" idx="12"/>
          </p:nvPr>
        </p:nvSpPr>
        <p:spPr/>
        <p:txBody>
          <a:bodyPr/>
          <a:lstStyle/>
          <a:p>
            <a:fld id="{D57F1E4F-1CFF-5643-939E-02111984F565}" type="slidenum">
              <a:rPr lang="en-US" smtClean="0"/>
              <a:pPr/>
              <a:t>5</a:t>
            </a:fld>
            <a:endParaRPr lang="en-US" dirty="0"/>
          </a:p>
        </p:txBody>
      </p:sp>
      <p:pic>
        <p:nvPicPr>
          <p:cNvPr id="7" name="صورة 1" descr="C:\Users\Elite\Desktop\الفصل الاخير\مشروع تخرج 1\مشروعي\الشبكة الاصلية.jpg"/>
          <p:cNvPicPr>
            <a:picLocks noGrp="1"/>
          </p:cNvPicPr>
          <p:nvPr>
            <p:ph idx="1"/>
          </p:nvPr>
        </p:nvPicPr>
        <p:blipFill>
          <a:blip r:embed="rId2"/>
          <a:srcRect/>
          <a:stretch>
            <a:fillRect/>
          </a:stretch>
        </p:blipFill>
        <p:spPr bwMode="auto">
          <a:xfrm>
            <a:off x="300445" y="1476103"/>
            <a:ext cx="5225144" cy="5016137"/>
          </a:xfrm>
          <a:prstGeom prst="rect">
            <a:avLst/>
          </a:prstGeom>
          <a:noFill/>
          <a:ln w="9525">
            <a:noFill/>
            <a:miter lim="800000"/>
            <a:headEnd/>
            <a:tailEnd/>
          </a:ln>
        </p:spPr>
      </p:pic>
      <p:pic>
        <p:nvPicPr>
          <p:cNvPr id="8" name="صورة 7" descr="C:\Users\Elite\Desktop\1478.png"/>
          <p:cNvPicPr/>
          <p:nvPr/>
        </p:nvPicPr>
        <p:blipFill>
          <a:blip r:embed="rId3"/>
          <a:srcRect/>
          <a:stretch>
            <a:fillRect/>
          </a:stretch>
        </p:blipFill>
        <p:spPr bwMode="auto">
          <a:xfrm>
            <a:off x="5912576" y="1593669"/>
            <a:ext cx="5905500" cy="4767942"/>
          </a:xfrm>
          <a:prstGeom prst="rect">
            <a:avLst/>
          </a:prstGeom>
          <a:noFill/>
          <a:ln w="9525">
            <a:noFill/>
            <a:miter lim="800000"/>
            <a:headEnd/>
            <a:tailEnd/>
          </a:ln>
        </p:spPr>
      </p:pic>
    </p:spTree>
    <p:extLst>
      <p:ext uri="{BB962C8B-B14F-4D97-AF65-F5344CB8AC3E}">
        <p14:creationId xmlns:p14="http://schemas.microsoft.com/office/powerpoint/2010/main" val="4268487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92D050"/>
                </a:solidFill>
              </a:rPr>
              <a:t>Methodology</a:t>
            </a:r>
            <a:endParaRPr lang="ar-SA" dirty="0">
              <a:solidFill>
                <a:srgbClr val="92D05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32087897"/>
              </p:ext>
            </p:extLst>
          </p:nvPr>
        </p:nvGraphicFramePr>
        <p:xfrm>
          <a:off x="646112" y="1275009"/>
          <a:ext cx="9721382" cy="53447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D57F1E4F-1CFF-5643-939E-02111984F565}" type="slidenum">
              <a:rPr lang="en-US" smtClean="0"/>
              <a:pPr/>
              <a:t>6</a:t>
            </a:fld>
            <a:endParaRPr lang="en-US" dirty="0"/>
          </a:p>
        </p:txBody>
      </p:sp>
      <p:sp>
        <p:nvSpPr>
          <p:cNvPr id="6" name="Footer Placeholder 5"/>
          <p:cNvSpPr>
            <a:spLocks noGrp="1"/>
          </p:cNvSpPr>
          <p:nvPr>
            <p:ph type="ftr" sz="quarter" idx="11"/>
          </p:nvPr>
        </p:nvSpPr>
        <p:spPr/>
        <p:txBody>
          <a:bodyPr/>
          <a:lstStyle/>
          <a:p>
            <a:r>
              <a:rPr lang="en-US" dirty="0"/>
              <a:t>Rehabilitation of the </a:t>
            </a:r>
            <a:r>
              <a:rPr lang="en-US" dirty="0" err="1"/>
              <a:t>qalqiliaya</a:t>
            </a:r>
            <a:r>
              <a:rPr lang="en-US" dirty="0"/>
              <a:t>  electrical network</a:t>
            </a:r>
          </a:p>
        </p:txBody>
      </p:sp>
    </p:spTree>
    <p:extLst>
      <p:ext uri="{BB962C8B-B14F-4D97-AF65-F5344CB8AC3E}">
        <p14:creationId xmlns:p14="http://schemas.microsoft.com/office/powerpoint/2010/main" val="869777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46" y="295729"/>
            <a:ext cx="9404723" cy="1400530"/>
          </a:xfrm>
        </p:spPr>
        <p:txBody>
          <a:bodyPr/>
          <a:lstStyle/>
          <a:p>
            <a:pPr marL="571500" indent="-571500" algn="r" rtl="0">
              <a:buClr>
                <a:srgbClr val="92D050"/>
              </a:buClr>
              <a:buFont typeface="Wingdings" panose="05000000000000000000" pitchFamily="2" charset="2"/>
              <a:buChar char="q"/>
            </a:pPr>
            <a:r>
              <a:rPr lang="en-US" sz="4000" b="1" dirty="0">
                <a:solidFill>
                  <a:srgbClr val="FF0000"/>
                </a:solidFill>
              </a:rPr>
              <a:t>Plotting one-line diagram using ETAP software for new Network</a:t>
            </a:r>
            <a:r>
              <a:rPr lang="ar-SA" sz="4000" b="1" dirty="0">
                <a:solidFill>
                  <a:srgbClr val="FF0000"/>
                </a:solidFill>
              </a:rPr>
              <a:t> </a:t>
            </a:r>
            <a:endParaRPr lang="ar-SA" dirty="0"/>
          </a:p>
        </p:txBody>
      </p:sp>
      <p:sp>
        <p:nvSpPr>
          <p:cNvPr id="3" name="Content Placeholder 2"/>
          <p:cNvSpPr>
            <a:spLocks noGrp="1"/>
          </p:cNvSpPr>
          <p:nvPr>
            <p:ph idx="1"/>
          </p:nvPr>
        </p:nvSpPr>
        <p:spPr>
          <a:xfrm>
            <a:off x="875201" y="2207286"/>
            <a:ext cx="8946541" cy="4195481"/>
          </a:xfrm>
        </p:spPr>
        <p:txBody>
          <a:bodyPr/>
          <a:lstStyle/>
          <a:p>
            <a:pPr algn="l" rtl="0"/>
            <a:r>
              <a:rPr lang="en-US" sz="2200" dirty="0"/>
              <a:t>We make a load flow study and analysis  Network using ETAP software .</a:t>
            </a:r>
          </a:p>
          <a:p>
            <a:pPr algn="l" rtl="0"/>
            <a:r>
              <a:rPr lang="en-US" sz="2200" b="1" dirty="0">
                <a:solidFill>
                  <a:srgbClr val="FF0000"/>
                </a:solidFill>
              </a:rPr>
              <a:t>Components of the network :</a:t>
            </a:r>
          </a:p>
          <a:p>
            <a:pPr marL="457200" indent="-457200" algn="l" rtl="0">
              <a:buClrTx/>
              <a:buFont typeface="+mj-lt"/>
              <a:buAutoNum type="arabicPeriod"/>
            </a:pPr>
            <a:r>
              <a:rPr lang="en-US" sz="2200" dirty="0"/>
              <a:t>Two sources (22 kV) .</a:t>
            </a:r>
          </a:p>
          <a:p>
            <a:pPr marL="457200" indent="-457200" algn="l" rtl="0">
              <a:buClrTx/>
              <a:buFont typeface="+mj-lt"/>
              <a:buAutoNum type="arabicPeriod"/>
            </a:pPr>
            <a:r>
              <a:rPr lang="en-US" sz="2200" dirty="0"/>
              <a:t>(</a:t>
            </a:r>
            <a:r>
              <a:rPr lang="en-US" sz="2400" dirty="0"/>
              <a:t>201</a:t>
            </a:r>
            <a:r>
              <a:rPr lang="en-US" sz="2200" dirty="0"/>
              <a:t> ) bus in this network .</a:t>
            </a:r>
          </a:p>
          <a:p>
            <a:pPr marL="457200" indent="-457200" algn="l" rtl="0">
              <a:buClrTx/>
              <a:buFont typeface="+mj-lt"/>
              <a:buAutoNum type="arabicPeriod"/>
            </a:pPr>
            <a:r>
              <a:rPr lang="en-US" sz="2200" dirty="0"/>
              <a:t>(</a:t>
            </a:r>
            <a:r>
              <a:rPr lang="ar-SA" sz="2400" dirty="0"/>
              <a:t>87</a:t>
            </a:r>
            <a:r>
              <a:rPr lang="en-US" sz="2200" dirty="0"/>
              <a:t>)  loads( residential, industrial, commercial).</a:t>
            </a:r>
          </a:p>
          <a:p>
            <a:pPr marL="457200" indent="-457200" algn="l" rtl="0">
              <a:buClrTx/>
              <a:buFont typeface="+mj-lt"/>
              <a:buAutoNum type="arabicPeriod"/>
            </a:pPr>
            <a:r>
              <a:rPr lang="en-US" sz="2200" dirty="0"/>
              <a:t>( 85 ) Distribution transformers .</a:t>
            </a:r>
          </a:p>
          <a:p>
            <a:pPr marL="0" indent="0" algn="l" rtl="0">
              <a:buNone/>
            </a:pPr>
            <a:endParaRPr lang="ar-SA"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7</a:t>
            </a:fld>
            <a:endParaRPr lang="en-US" dirty="0"/>
          </a:p>
        </p:txBody>
      </p:sp>
    </p:spTree>
    <p:extLst>
      <p:ext uri="{BB962C8B-B14F-4D97-AF65-F5344CB8AC3E}">
        <p14:creationId xmlns:p14="http://schemas.microsoft.com/office/powerpoint/2010/main" val="3764527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rtl="0">
              <a:buClr>
                <a:srgbClr val="92D050"/>
              </a:buClr>
              <a:buFont typeface="Wingdings" panose="05000000000000000000" pitchFamily="2" charset="2"/>
              <a:buChar char="q"/>
            </a:pPr>
            <a:r>
              <a:rPr lang="en-US" b="1" dirty="0">
                <a:solidFill>
                  <a:srgbClr val="FF0000"/>
                </a:solidFill>
              </a:rPr>
              <a:t>The results of load flow in original case</a:t>
            </a:r>
            <a:endParaRPr lang="ar-SA" b="1" dirty="0">
              <a:solidFill>
                <a:srgbClr val="FF00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3713110"/>
              </p:ext>
            </p:extLst>
          </p:nvPr>
        </p:nvGraphicFramePr>
        <p:xfrm>
          <a:off x="1103314" y="2052638"/>
          <a:ext cx="8947149" cy="4495482"/>
        </p:xfrm>
        <a:graphic>
          <a:graphicData uri="http://schemas.openxmlformats.org/drawingml/2006/table">
            <a:tbl>
              <a:tblPr rtl="1" firstRow="1" bandRow="1">
                <a:tableStyleId>{21E4AEA4-8DFA-4A89-87EB-49C32662AFE0}</a:tableStyleId>
              </a:tblPr>
              <a:tblGrid>
                <a:gridCol w="2982383">
                  <a:extLst>
                    <a:ext uri="{9D8B030D-6E8A-4147-A177-3AD203B41FA5}">
                      <a16:colId xmlns:a16="http://schemas.microsoft.com/office/drawing/2014/main" val="20000"/>
                    </a:ext>
                  </a:extLst>
                </a:gridCol>
                <a:gridCol w="2982383">
                  <a:extLst>
                    <a:ext uri="{9D8B030D-6E8A-4147-A177-3AD203B41FA5}">
                      <a16:colId xmlns:a16="http://schemas.microsoft.com/office/drawing/2014/main" val="20001"/>
                    </a:ext>
                  </a:extLst>
                </a:gridCol>
                <a:gridCol w="2982383">
                  <a:extLst>
                    <a:ext uri="{9D8B030D-6E8A-4147-A177-3AD203B41FA5}">
                      <a16:colId xmlns:a16="http://schemas.microsoft.com/office/drawing/2014/main" val="20002"/>
                    </a:ext>
                  </a:extLst>
                </a:gridCol>
              </a:tblGrid>
              <a:tr h="416242">
                <a:tc>
                  <a:txBody>
                    <a:bodyPr/>
                    <a:lstStyle/>
                    <a:p>
                      <a:pPr algn="ctr" rtl="1"/>
                      <a:r>
                        <a:rPr lang="en-US" dirty="0"/>
                        <a:t>Operating</a:t>
                      </a:r>
                      <a:r>
                        <a:rPr lang="en-US" baseline="0" dirty="0"/>
                        <a:t> Voltage(kV)</a:t>
                      </a:r>
                      <a:endParaRPr lang="ar-SA" dirty="0"/>
                    </a:p>
                  </a:txBody>
                  <a:tcPr/>
                </a:tc>
                <a:tc>
                  <a:txBody>
                    <a:bodyPr/>
                    <a:lstStyle/>
                    <a:p>
                      <a:pPr algn="ctr" rtl="1"/>
                      <a:r>
                        <a:rPr lang="en-US" dirty="0"/>
                        <a:t>Rated</a:t>
                      </a:r>
                      <a:r>
                        <a:rPr lang="en-US" baseline="0" dirty="0"/>
                        <a:t> Voltage(kV)</a:t>
                      </a:r>
                      <a:endParaRPr lang="ar-SA" dirty="0"/>
                    </a:p>
                  </a:txBody>
                  <a:tcPr/>
                </a:tc>
                <a:tc>
                  <a:txBody>
                    <a:bodyPr/>
                    <a:lstStyle/>
                    <a:p>
                      <a:pPr algn="ctr" rtl="1"/>
                      <a:r>
                        <a:rPr lang="en-US" dirty="0"/>
                        <a:t>Bus</a:t>
                      </a:r>
                      <a:endParaRPr lang="ar-SA" dirty="0"/>
                    </a:p>
                  </a:txBody>
                  <a:tcPr/>
                </a:tc>
                <a:extLst>
                  <a:ext uri="{0D108BD9-81ED-4DB2-BD59-A6C34878D82A}">
                    <a16:rowId xmlns:a16="http://schemas.microsoft.com/office/drawing/2014/main" val="10000"/>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21.4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22</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a:t>
                      </a:r>
                      <a:endParaRPr lang="en-US" sz="1100">
                        <a:latin typeface="Calibri"/>
                        <a:ea typeface="Calibri"/>
                        <a:cs typeface="Arial"/>
                      </a:endParaRPr>
                    </a:p>
                  </a:txBody>
                  <a:tcPr marL="68580" marR="68580" marT="0" marB="0"/>
                </a:tc>
                <a:extLst>
                  <a:ext uri="{0D108BD9-81ED-4DB2-BD59-A6C34878D82A}">
                    <a16:rowId xmlns:a16="http://schemas.microsoft.com/office/drawing/2014/main" val="10001"/>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21.381</a:t>
                      </a:r>
                      <a:endParaRPr lang="en-US" sz="1100">
                        <a:latin typeface="Calibri"/>
                        <a:ea typeface="Calibri"/>
                        <a:cs typeface="Arial"/>
                      </a:endParaRPr>
                    </a:p>
                  </a:txBody>
                  <a:tcPr marL="68580" marR="68580" marT="0" marB="0"/>
                </a:tc>
                <a:tc>
                  <a:txBody>
                    <a:bodyPr/>
                    <a:lstStyle/>
                    <a:p>
                      <a:pPr marL="0" marR="0" algn="ctr" rtl="0">
                        <a:lnSpc>
                          <a:spcPct val="107000"/>
                        </a:lnSpc>
                        <a:spcBef>
                          <a:spcPts val="0"/>
                        </a:spcBef>
                        <a:spcAft>
                          <a:spcPts val="0"/>
                        </a:spcAft>
                      </a:pPr>
                      <a:r>
                        <a:rPr lang="en-US" sz="1100" b="1">
                          <a:solidFill>
                            <a:srgbClr val="000000"/>
                          </a:solidFill>
                          <a:latin typeface="Times New Roman"/>
                          <a:ea typeface="Times New Roman"/>
                          <a:cs typeface="Arial"/>
                        </a:rPr>
                        <a:t>22</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Bus2</a:t>
                      </a:r>
                      <a:endParaRPr lang="en-US" sz="1100">
                        <a:latin typeface="Calibri"/>
                        <a:ea typeface="Calibri"/>
                        <a:cs typeface="Arial"/>
                      </a:endParaRPr>
                    </a:p>
                  </a:txBody>
                  <a:tcPr marL="68580" marR="68580" marT="0" marB="0"/>
                </a:tc>
                <a:extLst>
                  <a:ext uri="{0D108BD9-81ED-4DB2-BD59-A6C34878D82A}">
                    <a16:rowId xmlns:a16="http://schemas.microsoft.com/office/drawing/2014/main" val="10002"/>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0.383</a:t>
                      </a:r>
                      <a:endParaRPr lang="en-US" sz="1100">
                        <a:latin typeface="Calibri"/>
                        <a:ea typeface="Calibri"/>
                        <a:cs typeface="Arial"/>
                      </a:endParaRPr>
                    </a:p>
                  </a:txBody>
                  <a:tcPr marL="68580" marR="68580" marT="0" marB="0"/>
                </a:tc>
                <a:tc>
                  <a:txBody>
                    <a:bodyPr/>
                    <a:lstStyle/>
                    <a:p>
                      <a:pPr marL="0" marR="0" algn="ctr" rtl="0">
                        <a:lnSpc>
                          <a:spcPct val="107000"/>
                        </a:lnSpc>
                        <a:spcBef>
                          <a:spcPts val="0"/>
                        </a:spcBef>
                        <a:spcAft>
                          <a:spcPts val="0"/>
                        </a:spcAft>
                      </a:pPr>
                      <a:r>
                        <a:rPr lang="en-US" sz="1100" b="1">
                          <a:solidFill>
                            <a:srgbClr val="000000"/>
                          </a:solidFill>
                          <a:latin typeface="Times New Roman"/>
                          <a:ea typeface="Times New Roman"/>
                          <a:cs typeface="Arial"/>
                        </a:rPr>
                        <a:t>0.4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Bus11</a:t>
                      </a:r>
                      <a:endParaRPr lang="en-US" sz="1100">
                        <a:latin typeface="Calibri"/>
                        <a:ea typeface="Calibri"/>
                        <a:cs typeface="Arial"/>
                      </a:endParaRPr>
                    </a:p>
                  </a:txBody>
                  <a:tcPr marL="68580" marR="68580" marT="0" marB="0"/>
                </a:tc>
                <a:extLst>
                  <a:ext uri="{0D108BD9-81ED-4DB2-BD59-A6C34878D82A}">
                    <a16:rowId xmlns:a16="http://schemas.microsoft.com/office/drawing/2014/main" val="10003"/>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0.386</a:t>
                      </a:r>
                      <a:endParaRPr lang="en-US" sz="1100">
                        <a:latin typeface="Calibri"/>
                        <a:ea typeface="Calibri"/>
                        <a:cs typeface="Arial"/>
                      </a:endParaRPr>
                    </a:p>
                  </a:txBody>
                  <a:tcPr marL="68580" marR="68580" marT="0" marB="0"/>
                </a:tc>
                <a:tc>
                  <a:txBody>
                    <a:bodyPr/>
                    <a:lstStyle/>
                    <a:p>
                      <a:pPr marL="0" marR="0" algn="ctr" rtl="0">
                        <a:lnSpc>
                          <a:spcPct val="107000"/>
                        </a:lnSpc>
                        <a:spcBef>
                          <a:spcPts val="0"/>
                        </a:spcBef>
                        <a:spcAft>
                          <a:spcPts val="0"/>
                        </a:spcAft>
                      </a:pPr>
                      <a:r>
                        <a:rPr lang="en-US" sz="1100" b="1">
                          <a:solidFill>
                            <a:srgbClr val="000000"/>
                          </a:solidFill>
                          <a:latin typeface="Times New Roman"/>
                          <a:ea typeface="Times New Roman"/>
                          <a:cs typeface="Arial"/>
                        </a:rPr>
                        <a:t>0.4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Bus16</a:t>
                      </a:r>
                      <a:endParaRPr lang="en-US" sz="1100">
                        <a:latin typeface="Calibri"/>
                        <a:ea typeface="Calibri"/>
                        <a:cs typeface="Arial"/>
                      </a:endParaRPr>
                    </a:p>
                  </a:txBody>
                  <a:tcPr marL="68580" marR="68580" marT="0" marB="0"/>
                </a:tc>
                <a:extLst>
                  <a:ext uri="{0D108BD9-81ED-4DB2-BD59-A6C34878D82A}">
                    <a16:rowId xmlns:a16="http://schemas.microsoft.com/office/drawing/2014/main" val="10004"/>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0.385</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b="1">
                          <a:solidFill>
                            <a:srgbClr val="000000"/>
                          </a:solidFill>
                          <a:latin typeface="Times New Roman"/>
                          <a:ea typeface="Times New Roman"/>
                          <a:cs typeface="Arial"/>
                        </a:rPr>
                        <a:t>0.4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Bus30</a:t>
                      </a:r>
                      <a:endParaRPr lang="en-US" sz="1100">
                        <a:latin typeface="Calibri"/>
                        <a:ea typeface="Calibri"/>
                        <a:cs typeface="Arial"/>
                      </a:endParaRPr>
                    </a:p>
                  </a:txBody>
                  <a:tcPr marL="68580" marR="68580" marT="0" marB="0"/>
                </a:tc>
                <a:extLst>
                  <a:ext uri="{0D108BD9-81ED-4DB2-BD59-A6C34878D82A}">
                    <a16:rowId xmlns:a16="http://schemas.microsoft.com/office/drawing/2014/main" val="10005"/>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0.382</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b="1">
                          <a:solidFill>
                            <a:srgbClr val="000000"/>
                          </a:solidFill>
                          <a:latin typeface="Times New Roman"/>
                          <a:ea typeface="Times New Roman"/>
                          <a:cs typeface="Arial"/>
                        </a:rPr>
                        <a:t>0.4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Bus89</a:t>
                      </a:r>
                      <a:endParaRPr lang="en-US" sz="1100">
                        <a:latin typeface="Calibri"/>
                        <a:ea typeface="Calibri"/>
                        <a:cs typeface="Arial"/>
                      </a:endParaRPr>
                    </a:p>
                  </a:txBody>
                  <a:tcPr marL="68580" marR="68580" marT="0" marB="0"/>
                </a:tc>
                <a:extLst>
                  <a:ext uri="{0D108BD9-81ED-4DB2-BD59-A6C34878D82A}">
                    <a16:rowId xmlns:a16="http://schemas.microsoft.com/office/drawing/2014/main" val="10006"/>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b="1">
                          <a:solidFill>
                            <a:srgbClr val="000000"/>
                          </a:solidFill>
                          <a:latin typeface="Times New Roman"/>
                          <a:ea typeface="Times New Roman"/>
                          <a:cs typeface="Arial"/>
                        </a:rPr>
                        <a:t>0.4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Bus96</a:t>
                      </a:r>
                      <a:endParaRPr lang="en-US" sz="1100">
                        <a:latin typeface="Calibri"/>
                        <a:ea typeface="Calibri"/>
                        <a:cs typeface="Arial"/>
                      </a:endParaRPr>
                    </a:p>
                  </a:txBody>
                  <a:tcPr marL="68580" marR="68580" marT="0" marB="0"/>
                </a:tc>
                <a:extLst>
                  <a:ext uri="{0D108BD9-81ED-4DB2-BD59-A6C34878D82A}">
                    <a16:rowId xmlns:a16="http://schemas.microsoft.com/office/drawing/2014/main" val="10007"/>
                  </a:ext>
                </a:extLst>
              </a:tr>
              <a:tr h="370840">
                <a:tc>
                  <a:txBody>
                    <a:bodyPr/>
                    <a:lstStyle/>
                    <a:p>
                      <a:pPr marL="0" marR="0" algn="ctr" rtl="1">
                        <a:lnSpc>
                          <a:spcPct val="107000"/>
                        </a:lnSpc>
                        <a:spcBef>
                          <a:spcPts val="0"/>
                        </a:spcBef>
                        <a:spcAft>
                          <a:spcPts val="0"/>
                        </a:spcAft>
                      </a:pPr>
                      <a:r>
                        <a:rPr lang="ar-SA" sz="1100" b="1">
                          <a:solidFill>
                            <a:srgbClr val="000000"/>
                          </a:solidFill>
                          <a:latin typeface="Calibri"/>
                          <a:ea typeface="Times New Roman"/>
                          <a:cs typeface="Times New Roman"/>
                        </a:rPr>
                        <a:t>0.384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b="1">
                          <a:solidFill>
                            <a:srgbClr val="000000"/>
                          </a:solidFill>
                          <a:latin typeface="Times New Roman"/>
                          <a:ea typeface="Times New Roman"/>
                          <a:cs typeface="Arial"/>
                        </a:rPr>
                        <a:t>0.4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Bus110</a:t>
                      </a:r>
                      <a:endParaRPr lang="en-US" sz="1100">
                        <a:latin typeface="Calibri"/>
                        <a:ea typeface="Calibri"/>
                        <a:cs typeface="Arial"/>
                      </a:endParaRPr>
                    </a:p>
                  </a:txBody>
                  <a:tcPr marL="68580" marR="68580" marT="0" marB="0"/>
                </a:tc>
                <a:extLst>
                  <a:ext uri="{0D108BD9-81ED-4DB2-BD59-A6C34878D82A}">
                    <a16:rowId xmlns:a16="http://schemas.microsoft.com/office/drawing/2014/main" val="10008"/>
                  </a:ext>
                </a:extLst>
              </a:tr>
              <a:tr h="370840">
                <a:tc>
                  <a:txBody>
                    <a:bodyPr/>
                    <a:lstStyle/>
                    <a:p>
                      <a:pPr marL="0" marR="0" algn="ctr" rtl="1">
                        <a:lnSpc>
                          <a:spcPct val="107000"/>
                        </a:lnSpc>
                        <a:spcBef>
                          <a:spcPts val="0"/>
                        </a:spcBef>
                        <a:spcAft>
                          <a:spcPts val="0"/>
                        </a:spcAft>
                      </a:pPr>
                      <a:r>
                        <a:rPr lang="ar-SA" sz="1100" b="1" dirty="0">
                          <a:solidFill>
                            <a:srgbClr val="000000"/>
                          </a:solidFill>
                          <a:latin typeface="Calibri"/>
                          <a:ea typeface="Times New Roman"/>
                          <a:cs typeface="Times New Roman"/>
                        </a:rPr>
                        <a:t>0.385</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b="1">
                          <a:solidFill>
                            <a:srgbClr val="000000"/>
                          </a:solidFill>
                          <a:latin typeface="Times New Roman"/>
                          <a:ea typeface="Times New Roman"/>
                          <a:cs typeface="Arial"/>
                        </a:rPr>
                        <a:t>0.4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Bus111</a:t>
                      </a:r>
                      <a:endParaRPr lang="en-US" sz="1100">
                        <a:latin typeface="Calibri"/>
                        <a:ea typeface="Calibri"/>
                        <a:cs typeface="Arial"/>
                      </a:endParaRPr>
                    </a:p>
                  </a:txBody>
                  <a:tcPr marL="68580" marR="68580" marT="0" marB="0"/>
                </a:tc>
                <a:extLst>
                  <a:ext uri="{0D108BD9-81ED-4DB2-BD59-A6C34878D82A}">
                    <a16:rowId xmlns:a16="http://schemas.microsoft.com/office/drawing/2014/main" val="10009"/>
                  </a:ext>
                </a:extLst>
              </a:tr>
              <a:tr h="370840">
                <a:tc>
                  <a:txBody>
                    <a:bodyPr/>
                    <a:lstStyle/>
                    <a:p>
                      <a:pPr marL="0" marR="0" algn="ctr" rtl="1">
                        <a:lnSpc>
                          <a:spcPct val="107000"/>
                        </a:lnSpc>
                        <a:spcBef>
                          <a:spcPts val="0"/>
                        </a:spcBef>
                        <a:spcAft>
                          <a:spcPts val="0"/>
                        </a:spcAft>
                      </a:pPr>
                      <a:r>
                        <a:rPr lang="ar-SA" sz="1100" b="1" dirty="0">
                          <a:solidFill>
                            <a:srgbClr val="000000"/>
                          </a:solidFill>
                          <a:latin typeface="Calibri"/>
                          <a:ea typeface="Times New Roman"/>
                          <a:cs typeface="Times New Roman"/>
                        </a:rPr>
                        <a:t>0.386</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b="1">
                          <a:solidFill>
                            <a:srgbClr val="000000"/>
                          </a:solidFill>
                          <a:latin typeface="Times New Roman"/>
                          <a:ea typeface="Times New Roman"/>
                          <a:cs typeface="Arial"/>
                        </a:rPr>
                        <a:t>0.4</a:t>
                      </a:r>
                      <a:endParaRPr lang="en-US" sz="110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a:solidFill>
                            <a:srgbClr val="000000"/>
                          </a:solidFill>
                          <a:latin typeface="Times New Roman"/>
                          <a:ea typeface="Times New Roman"/>
                          <a:cs typeface="Arial"/>
                        </a:rPr>
                        <a:t>Bus113</a:t>
                      </a:r>
                      <a:endParaRPr lang="en-US" sz="1100">
                        <a:latin typeface="Calibri"/>
                        <a:ea typeface="Calibri"/>
                        <a:cs typeface="Arial"/>
                      </a:endParaRPr>
                    </a:p>
                  </a:txBody>
                  <a:tcPr marL="68580" marR="68580" marT="0" marB="0"/>
                </a:tc>
                <a:extLst>
                  <a:ext uri="{0D108BD9-81ED-4DB2-BD59-A6C34878D82A}">
                    <a16:rowId xmlns:a16="http://schemas.microsoft.com/office/drawing/2014/main" val="10010"/>
                  </a:ext>
                </a:extLst>
              </a:tr>
              <a:tr h="370840">
                <a:tc>
                  <a:txBody>
                    <a:bodyPr/>
                    <a:lstStyle/>
                    <a:p>
                      <a:pPr marL="0" marR="0" algn="ctr" rtl="1">
                        <a:lnSpc>
                          <a:spcPct val="107000"/>
                        </a:lnSpc>
                        <a:spcBef>
                          <a:spcPts val="0"/>
                        </a:spcBef>
                        <a:spcAft>
                          <a:spcPts val="0"/>
                        </a:spcAft>
                      </a:pPr>
                      <a:r>
                        <a:rPr lang="ar-SA" sz="1100" b="1" dirty="0">
                          <a:solidFill>
                            <a:srgbClr val="000000"/>
                          </a:solidFill>
                          <a:latin typeface="Calibri"/>
                          <a:ea typeface="Times New Roman"/>
                          <a:cs typeface="Times New Roman"/>
                        </a:rPr>
                        <a:t>0.38</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b="1" dirty="0">
                          <a:solidFill>
                            <a:srgbClr val="000000"/>
                          </a:solidFill>
                          <a:latin typeface="Times New Roman"/>
                          <a:ea typeface="Times New Roman"/>
                          <a:cs typeface="Arial"/>
                        </a:rPr>
                        <a:t>0.4</a:t>
                      </a:r>
                      <a:endParaRPr lang="en-US" sz="1100" dirty="0">
                        <a:latin typeface="Calibri"/>
                        <a:ea typeface="Calibri"/>
                        <a:cs typeface="Arial"/>
                      </a:endParaRPr>
                    </a:p>
                  </a:txBody>
                  <a:tcPr marL="68580" marR="68580" marT="0" marB="0"/>
                </a:tc>
                <a:tc>
                  <a:txBody>
                    <a:bodyPr/>
                    <a:lstStyle/>
                    <a:p>
                      <a:pPr marL="0" marR="0" algn="ctr" rtl="1">
                        <a:lnSpc>
                          <a:spcPct val="107000"/>
                        </a:lnSpc>
                        <a:spcBef>
                          <a:spcPts val="0"/>
                        </a:spcBef>
                        <a:spcAft>
                          <a:spcPts val="0"/>
                        </a:spcAft>
                      </a:pPr>
                      <a:r>
                        <a:rPr lang="en-US" sz="1100" dirty="0">
                          <a:solidFill>
                            <a:srgbClr val="000000"/>
                          </a:solidFill>
                          <a:latin typeface="Times New Roman"/>
                          <a:ea typeface="Times New Roman"/>
                          <a:cs typeface="Arial"/>
                        </a:rPr>
                        <a:t>Bus114</a:t>
                      </a:r>
                      <a:endParaRPr lang="en-US" sz="1100" dirty="0">
                        <a:latin typeface="Calibri"/>
                        <a:ea typeface="Calibri"/>
                        <a:cs typeface="Arial"/>
                      </a:endParaRPr>
                    </a:p>
                  </a:txBody>
                  <a:tcPr marL="68580" marR="68580" marT="0" marB="0"/>
                </a:tc>
                <a:extLst>
                  <a:ext uri="{0D108BD9-81ED-4DB2-BD59-A6C34878D82A}">
                    <a16:rowId xmlns:a16="http://schemas.microsoft.com/office/drawing/2014/main" val="10011"/>
                  </a:ext>
                </a:extLst>
              </a:tr>
            </a:tbl>
          </a:graphicData>
        </a:graphic>
      </p:graphicFrame>
      <p:sp>
        <p:nvSpPr>
          <p:cNvPr id="4" name="Slide Number Placeholder 3"/>
          <p:cNvSpPr>
            <a:spLocks noGrp="1"/>
          </p:cNvSpPr>
          <p:nvPr>
            <p:ph type="sldNum" sz="quarter" idx="12"/>
          </p:nvPr>
        </p:nvSpPr>
        <p:spPr/>
        <p:txBody>
          <a:bodyPr/>
          <a:lstStyle/>
          <a:p>
            <a:fld id="{D57F1E4F-1CFF-5643-939E-02111984F565}" type="slidenum">
              <a:rPr lang="en-US" smtClean="0"/>
              <a:pPr/>
              <a:t>8</a:t>
            </a:fld>
            <a:endParaRPr lang="en-US" dirty="0"/>
          </a:p>
        </p:txBody>
      </p:sp>
    </p:spTree>
    <p:extLst>
      <p:ext uri="{BB962C8B-B14F-4D97-AF65-F5344CB8AC3E}">
        <p14:creationId xmlns:p14="http://schemas.microsoft.com/office/powerpoint/2010/main" val="1060796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a:solidFill>
                  <a:srgbClr val="FF0000"/>
                </a:solidFill>
              </a:rPr>
              <a:t>Some of voltage buses :</a:t>
            </a:r>
            <a:endParaRPr lang="ar-SA" sz="4000" dirty="0">
              <a:solidFill>
                <a:srgbClr val="FF0000"/>
              </a:solidFill>
            </a:endParaRPr>
          </a:p>
        </p:txBody>
      </p:sp>
      <p:sp>
        <p:nvSpPr>
          <p:cNvPr id="4" name="Slide Number Placeholder 3"/>
          <p:cNvSpPr>
            <a:spLocks noGrp="1"/>
          </p:cNvSpPr>
          <p:nvPr>
            <p:ph type="sldNum" sz="quarter" idx="12"/>
          </p:nvPr>
        </p:nvSpPr>
        <p:spPr/>
        <p:txBody>
          <a:bodyPr/>
          <a:lstStyle/>
          <a:p>
            <a:fld id="{D57F1E4F-1CFF-5643-939E-02111984F565}" type="slidenum">
              <a:rPr lang="en-US" smtClean="0"/>
              <a:pPr/>
              <a:t>9</a:t>
            </a:fld>
            <a:endParaRPr lang="en-US" dirty="0"/>
          </a:p>
        </p:txBody>
      </p:sp>
      <p:sp>
        <p:nvSpPr>
          <p:cNvPr id="6" name="Footer Placeholder 5"/>
          <p:cNvSpPr>
            <a:spLocks noGrp="1"/>
          </p:cNvSpPr>
          <p:nvPr>
            <p:ph type="ftr" sz="quarter" idx="11"/>
          </p:nvPr>
        </p:nvSpPr>
        <p:spPr/>
        <p:txBody>
          <a:bodyPr/>
          <a:lstStyle/>
          <a:p>
            <a:r>
              <a:rPr lang="en-US" dirty="0"/>
              <a:t>Rehabilitation of the </a:t>
            </a:r>
            <a:r>
              <a:rPr lang="en-US" dirty="0" err="1"/>
              <a:t>qalqiliaya</a:t>
            </a:r>
            <a:r>
              <a:rPr lang="en-US" dirty="0"/>
              <a:t>  electrical network</a:t>
            </a:r>
          </a:p>
        </p:txBody>
      </p:sp>
      <p:pic>
        <p:nvPicPr>
          <p:cNvPr id="8" name="عنصر نائب للمحتوى 7" descr="C:\Users\Elite\Desktop\2222.jpg"/>
          <p:cNvPicPr>
            <a:picLocks noGrp="1"/>
          </p:cNvPicPr>
          <p:nvPr>
            <p:ph idx="1"/>
          </p:nvPr>
        </p:nvPicPr>
        <p:blipFill>
          <a:blip r:embed="rId3"/>
          <a:srcRect/>
          <a:stretch>
            <a:fillRect/>
          </a:stretch>
        </p:blipFill>
        <p:spPr bwMode="auto">
          <a:xfrm>
            <a:off x="1103312" y="2212480"/>
            <a:ext cx="9346973" cy="4188320"/>
          </a:xfrm>
          <a:prstGeom prst="rect">
            <a:avLst/>
          </a:prstGeom>
          <a:noFill/>
          <a:ln w="9525">
            <a:noFill/>
            <a:miter lim="800000"/>
            <a:headEnd/>
            <a:tailEnd/>
          </a:ln>
        </p:spPr>
      </p:pic>
    </p:spTree>
    <p:extLst>
      <p:ext uri="{BB962C8B-B14F-4D97-AF65-F5344CB8AC3E}">
        <p14:creationId xmlns:p14="http://schemas.microsoft.com/office/powerpoint/2010/main" val="31789342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2560</TotalTime>
  <Words>1799</Words>
  <Application>Microsoft Office PowerPoint</Application>
  <PresentationFormat>Widescreen</PresentationFormat>
  <Paragraphs>356</Paragraphs>
  <Slides>30</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Calibri</vt:lpstr>
      <vt:lpstr>Century Gothic</vt:lpstr>
      <vt:lpstr>David</vt:lpstr>
      <vt:lpstr>Imprint MT Shadow</vt:lpstr>
      <vt:lpstr>Times New Roman</vt:lpstr>
      <vt:lpstr>Wingdings</vt:lpstr>
      <vt:lpstr>Wingdings 3</vt:lpstr>
      <vt:lpstr>Ion</vt:lpstr>
      <vt:lpstr>An- Najah National University Rehabilitation of  qalqiliaya  Electrical Network by adding a new connection point  Submitted To :   Dr. Maher Khammash   Prepared By :  Ammar Eid . Mahmoud farraj .  2016-2017   </vt:lpstr>
      <vt:lpstr>Introduction</vt:lpstr>
      <vt:lpstr>Objectives</vt:lpstr>
      <vt:lpstr>Why new connection point ?</vt:lpstr>
      <vt:lpstr>south Region Network      Before               &amp;              After   </vt:lpstr>
      <vt:lpstr>Methodology</vt:lpstr>
      <vt:lpstr>Plotting one-line diagram using ETAP software for new Network </vt:lpstr>
      <vt:lpstr>The results of load flow in original case</vt:lpstr>
      <vt:lpstr>Some of voltage buses :</vt:lpstr>
      <vt:lpstr>Summary of results in original case</vt:lpstr>
      <vt:lpstr>Maximum load case  </vt:lpstr>
      <vt:lpstr>Load factor</vt:lpstr>
      <vt:lpstr>Our goal is to improve the voltages within the range by using the following steps : </vt:lpstr>
      <vt:lpstr>maximum load case</vt:lpstr>
      <vt:lpstr>Summary of results in maximum load case</vt:lpstr>
      <vt:lpstr>Add a new connection point</vt:lpstr>
      <vt:lpstr>Some of under voltage buses :</vt:lpstr>
      <vt:lpstr>Summary of results for new network </vt:lpstr>
      <vt:lpstr>Power Factor Improvement</vt:lpstr>
      <vt:lpstr>We added shunt capacitor banks at the buses at both transmission and distribution levels and loads with value : ( 300 , 400 , 1000 ) kVAR . </vt:lpstr>
      <vt:lpstr>Summary of results after improvement the network </vt:lpstr>
      <vt:lpstr>Elements Of The Network</vt:lpstr>
      <vt:lpstr>Elements Of The Network</vt:lpstr>
      <vt:lpstr> Economical Study </vt:lpstr>
      <vt:lpstr>Economical Study</vt:lpstr>
      <vt:lpstr>Conclusions</vt:lpstr>
      <vt:lpstr>new connection point</vt:lpstr>
      <vt:lpstr>PowerPoint Presentation</vt:lpstr>
      <vt:lpstr>Recommendation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Najah National University Rehabilitation of Nablus Electrical Network by adding a new connection point Submitted To :  Dr. Maher Khammash  Prepared By :  Ahmad Hatem Abd-Albaqi Ali Namrouti  2015-2016</dc:title>
  <dc:creator>AHMAD</dc:creator>
  <cp:lastModifiedBy>ammar eid</cp:lastModifiedBy>
  <cp:revision>143</cp:revision>
  <dcterms:created xsi:type="dcterms:W3CDTF">2016-05-11T08:07:44Z</dcterms:created>
  <dcterms:modified xsi:type="dcterms:W3CDTF">2017-05-23T19:24:50Z</dcterms:modified>
</cp:coreProperties>
</file>