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3">
  <p:sldMasterIdLst>
    <p:sldMasterId id="2147483734" r:id="rId1"/>
  </p:sldMasterIdLst>
  <p:sldIdLst>
    <p:sldId id="256" r:id="rId2"/>
    <p:sldId id="257" r:id="rId3"/>
    <p:sldId id="308" r:id="rId4"/>
    <p:sldId id="309" r:id="rId5"/>
    <p:sldId id="313" r:id="rId6"/>
    <p:sldId id="316" r:id="rId7"/>
    <p:sldId id="317" r:id="rId8"/>
    <p:sldId id="318" r:id="rId9"/>
    <p:sldId id="319" r:id="rId10"/>
    <p:sldId id="323" r:id="rId11"/>
    <p:sldId id="329" r:id="rId12"/>
    <p:sldId id="349" r:id="rId13"/>
    <p:sldId id="331" r:id="rId14"/>
    <p:sldId id="334" r:id="rId15"/>
    <p:sldId id="340" r:id="rId16"/>
    <p:sldId id="345" r:id="rId17"/>
    <p:sldId id="347" r:id="rId18"/>
    <p:sldId id="350" r:id="rId19"/>
    <p:sldId id="351" r:id="rId20"/>
    <p:sldId id="352" r:id="rId21"/>
    <p:sldId id="353" r:id="rId22"/>
    <p:sldId id="355" r:id="rId23"/>
    <p:sldId id="356" r:id="rId24"/>
    <p:sldId id="357" r:id="rId25"/>
    <p:sldId id="359" r:id="rId26"/>
    <p:sldId id="360" r:id="rId27"/>
    <p:sldId id="361" r:id="rId28"/>
    <p:sldId id="362" r:id="rId29"/>
    <p:sldId id="363" r:id="rId30"/>
    <p:sldId id="367" r:id="rId31"/>
    <p:sldId id="365" r:id="rId32"/>
    <p:sldId id="364" r:id="rId33"/>
    <p:sldId id="368" r:id="rId34"/>
    <p:sldId id="369" r:id="rId35"/>
    <p:sldId id="370" r:id="rId36"/>
    <p:sldId id="371" r:id="rId37"/>
    <p:sldId id="383" r:id="rId38"/>
    <p:sldId id="372" r:id="rId39"/>
    <p:sldId id="374" r:id="rId40"/>
    <p:sldId id="382" r:id="rId41"/>
    <p:sldId id="384" r:id="rId42"/>
    <p:sldId id="385" r:id="rId43"/>
    <p:sldId id="386" r:id="rId44"/>
    <p:sldId id="387" r:id="rId45"/>
    <p:sldId id="388" r:id="rId46"/>
    <p:sldId id="389" r:id="rId47"/>
    <p:sldId id="390" r:id="rId48"/>
    <p:sldId id="391" r:id="rId49"/>
    <p:sldId id="392" r:id="rId50"/>
    <p:sldId id="393" r:id="rId51"/>
    <p:sldId id="394" r:id="rId52"/>
    <p:sldId id="397" r:id="rId53"/>
    <p:sldId id="398" r:id="rId54"/>
    <p:sldId id="395" r:id="rId55"/>
    <p:sldId id="375" r:id="rId56"/>
    <p:sldId id="376" r:id="rId57"/>
    <p:sldId id="377" r:id="rId58"/>
    <p:sldId id="399" r:id="rId59"/>
    <p:sldId id="378" r:id="rId60"/>
    <p:sldId id="400" r:id="rId61"/>
    <p:sldId id="401" r:id="rId62"/>
    <p:sldId id="407" r:id="rId63"/>
    <p:sldId id="408" r:id="rId64"/>
    <p:sldId id="402" r:id="rId65"/>
    <p:sldId id="403" r:id="rId66"/>
    <p:sldId id="404" r:id="rId67"/>
    <p:sldId id="405" r:id="rId68"/>
    <p:sldId id="409" r:id="rId69"/>
    <p:sldId id="415" r:id="rId70"/>
    <p:sldId id="410" r:id="rId71"/>
    <p:sldId id="414" r:id="rId72"/>
    <p:sldId id="413" r:id="rId73"/>
    <p:sldId id="411" r:id="rId74"/>
    <p:sldId id="379" r:id="rId75"/>
    <p:sldId id="380" r:id="rId76"/>
    <p:sldId id="381" r:id="rId77"/>
    <p:sldId id="283" r:id="rId78"/>
    <p:sldId id="285" r:id="rId7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898" autoAdjust="0"/>
    <p:restoredTop sz="94087" autoAdjust="0"/>
  </p:normalViewPr>
  <p:slideViewPr>
    <p:cSldViewPr snapToGrid="0">
      <p:cViewPr>
        <p:scale>
          <a:sx n="55" d="100"/>
          <a:sy n="55" d="100"/>
        </p:scale>
        <p:origin x="1140" y="3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8880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99131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603015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54603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3652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93420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56782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31119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1BEF0D-F0BB-DE4B-95CE-6DB70DBA9567}" type="datetimeFigureOut">
              <a:rPr lang="en-US" smtClean="0"/>
              <a:pPr/>
              <a:t>2/6/2021</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88500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61BEF0D-F0BB-DE4B-95CE-6DB70DBA9567}" type="datetimeFigureOut">
              <a:rPr lang="en-US" smtClean="0"/>
              <a:pPr/>
              <a:t>2/6/2021</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85543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37907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1BEF0D-F0BB-DE4B-95CE-6DB70DBA9567}" type="datetimeFigureOut">
              <a:rPr lang="en-US" smtClean="0"/>
              <a:pPr/>
              <a:t>2/6/2021</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57F1E4F-1CFF-5643-939E-217C01CDF56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2000888"/>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5.jp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xml"/><Relationship Id="rId5" Type="http://schemas.openxmlformats.org/officeDocument/2006/relationships/image" Target="../media/image29.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5.xml"/><Relationship Id="rId5" Type="http://schemas.openxmlformats.org/officeDocument/2006/relationships/image" Target="../media/image33.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5.xml"/><Relationship Id="rId5" Type="http://schemas.openxmlformats.org/officeDocument/2006/relationships/image" Target="../media/image43.png"/><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5.xml"/><Relationship Id="rId4" Type="http://schemas.openxmlformats.org/officeDocument/2006/relationships/image" Target="../media/image59.png"/></Relationships>
</file>

<file path=ppt/slides/_rels/slide3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5.xml"/><Relationship Id="rId5" Type="http://schemas.openxmlformats.org/officeDocument/2006/relationships/image" Target="../media/image63.png"/><Relationship Id="rId4" Type="http://schemas.openxmlformats.org/officeDocument/2006/relationships/image" Target="../media/image62.png"/></Relationships>
</file>

<file path=ppt/slides/_rels/slide3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5.xml"/><Relationship Id="rId4" Type="http://schemas.openxmlformats.org/officeDocument/2006/relationships/image" Target="../media/image66.png"/></Relationships>
</file>

<file path=ppt/slides/_rels/slide3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5.xml"/><Relationship Id="rId4" Type="http://schemas.openxmlformats.org/officeDocument/2006/relationships/image" Target="../media/image70.png"/></Relationships>
</file>

<file path=ppt/slides/_rels/slide3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5.xml"/><Relationship Id="rId5" Type="http://schemas.openxmlformats.org/officeDocument/2006/relationships/image" Target="../media/image81.png"/><Relationship Id="rId4" Type="http://schemas.openxmlformats.org/officeDocument/2006/relationships/image" Target="../media/image80.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5.xml"/><Relationship Id="rId4" Type="http://schemas.openxmlformats.org/officeDocument/2006/relationships/image" Target="../media/image89.png"/></Relationships>
</file>

<file path=ppt/slides/_rels/slide4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93.png"/><Relationship Id="rId7" Type="http://schemas.openxmlformats.org/officeDocument/2006/relationships/image" Target="../media/image101.png"/><Relationship Id="rId2" Type="http://schemas.openxmlformats.org/officeDocument/2006/relationships/image" Target="../media/image92.png"/><Relationship Id="rId1" Type="http://schemas.openxmlformats.org/officeDocument/2006/relationships/slideLayout" Target="../slideLayouts/slideLayout5.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8.png"/></Relationships>
</file>

<file path=ppt/slides/_rels/slide47.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5.xml"/><Relationship Id="rId5" Type="http://schemas.openxmlformats.org/officeDocument/2006/relationships/image" Target="../media/image103.png"/><Relationship Id="rId4" Type="http://schemas.openxmlformats.org/officeDocument/2006/relationships/image" Target="../media/image102.png"/></Relationships>
</file>

<file path=ppt/slides/_rels/slide49.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5.xml"/><Relationship Id="rId5" Type="http://schemas.openxmlformats.org/officeDocument/2006/relationships/image" Target="../media/image107.png"/><Relationship Id="rId4" Type="http://schemas.openxmlformats.org/officeDocument/2006/relationships/image" Target="../media/image106.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5.xml"/><Relationship Id="rId4" Type="http://schemas.openxmlformats.org/officeDocument/2006/relationships/image" Target="../media/image122.png"/></Relationships>
</file>

<file path=ppt/slides/_rels/slide63.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jpe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5.xml"/><Relationship Id="rId5" Type="http://schemas.openxmlformats.org/officeDocument/2006/relationships/image" Target="../media/image128.PNG"/><Relationship Id="rId4" Type="http://schemas.openxmlformats.org/officeDocument/2006/relationships/image" Target="../media/image127.PNG"/></Relationships>
</file>

<file path=ppt/slides/_rels/slide65.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5.xml"/><Relationship Id="rId4" Type="http://schemas.openxmlformats.org/officeDocument/2006/relationships/image" Target="../media/image121.png"/></Relationships>
</file>

<file path=ppt/slides/_rels/slide66.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67.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jpeg"/><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png"/><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46.png"/><Relationship Id="rId1" Type="http://schemas.openxmlformats.org/officeDocument/2006/relationships/slideLayout" Target="../slideLayouts/slideLayout5.xml"/><Relationship Id="rId4" Type="http://schemas.openxmlformats.org/officeDocument/2006/relationships/image" Target="../media/image148.png"/></Relationships>
</file>

<file path=ppt/slides/_rels/slide7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14781" y="639864"/>
            <a:ext cx="8800214" cy="4455041"/>
          </a:xfrm>
        </p:spPr>
        <p:txBody>
          <a:bodyPr>
            <a:normAutofit fontScale="25000" lnSpcReduction="20000"/>
          </a:bodyPr>
          <a:lstStyle/>
          <a:p>
            <a:pPr algn="ctr"/>
            <a:r>
              <a:rPr lang="en-US" sz="11200" b="1" dirty="0">
                <a:latin typeface="Times New Roman" panose="02020603050405020304" pitchFamily="18" charset="0"/>
                <a:cs typeface="Times New Roman" panose="02020603050405020304" pitchFamily="18" charset="0"/>
              </a:rPr>
              <a:t>An-</a:t>
            </a:r>
            <a:r>
              <a:rPr lang="en-US" sz="11200" b="1" dirty="0" err="1">
                <a:latin typeface="Times New Roman" panose="02020603050405020304" pitchFamily="18" charset="0"/>
                <a:cs typeface="Times New Roman" panose="02020603050405020304" pitchFamily="18" charset="0"/>
              </a:rPr>
              <a:t>Najah</a:t>
            </a:r>
            <a:r>
              <a:rPr lang="en-US" sz="11200" b="1" dirty="0">
                <a:latin typeface="Times New Roman" panose="02020603050405020304" pitchFamily="18" charset="0"/>
                <a:cs typeface="Times New Roman" panose="02020603050405020304" pitchFamily="18" charset="0"/>
              </a:rPr>
              <a:t> National University</a:t>
            </a:r>
          </a:p>
          <a:p>
            <a:pPr algn="ctr"/>
            <a:r>
              <a:rPr lang="en-US" sz="8000" b="1" dirty="0">
                <a:latin typeface="Times New Roman" panose="02020603050405020304" pitchFamily="18" charset="0"/>
                <a:cs typeface="Times New Roman" panose="02020603050405020304" pitchFamily="18" charset="0"/>
              </a:rPr>
              <a:t>Faculty of Engineering and Information Technology</a:t>
            </a:r>
          </a:p>
          <a:p>
            <a:pPr algn="ctr"/>
            <a:r>
              <a:rPr lang="en-US" sz="8000" b="1" dirty="0">
                <a:latin typeface="Times New Roman" panose="02020603050405020304" pitchFamily="18" charset="0"/>
                <a:cs typeface="Times New Roman" panose="02020603050405020304" pitchFamily="18" charset="0"/>
              </a:rPr>
              <a:t>Building Engineering Department</a:t>
            </a:r>
          </a:p>
          <a:p>
            <a:pPr algn="ctr"/>
            <a:r>
              <a:rPr lang="en-US" sz="8000" b="1" dirty="0">
                <a:latin typeface="Times New Roman" panose="02020603050405020304" pitchFamily="18" charset="0"/>
                <a:ea typeface="Times New Roman" panose="02020603050405020304" pitchFamily="18" charset="0"/>
              </a:rPr>
              <a:t>Graduation Project (</a:t>
            </a:r>
            <a:r>
              <a:rPr lang="en-US" sz="8000" b="1" dirty="0" smtClean="0">
                <a:latin typeface="Times New Roman" panose="02020603050405020304" pitchFamily="18" charset="0"/>
                <a:ea typeface="Times New Roman" panose="02020603050405020304" pitchFamily="18" charset="0"/>
              </a:rPr>
              <a:t>II)</a:t>
            </a:r>
            <a:endParaRPr lang="en-US" sz="8000" b="1" dirty="0">
              <a:latin typeface="Times New Roman" panose="02020603050405020304" pitchFamily="18" charset="0"/>
              <a:cs typeface="Times New Roman" panose="02020603050405020304" pitchFamily="18" charset="0"/>
            </a:endParaRPr>
          </a:p>
          <a:p>
            <a:pPr algn="ctr"/>
            <a:r>
              <a:rPr lang="en-US" sz="8000" b="1" dirty="0" smtClean="0">
                <a:latin typeface="Times New Roman" panose="02020603050405020304" pitchFamily="18" charset="0"/>
                <a:cs typeface="Times New Roman" panose="02020603050405020304" pitchFamily="18" charset="0"/>
              </a:rPr>
              <a:t>Nablus Municipality </a:t>
            </a:r>
          </a:p>
          <a:p>
            <a:pPr algn="ctr"/>
            <a:r>
              <a:rPr lang="en-US" sz="8000" b="1" dirty="0" smtClean="0">
                <a:latin typeface="Times New Roman" panose="02020603050405020304" pitchFamily="18" charset="0"/>
                <a:cs typeface="Times New Roman" panose="02020603050405020304" pitchFamily="18" charset="0"/>
              </a:rPr>
              <a:t>Prepared by: </a:t>
            </a:r>
          </a:p>
          <a:p>
            <a:pPr algn="ctr"/>
            <a:r>
              <a:rPr lang="en-US" sz="8000" b="1" dirty="0" smtClean="0">
                <a:latin typeface="Times New Roman" panose="02020603050405020304" pitchFamily="18" charset="0"/>
                <a:cs typeface="Times New Roman" panose="02020603050405020304" pitchFamily="18" charset="0"/>
              </a:rPr>
              <a:t>Manar Shorbaji </a:t>
            </a:r>
          </a:p>
          <a:p>
            <a:pPr algn="ctr"/>
            <a:r>
              <a:rPr lang="en-US" sz="8000" b="1" dirty="0" err="1" smtClean="0">
                <a:latin typeface="Times New Roman" panose="02020603050405020304" pitchFamily="18" charset="0"/>
                <a:cs typeface="Times New Roman" panose="02020603050405020304" pitchFamily="18" charset="0"/>
              </a:rPr>
              <a:t>Amneh</a:t>
            </a:r>
            <a:r>
              <a:rPr lang="en-US" sz="8000" b="1" dirty="0" smtClean="0">
                <a:latin typeface="Times New Roman" panose="02020603050405020304" pitchFamily="18" charset="0"/>
                <a:cs typeface="Times New Roman" panose="02020603050405020304" pitchFamily="18" charset="0"/>
              </a:rPr>
              <a:t> </a:t>
            </a:r>
            <a:r>
              <a:rPr lang="en-US" sz="8000" b="1" dirty="0" err="1" smtClean="0">
                <a:latin typeface="Times New Roman" panose="02020603050405020304" pitchFamily="18" charset="0"/>
                <a:cs typeface="Times New Roman" panose="02020603050405020304" pitchFamily="18" charset="0"/>
              </a:rPr>
              <a:t>Badawie</a:t>
            </a:r>
            <a:r>
              <a:rPr lang="en-US" sz="8000" b="1" dirty="0" smtClean="0">
                <a:latin typeface="Times New Roman" panose="02020603050405020304" pitchFamily="18" charset="0"/>
                <a:cs typeface="Times New Roman" panose="02020603050405020304" pitchFamily="18" charset="0"/>
              </a:rPr>
              <a:t> </a:t>
            </a:r>
          </a:p>
          <a:p>
            <a:pPr algn="ctr"/>
            <a:r>
              <a:rPr lang="en-US" sz="8000" b="1" dirty="0" smtClean="0">
                <a:latin typeface="Times New Roman" panose="02020603050405020304" pitchFamily="18" charset="0"/>
                <a:cs typeface="Times New Roman" panose="02020603050405020304" pitchFamily="18" charset="0"/>
              </a:rPr>
              <a:t>Ola </a:t>
            </a:r>
            <a:r>
              <a:rPr lang="en-US" sz="8000" b="1" dirty="0" err="1" smtClean="0">
                <a:latin typeface="Times New Roman" panose="02020603050405020304" pitchFamily="18" charset="0"/>
                <a:cs typeface="Times New Roman" panose="02020603050405020304" pitchFamily="18" charset="0"/>
              </a:rPr>
              <a:t>Taha</a:t>
            </a:r>
            <a:endParaRPr lang="en-US" sz="8000" b="1" dirty="0" smtClean="0">
              <a:latin typeface="Times New Roman" panose="02020603050405020304" pitchFamily="18" charset="0"/>
              <a:cs typeface="Times New Roman" panose="02020603050405020304" pitchFamily="18" charset="0"/>
            </a:endParaRPr>
          </a:p>
          <a:p>
            <a:pPr algn="ctr"/>
            <a:r>
              <a:rPr lang="en-US" sz="8000" b="1" dirty="0">
                <a:latin typeface="Times New Roman" panose="02020603050405020304" pitchFamily="18" charset="0"/>
                <a:cs typeface="Times New Roman" panose="02020603050405020304" pitchFamily="18" charset="0"/>
              </a:rPr>
              <a:t>Supervisor Name:                                   </a:t>
            </a:r>
          </a:p>
          <a:p>
            <a:pPr algn="ctr"/>
            <a:r>
              <a:rPr lang="en-US" sz="8000" b="1" dirty="0">
                <a:latin typeface="Times New Roman" panose="02020603050405020304" pitchFamily="18" charset="0"/>
                <a:cs typeface="Times New Roman" panose="02020603050405020304" pitchFamily="18" charset="0"/>
              </a:rPr>
              <a:t>Eng. </a:t>
            </a:r>
            <a:r>
              <a:rPr lang="en-US" sz="8000" b="1" dirty="0" err="1" smtClean="0">
                <a:latin typeface="Times New Roman" panose="02020603050405020304" pitchFamily="18" charset="0"/>
                <a:cs typeface="Times New Roman" panose="02020603050405020304" pitchFamily="18" charset="0"/>
              </a:rPr>
              <a:t>Nermeen</a:t>
            </a:r>
            <a:r>
              <a:rPr lang="en-US" sz="8000" b="1" dirty="0" smtClean="0">
                <a:latin typeface="Times New Roman" panose="02020603050405020304" pitchFamily="18" charset="0"/>
                <a:cs typeface="Times New Roman" panose="02020603050405020304" pitchFamily="18" charset="0"/>
              </a:rPr>
              <a:t> </a:t>
            </a:r>
            <a:r>
              <a:rPr lang="en-US" sz="8000" b="1" dirty="0" err="1" smtClean="0">
                <a:latin typeface="Times New Roman" panose="02020603050405020304" pitchFamily="18" charset="0"/>
                <a:cs typeface="Times New Roman" panose="02020603050405020304" pitchFamily="18" charset="0"/>
              </a:rPr>
              <a:t>Albarq</a:t>
            </a:r>
            <a:r>
              <a:rPr lang="en-US" sz="8000" b="1" dirty="0" smtClean="0">
                <a:latin typeface="Times New Roman" panose="02020603050405020304" pitchFamily="18" charset="0"/>
                <a:cs typeface="Times New Roman" panose="02020603050405020304" pitchFamily="18" charset="0"/>
              </a:rPr>
              <a:t> </a:t>
            </a:r>
          </a:p>
          <a:p>
            <a:pPr algn="l"/>
            <a:endParaRPr lang="en-US" dirty="0" smtClean="0"/>
          </a:p>
          <a:p>
            <a:pPr algn="l"/>
            <a:r>
              <a:rPr lang="en-US" dirty="0" smtClean="0"/>
              <a:t> </a:t>
            </a:r>
          </a:p>
          <a:p>
            <a:pPr algn="l"/>
            <a:r>
              <a:rPr lang="en-US" dirty="0" smtClean="0"/>
              <a:t> </a:t>
            </a:r>
            <a:endParaRPr lang="en-US" dirty="0"/>
          </a:p>
          <a:p>
            <a:r>
              <a:rPr lang="en-US" dirty="0" smtClean="0"/>
              <a:t>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64236" y="0"/>
            <a:ext cx="2527764" cy="2317897"/>
          </a:xfrm>
          <a:prstGeom prst="rect">
            <a:avLst/>
          </a:prstGeom>
        </p:spPr>
      </p:pic>
    </p:spTree>
    <p:extLst>
      <p:ext uri="{BB962C8B-B14F-4D97-AF65-F5344CB8AC3E}">
        <p14:creationId xmlns:p14="http://schemas.microsoft.com/office/powerpoint/2010/main" val="12189405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48780" y="457201"/>
            <a:ext cx="5722883" cy="748862"/>
          </a:xfrm>
        </p:spPr>
        <p:txBody>
          <a:bodyPr>
            <a:normAutofit fontScale="90000"/>
          </a:bodyPr>
          <a:lstStyle/>
          <a:p>
            <a:pPr marL="285750" lvl="0" indent="-285750">
              <a:spcBef>
                <a:spcPct val="20000"/>
              </a:spcBef>
              <a:spcAft>
                <a:spcPts val="600"/>
              </a:spcAft>
            </a:pPr>
            <a:r>
              <a:rPr lang="en-US" sz="3600" b="1" dirty="0">
                <a:ln>
                  <a:noFill/>
                </a:ln>
                <a:solidFill>
                  <a:prstClr val="black"/>
                </a:solidFill>
                <a:ea typeface="+mn-ea"/>
                <a:cs typeface="+mn-cs"/>
              </a:rPr>
              <a:t>Architectural Aspect </a:t>
            </a:r>
            <a:r>
              <a:rPr lang="en-US" sz="3600" dirty="0">
                <a:ln>
                  <a:noFill/>
                </a:ln>
                <a:solidFill>
                  <a:prstClr val="black"/>
                </a:solidFill>
                <a:ea typeface="+mn-ea"/>
                <a:cs typeface="+mn-cs"/>
              </a:rPr>
              <a:t/>
            </a:r>
            <a:br>
              <a:rPr lang="en-US" sz="3600" dirty="0">
                <a:ln>
                  <a:noFill/>
                </a:ln>
                <a:solidFill>
                  <a:prstClr val="black"/>
                </a:solidFill>
                <a:ea typeface="+mn-ea"/>
                <a:cs typeface="+mn-cs"/>
              </a:rPr>
            </a:br>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862" y="1060231"/>
            <a:ext cx="5233521" cy="5160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1642103" y="6220485"/>
            <a:ext cx="766713" cy="646331"/>
          </a:xfrm>
          <a:prstGeom prst="rect">
            <a:avLst/>
          </a:prstGeom>
          <a:noFill/>
        </p:spPr>
        <p:txBody>
          <a:bodyPr wrap="square" rtlCol="0">
            <a:spAutoFit/>
          </a:bodyPr>
          <a:lstStyle/>
          <a:p>
            <a:r>
              <a:rPr lang="en-US" sz="3600" b="1" dirty="0" smtClean="0">
                <a:solidFill>
                  <a:schemeClr val="bg1"/>
                </a:solidFill>
              </a:rPr>
              <a:t>1</a:t>
            </a:r>
            <a:r>
              <a:rPr lang="ar-SA" sz="3600" b="1" dirty="0" smtClean="0">
                <a:solidFill>
                  <a:schemeClr val="bg1"/>
                </a:solidFill>
              </a:rPr>
              <a:t>4</a:t>
            </a:r>
            <a:endParaRPr lang="en-US" sz="3600" b="1" dirty="0">
              <a:solidFill>
                <a:schemeClr val="bg1"/>
              </a:solidFill>
            </a:endParaRPr>
          </a:p>
        </p:txBody>
      </p:sp>
      <p:pic>
        <p:nvPicPr>
          <p:cNvPr id="9" name="عنصر نائب للمحتوى 4"/>
          <p:cNvPicPr>
            <a:picLocks noChangeAspect="1"/>
          </p:cNvPicPr>
          <p:nvPr/>
        </p:nvPicPr>
        <p:blipFill rotWithShape="1">
          <a:blip r:embed="rId3">
            <a:extLst>
              <a:ext uri="{28A0092B-C50C-407E-A947-70E740481C1C}">
                <a14:useLocalDpi xmlns:a14="http://schemas.microsoft.com/office/drawing/2010/main" val="0"/>
              </a:ext>
            </a:extLst>
          </a:blip>
          <a:srcRect t="53404"/>
          <a:stretch/>
        </p:blipFill>
        <p:spPr>
          <a:xfrm>
            <a:off x="6126480" y="5294376"/>
            <a:ext cx="5047489" cy="1563624"/>
          </a:xfrm>
          <a:prstGeom prst="rect">
            <a:avLst/>
          </a:prstGeom>
        </p:spPr>
      </p:pic>
      <p:pic>
        <p:nvPicPr>
          <p:cNvPr id="10" name="عنصر نائب للمحتوى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6126480" y="3392424"/>
            <a:ext cx="5047489" cy="1984248"/>
          </a:xfrm>
        </p:spPr>
      </p:pic>
      <p:pic>
        <p:nvPicPr>
          <p:cNvPr id="11" name="عنصر نائب للمحتوى 4"/>
          <p:cNvPicPr>
            <a:picLocks noChangeAspect="1"/>
          </p:cNvPicPr>
          <p:nvPr/>
        </p:nvPicPr>
        <p:blipFill rotWithShape="1">
          <a:blip r:embed="rId5">
            <a:extLst>
              <a:ext uri="{28A0092B-C50C-407E-A947-70E740481C1C}">
                <a14:useLocalDpi xmlns:a14="http://schemas.microsoft.com/office/drawing/2010/main" val="0"/>
              </a:ext>
            </a:extLst>
          </a:blip>
          <a:srcRect t="52495"/>
          <a:stretch/>
        </p:blipFill>
        <p:spPr>
          <a:xfrm>
            <a:off x="6126480" y="1803992"/>
            <a:ext cx="5047489" cy="1588432"/>
          </a:xfrm>
          <a:prstGeom prst="rect">
            <a:avLst/>
          </a:prstGeom>
        </p:spPr>
      </p:pic>
      <p:pic>
        <p:nvPicPr>
          <p:cNvPr id="12" name="عنصر نائب للمحتوى 3"/>
          <p:cNvPicPr>
            <a:picLocks noChangeAspect="1"/>
          </p:cNvPicPr>
          <p:nvPr/>
        </p:nvPicPr>
        <p:blipFill rotWithShape="1">
          <a:blip r:embed="rId6">
            <a:extLst>
              <a:ext uri="{28A0092B-C50C-407E-A947-70E740481C1C}">
                <a14:useLocalDpi xmlns:a14="http://schemas.microsoft.com/office/drawing/2010/main" val="0"/>
              </a:ext>
            </a:extLst>
          </a:blip>
          <a:srcRect t="51900"/>
          <a:stretch/>
        </p:blipFill>
        <p:spPr>
          <a:xfrm>
            <a:off x="6126480" y="0"/>
            <a:ext cx="5047489" cy="1836477"/>
          </a:xfrm>
          <a:prstGeom prst="rect">
            <a:avLst/>
          </a:prstGeom>
        </p:spPr>
      </p:pic>
    </p:spTree>
    <p:extLst>
      <p:ext uri="{BB962C8B-B14F-4D97-AF65-F5344CB8AC3E}">
        <p14:creationId xmlns:p14="http://schemas.microsoft.com/office/powerpoint/2010/main" val="38636653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174965"/>
            <a:ext cx="5722883" cy="748862"/>
          </a:xfrm>
        </p:spPr>
        <p:txBody>
          <a:bodyPr>
            <a:normAutofit fontScale="90000"/>
          </a:bodyPr>
          <a:lstStyle/>
          <a:p>
            <a:pPr marL="285750" lvl="0" indent="-285750">
              <a:spcBef>
                <a:spcPct val="20000"/>
              </a:spcBef>
              <a:spcAft>
                <a:spcPts val="600"/>
              </a:spcAft>
            </a:pPr>
            <a:r>
              <a:rPr lang="en-US" sz="3600" b="1" dirty="0">
                <a:ln>
                  <a:noFill/>
                </a:ln>
                <a:solidFill>
                  <a:prstClr val="black"/>
                </a:solidFill>
                <a:ea typeface="+mn-ea"/>
                <a:cs typeface="+mn-cs"/>
              </a:rPr>
              <a:t>Architectural Aspect </a:t>
            </a:r>
            <a:r>
              <a:rPr lang="en-US" sz="3600" dirty="0">
                <a:ln>
                  <a:noFill/>
                </a:ln>
                <a:solidFill>
                  <a:prstClr val="black"/>
                </a:solidFill>
                <a:ea typeface="+mn-ea"/>
                <a:cs typeface="+mn-cs"/>
              </a:rPr>
              <a:t/>
            </a:r>
            <a:br>
              <a:rPr lang="en-US" sz="3600" dirty="0">
                <a:ln>
                  <a:noFill/>
                </a:ln>
                <a:solidFill>
                  <a:prstClr val="black"/>
                </a:solidFill>
                <a:ea typeface="+mn-ea"/>
                <a:cs typeface="+mn-cs"/>
              </a:rPr>
            </a:b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42" y="430051"/>
            <a:ext cx="5774766" cy="4604994"/>
          </a:xfrm>
          <a:prstGeom prst="rect">
            <a:avLst/>
          </a:prstGeom>
        </p:spPr>
      </p:pic>
      <p:sp>
        <p:nvSpPr>
          <p:cNvPr id="7" name="TextBox 6"/>
          <p:cNvSpPr txBox="1"/>
          <p:nvPr/>
        </p:nvSpPr>
        <p:spPr>
          <a:xfrm>
            <a:off x="11522697" y="6252383"/>
            <a:ext cx="766713" cy="707886"/>
          </a:xfrm>
          <a:prstGeom prst="rect">
            <a:avLst/>
          </a:prstGeom>
          <a:noFill/>
        </p:spPr>
        <p:txBody>
          <a:bodyPr wrap="square" rtlCol="0">
            <a:spAutoFit/>
          </a:bodyPr>
          <a:lstStyle/>
          <a:p>
            <a:r>
              <a:rPr lang="ar-SA" sz="4000" b="1" dirty="0" smtClean="0">
                <a:solidFill>
                  <a:schemeClr val="bg1"/>
                </a:solidFill>
              </a:rPr>
              <a:t>20</a:t>
            </a:r>
            <a:endParaRPr lang="en-US" sz="4000" b="1" dirty="0">
              <a:solidFill>
                <a:schemeClr val="bg1"/>
              </a:solidFill>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6128" y="0"/>
            <a:ext cx="5875872" cy="5340285"/>
          </a:xfrm>
          <a:prstGeom prst="rect">
            <a:avLst/>
          </a:prstGeom>
        </p:spPr>
      </p:pic>
    </p:spTree>
    <p:extLst>
      <p:ext uri="{BB962C8B-B14F-4D97-AF65-F5344CB8AC3E}">
        <p14:creationId xmlns:p14="http://schemas.microsoft.com/office/powerpoint/2010/main" val="905570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0" y="603504"/>
            <a:ext cx="7031736" cy="5486400"/>
          </a:xfrm>
          <a:prstGeom prst="rect">
            <a:avLst/>
          </a:prstGeom>
        </p:spPr>
      </p:pic>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7031736" y="603504"/>
            <a:ext cx="5160264" cy="5486400"/>
          </a:xfrm>
          <a:prstGeom prst="rect">
            <a:avLst/>
          </a:prstGeom>
        </p:spPr>
      </p:pic>
      <p:sp>
        <p:nvSpPr>
          <p:cNvPr id="6" name="TextBox 5"/>
          <p:cNvSpPr txBox="1"/>
          <p:nvPr/>
        </p:nvSpPr>
        <p:spPr>
          <a:xfrm>
            <a:off x="11522697" y="6252383"/>
            <a:ext cx="766713" cy="707886"/>
          </a:xfrm>
          <a:prstGeom prst="rect">
            <a:avLst/>
          </a:prstGeom>
          <a:noFill/>
        </p:spPr>
        <p:txBody>
          <a:bodyPr wrap="square" rtlCol="0">
            <a:spAutoFit/>
          </a:bodyPr>
          <a:lstStyle/>
          <a:p>
            <a:r>
              <a:rPr lang="ar-SA" sz="4000" b="1" dirty="0" smtClean="0">
                <a:solidFill>
                  <a:schemeClr val="bg1"/>
                </a:solidFill>
              </a:rPr>
              <a:t>20</a:t>
            </a:r>
            <a:endParaRPr lang="en-US" sz="4000" b="1" dirty="0">
              <a:solidFill>
                <a:schemeClr val="bg1"/>
              </a:solidFill>
            </a:endParaRPr>
          </a:p>
        </p:txBody>
      </p:sp>
    </p:spTree>
    <p:extLst>
      <p:ext uri="{BB962C8B-B14F-4D97-AF65-F5344CB8AC3E}">
        <p14:creationId xmlns:p14="http://schemas.microsoft.com/office/powerpoint/2010/main" val="40066906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6312" y="393570"/>
            <a:ext cx="5722883" cy="748862"/>
          </a:xfrm>
        </p:spPr>
        <p:txBody>
          <a:bodyPr>
            <a:normAutofit fontScale="90000"/>
          </a:bodyPr>
          <a:lstStyle/>
          <a:p>
            <a:pPr marL="285750" lvl="0" indent="-285750">
              <a:spcBef>
                <a:spcPct val="20000"/>
              </a:spcBef>
              <a:spcAft>
                <a:spcPts val="600"/>
              </a:spcAft>
            </a:pPr>
            <a:r>
              <a:rPr lang="en-US" sz="3600" b="1" dirty="0">
                <a:ln>
                  <a:noFill/>
                </a:ln>
                <a:solidFill>
                  <a:prstClr val="black"/>
                </a:solidFill>
                <a:ea typeface="+mn-ea"/>
                <a:cs typeface="+mn-cs"/>
              </a:rPr>
              <a:t>Architectural Aspect </a:t>
            </a:r>
            <a:r>
              <a:rPr lang="en-US" sz="3600" dirty="0">
                <a:ln>
                  <a:noFill/>
                </a:ln>
                <a:solidFill>
                  <a:prstClr val="black"/>
                </a:solidFill>
                <a:ea typeface="+mn-ea"/>
                <a:cs typeface="+mn-cs"/>
              </a:rPr>
              <a:t/>
            </a:r>
            <a:br>
              <a:rPr lang="en-US" sz="3600" dirty="0">
                <a:ln>
                  <a:noFill/>
                </a:ln>
                <a:solidFill>
                  <a:prstClr val="black"/>
                </a:solidFill>
                <a:ea typeface="+mn-ea"/>
                <a:cs typeface="+mn-cs"/>
              </a:rPr>
            </a:b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11" y="521207"/>
            <a:ext cx="5656082" cy="321953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6083" y="0"/>
            <a:ext cx="6353666" cy="360103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6082" y="3601038"/>
            <a:ext cx="6353667" cy="3256961"/>
          </a:xfrm>
          <a:prstGeom prst="rect">
            <a:avLst/>
          </a:prstGeom>
        </p:spPr>
      </p:pic>
      <p:sp>
        <p:nvSpPr>
          <p:cNvPr id="7" name="TextBox 6"/>
          <p:cNvSpPr txBox="1"/>
          <p:nvPr/>
        </p:nvSpPr>
        <p:spPr>
          <a:xfrm>
            <a:off x="11503879" y="6263015"/>
            <a:ext cx="766713" cy="707886"/>
          </a:xfrm>
          <a:prstGeom prst="rect">
            <a:avLst/>
          </a:prstGeom>
          <a:noFill/>
        </p:spPr>
        <p:txBody>
          <a:bodyPr wrap="square" rtlCol="0">
            <a:spAutoFit/>
          </a:bodyPr>
          <a:lstStyle/>
          <a:p>
            <a:r>
              <a:rPr lang="ar-SA" sz="4000" b="1" dirty="0" smtClean="0">
                <a:solidFill>
                  <a:schemeClr val="bg1"/>
                </a:solidFill>
              </a:rPr>
              <a:t>23</a:t>
            </a:r>
            <a:endParaRPr lang="en-US" sz="4000" b="1" dirty="0">
              <a:solidFill>
                <a:schemeClr val="bg1"/>
              </a:solidFill>
            </a:endParaRP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311" y="3740744"/>
            <a:ext cx="5368928" cy="2989619"/>
          </a:xfrm>
          <a:prstGeom prst="rect">
            <a:avLst/>
          </a:prstGeom>
        </p:spPr>
      </p:pic>
    </p:spTree>
    <p:extLst>
      <p:ext uri="{BB962C8B-B14F-4D97-AF65-F5344CB8AC3E}">
        <p14:creationId xmlns:p14="http://schemas.microsoft.com/office/powerpoint/2010/main" val="6361934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09" y="82485"/>
            <a:ext cx="10018713" cy="2867297"/>
          </a:xfrm>
        </p:spPr>
        <p:txBody>
          <a:bodyPr>
            <a:normAutofit/>
          </a:bodyPr>
          <a:lstStyle/>
          <a:p>
            <a:pPr lvl="0" algn="l" defTabSz="914400">
              <a:spcBef>
                <a:spcPts val="0"/>
              </a:spcBef>
            </a:pPr>
            <a:r>
              <a:rPr lang="en-US" b="1" i="1" dirty="0"/>
              <a:t>Environmental Aspects </a:t>
            </a:r>
            <a:r>
              <a:rPr lang="en-US" dirty="0"/>
              <a:t/>
            </a:r>
            <a:br>
              <a:rPr lang="en-US" dirty="0"/>
            </a:br>
            <a:r>
              <a:rPr lang="en-US" sz="2000" dirty="0">
                <a:ln>
                  <a:noFill/>
                </a:ln>
                <a:solidFill>
                  <a:prstClr val="black"/>
                </a:solidFill>
                <a:latin typeface="Times New Roman" panose="02020603050405020304" pitchFamily="18" charset="0"/>
                <a:ea typeface="Calibri" panose="020F0502020204030204" pitchFamily="34" charset="0"/>
                <a:cs typeface="+mn-cs"/>
              </a:rPr>
              <a:t>As any aspect , environmental design is very </a:t>
            </a:r>
            <a:r>
              <a:rPr lang="en-US" sz="2000" dirty="0" smtClean="0">
                <a:ln>
                  <a:noFill/>
                </a:ln>
                <a:solidFill>
                  <a:prstClr val="black"/>
                </a:solidFill>
                <a:latin typeface="Times New Roman" panose="02020603050405020304" pitchFamily="18" charset="0"/>
                <a:ea typeface="Calibri" panose="020F0502020204030204" pitchFamily="34" charset="0"/>
                <a:cs typeface="+mn-cs"/>
              </a:rPr>
              <a:t>important and </a:t>
            </a:r>
            <a:r>
              <a:rPr lang="en-US" sz="2000" dirty="0">
                <a:ln>
                  <a:noFill/>
                </a:ln>
                <a:solidFill>
                  <a:prstClr val="black"/>
                </a:solidFill>
                <a:latin typeface="Times New Roman" panose="02020603050405020304" pitchFamily="18" charset="0"/>
                <a:ea typeface="Calibri" panose="020F0502020204030204" pitchFamily="34" charset="0"/>
                <a:cs typeface="+mn-cs"/>
              </a:rPr>
              <a:t>it should be taken into consideration </a:t>
            </a:r>
            <a:r>
              <a:rPr lang="en-US" sz="2000" dirty="0" smtClean="0">
                <a:ln>
                  <a:noFill/>
                </a:ln>
                <a:solidFill>
                  <a:prstClr val="black"/>
                </a:solidFill>
                <a:latin typeface="Times New Roman" panose="02020603050405020304" pitchFamily="18" charset="0"/>
                <a:ea typeface="Calibri" panose="020F0502020204030204" pitchFamily="34" charset="0"/>
                <a:cs typeface="+mn-cs"/>
              </a:rPr>
              <a:t/>
            </a:r>
            <a:br>
              <a:rPr lang="en-US" sz="2000" dirty="0" smtClean="0">
                <a:ln>
                  <a:noFill/>
                </a:ln>
                <a:solidFill>
                  <a:prstClr val="black"/>
                </a:solidFill>
                <a:latin typeface="Times New Roman" panose="02020603050405020304" pitchFamily="18" charset="0"/>
                <a:ea typeface="Calibri" panose="020F0502020204030204" pitchFamily="34" charset="0"/>
                <a:cs typeface="+mn-cs"/>
              </a:rPr>
            </a:br>
            <a:r>
              <a:rPr lang="en-US" sz="2000" dirty="0">
                <a:ln>
                  <a:noFill/>
                </a:ln>
                <a:solidFill>
                  <a:prstClr val="black"/>
                </a:solidFill>
                <a:latin typeface="Calibri" panose="020F0502020204030204"/>
                <a:ea typeface="+mn-ea"/>
                <a:cs typeface="+mn-cs"/>
              </a:rPr>
              <a:t/>
            </a:r>
            <a:br>
              <a:rPr lang="en-US" sz="2000" dirty="0">
                <a:ln>
                  <a:noFill/>
                </a:ln>
                <a:solidFill>
                  <a:prstClr val="black"/>
                </a:solidFill>
                <a:latin typeface="Calibri" panose="020F0502020204030204"/>
                <a:ea typeface="+mn-ea"/>
                <a:cs typeface="+mn-cs"/>
              </a:rPr>
            </a:br>
            <a:endParaRPr lang="en-US" dirty="0"/>
          </a:p>
        </p:txBody>
      </p:sp>
      <p:sp>
        <p:nvSpPr>
          <p:cNvPr id="3" name="Content Placeholder 2"/>
          <p:cNvSpPr>
            <a:spLocks noGrp="1"/>
          </p:cNvSpPr>
          <p:nvPr>
            <p:ph idx="1"/>
          </p:nvPr>
        </p:nvSpPr>
        <p:spPr>
          <a:xfrm>
            <a:off x="1484308" y="2012638"/>
            <a:ext cx="10018713" cy="3117146"/>
          </a:xfrm>
        </p:spPr>
        <p:txBody>
          <a:bodyPr>
            <a:normAutofit/>
          </a:bodyPr>
          <a:lstStyle/>
          <a:p>
            <a:pPr marL="0" indent="0">
              <a:buNone/>
            </a:pPr>
            <a:endParaRPr lang="en-US" dirty="0" smtClean="0"/>
          </a:p>
          <a:p>
            <a:pPr>
              <a:buFont typeface="Wingdings" panose="05000000000000000000" pitchFamily="2" charset="2"/>
              <a:buChar char="q"/>
            </a:pPr>
            <a:r>
              <a:rPr lang="en-US" dirty="0" smtClean="0"/>
              <a:t>Solar radiation</a:t>
            </a:r>
          </a:p>
          <a:p>
            <a:pPr>
              <a:buFont typeface="Wingdings" panose="05000000000000000000" pitchFamily="2" charset="2"/>
              <a:buChar char="q"/>
            </a:pPr>
            <a:r>
              <a:rPr lang="en-US" dirty="0"/>
              <a:t>Daylight factor (DF</a:t>
            </a:r>
            <a:r>
              <a:rPr lang="en-US" dirty="0" smtClean="0"/>
              <a:t>)</a:t>
            </a:r>
          </a:p>
          <a:p>
            <a:pPr>
              <a:buFont typeface="Wingdings" panose="05000000000000000000" pitchFamily="2" charset="2"/>
              <a:buChar char="q"/>
            </a:pPr>
            <a:r>
              <a:rPr lang="en-US" dirty="0"/>
              <a:t>Sun path </a:t>
            </a:r>
            <a:r>
              <a:rPr lang="en-US" dirty="0" smtClean="0"/>
              <a:t>diagram</a:t>
            </a:r>
          </a:p>
          <a:p>
            <a:pPr>
              <a:buFont typeface="Wingdings" panose="05000000000000000000" pitchFamily="2" charset="2"/>
              <a:buChar char="q"/>
            </a:pPr>
            <a:r>
              <a:rPr lang="en-GB" dirty="0" smtClean="0"/>
              <a:t>Shadow</a:t>
            </a:r>
          </a:p>
          <a:p>
            <a:pPr>
              <a:buFont typeface="Wingdings" panose="05000000000000000000" pitchFamily="2" charset="2"/>
              <a:buChar char="q"/>
            </a:pPr>
            <a:r>
              <a:rPr lang="en-GB" dirty="0" err="1" smtClean="0"/>
              <a:t>DesignBuilder</a:t>
            </a:r>
            <a:r>
              <a:rPr lang="en-GB" dirty="0" smtClean="0"/>
              <a:t> </a:t>
            </a:r>
            <a:endParaRPr lang="en-GB" dirty="0" smtClean="0"/>
          </a:p>
          <a:p>
            <a:pPr>
              <a:buFont typeface="Wingdings" panose="05000000000000000000" pitchFamily="2" charset="2"/>
              <a:buChar char="q"/>
            </a:pPr>
            <a:r>
              <a:rPr lang="en-GB" dirty="0" smtClean="0"/>
              <a:t>Acoustics </a:t>
            </a:r>
            <a:endParaRPr lang="en-GB" dirty="0" smtClean="0"/>
          </a:p>
          <a:p>
            <a:pPr marL="0" indent="0">
              <a:buNone/>
            </a:pPr>
            <a:endParaRPr lang="en-US" dirty="0" smtClean="0"/>
          </a:p>
          <a:p>
            <a:endParaRPr lang="en-US" dirty="0" smtClean="0"/>
          </a:p>
          <a:p>
            <a:endParaRPr lang="en-US" dirty="0" smtClean="0"/>
          </a:p>
          <a:p>
            <a:endParaRPr lang="en-US" dirty="0" smtClean="0"/>
          </a:p>
          <a:p>
            <a:endParaRPr lang="en-GB" dirty="0" smtClean="0"/>
          </a:p>
          <a:p>
            <a:endParaRPr lang="en-US" dirty="0"/>
          </a:p>
        </p:txBody>
      </p:sp>
      <p:sp>
        <p:nvSpPr>
          <p:cNvPr id="4" name="TextBox 3"/>
          <p:cNvSpPr txBox="1"/>
          <p:nvPr/>
        </p:nvSpPr>
        <p:spPr>
          <a:xfrm>
            <a:off x="11267199" y="6266205"/>
            <a:ext cx="766713" cy="707886"/>
          </a:xfrm>
          <a:prstGeom prst="rect">
            <a:avLst/>
          </a:prstGeom>
          <a:noFill/>
        </p:spPr>
        <p:txBody>
          <a:bodyPr wrap="square" rtlCol="0">
            <a:spAutoFit/>
          </a:bodyPr>
          <a:lstStyle/>
          <a:p>
            <a:r>
              <a:rPr lang="ar-SA" sz="4000" b="1" dirty="0" smtClean="0">
                <a:solidFill>
                  <a:schemeClr val="bg1"/>
                </a:solidFill>
              </a:rPr>
              <a:t>48</a:t>
            </a:r>
            <a:endParaRPr lang="en-US" sz="4000" b="1" dirty="0">
              <a:solidFill>
                <a:schemeClr val="bg1"/>
              </a:solidFill>
            </a:endParaRPr>
          </a:p>
        </p:txBody>
      </p:sp>
      <p:sp>
        <p:nvSpPr>
          <p:cNvPr id="5" name="Title 1"/>
          <p:cNvSpPr txBox="1">
            <a:spLocks/>
          </p:cNvSpPr>
          <p:nvPr/>
        </p:nvSpPr>
        <p:spPr>
          <a:xfrm>
            <a:off x="402269" y="4654296"/>
            <a:ext cx="10018713" cy="1659287"/>
          </a:xfrm>
          <a:prstGeom prst="rect">
            <a:avLst/>
          </a:prstGeom>
        </p:spPr>
        <p:txBody>
          <a:bodyPr vert="horz" lIns="91440" tIns="45720" rIns="91440" bIns="45720" rtlCol="0" anchor="b">
            <a:normAutofit fontScale="92500"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spcBef>
                <a:spcPts val="0"/>
              </a:spcBef>
            </a:pPr>
            <a:r>
              <a:rPr lang="en-US" dirty="0" smtClean="0"/>
              <a:t/>
            </a:r>
            <a:br>
              <a:rPr lang="en-US" dirty="0" smtClean="0"/>
            </a:br>
            <a:r>
              <a:rPr lang="en-US" sz="2000" dirty="0" smtClean="0">
                <a:solidFill>
                  <a:prstClr val="black"/>
                </a:solidFill>
                <a:latin typeface="Times New Roman" panose="02020603050405020304" pitchFamily="18" charset="0"/>
                <a:ea typeface="Calibri" panose="020F0502020204030204" pitchFamily="34" charset="0"/>
                <a:cs typeface="+mn-cs"/>
              </a:rPr>
              <a:t/>
            </a:r>
            <a:br>
              <a:rPr lang="en-US" sz="2000" dirty="0" smtClean="0">
                <a:solidFill>
                  <a:prstClr val="black"/>
                </a:solidFill>
                <a:latin typeface="Times New Roman" panose="02020603050405020304" pitchFamily="18" charset="0"/>
                <a:ea typeface="Calibri" panose="020F0502020204030204" pitchFamily="34" charset="0"/>
                <a:cs typeface="+mn-cs"/>
              </a:rPr>
            </a:br>
            <a:r>
              <a:rPr lang="en-US" sz="2000" dirty="0" smtClean="0">
                <a:solidFill>
                  <a:prstClr val="black"/>
                </a:solidFill>
                <a:latin typeface="Calibri" panose="020F0502020204030204"/>
                <a:ea typeface="+mn-ea"/>
                <a:cs typeface="+mn-cs"/>
              </a:rPr>
              <a:t/>
            </a:r>
            <a:br>
              <a:rPr lang="en-US" sz="2000" dirty="0" smtClean="0">
                <a:solidFill>
                  <a:prstClr val="black"/>
                </a:solidFill>
                <a:latin typeface="Calibri" panose="020F0502020204030204"/>
                <a:ea typeface="+mn-ea"/>
                <a:cs typeface="+mn-cs"/>
              </a:rPr>
            </a:br>
            <a:endParaRPr lang="en-US" dirty="0"/>
          </a:p>
        </p:txBody>
      </p:sp>
    </p:spTree>
    <p:extLst>
      <p:ext uri="{BB962C8B-B14F-4D97-AF65-F5344CB8AC3E}">
        <p14:creationId xmlns:p14="http://schemas.microsoft.com/office/powerpoint/2010/main" val="7373237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3"/>
          </p:nvPr>
        </p:nvSpPr>
        <p:spPr>
          <a:xfrm>
            <a:off x="6471193" y="1189485"/>
            <a:ext cx="4622537" cy="576262"/>
          </a:xfrm>
        </p:spPr>
        <p:txBody>
          <a:bodyPr>
            <a:normAutofit fontScale="92500" lnSpcReduction="10000"/>
          </a:bodyPr>
          <a:lstStyle/>
          <a:p>
            <a:r>
              <a:rPr lang="en-US" dirty="0"/>
              <a:t>Western elevation solar radiation </a:t>
            </a:r>
            <a:r>
              <a:rPr lang="en-US" dirty="0" smtClean="0"/>
              <a:t>(after)</a:t>
            </a:r>
            <a:endParaRPr lang="en-US" dirty="0"/>
          </a:p>
        </p:txBody>
      </p:sp>
      <p:pic>
        <p:nvPicPr>
          <p:cNvPr id="8" name="Content Placeholder 7"/>
          <p:cNvPicPr>
            <a:picLocks noGrp="1" noChangeAspect="1"/>
          </p:cNvPicPr>
          <p:nvPr>
            <p:ph sz="quarter" idx="4"/>
          </p:nvPr>
        </p:nvPicPr>
        <p:blipFill>
          <a:blip r:embed="rId2"/>
          <a:stretch>
            <a:fillRect/>
          </a:stretch>
        </p:blipFill>
        <p:spPr>
          <a:xfrm>
            <a:off x="6335740" y="1765747"/>
            <a:ext cx="5031831" cy="2286817"/>
          </a:xfrm>
          <a:prstGeom prst="rect">
            <a:avLst/>
          </a:prstGeom>
        </p:spPr>
      </p:pic>
      <p:sp>
        <p:nvSpPr>
          <p:cNvPr id="9" name="TextBox 8"/>
          <p:cNvSpPr txBox="1"/>
          <p:nvPr/>
        </p:nvSpPr>
        <p:spPr>
          <a:xfrm>
            <a:off x="11642103" y="6220485"/>
            <a:ext cx="766713" cy="707886"/>
          </a:xfrm>
          <a:prstGeom prst="rect">
            <a:avLst/>
          </a:prstGeom>
          <a:noFill/>
        </p:spPr>
        <p:txBody>
          <a:bodyPr wrap="square" rtlCol="0">
            <a:spAutoFit/>
          </a:bodyPr>
          <a:lstStyle/>
          <a:p>
            <a:r>
              <a:rPr lang="ar-SA" sz="4000" b="1" dirty="0" smtClean="0">
                <a:solidFill>
                  <a:schemeClr val="bg1"/>
                </a:solidFill>
              </a:rPr>
              <a:t>54</a:t>
            </a:r>
            <a:endParaRPr lang="en-US" sz="4000" b="1" dirty="0">
              <a:solidFill>
                <a:schemeClr val="bg1"/>
              </a:solidFill>
            </a:endParaRPr>
          </a:p>
        </p:txBody>
      </p:sp>
      <p:pic>
        <p:nvPicPr>
          <p:cNvPr id="10" name="Content Placeholder 7"/>
          <p:cNvPicPr>
            <a:picLocks noGrp="1" noChangeAspect="1"/>
          </p:cNvPicPr>
          <p:nvPr>
            <p:ph sz="quarter" idx="4"/>
          </p:nvPr>
        </p:nvPicPr>
        <p:blipFill>
          <a:blip r:embed="rId3"/>
          <a:stretch>
            <a:fillRect/>
          </a:stretch>
        </p:blipFill>
        <p:spPr>
          <a:xfrm>
            <a:off x="146620" y="1383710"/>
            <a:ext cx="4937125" cy="2397248"/>
          </a:xfrm>
          <a:prstGeom prst="rect">
            <a:avLst/>
          </a:prstGeom>
        </p:spPr>
      </p:pic>
      <p:pic>
        <p:nvPicPr>
          <p:cNvPr id="11" name="Content Placeholder 8"/>
          <p:cNvPicPr>
            <a:picLocks noGrp="1" noChangeAspect="1"/>
          </p:cNvPicPr>
          <p:nvPr>
            <p:ph sz="quarter" idx="4"/>
          </p:nvPr>
        </p:nvPicPr>
        <p:blipFill>
          <a:blip r:embed="rId4"/>
          <a:stretch>
            <a:fillRect/>
          </a:stretch>
        </p:blipFill>
        <p:spPr>
          <a:xfrm>
            <a:off x="146621" y="4466238"/>
            <a:ext cx="4937125" cy="2391762"/>
          </a:xfrm>
          <a:prstGeom prst="rect">
            <a:avLst/>
          </a:prstGeom>
        </p:spPr>
      </p:pic>
      <p:sp>
        <p:nvSpPr>
          <p:cNvPr id="12" name="Text Placeholder 4"/>
          <p:cNvSpPr>
            <a:spLocks noGrp="1"/>
          </p:cNvSpPr>
          <p:nvPr>
            <p:ph type="body" sz="quarter" idx="3"/>
          </p:nvPr>
        </p:nvSpPr>
        <p:spPr>
          <a:xfrm>
            <a:off x="237744" y="3755457"/>
            <a:ext cx="4937760" cy="736282"/>
          </a:xfrm>
        </p:spPr>
        <p:txBody>
          <a:bodyPr/>
          <a:lstStyle/>
          <a:p>
            <a:r>
              <a:rPr lang="en-US" dirty="0"/>
              <a:t>Eastern elevation solar </a:t>
            </a:r>
            <a:r>
              <a:rPr lang="en-US" dirty="0" smtClean="0"/>
              <a:t>radiation(after) </a:t>
            </a:r>
            <a:endParaRPr lang="en-US" dirty="0"/>
          </a:p>
        </p:txBody>
      </p:sp>
      <p:sp>
        <p:nvSpPr>
          <p:cNvPr id="13" name="Text Placeholder 4"/>
          <p:cNvSpPr>
            <a:spLocks noGrp="1"/>
          </p:cNvSpPr>
          <p:nvPr>
            <p:ph type="body" sz="quarter" idx="3"/>
          </p:nvPr>
        </p:nvSpPr>
        <p:spPr>
          <a:xfrm>
            <a:off x="237744" y="752939"/>
            <a:ext cx="4622537" cy="576262"/>
          </a:xfrm>
        </p:spPr>
        <p:txBody>
          <a:bodyPr>
            <a:normAutofit fontScale="92500" lnSpcReduction="10000"/>
          </a:bodyPr>
          <a:lstStyle/>
          <a:p>
            <a:r>
              <a:rPr lang="en-US" dirty="0" smtClean="0"/>
              <a:t>North </a:t>
            </a:r>
            <a:r>
              <a:rPr lang="en-US" dirty="0"/>
              <a:t>elevation solar radiation </a:t>
            </a:r>
            <a:r>
              <a:rPr lang="en-US" dirty="0" smtClean="0"/>
              <a:t>(after)</a:t>
            </a:r>
            <a:endParaRPr lang="en-US" dirty="0"/>
          </a:p>
        </p:txBody>
      </p:sp>
      <p:pic>
        <p:nvPicPr>
          <p:cNvPr id="15" name="Content Placeholder 7"/>
          <p:cNvPicPr>
            <a:picLocks noGrp="1" noChangeAspect="1"/>
          </p:cNvPicPr>
          <p:nvPr>
            <p:ph sz="quarter" idx="4"/>
          </p:nvPr>
        </p:nvPicPr>
        <p:blipFill>
          <a:blip r:embed="rId5"/>
          <a:stretch>
            <a:fillRect/>
          </a:stretch>
        </p:blipFill>
        <p:spPr>
          <a:xfrm>
            <a:off x="6190093" y="4402138"/>
            <a:ext cx="4893441" cy="2455862"/>
          </a:xfrm>
          <a:prstGeom prst="rect">
            <a:avLst/>
          </a:prstGeom>
        </p:spPr>
      </p:pic>
      <p:sp>
        <p:nvSpPr>
          <p:cNvPr id="16" name="Text Placeholder 4"/>
          <p:cNvSpPr>
            <a:spLocks noGrp="1"/>
          </p:cNvSpPr>
          <p:nvPr>
            <p:ph type="body" sz="quarter" idx="3"/>
          </p:nvPr>
        </p:nvSpPr>
        <p:spPr>
          <a:xfrm>
            <a:off x="6335740" y="3995975"/>
            <a:ext cx="4622537" cy="940526"/>
          </a:xfrm>
        </p:spPr>
        <p:txBody>
          <a:bodyPr/>
          <a:lstStyle/>
          <a:p>
            <a:r>
              <a:rPr lang="en-GB" dirty="0">
                <a:solidFill>
                  <a:schemeClr val="tx1"/>
                </a:solidFill>
              </a:rPr>
              <a:t>South </a:t>
            </a:r>
            <a:r>
              <a:rPr lang="en-GB" dirty="0" smtClean="0">
                <a:solidFill>
                  <a:schemeClr val="tx1"/>
                </a:solidFill>
              </a:rPr>
              <a:t>elevation (after </a:t>
            </a:r>
            <a:r>
              <a:rPr lang="en-GB" dirty="0">
                <a:solidFill>
                  <a:schemeClr val="tx1"/>
                </a:solidFill>
              </a:rPr>
              <a:t>)</a:t>
            </a:r>
            <a:endParaRPr lang="en-US" dirty="0">
              <a:solidFill>
                <a:schemeClr val="tx1"/>
              </a:solidFill>
            </a:endParaRPr>
          </a:p>
          <a:p>
            <a:endParaRPr lang="en-US" dirty="0"/>
          </a:p>
        </p:txBody>
      </p:sp>
      <p:sp>
        <p:nvSpPr>
          <p:cNvPr id="17" name="Rectangle 16"/>
          <p:cNvSpPr/>
          <p:nvPr/>
        </p:nvSpPr>
        <p:spPr>
          <a:xfrm>
            <a:off x="4714430" y="232895"/>
            <a:ext cx="2792794" cy="584775"/>
          </a:xfrm>
          <a:prstGeom prst="rect">
            <a:avLst/>
          </a:prstGeom>
        </p:spPr>
        <p:txBody>
          <a:bodyPr wrap="square">
            <a:spAutoFit/>
          </a:bodyPr>
          <a:lstStyle/>
          <a:p>
            <a:r>
              <a:rPr lang="en-US" sz="3200" dirty="0"/>
              <a:t>Solar radiation</a:t>
            </a:r>
          </a:p>
        </p:txBody>
      </p:sp>
    </p:spTree>
    <p:extLst>
      <p:ext uri="{BB962C8B-B14F-4D97-AF65-F5344CB8AC3E}">
        <p14:creationId xmlns:p14="http://schemas.microsoft.com/office/powerpoint/2010/main" val="17860718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727" y="-968290"/>
            <a:ext cx="10018713" cy="2254647"/>
          </a:xfrm>
        </p:spPr>
        <p:txBody>
          <a:bodyPr>
            <a:normAutofit/>
          </a:bodyPr>
          <a:lstStyle/>
          <a:p>
            <a:r>
              <a:rPr lang="en-US" dirty="0"/>
              <a:t>Daylight factor (DF</a:t>
            </a:r>
            <a:r>
              <a:rPr lang="en-US" dirty="0" smtClean="0"/>
              <a:t>)</a:t>
            </a:r>
            <a:br>
              <a:rPr lang="en-US" dirty="0" smtClean="0"/>
            </a:br>
            <a:endParaRPr lang="en-US" dirty="0"/>
          </a:p>
        </p:txBody>
      </p:sp>
      <p:sp>
        <p:nvSpPr>
          <p:cNvPr id="5" name="Text Placeholder 4"/>
          <p:cNvSpPr>
            <a:spLocks noGrp="1"/>
          </p:cNvSpPr>
          <p:nvPr>
            <p:ph type="body" sz="quarter" idx="3"/>
          </p:nvPr>
        </p:nvSpPr>
        <p:spPr>
          <a:xfrm>
            <a:off x="112313" y="710095"/>
            <a:ext cx="4622537" cy="576262"/>
          </a:xfrm>
        </p:spPr>
        <p:txBody>
          <a:bodyPr/>
          <a:lstStyle/>
          <a:p>
            <a:r>
              <a:rPr lang="en-US" b="1" dirty="0" smtClean="0">
                <a:solidFill>
                  <a:schemeClr val="tx1"/>
                </a:solidFill>
              </a:rPr>
              <a:t> </a:t>
            </a:r>
            <a:r>
              <a:rPr lang="en-US" b="1" dirty="0">
                <a:solidFill>
                  <a:schemeClr val="tx1"/>
                </a:solidFill>
              </a:rPr>
              <a:t>G</a:t>
            </a:r>
            <a:r>
              <a:rPr lang="en-US" b="1" dirty="0" smtClean="0">
                <a:solidFill>
                  <a:schemeClr val="tx1"/>
                </a:solidFill>
              </a:rPr>
              <a:t>round floor</a:t>
            </a:r>
            <a:endParaRPr lang="en-US" b="1" dirty="0">
              <a:solidFill>
                <a:schemeClr val="tx1"/>
              </a:solidFill>
            </a:endParaRPr>
          </a:p>
        </p:txBody>
      </p:sp>
      <p:pic>
        <p:nvPicPr>
          <p:cNvPr id="8" name="Content Placeholder 7"/>
          <p:cNvPicPr>
            <a:picLocks noGrp="1" noChangeAspect="1"/>
          </p:cNvPicPr>
          <p:nvPr>
            <p:ph sz="quarter" idx="4"/>
          </p:nvPr>
        </p:nvPicPr>
        <p:blipFill>
          <a:blip r:embed="rId2"/>
          <a:stretch>
            <a:fillRect/>
          </a:stretch>
        </p:blipFill>
        <p:spPr>
          <a:xfrm>
            <a:off x="35754" y="1286357"/>
            <a:ext cx="4775653" cy="2142643"/>
          </a:xfrm>
          <a:prstGeom prst="rect">
            <a:avLst/>
          </a:prstGeom>
        </p:spPr>
      </p:pic>
      <p:pic>
        <p:nvPicPr>
          <p:cNvPr id="6" name="Picture 5"/>
          <p:cNvPicPr>
            <a:picLocks noChangeAspect="1"/>
          </p:cNvPicPr>
          <p:nvPr/>
        </p:nvPicPr>
        <p:blipFill>
          <a:blip r:embed="rId3"/>
          <a:stretch>
            <a:fillRect/>
          </a:stretch>
        </p:blipFill>
        <p:spPr>
          <a:xfrm>
            <a:off x="4811407" y="1286356"/>
            <a:ext cx="2420322" cy="2142644"/>
          </a:xfrm>
          <a:prstGeom prst="rect">
            <a:avLst/>
          </a:prstGeom>
        </p:spPr>
      </p:pic>
      <p:sp>
        <p:nvSpPr>
          <p:cNvPr id="9" name="TextBox 8"/>
          <p:cNvSpPr txBox="1"/>
          <p:nvPr/>
        </p:nvSpPr>
        <p:spPr>
          <a:xfrm>
            <a:off x="11503879" y="6263015"/>
            <a:ext cx="766713" cy="707886"/>
          </a:xfrm>
          <a:prstGeom prst="rect">
            <a:avLst/>
          </a:prstGeom>
          <a:noFill/>
        </p:spPr>
        <p:txBody>
          <a:bodyPr wrap="square" rtlCol="0">
            <a:spAutoFit/>
          </a:bodyPr>
          <a:lstStyle/>
          <a:p>
            <a:r>
              <a:rPr lang="ar-SA" sz="4000" b="1" dirty="0" smtClean="0">
                <a:solidFill>
                  <a:schemeClr val="bg1"/>
                </a:solidFill>
              </a:rPr>
              <a:t>59</a:t>
            </a:r>
            <a:endParaRPr lang="en-US" sz="4000" b="1" dirty="0">
              <a:solidFill>
                <a:schemeClr val="bg1"/>
              </a:solidFill>
            </a:endParaRPr>
          </a:p>
        </p:txBody>
      </p:sp>
      <p:sp>
        <p:nvSpPr>
          <p:cNvPr id="13" name="Title 1"/>
          <p:cNvSpPr txBox="1">
            <a:spLocks/>
          </p:cNvSpPr>
          <p:nvPr/>
        </p:nvSpPr>
        <p:spPr>
          <a:xfrm>
            <a:off x="112313" y="3317751"/>
            <a:ext cx="9104839" cy="1181097"/>
          </a:xfrm>
          <a:prstGeom prst="rect">
            <a:avLst/>
          </a:prstGeom>
        </p:spPr>
        <p:txBody>
          <a:bodyPr vert="horz" lIns="91440" tIns="45720" rIns="91440" bIns="45720" rtlCol="0" anchor="b">
            <a:normAutofit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GB" sz="4000" dirty="0" smtClean="0">
                <a:solidFill>
                  <a:prstClr val="black"/>
                </a:solidFill>
                <a:latin typeface="Times New Roman" panose="02020603050405020304" pitchFamily="18" charset="0"/>
                <a:cs typeface="Times New Roman" panose="02020603050405020304" pitchFamily="18" charset="0"/>
              </a:rPr>
              <a:t>Sun path</a:t>
            </a:r>
            <a:r>
              <a:rPr lang="en-GB" dirty="0" smtClean="0">
                <a:solidFill>
                  <a:prstClr val="black"/>
                </a:solidFill>
                <a:latin typeface="Times New Roman" panose="02020603050405020304" pitchFamily="18" charset="0"/>
                <a:cs typeface="Times New Roman" panose="02020603050405020304" pitchFamily="18" charset="0"/>
              </a:rPr>
              <a:t/>
            </a:r>
            <a:br>
              <a:rPr lang="en-GB" dirty="0" smtClean="0">
                <a:solidFill>
                  <a:prstClr val="black"/>
                </a:solidFill>
                <a:latin typeface="Times New Roman" panose="02020603050405020304" pitchFamily="18" charset="0"/>
                <a:cs typeface="Times New Roman" panose="02020603050405020304" pitchFamily="18" charset="0"/>
              </a:rPr>
            </a:br>
            <a:endParaRPr lang="en-US" dirty="0"/>
          </a:p>
        </p:txBody>
      </p:sp>
      <p:pic>
        <p:nvPicPr>
          <p:cNvPr id="14" name="Content Placeholder 6"/>
          <p:cNvPicPr>
            <a:picLocks noGrp="1" noChangeAspect="1"/>
          </p:cNvPicPr>
          <p:nvPr>
            <p:ph sz="half" idx="2"/>
          </p:nvPr>
        </p:nvPicPr>
        <p:blipFill>
          <a:blip r:embed="rId4"/>
          <a:stretch>
            <a:fillRect/>
          </a:stretch>
        </p:blipFill>
        <p:spPr>
          <a:xfrm>
            <a:off x="0" y="3986784"/>
            <a:ext cx="4938712" cy="2871216"/>
          </a:xfrm>
          <a:prstGeom prst="rect">
            <a:avLst/>
          </a:prstGeom>
        </p:spPr>
      </p:pic>
      <p:pic>
        <p:nvPicPr>
          <p:cNvPr id="15" name="Content Placeholder 7"/>
          <p:cNvPicPr>
            <a:picLocks noChangeAspect="1"/>
          </p:cNvPicPr>
          <p:nvPr/>
        </p:nvPicPr>
        <p:blipFill>
          <a:blip r:embed="rId5"/>
          <a:stretch>
            <a:fillRect/>
          </a:stretch>
        </p:blipFill>
        <p:spPr>
          <a:xfrm>
            <a:off x="5661452" y="3794760"/>
            <a:ext cx="5119687" cy="3063240"/>
          </a:xfrm>
          <a:prstGeom prst="rect">
            <a:avLst/>
          </a:prstGeom>
        </p:spPr>
      </p:pic>
      <p:sp>
        <p:nvSpPr>
          <p:cNvPr id="16" name="Text Placeholder 4"/>
          <p:cNvSpPr>
            <a:spLocks noGrp="1"/>
          </p:cNvSpPr>
          <p:nvPr>
            <p:ph type="body" sz="quarter" idx="3"/>
          </p:nvPr>
        </p:nvSpPr>
        <p:spPr>
          <a:xfrm>
            <a:off x="5440680" y="3236976"/>
            <a:ext cx="4937760" cy="1192446"/>
          </a:xfrm>
        </p:spPr>
        <p:txBody>
          <a:bodyPr/>
          <a:lstStyle/>
          <a:p>
            <a:pPr lvl="0">
              <a:buClr>
                <a:srgbClr val="8BB434">
                  <a:lumMod val="75000"/>
                </a:srgbClr>
              </a:buClr>
            </a:pPr>
            <a:r>
              <a:rPr lang="en-GB" dirty="0">
                <a:solidFill>
                  <a:srgbClr val="8BB434">
                    <a:lumMod val="75000"/>
                  </a:srgbClr>
                </a:solidFill>
              </a:rPr>
              <a:t>Sun path diagram in </a:t>
            </a:r>
            <a:r>
              <a:rPr lang="en-GB" dirty="0" smtClean="0">
                <a:solidFill>
                  <a:srgbClr val="8BB434">
                    <a:lumMod val="75000"/>
                  </a:srgbClr>
                </a:solidFill>
              </a:rPr>
              <a:t>winter </a:t>
            </a:r>
            <a:r>
              <a:rPr lang="en-GB" dirty="0" smtClean="0">
                <a:solidFill>
                  <a:srgbClr val="8BB434">
                    <a:lumMod val="75000"/>
                  </a:srgbClr>
                </a:solidFill>
              </a:rPr>
              <a:t>from </a:t>
            </a:r>
            <a:r>
              <a:rPr lang="en-GB" dirty="0">
                <a:solidFill>
                  <a:srgbClr val="8BB434">
                    <a:lumMod val="75000"/>
                  </a:srgbClr>
                </a:solidFill>
              </a:rPr>
              <a:t>8:00 am to 4:00 pm </a:t>
            </a:r>
            <a:endParaRPr lang="en-US" dirty="0">
              <a:solidFill>
                <a:srgbClr val="8BB434">
                  <a:lumMod val="75000"/>
                </a:srgbClr>
              </a:solidFill>
            </a:endParaRPr>
          </a:p>
          <a:p>
            <a:endParaRPr lang="en-US" dirty="0"/>
          </a:p>
        </p:txBody>
      </p:sp>
      <p:sp>
        <p:nvSpPr>
          <p:cNvPr id="17" name="Text Placeholder 4"/>
          <p:cNvSpPr>
            <a:spLocks noGrp="1"/>
          </p:cNvSpPr>
          <p:nvPr>
            <p:ph type="body" sz="quarter" idx="3"/>
          </p:nvPr>
        </p:nvSpPr>
        <p:spPr>
          <a:xfrm>
            <a:off x="-126353" y="4005262"/>
            <a:ext cx="4937760" cy="736282"/>
          </a:xfrm>
        </p:spPr>
        <p:txBody>
          <a:bodyPr/>
          <a:lstStyle/>
          <a:p>
            <a:pPr lvl="0">
              <a:buClr>
                <a:srgbClr val="8BB434">
                  <a:lumMod val="75000"/>
                </a:srgbClr>
              </a:buClr>
            </a:pPr>
            <a:r>
              <a:rPr lang="en-GB" dirty="0">
                <a:solidFill>
                  <a:srgbClr val="8BB434">
                    <a:lumMod val="75000"/>
                  </a:srgbClr>
                </a:solidFill>
              </a:rPr>
              <a:t>Sun path diagram in summer from 8:00 am to 4:00 pm </a:t>
            </a:r>
            <a:endParaRPr lang="en-US" dirty="0">
              <a:solidFill>
                <a:srgbClr val="8BB434">
                  <a:lumMod val="75000"/>
                </a:srgbClr>
              </a:solidFill>
            </a:endParaRPr>
          </a:p>
          <a:p>
            <a:endParaRPr lang="en-US" dirty="0"/>
          </a:p>
        </p:txBody>
      </p:sp>
    </p:spTree>
    <p:extLst>
      <p:ext uri="{BB962C8B-B14F-4D97-AF65-F5344CB8AC3E}">
        <p14:creationId xmlns:p14="http://schemas.microsoft.com/office/powerpoint/2010/main" val="41328428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0" y="2481535"/>
            <a:ext cx="3806655" cy="29483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le 1"/>
          <p:cNvSpPr>
            <a:spLocks noGrp="1"/>
          </p:cNvSpPr>
          <p:nvPr>
            <p:ph type="title"/>
          </p:nvPr>
        </p:nvSpPr>
        <p:spPr>
          <a:xfrm>
            <a:off x="76135" y="193075"/>
            <a:ext cx="10018713" cy="1933302"/>
          </a:xfrm>
        </p:spPr>
        <p:txBody>
          <a:bodyPr>
            <a:normAutofit/>
          </a:bodyPr>
          <a:lstStyle/>
          <a:p>
            <a:r>
              <a:rPr lang="en-US" b="1" dirty="0" smtClean="0"/>
              <a:t>Shadow</a:t>
            </a:r>
            <a:br>
              <a:rPr lang="en-US" b="1" dirty="0" smtClean="0"/>
            </a:br>
            <a:r>
              <a:rPr lang="en-US" sz="2700" b="1" dirty="0" smtClean="0"/>
              <a:t/>
            </a:r>
            <a:br>
              <a:rPr lang="en-US" sz="2700" b="1" dirty="0" smtClean="0"/>
            </a:br>
            <a:endParaRPr lang="en-US" dirty="0"/>
          </a:p>
        </p:txBody>
      </p:sp>
      <p:pic>
        <p:nvPicPr>
          <p:cNvPr id="11" name="Content Placeholder 10"/>
          <p:cNvPicPr>
            <a:picLocks noGrp="1" noChangeAspect="1"/>
          </p:cNvPicPr>
          <p:nvPr>
            <p:ph sz="half" idx="2"/>
          </p:nvPr>
        </p:nvPicPr>
        <p:blipFill>
          <a:blip r:embed="rId3"/>
          <a:stretch>
            <a:fillRect/>
          </a:stretch>
        </p:blipFill>
        <p:spPr>
          <a:xfrm>
            <a:off x="7759959" y="2510512"/>
            <a:ext cx="4387674" cy="29193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Rectangle 7"/>
          <p:cNvSpPr/>
          <p:nvPr/>
        </p:nvSpPr>
        <p:spPr>
          <a:xfrm>
            <a:off x="474162" y="5732063"/>
            <a:ext cx="2020297" cy="369332"/>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Arial" panose="020B0604020202020204" pitchFamily="34" charset="0"/>
              </a:rPr>
              <a:t>shadow at 8:00 am </a:t>
            </a:r>
            <a:endParaRPr lang="en-US" dirty="0"/>
          </a:p>
        </p:txBody>
      </p:sp>
      <p:pic>
        <p:nvPicPr>
          <p:cNvPr id="9" name="Picture 8"/>
          <p:cNvPicPr/>
          <p:nvPr/>
        </p:nvPicPr>
        <p:blipFill>
          <a:blip r:embed="rId4">
            <a:extLst>
              <a:ext uri="{28A0092B-C50C-407E-A947-70E740481C1C}">
                <a14:useLocalDpi xmlns:a14="http://schemas.microsoft.com/office/drawing/2010/main" val="0"/>
              </a:ext>
            </a:extLst>
          </a:blip>
          <a:stretch>
            <a:fillRect/>
          </a:stretch>
        </p:blipFill>
        <p:spPr>
          <a:xfrm>
            <a:off x="4080951" y="2212599"/>
            <a:ext cx="3404712" cy="34332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Rectangle 9"/>
          <p:cNvSpPr/>
          <p:nvPr/>
        </p:nvSpPr>
        <p:spPr>
          <a:xfrm>
            <a:off x="4578245" y="5732063"/>
            <a:ext cx="2111668" cy="369332"/>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Arial" panose="020B0604020202020204" pitchFamily="34" charset="0"/>
              </a:rPr>
              <a:t>Shadow at 12:00 pm</a:t>
            </a:r>
            <a:endParaRPr lang="en-US" dirty="0"/>
          </a:p>
        </p:txBody>
      </p:sp>
      <p:sp>
        <p:nvSpPr>
          <p:cNvPr id="12" name="Rectangle 11"/>
          <p:cNvSpPr/>
          <p:nvPr/>
        </p:nvSpPr>
        <p:spPr>
          <a:xfrm>
            <a:off x="8773700" y="5732063"/>
            <a:ext cx="2047548" cy="369332"/>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Arial" panose="020B0604020202020204" pitchFamily="34" charset="0"/>
              </a:rPr>
              <a:t>Shadow at 3:00 pm </a:t>
            </a:r>
            <a:endParaRPr lang="en-US" dirty="0"/>
          </a:p>
        </p:txBody>
      </p:sp>
      <p:sp>
        <p:nvSpPr>
          <p:cNvPr id="13" name="TextBox 12"/>
          <p:cNvSpPr txBox="1"/>
          <p:nvPr/>
        </p:nvSpPr>
        <p:spPr>
          <a:xfrm>
            <a:off x="11503879" y="6263015"/>
            <a:ext cx="766713" cy="707886"/>
          </a:xfrm>
          <a:prstGeom prst="rect">
            <a:avLst/>
          </a:prstGeom>
          <a:noFill/>
        </p:spPr>
        <p:txBody>
          <a:bodyPr wrap="square" rtlCol="0">
            <a:spAutoFit/>
          </a:bodyPr>
          <a:lstStyle/>
          <a:p>
            <a:r>
              <a:rPr lang="ar-SA" sz="4000" b="1" dirty="0" smtClean="0">
                <a:solidFill>
                  <a:schemeClr val="bg1"/>
                </a:solidFill>
              </a:rPr>
              <a:t>61</a:t>
            </a:r>
            <a:endParaRPr lang="en-US" sz="4000" b="1" dirty="0">
              <a:solidFill>
                <a:schemeClr val="bg1"/>
              </a:solidFill>
            </a:endParaRPr>
          </a:p>
        </p:txBody>
      </p:sp>
    </p:spTree>
    <p:extLst>
      <p:ext uri="{BB962C8B-B14F-4D97-AF65-F5344CB8AC3E}">
        <p14:creationId xmlns:p14="http://schemas.microsoft.com/office/powerpoint/2010/main" val="443324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0896" y="0"/>
            <a:ext cx="10058400" cy="713232"/>
          </a:xfrm>
        </p:spPr>
        <p:txBody>
          <a:bodyPr/>
          <a:lstStyle/>
          <a:p>
            <a:r>
              <a:rPr lang="en-US" dirty="0" err="1" smtClean="0"/>
              <a:t>DesignBuilder</a:t>
            </a:r>
            <a:r>
              <a:rPr lang="en-US" dirty="0" smtClean="0"/>
              <a:t> </a:t>
            </a:r>
            <a:endParaRPr lang="en-US" dirty="0"/>
          </a:p>
        </p:txBody>
      </p:sp>
      <p:sp>
        <p:nvSpPr>
          <p:cNvPr id="7" name="Rectangle 6"/>
          <p:cNvSpPr/>
          <p:nvPr/>
        </p:nvSpPr>
        <p:spPr>
          <a:xfrm>
            <a:off x="121920" y="611895"/>
            <a:ext cx="10101072" cy="646331"/>
          </a:xfrm>
          <a:prstGeom prst="rect">
            <a:avLst/>
          </a:prstGeom>
        </p:spPr>
        <p:txBody>
          <a:bodyPr wrap="square">
            <a:spAutoFit/>
          </a:bodyPr>
          <a:lstStyle/>
          <a:p>
            <a:r>
              <a:rPr lang="en-US" dirty="0" smtClean="0"/>
              <a:t>we </a:t>
            </a:r>
            <a:r>
              <a:rPr lang="en-US" dirty="0"/>
              <a:t>will analyze the municipality building from a thermal point of </a:t>
            </a:r>
            <a:r>
              <a:rPr lang="en-US" dirty="0" smtClean="0"/>
              <a:t>view, </a:t>
            </a:r>
            <a:r>
              <a:rPr lang="en-US" dirty="0"/>
              <a:t>and add insulators in the ceilings, floors, roofs, partitions, external and internal walls. To become an isolated Palestinian building.</a:t>
            </a:r>
          </a:p>
        </p:txBody>
      </p:sp>
      <p:pic>
        <p:nvPicPr>
          <p:cNvPr id="8" name="Picture 7"/>
          <p:cNvPicPr>
            <a:picLocks noChangeAspect="1"/>
          </p:cNvPicPr>
          <p:nvPr/>
        </p:nvPicPr>
        <p:blipFill>
          <a:blip r:embed="rId2"/>
          <a:stretch>
            <a:fillRect/>
          </a:stretch>
        </p:blipFill>
        <p:spPr>
          <a:xfrm>
            <a:off x="121920" y="1258226"/>
            <a:ext cx="5457825" cy="2933700"/>
          </a:xfrm>
          <a:prstGeom prst="rect">
            <a:avLst/>
          </a:prstGeom>
        </p:spPr>
      </p:pic>
      <p:pic>
        <p:nvPicPr>
          <p:cNvPr id="9" name="Content Placeholder 3"/>
          <p:cNvPicPr>
            <a:picLocks noGrp="1" noChangeAspect="1"/>
          </p:cNvPicPr>
          <p:nvPr/>
        </p:nvPicPr>
        <p:blipFill>
          <a:blip r:embed="rId3"/>
          <a:stretch>
            <a:fillRect/>
          </a:stretch>
        </p:blipFill>
        <p:spPr>
          <a:xfrm>
            <a:off x="5579745" y="1258226"/>
            <a:ext cx="5835741" cy="2933700"/>
          </a:xfrm>
          <a:prstGeom prst="rect">
            <a:avLst/>
          </a:prstGeom>
        </p:spPr>
      </p:pic>
    </p:spTree>
    <p:extLst>
      <p:ext uri="{BB962C8B-B14F-4D97-AF65-F5344CB8AC3E}">
        <p14:creationId xmlns:p14="http://schemas.microsoft.com/office/powerpoint/2010/main" val="2808831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0983" y="378878"/>
            <a:ext cx="8513137" cy="5290402"/>
          </a:xfrm>
          <a:prstGeom prst="rect">
            <a:avLst/>
          </a:prstGeom>
        </p:spPr>
      </p:pic>
    </p:spTree>
    <p:extLst>
      <p:ext uri="{BB962C8B-B14F-4D97-AF65-F5344CB8AC3E}">
        <p14:creationId xmlns:p14="http://schemas.microsoft.com/office/powerpoint/2010/main" val="20523275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0609" y="201168"/>
            <a:ext cx="10018713" cy="1238693"/>
          </a:xfrm>
        </p:spPr>
        <p:txBody>
          <a:bodyPr/>
          <a:lstStyle/>
          <a:p>
            <a:pPr algn="l"/>
            <a:r>
              <a:rPr lang="en-US" dirty="0" smtClean="0"/>
              <a:t>Content :</a:t>
            </a:r>
            <a:endParaRPr lang="en-US" dirty="0"/>
          </a:p>
        </p:txBody>
      </p:sp>
      <p:sp>
        <p:nvSpPr>
          <p:cNvPr id="3" name="Content Placeholder 2"/>
          <p:cNvSpPr>
            <a:spLocks noGrp="1"/>
          </p:cNvSpPr>
          <p:nvPr>
            <p:ph idx="1"/>
          </p:nvPr>
        </p:nvSpPr>
        <p:spPr>
          <a:xfrm>
            <a:off x="850609" y="1742251"/>
            <a:ext cx="10018713" cy="5275522"/>
          </a:xfrm>
        </p:spPr>
        <p:txBody>
          <a:bodyPr>
            <a:noAutofit/>
          </a:bodyPr>
          <a:lstStyle/>
          <a:p>
            <a:pPr>
              <a:buFont typeface="Wingdings" panose="05000000000000000000" pitchFamily="2" charset="2"/>
              <a:buChar char="q"/>
            </a:pPr>
            <a:r>
              <a:rPr lang="en-US" dirty="0" smtClean="0"/>
              <a:t>Introduction </a:t>
            </a:r>
          </a:p>
          <a:p>
            <a:pPr>
              <a:buFont typeface="Wingdings" panose="05000000000000000000" pitchFamily="2" charset="2"/>
              <a:buChar char="q"/>
            </a:pPr>
            <a:r>
              <a:rPr lang="en-US" dirty="0" smtClean="0"/>
              <a:t>Site Analysis </a:t>
            </a:r>
          </a:p>
          <a:p>
            <a:pPr>
              <a:buFont typeface="Wingdings" panose="05000000000000000000" pitchFamily="2" charset="2"/>
              <a:buChar char="q"/>
            </a:pPr>
            <a:r>
              <a:rPr lang="en-US" dirty="0" smtClean="0"/>
              <a:t>Architectural Aspect </a:t>
            </a:r>
          </a:p>
          <a:p>
            <a:pPr>
              <a:buFont typeface="Wingdings" panose="05000000000000000000" pitchFamily="2" charset="2"/>
              <a:buChar char="q"/>
            </a:pPr>
            <a:r>
              <a:rPr lang="en-US" dirty="0" smtClean="0"/>
              <a:t>Environmental </a:t>
            </a:r>
            <a:r>
              <a:rPr lang="en-US" dirty="0" smtClean="0"/>
              <a:t>Aspect </a:t>
            </a:r>
            <a:endParaRPr lang="en-US" dirty="0" smtClean="0"/>
          </a:p>
          <a:p>
            <a:pPr>
              <a:buFont typeface="Wingdings" panose="05000000000000000000" pitchFamily="2" charset="2"/>
              <a:buChar char="q"/>
            </a:pPr>
            <a:r>
              <a:rPr lang="en-US" dirty="0" smtClean="0"/>
              <a:t> </a:t>
            </a:r>
            <a:r>
              <a:rPr lang="en-US" dirty="0" smtClean="0"/>
              <a:t>Structural Aspect </a:t>
            </a:r>
          </a:p>
          <a:p>
            <a:pPr>
              <a:buFont typeface="Wingdings" panose="05000000000000000000" pitchFamily="2" charset="2"/>
              <a:buChar char="q"/>
            </a:pPr>
            <a:r>
              <a:rPr lang="en-US" dirty="0" smtClean="0"/>
              <a:t>Mechanical work </a:t>
            </a:r>
          </a:p>
          <a:p>
            <a:pPr>
              <a:buFont typeface="Wingdings" panose="05000000000000000000" pitchFamily="2" charset="2"/>
              <a:buChar char="q"/>
            </a:pPr>
            <a:r>
              <a:rPr lang="en-US" dirty="0" smtClean="0"/>
              <a:t>Electrical work </a:t>
            </a:r>
          </a:p>
          <a:p>
            <a:pPr>
              <a:buFont typeface="Wingdings" panose="05000000000000000000" pitchFamily="2" charset="2"/>
              <a:buChar char="q"/>
            </a:pPr>
            <a:r>
              <a:rPr lang="en-US" dirty="0" smtClean="0"/>
              <a:t>Quantity &amp; Estimate Serving </a:t>
            </a:r>
          </a:p>
          <a:p>
            <a:pPr>
              <a:buFont typeface="Wingdings" panose="05000000000000000000" pitchFamily="2" charset="2"/>
              <a:buChar char="q"/>
            </a:pPr>
            <a:endParaRPr lang="en-US" sz="1200" dirty="0" smtClean="0"/>
          </a:p>
          <a:p>
            <a:pPr marL="0" indent="0">
              <a:buNone/>
            </a:pPr>
            <a:endParaRPr lang="en-US" sz="1200" dirty="0" smtClean="0"/>
          </a:p>
        </p:txBody>
      </p:sp>
      <p:sp>
        <p:nvSpPr>
          <p:cNvPr id="4" name="TextBox 3"/>
          <p:cNvSpPr txBox="1"/>
          <p:nvPr/>
        </p:nvSpPr>
        <p:spPr>
          <a:xfrm>
            <a:off x="11642103" y="6220485"/>
            <a:ext cx="766713" cy="707886"/>
          </a:xfrm>
          <a:prstGeom prst="rect">
            <a:avLst/>
          </a:prstGeom>
          <a:noFill/>
        </p:spPr>
        <p:txBody>
          <a:bodyPr wrap="square" rtlCol="0">
            <a:spAutoFit/>
          </a:bodyPr>
          <a:lstStyle/>
          <a:p>
            <a:r>
              <a:rPr lang="en-US" sz="4000" b="1" dirty="0" smtClean="0">
                <a:solidFill>
                  <a:schemeClr val="bg1"/>
                </a:solidFill>
              </a:rPr>
              <a:t>1</a:t>
            </a:r>
            <a:endParaRPr lang="en-US" sz="4000" b="1" dirty="0">
              <a:solidFill>
                <a:schemeClr val="bg1"/>
              </a:solidFill>
            </a:endParaRPr>
          </a:p>
        </p:txBody>
      </p:sp>
    </p:spTree>
    <p:extLst>
      <p:ext uri="{BB962C8B-B14F-4D97-AF65-F5344CB8AC3E}">
        <p14:creationId xmlns:p14="http://schemas.microsoft.com/office/powerpoint/2010/main" val="20504348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3"/>
          <p:cNvPicPr>
            <a:picLocks noGrp="1" noChangeAspect="1"/>
          </p:cNvPicPr>
          <p:nvPr>
            <p:ph idx="1"/>
          </p:nvPr>
        </p:nvPicPr>
        <p:blipFill>
          <a:blip r:embed="rId2"/>
          <a:stretch>
            <a:fillRect/>
          </a:stretch>
        </p:blipFill>
        <p:spPr>
          <a:xfrm>
            <a:off x="0" y="0"/>
            <a:ext cx="5404104" cy="3419769"/>
          </a:xfrm>
          <a:prstGeom prst="rect">
            <a:avLst/>
          </a:prstGeom>
        </p:spPr>
      </p:pic>
      <p:pic>
        <p:nvPicPr>
          <p:cNvPr id="8" name="Picture 7"/>
          <p:cNvPicPr>
            <a:picLocks noChangeAspect="1"/>
          </p:cNvPicPr>
          <p:nvPr/>
        </p:nvPicPr>
        <p:blipFill>
          <a:blip r:embed="rId3"/>
          <a:stretch>
            <a:fillRect/>
          </a:stretch>
        </p:blipFill>
        <p:spPr>
          <a:xfrm>
            <a:off x="5550409" y="0"/>
            <a:ext cx="5721095" cy="3362325"/>
          </a:xfrm>
          <a:prstGeom prst="rect">
            <a:avLst/>
          </a:prstGeom>
        </p:spPr>
      </p:pic>
      <p:pic>
        <p:nvPicPr>
          <p:cNvPr id="9" name="Picture 8"/>
          <p:cNvPicPr>
            <a:picLocks noChangeAspect="1"/>
          </p:cNvPicPr>
          <p:nvPr/>
        </p:nvPicPr>
        <p:blipFill>
          <a:blip r:embed="rId4"/>
          <a:stretch>
            <a:fillRect/>
          </a:stretch>
        </p:blipFill>
        <p:spPr>
          <a:xfrm>
            <a:off x="-1" y="3419769"/>
            <a:ext cx="5404105" cy="3438231"/>
          </a:xfrm>
          <a:prstGeom prst="rect">
            <a:avLst/>
          </a:prstGeom>
        </p:spPr>
      </p:pic>
      <p:pic>
        <p:nvPicPr>
          <p:cNvPr id="10" name="Picture 9"/>
          <p:cNvPicPr>
            <a:picLocks noChangeAspect="1"/>
          </p:cNvPicPr>
          <p:nvPr/>
        </p:nvPicPr>
        <p:blipFill>
          <a:blip r:embed="rId5"/>
          <a:stretch>
            <a:fillRect/>
          </a:stretch>
        </p:blipFill>
        <p:spPr>
          <a:xfrm>
            <a:off x="5550409" y="3362325"/>
            <a:ext cx="5721096" cy="3495675"/>
          </a:xfrm>
          <a:prstGeom prst="rect">
            <a:avLst/>
          </a:prstGeom>
        </p:spPr>
      </p:pic>
    </p:spTree>
    <p:extLst>
      <p:ext uri="{BB962C8B-B14F-4D97-AF65-F5344CB8AC3E}">
        <p14:creationId xmlns:p14="http://schemas.microsoft.com/office/powerpoint/2010/main" val="41581564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719072" y="712280"/>
            <a:ext cx="7900416" cy="6145720"/>
          </a:xfrm>
          <a:prstGeom prst="rect">
            <a:avLst/>
          </a:prstGeom>
        </p:spPr>
      </p:pic>
      <p:sp>
        <p:nvSpPr>
          <p:cNvPr id="8" name="Title 1"/>
          <p:cNvSpPr>
            <a:spLocks noGrp="1"/>
          </p:cNvSpPr>
          <p:nvPr>
            <p:ph type="title"/>
          </p:nvPr>
        </p:nvSpPr>
        <p:spPr>
          <a:xfrm>
            <a:off x="0" y="0"/>
            <a:ext cx="10515600" cy="712280"/>
          </a:xfrm>
        </p:spPr>
        <p:txBody>
          <a:bodyPr>
            <a:normAutofit fontScale="90000"/>
          </a:bodyPr>
          <a:lstStyle/>
          <a:p>
            <a:r>
              <a:rPr lang="en-US" dirty="0" smtClean="0"/>
              <a:t>Heating design:</a:t>
            </a:r>
            <a:endParaRPr lang="en-US" dirty="0"/>
          </a:p>
        </p:txBody>
      </p:sp>
    </p:spTree>
    <p:extLst>
      <p:ext uri="{BB962C8B-B14F-4D97-AF65-F5344CB8AC3E}">
        <p14:creationId xmlns:p14="http://schemas.microsoft.com/office/powerpoint/2010/main" val="8884526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98254" y="373118"/>
            <a:ext cx="3927442" cy="707886"/>
          </a:xfrm>
          <a:prstGeom prst="rect">
            <a:avLst/>
          </a:prstGeom>
        </p:spPr>
        <p:txBody>
          <a:bodyPr wrap="square">
            <a:spAutoFit/>
          </a:bodyPr>
          <a:lstStyle/>
          <a:p>
            <a:r>
              <a:rPr lang="en-US" sz="4000" dirty="0"/>
              <a:t>Cooling design: </a:t>
            </a:r>
          </a:p>
        </p:txBody>
      </p:sp>
      <p:sp>
        <p:nvSpPr>
          <p:cNvPr id="8" name="Rectangle 7"/>
          <p:cNvSpPr/>
          <p:nvPr/>
        </p:nvSpPr>
        <p:spPr>
          <a:xfrm>
            <a:off x="149352" y="1640116"/>
            <a:ext cx="7632192" cy="923330"/>
          </a:xfrm>
          <a:prstGeom prst="rect">
            <a:avLst/>
          </a:prstGeom>
        </p:spPr>
        <p:txBody>
          <a:bodyPr wrap="square">
            <a:spAutoFit/>
          </a:bodyPr>
          <a:lstStyle/>
          <a:p>
            <a:r>
              <a:rPr lang="en-GB" dirty="0"/>
              <a:t>The Cooling Load consists of the envelop transmission (U-value), solar gain, internal gains including (humans, lighting and equipment).</a:t>
            </a:r>
          </a:p>
          <a:p>
            <a:r>
              <a:rPr lang="en-GB" dirty="0"/>
              <a:t>We put vertical louver in east and west elevation:</a:t>
            </a:r>
          </a:p>
        </p:txBody>
      </p:sp>
      <p:pic>
        <p:nvPicPr>
          <p:cNvPr id="9" name="Picture 8"/>
          <p:cNvPicPr>
            <a:picLocks noChangeAspect="1"/>
          </p:cNvPicPr>
          <p:nvPr/>
        </p:nvPicPr>
        <p:blipFill>
          <a:blip r:embed="rId2"/>
          <a:stretch>
            <a:fillRect/>
          </a:stretch>
        </p:blipFill>
        <p:spPr>
          <a:xfrm>
            <a:off x="149352" y="2563446"/>
            <a:ext cx="7299960" cy="3452015"/>
          </a:xfrm>
          <a:prstGeom prst="rect">
            <a:avLst/>
          </a:prstGeom>
        </p:spPr>
      </p:pic>
    </p:spTree>
    <p:extLst>
      <p:ext uri="{BB962C8B-B14F-4D97-AF65-F5344CB8AC3E}">
        <p14:creationId xmlns:p14="http://schemas.microsoft.com/office/powerpoint/2010/main" val="13634534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3"/>
          <p:cNvPicPr>
            <a:picLocks noGrp="1" noChangeAspect="1"/>
          </p:cNvPicPr>
          <p:nvPr>
            <p:ph idx="1"/>
          </p:nvPr>
        </p:nvPicPr>
        <p:blipFill>
          <a:blip r:embed="rId2"/>
          <a:stretch>
            <a:fillRect/>
          </a:stretch>
        </p:blipFill>
        <p:spPr>
          <a:xfrm>
            <a:off x="0" y="0"/>
            <a:ext cx="6537960" cy="3286125"/>
          </a:xfrm>
          <a:prstGeom prst="rect">
            <a:avLst/>
          </a:prstGeom>
        </p:spPr>
      </p:pic>
      <p:pic>
        <p:nvPicPr>
          <p:cNvPr id="8" name="Picture 7"/>
          <p:cNvPicPr>
            <a:picLocks noChangeAspect="1"/>
          </p:cNvPicPr>
          <p:nvPr/>
        </p:nvPicPr>
        <p:blipFill>
          <a:blip r:embed="rId3"/>
          <a:stretch>
            <a:fillRect/>
          </a:stretch>
        </p:blipFill>
        <p:spPr>
          <a:xfrm>
            <a:off x="3849624" y="3282694"/>
            <a:ext cx="6537960" cy="3571875"/>
          </a:xfrm>
          <a:prstGeom prst="rect">
            <a:avLst/>
          </a:prstGeom>
        </p:spPr>
      </p:pic>
      <p:sp>
        <p:nvSpPr>
          <p:cNvPr id="4" name="Rectangle 3"/>
          <p:cNvSpPr/>
          <p:nvPr/>
        </p:nvSpPr>
        <p:spPr>
          <a:xfrm>
            <a:off x="6678337" y="78829"/>
            <a:ext cx="3927442" cy="707886"/>
          </a:xfrm>
          <a:prstGeom prst="rect">
            <a:avLst/>
          </a:prstGeom>
        </p:spPr>
        <p:txBody>
          <a:bodyPr wrap="square">
            <a:spAutoFit/>
          </a:bodyPr>
          <a:lstStyle/>
          <a:p>
            <a:r>
              <a:rPr lang="en-US" sz="4000" dirty="0"/>
              <a:t>Cooling design: </a:t>
            </a:r>
          </a:p>
        </p:txBody>
      </p:sp>
    </p:spTree>
    <p:extLst>
      <p:ext uri="{BB962C8B-B14F-4D97-AF65-F5344CB8AC3E}">
        <p14:creationId xmlns:p14="http://schemas.microsoft.com/office/powerpoint/2010/main" val="26085543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68152" y="-26007"/>
            <a:ext cx="2633391" cy="646331"/>
          </a:xfrm>
          <a:prstGeom prst="rect">
            <a:avLst/>
          </a:prstGeom>
        </p:spPr>
        <p:txBody>
          <a:bodyPr wrap="square">
            <a:spAutoFit/>
          </a:bodyPr>
          <a:lstStyle/>
          <a:p>
            <a:r>
              <a:rPr lang="en-US" sz="3600" dirty="0"/>
              <a:t>Simulation </a:t>
            </a:r>
          </a:p>
        </p:txBody>
      </p:sp>
      <p:sp>
        <p:nvSpPr>
          <p:cNvPr id="8" name="Rectangle 7"/>
          <p:cNvSpPr/>
          <p:nvPr/>
        </p:nvSpPr>
        <p:spPr>
          <a:xfrm>
            <a:off x="0" y="521211"/>
            <a:ext cx="8814817" cy="1015663"/>
          </a:xfrm>
          <a:prstGeom prst="rect">
            <a:avLst/>
          </a:prstGeom>
        </p:spPr>
        <p:txBody>
          <a:bodyPr wrap="square">
            <a:spAutoFit/>
          </a:bodyPr>
          <a:lstStyle/>
          <a:p>
            <a:r>
              <a:rPr lang="en-GB" sz="2000" dirty="0"/>
              <a:t>The simulation analysis It is a simulation of reality. It takes the whole building in all its details </a:t>
            </a:r>
          </a:p>
          <a:p>
            <a:r>
              <a:rPr lang="en-GB" sz="2000" dirty="0"/>
              <a:t>These sum result according to Air temperature</a:t>
            </a:r>
            <a:r>
              <a:rPr lang="en-GB" sz="2000" dirty="0" smtClean="0"/>
              <a:t>:</a:t>
            </a:r>
            <a:endParaRPr lang="en-GB" sz="2000" dirty="0"/>
          </a:p>
        </p:txBody>
      </p:sp>
      <p:pic>
        <p:nvPicPr>
          <p:cNvPr id="15" name="Content Placeholder 3"/>
          <p:cNvPicPr>
            <a:picLocks noGrp="1" noChangeAspect="1"/>
          </p:cNvPicPr>
          <p:nvPr>
            <p:ph idx="1"/>
          </p:nvPr>
        </p:nvPicPr>
        <p:blipFill>
          <a:blip r:embed="rId2"/>
          <a:stretch>
            <a:fillRect/>
          </a:stretch>
        </p:blipFill>
        <p:spPr>
          <a:xfrm>
            <a:off x="0" y="1536874"/>
            <a:ext cx="11051444" cy="3981057"/>
          </a:xfrm>
          <a:prstGeom prst="rect">
            <a:avLst/>
          </a:prstGeom>
        </p:spPr>
      </p:pic>
    </p:spTree>
    <p:extLst>
      <p:ext uri="{BB962C8B-B14F-4D97-AF65-F5344CB8AC3E}">
        <p14:creationId xmlns:p14="http://schemas.microsoft.com/office/powerpoint/2010/main" val="16742155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0" y="3300413"/>
            <a:ext cx="10515600" cy="442630"/>
          </a:xfrm>
        </p:spPr>
        <p:txBody>
          <a:bodyPr>
            <a:normAutofit/>
          </a:bodyPr>
          <a:lstStyle/>
          <a:p>
            <a:r>
              <a:rPr lang="en-GB" sz="2400" dirty="0" smtClean="0"/>
              <a:t>U-value </a:t>
            </a:r>
            <a:r>
              <a:rPr lang="en-GB" sz="2400" dirty="0" smtClean="0"/>
              <a:t>of wall equal = 0.369 which is good less than recommended value 0.5</a:t>
            </a:r>
            <a:endParaRPr lang="en-US" sz="2400" dirty="0"/>
          </a:p>
        </p:txBody>
      </p:sp>
      <p:sp>
        <p:nvSpPr>
          <p:cNvPr id="11" name="Rectangle 10"/>
          <p:cNvSpPr/>
          <p:nvPr/>
        </p:nvSpPr>
        <p:spPr>
          <a:xfrm>
            <a:off x="2209800" y="3994372"/>
            <a:ext cx="6096000" cy="923330"/>
          </a:xfrm>
          <a:prstGeom prst="rect">
            <a:avLst/>
          </a:prstGeom>
        </p:spPr>
        <p:txBody>
          <a:bodyPr>
            <a:spAutoFit/>
          </a:bodyPr>
          <a:lstStyle/>
          <a:p>
            <a:r>
              <a:rPr lang="en-GB" dirty="0" smtClean="0"/>
              <a:t>Energy per conditioned area =122 less than base line =150 KWh/m2 (standard for office building) so the building is energy efficient</a:t>
            </a:r>
            <a:endParaRPr lang="en-US" dirty="0"/>
          </a:p>
        </p:txBody>
      </p:sp>
      <p:pic>
        <p:nvPicPr>
          <p:cNvPr id="12" name="Picture 11"/>
          <p:cNvPicPr>
            <a:picLocks noChangeAspect="1"/>
          </p:cNvPicPr>
          <p:nvPr/>
        </p:nvPicPr>
        <p:blipFill>
          <a:blip r:embed="rId2"/>
          <a:stretch>
            <a:fillRect/>
          </a:stretch>
        </p:blipFill>
        <p:spPr>
          <a:xfrm>
            <a:off x="2478024" y="4824564"/>
            <a:ext cx="6115050" cy="2014296"/>
          </a:xfrm>
          <a:prstGeom prst="rect">
            <a:avLst/>
          </a:prstGeom>
        </p:spPr>
      </p:pic>
      <p:pic>
        <p:nvPicPr>
          <p:cNvPr id="3" name="Picture 2"/>
          <p:cNvPicPr>
            <a:picLocks noChangeAspect="1"/>
          </p:cNvPicPr>
          <p:nvPr/>
        </p:nvPicPr>
        <p:blipFill>
          <a:blip r:embed="rId3"/>
          <a:stretch>
            <a:fillRect/>
          </a:stretch>
        </p:blipFill>
        <p:spPr>
          <a:xfrm>
            <a:off x="984980" y="85648"/>
            <a:ext cx="9101138" cy="2851216"/>
          </a:xfrm>
          <a:prstGeom prst="rect">
            <a:avLst/>
          </a:prstGeom>
        </p:spPr>
      </p:pic>
    </p:spTree>
    <p:extLst>
      <p:ext uri="{BB962C8B-B14F-4D97-AF65-F5344CB8AC3E}">
        <p14:creationId xmlns:p14="http://schemas.microsoft.com/office/powerpoint/2010/main" val="39769942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01484" y="162806"/>
            <a:ext cx="2816620" cy="707886"/>
          </a:xfrm>
          <a:prstGeom prst="rect">
            <a:avLst/>
          </a:prstGeom>
        </p:spPr>
        <p:txBody>
          <a:bodyPr wrap="square">
            <a:spAutoFit/>
          </a:bodyPr>
          <a:lstStyle/>
          <a:p>
            <a:r>
              <a:rPr lang="en-US" sz="4000" dirty="0"/>
              <a:t>HVAC design </a:t>
            </a:r>
          </a:p>
        </p:txBody>
      </p:sp>
      <p:pic>
        <p:nvPicPr>
          <p:cNvPr id="8" name="Picture 7"/>
          <p:cNvPicPr>
            <a:picLocks noChangeAspect="1"/>
          </p:cNvPicPr>
          <p:nvPr/>
        </p:nvPicPr>
        <p:blipFill>
          <a:blip r:embed="rId2"/>
          <a:stretch>
            <a:fillRect/>
          </a:stretch>
        </p:blipFill>
        <p:spPr>
          <a:xfrm>
            <a:off x="2109216" y="2219981"/>
            <a:ext cx="5370576" cy="3672705"/>
          </a:xfrm>
          <a:prstGeom prst="rect">
            <a:avLst/>
          </a:prstGeom>
        </p:spPr>
      </p:pic>
      <p:sp>
        <p:nvSpPr>
          <p:cNvPr id="9" name="Rectangle 8"/>
          <p:cNvSpPr/>
          <p:nvPr/>
        </p:nvSpPr>
        <p:spPr>
          <a:xfrm>
            <a:off x="70104" y="1222171"/>
            <a:ext cx="6096000" cy="646331"/>
          </a:xfrm>
          <a:prstGeom prst="rect">
            <a:avLst/>
          </a:prstGeom>
        </p:spPr>
        <p:txBody>
          <a:bodyPr>
            <a:spAutoFit/>
          </a:bodyPr>
          <a:lstStyle/>
          <a:p>
            <a:r>
              <a:rPr lang="en-GB" dirty="0"/>
              <a:t>The system used here is VAV (variable air volume) HVAC system. </a:t>
            </a:r>
          </a:p>
        </p:txBody>
      </p:sp>
    </p:spTree>
    <p:extLst>
      <p:ext uri="{BB962C8B-B14F-4D97-AF65-F5344CB8AC3E}">
        <p14:creationId xmlns:p14="http://schemas.microsoft.com/office/powerpoint/2010/main" val="19598463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0" y="0"/>
            <a:ext cx="6083782" cy="4605858"/>
          </a:xfrm>
          <a:prstGeom prst="rect">
            <a:avLst/>
          </a:prstGeom>
        </p:spPr>
      </p:pic>
      <p:pic>
        <p:nvPicPr>
          <p:cNvPr id="8" name="Content Placeholder 3"/>
          <p:cNvPicPr>
            <a:picLocks noGrp="1" noChangeAspect="1"/>
          </p:cNvPicPr>
          <p:nvPr>
            <p:ph idx="1"/>
          </p:nvPr>
        </p:nvPicPr>
        <p:blipFill>
          <a:blip r:embed="rId3"/>
          <a:stretch>
            <a:fillRect/>
          </a:stretch>
        </p:blipFill>
        <p:spPr>
          <a:xfrm>
            <a:off x="5995416" y="0"/>
            <a:ext cx="5481777" cy="6446655"/>
          </a:xfrm>
          <a:prstGeom prst="rect">
            <a:avLst/>
          </a:prstGeom>
        </p:spPr>
      </p:pic>
    </p:spTree>
    <p:extLst>
      <p:ext uri="{BB962C8B-B14F-4D97-AF65-F5344CB8AC3E}">
        <p14:creationId xmlns:p14="http://schemas.microsoft.com/office/powerpoint/2010/main" val="21639343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3"/>
          <p:cNvPicPr>
            <a:picLocks noGrp="1" noChangeAspect="1"/>
          </p:cNvPicPr>
          <p:nvPr>
            <p:ph idx="1"/>
          </p:nvPr>
        </p:nvPicPr>
        <p:blipFill>
          <a:blip r:embed="rId2"/>
          <a:stretch>
            <a:fillRect/>
          </a:stretch>
        </p:blipFill>
        <p:spPr>
          <a:xfrm>
            <a:off x="0" y="0"/>
            <a:ext cx="5632132" cy="6492240"/>
          </a:xfrm>
          <a:prstGeom prst="rect">
            <a:avLst/>
          </a:prstGeom>
        </p:spPr>
      </p:pic>
      <p:pic>
        <p:nvPicPr>
          <p:cNvPr id="8" name="Picture 7"/>
          <p:cNvPicPr>
            <a:picLocks noChangeAspect="1"/>
          </p:cNvPicPr>
          <p:nvPr/>
        </p:nvPicPr>
        <p:blipFill>
          <a:blip r:embed="rId3"/>
          <a:stretch>
            <a:fillRect/>
          </a:stretch>
        </p:blipFill>
        <p:spPr>
          <a:xfrm>
            <a:off x="5632132" y="0"/>
            <a:ext cx="6309932" cy="6492240"/>
          </a:xfrm>
          <a:prstGeom prst="rect">
            <a:avLst/>
          </a:prstGeom>
        </p:spPr>
      </p:pic>
    </p:spTree>
    <p:extLst>
      <p:ext uri="{BB962C8B-B14F-4D97-AF65-F5344CB8AC3E}">
        <p14:creationId xmlns:p14="http://schemas.microsoft.com/office/powerpoint/2010/main" val="39581285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146237" y="118872"/>
            <a:ext cx="10018713" cy="1659287"/>
          </a:xfrm>
          <a:prstGeom prst="rect">
            <a:avLst/>
          </a:prstGeom>
        </p:spPr>
        <p:txBody>
          <a:bodyPr vert="horz" lIns="91440" tIns="45720" rIns="91440" bIns="45720" rtlCol="0" anchor="b">
            <a:normAutofit fontScale="92500"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spcBef>
                <a:spcPts val="0"/>
              </a:spcBef>
            </a:pPr>
            <a:r>
              <a:rPr lang="en-US" dirty="0" smtClean="0"/>
              <a:t/>
            </a:r>
            <a:br>
              <a:rPr lang="en-US" dirty="0" smtClean="0"/>
            </a:br>
            <a:r>
              <a:rPr lang="en-US" sz="2000" dirty="0" smtClean="0">
                <a:solidFill>
                  <a:prstClr val="black"/>
                </a:solidFill>
                <a:latin typeface="Times New Roman" panose="02020603050405020304" pitchFamily="18" charset="0"/>
                <a:ea typeface="Calibri" panose="020F0502020204030204" pitchFamily="34" charset="0"/>
                <a:cs typeface="+mn-cs"/>
              </a:rPr>
              <a:t/>
            </a:r>
            <a:br>
              <a:rPr lang="en-US" sz="2000" dirty="0" smtClean="0">
                <a:solidFill>
                  <a:prstClr val="black"/>
                </a:solidFill>
                <a:latin typeface="Times New Roman" panose="02020603050405020304" pitchFamily="18" charset="0"/>
                <a:ea typeface="Calibri" panose="020F0502020204030204" pitchFamily="34" charset="0"/>
                <a:cs typeface="+mn-cs"/>
              </a:rPr>
            </a:br>
            <a:r>
              <a:rPr lang="en-US" sz="2000" dirty="0" smtClean="0">
                <a:solidFill>
                  <a:prstClr val="black"/>
                </a:solidFill>
                <a:latin typeface="Calibri" panose="020F0502020204030204"/>
                <a:ea typeface="+mn-ea"/>
                <a:cs typeface="+mn-cs"/>
              </a:rPr>
              <a:t/>
            </a:r>
            <a:br>
              <a:rPr lang="en-US" sz="2000" dirty="0" smtClean="0">
                <a:solidFill>
                  <a:prstClr val="black"/>
                </a:solidFill>
                <a:latin typeface="Calibri" panose="020F0502020204030204"/>
                <a:ea typeface="+mn-ea"/>
                <a:cs typeface="+mn-cs"/>
              </a:rPr>
            </a:br>
            <a:endParaRPr lang="en-US" dirty="0"/>
          </a:p>
        </p:txBody>
      </p:sp>
      <p:sp>
        <p:nvSpPr>
          <p:cNvPr id="8" name="TextBox 7"/>
          <p:cNvSpPr txBox="1"/>
          <p:nvPr/>
        </p:nvSpPr>
        <p:spPr>
          <a:xfrm>
            <a:off x="466344" y="1088136"/>
            <a:ext cx="3721608" cy="584775"/>
          </a:xfrm>
          <a:prstGeom prst="rect">
            <a:avLst/>
          </a:prstGeom>
          <a:noFill/>
        </p:spPr>
        <p:txBody>
          <a:bodyPr wrap="square" rtlCol="0">
            <a:spAutoFit/>
          </a:bodyPr>
          <a:lstStyle/>
          <a:p>
            <a:r>
              <a:rPr lang="en-US" sz="3200" dirty="0" smtClean="0"/>
              <a:t>Acoustic analysis  </a:t>
            </a:r>
            <a:endParaRPr lang="en-US" sz="3200" dirty="0"/>
          </a:p>
        </p:txBody>
      </p:sp>
      <p:pic>
        <p:nvPicPr>
          <p:cNvPr id="18" name="Picture 17"/>
          <p:cNvPicPr>
            <a:picLocks noChangeAspect="1"/>
          </p:cNvPicPr>
          <p:nvPr/>
        </p:nvPicPr>
        <p:blipFill>
          <a:blip r:embed="rId2"/>
          <a:stretch>
            <a:fillRect/>
          </a:stretch>
        </p:blipFill>
        <p:spPr>
          <a:xfrm>
            <a:off x="2992699" y="1672911"/>
            <a:ext cx="5303521" cy="4772817"/>
          </a:xfrm>
          <a:prstGeom prst="rect">
            <a:avLst/>
          </a:prstGeom>
        </p:spPr>
      </p:pic>
    </p:spTree>
    <p:extLst>
      <p:ext uri="{BB962C8B-B14F-4D97-AF65-F5344CB8AC3E}">
        <p14:creationId xmlns:p14="http://schemas.microsoft.com/office/powerpoint/2010/main" val="2381294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4662" y="993229"/>
            <a:ext cx="3580668" cy="835572"/>
          </a:xfrm>
          <a:solidFill>
            <a:schemeClr val="tx1">
              <a:lumMod val="50000"/>
              <a:lumOff val="50000"/>
            </a:schemeClr>
          </a:solidFill>
        </p:spPr>
        <p:txBody>
          <a:bodyPr>
            <a:normAutofit/>
          </a:bodyPr>
          <a:lstStyle/>
          <a:p>
            <a:r>
              <a:rPr lang="en-US" b="1" dirty="0" smtClean="0">
                <a:solidFill>
                  <a:schemeClr val="bg1"/>
                </a:solidFill>
              </a:rPr>
              <a:t>Introduction</a:t>
            </a:r>
            <a:r>
              <a:rPr lang="en-US" b="1" dirty="0" smtClean="0"/>
              <a:t> </a:t>
            </a:r>
            <a:endParaRPr lang="en-US" b="1" dirty="0"/>
          </a:p>
        </p:txBody>
      </p:sp>
      <p:sp>
        <p:nvSpPr>
          <p:cNvPr id="3" name="Content Placeholder 2"/>
          <p:cNvSpPr>
            <a:spLocks noGrp="1"/>
          </p:cNvSpPr>
          <p:nvPr>
            <p:ph idx="1"/>
          </p:nvPr>
        </p:nvSpPr>
        <p:spPr/>
        <p:txBody>
          <a:bodyPr/>
          <a:lstStyle/>
          <a:p>
            <a:r>
              <a:rPr lang="en-US" dirty="0"/>
              <a:t>In this project, an integrated municipality design was created that keeps pace with the development of the times and meets basic needs.</a:t>
            </a:r>
          </a:p>
          <a:p>
            <a:r>
              <a:rPr lang="en-US" dirty="0"/>
              <a:t>New integrated design is introduced taking all strengths into consideration and demolishing all weaknesses.</a:t>
            </a:r>
          </a:p>
          <a:p>
            <a:endParaRPr lang="en-US" dirty="0"/>
          </a:p>
        </p:txBody>
      </p:sp>
      <p:sp>
        <p:nvSpPr>
          <p:cNvPr id="4" name="TextBox 3"/>
          <p:cNvSpPr txBox="1"/>
          <p:nvPr/>
        </p:nvSpPr>
        <p:spPr>
          <a:xfrm>
            <a:off x="11642103" y="6220485"/>
            <a:ext cx="766713" cy="707886"/>
          </a:xfrm>
          <a:prstGeom prst="rect">
            <a:avLst/>
          </a:prstGeom>
          <a:noFill/>
        </p:spPr>
        <p:txBody>
          <a:bodyPr wrap="square" rtlCol="0">
            <a:spAutoFit/>
          </a:bodyPr>
          <a:lstStyle/>
          <a:p>
            <a:r>
              <a:rPr lang="ar-SA" sz="4000" b="1" dirty="0" smtClean="0">
                <a:solidFill>
                  <a:schemeClr val="bg1"/>
                </a:solidFill>
              </a:rPr>
              <a:t>2</a:t>
            </a:r>
            <a:endParaRPr lang="en-US" sz="4000" b="1" dirty="0">
              <a:solidFill>
                <a:schemeClr val="bg1"/>
              </a:solidFill>
            </a:endParaRPr>
          </a:p>
        </p:txBody>
      </p:sp>
    </p:spTree>
    <p:extLst>
      <p:ext uri="{BB962C8B-B14F-4D97-AF65-F5344CB8AC3E}">
        <p14:creationId xmlns:p14="http://schemas.microsoft.com/office/powerpoint/2010/main" val="7470677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0" y="57811"/>
            <a:ext cx="10515600" cy="772068"/>
          </a:xfrm>
        </p:spPr>
        <p:txBody>
          <a:bodyPr/>
          <a:lstStyle/>
          <a:p>
            <a:r>
              <a:rPr lang="en-GB" b="1" dirty="0" smtClean="0">
                <a:solidFill>
                  <a:srgbClr val="0070C0"/>
                </a:solidFill>
              </a:rPr>
              <a:t>Sound pressure level:</a:t>
            </a:r>
            <a:endParaRPr lang="en-US" b="1" dirty="0">
              <a:solidFill>
                <a:srgbClr val="0070C0"/>
              </a:solidFill>
            </a:endParaRPr>
          </a:p>
        </p:txBody>
      </p:sp>
      <p:sp>
        <p:nvSpPr>
          <p:cNvPr id="11" name="Content Placeholder 2"/>
          <p:cNvSpPr>
            <a:spLocks noGrp="1"/>
          </p:cNvSpPr>
          <p:nvPr>
            <p:ph idx="1"/>
          </p:nvPr>
        </p:nvSpPr>
        <p:spPr>
          <a:xfrm>
            <a:off x="0" y="612206"/>
            <a:ext cx="10515600" cy="4351338"/>
          </a:xfrm>
        </p:spPr>
        <p:txBody>
          <a:bodyPr/>
          <a:lstStyle/>
          <a:p>
            <a:endParaRPr lang="en-GB" dirty="0" smtClean="0"/>
          </a:p>
          <a:p>
            <a:r>
              <a:rPr lang="en-GB" dirty="0" smtClean="0"/>
              <a:t>The </a:t>
            </a:r>
            <a:r>
              <a:rPr lang="en-GB" dirty="0"/>
              <a:t>intensity level can be expressed as the sound pressure level (SPL): </a:t>
            </a:r>
            <a:endParaRPr lang="en-GB" dirty="0" smtClean="0"/>
          </a:p>
          <a:p>
            <a:endParaRPr lang="en-GB" dirty="0" smtClean="0"/>
          </a:p>
          <a:p>
            <a:endParaRPr lang="en-GB" dirty="0" smtClean="0"/>
          </a:p>
          <a:p>
            <a:r>
              <a:rPr lang="en-GB" dirty="0" smtClean="0"/>
              <a:t>Effect of distance on sound level  :</a:t>
            </a:r>
          </a:p>
          <a:p>
            <a:pPr marL="0" indent="0">
              <a:buNone/>
            </a:pPr>
            <a:r>
              <a:rPr lang="en-GB" dirty="0" smtClean="0"/>
              <a:t>Sound level decreases when moving away from a sound source.</a:t>
            </a:r>
          </a:p>
          <a:p>
            <a:endParaRPr lang="en-US" dirty="0"/>
          </a:p>
        </p:txBody>
      </p:sp>
      <p:pic>
        <p:nvPicPr>
          <p:cNvPr id="12" name="Picture 11"/>
          <p:cNvPicPr>
            <a:picLocks noChangeAspect="1"/>
          </p:cNvPicPr>
          <p:nvPr/>
        </p:nvPicPr>
        <p:blipFill>
          <a:blip r:embed="rId2"/>
          <a:stretch>
            <a:fillRect/>
          </a:stretch>
        </p:blipFill>
        <p:spPr>
          <a:xfrm>
            <a:off x="146237" y="2186780"/>
            <a:ext cx="3181350" cy="790575"/>
          </a:xfrm>
          <a:prstGeom prst="rect">
            <a:avLst/>
          </a:prstGeom>
        </p:spPr>
      </p:pic>
      <p:pic>
        <p:nvPicPr>
          <p:cNvPr id="13" name="Content Placeholder 3"/>
          <p:cNvPicPr>
            <a:picLocks noGrp="1" noChangeAspect="1"/>
          </p:cNvPicPr>
          <p:nvPr>
            <p:ph idx="1"/>
          </p:nvPr>
        </p:nvPicPr>
        <p:blipFill>
          <a:blip r:embed="rId3"/>
          <a:stretch>
            <a:fillRect/>
          </a:stretch>
        </p:blipFill>
        <p:spPr>
          <a:xfrm>
            <a:off x="8455661" y="1672911"/>
            <a:ext cx="3418578" cy="3401789"/>
          </a:xfrm>
          <a:prstGeom prst="rect">
            <a:avLst/>
          </a:prstGeom>
        </p:spPr>
      </p:pic>
      <p:pic>
        <p:nvPicPr>
          <p:cNvPr id="14" name="Picture 13"/>
          <p:cNvPicPr>
            <a:picLocks noChangeAspect="1"/>
          </p:cNvPicPr>
          <p:nvPr/>
        </p:nvPicPr>
        <p:blipFill>
          <a:blip r:embed="rId4"/>
          <a:stretch>
            <a:fillRect/>
          </a:stretch>
        </p:blipFill>
        <p:spPr>
          <a:xfrm>
            <a:off x="1124191" y="4133088"/>
            <a:ext cx="5447619" cy="2523744"/>
          </a:xfrm>
          <a:prstGeom prst="rect">
            <a:avLst/>
          </a:prstGeom>
        </p:spPr>
      </p:pic>
    </p:spTree>
    <p:extLst>
      <p:ext uri="{BB962C8B-B14F-4D97-AF65-F5344CB8AC3E}">
        <p14:creationId xmlns:p14="http://schemas.microsoft.com/office/powerpoint/2010/main" val="38811453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146082" y="253708"/>
            <a:ext cx="3209766" cy="553357"/>
          </a:xfrm>
          <a:prstGeom prst="rect">
            <a:avLst/>
          </a:prstGeom>
        </p:spPr>
        <p:txBody>
          <a:bodyPr wrap="square">
            <a:spAutoFit/>
          </a:bodyPr>
          <a:lstStyle/>
          <a:p>
            <a:pPr>
              <a:lnSpc>
                <a:spcPct val="107000"/>
              </a:lnSpc>
              <a:spcAft>
                <a:spcPts val="800"/>
              </a:spcAft>
            </a:pPr>
            <a:r>
              <a:rPr lang="en-US" sz="2800" dirty="0">
                <a:latin typeface="Times New Roman" panose="02020603050405020304" pitchFamily="18" charset="0"/>
                <a:ea typeface="Calibri" panose="020F0502020204030204" pitchFamily="34" charset="0"/>
                <a:cs typeface="Arial" panose="020B0604020202020204" pitchFamily="34" charset="0"/>
              </a:rPr>
              <a:t>Engineering office:</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7" name="Picture 16"/>
          <p:cNvPicPr/>
          <p:nvPr/>
        </p:nvPicPr>
        <p:blipFill>
          <a:blip r:embed="rId2">
            <a:extLst>
              <a:ext uri="{28A0092B-C50C-407E-A947-70E740481C1C}">
                <a14:useLocalDpi xmlns:a14="http://schemas.microsoft.com/office/drawing/2010/main" val="0"/>
              </a:ext>
            </a:extLst>
          </a:blip>
          <a:srcRect/>
          <a:stretch>
            <a:fillRect/>
          </a:stretch>
        </p:blipFill>
        <p:spPr bwMode="auto">
          <a:xfrm>
            <a:off x="146082" y="872236"/>
            <a:ext cx="2444750" cy="2534920"/>
          </a:xfrm>
          <a:prstGeom prst="rect">
            <a:avLst/>
          </a:prstGeom>
          <a:noFill/>
        </p:spPr>
      </p:pic>
      <p:sp>
        <p:nvSpPr>
          <p:cNvPr id="18" name="Rectangle 17"/>
          <p:cNvSpPr/>
          <p:nvPr/>
        </p:nvSpPr>
        <p:spPr>
          <a:xfrm>
            <a:off x="0" y="3407156"/>
            <a:ext cx="2389757" cy="369332"/>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Arial" panose="020B0604020202020204" pitchFamily="34" charset="0"/>
              </a:rPr>
              <a:t>Engineering office  plan</a:t>
            </a:r>
            <a:endParaRPr lang="en-US" dirty="0"/>
          </a:p>
        </p:txBody>
      </p:sp>
      <p:pic>
        <p:nvPicPr>
          <p:cNvPr id="19" name="Picture 18"/>
          <p:cNvPicPr/>
          <p:nvPr/>
        </p:nvPicPr>
        <p:blipFill>
          <a:blip r:embed="rId3">
            <a:extLst>
              <a:ext uri="{28A0092B-C50C-407E-A947-70E740481C1C}">
                <a14:useLocalDpi xmlns:a14="http://schemas.microsoft.com/office/drawing/2010/main" val="0"/>
              </a:ext>
            </a:extLst>
          </a:blip>
          <a:srcRect/>
          <a:stretch>
            <a:fillRect/>
          </a:stretch>
        </p:blipFill>
        <p:spPr bwMode="auto">
          <a:xfrm>
            <a:off x="2590832" y="866247"/>
            <a:ext cx="3378200" cy="2534920"/>
          </a:xfrm>
          <a:prstGeom prst="rect">
            <a:avLst/>
          </a:prstGeom>
          <a:noFill/>
        </p:spPr>
      </p:pic>
      <p:pic>
        <p:nvPicPr>
          <p:cNvPr id="20" name="Picture 19"/>
          <p:cNvPicPr/>
          <p:nvPr/>
        </p:nvPicPr>
        <p:blipFill>
          <a:blip r:embed="rId4">
            <a:extLst>
              <a:ext uri="{28A0092B-C50C-407E-A947-70E740481C1C}">
                <a14:useLocalDpi xmlns:a14="http://schemas.microsoft.com/office/drawing/2010/main" val="0"/>
              </a:ext>
            </a:extLst>
          </a:blip>
          <a:srcRect/>
          <a:stretch>
            <a:fillRect/>
          </a:stretch>
        </p:blipFill>
        <p:spPr bwMode="auto">
          <a:xfrm>
            <a:off x="5969032" y="872237"/>
            <a:ext cx="3403568" cy="2534920"/>
          </a:xfrm>
          <a:prstGeom prst="rect">
            <a:avLst/>
          </a:prstGeom>
          <a:noFill/>
        </p:spPr>
      </p:pic>
      <p:sp>
        <p:nvSpPr>
          <p:cNvPr id="21" name="Rectangle 20"/>
          <p:cNvSpPr/>
          <p:nvPr/>
        </p:nvSpPr>
        <p:spPr>
          <a:xfrm>
            <a:off x="2868668" y="3407156"/>
            <a:ext cx="1498615" cy="369332"/>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Arial" panose="020B0604020202020204" pitchFamily="34" charset="0"/>
              </a:rPr>
              <a:t>Noise in room</a:t>
            </a:r>
            <a:endParaRPr lang="en-US" dirty="0"/>
          </a:p>
        </p:txBody>
      </p:sp>
      <p:sp>
        <p:nvSpPr>
          <p:cNvPr id="22" name="Rectangle 21"/>
          <p:cNvSpPr/>
          <p:nvPr/>
        </p:nvSpPr>
        <p:spPr>
          <a:xfrm>
            <a:off x="6016175" y="3407156"/>
            <a:ext cx="1254895" cy="369332"/>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Arial" panose="020B0604020202020204" pitchFamily="34" charset="0"/>
              </a:rPr>
              <a:t>Room RT60</a:t>
            </a:r>
            <a:endParaRPr lang="en-US" dirty="0"/>
          </a:p>
        </p:txBody>
      </p:sp>
      <p:pic>
        <p:nvPicPr>
          <p:cNvPr id="23" name="Picture 22"/>
          <p:cNvPicPr>
            <a:picLocks noChangeAspect="1"/>
          </p:cNvPicPr>
          <p:nvPr/>
        </p:nvPicPr>
        <p:blipFill>
          <a:blip r:embed="rId5"/>
          <a:stretch>
            <a:fillRect/>
          </a:stretch>
        </p:blipFill>
        <p:spPr>
          <a:xfrm>
            <a:off x="0" y="3776488"/>
            <a:ext cx="7052691" cy="2653284"/>
          </a:xfrm>
          <a:prstGeom prst="rect">
            <a:avLst/>
          </a:prstGeom>
        </p:spPr>
      </p:pic>
      <p:sp>
        <p:nvSpPr>
          <p:cNvPr id="26" name="Rectangle 25"/>
          <p:cNvSpPr/>
          <p:nvPr/>
        </p:nvSpPr>
        <p:spPr>
          <a:xfrm>
            <a:off x="245842" y="6431312"/>
            <a:ext cx="2143915" cy="461665"/>
          </a:xfrm>
          <a:prstGeom prst="rect">
            <a:avLst/>
          </a:prstGeom>
        </p:spPr>
        <p:txBody>
          <a:bodyPr wrap="square">
            <a:spAutoFit/>
          </a:bodyPr>
          <a:lstStyle/>
          <a:p>
            <a:r>
              <a:rPr lang="en-US" sz="2400" dirty="0">
                <a:latin typeface="Calibri" panose="020F0502020204030204" pitchFamily="34" charset="0"/>
                <a:ea typeface="Calibri" panose="020F0502020204030204" pitchFamily="34" charset="0"/>
                <a:cs typeface="Arial" panose="020B0604020202020204" pitchFamily="34" charset="0"/>
              </a:rPr>
              <a:t>Direct SPL</a:t>
            </a:r>
            <a:endParaRPr lang="en-US" sz="2400" dirty="0"/>
          </a:p>
        </p:txBody>
      </p:sp>
    </p:spTree>
    <p:extLst>
      <p:ext uri="{BB962C8B-B14F-4D97-AF65-F5344CB8AC3E}">
        <p14:creationId xmlns:p14="http://schemas.microsoft.com/office/powerpoint/2010/main" val="200436927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nvPr/>
        </p:nvPicPr>
        <p:blipFill>
          <a:blip r:embed="rId2">
            <a:extLst>
              <a:ext uri="{28A0092B-C50C-407E-A947-70E740481C1C}">
                <a14:useLocalDpi xmlns:a14="http://schemas.microsoft.com/office/drawing/2010/main" val="0"/>
              </a:ext>
            </a:extLst>
          </a:blip>
          <a:srcRect/>
          <a:stretch>
            <a:fillRect/>
          </a:stretch>
        </p:blipFill>
        <p:spPr bwMode="auto">
          <a:xfrm>
            <a:off x="73152" y="3301680"/>
            <a:ext cx="3849624" cy="2262759"/>
          </a:xfrm>
          <a:prstGeom prst="rect">
            <a:avLst/>
          </a:prstGeom>
          <a:noFill/>
        </p:spPr>
      </p:pic>
      <p:sp>
        <p:nvSpPr>
          <p:cNvPr id="8" name="Rectangle 7"/>
          <p:cNvSpPr/>
          <p:nvPr/>
        </p:nvSpPr>
        <p:spPr>
          <a:xfrm>
            <a:off x="643137" y="5676864"/>
            <a:ext cx="1203951" cy="523220"/>
          </a:xfrm>
          <a:prstGeom prst="rect">
            <a:avLst/>
          </a:prstGeom>
        </p:spPr>
        <p:txBody>
          <a:bodyPr wrap="square">
            <a:spAutoFit/>
          </a:bodyPr>
          <a:lstStyle/>
          <a:p>
            <a:r>
              <a:rPr lang="en-US" sz="2800" dirty="0">
                <a:latin typeface="Calibri" panose="020F0502020204030204" pitchFamily="34" charset="0"/>
                <a:ea typeface="Calibri" panose="020F0502020204030204" pitchFamily="34" charset="0"/>
                <a:cs typeface="Arial" panose="020B0604020202020204" pitchFamily="34" charset="0"/>
              </a:rPr>
              <a:t>ALC</a:t>
            </a:r>
            <a:endParaRPr lang="en-US" sz="2800" dirty="0"/>
          </a:p>
        </p:txBody>
      </p:sp>
      <p:pic>
        <p:nvPicPr>
          <p:cNvPr id="9" name="Picture 8"/>
          <p:cNvPicPr/>
          <p:nvPr/>
        </p:nvPicPr>
        <p:blipFill>
          <a:blip r:embed="rId3">
            <a:extLst>
              <a:ext uri="{28A0092B-C50C-407E-A947-70E740481C1C}">
                <a14:useLocalDpi xmlns:a14="http://schemas.microsoft.com/office/drawing/2010/main" val="0"/>
              </a:ext>
            </a:extLst>
          </a:blip>
          <a:srcRect/>
          <a:stretch>
            <a:fillRect/>
          </a:stretch>
        </p:blipFill>
        <p:spPr bwMode="auto">
          <a:xfrm>
            <a:off x="5154168" y="3428964"/>
            <a:ext cx="5827776" cy="2247900"/>
          </a:xfrm>
          <a:prstGeom prst="rect">
            <a:avLst/>
          </a:prstGeom>
          <a:noFill/>
        </p:spPr>
      </p:pic>
      <p:sp>
        <p:nvSpPr>
          <p:cNvPr id="10" name="Rectangle 9"/>
          <p:cNvSpPr/>
          <p:nvPr/>
        </p:nvSpPr>
        <p:spPr>
          <a:xfrm>
            <a:off x="6598295" y="5676864"/>
            <a:ext cx="1469761" cy="369332"/>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Arial" panose="020B0604020202020204" pitchFamily="34" charset="0"/>
              </a:rPr>
              <a:t>STI Eng. room</a:t>
            </a:r>
            <a:endParaRPr lang="en-US" dirty="0"/>
          </a:p>
        </p:txBody>
      </p:sp>
      <p:pic>
        <p:nvPicPr>
          <p:cNvPr id="11" name="Picture 10"/>
          <p:cNvPicPr/>
          <p:nvPr/>
        </p:nvPicPr>
        <p:blipFill>
          <a:blip r:embed="rId4">
            <a:extLst>
              <a:ext uri="{28A0092B-C50C-407E-A947-70E740481C1C}">
                <a14:useLocalDpi xmlns:a14="http://schemas.microsoft.com/office/drawing/2010/main" val="0"/>
              </a:ext>
            </a:extLst>
          </a:blip>
          <a:srcRect/>
          <a:stretch>
            <a:fillRect/>
          </a:stretch>
        </p:blipFill>
        <p:spPr bwMode="auto">
          <a:xfrm>
            <a:off x="2178939" y="-92138"/>
            <a:ext cx="5067300" cy="2653284"/>
          </a:xfrm>
          <a:prstGeom prst="rect">
            <a:avLst/>
          </a:prstGeom>
          <a:noFill/>
        </p:spPr>
      </p:pic>
      <p:sp>
        <p:nvSpPr>
          <p:cNvPr id="12" name="Rectangle 11"/>
          <p:cNvSpPr/>
          <p:nvPr/>
        </p:nvSpPr>
        <p:spPr>
          <a:xfrm>
            <a:off x="3528413" y="2727590"/>
            <a:ext cx="2368352" cy="461665"/>
          </a:xfrm>
          <a:prstGeom prst="rect">
            <a:avLst/>
          </a:prstGeom>
        </p:spPr>
        <p:txBody>
          <a:bodyPr wrap="square">
            <a:spAutoFit/>
          </a:bodyPr>
          <a:lstStyle/>
          <a:p>
            <a:r>
              <a:rPr lang="en-US" sz="2400" dirty="0">
                <a:latin typeface="Calibri" panose="020F0502020204030204" pitchFamily="34" charset="0"/>
                <a:ea typeface="Calibri" panose="020F0502020204030204" pitchFamily="34" charset="0"/>
                <a:cs typeface="Arial" panose="020B0604020202020204" pitchFamily="34" charset="0"/>
              </a:rPr>
              <a:t>Total SPL</a:t>
            </a:r>
            <a:endParaRPr lang="en-US" sz="2400" dirty="0"/>
          </a:p>
        </p:txBody>
      </p:sp>
    </p:spTree>
    <p:extLst>
      <p:ext uri="{BB962C8B-B14F-4D97-AF65-F5344CB8AC3E}">
        <p14:creationId xmlns:p14="http://schemas.microsoft.com/office/powerpoint/2010/main" val="70806239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3"/>
          <p:cNvPicPr>
            <a:picLocks noGrp="1" noChangeAspect="1"/>
          </p:cNvPicPr>
          <p:nvPr>
            <p:ph idx="1"/>
          </p:nvPr>
        </p:nvPicPr>
        <p:blipFill>
          <a:blip r:embed="rId2"/>
          <a:stretch>
            <a:fillRect/>
          </a:stretch>
        </p:blipFill>
        <p:spPr>
          <a:xfrm>
            <a:off x="0" y="969264"/>
            <a:ext cx="7158445" cy="5550408"/>
          </a:xfrm>
          <a:prstGeom prst="rect">
            <a:avLst/>
          </a:prstGeom>
        </p:spPr>
      </p:pic>
      <p:sp>
        <p:nvSpPr>
          <p:cNvPr id="8" name="TextBox 7"/>
          <p:cNvSpPr txBox="1"/>
          <p:nvPr/>
        </p:nvSpPr>
        <p:spPr>
          <a:xfrm>
            <a:off x="283464" y="182880"/>
            <a:ext cx="5468112" cy="523220"/>
          </a:xfrm>
          <a:prstGeom prst="rect">
            <a:avLst/>
          </a:prstGeom>
          <a:noFill/>
        </p:spPr>
        <p:txBody>
          <a:bodyPr wrap="square" rtlCol="0">
            <a:spAutoFit/>
          </a:bodyPr>
          <a:lstStyle/>
          <a:p>
            <a:r>
              <a:rPr lang="en-US" sz="2800" dirty="0" smtClean="0"/>
              <a:t>INSUL</a:t>
            </a:r>
            <a:r>
              <a:rPr lang="en-US" dirty="0" smtClean="0"/>
              <a:t> </a:t>
            </a:r>
            <a:endParaRPr lang="en-US" dirty="0"/>
          </a:p>
        </p:txBody>
      </p:sp>
    </p:spTree>
    <p:extLst>
      <p:ext uri="{BB962C8B-B14F-4D97-AF65-F5344CB8AC3E}">
        <p14:creationId xmlns:p14="http://schemas.microsoft.com/office/powerpoint/2010/main" val="16849161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7"/>
          <p:cNvPicPr>
            <a:picLocks noGrp="1" noChangeAspect="1"/>
          </p:cNvPicPr>
          <p:nvPr>
            <p:ph idx="1"/>
          </p:nvPr>
        </p:nvPicPr>
        <p:blipFill>
          <a:blip r:embed="rId2"/>
          <a:stretch>
            <a:fillRect/>
          </a:stretch>
        </p:blipFill>
        <p:spPr>
          <a:xfrm>
            <a:off x="0" y="451872"/>
            <a:ext cx="5841508" cy="1953849"/>
          </a:xfrm>
          <a:prstGeom prst="rect">
            <a:avLst/>
          </a:prstGeom>
        </p:spPr>
      </p:pic>
      <p:pic>
        <p:nvPicPr>
          <p:cNvPr id="11" name="Picture 10"/>
          <p:cNvPicPr>
            <a:picLocks noChangeAspect="1"/>
          </p:cNvPicPr>
          <p:nvPr/>
        </p:nvPicPr>
        <p:blipFill>
          <a:blip r:embed="rId3"/>
          <a:stretch>
            <a:fillRect/>
          </a:stretch>
        </p:blipFill>
        <p:spPr>
          <a:xfrm>
            <a:off x="0" y="2334969"/>
            <a:ext cx="5841507" cy="1979528"/>
          </a:xfrm>
          <a:prstGeom prst="rect">
            <a:avLst/>
          </a:prstGeom>
        </p:spPr>
      </p:pic>
      <p:sp>
        <p:nvSpPr>
          <p:cNvPr id="12" name="Text Placeholder 11"/>
          <p:cNvSpPr>
            <a:spLocks noGrp="1"/>
          </p:cNvSpPr>
          <p:nvPr>
            <p:ph type="body" idx="1"/>
          </p:nvPr>
        </p:nvSpPr>
        <p:spPr>
          <a:xfrm>
            <a:off x="521208" y="0"/>
            <a:ext cx="4937760" cy="736282"/>
          </a:xfrm>
        </p:spPr>
        <p:txBody>
          <a:bodyPr/>
          <a:lstStyle/>
          <a:p>
            <a:r>
              <a:rPr lang="en-US" dirty="0" smtClean="0"/>
              <a:t>STC value </a:t>
            </a:r>
            <a:endParaRPr lang="en-US" dirty="0"/>
          </a:p>
        </p:txBody>
      </p:sp>
      <p:pic>
        <p:nvPicPr>
          <p:cNvPr id="13" name="Picture 12"/>
          <p:cNvPicPr>
            <a:picLocks noChangeAspect="1"/>
          </p:cNvPicPr>
          <p:nvPr/>
        </p:nvPicPr>
        <p:blipFill>
          <a:blip r:embed="rId4"/>
          <a:stretch>
            <a:fillRect/>
          </a:stretch>
        </p:blipFill>
        <p:spPr>
          <a:xfrm>
            <a:off x="2920753" y="4288818"/>
            <a:ext cx="6248400" cy="2569182"/>
          </a:xfrm>
          <a:prstGeom prst="rect">
            <a:avLst/>
          </a:prstGeom>
        </p:spPr>
      </p:pic>
      <p:sp>
        <p:nvSpPr>
          <p:cNvPr id="14" name="TextBox 13"/>
          <p:cNvSpPr txBox="1"/>
          <p:nvPr/>
        </p:nvSpPr>
        <p:spPr>
          <a:xfrm>
            <a:off x="6830568" y="4314497"/>
            <a:ext cx="2148840" cy="369332"/>
          </a:xfrm>
          <a:prstGeom prst="rect">
            <a:avLst/>
          </a:prstGeom>
          <a:noFill/>
        </p:spPr>
        <p:txBody>
          <a:bodyPr wrap="square" rtlCol="0">
            <a:spAutoFit/>
          </a:bodyPr>
          <a:lstStyle/>
          <a:p>
            <a:r>
              <a:rPr lang="en-US" dirty="0" smtClean="0"/>
              <a:t>Total STC </a:t>
            </a:r>
            <a:endParaRPr lang="en-US" dirty="0"/>
          </a:p>
        </p:txBody>
      </p:sp>
    </p:spTree>
    <p:extLst>
      <p:ext uri="{BB962C8B-B14F-4D97-AF65-F5344CB8AC3E}">
        <p14:creationId xmlns:p14="http://schemas.microsoft.com/office/powerpoint/2010/main" val="39900805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058400" cy="1450757"/>
          </a:xfrm>
        </p:spPr>
        <p:txBody>
          <a:bodyPr/>
          <a:lstStyle/>
          <a:p>
            <a:r>
              <a:rPr lang="en-US" dirty="0" smtClean="0"/>
              <a:t>Internal wall</a:t>
            </a:r>
            <a:endParaRPr lang="en-US" dirty="0"/>
          </a:p>
        </p:txBody>
      </p:sp>
      <p:pic>
        <p:nvPicPr>
          <p:cNvPr id="7" name="Content Placeholder 5"/>
          <p:cNvPicPr>
            <a:picLocks noGrp="1" noChangeAspect="1"/>
          </p:cNvPicPr>
          <p:nvPr>
            <p:ph idx="1"/>
          </p:nvPr>
        </p:nvPicPr>
        <p:blipFill>
          <a:blip r:embed="rId2"/>
          <a:stretch>
            <a:fillRect/>
          </a:stretch>
        </p:blipFill>
        <p:spPr>
          <a:xfrm>
            <a:off x="210897" y="1737360"/>
            <a:ext cx="6619671" cy="4560298"/>
          </a:xfrm>
          <a:prstGeom prst="rect">
            <a:avLst/>
          </a:prstGeom>
        </p:spPr>
      </p:pic>
      <p:pic>
        <p:nvPicPr>
          <p:cNvPr id="8" name="Picture 7"/>
          <p:cNvPicPr>
            <a:picLocks noChangeAspect="1"/>
          </p:cNvPicPr>
          <p:nvPr/>
        </p:nvPicPr>
        <p:blipFill>
          <a:blip r:embed="rId3"/>
          <a:stretch>
            <a:fillRect/>
          </a:stretch>
        </p:blipFill>
        <p:spPr>
          <a:xfrm>
            <a:off x="6906768" y="1737360"/>
            <a:ext cx="5074920" cy="3726371"/>
          </a:xfrm>
          <a:prstGeom prst="rect">
            <a:avLst/>
          </a:prstGeom>
        </p:spPr>
      </p:pic>
      <p:sp>
        <p:nvSpPr>
          <p:cNvPr id="9" name="TextBox 8"/>
          <p:cNvSpPr txBox="1"/>
          <p:nvPr/>
        </p:nvSpPr>
        <p:spPr>
          <a:xfrm>
            <a:off x="7013448" y="1041710"/>
            <a:ext cx="4968240" cy="369332"/>
          </a:xfrm>
          <a:prstGeom prst="rect">
            <a:avLst/>
          </a:prstGeom>
          <a:noFill/>
        </p:spPr>
        <p:txBody>
          <a:bodyPr wrap="square" rtlCol="0">
            <a:spAutoFit/>
          </a:bodyPr>
          <a:lstStyle/>
          <a:p>
            <a:r>
              <a:rPr lang="en-US" dirty="0" smtClean="0"/>
              <a:t>Partition Sound </a:t>
            </a:r>
            <a:r>
              <a:rPr lang="en-US" dirty="0"/>
              <a:t>Transmission Class (</a:t>
            </a:r>
            <a:r>
              <a:rPr lang="en-US" dirty="0" smtClean="0"/>
              <a:t>STC) standard </a:t>
            </a:r>
            <a:endParaRPr lang="en-US" dirty="0"/>
          </a:p>
        </p:txBody>
      </p:sp>
    </p:spTree>
    <p:extLst>
      <p:ext uri="{BB962C8B-B14F-4D97-AF65-F5344CB8AC3E}">
        <p14:creationId xmlns:p14="http://schemas.microsoft.com/office/powerpoint/2010/main" val="31293149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024" y="0"/>
            <a:ext cx="10058400" cy="1450757"/>
          </a:xfrm>
        </p:spPr>
        <p:txBody>
          <a:bodyPr/>
          <a:lstStyle/>
          <a:p>
            <a:r>
              <a:rPr lang="en-US" dirty="0" smtClean="0"/>
              <a:t>Ceiling </a:t>
            </a:r>
            <a:endParaRPr lang="en-US" dirty="0"/>
          </a:p>
        </p:txBody>
      </p:sp>
      <p:pic>
        <p:nvPicPr>
          <p:cNvPr id="8" name="Picture 7"/>
          <p:cNvPicPr>
            <a:picLocks noChangeAspect="1"/>
          </p:cNvPicPr>
          <p:nvPr/>
        </p:nvPicPr>
        <p:blipFill>
          <a:blip r:embed="rId2"/>
          <a:stretch>
            <a:fillRect/>
          </a:stretch>
        </p:blipFill>
        <p:spPr>
          <a:xfrm>
            <a:off x="5221224" y="3263292"/>
            <a:ext cx="6744789" cy="3298600"/>
          </a:xfrm>
          <a:prstGeom prst="rect">
            <a:avLst/>
          </a:prstGeom>
        </p:spPr>
      </p:pic>
      <p:pic>
        <p:nvPicPr>
          <p:cNvPr id="9" name="Picture 8"/>
          <p:cNvPicPr>
            <a:picLocks noChangeAspect="1"/>
          </p:cNvPicPr>
          <p:nvPr/>
        </p:nvPicPr>
        <p:blipFill>
          <a:blip r:embed="rId3"/>
          <a:stretch>
            <a:fillRect/>
          </a:stretch>
        </p:blipFill>
        <p:spPr>
          <a:xfrm>
            <a:off x="0" y="1644042"/>
            <a:ext cx="6000750" cy="1619250"/>
          </a:xfrm>
          <a:prstGeom prst="rect">
            <a:avLst/>
          </a:prstGeom>
        </p:spPr>
      </p:pic>
    </p:spTree>
    <p:extLst>
      <p:ext uri="{BB962C8B-B14F-4D97-AF65-F5344CB8AC3E}">
        <p14:creationId xmlns:p14="http://schemas.microsoft.com/office/powerpoint/2010/main" val="39169089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Structural Aspect </a:t>
            </a:r>
            <a:endParaRPr lang="en-US" dirty="0"/>
          </a:p>
        </p:txBody>
      </p:sp>
      <p:pic>
        <p:nvPicPr>
          <p:cNvPr id="9" name="Picture 8"/>
          <p:cNvPicPr/>
          <p:nvPr/>
        </p:nvPicPr>
        <p:blipFill>
          <a:blip r:embed="rId2"/>
          <a:stretch>
            <a:fillRect/>
          </a:stretch>
        </p:blipFill>
        <p:spPr>
          <a:xfrm>
            <a:off x="5583301" y="1906397"/>
            <a:ext cx="6127750" cy="4334510"/>
          </a:xfrm>
          <a:prstGeom prst="rect">
            <a:avLst/>
          </a:prstGeom>
        </p:spPr>
      </p:pic>
      <p:pic>
        <p:nvPicPr>
          <p:cNvPr id="10" name="Picture 9"/>
          <p:cNvPicPr/>
          <p:nvPr/>
        </p:nvPicPr>
        <p:blipFill>
          <a:blip r:embed="rId3"/>
          <a:stretch>
            <a:fillRect/>
          </a:stretch>
        </p:blipFill>
        <p:spPr>
          <a:xfrm>
            <a:off x="167005" y="1906397"/>
            <a:ext cx="5072507" cy="4334510"/>
          </a:xfrm>
          <a:prstGeom prst="rect">
            <a:avLst/>
          </a:prstGeom>
        </p:spPr>
      </p:pic>
    </p:spTree>
    <p:extLst>
      <p:ext uri="{BB962C8B-B14F-4D97-AF65-F5344CB8AC3E}">
        <p14:creationId xmlns:p14="http://schemas.microsoft.com/office/powerpoint/2010/main" val="25608675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857164" y="263390"/>
            <a:ext cx="4126316" cy="584775"/>
          </a:xfrm>
          <a:prstGeom prst="rect">
            <a:avLst/>
          </a:prstGeom>
        </p:spPr>
        <p:txBody>
          <a:bodyPr wrap="square">
            <a:spAutoFit/>
          </a:bodyPr>
          <a:lstStyle/>
          <a:p>
            <a:r>
              <a:rPr lang="en-US" sz="3200" dirty="0"/>
              <a:t>Structural Aspects</a:t>
            </a:r>
          </a:p>
        </p:txBody>
      </p:sp>
      <p:sp>
        <p:nvSpPr>
          <p:cNvPr id="8" name="Rectangle 7"/>
          <p:cNvSpPr/>
          <p:nvPr/>
        </p:nvSpPr>
        <p:spPr>
          <a:xfrm>
            <a:off x="131064" y="1724859"/>
            <a:ext cx="6096000" cy="1754326"/>
          </a:xfrm>
          <a:prstGeom prst="rect">
            <a:avLst/>
          </a:prstGeom>
        </p:spPr>
        <p:txBody>
          <a:bodyPr>
            <a:spAutoFit/>
          </a:bodyPr>
          <a:lstStyle/>
          <a:p>
            <a:pPr algn="just"/>
            <a:r>
              <a:rPr lang="en-GB" dirty="0"/>
              <a:t>This chapter explains the structural design of the building. </a:t>
            </a:r>
          </a:p>
          <a:p>
            <a:pPr algn="just"/>
            <a:r>
              <a:rPr lang="en-GB" dirty="0" smtClean="0"/>
              <a:t>At the beginning, the building was divided into two blocks </a:t>
            </a:r>
          </a:p>
          <a:p>
            <a:pPr algn="just"/>
            <a:r>
              <a:rPr lang="en-GB" dirty="0" smtClean="0"/>
              <a:t>as shown in the figure, and then by using ETABS program, </a:t>
            </a:r>
          </a:p>
          <a:p>
            <a:pPr algn="just"/>
            <a:r>
              <a:rPr lang="en-GB" dirty="0" smtClean="0"/>
              <a:t>each block was modelled and analysed, also the preliminary </a:t>
            </a:r>
          </a:p>
          <a:p>
            <a:pPr algn="just"/>
            <a:r>
              <a:rPr lang="en-GB" dirty="0" smtClean="0"/>
              <a:t>design of the structural elements such as columns, walls,</a:t>
            </a:r>
          </a:p>
          <a:p>
            <a:pPr algn="just"/>
            <a:r>
              <a:rPr lang="en-GB" dirty="0" smtClean="0"/>
              <a:t> beams and slabs was determined and checks.</a:t>
            </a:r>
            <a:endParaRPr lang="en-US" dirty="0"/>
          </a:p>
        </p:txBody>
      </p:sp>
      <p:pic>
        <p:nvPicPr>
          <p:cNvPr id="9" name="Picture 8"/>
          <p:cNvPicPr>
            <a:picLocks noChangeAspect="1"/>
          </p:cNvPicPr>
          <p:nvPr/>
        </p:nvPicPr>
        <p:blipFill>
          <a:blip r:embed="rId2"/>
          <a:stretch>
            <a:fillRect/>
          </a:stretch>
        </p:blipFill>
        <p:spPr>
          <a:xfrm>
            <a:off x="6245352" y="0"/>
            <a:ext cx="5742432" cy="4619053"/>
          </a:xfrm>
          <a:prstGeom prst="rect">
            <a:avLst/>
          </a:prstGeom>
        </p:spPr>
      </p:pic>
      <p:sp>
        <p:nvSpPr>
          <p:cNvPr id="10" name="Rectangle 9"/>
          <p:cNvSpPr/>
          <p:nvPr/>
        </p:nvSpPr>
        <p:spPr>
          <a:xfrm>
            <a:off x="131064" y="3988570"/>
            <a:ext cx="6096000" cy="2308324"/>
          </a:xfrm>
          <a:prstGeom prst="rect">
            <a:avLst/>
          </a:prstGeom>
        </p:spPr>
        <p:txBody>
          <a:bodyPr>
            <a:spAutoFit/>
          </a:bodyPr>
          <a:lstStyle/>
          <a:p>
            <a:r>
              <a:rPr lang="en-GB" dirty="0"/>
              <a:t>Two-way ribbed slab with drop beams,</a:t>
            </a:r>
          </a:p>
          <a:p>
            <a:r>
              <a:rPr lang="en-US" dirty="0"/>
              <a:t>Slab thickness (h)=</a:t>
            </a:r>
            <a:r>
              <a:rPr lang="en-GB" dirty="0"/>
              <a:t>400 mm ribbed slab pattern </a:t>
            </a:r>
          </a:p>
          <a:p>
            <a:r>
              <a:rPr lang="en-US" dirty="0"/>
              <a:t>Beam 1: </a:t>
            </a:r>
            <a:r>
              <a:rPr lang="en-GB" dirty="0"/>
              <a:t>800 mm in depth and 800 mm in width</a:t>
            </a:r>
          </a:p>
          <a:p>
            <a:r>
              <a:rPr lang="en-US" dirty="0"/>
              <a:t>Beam 2: </a:t>
            </a:r>
            <a:r>
              <a:rPr lang="en-GB" dirty="0"/>
              <a:t>400 mm in depth and 800 mm in width </a:t>
            </a:r>
            <a:br>
              <a:rPr lang="en-GB" dirty="0"/>
            </a:br>
            <a:r>
              <a:rPr lang="en-US" dirty="0"/>
              <a:t>700 x 400 mm cross sectional for column</a:t>
            </a:r>
          </a:p>
          <a:p>
            <a:r>
              <a:rPr lang="en-GB" dirty="0"/>
              <a:t>Thickness of shear wall 1 = 200 mm</a:t>
            </a:r>
          </a:p>
          <a:p>
            <a:r>
              <a:rPr lang="en-GB" dirty="0"/>
              <a:t>Thickness of shear wall 2 (basement wall) = 300 mm </a:t>
            </a:r>
          </a:p>
          <a:p>
            <a:r>
              <a:rPr lang="en-GB" dirty="0"/>
              <a:t>Thickness of shear wall 3 = 400 mm</a:t>
            </a:r>
            <a:endParaRPr lang="en-US" dirty="0"/>
          </a:p>
        </p:txBody>
      </p:sp>
      <p:sp>
        <p:nvSpPr>
          <p:cNvPr id="11" name="Rectangle 10"/>
          <p:cNvSpPr/>
          <p:nvPr/>
        </p:nvSpPr>
        <p:spPr>
          <a:xfrm>
            <a:off x="131064" y="3547425"/>
            <a:ext cx="2194896" cy="369332"/>
          </a:xfrm>
          <a:prstGeom prst="rect">
            <a:avLst/>
          </a:prstGeom>
        </p:spPr>
        <p:txBody>
          <a:bodyPr wrap="none">
            <a:spAutoFit/>
          </a:bodyPr>
          <a:lstStyle/>
          <a:p>
            <a:pPr>
              <a:buFont typeface="Wingdings" panose="05000000000000000000" pitchFamily="2" charset="2"/>
              <a:buChar char="Ø"/>
            </a:pPr>
            <a:r>
              <a:rPr lang="en-US" b="1" dirty="0"/>
              <a:t>Preliminary design </a:t>
            </a:r>
          </a:p>
        </p:txBody>
      </p:sp>
    </p:spTree>
    <p:extLst>
      <p:ext uri="{BB962C8B-B14F-4D97-AF65-F5344CB8AC3E}">
        <p14:creationId xmlns:p14="http://schemas.microsoft.com/office/powerpoint/2010/main" val="42326621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0" y="365760"/>
            <a:ext cx="5029200" cy="30358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p:cNvPicPr>
            <a:picLocks noChangeAspect="1"/>
          </p:cNvPicPr>
          <p:nvPr/>
        </p:nvPicPr>
        <p:blipFill>
          <a:blip r:embed="rId3"/>
          <a:stretch>
            <a:fillRect/>
          </a:stretch>
        </p:blipFill>
        <p:spPr>
          <a:xfrm>
            <a:off x="5029200" y="365760"/>
            <a:ext cx="6305550" cy="30358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p:cNvPicPr>
            <a:picLocks noChangeAspect="1"/>
          </p:cNvPicPr>
          <p:nvPr/>
        </p:nvPicPr>
        <p:blipFill>
          <a:blip r:embed="rId4"/>
          <a:stretch>
            <a:fillRect/>
          </a:stretch>
        </p:blipFill>
        <p:spPr>
          <a:xfrm>
            <a:off x="0" y="3401568"/>
            <a:ext cx="5029199" cy="32918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p:cNvPicPr>
            <a:picLocks noChangeAspect="1"/>
          </p:cNvPicPr>
          <p:nvPr/>
        </p:nvPicPr>
        <p:blipFill>
          <a:blip r:embed="rId5"/>
          <a:stretch>
            <a:fillRect/>
          </a:stretch>
        </p:blipFill>
        <p:spPr>
          <a:xfrm>
            <a:off x="5029198" y="3401568"/>
            <a:ext cx="6305551" cy="32918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TextBox 10"/>
          <p:cNvSpPr txBox="1"/>
          <p:nvPr/>
        </p:nvSpPr>
        <p:spPr>
          <a:xfrm>
            <a:off x="2276856" y="3035808"/>
            <a:ext cx="1856232" cy="369332"/>
          </a:xfrm>
          <a:prstGeom prst="rect">
            <a:avLst/>
          </a:prstGeom>
          <a:noFill/>
        </p:spPr>
        <p:txBody>
          <a:bodyPr wrap="square" rtlCol="0">
            <a:spAutoFit/>
          </a:bodyPr>
          <a:lstStyle/>
          <a:p>
            <a:r>
              <a:rPr lang="en-US" dirty="0" smtClean="0"/>
              <a:t>Basement </a:t>
            </a:r>
            <a:endParaRPr lang="en-US" dirty="0"/>
          </a:p>
        </p:txBody>
      </p:sp>
      <p:sp>
        <p:nvSpPr>
          <p:cNvPr id="12" name="TextBox 11"/>
          <p:cNvSpPr txBox="1"/>
          <p:nvPr/>
        </p:nvSpPr>
        <p:spPr>
          <a:xfrm>
            <a:off x="8784336" y="2932176"/>
            <a:ext cx="1856232" cy="369332"/>
          </a:xfrm>
          <a:prstGeom prst="rect">
            <a:avLst/>
          </a:prstGeom>
          <a:noFill/>
        </p:spPr>
        <p:txBody>
          <a:bodyPr wrap="square" rtlCol="0">
            <a:spAutoFit/>
          </a:bodyPr>
          <a:lstStyle/>
          <a:p>
            <a:r>
              <a:rPr lang="en-US" dirty="0" smtClean="0"/>
              <a:t>Ground  </a:t>
            </a:r>
            <a:endParaRPr lang="en-US" dirty="0"/>
          </a:p>
        </p:txBody>
      </p:sp>
      <p:sp>
        <p:nvSpPr>
          <p:cNvPr id="13" name="TextBox 12"/>
          <p:cNvSpPr txBox="1"/>
          <p:nvPr/>
        </p:nvSpPr>
        <p:spPr>
          <a:xfrm>
            <a:off x="2097024" y="6252710"/>
            <a:ext cx="1856232" cy="369332"/>
          </a:xfrm>
          <a:prstGeom prst="rect">
            <a:avLst/>
          </a:prstGeom>
          <a:noFill/>
        </p:spPr>
        <p:txBody>
          <a:bodyPr wrap="square" rtlCol="0">
            <a:spAutoFit/>
          </a:bodyPr>
          <a:lstStyle/>
          <a:p>
            <a:r>
              <a:rPr lang="en-US" dirty="0" smtClean="0"/>
              <a:t>First   </a:t>
            </a:r>
            <a:endParaRPr lang="en-US" dirty="0"/>
          </a:p>
        </p:txBody>
      </p:sp>
      <p:sp>
        <p:nvSpPr>
          <p:cNvPr id="14" name="TextBox 13"/>
          <p:cNvSpPr txBox="1"/>
          <p:nvPr/>
        </p:nvSpPr>
        <p:spPr>
          <a:xfrm>
            <a:off x="7856220" y="6252710"/>
            <a:ext cx="1856232" cy="369332"/>
          </a:xfrm>
          <a:prstGeom prst="rect">
            <a:avLst/>
          </a:prstGeom>
          <a:noFill/>
        </p:spPr>
        <p:txBody>
          <a:bodyPr wrap="square" rtlCol="0">
            <a:spAutoFit/>
          </a:bodyPr>
          <a:lstStyle/>
          <a:p>
            <a:r>
              <a:rPr lang="en-US" dirty="0" smtClean="0"/>
              <a:t>Second   </a:t>
            </a:r>
            <a:endParaRPr lang="en-US" dirty="0"/>
          </a:p>
        </p:txBody>
      </p:sp>
      <p:sp>
        <p:nvSpPr>
          <p:cNvPr id="15" name="TextBox 14"/>
          <p:cNvSpPr txBox="1"/>
          <p:nvPr/>
        </p:nvSpPr>
        <p:spPr>
          <a:xfrm>
            <a:off x="64008" y="0"/>
            <a:ext cx="3675888" cy="369332"/>
          </a:xfrm>
          <a:prstGeom prst="rect">
            <a:avLst/>
          </a:prstGeom>
          <a:noFill/>
        </p:spPr>
        <p:txBody>
          <a:bodyPr wrap="square" rtlCol="0">
            <a:spAutoFit/>
          </a:bodyPr>
          <a:lstStyle/>
          <a:p>
            <a:r>
              <a:rPr lang="en-US" dirty="0" smtClean="0"/>
              <a:t>Column  design </a:t>
            </a:r>
            <a:endParaRPr lang="en-US" dirty="0"/>
          </a:p>
        </p:txBody>
      </p:sp>
    </p:spTree>
    <p:extLst>
      <p:ext uri="{BB962C8B-B14F-4D97-AF65-F5344CB8AC3E}">
        <p14:creationId xmlns:p14="http://schemas.microsoft.com/office/powerpoint/2010/main" val="3388126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82867" y="220717"/>
            <a:ext cx="5234153" cy="1334813"/>
          </a:xfrm>
          <a:solidFill>
            <a:schemeClr val="tx1">
              <a:lumMod val="50000"/>
              <a:lumOff val="50000"/>
            </a:schemeClr>
          </a:solidFill>
        </p:spPr>
        <p:txBody>
          <a:bodyPr/>
          <a:lstStyle/>
          <a:p>
            <a:r>
              <a:rPr lang="en-US" b="1" dirty="0" smtClean="0">
                <a:solidFill>
                  <a:schemeClr val="bg1"/>
                </a:solidFill>
              </a:rPr>
              <a:t>Site</a:t>
            </a:r>
            <a:r>
              <a:rPr lang="en-US" b="1" dirty="0" smtClean="0"/>
              <a:t> </a:t>
            </a:r>
            <a:r>
              <a:rPr lang="en-US" b="1" dirty="0" smtClean="0">
                <a:solidFill>
                  <a:schemeClr val="bg1"/>
                </a:solidFill>
              </a:rPr>
              <a:t>Analysis</a:t>
            </a:r>
            <a:r>
              <a:rPr lang="en-US" b="1" dirty="0" smtClean="0"/>
              <a:t> </a:t>
            </a:r>
            <a:endParaRPr lang="en-US" b="1" dirty="0"/>
          </a:p>
        </p:txBody>
      </p:sp>
      <p:sp>
        <p:nvSpPr>
          <p:cNvPr id="3" name="عنصر نائب للمحتوى 2"/>
          <p:cNvSpPr>
            <a:spLocks noGrp="1"/>
          </p:cNvSpPr>
          <p:nvPr>
            <p:ph idx="1"/>
          </p:nvPr>
        </p:nvSpPr>
        <p:spPr>
          <a:xfrm>
            <a:off x="710224" y="1731369"/>
            <a:ext cx="4979552" cy="2243958"/>
          </a:xfrm>
        </p:spPr>
        <p:txBody>
          <a:bodyPr/>
          <a:lstStyle/>
          <a:p>
            <a:r>
              <a:rPr lang="en-US" dirty="0"/>
              <a:t>The land on which the municipality will be built is located on Haifa Street, located in the </a:t>
            </a:r>
            <a:r>
              <a:rPr lang="en-US" dirty="0" err="1"/>
              <a:t>Rafidia</a:t>
            </a:r>
            <a:r>
              <a:rPr lang="en-US" dirty="0"/>
              <a:t> district in Nablus</a:t>
            </a:r>
            <a:r>
              <a:rPr lang="en-US" dirty="0" smtClean="0"/>
              <a:t>.</a:t>
            </a:r>
          </a:p>
          <a:p>
            <a:endParaRPr lang="en-US" dirty="0"/>
          </a:p>
          <a:p>
            <a:endParaRPr lang="en-US" dirty="0" smtClean="0"/>
          </a:p>
          <a:p>
            <a:endParaRPr lang="en-US" dirty="0"/>
          </a:p>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6970" y="83557"/>
            <a:ext cx="3815030" cy="3080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1642103" y="6220485"/>
            <a:ext cx="766713" cy="707886"/>
          </a:xfrm>
          <a:prstGeom prst="rect">
            <a:avLst/>
          </a:prstGeom>
          <a:noFill/>
        </p:spPr>
        <p:txBody>
          <a:bodyPr wrap="square" rtlCol="0">
            <a:spAutoFit/>
          </a:bodyPr>
          <a:lstStyle/>
          <a:p>
            <a:r>
              <a:rPr lang="ar-SA" sz="4000" b="1" dirty="0" smtClean="0">
                <a:solidFill>
                  <a:schemeClr val="bg1"/>
                </a:solidFill>
              </a:rPr>
              <a:t>3</a:t>
            </a:r>
            <a:endParaRPr lang="en-US" sz="4000" b="1" dirty="0">
              <a:solidFill>
                <a:schemeClr val="bg1"/>
              </a:solidFill>
            </a:endParaRPr>
          </a:p>
        </p:txBody>
      </p:sp>
      <p:sp>
        <p:nvSpPr>
          <p:cNvPr id="4" name="Rectangle 3"/>
          <p:cNvSpPr/>
          <p:nvPr/>
        </p:nvSpPr>
        <p:spPr>
          <a:xfrm>
            <a:off x="451943" y="2692305"/>
            <a:ext cx="6096000" cy="2917722"/>
          </a:xfrm>
          <a:prstGeom prst="rect">
            <a:avLst/>
          </a:prstGeom>
        </p:spPr>
        <p:txBody>
          <a:bodyPr>
            <a:spAutoFit/>
          </a:bodyPr>
          <a:lstStyle/>
          <a:p>
            <a:pPr lvl="0" defTabSz="914400">
              <a:lnSpc>
                <a:spcPct val="90000"/>
              </a:lnSpc>
              <a:spcBef>
                <a:spcPct val="30000"/>
              </a:spcBef>
              <a:buClr>
                <a:srgbClr val="A5A5A5"/>
              </a:buClr>
            </a:pPr>
            <a:r>
              <a:rPr lang="en-US" sz="2400" b="1" dirty="0">
                <a:solidFill>
                  <a:prstClr val="black"/>
                </a:solidFill>
                <a:latin typeface="Times New Roman" panose="02020603050405020304" pitchFamily="18" charset="0"/>
                <a:cs typeface="Times New Roman" panose="02020603050405020304" pitchFamily="18" charset="0"/>
              </a:rPr>
              <a:t>Areas and slope</a:t>
            </a:r>
          </a:p>
          <a:p>
            <a:endParaRPr lang="en-US" dirty="0"/>
          </a:p>
          <a:p>
            <a:endParaRPr lang="en-US" dirty="0"/>
          </a:p>
          <a:p>
            <a:r>
              <a:rPr lang="en-US" dirty="0">
                <a:latin typeface="Times New Roman" panose="02020603050405020304" pitchFamily="18" charset="0"/>
                <a:cs typeface="Times New Roman" panose="02020603050405020304" pitchFamily="18" charset="0"/>
              </a:rPr>
              <a:t>Area of land which </a:t>
            </a:r>
            <a:r>
              <a:rPr lang="en-US" dirty="0"/>
              <a:t>municipality</a:t>
            </a:r>
            <a:r>
              <a:rPr lang="en-US" dirty="0">
                <a:latin typeface="Times New Roman" panose="02020603050405020304" pitchFamily="18" charset="0"/>
                <a:cs typeface="Times New Roman" panose="02020603050405020304" pitchFamily="18" charset="0"/>
              </a:rPr>
              <a:t> is built on equals to (3380) m² with slope less than 6 % approximately. </a:t>
            </a:r>
          </a:p>
          <a:p>
            <a:endParaRPr lang="en-US" dirty="0"/>
          </a:p>
          <a:p>
            <a:endParaRPr lang="en-US" dirty="0"/>
          </a:p>
          <a:p>
            <a:endParaRPr lang="en-US" dirty="0"/>
          </a:p>
          <a:p>
            <a:endParaRPr lang="en-US" dirty="0"/>
          </a:p>
          <a:p>
            <a:endParaRPr lang="en-US" dirty="0"/>
          </a:p>
        </p:txBody>
      </p:sp>
      <p:pic>
        <p:nvPicPr>
          <p:cNvPr id="7" name="صورة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2087" y="3260263"/>
            <a:ext cx="4700016" cy="3478865"/>
          </a:xfrm>
          <a:prstGeom prst="rect">
            <a:avLst/>
          </a:prstGeom>
        </p:spPr>
      </p:pic>
    </p:spTree>
    <p:extLst>
      <p:ext uri="{BB962C8B-B14F-4D97-AF65-F5344CB8AC3E}">
        <p14:creationId xmlns:p14="http://schemas.microsoft.com/office/powerpoint/2010/main" val="260191642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51688" y="284651"/>
            <a:ext cx="9561576" cy="882678"/>
          </a:xfrm>
          <a:prstGeom prst="rect">
            <a:avLst/>
          </a:prstGeom>
        </p:spPr>
        <p:txBody>
          <a:bodyPr wrap="square">
            <a:spAutoFit/>
          </a:bodyPr>
          <a:lstStyle/>
          <a:p>
            <a:pPr>
              <a:lnSpc>
                <a:spcPct val="107000"/>
              </a:lnSpc>
              <a:spcBef>
                <a:spcPts val="200"/>
              </a:spcBef>
            </a:pPr>
            <a:r>
              <a:rPr lang="en-US" sz="2400" b="1" dirty="0" smtClean="0">
                <a:solidFill>
                  <a:srgbClr val="2E74B5"/>
                </a:solidFill>
                <a:latin typeface="+mj-lt"/>
                <a:ea typeface="Times New Roman" panose="02020603050405020304" pitchFamily="18" charset="0"/>
                <a:cs typeface="Times New Roman" panose="02020603050405020304" pitchFamily="18" charset="0"/>
              </a:rPr>
              <a:t>Modeling </a:t>
            </a:r>
            <a:r>
              <a:rPr lang="en-US" sz="2400" b="1" dirty="0">
                <a:solidFill>
                  <a:srgbClr val="2E74B5"/>
                </a:solidFill>
                <a:latin typeface="+mj-lt"/>
                <a:ea typeface="Times New Roman" panose="02020603050405020304" pitchFamily="18" charset="0"/>
                <a:cs typeface="Times New Roman" panose="02020603050405020304" pitchFamily="18" charset="0"/>
              </a:rPr>
              <a:t>and analysis </a:t>
            </a:r>
            <a:endParaRPr lang="en-US" sz="2800" b="1" dirty="0">
              <a:solidFill>
                <a:srgbClr val="2E74B5"/>
              </a:solidFill>
              <a:latin typeface="+mj-lt"/>
              <a:ea typeface="Times New Roman" panose="02020603050405020304" pitchFamily="18" charset="0"/>
              <a:cs typeface="Times New Roman" panose="02020603050405020304" pitchFamily="18" charset="0"/>
            </a:endParaRPr>
          </a:p>
          <a:p>
            <a:pPr>
              <a:lnSpc>
                <a:spcPct val="107000"/>
              </a:lnSpc>
              <a:spcAft>
                <a:spcPts val="800"/>
              </a:spcAft>
            </a:pPr>
            <a:r>
              <a:rPr lang="en-US" sz="2400" dirty="0">
                <a:latin typeface="+mj-lt"/>
                <a:ea typeface="Calibri" panose="020F0502020204030204" pitchFamily="34" charset="0"/>
                <a:cs typeface="Arial" panose="020B0604020202020204" pitchFamily="34" charset="0"/>
              </a:rPr>
              <a:t>By using ETABS we need to modeling and analysis first &amp; second block check </a:t>
            </a:r>
            <a:endParaRPr lang="en-US" sz="2000" dirty="0">
              <a:effectLst/>
              <a:latin typeface="+mj-lt"/>
              <a:ea typeface="Calibri" panose="020F0502020204030204" pitchFamily="34" charset="0"/>
              <a:cs typeface="Arial" panose="020B0604020202020204" pitchFamily="34" charset="0"/>
            </a:endParaRPr>
          </a:p>
        </p:txBody>
      </p:sp>
      <p:pic>
        <p:nvPicPr>
          <p:cNvPr id="9" name="Picture 8"/>
          <p:cNvPicPr>
            <a:picLocks noChangeAspect="1"/>
          </p:cNvPicPr>
          <p:nvPr/>
        </p:nvPicPr>
        <p:blipFill>
          <a:blip r:embed="rId2"/>
          <a:stretch>
            <a:fillRect/>
          </a:stretch>
        </p:blipFill>
        <p:spPr>
          <a:xfrm>
            <a:off x="0" y="2260836"/>
            <a:ext cx="5629275" cy="3762375"/>
          </a:xfrm>
          <a:prstGeom prst="rect">
            <a:avLst/>
          </a:prstGeom>
        </p:spPr>
      </p:pic>
      <p:pic>
        <p:nvPicPr>
          <p:cNvPr id="10" name="Picture 9"/>
          <p:cNvPicPr>
            <a:picLocks noChangeAspect="1"/>
          </p:cNvPicPr>
          <p:nvPr/>
        </p:nvPicPr>
        <p:blipFill>
          <a:blip r:embed="rId3"/>
          <a:stretch>
            <a:fillRect/>
          </a:stretch>
        </p:blipFill>
        <p:spPr>
          <a:xfrm>
            <a:off x="6366891" y="2260836"/>
            <a:ext cx="4972050" cy="3762375"/>
          </a:xfrm>
          <a:prstGeom prst="rect">
            <a:avLst/>
          </a:prstGeom>
        </p:spPr>
      </p:pic>
      <p:sp>
        <p:nvSpPr>
          <p:cNvPr id="11" name="Rectangle 10"/>
          <p:cNvSpPr/>
          <p:nvPr/>
        </p:nvSpPr>
        <p:spPr>
          <a:xfrm>
            <a:off x="300720" y="1708142"/>
            <a:ext cx="3905520" cy="461665"/>
          </a:xfrm>
          <a:prstGeom prst="rect">
            <a:avLst/>
          </a:prstGeom>
        </p:spPr>
        <p:txBody>
          <a:bodyPr wrap="square">
            <a:spAutoFit/>
          </a:bodyPr>
          <a:lstStyle/>
          <a:p>
            <a:pPr marL="285750" indent="-285750">
              <a:buFont typeface="Arial" panose="020B0604020202020204" pitchFamily="34" charset="0"/>
              <a:buChar char="•"/>
            </a:pPr>
            <a:r>
              <a:rPr lang="en-US" sz="2400" b="1" dirty="0">
                <a:solidFill>
                  <a:srgbClr val="FF0000"/>
                </a:solidFill>
              </a:rPr>
              <a:t>Compatibility check </a:t>
            </a:r>
            <a:endParaRPr lang="en-US" sz="2400" dirty="0"/>
          </a:p>
        </p:txBody>
      </p:sp>
    </p:spTree>
    <p:extLst>
      <p:ext uri="{BB962C8B-B14F-4D97-AF65-F5344CB8AC3E}">
        <p14:creationId xmlns:p14="http://schemas.microsoft.com/office/powerpoint/2010/main" val="29393324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21587" y="473702"/>
            <a:ext cx="1875642" cy="369332"/>
          </a:xfrm>
          <a:prstGeom prst="rect">
            <a:avLst/>
          </a:prstGeom>
        </p:spPr>
        <p:txBody>
          <a:bodyPr wrap="none">
            <a:spAutoFit/>
          </a:bodyPr>
          <a:lstStyle/>
          <a:p>
            <a:r>
              <a:rPr lang="en-US" b="1" dirty="0">
                <a:solidFill>
                  <a:srgbClr val="FF0000"/>
                </a:solidFill>
              </a:rPr>
              <a:t>Equilibrium check</a:t>
            </a:r>
            <a:endParaRPr lang="en-US" dirty="0"/>
          </a:p>
        </p:txBody>
      </p:sp>
      <p:graphicFrame>
        <p:nvGraphicFramePr>
          <p:cNvPr id="12" name="Table 11"/>
          <p:cNvGraphicFramePr>
            <a:graphicFrameLocks noGrp="1"/>
          </p:cNvGraphicFramePr>
          <p:nvPr>
            <p:extLst>
              <p:ext uri="{D42A27DB-BD31-4B8C-83A1-F6EECF244321}">
                <p14:modId xmlns:p14="http://schemas.microsoft.com/office/powerpoint/2010/main" val="495950318"/>
              </p:ext>
            </p:extLst>
          </p:nvPr>
        </p:nvGraphicFramePr>
        <p:xfrm>
          <a:off x="0" y="1202071"/>
          <a:ext cx="5147766" cy="3944628"/>
        </p:xfrm>
        <a:graphic>
          <a:graphicData uri="http://schemas.openxmlformats.org/drawingml/2006/table">
            <a:tbl>
              <a:tblPr firstRow="1" firstCol="1" bandRow="1">
                <a:tableStyleId>{5C22544A-7EE6-4342-B048-85BDC9FD1C3A}</a:tableStyleId>
              </a:tblPr>
              <a:tblGrid>
                <a:gridCol w="1111643">
                  <a:extLst>
                    <a:ext uri="{9D8B030D-6E8A-4147-A177-3AD203B41FA5}">
                      <a16:colId xmlns:a16="http://schemas.microsoft.com/office/drawing/2014/main" val="3822421557"/>
                    </a:ext>
                  </a:extLst>
                </a:gridCol>
                <a:gridCol w="1111643">
                  <a:extLst>
                    <a:ext uri="{9D8B030D-6E8A-4147-A177-3AD203B41FA5}">
                      <a16:colId xmlns:a16="http://schemas.microsoft.com/office/drawing/2014/main" val="3748453268"/>
                    </a:ext>
                  </a:extLst>
                </a:gridCol>
                <a:gridCol w="954304">
                  <a:extLst>
                    <a:ext uri="{9D8B030D-6E8A-4147-A177-3AD203B41FA5}">
                      <a16:colId xmlns:a16="http://schemas.microsoft.com/office/drawing/2014/main" val="3448495489"/>
                    </a:ext>
                  </a:extLst>
                </a:gridCol>
                <a:gridCol w="954304">
                  <a:extLst>
                    <a:ext uri="{9D8B030D-6E8A-4147-A177-3AD203B41FA5}">
                      <a16:colId xmlns:a16="http://schemas.microsoft.com/office/drawing/2014/main" val="2980127186"/>
                    </a:ext>
                  </a:extLst>
                </a:gridCol>
                <a:gridCol w="1015872">
                  <a:extLst>
                    <a:ext uri="{9D8B030D-6E8A-4147-A177-3AD203B41FA5}">
                      <a16:colId xmlns:a16="http://schemas.microsoft.com/office/drawing/2014/main" val="290015117"/>
                    </a:ext>
                  </a:extLst>
                </a:gridCol>
              </a:tblGrid>
              <a:tr h="258841">
                <a:tc rowSpan="2" gridSpan="2">
                  <a:txBody>
                    <a:bodyPr/>
                    <a:lstStyle/>
                    <a:p>
                      <a:pPr marL="0" marR="0" algn="ctr">
                        <a:lnSpc>
                          <a:spcPct val="150000"/>
                        </a:lnSpc>
                        <a:spcBef>
                          <a:spcPts val="0"/>
                        </a:spcBef>
                        <a:spcAft>
                          <a:spcPts val="0"/>
                        </a:spcAft>
                      </a:pPr>
                      <a:r>
                        <a:rPr lang="en-US" sz="1200" dirty="0">
                          <a:effectLst/>
                        </a:rPr>
                        <a:t>Load pattern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rowSpan="2" hMerge="1">
                  <a:txBody>
                    <a:bodyPr/>
                    <a:lstStyle/>
                    <a:p>
                      <a:endParaRPr lang="en-US"/>
                    </a:p>
                  </a:txBody>
                  <a:tcPr/>
                </a:tc>
                <a:tc gridSpan="2">
                  <a:txBody>
                    <a:bodyPr/>
                    <a:lstStyle/>
                    <a:p>
                      <a:pPr marL="0" marR="0" algn="ctr">
                        <a:lnSpc>
                          <a:spcPct val="150000"/>
                        </a:lnSpc>
                        <a:spcBef>
                          <a:spcPts val="0"/>
                        </a:spcBef>
                        <a:spcAft>
                          <a:spcPts val="0"/>
                        </a:spcAft>
                      </a:pPr>
                      <a:r>
                        <a:rPr lang="en-US" sz="1200">
                          <a:effectLst/>
                        </a:rPr>
                        <a:t>Load (KN)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hMerge="1">
                  <a:txBody>
                    <a:bodyPr/>
                    <a:lstStyle/>
                    <a:p>
                      <a:endParaRPr lang="en-US"/>
                    </a:p>
                  </a:txBody>
                  <a:tcPr/>
                </a:tc>
                <a:tc rowSpan="2">
                  <a:txBody>
                    <a:bodyPr/>
                    <a:lstStyle/>
                    <a:p>
                      <a:pPr marL="0" marR="0" algn="just">
                        <a:lnSpc>
                          <a:spcPct val="150000"/>
                        </a:lnSpc>
                        <a:spcBef>
                          <a:spcPts val="0"/>
                        </a:spcBef>
                        <a:spcAft>
                          <a:spcPts val="0"/>
                        </a:spcAft>
                      </a:pPr>
                      <a:r>
                        <a:rPr lang="en-US" sz="1200">
                          <a:effectLst/>
                        </a:rPr>
                        <a:t>Error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extLst>
                  <a:ext uri="{0D108BD9-81ED-4DB2-BD59-A6C34878D82A}">
                    <a16:rowId xmlns:a16="http://schemas.microsoft.com/office/drawing/2014/main" val="2405709196"/>
                  </a:ext>
                </a:extLst>
              </a:tr>
              <a:tr h="258841">
                <a:tc gridSpan="2" vMerge="1">
                  <a:txBody>
                    <a:bodyPr/>
                    <a:lstStyle/>
                    <a:p>
                      <a:endParaRPr lang="en-US"/>
                    </a:p>
                  </a:txBody>
                  <a:tcPr/>
                </a:tc>
                <a:tc hMerge="1" vMerge="1">
                  <a:txBody>
                    <a:bodyPr/>
                    <a:lstStyle/>
                    <a:p>
                      <a:endParaRPr lang="en-US"/>
                    </a:p>
                  </a:txBody>
                  <a:tcPr/>
                </a:tc>
                <a:tc>
                  <a:txBody>
                    <a:bodyPr/>
                    <a:lstStyle/>
                    <a:p>
                      <a:pPr marL="0" marR="0" algn="just">
                        <a:lnSpc>
                          <a:spcPct val="150000"/>
                        </a:lnSpc>
                        <a:spcBef>
                          <a:spcPts val="0"/>
                        </a:spcBef>
                        <a:spcAft>
                          <a:spcPts val="0"/>
                        </a:spcAft>
                      </a:pPr>
                      <a:r>
                        <a:rPr lang="en-US" sz="1200">
                          <a:effectLst/>
                        </a:rPr>
                        <a:t>Manual</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a:txBody>
                    <a:bodyPr/>
                    <a:lstStyle/>
                    <a:p>
                      <a:pPr marL="0" marR="0" algn="just">
                        <a:lnSpc>
                          <a:spcPct val="150000"/>
                        </a:lnSpc>
                        <a:spcBef>
                          <a:spcPts val="0"/>
                        </a:spcBef>
                        <a:spcAft>
                          <a:spcPts val="0"/>
                        </a:spcAft>
                      </a:pPr>
                      <a:r>
                        <a:rPr lang="en-US" sz="1200">
                          <a:effectLst/>
                        </a:rPr>
                        <a:t>ETABS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vMerge="1">
                  <a:txBody>
                    <a:bodyPr/>
                    <a:lstStyle/>
                    <a:p>
                      <a:endParaRPr lang="en-US"/>
                    </a:p>
                  </a:txBody>
                  <a:tcPr/>
                </a:tc>
                <a:extLst>
                  <a:ext uri="{0D108BD9-81ED-4DB2-BD59-A6C34878D82A}">
                    <a16:rowId xmlns:a16="http://schemas.microsoft.com/office/drawing/2014/main" val="3180898151"/>
                  </a:ext>
                </a:extLst>
              </a:tr>
              <a:tr h="258841">
                <a:tc>
                  <a:txBody>
                    <a:bodyPr/>
                    <a:lstStyle/>
                    <a:p>
                      <a:pPr marL="0" marR="0" algn="just">
                        <a:lnSpc>
                          <a:spcPct val="150000"/>
                        </a:lnSpc>
                        <a:spcBef>
                          <a:spcPts val="0"/>
                        </a:spcBef>
                        <a:spcAft>
                          <a:spcPts val="0"/>
                        </a:spcAft>
                      </a:pPr>
                      <a:r>
                        <a:rPr lang="en-US" sz="1200" dirty="0">
                          <a:effectLst/>
                        </a:rPr>
                        <a:t>Live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a:txBody>
                    <a:bodyPr/>
                    <a:lstStyle/>
                    <a:p>
                      <a:endParaRPr lang="en-US" sz="1100">
                        <a:effectLst/>
                        <a:latin typeface="Calibri" panose="020F0502020204030204" pitchFamily="34" charset="0"/>
                        <a:cs typeface="Arial" panose="020B0604020202020204" pitchFamily="34" charset="0"/>
                      </a:endParaRPr>
                    </a:p>
                  </a:txBody>
                  <a:tcPr marL="67045" marR="67045" marT="0" marB="0"/>
                </a:tc>
                <a:tc>
                  <a:txBody>
                    <a:bodyPr/>
                    <a:lstStyle/>
                    <a:p>
                      <a:pPr marL="0" marR="0" algn="just">
                        <a:lnSpc>
                          <a:spcPct val="150000"/>
                        </a:lnSpc>
                        <a:spcBef>
                          <a:spcPts val="0"/>
                        </a:spcBef>
                        <a:spcAft>
                          <a:spcPts val="0"/>
                        </a:spcAft>
                      </a:pPr>
                      <a:r>
                        <a:rPr lang="en-US" sz="1200">
                          <a:effectLst/>
                        </a:rPr>
                        <a:t>15419.5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a:txBody>
                    <a:bodyPr/>
                    <a:lstStyle/>
                    <a:p>
                      <a:pPr marL="0" marR="0" algn="just">
                        <a:lnSpc>
                          <a:spcPct val="150000"/>
                        </a:lnSpc>
                        <a:spcBef>
                          <a:spcPts val="0"/>
                        </a:spcBef>
                        <a:spcAft>
                          <a:spcPts val="0"/>
                        </a:spcAft>
                      </a:pPr>
                      <a:r>
                        <a:rPr lang="en-US" sz="1200" dirty="0">
                          <a:effectLst/>
                        </a:rPr>
                        <a:t>15419.8</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a:txBody>
                    <a:bodyPr/>
                    <a:lstStyle/>
                    <a:p>
                      <a:pPr marL="0" marR="0" algn="just">
                        <a:lnSpc>
                          <a:spcPct val="150000"/>
                        </a:lnSpc>
                        <a:spcBef>
                          <a:spcPts val="0"/>
                        </a:spcBef>
                        <a:spcAft>
                          <a:spcPts val="0"/>
                        </a:spcAft>
                      </a:pPr>
                      <a:r>
                        <a:rPr lang="en-US" sz="1200">
                          <a:effectLst/>
                        </a:rPr>
                        <a:t>0.002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extLst>
                  <a:ext uri="{0D108BD9-81ED-4DB2-BD59-A6C34878D82A}">
                    <a16:rowId xmlns:a16="http://schemas.microsoft.com/office/drawing/2014/main" val="4262415388"/>
                  </a:ext>
                </a:extLst>
              </a:tr>
              <a:tr h="506097">
                <a:tc rowSpan="3">
                  <a:txBody>
                    <a:bodyPr/>
                    <a:lstStyle/>
                    <a:p>
                      <a:pPr marL="0" marR="0" algn="just">
                        <a:lnSpc>
                          <a:spcPct val="150000"/>
                        </a:lnSpc>
                        <a:spcBef>
                          <a:spcPts val="0"/>
                        </a:spcBef>
                        <a:spcAft>
                          <a:spcPts val="0"/>
                        </a:spcAft>
                      </a:pPr>
                      <a:r>
                        <a:rPr lang="en-US" sz="1200">
                          <a:effectLst/>
                        </a:rPr>
                        <a:t> </a:t>
                      </a:r>
                      <a:endParaRPr lang="en-US" sz="1100">
                        <a:effectLst/>
                      </a:endParaRPr>
                    </a:p>
                    <a:p>
                      <a:pPr marL="0" marR="0" algn="just">
                        <a:lnSpc>
                          <a:spcPct val="150000"/>
                        </a:lnSpc>
                        <a:spcBef>
                          <a:spcPts val="0"/>
                        </a:spcBef>
                        <a:spcAft>
                          <a:spcPts val="0"/>
                        </a:spcAft>
                      </a:pPr>
                      <a:r>
                        <a:rPr lang="en-US" sz="1200">
                          <a:effectLst/>
                        </a:rPr>
                        <a:t>SID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a:txBody>
                    <a:bodyPr/>
                    <a:lstStyle/>
                    <a:p>
                      <a:pPr marL="0" marR="0" algn="just">
                        <a:lnSpc>
                          <a:spcPct val="150000"/>
                        </a:lnSpc>
                        <a:spcBef>
                          <a:spcPts val="0"/>
                        </a:spcBef>
                        <a:spcAft>
                          <a:spcPts val="0"/>
                        </a:spcAft>
                      </a:pPr>
                      <a:r>
                        <a:rPr lang="en-US" sz="1200">
                          <a:effectLst/>
                        </a:rPr>
                        <a:t>on slab</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a:txBody>
                    <a:bodyPr/>
                    <a:lstStyle/>
                    <a:p>
                      <a:pPr marL="0" marR="0" algn="just">
                        <a:lnSpc>
                          <a:spcPct val="150000"/>
                        </a:lnSpc>
                        <a:spcBef>
                          <a:spcPts val="0"/>
                        </a:spcBef>
                        <a:spcAft>
                          <a:spcPts val="0"/>
                        </a:spcAft>
                      </a:pPr>
                      <a:r>
                        <a:rPr lang="en-US" sz="1200">
                          <a:effectLst/>
                        </a:rPr>
                        <a:t>16961.45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rowSpan="3">
                  <a:txBody>
                    <a:bodyPr/>
                    <a:lstStyle/>
                    <a:p>
                      <a:pPr marL="0" marR="0" algn="just">
                        <a:lnSpc>
                          <a:spcPct val="150000"/>
                        </a:lnSpc>
                        <a:spcBef>
                          <a:spcPts val="0"/>
                        </a:spcBef>
                        <a:spcAft>
                          <a:spcPts val="0"/>
                        </a:spcAft>
                      </a:pPr>
                      <a:r>
                        <a:rPr lang="en-US" sz="1200" dirty="0">
                          <a:effectLst/>
                        </a:rPr>
                        <a:t> </a:t>
                      </a:r>
                      <a:endParaRPr lang="en-US" sz="1100" dirty="0">
                        <a:effectLst/>
                      </a:endParaRPr>
                    </a:p>
                    <a:p>
                      <a:pPr marL="0" marR="0" algn="just">
                        <a:lnSpc>
                          <a:spcPct val="150000"/>
                        </a:lnSpc>
                        <a:spcBef>
                          <a:spcPts val="0"/>
                        </a:spcBef>
                        <a:spcAft>
                          <a:spcPts val="0"/>
                        </a:spcAft>
                      </a:pPr>
                      <a:r>
                        <a:rPr lang="en-US" sz="1200">
                          <a:effectLst/>
                        </a:rPr>
                        <a:t>28624.75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rowSpan="3">
                  <a:txBody>
                    <a:bodyPr/>
                    <a:lstStyle/>
                    <a:p>
                      <a:pPr marL="0" marR="0" algn="just">
                        <a:lnSpc>
                          <a:spcPct val="150000"/>
                        </a:lnSpc>
                        <a:spcBef>
                          <a:spcPts val="0"/>
                        </a:spcBef>
                        <a:spcAft>
                          <a:spcPts val="0"/>
                        </a:spcAft>
                      </a:pPr>
                      <a:r>
                        <a:rPr lang="en-US" sz="1200">
                          <a:effectLst/>
                        </a:rPr>
                        <a:t> </a:t>
                      </a:r>
                      <a:endParaRPr lang="en-US" sz="1100">
                        <a:effectLst/>
                      </a:endParaRPr>
                    </a:p>
                    <a:p>
                      <a:pPr marL="0" marR="0" algn="just">
                        <a:lnSpc>
                          <a:spcPct val="150000"/>
                        </a:lnSpc>
                        <a:spcBef>
                          <a:spcPts val="0"/>
                        </a:spcBef>
                        <a:spcAft>
                          <a:spcPts val="0"/>
                        </a:spcAft>
                      </a:pPr>
                      <a:r>
                        <a:rPr lang="en-US" sz="1200">
                          <a:effectLst/>
                        </a:rPr>
                        <a:t>0.029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extLst>
                  <a:ext uri="{0D108BD9-81ED-4DB2-BD59-A6C34878D82A}">
                    <a16:rowId xmlns:a16="http://schemas.microsoft.com/office/drawing/2014/main" val="2794384227"/>
                  </a:ext>
                </a:extLst>
              </a:tr>
              <a:tr h="258841">
                <a:tc vMerge="1">
                  <a:txBody>
                    <a:bodyPr/>
                    <a:lstStyle/>
                    <a:p>
                      <a:endParaRPr lang="en-US"/>
                    </a:p>
                  </a:txBody>
                  <a:tcPr/>
                </a:tc>
                <a:tc>
                  <a:txBody>
                    <a:bodyPr/>
                    <a:lstStyle/>
                    <a:p>
                      <a:pPr marL="0" marR="0" algn="just">
                        <a:lnSpc>
                          <a:spcPct val="150000"/>
                        </a:lnSpc>
                        <a:spcBef>
                          <a:spcPts val="0"/>
                        </a:spcBef>
                        <a:spcAft>
                          <a:spcPts val="0"/>
                        </a:spcAft>
                      </a:pPr>
                      <a:r>
                        <a:rPr lang="en-US" sz="1200">
                          <a:effectLst/>
                        </a:rPr>
                        <a:t>walls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a:txBody>
                    <a:bodyPr/>
                    <a:lstStyle/>
                    <a:p>
                      <a:pPr marL="0" marR="0" algn="just">
                        <a:lnSpc>
                          <a:spcPct val="150000"/>
                        </a:lnSpc>
                        <a:spcBef>
                          <a:spcPts val="0"/>
                        </a:spcBef>
                        <a:spcAft>
                          <a:spcPts val="0"/>
                        </a:spcAft>
                      </a:pPr>
                      <a:r>
                        <a:rPr lang="en-US" sz="1200">
                          <a:effectLst/>
                        </a:rPr>
                        <a:t>11655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210890934"/>
                  </a:ext>
                </a:extLst>
              </a:tr>
              <a:tr h="506097">
                <a:tc vMerge="1">
                  <a:txBody>
                    <a:bodyPr/>
                    <a:lstStyle/>
                    <a:p>
                      <a:endParaRPr lang="en-US"/>
                    </a:p>
                  </a:txBody>
                  <a:tcPr/>
                </a:tc>
                <a:tc>
                  <a:txBody>
                    <a:bodyPr/>
                    <a:lstStyle/>
                    <a:p>
                      <a:pPr marL="0" marR="0" algn="just">
                        <a:lnSpc>
                          <a:spcPct val="150000"/>
                        </a:lnSpc>
                        <a:spcBef>
                          <a:spcPts val="0"/>
                        </a:spcBef>
                        <a:spcAft>
                          <a:spcPts val="0"/>
                        </a:spcAft>
                      </a:pPr>
                      <a:r>
                        <a:rPr lang="en-US" sz="1200">
                          <a:effectLst/>
                        </a:rPr>
                        <a:t>Total SID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a:txBody>
                    <a:bodyPr/>
                    <a:lstStyle/>
                    <a:p>
                      <a:pPr marL="0" marR="0" algn="just">
                        <a:lnSpc>
                          <a:spcPct val="150000"/>
                        </a:lnSpc>
                        <a:spcBef>
                          <a:spcPts val="0"/>
                        </a:spcBef>
                        <a:spcAft>
                          <a:spcPts val="0"/>
                        </a:spcAft>
                      </a:pPr>
                      <a:r>
                        <a:rPr lang="en-US" sz="1200">
                          <a:effectLst/>
                        </a:rPr>
                        <a:t>28616.45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873801891"/>
                  </a:ext>
                </a:extLst>
              </a:tr>
              <a:tr h="258841">
                <a:tc rowSpan="5">
                  <a:txBody>
                    <a:bodyPr/>
                    <a:lstStyle/>
                    <a:p>
                      <a:pPr marL="0" marR="0" algn="just">
                        <a:lnSpc>
                          <a:spcPct val="150000"/>
                        </a:lnSpc>
                        <a:spcBef>
                          <a:spcPts val="0"/>
                        </a:spcBef>
                        <a:spcAft>
                          <a:spcPts val="0"/>
                        </a:spcAft>
                      </a:pPr>
                      <a:r>
                        <a:rPr lang="en-US" sz="1200">
                          <a:effectLst/>
                        </a:rPr>
                        <a:t> </a:t>
                      </a:r>
                      <a:endParaRPr lang="en-US" sz="1100">
                        <a:effectLst/>
                      </a:endParaRPr>
                    </a:p>
                    <a:p>
                      <a:pPr marL="0" marR="0" algn="just">
                        <a:lnSpc>
                          <a:spcPct val="150000"/>
                        </a:lnSpc>
                        <a:spcBef>
                          <a:spcPts val="0"/>
                        </a:spcBef>
                        <a:spcAft>
                          <a:spcPts val="0"/>
                        </a:spcAft>
                      </a:pPr>
                      <a:r>
                        <a:rPr lang="en-US" sz="1200">
                          <a:effectLst/>
                        </a:rPr>
                        <a:t> </a:t>
                      </a:r>
                      <a:endParaRPr lang="en-US" sz="1100">
                        <a:effectLst/>
                      </a:endParaRPr>
                    </a:p>
                    <a:p>
                      <a:pPr marL="0" marR="0" algn="just">
                        <a:lnSpc>
                          <a:spcPct val="150000"/>
                        </a:lnSpc>
                        <a:spcBef>
                          <a:spcPts val="0"/>
                        </a:spcBef>
                        <a:spcAft>
                          <a:spcPts val="0"/>
                        </a:spcAft>
                      </a:pPr>
                      <a:r>
                        <a:rPr lang="en-US" sz="1200">
                          <a:effectLst/>
                        </a:rPr>
                        <a:t>Dead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a:txBody>
                    <a:bodyPr/>
                    <a:lstStyle/>
                    <a:p>
                      <a:pPr marL="0" marR="0" algn="just">
                        <a:lnSpc>
                          <a:spcPct val="150000"/>
                        </a:lnSpc>
                        <a:spcBef>
                          <a:spcPts val="0"/>
                        </a:spcBef>
                        <a:spcAft>
                          <a:spcPts val="0"/>
                        </a:spcAft>
                      </a:pPr>
                      <a:r>
                        <a:rPr lang="en-US" sz="1200">
                          <a:effectLst/>
                        </a:rPr>
                        <a:t>Columns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a:txBody>
                    <a:bodyPr/>
                    <a:lstStyle/>
                    <a:p>
                      <a:pPr marL="0" marR="0" algn="just">
                        <a:lnSpc>
                          <a:spcPct val="150000"/>
                        </a:lnSpc>
                        <a:spcBef>
                          <a:spcPts val="0"/>
                        </a:spcBef>
                        <a:spcAft>
                          <a:spcPts val="0"/>
                        </a:spcAft>
                      </a:pPr>
                      <a:r>
                        <a:rPr lang="en-US" sz="1200">
                          <a:effectLst/>
                        </a:rPr>
                        <a:t>1680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rowSpan="5">
                  <a:txBody>
                    <a:bodyPr/>
                    <a:lstStyle/>
                    <a:p>
                      <a:pPr marL="0" marR="0" algn="just">
                        <a:lnSpc>
                          <a:spcPct val="150000"/>
                        </a:lnSpc>
                        <a:spcBef>
                          <a:spcPts val="0"/>
                        </a:spcBef>
                        <a:spcAft>
                          <a:spcPts val="0"/>
                        </a:spcAft>
                      </a:pPr>
                      <a:r>
                        <a:rPr lang="en-US" sz="1200" dirty="0">
                          <a:effectLst/>
                        </a:rPr>
                        <a:t> </a:t>
                      </a:r>
                      <a:endParaRPr lang="en-US" sz="1100" dirty="0">
                        <a:effectLst/>
                      </a:endParaRPr>
                    </a:p>
                    <a:p>
                      <a:pPr marL="0" marR="0" algn="just">
                        <a:lnSpc>
                          <a:spcPct val="150000"/>
                        </a:lnSpc>
                        <a:spcBef>
                          <a:spcPts val="0"/>
                        </a:spcBef>
                        <a:spcAft>
                          <a:spcPts val="0"/>
                        </a:spcAft>
                      </a:pPr>
                      <a:r>
                        <a:rPr lang="en-US" sz="1200" dirty="0">
                          <a:effectLst/>
                        </a:rPr>
                        <a:t> </a:t>
                      </a:r>
                      <a:endParaRPr lang="en-US" sz="1100" dirty="0">
                        <a:effectLst/>
                      </a:endParaRPr>
                    </a:p>
                    <a:p>
                      <a:pPr marL="0" marR="0" algn="just">
                        <a:lnSpc>
                          <a:spcPct val="150000"/>
                        </a:lnSpc>
                        <a:spcBef>
                          <a:spcPts val="0"/>
                        </a:spcBef>
                        <a:spcAft>
                          <a:spcPts val="0"/>
                        </a:spcAft>
                      </a:pPr>
                      <a:r>
                        <a:rPr lang="en-US" sz="1200" dirty="0">
                          <a:effectLst/>
                        </a:rPr>
                        <a:t>34943.92</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rowSpan="5">
                  <a:txBody>
                    <a:bodyPr/>
                    <a:lstStyle/>
                    <a:p>
                      <a:pPr marL="0" marR="0" algn="just">
                        <a:lnSpc>
                          <a:spcPct val="150000"/>
                        </a:lnSpc>
                        <a:spcBef>
                          <a:spcPts val="0"/>
                        </a:spcBef>
                        <a:spcAft>
                          <a:spcPts val="0"/>
                        </a:spcAft>
                      </a:pPr>
                      <a:r>
                        <a:rPr lang="en-US" sz="1200" dirty="0">
                          <a:effectLst/>
                        </a:rPr>
                        <a:t> </a:t>
                      </a:r>
                      <a:endParaRPr lang="en-US" sz="1100" dirty="0">
                        <a:effectLst/>
                      </a:endParaRPr>
                    </a:p>
                    <a:p>
                      <a:pPr marL="0" marR="0" algn="just">
                        <a:lnSpc>
                          <a:spcPct val="150000"/>
                        </a:lnSpc>
                        <a:spcBef>
                          <a:spcPts val="0"/>
                        </a:spcBef>
                        <a:spcAft>
                          <a:spcPts val="0"/>
                        </a:spcAft>
                      </a:pPr>
                      <a:r>
                        <a:rPr lang="en-US" sz="1200" dirty="0">
                          <a:effectLst/>
                        </a:rPr>
                        <a:t> </a:t>
                      </a:r>
                      <a:endParaRPr lang="en-US" sz="1100" dirty="0">
                        <a:effectLst/>
                      </a:endParaRPr>
                    </a:p>
                    <a:p>
                      <a:pPr marL="0" marR="0" algn="just">
                        <a:lnSpc>
                          <a:spcPct val="150000"/>
                        </a:lnSpc>
                        <a:spcBef>
                          <a:spcPts val="0"/>
                        </a:spcBef>
                        <a:spcAft>
                          <a:spcPts val="0"/>
                        </a:spcAft>
                      </a:pPr>
                      <a:r>
                        <a:rPr lang="en-US" sz="1200" dirty="0">
                          <a:effectLst/>
                        </a:rPr>
                        <a:t>2.825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extLst>
                  <a:ext uri="{0D108BD9-81ED-4DB2-BD59-A6C34878D82A}">
                    <a16:rowId xmlns:a16="http://schemas.microsoft.com/office/drawing/2014/main" val="413285468"/>
                  </a:ext>
                </a:extLst>
              </a:tr>
              <a:tr h="258841">
                <a:tc vMerge="1">
                  <a:txBody>
                    <a:bodyPr/>
                    <a:lstStyle/>
                    <a:p>
                      <a:endParaRPr lang="en-US"/>
                    </a:p>
                  </a:txBody>
                  <a:tcPr/>
                </a:tc>
                <a:tc>
                  <a:txBody>
                    <a:bodyPr/>
                    <a:lstStyle/>
                    <a:p>
                      <a:pPr marL="0" marR="0" algn="just">
                        <a:lnSpc>
                          <a:spcPct val="150000"/>
                        </a:lnSpc>
                        <a:spcBef>
                          <a:spcPts val="0"/>
                        </a:spcBef>
                        <a:spcAft>
                          <a:spcPts val="0"/>
                        </a:spcAft>
                      </a:pPr>
                      <a:r>
                        <a:rPr lang="en-US" sz="1200">
                          <a:effectLst/>
                        </a:rPr>
                        <a:t>Beams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a:txBody>
                    <a:bodyPr/>
                    <a:lstStyle/>
                    <a:p>
                      <a:pPr marL="0" marR="0" algn="just">
                        <a:lnSpc>
                          <a:spcPct val="150000"/>
                        </a:lnSpc>
                        <a:spcBef>
                          <a:spcPts val="0"/>
                        </a:spcBef>
                        <a:spcAft>
                          <a:spcPts val="0"/>
                        </a:spcAft>
                      </a:pPr>
                      <a:r>
                        <a:rPr lang="en-US" sz="1200">
                          <a:effectLst/>
                        </a:rPr>
                        <a:t>12848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540628561"/>
                  </a:ext>
                </a:extLst>
              </a:tr>
              <a:tr h="506097">
                <a:tc vMerge="1">
                  <a:txBody>
                    <a:bodyPr/>
                    <a:lstStyle/>
                    <a:p>
                      <a:endParaRPr lang="en-US"/>
                    </a:p>
                  </a:txBody>
                  <a:tcPr/>
                </a:tc>
                <a:tc>
                  <a:txBody>
                    <a:bodyPr/>
                    <a:lstStyle/>
                    <a:p>
                      <a:pPr marL="0" marR="0" algn="just">
                        <a:lnSpc>
                          <a:spcPct val="150000"/>
                        </a:lnSpc>
                        <a:spcBef>
                          <a:spcPts val="0"/>
                        </a:spcBef>
                        <a:spcAft>
                          <a:spcPts val="0"/>
                        </a:spcAft>
                      </a:pPr>
                      <a:r>
                        <a:rPr lang="en-US" sz="1200">
                          <a:effectLst/>
                        </a:rPr>
                        <a:t>Slab</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a:txBody>
                    <a:bodyPr/>
                    <a:lstStyle/>
                    <a:p>
                      <a:pPr marL="0" marR="0" algn="just">
                        <a:lnSpc>
                          <a:spcPct val="150000"/>
                        </a:lnSpc>
                        <a:spcBef>
                          <a:spcPts val="0"/>
                        </a:spcBef>
                        <a:spcAft>
                          <a:spcPts val="0"/>
                        </a:spcAft>
                      </a:pPr>
                      <a:r>
                        <a:rPr lang="en-US" sz="1200">
                          <a:effectLst/>
                        </a:rPr>
                        <a:t>17855.78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345163650"/>
                  </a:ext>
                </a:extLst>
              </a:tr>
              <a:tr h="258841">
                <a:tc vMerge="1">
                  <a:txBody>
                    <a:bodyPr/>
                    <a:lstStyle/>
                    <a:p>
                      <a:endParaRPr lang="en-US"/>
                    </a:p>
                  </a:txBody>
                  <a:tcPr/>
                </a:tc>
                <a:tc>
                  <a:txBody>
                    <a:bodyPr/>
                    <a:lstStyle/>
                    <a:p>
                      <a:pPr marL="0" marR="0" algn="just">
                        <a:lnSpc>
                          <a:spcPct val="150000"/>
                        </a:lnSpc>
                        <a:spcBef>
                          <a:spcPts val="0"/>
                        </a:spcBef>
                        <a:spcAft>
                          <a:spcPts val="0"/>
                        </a:spcAft>
                      </a:pPr>
                      <a:r>
                        <a:rPr lang="en-US" sz="1200">
                          <a:effectLst/>
                        </a:rPr>
                        <a:t>Walls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a:txBody>
                    <a:bodyPr/>
                    <a:lstStyle/>
                    <a:p>
                      <a:pPr marL="0" marR="0" algn="just">
                        <a:lnSpc>
                          <a:spcPct val="150000"/>
                        </a:lnSpc>
                        <a:spcBef>
                          <a:spcPts val="0"/>
                        </a:spcBef>
                        <a:spcAft>
                          <a:spcPts val="0"/>
                        </a:spcAft>
                      </a:pPr>
                      <a:r>
                        <a:rPr lang="en-US" sz="1200">
                          <a:effectLst/>
                        </a:rPr>
                        <a:t>3576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32501326"/>
                  </a:ext>
                </a:extLst>
              </a:tr>
              <a:tr h="506097">
                <a:tc vMerge="1">
                  <a:txBody>
                    <a:bodyPr/>
                    <a:lstStyle/>
                    <a:p>
                      <a:endParaRPr lang="en-US"/>
                    </a:p>
                  </a:txBody>
                  <a:tcPr/>
                </a:tc>
                <a:tc>
                  <a:txBody>
                    <a:bodyPr/>
                    <a:lstStyle/>
                    <a:p>
                      <a:pPr marL="0" marR="0" algn="just">
                        <a:lnSpc>
                          <a:spcPct val="150000"/>
                        </a:lnSpc>
                        <a:spcBef>
                          <a:spcPts val="0"/>
                        </a:spcBef>
                        <a:spcAft>
                          <a:spcPts val="0"/>
                        </a:spcAft>
                      </a:pPr>
                      <a:r>
                        <a:rPr lang="en-US" sz="1200" dirty="0">
                          <a:effectLst/>
                        </a:rPr>
                        <a:t>Total Dead</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a:txBody>
                    <a:bodyPr/>
                    <a:lstStyle/>
                    <a:p>
                      <a:pPr marL="0" marR="0" algn="just">
                        <a:lnSpc>
                          <a:spcPct val="150000"/>
                        </a:lnSpc>
                        <a:spcBef>
                          <a:spcPts val="0"/>
                        </a:spcBef>
                        <a:spcAft>
                          <a:spcPts val="0"/>
                        </a:spcAft>
                      </a:pPr>
                      <a:r>
                        <a:rPr lang="en-US" sz="1200" dirty="0">
                          <a:effectLst/>
                        </a:rPr>
                        <a:t>35959.78</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505927874"/>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4207798311"/>
              </p:ext>
            </p:extLst>
          </p:nvPr>
        </p:nvGraphicFramePr>
        <p:xfrm>
          <a:off x="5879592" y="1202071"/>
          <a:ext cx="5229803" cy="3999012"/>
        </p:xfrm>
        <a:graphic>
          <a:graphicData uri="http://schemas.openxmlformats.org/drawingml/2006/table">
            <a:tbl>
              <a:tblPr firstRow="1" firstCol="1" bandRow="1">
                <a:tableStyleId>{5C22544A-7EE6-4342-B048-85BDC9FD1C3A}</a:tableStyleId>
              </a:tblPr>
              <a:tblGrid>
                <a:gridCol w="1271482">
                  <a:extLst>
                    <a:ext uri="{9D8B030D-6E8A-4147-A177-3AD203B41FA5}">
                      <a16:colId xmlns:a16="http://schemas.microsoft.com/office/drawing/2014/main" val="1113615372"/>
                    </a:ext>
                  </a:extLst>
                </a:gridCol>
                <a:gridCol w="1271482">
                  <a:extLst>
                    <a:ext uri="{9D8B030D-6E8A-4147-A177-3AD203B41FA5}">
                      <a16:colId xmlns:a16="http://schemas.microsoft.com/office/drawing/2014/main" val="3357642404"/>
                    </a:ext>
                  </a:extLst>
                </a:gridCol>
                <a:gridCol w="933534">
                  <a:extLst>
                    <a:ext uri="{9D8B030D-6E8A-4147-A177-3AD203B41FA5}">
                      <a16:colId xmlns:a16="http://schemas.microsoft.com/office/drawing/2014/main" val="3935797665"/>
                    </a:ext>
                  </a:extLst>
                </a:gridCol>
                <a:gridCol w="933534">
                  <a:extLst>
                    <a:ext uri="{9D8B030D-6E8A-4147-A177-3AD203B41FA5}">
                      <a16:colId xmlns:a16="http://schemas.microsoft.com/office/drawing/2014/main" val="2368615299"/>
                    </a:ext>
                  </a:extLst>
                </a:gridCol>
                <a:gridCol w="819771">
                  <a:extLst>
                    <a:ext uri="{9D8B030D-6E8A-4147-A177-3AD203B41FA5}">
                      <a16:colId xmlns:a16="http://schemas.microsoft.com/office/drawing/2014/main" val="2190107748"/>
                    </a:ext>
                  </a:extLst>
                </a:gridCol>
              </a:tblGrid>
              <a:tr h="270758">
                <a:tc rowSpan="2" gridSpan="2">
                  <a:txBody>
                    <a:bodyPr/>
                    <a:lstStyle/>
                    <a:p>
                      <a:pPr marL="0" marR="0" algn="ctr">
                        <a:lnSpc>
                          <a:spcPct val="150000"/>
                        </a:lnSpc>
                        <a:spcBef>
                          <a:spcPts val="0"/>
                        </a:spcBef>
                        <a:spcAft>
                          <a:spcPts val="0"/>
                        </a:spcAft>
                      </a:pPr>
                      <a:r>
                        <a:rPr lang="en-US" sz="1200">
                          <a:effectLst/>
                        </a:rPr>
                        <a:t>Load pattern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2" hMerge="1">
                  <a:txBody>
                    <a:bodyPr/>
                    <a:lstStyle/>
                    <a:p>
                      <a:endParaRPr lang="en-US"/>
                    </a:p>
                  </a:txBody>
                  <a:tcPr/>
                </a:tc>
                <a:tc gridSpan="2">
                  <a:txBody>
                    <a:bodyPr/>
                    <a:lstStyle/>
                    <a:p>
                      <a:pPr marL="0" marR="0" algn="ctr">
                        <a:lnSpc>
                          <a:spcPct val="150000"/>
                        </a:lnSpc>
                        <a:spcBef>
                          <a:spcPts val="0"/>
                        </a:spcBef>
                        <a:spcAft>
                          <a:spcPts val="0"/>
                        </a:spcAft>
                      </a:pPr>
                      <a:r>
                        <a:rPr lang="en-US" sz="1200">
                          <a:effectLst/>
                        </a:rPr>
                        <a:t>load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rowSpan="2">
                  <a:txBody>
                    <a:bodyPr/>
                    <a:lstStyle/>
                    <a:p>
                      <a:pPr marL="0" marR="0" algn="ctr">
                        <a:lnSpc>
                          <a:spcPct val="150000"/>
                        </a:lnSpc>
                        <a:spcBef>
                          <a:spcPts val="0"/>
                        </a:spcBef>
                        <a:spcAft>
                          <a:spcPts val="0"/>
                        </a:spcAft>
                      </a:pPr>
                      <a:r>
                        <a:rPr lang="en-US" sz="1200">
                          <a:effectLst/>
                        </a:rPr>
                        <a:t>Error</a:t>
                      </a:r>
                      <a:endParaRPr lang="en-US" sz="1100">
                        <a:effectLst/>
                      </a:endParaRPr>
                    </a:p>
                    <a:p>
                      <a:pPr marL="0" marR="0" algn="ctr">
                        <a:lnSpc>
                          <a:spcPct val="150000"/>
                        </a:lnSpc>
                        <a:spcBef>
                          <a:spcPts val="0"/>
                        </a:spcBef>
                        <a:spcAft>
                          <a:spcPts val="0"/>
                        </a:spcAft>
                      </a:pPr>
                      <a:r>
                        <a:rPr lang="en-US" sz="1200">
                          <a:effectLst/>
                        </a:rPr>
                        <a: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49231951"/>
                  </a:ext>
                </a:extLst>
              </a:tr>
              <a:tr h="301930">
                <a:tc gridSpan="2" vMerge="1">
                  <a:txBody>
                    <a:bodyPr/>
                    <a:lstStyle/>
                    <a:p>
                      <a:endParaRPr lang="en-US"/>
                    </a:p>
                  </a:txBody>
                  <a:tcPr/>
                </a:tc>
                <a:tc hMerge="1" vMerge="1">
                  <a:txBody>
                    <a:bodyPr/>
                    <a:lstStyle/>
                    <a:p>
                      <a:endParaRPr lang="en-US"/>
                    </a:p>
                  </a:txBody>
                  <a:tcPr/>
                </a:tc>
                <a:tc>
                  <a:txBody>
                    <a:bodyPr/>
                    <a:lstStyle/>
                    <a:p>
                      <a:pPr marL="0" marR="0" algn="ctr">
                        <a:lnSpc>
                          <a:spcPct val="150000"/>
                        </a:lnSpc>
                        <a:spcBef>
                          <a:spcPts val="0"/>
                        </a:spcBef>
                        <a:spcAft>
                          <a:spcPts val="0"/>
                        </a:spcAft>
                      </a:pPr>
                      <a:r>
                        <a:rPr lang="en-US" sz="1200">
                          <a:effectLst/>
                        </a:rPr>
                        <a:t>Manual</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200">
                          <a:effectLst/>
                        </a:rPr>
                        <a:t>ETABS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vMerge="1">
                  <a:txBody>
                    <a:bodyPr/>
                    <a:lstStyle/>
                    <a:p>
                      <a:endParaRPr lang="en-US"/>
                    </a:p>
                  </a:txBody>
                  <a:tcPr/>
                </a:tc>
                <a:extLst>
                  <a:ext uri="{0D108BD9-81ED-4DB2-BD59-A6C34878D82A}">
                    <a16:rowId xmlns:a16="http://schemas.microsoft.com/office/drawing/2014/main" val="2810142127"/>
                  </a:ext>
                </a:extLst>
              </a:tr>
              <a:tr h="572687">
                <a:tc>
                  <a:txBody>
                    <a:bodyPr/>
                    <a:lstStyle/>
                    <a:p>
                      <a:pPr marL="0" marR="0" algn="just">
                        <a:lnSpc>
                          <a:spcPct val="150000"/>
                        </a:lnSpc>
                        <a:spcBef>
                          <a:spcPts val="0"/>
                        </a:spcBef>
                        <a:spcAft>
                          <a:spcPts val="0"/>
                        </a:spcAft>
                      </a:pPr>
                      <a:r>
                        <a:rPr lang="en-US" sz="1200">
                          <a:effectLst/>
                        </a:rPr>
                        <a:t>Live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en-US" sz="1100">
                        <a:effectLst/>
                        <a:latin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14035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14039.42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0.031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403489537"/>
                  </a:ext>
                </a:extLst>
              </a:tr>
              <a:tr h="270758">
                <a:tc rowSpan="3">
                  <a:txBody>
                    <a:bodyPr/>
                    <a:lstStyle/>
                    <a:p>
                      <a:pPr marL="0" marR="0" algn="just">
                        <a:lnSpc>
                          <a:spcPct val="150000"/>
                        </a:lnSpc>
                        <a:spcBef>
                          <a:spcPts val="0"/>
                        </a:spcBef>
                        <a:spcAft>
                          <a:spcPts val="0"/>
                        </a:spcAft>
                      </a:pPr>
                      <a:r>
                        <a:rPr lang="en-US" sz="1200" dirty="0">
                          <a:effectLst/>
                        </a:rPr>
                        <a:t> </a:t>
                      </a:r>
                      <a:endParaRPr lang="en-US" sz="1100" dirty="0">
                        <a:effectLst/>
                      </a:endParaRPr>
                    </a:p>
                    <a:p>
                      <a:pPr marL="0" marR="0" algn="just">
                        <a:lnSpc>
                          <a:spcPct val="150000"/>
                        </a:lnSpc>
                        <a:spcBef>
                          <a:spcPts val="0"/>
                        </a:spcBef>
                        <a:spcAft>
                          <a:spcPts val="0"/>
                        </a:spcAft>
                      </a:pPr>
                      <a:r>
                        <a:rPr lang="en-US" sz="1200" dirty="0">
                          <a:effectLst/>
                        </a:rPr>
                        <a:t>SID</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on slab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15438.5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3">
                  <a:txBody>
                    <a:bodyPr/>
                    <a:lstStyle/>
                    <a:p>
                      <a:pPr marL="0" marR="0" algn="just">
                        <a:lnSpc>
                          <a:spcPct val="150000"/>
                        </a:lnSpc>
                        <a:spcBef>
                          <a:spcPts val="0"/>
                        </a:spcBef>
                        <a:spcAft>
                          <a:spcPts val="0"/>
                        </a:spcAft>
                      </a:pPr>
                      <a:r>
                        <a:rPr lang="en-US" sz="1200">
                          <a:effectLst/>
                        </a:rPr>
                        <a:t> </a:t>
                      </a:r>
                      <a:endParaRPr lang="en-US" sz="1100">
                        <a:effectLst/>
                      </a:endParaRPr>
                    </a:p>
                    <a:p>
                      <a:pPr marL="0" marR="0" algn="just">
                        <a:lnSpc>
                          <a:spcPct val="150000"/>
                        </a:lnSpc>
                        <a:spcBef>
                          <a:spcPts val="0"/>
                        </a:spcBef>
                        <a:spcAft>
                          <a:spcPts val="0"/>
                        </a:spcAft>
                      </a:pPr>
                      <a:r>
                        <a:rPr lang="en-US" sz="1200">
                          <a:effectLst/>
                        </a:rPr>
                        <a:t>27816.06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3">
                  <a:txBody>
                    <a:bodyPr/>
                    <a:lstStyle/>
                    <a:p>
                      <a:pPr marL="0" marR="0" algn="just">
                        <a:lnSpc>
                          <a:spcPct val="150000"/>
                        </a:lnSpc>
                        <a:spcBef>
                          <a:spcPts val="0"/>
                        </a:spcBef>
                        <a:spcAft>
                          <a:spcPts val="0"/>
                        </a:spcAft>
                      </a:pPr>
                      <a:r>
                        <a:rPr lang="en-US" sz="1200">
                          <a:effectLst/>
                        </a:rPr>
                        <a:t> </a:t>
                      </a:r>
                      <a:endParaRPr lang="en-US" sz="1100">
                        <a:effectLst/>
                      </a:endParaRPr>
                    </a:p>
                    <a:p>
                      <a:pPr marL="0" marR="0" algn="just">
                        <a:lnSpc>
                          <a:spcPct val="150000"/>
                        </a:lnSpc>
                        <a:spcBef>
                          <a:spcPts val="0"/>
                        </a:spcBef>
                        <a:spcAft>
                          <a:spcPts val="0"/>
                        </a:spcAft>
                      </a:pPr>
                      <a:r>
                        <a:rPr lang="en-US" sz="1200">
                          <a:effectLst/>
                        </a:rPr>
                        <a:t>0.031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233688247"/>
                  </a:ext>
                </a:extLst>
              </a:tr>
              <a:tr h="270758">
                <a:tc vMerge="1">
                  <a:txBody>
                    <a:bodyPr/>
                    <a:lstStyle/>
                    <a:p>
                      <a:endParaRPr lang="en-US"/>
                    </a:p>
                  </a:txBody>
                  <a:tcPr/>
                </a:tc>
                <a:tc>
                  <a:txBody>
                    <a:bodyPr/>
                    <a:lstStyle/>
                    <a:p>
                      <a:pPr marL="0" marR="0" algn="just">
                        <a:lnSpc>
                          <a:spcPct val="150000"/>
                        </a:lnSpc>
                        <a:spcBef>
                          <a:spcPts val="0"/>
                        </a:spcBef>
                        <a:spcAft>
                          <a:spcPts val="0"/>
                        </a:spcAft>
                      </a:pPr>
                      <a:r>
                        <a:rPr lang="en-US" sz="1200">
                          <a:effectLst/>
                        </a:rPr>
                        <a:t>walls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dirty="0">
                          <a:effectLst/>
                        </a:rPr>
                        <a:t>12369</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125284499"/>
                  </a:ext>
                </a:extLst>
              </a:tr>
              <a:tr h="333101">
                <a:tc vMerge="1">
                  <a:txBody>
                    <a:bodyPr/>
                    <a:lstStyle/>
                    <a:p>
                      <a:endParaRPr lang="en-US"/>
                    </a:p>
                  </a:txBody>
                  <a:tcPr/>
                </a:tc>
                <a:tc>
                  <a:txBody>
                    <a:bodyPr/>
                    <a:lstStyle/>
                    <a:p>
                      <a:pPr marL="0" marR="0" algn="just">
                        <a:lnSpc>
                          <a:spcPct val="150000"/>
                        </a:lnSpc>
                        <a:spcBef>
                          <a:spcPts val="0"/>
                        </a:spcBef>
                        <a:spcAft>
                          <a:spcPts val="0"/>
                        </a:spcAft>
                      </a:pPr>
                      <a:r>
                        <a:rPr lang="en-US" sz="1200">
                          <a:effectLst/>
                        </a:rPr>
                        <a:t>Total SID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27807.5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526627089"/>
                  </a:ext>
                </a:extLst>
              </a:tr>
              <a:tr h="270758">
                <a:tc rowSpan="5">
                  <a:txBody>
                    <a:bodyPr/>
                    <a:lstStyle/>
                    <a:p>
                      <a:pPr marL="0" marR="0" algn="just">
                        <a:lnSpc>
                          <a:spcPct val="150000"/>
                        </a:lnSpc>
                        <a:spcBef>
                          <a:spcPts val="0"/>
                        </a:spcBef>
                        <a:spcAft>
                          <a:spcPts val="0"/>
                        </a:spcAft>
                      </a:pPr>
                      <a:r>
                        <a:rPr lang="en-US" sz="1200" dirty="0">
                          <a:effectLst/>
                        </a:rPr>
                        <a:t> </a:t>
                      </a:r>
                      <a:endParaRPr lang="en-US" sz="1100" dirty="0">
                        <a:effectLst/>
                      </a:endParaRPr>
                    </a:p>
                    <a:p>
                      <a:pPr marL="0" marR="0" algn="just">
                        <a:lnSpc>
                          <a:spcPct val="150000"/>
                        </a:lnSpc>
                        <a:spcBef>
                          <a:spcPts val="0"/>
                        </a:spcBef>
                        <a:spcAft>
                          <a:spcPts val="0"/>
                        </a:spcAft>
                      </a:pPr>
                      <a:r>
                        <a:rPr lang="en-US" sz="1200" dirty="0">
                          <a:effectLst/>
                        </a:rPr>
                        <a:t> </a:t>
                      </a:r>
                      <a:endParaRPr lang="en-US" sz="1100" dirty="0">
                        <a:effectLst/>
                      </a:endParaRPr>
                    </a:p>
                    <a:p>
                      <a:pPr marL="0" marR="0" algn="just">
                        <a:lnSpc>
                          <a:spcPct val="150000"/>
                        </a:lnSpc>
                        <a:spcBef>
                          <a:spcPts val="0"/>
                        </a:spcBef>
                        <a:spcAft>
                          <a:spcPts val="0"/>
                        </a:spcAft>
                      </a:pPr>
                      <a:r>
                        <a:rPr lang="en-US" sz="1200" dirty="0">
                          <a:effectLst/>
                        </a:rPr>
                        <a:t>Dead</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dirty="0">
                          <a:effectLst/>
                        </a:rPr>
                        <a:t>Columns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2492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5">
                  <a:txBody>
                    <a:bodyPr/>
                    <a:lstStyle/>
                    <a:p>
                      <a:pPr marL="0" marR="0" algn="just">
                        <a:lnSpc>
                          <a:spcPct val="150000"/>
                        </a:lnSpc>
                        <a:spcBef>
                          <a:spcPts val="0"/>
                        </a:spcBef>
                        <a:spcAft>
                          <a:spcPts val="0"/>
                        </a:spcAft>
                      </a:pPr>
                      <a:r>
                        <a:rPr lang="en-US" sz="1200">
                          <a:effectLst/>
                        </a:rPr>
                        <a:t> </a:t>
                      </a:r>
                      <a:endParaRPr lang="en-US" sz="1100">
                        <a:effectLst/>
                      </a:endParaRPr>
                    </a:p>
                    <a:p>
                      <a:pPr marL="0" marR="0" algn="just">
                        <a:lnSpc>
                          <a:spcPct val="150000"/>
                        </a:lnSpc>
                        <a:spcBef>
                          <a:spcPts val="0"/>
                        </a:spcBef>
                        <a:spcAft>
                          <a:spcPts val="0"/>
                        </a:spcAft>
                      </a:pPr>
                      <a:r>
                        <a:rPr lang="en-US" sz="1200">
                          <a:effectLst/>
                        </a:rPr>
                        <a:t> </a:t>
                      </a:r>
                      <a:endParaRPr lang="en-US" sz="1100">
                        <a:effectLst/>
                      </a:endParaRPr>
                    </a:p>
                    <a:p>
                      <a:pPr marL="0" marR="0" algn="just">
                        <a:lnSpc>
                          <a:spcPct val="150000"/>
                        </a:lnSpc>
                        <a:spcBef>
                          <a:spcPts val="0"/>
                        </a:spcBef>
                        <a:spcAft>
                          <a:spcPts val="0"/>
                        </a:spcAft>
                      </a:pPr>
                      <a:r>
                        <a:rPr lang="en-US" sz="1200">
                          <a:effectLst/>
                        </a:rPr>
                        <a:t>38709.8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5">
                  <a:txBody>
                    <a:bodyPr/>
                    <a:lstStyle/>
                    <a:p>
                      <a:pPr marL="0" marR="0" algn="just">
                        <a:lnSpc>
                          <a:spcPct val="150000"/>
                        </a:lnSpc>
                        <a:spcBef>
                          <a:spcPts val="0"/>
                        </a:spcBef>
                        <a:spcAft>
                          <a:spcPts val="0"/>
                        </a:spcAft>
                      </a:pPr>
                      <a:r>
                        <a:rPr lang="en-US" sz="1200">
                          <a:effectLst/>
                        </a:rPr>
                        <a:t> </a:t>
                      </a:r>
                      <a:endParaRPr lang="en-US" sz="1100">
                        <a:effectLst/>
                      </a:endParaRPr>
                    </a:p>
                    <a:p>
                      <a:pPr marL="0" marR="0" algn="just">
                        <a:lnSpc>
                          <a:spcPct val="150000"/>
                        </a:lnSpc>
                        <a:spcBef>
                          <a:spcPts val="0"/>
                        </a:spcBef>
                        <a:spcAft>
                          <a:spcPts val="0"/>
                        </a:spcAft>
                      </a:pPr>
                      <a:r>
                        <a:rPr lang="en-US" sz="1200">
                          <a:effectLst/>
                        </a:rPr>
                        <a:t> </a:t>
                      </a:r>
                      <a:endParaRPr lang="en-US" sz="1100">
                        <a:effectLst/>
                      </a:endParaRPr>
                    </a:p>
                    <a:p>
                      <a:pPr marL="0" marR="0" algn="just">
                        <a:lnSpc>
                          <a:spcPct val="150000"/>
                        </a:lnSpc>
                        <a:spcBef>
                          <a:spcPts val="0"/>
                        </a:spcBef>
                        <a:spcAft>
                          <a:spcPts val="0"/>
                        </a:spcAft>
                      </a:pPr>
                      <a:r>
                        <a:rPr lang="en-US" sz="1200">
                          <a:effectLst/>
                        </a:rPr>
                        <a:t>2.87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351189449"/>
                  </a:ext>
                </a:extLst>
              </a:tr>
              <a:tr h="270758">
                <a:tc vMerge="1">
                  <a:txBody>
                    <a:bodyPr/>
                    <a:lstStyle/>
                    <a:p>
                      <a:endParaRPr lang="en-US"/>
                    </a:p>
                  </a:txBody>
                  <a:tcPr/>
                </a:tc>
                <a:tc>
                  <a:txBody>
                    <a:bodyPr/>
                    <a:lstStyle/>
                    <a:p>
                      <a:pPr marL="0" marR="0" algn="just">
                        <a:lnSpc>
                          <a:spcPct val="150000"/>
                        </a:lnSpc>
                        <a:spcBef>
                          <a:spcPts val="0"/>
                        </a:spcBef>
                        <a:spcAft>
                          <a:spcPts val="0"/>
                        </a:spcAft>
                      </a:pPr>
                      <a:r>
                        <a:rPr lang="en-US" sz="1200">
                          <a:effectLst/>
                        </a:rPr>
                        <a:t>Beams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12384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936159554"/>
                  </a:ext>
                </a:extLst>
              </a:tr>
              <a:tr h="572687">
                <a:tc vMerge="1">
                  <a:txBody>
                    <a:bodyPr/>
                    <a:lstStyle/>
                    <a:p>
                      <a:endParaRPr lang="en-US"/>
                    </a:p>
                  </a:txBody>
                  <a:tcPr/>
                </a:tc>
                <a:tc>
                  <a:txBody>
                    <a:bodyPr/>
                    <a:lstStyle/>
                    <a:p>
                      <a:pPr marL="0" marR="0" algn="just">
                        <a:lnSpc>
                          <a:spcPct val="150000"/>
                        </a:lnSpc>
                        <a:spcBef>
                          <a:spcPts val="0"/>
                        </a:spcBef>
                        <a:spcAft>
                          <a:spcPts val="0"/>
                        </a:spcAft>
                      </a:pPr>
                      <a:r>
                        <a:rPr lang="en-US" sz="1200">
                          <a:effectLst/>
                        </a:rPr>
                        <a:t>Slab</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16252.53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544828466"/>
                  </a:ext>
                </a:extLst>
              </a:tr>
              <a:tr h="270758">
                <a:tc vMerge="1">
                  <a:txBody>
                    <a:bodyPr/>
                    <a:lstStyle/>
                    <a:p>
                      <a:endParaRPr lang="en-US"/>
                    </a:p>
                  </a:txBody>
                  <a:tcPr/>
                </a:tc>
                <a:tc>
                  <a:txBody>
                    <a:bodyPr/>
                    <a:lstStyle/>
                    <a:p>
                      <a:pPr marL="0" marR="0" algn="just">
                        <a:lnSpc>
                          <a:spcPct val="150000"/>
                        </a:lnSpc>
                        <a:spcBef>
                          <a:spcPts val="0"/>
                        </a:spcBef>
                        <a:spcAft>
                          <a:spcPts val="0"/>
                        </a:spcAft>
                      </a:pPr>
                      <a:r>
                        <a:rPr lang="en-US" sz="1200">
                          <a:effectLst/>
                        </a:rPr>
                        <a:t>Walls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8724.8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239310073"/>
                  </a:ext>
                </a:extLst>
              </a:tr>
              <a:tr h="572687">
                <a:tc vMerge="1">
                  <a:txBody>
                    <a:bodyPr/>
                    <a:lstStyle/>
                    <a:p>
                      <a:endParaRPr lang="en-US"/>
                    </a:p>
                  </a:txBody>
                  <a:tcPr/>
                </a:tc>
                <a:tc>
                  <a:txBody>
                    <a:bodyPr/>
                    <a:lstStyle/>
                    <a:p>
                      <a:pPr marL="0" marR="0" algn="just">
                        <a:lnSpc>
                          <a:spcPct val="150000"/>
                        </a:lnSpc>
                        <a:spcBef>
                          <a:spcPts val="0"/>
                        </a:spcBef>
                        <a:spcAft>
                          <a:spcPts val="0"/>
                        </a:spcAft>
                      </a:pPr>
                      <a:r>
                        <a:rPr lang="en-US" sz="1200">
                          <a:effectLst/>
                        </a:rPr>
                        <a:t>Total Dead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dirty="0">
                          <a:effectLst/>
                        </a:rPr>
                        <a:t>39853.33</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56323529"/>
                  </a:ext>
                </a:extLst>
              </a:tr>
            </a:tbl>
          </a:graphicData>
        </a:graphic>
      </p:graphicFrame>
      <p:sp>
        <p:nvSpPr>
          <p:cNvPr id="14" name="TextBox 13"/>
          <p:cNvSpPr txBox="1"/>
          <p:nvPr/>
        </p:nvSpPr>
        <p:spPr>
          <a:xfrm>
            <a:off x="341310" y="5201083"/>
            <a:ext cx="4151376" cy="369332"/>
          </a:xfrm>
          <a:prstGeom prst="rect">
            <a:avLst/>
          </a:prstGeom>
          <a:noFill/>
        </p:spPr>
        <p:txBody>
          <a:bodyPr wrap="square" rtlCol="0">
            <a:spAutoFit/>
          </a:bodyPr>
          <a:lstStyle/>
          <a:p>
            <a:r>
              <a:rPr lang="en-US" dirty="0" smtClean="0"/>
              <a:t>Equilibrium check model for first block</a:t>
            </a:r>
            <a:endParaRPr lang="en-US" dirty="0"/>
          </a:p>
        </p:txBody>
      </p:sp>
      <p:sp>
        <p:nvSpPr>
          <p:cNvPr id="15" name="TextBox 14"/>
          <p:cNvSpPr txBox="1"/>
          <p:nvPr/>
        </p:nvSpPr>
        <p:spPr>
          <a:xfrm>
            <a:off x="6424090" y="5201083"/>
            <a:ext cx="4543142" cy="369332"/>
          </a:xfrm>
          <a:prstGeom prst="rect">
            <a:avLst/>
          </a:prstGeom>
          <a:noFill/>
        </p:spPr>
        <p:txBody>
          <a:bodyPr wrap="square" rtlCol="0">
            <a:spAutoFit/>
          </a:bodyPr>
          <a:lstStyle/>
          <a:p>
            <a:r>
              <a:rPr lang="en-US" dirty="0" smtClean="0"/>
              <a:t>Equilibrium check model for secondary block</a:t>
            </a:r>
            <a:endParaRPr lang="en-US" dirty="0"/>
          </a:p>
        </p:txBody>
      </p:sp>
    </p:spTree>
    <p:extLst>
      <p:ext uri="{BB962C8B-B14F-4D97-AF65-F5344CB8AC3E}">
        <p14:creationId xmlns:p14="http://schemas.microsoft.com/office/powerpoint/2010/main" val="41972055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a:spLocks noGrp="1"/>
          </p:cNvSpPr>
          <p:nvPr>
            <p:ph idx="1"/>
          </p:nvPr>
        </p:nvSpPr>
        <p:spPr>
          <a:xfrm>
            <a:off x="0" y="0"/>
            <a:ext cx="10018713" cy="1691640"/>
          </a:xfrm>
        </p:spPr>
        <p:txBody>
          <a:bodyPr>
            <a:normAutofit/>
          </a:bodyPr>
          <a:lstStyle/>
          <a:p>
            <a:pPr marL="0" indent="0">
              <a:buNone/>
            </a:pPr>
            <a:r>
              <a:rPr lang="en-US" sz="2400" b="1" dirty="0" smtClean="0">
                <a:cs typeface="Times New Roman" panose="02020603050405020304" pitchFamily="18" charset="0"/>
              </a:rPr>
              <a:t>Structural </a:t>
            </a:r>
            <a:r>
              <a:rPr lang="en-US" sz="2400" b="1" dirty="0">
                <a:cs typeface="Times New Roman" panose="02020603050405020304" pitchFamily="18" charset="0"/>
              </a:rPr>
              <a:t>Models</a:t>
            </a:r>
          </a:p>
          <a:p>
            <a:pPr>
              <a:buFont typeface="Wingdings" panose="05000000000000000000" pitchFamily="2" charset="2"/>
              <a:buChar char="§"/>
            </a:pPr>
            <a:r>
              <a:rPr lang="en-US" dirty="0" smtClean="0"/>
              <a:t>Internal </a:t>
            </a:r>
            <a:r>
              <a:rPr lang="en-US" dirty="0"/>
              <a:t>forces check </a:t>
            </a:r>
            <a:r>
              <a:rPr lang="en-US" i="1" dirty="0" smtClean="0">
                <a:cs typeface="Times New Roman" panose="02020603050405020304" pitchFamily="18" charset="0"/>
              </a:rPr>
              <a:t>:</a:t>
            </a:r>
          </a:p>
          <a:p>
            <a:pPr marL="0" indent="0">
              <a:buNone/>
            </a:pPr>
            <a:endParaRPr lang="en-US" sz="1800" i="1" dirty="0">
              <a:cs typeface="Times New Roman" panose="02020603050405020304" pitchFamily="18" charset="0"/>
            </a:endParaRPr>
          </a:p>
        </p:txBody>
      </p:sp>
      <p:pic>
        <p:nvPicPr>
          <p:cNvPr id="9" name="Picture 8"/>
          <p:cNvPicPr/>
          <p:nvPr/>
        </p:nvPicPr>
        <p:blipFill>
          <a:blip r:embed="rId2"/>
          <a:stretch>
            <a:fillRect/>
          </a:stretch>
        </p:blipFill>
        <p:spPr>
          <a:xfrm>
            <a:off x="-6592" y="1033159"/>
            <a:ext cx="2519568" cy="3108960"/>
          </a:xfrm>
          <a:prstGeom prst="rect">
            <a:avLst/>
          </a:prstGeom>
        </p:spPr>
      </p:pic>
      <p:graphicFrame>
        <p:nvGraphicFramePr>
          <p:cNvPr id="10" name="Table 9"/>
          <p:cNvGraphicFramePr>
            <a:graphicFrameLocks noGrp="1"/>
          </p:cNvGraphicFramePr>
          <p:nvPr>
            <p:extLst>
              <p:ext uri="{D42A27DB-BD31-4B8C-83A1-F6EECF244321}">
                <p14:modId xmlns:p14="http://schemas.microsoft.com/office/powerpoint/2010/main" val="695707965"/>
              </p:ext>
            </p:extLst>
          </p:nvPr>
        </p:nvGraphicFramePr>
        <p:xfrm>
          <a:off x="2512976" y="1042417"/>
          <a:ext cx="4189576" cy="3108846"/>
        </p:xfrm>
        <a:graphic>
          <a:graphicData uri="http://schemas.openxmlformats.org/drawingml/2006/table">
            <a:tbl>
              <a:tblPr firstRow="1" firstCol="1" bandRow="1">
                <a:tableStyleId>{5C22544A-7EE6-4342-B048-85BDC9FD1C3A}</a:tableStyleId>
              </a:tblPr>
              <a:tblGrid>
                <a:gridCol w="1002138">
                  <a:extLst>
                    <a:ext uri="{9D8B030D-6E8A-4147-A177-3AD203B41FA5}">
                      <a16:colId xmlns:a16="http://schemas.microsoft.com/office/drawing/2014/main" val="4011006936"/>
                    </a:ext>
                  </a:extLst>
                </a:gridCol>
                <a:gridCol w="1002138">
                  <a:extLst>
                    <a:ext uri="{9D8B030D-6E8A-4147-A177-3AD203B41FA5}">
                      <a16:colId xmlns:a16="http://schemas.microsoft.com/office/drawing/2014/main" val="350353357"/>
                    </a:ext>
                  </a:extLst>
                </a:gridCol>
                <a:gridCol w="700650">
                  <a:extLst>
                    <a:ext uri="{9D8B030D-6E8A-4147-A177-3AD203B41FA5}">
                      <a16:colId xmlns:a16="http://schemas.microsoft.com/office/drawing/2014/main" val="602715946"/>
                    </a:ext>
                  </a:extLst>
                </a:gridCol>
                <a:gridCol w="742325">
                  <a:extLst>
                    <a:ext uri="{9D8B030D-6E8A-4147-A177-3AD203B41FA5}">
                      <a16:colId xmlns:a16="http://schemas.microsoft.com/office/drawing/2014/main" val="1339660226"/>
                    </a:ext>
                  </a:extLst>
                </a:gridCol>
                <a:gridCol w="742325">
                  <a:extLst>
                    <a:ext uri="{9D8B030D-6E8A-4147-A177-3AD203B41FA5}">
                      <a16:colId xmlns:a16="http://schemas.microsoft.com/office/drawing/2014/main" val="2144287898"/>
                    </a:ext>
                  </a:extLst>
                </a:gridCol>
              </a:tblGrid>
              <a:tr h="457143">
                <a:tc>
                  <a:txBody>
                    <a:bodyPr/>
                    <a:lstStyle/>
                    <a:p>
                      <a:pPr marL="0" marR="0" algn="ctr">
                        <a:lnSpc>
                          <a:spcPct val="150000"/>
                        </a:lnSpc>
                        <a:spcBef>
                          <a:spcPts val="0"/>
                        </a:spcBef>
                        <a:spcAft>
                          <a:spcPts val="0"/>
                        </a:spcAft>
                      </a:pPr>
                      <a:r>
                        <a:rPr lang="en-US" sz="1200">
                          <a:effectLst/>
                        </a:rPr>
                        <a:t>column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gridSpan="3">
                  <a:txBody>
                    <a:bodyPr/>
                    <a:lstStyle/>
                    <a:p>
                      <a:pPr marL="0" marR="0" algn="ctr">
                        <a:lnSpc>
                          <a:spcPct val="150000"/>
                        </a:lnSpc>
                        <a:spcBef>
                          <a:spcPts val="0"/>
                        </a:spcBef>
                        <a:spcAft>
                          <a:spcPts val="0"/>
                        </a:spcAft>
                      </a:pPr>
                      <a:r>
                        <a:rPr lang="en-US" sz="1200" dirty="0">
                          <a:effectLst/>
                        </a:rPr>
                        <a:t>Axial load (KN)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hMerge="1">
                  <a:txBody>
                    <a:bodyPr/>
                    <a:lstStyle/>
                    <a:p>
                      <a:endParaRPr lang="en-US"/>
                    </a:p>
                  </a:txBody>
                  <a:tcPr/>
                </a:tc>
                <a:tc hMerge="1">
                  <a:txBody>
                    <a:bodyPr/>
                    <a:lstStyle/>
                    <a:p>
                      <a:endParaRPr lang="en-US"/>
                    </a:p>
                  </a:txBody>
                  <a:tcPr/>
                </a:tc>
                <a:tc>
                  <a:txBody>
                    <a:bodyPr/>
                    <a:lstStyle/>
                    <a:p>
                      <a:pPr marL="0" marR="0" algn="ctr">
                        <a:lnSpc>
                          <a:spcPct val="150000"/>
                        </a:lnSpc>
                        <a:spcBef>
                          <a:spcPts val="0"/>
                        </a:spcBef>
                        <a:spcAft>
                          <a:spcPts val="0"/>
                        </a:spcAft>
                      </a:pPr>
                      <a:r>
                        <a:rPr lang="en-US" sz="1200">
                          <a:effectLst/>
                        </a:rPr>
                        <a:t>Error%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extLst>
                  <a:ext uri="{0D108BD9-81ED-4DB2-BD59-A6C34878D82A}">
                    <a16:rowId xmlns:a16="http://schemas.microsoft.com/office/drawing/2014/main" val="2924950102"/>
                  </a:ext>
                </a:extLst>
              </a:tr>
              <a:tr h="233804">
                <a:tc rowSpan="5">
                  <a:txBody>
                    <a:bodyPr/>
                    <a:lstStyle/>
                    <a:p>
                      <a:pPr marL="0" marR="0" algn="ctr">
                        <a:lnSpc>
                          <a:spcPct val="150000"/>
                        </a:lnSpc>
                        <a:spcBef>
                          <a:spcPts val="0"/>
                        </a:spcBef>
                        <a:spcAft>
                          <a:spcPts val="0"/>
                        </a:spcAft>
                      </a:pPr>
                      <a:r>
                        <a:rPr lang="en-US" sz="1200">
                          <a:effectLst/>
                        </a:rPr>
                        <a:t> </a:t>
                      </a:r>
                      <a:endParaRPr lang="en-US" sz="1100">
                        <a:effectLst/>
                      </a:endParaRPr>
                    </a:p>
                    <a:p>
                      <a:pPr marL="0" marR="0" algn="ctr">
                        <a:lnSpc>
                          <a:spcPct val="150000"/>
                        </a:lnSpc>
                        <a:spcBef>
                          <a:spcPts val="0"/>
                        </a:spcBef>
                        <a:spcAft>
                          <a:spcPts val="0"/>
                        </a:spcAft>
                      </a:pPr>
                      <a:r>
                        <a:rPr lang="en-US" sz="1200">
                          <a:effectLst/>
                        </a:rPr>
                        <a:t> </a:t>
                      </a:r>
                      <a:endParaRPr lang="en-US" sz="1100">
                        <a:effectLst/>
                      </a:endParaRPr>
                    </a:p>
                    <a:p>
                      <a:pPr marL="0" marR="0" algn="ctr">
                        <a:lnSpc>
                          <a:spcPct val="150000"/>
                        </a:lnSpc>
                        <a:spcBef>
                          <a:spcPts val="0"/>
                        </a:spcBef>
                        <a:spcAft>
                          <a:spcPts val="0"/>
                        </a:spcAft>
                      </a:pPr>
                      <a:r>
                        <a:rPr lang="en-US" sz="1200">
                          <a:effectLst/>
                        </a:rPr>
                        <a:t>C1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gridSpan="2">
                  <a:txBody>
                    <a:bodyPr/>
                    <a:lstStyle/>
                    <a:p>
                      <a:pPr marL="0" marR="0" algn="just">
                        <a:lnSpc>
                          <a:spcPct val="150000"/>
                        </a:lnSpc>
                        <a:spcBef>
                          <a:spcPts val="0"/>
                        </a:spcBef>
                        <a:spcAft>
                          <a:spcPts val="0"/>
                        </a:spcAft>
                      </a:pPr>
                      <a:r>
                        <a:rPr lang="en-US" sz="1200">
                          <a:effectLst/>
                        </a:rPr>
                        <a:t>Manual- load due to</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hMerge="1">
                  <a:txBody>
                    <a:bodyPr/>
                    <a:lstStyle/>
                    <a:p>
                      <a:endParaRPr lang="en-US"/>
                    </a:p>
                  </a:txBody>
                  <a:tcPr/>
                </a:tc>
                <a:tc>
                  <a:txBody>
                    <a:bodyPr/>
                    <a:lstStyle/>
                    <a:p>
                      <a:pPr marL="0" marR="0" algn="just">
                        <a:lnSpc>
                          <a:spcPct val="150000"/>
                        </a:lnSpc>
                        <a:spcBef>
                          <a:spcPts val="0"/>
                        </a:spcBef>
                        <a:spcAft>
                          <a:spcPts val="0"/>
                        </a:spcAft>
                      </a:pPr>
                      <a:r>
                        <a:rPr lang="en-US" sz="1200">
                          <a:effectLst/>
                        </a:rPr>
                        <a:t>ETABS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a:txBody>
                    <a:bodyPr/>
                    <a:lstStyle/>
                    <a:p>
                      <a:endParaRPr lang="en-US" sz="1100">
                        <a:effectLst/>
                        <a:latin typeface="Calibri" panose="020F0502020204030204" pitchFamily="34" charset="0"/>
                        <a:cs typeface="Arial" panose="020B0604020202020204" pitchFamily="34" charset="0"/>
                      </a:endParaRPr>
                    </a:p>
                  </a:txBody>
                  <a:tcPr marL="67045" marR="67045" marT="0" marB="0"/>
                </a:tc>
                <a:extLst>
                  <a:ext uri="{0D108BD9-81ED-4DB2-BD59-A6C34878D82A}">
                    <a16:rowId xmlns:a16="http://schemas.microsoft.com/office/drawing/2014/main" val="408995318"/>
                  </a:ext>
                </a:extLst>
              </a:tr>
              <a:tr h="233804">
                <a:tc vMerge="1">
                  <a:txBody>
                    <a:bodyPr/>
                    <a:lstStyle/>
                    <a:p>
                      <a:endParaRPr lang="en-US"/>
                    </a:p>
                  </a:txBody>
                  <a:tcPr/>
                </a:tc>
                <a:tc>
                  <a:txBody>
                    <a:bodyPr/>
                    <a:lstStyle/>
                    <a:p>
                      <a:pPr marL="0" marR="0" algn="just">
                        <a:lnSpc>
                          <a:spcPct val="150000"/>
                        </a:lnSpc>
                        <a:spcBef>
                          <a:spcPts val="0"/>
                        </a:spcBef>
                        <a:spcAft>
                          <a:spcPts val="0"/>
                        </a:spcAft>
                      </a:pPr>
                      <a:r>
                        <a:rPr lang="en-US" sz="1200">
                          <a:effectLst/>
                        </a:rPr>
                        <a:t>beams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a:txBody>
                    <a:bodyPr/>
                    <a:lstStyle/>
                    <a:p>
                      <a:pPr marL="0" marR="0" algn="just">
                        <a:lnSpc>
                          <a:spcPct val="150000"/>
                        </a:lnSpc>
                        <a:spcBef>
                          <a:spcPts val="0"/>
                        </a:spcBef>
                        <a:spcAft>
                          <a:spcPts val="0"/>
                        </a:spcAft>
                      </a:pPr>
                      <a:r>
                        <a:rPr lang="en-US" sz="1200">
                          <a:effectLst/>
                        </a:rPr>
                        <a:t>1155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rowSpan="4">
                  <a:txBody>
                    <a:bodyPr/>
                    <a:lstStyle/>
                    <a:p>
                      <a:pPr marL="0" marR="0" algn="ctr">
                        <a:lnSpc>
                          <a:spcPct val="150000"/>
                        </a:lnSpc>
                        <a:spcBef>
                          <a:spcPts val="0"/>
                        </a:spcBef>
                        <a:spcAft>
                          <a:spcPts val="0"/>
                        </a:spcAft>
                      </a:pPr>
                      <a:r>
                        <a:rPr lang="en-US" sz="1200" dirty="0">
                          <a:effectLst/>
                        </a:rPr>
                        <a:t> </a:t>
                      </a:r>
                      <a:endParaRPr lang="en-US" sz="1100" dirty="0">
                        <a:effectLst/>
                      </a:endParaRPr>
                    </a:p>
                    <a:p>
                      <a:pPr marL="0" marR="0" algn="ctr">
                        <a:lnSpc>
                          <a:spcPct val="150000"/>
                        </a:lnSpc>
                        <a:spcBef>
                          <a:spcPts val="0"/>
                        </a:spcBef>
                        <a:spcAft>
                          <a:spcPts val="0"/>
                        </a:spcAft>
                      </a:pPr>
                      <a:r>
                        <a:rPr lang="en-US" sz="1200" dirty="0">
                          <a:effectLst/>
                        </a:rPr>
                        <a:t>3358</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rowSpan="4">
                  <a:txBody>
                    <a:bodyPr/>
                    <a:lstStyle/>
                    <a:p>
                      <a:pPr marL="0" marR="0" algn="ctr">
                        <a:lnSpc>
                          <a:spcPct val="150000"/>
                        </a:lnSpc>
                        <a:spcBef>
                          <a:spcPts val="0"/>
                        </a:spcBef>
                        <a:spcAft>
                          <a:spcPts val="0"/>
                        </a:spcAft>
                      </a:pPr>
                      <a:r>
                        <a:rPr lang="en-US" sz="1200" dirty="0">
                          <a:effectLst/>
                        </a:rPr>
                        <a:t> </a:t>
                      </a:r>
                      <a:endParaRPr lang="en-US" sz="1100" dirty="0">
                        <a:effectLst/>
                      </a:endParaRPr>
                    </a:p>
                    <a:p>
                      <a:pPr marL="0" marR="0" algn="ctr">
                        <a:lnSpc>
                          <a:spcPct val="150000"/>
                        </a:lnSpc>
                        <a:spcBef>
                          <a:spcPts val="0"/>
                        </a:spcBef>
                        <a:spcAft>
                          <a:spcPts val="0"/>
                        </a:spcAft>
                      </a:pPr>
                      <a:r>
                        <a:rPr lang="en-US" sz="1200" dirty="0">
                          <a:effectLst/>
                        </a:rPr>
                        <a:t>1.82</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extLst>
                  <a:ext uri="{0D108BD9-81ED-4DB2-BD59-A6C34878D82A}">
                    <a16:rowId xmlns:a16="http://schemas.microsoft.com/office/drawing/2014/main" val="1235742831"/>
                  </a:ext>
                </a:extLst>
              </a:tr>
              <a:tr h="233804">
                <a:tc vMerge="1">
                  <a:txBody>
                    <a:bodyPr/>
                    <a:lstStyle/>
                    <a:p>
                      <a:endParaRPr lang="en-US"/>
                    </a:p>
                  </a:txBody>
                  <a:tcPr/>
                </a:tc>
                <a:tc>
                  <a:txBody>
                    <a:bodyPr/>
                    <a:lstStyle/>
                    <a:p>
                      <a:pPr marL="0" marR="0" algn="just">
                        <a:lnSpc>
                          <a:spcPct val="150000"/>
                        </a:lnSpc>
                        <a:spcBef>
                          <a:spcPts val="0"/>
                        </a:spcBef>
                        <a:spcAft>
                          <a:spcPts val="0"/>
                        </a:spcAft>
                      </a:pPr>
                      <a:r>
                        <a:rPr lang="en-US" sz="1200">
                          <a:effectLst/>
                        </a:rPr>
                        <a:t>slab</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a:txBody>
                    <a:bodyPr/>
                    <a:lstStyle/>
                    <a:p>
                      <a:pPr marL="0" marR="0" algn="just">
                        <a:lnSpc>
                          <a:spcPct val="150000"/>
                        </a:lnSpc>
                        <a:spcBef>
                          <a:spcPts val="0"/>
                        </a:spcBef>
                        <a:spcAft>
                          <a:spcPts val="0"/>
                        </a:spcAft>
                      </a:pPr>
                      <a:r>
                        <a:rPr lang="en-US" sz="1200">
                          <a:effectLst/>
                        </a:rPr>
                        <a:t>2152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317601882"/>
                  </a:ext>
                </a:extLst>
              </a:tr>
              <a:tr h="257786">
                <a:tc vMerge="1">
                  <a:txBody>
                    <a:bodyPr/>
                    <a:lstStyle/>
                    <a:p>
                      <a:endParaRPr lang="en-US"/>
                    </a:p>
                  </a:txBody>
                  <a:tcPr/>
                </a:tc>
                <a:tc>
                  <a:txBody>
                    <a:bodyPr/>
                    <a:lstStyle/>
                    <a:p>
                      <a:pPr marL="0" marR="0" algn="just">
                        <a:lnSpc>
                          <a:spcPct val="150000"/>
                        </a:lnSpc>
                        <a:spcBef>
                          <a:spcPts val="0"/>
                        </a:spcBef>
                        <a:spcAft>
                          <a:spcPts val="0"/>
                        </a:spcAft>
                      </a:pPr>
                      <a:r>
                        <a:rPr lang="en-US" sz="1200">
                          <a:effectLst/>
                        </a:rPr>
                        <a:t>Self- weight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a:txBody>
                    <a:bodyPr/>
                    <a:lstStyle/>
                    <a:p>
                      <a:pPr marL="0" marR="0" algn="just">
                        <a:lnSpc>
                          <a:spcPct val="150000"/>
                        </a:lnSpc>
                        <a:spcBef>
                          <a:spcPts val="0"/>
                        </a:spcBef>
                        <a:spcAft>
                          <a:spcPts val="0"/>
                        </a:spcAft>
                      </a:pPr>
                      <a:r>
                        <a:rPr lang="en-US" sz="1200">
                          <a:effectLst/>
                        </a:rPr>
                        <a:t>112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997812025"/>
                  </a:ext>
                </a:extLst>
              </a:tr>
              <a:tr h="224273">
                <a:tc vMerge="1">
                  <a:txBody>
                    <a:bodyPr/>
                    <a:lstStyle/>
                    <a:p>
                      <a:endParaRPr lang="en-US"/>
                    </a:p>
                  </a:txBody>
                  <a:tcPr/>
                </a:tc>
                <a:tc>
                  <a:txBody>
                    <a:bodyPr/>
                    <a:lstStyle/>
                    <a:p>
                      <a:pPr marL="0" marR="0" algn="just">
                        <a:lnSpc>
                          <a:spcPct val="150000"/>
                        </a:lnSpc>
                        <a:spcBef>
                          <a:spcPts val="0"/>
                        </a:spcBef>
                        <a:spcAft>
                          <a:spcPts val="0"/>
                        </a:spcAft>
                      </a:pPr>
                      <a:r>
                        <a:rPr lang="en-US" sz="1200">
                          <a:effectLst/>
                        </a:rPr>
                        <a:t>Total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a:txBody>
                    <a:bodyPr/>
                    <a:lstStyle/>
                    <a:p>
                      <a:pPr marL="0" marR="0" algn="just">
                        <a:lnSpc>
                          <a:spcPct val="150000"/>
                        </a:lnSpc>
                        <a:spcBef>
                          <a:spcPts val="0"/>
                        </a:spcBef>
                        <a:spcAft>
                          <a:spcPts val="0"/>
                        </a:spcAft>
                      </a:pPr>
                      <a:r>
                        <a:rPr lang="en-US" sz="1200">
                          <a:effectLst/>
                        </a:rPr>
                        <a:t>3419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955642378"/>
                  </a:ext>
                </a:extLst>
              </a:tr>
              <a:tr h="233804">
                <a:tc rowSpan="4">
                  <a:txBody>
                    <a:bodyPr/>
                    <a:lstStyle/>
                    <a:p>
                      <a:pPr marL="0" marR="0" algn="ctr">
                        <a:lnSpc>
                          <a:spcPct val="150000"/>
                        </a:lnSpc>
                        <a:spcBef>
                          <a:spcPts val="0"/>
                        </a:spcBef>
                        <a:spcAft>
                          <a:spcPts val="0"/>
                        </a:spcAft>
                      </a:pPr>
                      <a:r>
                        <a:rPr lang="en-US" sz="1200">
                          <a:effectLst/>
                        </a:rPr>
                        <a:t> </a:t>
                      </a:r>
                      <a:endParaRPr lang="en-US" sz="1100">
                        <a:effectLst/>
                      </a:endParaRPr>
                    </a:p>
                    <a:p>
                      <a:pPr marL="0" marR="0" algn="ctr">
                        <a:lnSpc>
                          <a:spcPct val="150000"/>
                        </a:lnSpc>
                        <a:spcBef>
                          <a:spcPts val="0"/>
                        </a:spcBef>
                        <a:spcAft>
                          <a:spcPts val="0"/>
                        </a:spcAft>
                      </a:pPr>
                      <a:r>
                        <a:rPr lang="en-US" sz="1200">
                          <a:effectLst/>
                        </a:rPr>
                        <a:t>C2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a:txBody>
                    <a:bodyPr/>
                    <a:lstStyle/>
                    <a:p>
                      <a:pPr marL="0" marR="0" algn="just">
                        <a:lnSpc>
                          <a:spcPct val="150000"/>
                        </a:lnSpc>
                        <a:spcBef>
                          <a:spcPts val="0"/>
                        </a:spcBef>
                        <a:spcAft>
                          <a:spcPts val="0"/>
                        </a:spcAft>
                      </a:pPr>
                      <a:r>
                        <a:rPr lang="en-US" sz="1200">
                          <a:effectLst/>
                        </a:rPr>
                        <a:t>beams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a:txBody>
                    <a:bodyPr/>
                    <a:lstStyle/>
                    <a:p>
                      <a:pPr marL="0" marR="0" algn="just">
                        <a:lnSpc>
                          <a:spcPct val="150000"/>
                        </a:lnSpc>
                        <a:spcBef>
                          <a:spcPts val="0"/>
                        </a:spcBef>
                        <a:spcAft>
                          <a:spcPts val="0"/>
                        </a:spcAft>
                      </a:pPr>
                      <a:r>
                        <a:rPr lang="en-US" sz="1200">
                          <a:effectLst/>
                        </a:rPr>
                        <a:t>682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rowSpan="4">
                  <a:txBody>
                    <a:bodyPr/>
                    <a:lstStyle/>
                    <a:p>
                      <a:pPr marL="0" marR="0" algn="ctr">
                        <a:lnSpc>
                          <a:spcPct val="150000"/>
                        </a:lnSpc>
                        <a:spcBef>
                          <a:spcPts val="0"/>
                        </a:spcBef>
                        <a:spcAft>
                          <a:spcPts val="0"/>
                        </a:spcAft>
                      </a:pPr>
                      <a:r>
                        <a:rPr lang="en-US" sz="1200" dirty="0">
                          <a:effectLst/>
                        </a:rPr>
                        <a:t> </a:t>
                      </a:r>
                      <a:endParaRPr lang="en-US" sz="1100" dirty="0">
                        <a:effectLst/>
                      </a:endParaRPr>
                    </a:p>
                    <a:p>
                      <a:pPr marL="0" marR="0" algn="ctr">
                        <a:lnSpc>
                          <a:spcPct val="150000"/>
                        </a:lnSpc>
                        <a:spcBef>
                          <a:spcPts val="0"/>
                        </a:spcBef>
                        <a:spcAft>
                          <a:spcPts val="0"/>
                        </a:spcAft>
                      </a:pPr>
                      <a:r>
                        <a:rPr lang="en-US" sz="1200" dirty="0">
                          <a:effectLst/>
                        </a:rPr>
                        <a:t>4910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rowSpan="4">
                  <a:txBody>
                    <a:bodyPr/>
                    <a:lstStyle/>
                    <a:p>
                      <a:pPr marL="0" marR="0" algn="ctr">
                        <a:lnSpc>
                          <a:spcPct val="150000"/>
                        </a:lnSpc>
                        <a:spcBef>
                          <a:spcPts val="0"/>
                        </a:spcBef>
                        <a:spcAft>
                          <a:spcPts val="0"/>
                        </a:spcAft>
                      </a:pPr>
                      <a:r>
                        <a:rPr lang="en-US" sz="1200">
                          <a:effectLst/>
                        </a:rPr>
                        <a:t> </a:t>
                      </a:r>
                      <a:endParaRPr lang="en-US" sz="1100">
                        <a:effectLst/>
                      </a:endParaRPr>
                    </a:p>
                    <a:p>
                      <a:pPr marL="0" marR="0" algn="ctr">
                        <a:lnSpc>
                          <a:spcPct val="150000"/>
                        </a:lnSpc>
                        <a:spcBef>
                          <a:spcPts val="0"/>
                        </a:spcBef>
                        <a:spcAft>
                          <a:spcPts val="0"/>
                        </a:spcAft>
                      </a:pPr>
                      <a:r>
                        <a:rPr lang="en-US" sz="1200">
                          <a:effectLst/>
                        </a:rPr>
                        <a:t>2.08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extLst>
                  <a:ext uri="{0D108BD9-81ED-4DB2-BD59-A6C34878D82A}">
                    <a16:rowId xmlns:a16="http://schemas.microsoft.com/office/drawing/2014/main" val="873906173"/>
                  </a:ext>
                </a:extLst>
              </a:tr>
              <a:tr h="224273">
                <a:tc vMerge="1">
                  <a:txBody>
                    <a:bodyPr/>
                    <a:lstStyle/>
                    <a:p>
                      <a:endParaRPr lang="en-US"/>
                    </a:p>
                  </a:txBody>
                  <a:tcPr/>
                </a:tc>
                <a:tc>
                  <a:txBody>
                    <a:bodyPr/>
                    <a:lstStyle/>
                    <a:p>
                      <a:pPr marL="0" marR="0" algn="just">
                        <a:lnSpc>
                          <a:spcPct val="150000"/>
                        </a:lnSpc>
                        <a:spcBef>
                          <a:spcPts val="0"/>
                        </a:spcBef>
                        <a:spcAft>
                          <a:spcPts val="0"/>
                        </a:spcAft>
                      </a:pPr>
                      <a:r>
                        <a:rPr lang="en-US" sz="1200" dirty="0">
                          <a:effectLst/>
                        </a:rPr>
                        <a:t>slab</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a:txBody>
                    <a:bodyPr/>
                    <a:lstStyle/>
                    <a:p>
                      <a:pPr marL="0" marR="0" algn="just">
                        <a:lnSpc>
                          <a:spcPct val="150000"/>
                        </a:lnSpc>
                        <a:spcBef>
                          <a:spcPts val="0"/>
                        </a:spcBef>
                        <a:spcAft>
                          <a:spcPts val="0"/>
                        </a:spcAft>
                      </a:pPr>
                      <a:r>
                        <a:rPr lang="en-US" sz="1200">
                          <a:effectLst/>
                        </a:rPr>
                        <a:t>4217.92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787756105"/>
                  </a:ext>
                </a:extLst>
              </a:tr>
              <a:tr h="260517">
                <a:tc vMerge="1">
                  <a:txBody>
                    <a:bodyPr/>
                    <a:lstStyle/>
                    <a:p>
                      <a:endParaRPr lang="en-US"/>
                    </a:p>
                  </a:txBody>
                  <a:tcPr/>
                </a:tc>
                <a:tc>
                  <a:txBody>
                    <a:bodyPr/>
                    <a:lstStyle/>
                    <a:p>
                      <a:pPr marL="0" marR="0" algn="just">
                        <a:lnSpc>
                          <a:spcPct val="150000"/>
                        </a:lnSpc>
                        <a:spcBef>
                          <a:spcPts val="0"/>
                        </a:spcBef>
                        <a:spcAft>
                          <a:spcPts val="0"/>
                        </a:spcAft>
                      </a:pPr>
                      <a:r>
                        <a:rPr lang="en-US" sz="1200" dirty="0">
                          <a:effectLst/>
                        </a:rPr>
                        <a:t>Self- weight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a:txBody>
                    <a:bodyPr/>
                    <a:lstStyle/>
                    <a:p>
                      <a:pPr marL="0" marR="0" algn="just">
                        <a:lnSpc>
                          <a:spcPct val="150000"/>
                        </a:lnSpc>
                        <a:spcBef>
                          <a:spcPts val="0"/>
                        </a:spcBef>
                        <a:spcAft>
                          <a:spcPts val="0"/>
                        </a:spcAft>
                      </a:pPr>
                      <a:r>
                        <a:rPr lang="en-US" sz="1200">
                          <a:effectLst/>
                        </a:rPr>
                        <a:t>112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330572094"/>
                  </a:ext>
                </a:extLst>
              </a:tr>
              <a:tr h="457143">
                <a:tc vMerge="1">
                  <a:txBody>
                    <a:bodyPr/>
                    <a:lstStyle/>
                    <a:p>
                      <a:endParaRPr lang="en-US"/>
                    </a:p>
                  </a:txBody>
                  <a:tcPr/>
                </a:tc>
                <a:tc>
                  <a:txBody>
                    <a:bodyPr/>
                    <a:lstStyle/>
                    <a:p>
                      <a:pPr marL="0" marR="0" algn="just">
                        <a:lnSpc>
                          <a:spcPct val="150000"/>
                        </a:lnSpc>
                        <a:spcBef>
                          <a:spcPts val="0"/>
                        </a:spcBef>
                        <a:spcAft>
                          <a:spcPts val="0"/>
                        </a:spcAft>
                      </a:pPr>
                      <a:r>
                        <a:rPr lang="en-US" sz="1200" dirty="0">
                          <a:effectLst/>
                        </a:rPr>
                        <a:t>Total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a:txBody>
                    <a:bodyPr/>
                    <a:lstStyle/>
                    <a:p>
                      <a:pPr marL="0" marR="0" algn="just">
                        <a:lnSpc>
                          <a:spcPct val="150000"/>
                        </a:lnSpc>
                        <a:spcBef>
                          <a:spcPts val="0"/>
                        </a:spcBef>
                        <a:spcAft>
                          <a:spcPts val="0"/>
                        </a:spcAft>
                      </a:pPr>
                      <a:r>
                        <a:rPr lang="en-US" sz="1200" dirty="0">
                          <a:effectLst/>
                        </a:rPr>
                        <a:t>5011.92</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7045" marR="67045"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294537359"/>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3630838663"/>
              </p:ext>
            </p:extLst>
          </p:nvPr>
        </p:nvGraphicFramePr>
        <p:xfrm>
          <a:off x="6702552" y="1042417"/>
          <a:ext cx="3739759" cy="3185878"/>
        </p:xfrm>
        <a:graphic>
          <a:graphicData uri="http://schemas.openxmlformats.org/drawingml/2006/table">
            <a:tbl>
              <a:tblPr firstRow="1" firstCol="1" bandRow="1">
                <a:tableStyleId>{5C22544A-7EE6-4342-B048-85BDC9FD1C3A}</a:tableStyleId>
              </a:tblPr>
              <a:tblGrid>
                <a:gridCol w="920638">
                  <a:extLst>
                    <a:ext uri="{9D8B030D-6E8A-4147-A177-3AD203B41FA5}">
                      <a16:colId xmlns:a16="http://schemas.microsoft.com/office/drawing/2014/main" val="196475033"/>
                    </a:ext>
                  </a:extLst>
                </a:gridCol>
                <a:gridCol w="920638">
                  <a:extLst>
                    <a:ext uri="{9D8B030D-6E8A-4147-A177-3AD203B41FA5}">
                      <a16:colId xmlns:a16="http://schemas.microsoft.com/office/drawing/2014/main" val="3587782386"/>
                    </a:ext>
                  </a:extLst>
                </a:gridCol>
                <a:gridCol w="424686">
                  <a:extLst>
                    <a:ext uri="{9D8B030D-6E8A-4147-A177-3AD203B41FA5}">
                      <a16:colId xmlns:a16="http://schemas.microsoft.com/office/drawing/2014/main" val="3465222103"/>
                    </a:ext>
                  </a:extLst>
                </a:gridCol>
                <a:gridCol w="504194">
                  <a:extLst>
                    <a:ext uri="{9D8B030D-6E8A-4147-A177-3AD203B41FA5}">
                      <a16:colId xmlns:a16="http://schemas.microsoft.com/office/drawing/2014/main" val="2592998853"/>
                    </a:ext>
                  </a:extLst>
                </a:gridCol>
                <a:gridCol w="504194">
                  <a:extLst>
                    <a:ext uri="{9D8B030D-6E8A-4147-A177-3AD203B41FA5}">
                      <a16:colId xmlns:a16="http://schemas.microsoft.com/office/drawing/2014/main" val="3266234301"/>
                    </a:ext>
                  </a:extLst>
                </a:gridCol>
                <a:gridCol w="465409">
                  <a:extLst>
                    <a:ext uri="{9D8B030D-6E8A-4147-A177-3AD203B41FA5}">
                      <a16:colId xmlns:a16="http://schemas.microsoft.com/office/drawing/2014/main" val="1026799757"/>
                    </a:ext>
                  </a:extLst>
                </a:gridCol>
              </a:tblGrid>
              <a:tr h="357154">
                <a:tc>
                  <a:txBody>
                    <a:bodyPr/>
                    <a:lstStyle/>
                    <a:p>
                      <a:pPr marL="0" marR="0" algn="ctr">
                        <a:lnSpc>
                          <a:spcPct val="150000"/>
                        </a:lnSpc>
                        <a:spcBef>
                          <a:spcPts val="0"/>
                        </a:spcBef>
                        <a:spcAft>
                          <a:spcPts val="0"/>
                        </a:spcAft>
                      </a:pPr>
                      <a:r>
                        <a:rPr lang="en-US" sz="1000" dirty="0">
                          <a:effectLst/>
                        </a:rPr>
                        <a:t>Beam</a:t>
                      </a:r>
                      <a:endParaRPr lang="en-US" sz="900" dirty="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tc gridSpan="3">
                  <a:txBody>
                    <a:bodyPr/>
                    <a:lstStyle/>
                    <a:p>
                      <a:pPr marL="0" marR="0" algn="ctr">
                        <a:lnSpc>
                          <a:spcPct val="150000"/>
                        </a:lnSpc>
                        <a:spcBef>
                          <a:spcPts val="0"/>
                        </a:spcBef>
                        <a:spcAft>
                          <a:spcPts val="0"/>
                        </a:spcAft>
                      </a:pPr>
                      <a:r>
                        <a:rPr lang="en-US" sz="1000" dirty="0">
                          <a:effectLst/>
                        </a:rPr>
                        <a:t>manual</a:t>
                      </a:r>
                      <a:endParaRPr lang="en-US" sz="900" dirty="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tc hMerge="1">
                  <a:txBody>
                    <a:bodyPr/>
                    <a:lstStyle/>
                    <a:p>
                      <a:endParaRPr lang="en-US"/>
                    </a:p>
                  </a:txBody>
                  <a:tcPr/>
                </a:tc>
                <a:tc hMerge="1">
                  <a:txBody>
                    <a:bodyPr/>
                    <a:lstStyle/>
                    <a:p>
                      <a:endParaRPr lang="en-US"/>
                    </a:p>
                  </a:txBody>
                  <a:tcPr/>
                </a:tc>
                <a:tc>
                  <a:txBody>
                    <a:bodyPr/>
                    <a:lstStyle/>
                    <a:p>
                      <a:pPr marL="0" marR="0" algn="ctr">
                        <a:lnSpc>
                          <a:spcPct val="150000"/>
                        </a:lnSpc>
                        <a:spcBef>
                          <a:spcPts val="0"/>
                        </a:spcBef>
                        <a:spcAft>
                          <a:spcPts val="0"/>
                        </a:spcAft>
                      </a:pPr>
                      <a:r>
                        <a:rPr lang="en-US" sz="1000">
                          <a:effectLst/>
                        </a:rPr>
                        <a:t>ETABS</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tc>
                  <a:txBody>
                    <a:bodyPr/>
                    <a:lstStyle/>
                    <a:p>
                      <a:pPr marL="0" marR="0" algn="ctr">
                        <a:lnSpc>
                          <a:spcPct val="150000"/>
                        </a:lnSpc>
                        <a:spcBef>
                          <a:spcPts val="0"/>
                        </a:spcBef>
                        <a:spcAft>
                          <a:spcPts val="0"/>
                        </a:spcAft>
                      </a:pPr>
                      <a:r>
                        <a:rPr lang="en-US" sz="1000">
                          <a:effectLst/>
                        </a:rPr>
                        <a:t>Error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extLst>
                  <a:ext uri="{0D108BD9-81ED-4DB2-BD59-A6C34878D82A}">
                    <a16:rowId xmlns:a16="http://schemas.microsoft.com/office/drawing/2014/main" val="3629011212"/>
                  </a:ext>
                </a:extLst>
              </a:tr>
              <a:tr h="178577">
                <a:tc rowSpan="4">
                  <a:txBody>
                    <a:bodyPr/>
                    <a:lstStyle/>
                    <a:p>
                      <a:pPr marL="0" marR="0" algn="ctr">
                        <a:lnSpc>
                          <a:spcPct val="150000"/>
                        </a:lnSpc>
                        <a:spcBef>
                          <a:spcPts val="0"/>
                        </a:spcBef>
                        <a:spcAft>
                          <a:spcPts val="0"/>
                        </a:spcAft>
                      </a:pPr>
                      <a:r>
                        <a:rPr lang="en-US" sz="1000" dirty="0">
                          <a:effectLst/>
                        </a:rPr>
                        <a:t> </a:t>
                      </a:r>
                      <a:endParaRPr lang="en-US" sz="900" dirty="0">
                        <a:effectLst/>
                      </a:endParaRPr>
                    </a:p>
                    <a:p>
                      <a:pPr marL="0" marR="0" algn="ctr">
                        <a:lnSpc>
                          <a:spcPct val="150000"/>
                        </a:lnSpc>
                        <a:spcBef>
                          <a:spcPts val="0"/>
                        </a:spcBef>
                        <a:spcAft>
                          <a:spcPts val="0"/>
                        </a:spcAft>
                      </a:pPr>
                      <a:r>
                        <a:rPr lang="en-US" sz="1000" dirty="0">
                          <a:effectLst/>
                        </a:rPr>
                        <a:t>B1</a:t>
                      </a:r>
                      <a:endParaRPr lang="en-US" sz="900" dirty="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tc rowSpan="3">
                  <a:txBody>
                    <a:bodyPr/>
                    <a:lstStyle/>
                    <a:p>
                      <a:pPr marL="0" marR="0" algn="just">
                        <a:lnSpc>
                          <a:spcPct val="150000"/>
                        </a:lnSpc>
                        <a:spcBef>
                          <a:spcPts val="0"/>
                        </a:spcBef>
                        <a:spcAft>
                          <a:spcPts val="0"/>
                        </a:spcAft>
                      </a:pPr>
                      <a:r>
                        <a:rPr lang="en-US" sz="1000">
                          <a:effectLst/>
                        </a:rPr>
                        <a:t> </a:t>
                      </a:r>
                      <a:endParaRPr lang="en-US" sz="900">
                        <a:effectLst/>
                      </a:endParaRPr>
                    </a:p>
                    <a:p>
                      <a:pPr marL="0" marR="0" algn="just">
                        <a:lnSpc>
                          <a:spcPct val="150000"/>
                        </a:lnSpc>
                        <a:spcBef>
                          <a:spcPts val="0"/>
                        </a:spcBef>
                        <a:spcAft>
                          <a:spcPts val="0"/>
                        </a:spcAft>
                      </a:pPr>
                      <a:r>
                        <a:rPr lang="en-US" sz="1000">
                          <a:effectLst/>
                        </a:rPr>
                        <a:t>moment (KN.m)</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tc>
                  <a:txBody>
                    <a:bodyPr/>
                    <a:lstStyle/>
                    <a:p>
                      <a:pPr marL="0" marR="0" algn="just">
                        <a:lnSpc>
                          <a:spcPct val="150000"/>
                        </a:lnSpc>
                        <a:spcBef>
                          <a:spcPts val="0"/>
                        </a:spcBef>
                        <a:spcAft>
                          <a:spcPts val="0"/>
                        </a:spcAft>
                      </a:pPr>
                      <a:r>
                        <a:rPr lang="en-US" sz="1000">
                          <a:effectLst/>
                        </a:rPr>
                        <a:t>M(-)</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tc>
                  <a:txBody>
                    <a:bodyPr/>
                    <a:lstStyle/>
                    <a:p>
                      <a:pPr marL="0" marR="0" algn="just">
                        <a:lnSpc>
                          <a:spcPct val="150000"/>
                        </a:lnSpc>
                        <a:spcBef>
                          <a:spcPts val="0"/>
                        </a:spcBef>
                        <a:spcAft>
                          <a:spcPts val="0"/>
                        </a:spcAft>
                      </a:pPr>
                      <a:r>
                        <a:rPr lang="en-US" sz="1000">
                          <a:effectLst/>
                        </a:rPr>
                        <a:t>96.04</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tc>
                  <a:txBody>
                    <a:bodyPr/>
                    <a:lstStyle/>
                    <a:p>
                      <a:pPr marL="0" marR="0" algn="just">
                        <a:lnSpc>
                          <a:spcPct val="150000"/>
                        </a:lnSpc>
                        <a:spcBef>
                          <a:spcPts val="0"/>
                        </a:spcBef>
                        <a:spcAft>
                          <a:spcPts val="0"/>
                        </a:spcAft>
                      </a:pPr>
                      <a:r>
                        <a:rPr lang="en-US" sz="1000">
                          <a:effectLst/>
                        </a:rPr>
                        <a:t>121</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tc>
                  <a:txBody>
                    <a:bodyPr/>
                    <a:lstStyle/>
                    <a:p>
                      <a:pPr marL="0" marR="0" algn="just">
                        <a:lnSpc>
                          <a:spcPct val="150000"/>
                        </a:lnSpc>
                        <a:spcBef>
                          <a:spcPts val="0"/>
                        </a:spcBef>
                        <a:spcAft>
                          <a:spcPts val="0"/>
                        </a:spcAft>
                      </a:pPr>
                      <a:r>
                        <a:rPr lang="en-US" sz="1000">
                          <a:effectLst/>
                        </a:rPr>
                        <a:t>20.63</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extLst>
                  <a:ext uri="{0D108BD9-81ED-4DB2-BD59-A6C34878D82A}">
                    <a16:rowId xmlns:a16="http://schemas.microsoft.com/office/drawing/2014/main" val="1195037596"/>
                  </a:ext>
                </a:extLst>
              </a:tr>
              <a:tr h="357154">
                <a:tc vMerge="1">
                  <a:txBody>
                    <a:bodyPr/>
                    <a:lstStyle/>
                    <a:p>
                      <a:endParaRPr lang="en-US"/>
                    </a:p>
                  </a:txBody>
                  <a:tcPr/>
                </a:tc>
                <a:tc vMerge="1">
                  <a:txBody>
                    <a:bodyPr/>
                    <a:lstStyle/>
                    <a:p>
                      <a:endParaRPr lang="en-US"/>
                    </a:p>
                  </a:txBody>
                  <a:tcPr/>
                </a:tc>
                <a:tc>
                  <a:txBody>
                    <a:bodyPr/>
                    <a:lstStyle/>
                    <a:p>
                      <a:pPr marL="0" marR="0" algn="just">
                        <a:lnSpc>
                          <a:spcPct val="150000"/>
                        </a:lnSpc>
                        <a:spcBef>
                          <a:spcPts val="0"/>
                        </a:spcBef>
                        <a:spcAft>
                          <a:spcPts val="0"/>
                        </a:spcAft>
                      </a:pPr>
                      <a:r>
                        <a:rPr lang="en-US" sz="1000">
                          <a:effectLst/>
                        </a:rPr>
                        <a:t>M(+)</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tc>
                  <a:txBody>
                    <a:bodyPr/>
                    <a:lstStyle/>
                    <a:p>
                      <a:pPr marL="0" marR="0" algn="just">
                        <a:lnSpc>
                          <a:spcPct val="150000"/>
                        </a:lnSpc>
                        <a:spcBef>
                          <a:spcPts val="0"/>
                        </a:spcBef>
                        <a:spcAft>
                          <a:spcPts val="0"/>
                        </a:spcAft>
                      </a:pPr>
                      <a:r>
                        <a:rPr lang="en-US" sz="1000">
                          <a:effectLst/>
                        </a:rPr>
                        <a:t>104.00</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tc>
                  <a:txBody>
                    <a:bodyPr/>
                    <a:lstStyle/>
                    <a:p>
                      <a:pPr marL="0" marR="0" algn="just">
                        <a:lnSpc>
                          <a:spcPct val="150000"/>
                        </a:lnSpc>
                        <a:spcBef>
                          <a:spcPts val="0"/>
                        </a:spcBef>
                        <a:spcAft>
                          <a:spcPts val="0"/>
                        </a:spcAft>
                      </a:pPr>
                      <a:r>
                        <a:rPr lang="en-US" sz="1000">
                          <a:effectLst/>
                        </a:rPr>
                        <a:t>95</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tc>
                  <a:txBody>
                    <a:bodyPr/>
                    <a:lstStyle/>
                    <a:p>
                      <a:pPr marL="0" marR="0" algn="just">
                        <a:lnSpc>
                          <a:spcPct val="150000"/>
                        </a:lnSpc>
                        <a:spcBef>
                          <a:spcPts val="0"/>
                        </a:spcBef>
                        <a:spcAft>
                          <a:spcPts val="0"/>
                        </a:spcAft>
                      </a:pPr>
                      <a:r>
                        <a:rPr lang="en-US" sz="1000" dirty="0" smtClean="0">
                          <a:effectLst/>
                        </a:rPr>
                        <a:t>8.65</a:t>
                      </a:r>
                      <a:endParaRPr lang="en-US" sz="900" dirty="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extLst>
                  <a:ext uri="{0D108BD9-81ED-4DB2-BD59-A6C34878D82A}">
                    <a16:rowId xmlns:a16="http://schemas.microsoft.com/office/drawing/2014/main" val="2562643925"/>
                  </a:ext>
                </a:extLst>
              </a:tr>
              <a:tr h="357154">
                <a:tc vMerge="1">
                  <a:txBody>
                    <a:bodyPr/>
                    <a:lstStyle/>
                    <a:p>
                      <a:endParaRPr lang="en-US"/>
                    </a:p>
                  </a:txBody>
                  <a:tcPr/>
                </a:tc>
                <a:tc vMerge="1">
                  <a:txBody>
                    <a:bodyPr/>
                    <a:lstStyle/>
                    <a:p>
                      <a:endParaRPr lang="en-US"/>
                    </a:p>
                  </a:txBody>
                  <a:tcPr/>
                </a:tc>
                <a:tc>
                  <a:txBody>
                    <a:bodyPr/>
                    <a:lstStyle/>
                    <a:p>
                      <a:pPr marL="0" marR="0" algn="just">
                        <a:lnSpc>
                          <a:spcPct val="150000"/>
                        </a:lnSpc>
                        <a:spcBef>
                          <a:spcPts val="0"/>
                        </a:spcBef>
                        <a:spcAft>
                          <a:spcPts val="0"/>
                        </a:spcAft>
                      </a:pPr>
                      <a:r>
                        <a:rPr lang="en-US" sz="1000">
                          <a:effectLst/>
                        </a:rPr>
                        <a:t>M(-)</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tc>
                  <a:txBody>
                    <a:bodyPr/>
                    <a:lstStyle/>
                    <a:p>
                      <a:pPr marL="0" marR="0" algn="just">
                        <a:lnSpc>
                          <a:spcPct val="150000"/>
                        </a:lnSpc>
                        <a:spcBef>
                          <a:spcPts val="0"/>
                        </a:spcBef>
                        <a:spcAft>
                          <a:spcPts val="0"/>
                        </a:spcAft>
                      </a:pPr>
                      <a:r>
                        <a:rPr lang="en-US" sz="1000">
                          <a:effectLst/>
                        </a:rPr>
                        <a:t>185.41</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tc>
                  <a:txBody>
                    <a:bodyPr/>
                    <a:lstStyle/>
                    <a:p>
                      <a:pPr marL="0" marR="0" algn="just">
                        <a:lnSpc>
                          <a:spcPct val="150000"/>
                        </a:lnSpc>
                        <a:spcBef>
                          <a:spcPts val="0"/>
                        </a:spcBef>
                        <a:spcAft>
                          <a:spcPts val="0"/>
                        </a:spcAft>
                      </a:pPr>
                      <a:r>
                        <a:rPr lang="en-US" sz="1000">
                          <a:effectLst/>
                        </a:rPr>
                        <a:t>136.7</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tc>
                  <a:txBody>
                    <a:bodyPr/>
                    <a:lstStyle/>
                    <a:p>
                      <a:pPr marL="0" marR="0" algn="just">
                        <a:lnSpc>
                          <a:spcPct val="150000"/>
                        </a:lnSpc>
                        <a:spcBef>
                          <a:spcPts val="0"/>
                        </a:spcBef>
                        <a:spcAft>
                          <a:spcPts val="0"/>
                        </a:spcAft>
                      </a:pPr>
                      <a:r>
                        <a:rPr lang="en-US" sz="1000" dirty="0" smtClean="0">
                          <a:effectLst/>
                        </a:rPr>
                        <a:t>26.27</a:t>
                      </a:r>
                      <a:endParaRPr lang="en-US" sz="900" dirty="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extLst>
                  <a:ext uri="{0D108BD9-81ED-4DB2-BD59-A6C34878D82A}">
                    <a16:rowId xmlns:a16="http://schemas.microsoft.com/office/drawing/2014/main" val="2522020485"/>
                  </a:ext>
                </a:extLst>
              </a:tr>
              <a:tr h="357154">
                <a:tc vMerge="1">
                  <a:txBody>
                    <a:bodyPr/>
                    <a:lstStyle/>
                    <a:p>
                      <a:endParaRPr lang="en-US"/>
                    </a:p>
                  </a:txBody>
                  <a:tcPr/>
                </a:tc>
                <a:tc>
                  <a:txBody>
                    <a:bodyPr/>
                    <a:lstStyle/>
                    <a:p>
                      <a:pPr marL="0" marR="0" algn="just">
                        <a:lnSpc>
                          <a:spcPct val="150000"/>
                        </a:lnSpc>
                        <a:spcBef>
                          <a:spcPts val="0"/>
                        </a:spcBef>
                        <a:spcAft>
                          <a:spcPts val="0"/>
                        </a:spcAft>
                      </a:pPr>
                      <a:r>
                        <a:rPr lang="en-US" sz="1000">
                          <a:effectLst/>
                        </a:rPr>
                        <a:t>shear (KN)</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tc>
                  <a:txBody>
                    <a:bodyPr/>
                    <a:lstStyle/>
                    <a:p>
                      <a:endParaRPr lang="en-US" sz="900">
                        <a:effectLst/>
                        <a:latin typeface="Calibri" panose="020F0502020204030204" pitchFamily="34" charset="0"/>
                        <a:cs typeface="Arial" panose="020B0604020202020204" pitchFamily="34" charset="0"/>
                      </a:endParaRPr>
                    </a:p>
                  </a:txBody>
                  <a:tcPr marL="59158" marR="59158" marT="0" marB="0"/>
                </a:tc>
                <a:tc>
                  <a:txBody>
                    <a:bodyPr/>
                    <a:lstStyle/>
                    <a:p>
                      <a:pPr marL="0" marR="0" algn="just">
                        <a:lnSpc>
                          <a:spcPct val="150000"/>
                        </a:lnSpc>
                        <a:spcBef>
                          <a:spcPts val="0"/>
                        </a:spcBef>
                        <a:spcAft>
                          <a:spcPts val="0"/>
                        </a:spcAft>
                      </a:pPr>
                      <a:r>
                        <a:rPr lang="en-US" sz="1000">
                          <a:effectLst/>
                        </a:rPr>
                        <a:t>201.5</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tc>
                  <a:txBody>
                    <a:bodyPr/>
                    <a:lstStyle/>
                    <a:p>
                      <a:pPr marL="0" marR="0" algn="just">
                        <a:lnSpc>
                          <a:spcPct val="150000"/>
                        </a:lnSpc>
                        <a:spcBef>
                          <a:spcPts val="0"/>
                        </a:spcBef>
                        <a:spcAft>
                          <a:spcPts val="0"/>
                        </a:spcAft>
                      </a:pPr>
                      <a:r>
                        <a:rPr lang="en-US" sz="1000">
                          <a:effectLst/>
                        </a:rPr>
                        <a:t>175.14</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tc>
                  <a:txBody>
                    <a:bodyPr/>
                    <a:lstStyle/>
                    <a:p>
                      <a:pPr marL="0" marR="0" algn="just">
                        <a:lnSpc>
                          <a:spcPct val="150000"/>
                        </a:lnSpc>
                        <a:spcBef>
                          <a:spcPts val="0"/>
                        </a:spcBef>
                        <a:spcAft>
                          <a:spcPts val="0"/>
                        </a:spcAft>
                      </a:pPr>
                      <a:r>
                        <a:rPr lang="en-US" sz="1000" dirty="0" smtClean="0">
                          <a:effectLst/>
                        </a:rPr>
                        <a:t>13.08</a:t>
                      </a:r>
                      <a:endParaRPr lang="en-US" sz="900" dirty="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extLst>
                  <a:ext uri="{0D108BD9-81ED-4DB2-BD59-A6C34878D82A}">
                    <a16:rowId xmlns:a16="http://schemas.microsoft.com/office/drawing/2014/main" val="3767484274"/>
                  </a:ext>
                </a:extLst>
              </a:tr>
              <a:tr h="357154">
                <a:tc rowSpan="4">
                  <a:txBody>
                    <a:bodyPr/>
                    <a:lstStyle/>
                    <a:p>
                      <a:pPr marL="0" marR="0" algn="ctr">
                        <a:lnSpc>
                          <a:spcPct val="150000"/>
                        </a:lnSpc>
                        <a:spcBef>
                          <a:spcPts val="0"/>
                        </a:spcBef>
                        <a:spcAft>
                          <a:spcPts val="0"/>
                        </a:spcAft>
                      </a:pPr>
                      <a:r>
                        <a:rPr lang="en-US" sz="1000" dirty="0">
                          <a:effectLst/>
                        </a:rPr>
                        <a:t> </a:t>
                      </a:r>
                      <a:endParaRPr lang="en-US" sz="900" dirty="0">
                        <a:effectLst/>
                      </a:endParaRPr>
                    </a:p>
                    <a:p>
                      <a:pPr marL="0" marR="0" algn="ctr">
                        <a:lnSpc>
                          <a:spcPct val="150000"/>
                        </a:lnSpc>
                        <a:spcBef>
                          <a:spcPts val="0"/>
                        </a:spcBef>
                        <a:spcAft>
                          <a:spcPts val="0"/>
                        </a:spcAft>
                      </a:pPr>
                      <a:r>
                        <a:rPr lang="en-US" sz="1000" dirty="0">
                          <a:effectLst/>
                        </a:rPr>
                        <a:t>B2</a:t>
                      </a:r>
                      <a:endParaRPr lang="en-US" sz="900" dirty="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tc rowSpan="3">
                  <a:txBody>
                    <a:bodyPr/>
                    <a:lstStyle/>
                    <a:p>
                      <a:pPr marL="0" marR="0" algn="just">
                        <a:lnSpc>
                          <a:spcPct val="150000"/>
                        </a:lnSpc>
                        <a:spcBef>
                          <a:spcPts val="0"/>
                        </a:spcBef>
                        <a:spcAft>
                          <a:spcPts val="0"/>
                        </a:spcAft>
                      </a:pPr>
                      <a:r>
                        <a:rPr lang="en-US" sz="1000" dirty="0">
                          <a:effectLst/>
                        </a:rPr>
                        <a:t> </a:t>
                      </a:r>
                      <a:endParaRPr lang="en-US" sz="900" dirty="0">
                        <a:effectLst/>
                      </a:endParaRPr>
                    </a:p>
                    <a:p>
                      <a:pPr marL="0" marR="0" algn="just">
                        <a:lnSpc>
                          <a:spcPct val="150000"/>
                        </a:lnSpc>
                        <a:spcBef>
                          <a:spcPts val="0"/>
                        </a:spcBef>
                        <a:spcAft>
                          <a:spcPts val="0"/>
                        </a:spcAft>
                      </a:pPr>
                      <a:r>
                        <a:rPr lang="en-US" sz="1000" dirty="0">
                          <a:effectLst/>
                        </a:rPr>
                        <a:t>moment (</a:t>
                      </a:r>
                      <a:r>
                        <a:rPr lang="en-US" sz="1000" dirty="0" err="1">
                          <a:effectLst/>
                        </a:rPr>
                        <a:t>KN.m</a:t>
                      </a:r>
                      <a:r>
                        <a:rPr lang="en-US" sz="1000" dirty="0">
                          <a:effectLst/>
                        </a:rPr>
                        <a:t>)</a:t>
                      </a:r>
                      <a:endParaRPr lang="en-US" sz="900" dirty="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tc>
                  <a:txBody>
                    <a:bodyPr/>
                    <a:lstStyle/>
                    <a:p>
                      <a:pPr marL="0" marR="0" algn="just">
                        <a:lnSpc>
                          <a:spcPct val="150000"/>
                        </a:lnSpc>
                        <a:spcBef>
                          <a:spcPts val="0"/>
                        </a:spcBef>
                        <a:spcAft>
                          <a:spcPts val="0"/>
                        </a:spcAft>
                      </a:pPr>
                      <a:r>
                        <a:rPr lang="en-US" sz="1000">
                          <a:effectLst/>
                        </a:rPr>
                        <a:t>M(-)</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tc>
                  <a:txBody>
                    <a:bodyPr/>
                    <a:lstStyle/>
                    <a:p>
                      <a:pPr marL="0" marR="0" algn="just">
                        <a:lnSpc>
                          <a:spcPct val="150000"/>
                        </a:lnSpc>
                        <a:spcBef>
                          <a:spcPts val="0"/>
                        </a:spcBef>
                        <a:spcAft>
                          <a:spcPts val="0"/>
                        </a:spcAft>
                      </a:pPr>
                      <a:r>
                        <a:rPr lang="en-US" sz="1000">
                          <a:effectLst/>
                        </a:rPr>
                        <a:t>684.03</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tc>
                  <a:txBody>
                    <a:bodyPr/>
                    <a:lstStyle/>
                    <a:p>
                      <a:pPr marL="0" marR="0" algn="just">
                        <a:lnSpc>
                          <a:spcPct val="150000"/>
                        </a:lnSpc>
                        <a:spcBef>
                          <a:spcPts val="0"/>
                        </a:spcBef>
                        <a:spcAft>
                          <a:spcPts val="0"/>
                        </a:spcAft>
                      </a:pPr>
                      <a:r>
                        <a:rPr lang="en-US" sz="1000">
                          <a:effectLst/>
                        </a:rPr>
                        <a:t>560.7</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tc>
                  <a:txBody>
                    <a:bodyPr/>
                    <a:lstStyle/>
                    <a:p>
                      <a:pPr marL="0" marR="0" algn="just">
                        <a:lnSpc>
                          <a:spcPct val="150000"/>
                        </a:lnSpc>
                        <a:spcBef>
                          <a:spcPts val="0"/>
                        </a:spcBef>
                        <a:spcAft>
                          <a:spcPts val="0"/>
                        </a:spcAft>
                      </a:pPr>
                      <a:r>
                        <a:rPr lang="en-US" sz="1000" dirty="0" smtClean="0">
                          <a:effectLst/>
                        </a:rPr>
                        <a:t>18.03</a:t>
                      </a:r>
                      <a:endParaRPr lang="en-US" sz="900" dirty="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extLst>
                  <a:ext uri="{0D108BD9-81ED-4DB2-BD59-A6C34878D82A}">
                    <a16:rowId xmlns:a16="http://schemas.microsoft.com/office/drawing/2014/main" val="2189723362"/>
                  </a:ext>
                </a:extLst>
              </a:tr>
              <a:tr h="357154">
                <a:tc vMerge="1">
                  <a:txBody>
                    <a:bodyPr/>
                    <a:lstStyle/>
                    <a:p>
                      <a:endParaRPr lang="en-US"/>
                    </a:p>
                  </a:txBody>
                  <a:tcPr/>
                </a:tc>
                <a:tc vMerge="1">
                  <a:txBody>
                    <a:bodyPr/>
                    <a:lstStyle/>
                    <a:p>
                      <a:endParaRPr lang="en-US"/>
                    </a:p>
                  </a:txBody>
                  <a:tcPr/>
                </a:tc>
                <a:tc>
                  <a:txBody>
                    <a:bodyPr/>
                    <a:lstStyle/>
                    <a:p>
                      <a:pPr marL="0" marR="0" algn="just">
                        <a:lnSpc>
                          <a:spcPct val="150000"/>
                        </a:lnSpc>
                        <a:spcBef>
                          <a:spcPts val="0"/>
                        </a:spcBef>
                        <a:spcAft>
                          <a:spcPts val="0"/>
                        </a:spcAft>
                      </a:pPr>
                      <a:r>
                        <a:rPr lang="en-US" sz="1000">
                          <a:effectLst/>
                        </a:rPr>
                        <a:t>M(+)</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tc>
                  <a:txBody>
                    <a:bodyPr/>
                    <a:lstStyle/>
                    <a:p>
                      <a:pPr marL="0" marR="0" algn="just">
                        <a:lnSpc>
                          <a:spcPct val="150000"/>
                        </a:lnSpc>
                        <a:spcBef>
                          <a:spcPts val="0"/>
                        </a:spcBef>
                        <a:spcAft>
                          <a:spcPts val="0"/>
                        </a:spcAft>
                      </a:pPr>
                      <a:r>
                        <a:rPr lang="en-US" sz="1000">
                          <a:effectLst/>
                        </a:rPr>
                        <a:t>368.32</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tc>
                  <a:txBody>
                    <a:bodyPr/>
                    <a:lstStyle/>
                    <a:p>
                      <a:pPr marL="0" marR="0" algn="just">
                        <a:lnSpc>
                          <a:spcPct val="150000"/>
                        </a:lnSpc>
                        <a:spcBef>
                          <a:spcPts val="0"/>
                        </a:spcBef>
                        <a:spcAft>
                          <a:spcPts val="0"/>
                        </a:spcAft>
                      </a:pPr>
                      <a:r>
                        <a:rPr lang="en-US" sz="1000">
                          <a:effectLst/>
                        </a:rPr>
                        <a:t>542.13</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tc>
                  <a:txBody>
                    <a:bodyPr/>
                    <a:lstStyle/>
                    <a:p>
                      <a:pPr marL="0" marR="0" algn="just">
                        <a:lnSpc>
                          <a:spcPct val="150000"/>
                        </a:lnSpc>
                        <a:spcBef>
                          <a:spcPts val="0"/>
                        </a:spcBef>
                        <a:spcAft>
                          <a:spcPts val="0"/>
                        </a:spcAft>
                      </a:pPr>
                      <a:r>
                        <a:rPr lang="en-US" sz="1000">
                          <a:effectLst/>
                        </a:rPr>
                        <a:t>32.06</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extLst>
                  <a:ext uri="{0D108BD9-81ED-4DB2-BD59-A6C34878D82A}">
                    <a16:rowId xmlns:a16="http://schemas.microsoft.com/office/drawing/2014/main" val="3727653424"/>
                  </a:ext>
                </a:extLst>
              </a:tr>
              <a:tr h="357154">
                <a:tc vMerge="1">
                  <a:txBody>
                    <a:bodyPr/>
                    <a:lstStyle/>
                    <a:p>
                      <a:endParaRPr lang="en-US"/>
                    </a:p>
                  </a:txBody>
                  <a:tcPr/>
                </a:tc>
                <a:tc vMerge="1">
                  <a:txBody>
                    <a:bodyPr/>
                    <a:lstStyle/>
                    <a:p>
                      <a:endParaRPr lang="en-US"/>
                    </a:p>
                  </a:txBody>
                  <a:tcPr/>
                </a:tc>
                <a:tc>
                  <a:txBody>
                    <a:bodyPr/>
                    <a:lstStyle/>
                    <a:p>
                      <a:pPr marL="0" marR="0" algn="just">
                        <a:lnSpc>
                          <a:spcPct val="150000"/>
                        </a:lnSpc>
                        <a:spcBef>
                          <a:spcPts val="0"/>
                        </a:spcBef>
                        <a:spcAft>
                          <a:spcPts val="0"/>
                        </a:spcAft>
                      </a:pPr>
                      <a:r>
                        <a:rPr lang="en-US" sz="1000">
                          <a:effectLst/>
                        </a:rPr>
                        <a:t>M(-)</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tc>
                  <a:txBody>
                    <a:bodyPr/>
                    <a:lstStyle/>
                    <a:p>
                      <a:pPr marL="0" marR="0" algn="just">
                        <a:lnSpc>
                          <a:spcPct val="150000"/>
                        </a:lnSpc>
                        <a:spcBef>
                          <a:spcPts val="0"/>
                        </a:spcBef>
                        <a:spcAft>
                          <a:spcPts val="0"/>
                        </a:spcAft>
                      </a:pPr>
                      <a:r>
                        <a:rPr lang="en-US" sz="1000">
                          <a:effectLst/>
                        </a:rPr>
                        <a:t>684.03</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tc>
                  <a:txBody>
                    <a:bodyPr/>
                    <a:lstStyle/>
                    <a:p>
                      <a:pPr marL="0" marR="0" algn="just">
                        <a:lnSpc>
                          <a:spcPct val="150000"/>
                        </a:lnSpc>
                        <a:spcBef>
                          <a:spcPts val="0"/>
                        </a:spcBef>
                        <a:spcAft>
                          <a:spcPts val="0"/>
                        </a:spcAft>
                      </a:pPr>
                      <a:r>
                        <a:rPr lang="en-US" sz="1000">
                          <a:effectLst/>
                        </a:rPr>
                        <a:t>885.64</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tc>
                  <a:txBody>
                    <a:bodyPr/>
                    <a:lstStyle/>
                    <a:p>
                      <a:pPr marL="0" marR="0" algn="just">
                        <a:lnSpc>
                          <a:spcPct val="150000"/>
                        </a:lnSpc>
                        <a:spcBef>
                          <a:spcPts val="0"/>
                        </a:spcBef>
                        <a:spcAft>
                          <a:spcPts val="0"/>
                        </a:spcAft>
                      </a:pPr>
                      <a:r>
                        <a:rPr lang="en-US" sz="1000">
                          <a:effectLst/>
                        </a:rPr>
                        <a:t>22.76</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extLst>
                  <a:ext uri="{0D108BD9-81ED-4DB2-BD59-A6C34878D82A}">
                    <a16:rowId xmlns:a16="http://schemas.microsoft.com/office/drawing/2014/main" val="3062123514"/>
                  </a:ext>
                </a:extLst>
              </a:tr>
              <a:tr h="357154">
                <a:tc vMerge="1">
                  <a:txBody>
                    <a:bodyPr/>
                    <a:lstStyle/>
                    <a:p>
                      <a:endParaRPr lang="en-US"/>
                    </a:p>
                  </a:txBody>
                  <a:tcPr/>
                </a:tc>
                <a:tc>
                  <a:txBody>
                    <a:bodyPr/>
                    <a:lstStyle/>
                    <a:p>
                      <a:pPr marL="0" marR="0" algn="just">
                        <a:lnSpc>
                          <a:spcPct val="150000"/>
                        </a:lnSpc>
                        <a:spcBef>
                          <a:spcPts val="0"/>
                        </a:spcBef>
                        <a:spcAft>
                          <a:spcPts val="0"/>
                        </a:spcAft>
                      </a:pPr>
                      <a:r>
                        <a:rPr lang="en-US" sz="1000">
                          <a:effectLst/>
                        </a:rPr>
                        <a:t>shear (KN)</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tc>
                  <a:txBody>
                    <a:bodyPr/>
                    <a:lstStyle/>
                    <a:p>
                      <a:endParaRPr lang="en-US" sz="900">
                        <a:effectLst/>
                        <a:latin typeface="Calibri" panose="020F0502020204030204" pitchFamily="34" charset="0"/>
                        <a:cs typeface="Arial" panose="020B0604020202020204" pitchFamily="34" charset="0"/>
                      </a:endParaRPr>
                    </a:p>
                  </a:txBody>
                  <a:tcPr marL="59158" marR="59158" marT="0" marB="0"/>
                </a:tc>
                <a:tc>
                  <a:txBody>
                    <a:bodyPr/>
                    <a:lstStyle/>
                    <a:p>
                      <a:pPr marL="0" marR="0" algn="just">
                        <a:lnSpc>
                          <a:spcPct val="150000"/>
                        </a:lnSpc>
                        <a:spcBef>
                          <a:spcPts val="0"/>
                        </a:spcBef>
                        <a:spcAft>
                          <a:spcPts val="0"/>
                        </a:spcAft>
                      </a:pPr>
                      <a:r>
                        <a:rPr lang="en-US" sz="1000">
                          <a:effectLst/>
                        </a:rPr>
                        <a:t>569.91</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tc>
                  <a:txBody>
                    <a:bodyPr/>
                    <a:lstStyle/>
                    <a:p>
                      <a:pPr marL="0" marR="0" algn="just">
                        <a:lnSpc>
                          <a:spcPct val="150000"/>
                        </a:lnSpc>
                        <a:spcBef>
                          <a:spcPts val="0"/>
                        </a:spcBef>
                        <a:spcAft>
                          <a:spcPts val="0"/>
                        </a:spcAft>
                      </a:pPr>
                      <a:r>
                        <a:rPr lang="en-US" sz="1000">
                          <a:effectLst/>
                        </a:rPr>
                        <a:t>532.44</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tc>
                  <a:txBody>
                    <a:bodyPr/>
                    <a:lstStyle/>
                    <a:p>
                      <a:pPr marL="0" marR="0" algn="just">
                        <a:lnSpc>
                          <a:spcPct val="150000"/>
                        </a:lnSpc>
                        <a:spcBef>
                          <a:spcPts val="0"/>
                        </a:spcBef>
                        <a:spcAft>
                          <a:spcPts val="0"/>
                        </a:spcAft>
                      </a:pPr>
                      <a:r>
                        <a:rPr lang="en-US" sz="1000" dirty="0" smtClean="0">
                          <a:effectLst/>
                        </a:rPr>
                        <a:t>6.57</a:t>
                      </a:r>
                      <a:endParaRPr lang="en-US" sz="900" dirty="0">
                        <a:effectLst/>
                        <a:latin typeface="Calibri" panose="020F0502020204030204" pitchFamily="34" charset="0"/>
                        <a:ea typeface="Calibri" panose="020F0502020204030204" pitchFamily="34" charset="0"/>
                        <a:cs typeface="Arial" panose="020B0604020202020204" pitchFamily="34" charset="0"/>
                      </a:endParaRPr>
                    </a:p>
                  </a:txBody>
                  <a:tcPr marL="59158" marR="59158" marT="0" marB="0"/>
                </a:tc>
                <a:extLst>
                  <a:ext uri="{0D108BD9-81ED-4DB2-BD59-A6C34878D82A}">
                    <a16:rowId xmlns:a16="http://schemas.microsoft.com/office/drawing/2014/main" val="3675019864"/>
                  </a:ext>
                </a:extLst>
              </a:tr>
            </a:tbl>
          </a:graphicData>
        </a:graphic>
      </p:graphicFrame>
      <p:sp>
        <p:nvSpPr>
          <p:cNvPr id="13" name="Rectangle 12"/>
          <p:cNvSpPr/>
          <p:nvPr/>
        </p:nvSpPr>
        <p:spPr>
          <a:xfrm>
            <a:off x="3271604" y="4043629"/>
            <a:ext cx="3475503" cy="369332"/>
          </a:xfrm>
          <a:prstGeom prst="rect">
            <a:avLst/>
          </a:prstGeom>
        </p:spPr>
        <p:txBody>
          <a:bodyPr wrap="none">
            <a:spAutoFit/>
          </a:bodyPr>
          <a:lstStyle/>
          <a:p>
            <a:r>
              <a:rPr lang="en-US" b="1" i="1" dirty="0">
                <a:latin typeface="Calibri" panose="020F0502020204030204" pitchFamily="34" charset="0"/>
                <a:ea typeface="Calibri" panose="020F0502020204030204" pitchFamily="34" charset="0"/>
              </a:rPr>
              <a:t>internal force checked for columns</a:t>
            </a:r>
            <a:endParaRPr lang="en-US" b="1" i="1" dirty="0"/>
          </a:p>
        </p:txBody>
      </p:sp>
      <p:sp>
        <p:nvSpPr>
          <p:cNvPr id="14" name="Rectangle 13"/>
          <p:cNvSpPr/>
          <p:nvPr/>
        </p:nvSpPr>
        <p:spPr>
          <a:xfrm>
            <a:off x="6702552" y="4151263"/>
            <a:ext cx="4096891" cy="369332"/>
          </a:xfrm>
          <a:prstGeom prst="rect">
            <a:avLst/>
          </a:prstGeom>
        </p:spPr>
        <p:txBody>
          <a:bodyPr wrap="none">
            <a:spAutoFit/>
          </a:bodyPr>
          <a:lstStyle/>
          <a:p>
            <a:r>
              <a:rPr lang="en-US" b="1" i="1" dirty="0">
                <a:latin typeface="Calibri" panose="020F0502020204030204" pitchFamily="34" charset="0"/>
                <a:ea typeface="Calibri" panose="020F0502020204030204" pitchFamily="34" charset="0"/>
                <a:cs typeface="Arial" panose="020B0604020202020204" pitchFamily="34" charset="0"/>
              </a:rPr>
              <a:t>Internal force check for beams in block 1 </a:t>
            </a:r>
            <a:endParaRPr lang="en-US" b="1" i="1" dirty="0"/>
          </a:p>
        </p:txBody>
      </p:sp>
      <p:sp>
        <p:nvSpPr>
          <p:cNvPr id="15" name="TextBox 14"/>
          <p:cNvSpPr txBox="1"/>
          <p:nvPr/>
        </p:nvSpPr>
        <p:spPr>
          <a:xfrm>
            <a:off x="-87879" y="4043629"/>
            <a:ext cx="4151376" cy="369332"/>
          </a:xfrm>
          <a:prstGeom prst="rect">
            <a:avLst/>
          </a:prstGeom>
          <a:noFill/>
        </p:spPr>
        <p:txBody>
          <a:bodyPr wrap="square" rtlCol="0">
            <a:spAutoFit/>
          </a:bodyPr>
          <a:lstStyle/>
          <a:p>
            <a:r>
              <a:rPr lang="en-US" b="1" i="1" dirty="0"/>
              <a:t>Internal forces in </a:t>
            </a:r>
            <a:r>
              <a:rPr lang="en-US" b="1" i="1" dirty="0" smtClean="0"/>
              <a:t>first block</a:t>
            </a:r>
            <a:endParaRPr lang="en-US" b="1" i="1" dirty="0"/>
          </a:p>
        </p:txBody>
      </p:sp>
      <p:graphicFrame>
        <p:nvGraphicFramePr>
          <p:cNvPr id="16" name="Table 15"/>
          <p:cNvGraphicFramePr>
            <a:graphicFrameLocks noGrp="1"/>
          </p:cNvGraphicFramePr>
          <p:nvPr>
            <p:extLst>
              <p:ext uri="{D42A27DB-BD31-4B8C-83A1-F6EECF244321}">
                <p14:modId xmlns:p14="http://schemas.microsoft.com/office/powerpoint/2010/main" val="3920925794"/>
              </p:ext>
            </p:extLst>
          </p:nvPr>
        </p:nvGraphicFramePr>
        <p:xfrm>
          <a:off x="-6592" y="4335927"/>
          <a:ext cx="6123499" cy="2522072"/>
        </p:xfrm>
        <a:graphic>
          <a:graphicData uri="http://schemas.openxmlformats.org/drawingml/2006/table">
            <a:tbl>
              <a:tblPr firstRow="1" firstCol="1" bandRow="1">
                <a:tableStyleId>{5C22544A-7EE6-4342-B048-85BDC9FD1C3A}</a:tableStyleId>
              </a:tblPr>
              <a:tblGrid>
                <a:gridCol w="1371877">
                  <a:extLst>
                    <a:ext uri="{9D8B030D-6E8A-4147-A177-3AD203B41FA5}">
                      <a16:colId xmlns:a16="http://schemas.microsoft.com/office/drawing/2014/main" val="1869410038"/>
                    </a:ext>
                  </a:extLst>
                </a:gridCol>
                <a:gridCol w="1371877">
                  <a:extLst>
                    <a:ext uri="{9D8B030D-6E8A-4147-A177-3AD203B41FA5}">
                      <a16:colId xmlns:a16="http://schemas.microsoft.com/office/drawing/2014/main" val="1417008912"/>
                    </a:ext>
                  </a:extLst>
                </a:gridCol>
                <a:gridCol w="656283">
                  <a:extLst>
                    <a:ext uri="{9D8B030D-6E8A-4147-A177-3AD203B41FA5}">
                      <a16:colId xmlns:a16="http://schemas.microsoft.com/office/drawing/2014/main" val="2151934674"/>
                    </a:ext>
                  </a:extLst>
                </a:gridCol>
                <a:gridCol w="811576">
                  <a:extLst>
                    <a:ext uri="{9D8B030D-6E8A-4147-A177-3AD203B41FA5}">
                      <a16:colId xmlns:a16="http://schemas.microsoft.com/office/drawing/2014/main" val="670758587"/>
                    </a:ext>
                  </a:extLst>
                </a:gridCol>
                <a:gridCol w="955943">
                  <a:extLst>
                    <a:ext uri="{9D8B030D-6E8A-4147-A177-3AD203B41FA5}">
                      <a16:colId xmlns:a16="http://schemas.microsoft.com/office/drawing/2014/main" val="2447281459"/>
                    </a:ext>
                  </a:extLst>
                </a:gridCol>
                <a:gridCol w="955943">
                  <a:extLst>
                    <a:ext uri="{9D8B030D-6E8A-4147-A177-3AD203B41FA5}">
                      <a16:colId xmlns:a16="http://schemas.microsoft.com/office/drawing/2014/main" val="2203770485"/>
                    </a:ext>
                  </a:extLst>
                </a:gridCol>
              </a:tblGrid>
              <a:tr h="297092">
                <a:tc>
                  <a:txBody>
                    <a:bodyPr/>
                    <a:lstStyle/>
                    <a:p>
                      <a:pPr marL="0" marR="0" algn="ctr">
                        <a:lnSpc>
                          <a:spcPct val="150000"/>
                        </a:lnSpc>
                        <a:spcBef>
                          <a:spcPts val="0"/>
                        </a:spcBef>
                        <a:spcAft>
                          <a:spcPts val="0"/>
                        </a:spcAft>
                      </a:pPr>
                      <a:r>
                        <a:rPr lang="en-US" sz="1200" dirty="0">
                          <a:effectLst/>
                        </a:rPr>
                        <a:t>Span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3">
                  <a:txBody>
                    <a:bodyPr/>
                    <a:lstStyle/>
                    <a:p>
                      <a:pPr marL="0" marR="0" algn="ctr">
                        <a:lnSpc>
                          <a:spcPct val="150000"/>
                        </a:lnSpc>
                        <a:spcBef>
                          <a:spcPts val="0"/>
                        </a:spcBef>
                        <a:spcAft>
                          <a:spcPts val="0"/>
                        </a:spcAft>
                      </a:pPr>
                      <a:r>
                        <a:rPr lang="en-US" sz="1200">
                          <a:effectLst/>
                        </a:rPr>
                        <a:t>manual</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tc>
                  <a:txBody>
                    <a:bodyPr/>
                    <a:lstStyle/>
                    <a:p>
                      <a:pPr marL="0" marR="0" algn="ctr">
                        <a:lnSpc>
                          <a:spcPct val="150000"/>
                        </a:lnSpc>
                        <a:spcBef>
                          <a:spcPts val="0"/>
                        </a:spcBef>
                        <a:spcAft>
                          <a:spcPts val="0"/>
                        </a:spcAft>
                      </a:pPr>
                      <a:r>
                        <a:rPr lang="en-US" sz="1200">
                          <a:effectLst/>
                        </a:rPr>
                        <a:t>ETABS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200">
                          <a:effectLst/>
                        </a:rPr>
                        <a:t>Error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248102929"/>
                  </a:ext>
                </a:extLst>
              </a:tr>
              <a:tr h="370830">
                <a:tc rowSpan="6">
                  <a:txBody>
                    <a:bodyPr/>
                    <a:lstStyle/>
                    <a:p>
                      <a:pPr marL="0" marR="0" algn="just">
                        <a:lnSpc>
                          <a:spcPct val="150000"/>
                        </a:lnSpc>
                        <a:spcBef>
                          <a:spcPts val="0"/>
                        </a:spcBef>
                        <a:spcAft>
                          <a:spcPts val="0"/>
                        </a:spcAft>
                      </a:pPr>
                      <a:r>
                        <a:rPr lang="en-US" sz="1200">
                          <a:effectLst/>
                        </a:rPr>
                        <a:t> </a:t>
                      </a:r>
                      <a:endParaRPr lang="en-US" sz="1100">
                        <a:effectLst/>
                      </a:endParaRPr>
                    </a:p>
                    <a:p>
                      <a:pPr marL="0" marR="0" algn="just">
                        <a:lnSpc>
                          <a:spcPct val="150000"/>
                        </a:lnSpc>
                        <a:spcBef>
                          <a:spcPts val="0"/>
                        </a:spcBef>
                        <a:spcAft>
                          <a:spcPts val="0"/>
                        </a:spcAft>
                      </a:pPr>
                      <a:r>
                        <a:rPr lang="en-US" sz="1200">
                          <a:effectLst/>
                        </a:rPr>
                        <a:t> </a:t>
                      </a:r>
                      <a:endParaRPr lang="en-US" sz="1100">
                        <a:effectLst/>
                      </a:endParaRPr>
                    </a:p>
                    <a:p>
                      <a:pPr marL="0" marR="0" algn="just">
                        <a:lnSpc>
                          <a:spcPct val="150000"/>
                        </a:lnSpc>
                        <a:spcBef>
                          <a:spcPts val="0"/>
                        </a:spcBef>
                        <a:spcAft>
                          <a:spcPts val="0"/>
                        </a:spcAft>
                      </a:pPr>
                      <a:r>
                        <a:rPr lang="en-US" sz="1200">
                          <a:effectLst/>
                        </a:rPr>
                        <a:t> </a:t>
                      </a:r>
                      <a:endParaRPr lang="en-US" sz="1100">
                        <a:effectLst/>
                      </a:endParaRPr>
                    </a:p>
                    <a:p>
                      <a:pPr marL="0" marR="0" algn="ctr">
                        <a:lnSpc>
                          <a:spcPct val="150000"/>
                        </a:lnSpc>
                        <a:spcBef>
                          <a:spcPts val="0"/>
                        </a:spcBef>
                        <a:spcAft>
                          <a:spcPts val="0"/>
                        </a:spcAft>
                      </a:pPr>
                      <a:r>
                        <a:rPr lang="en-US" sz="1200">
                          <a:effectLst/>
                        </a:rPr>
                        <a:t>S1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3">
                  <a:txBody>
                    <a:bodyPr/>
                    <a:lstStyle/>
                    <a:p>
                      <a:pPr marL="0" marR="0" algn="just">
                        <a:lnSpc>
                          <a:spcPct val="150000"/>
                        </a:lnSpc>
                        <a:spcBef>
                          <a:spcPts val="0"/>
                        </a:spcBef>
                        <a:spcAft>
                          <a:spcPts val="0"/>
                        </a:spcAft>
                      </a:pPr>
                      <a:r>
                        <a:rPr lang="en-US" sz="1200">
                          <a:effectLst/>
                        </a:rPr>
                        <a:t> </a:t>
                      </a:r>
                      <a:endParaRPr lang="en-US" sz="1100">
                        <a:effectLst/>
                      </a:endParaRPr>
                    </a:p>
                    <a:p>
                      <a:pPr marL="0" marR="0" algn="just">
                        <a:lnSpc>
                          <a:spcPct val="150000"/>
                        </a:lnSpc>
                        <a:spcBef>
                          <a:spcPts val="0"/>
                        </a:spcBef>
                        <a:spcAft>
                          <a:spcPts val="0"/>
                        </a:spcAft>
                      </a:pPr>
                      <a:r>
                        <a:rPr lang="en-US" sz="1200">
                          <a:effectLst/>
                        </a:rPr>
                        <a:t>M22 (KN.m)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13.54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12.06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dirty="0" smtClean="0">
                          <a:effectLst/>
                        </a:rPr>
                        <a:t>10.93</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267847126"/>
                  </a:ext>
                </a:extLst>
              </a:tr>
              <a:tr h="370830">
                <a:tc vMerge="1">
                  <a:txBody>
                    <a:bodyPr/>
                    <a:lstStyle/>
                    <a:p>
                      <a:endParaRPr lang="en-US"/>
                    </a:p>
                  </a:txBody>
                  <a:tcPr/>
                </a:tc>
                <a:tc vMerge="1">
                  <a:txBody>
                    <a:bodyPr/>
                    <a:lstStyle/>
                    <a:p>
                      <a:endParaRPr lang="en-US"/>
                    </a:p>
                  </a:txBody>
                  <a:tcPr/>
                </a:tc>
                <a:tc>
                  <a:txBody>
                    <a:bodyPr/>
                    <a:lstStyle/>
                    <a:p>
                      <a:pPr marL="0" marR="0" algn="just">
                        <a:lnSpc>
                          <a:spcPct val="150000"/>
                        </a:lnSpc>
                        <a:spcBef>
                          <a:spcPts val="0"/>
                        </a:spcBef>
                        <a:spcAft>
                          <a:spcPts val="0"/>
                        </a:spcAft>
                      </a:pPr>
                      <a:r>
                        <a:rPr lang="en-US" sz="1200" dirty="0">
                          <a:effectLst/>
                        </a:rPr>
                        <a:t>M(+)</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48.24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45.7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dirty="0" smtClean="0">
                          <a:effectLst/>
                        </a:rPr>
                        <a:t>5.26</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772539401"/>
                  </a:ext>
                </a:extLst>
              </a:tr>
              <a:tr h="370830">
                <a:tc vMerge="1">
                  <a:txBody>
                    <a:bodyPr/>
                    <a:lstStyle/>
                    <a:p>
                      <a:endParaRPr lang="en-US"/>
                    </a:p>
                  </a:txBody>
                  <a:tcPr/>
                </a:tc>
                <a:tc vMerge="1">
                  <a:txBody>
                    <a:bodyPr/>
                    <a:lstStyle/>
                    <a:p>
                      <a:endParaRPr lang="en-US"/>
                    </a:p>
                  </a:txBody>
                  <a:tcPr/>
                </a:tc>
                <a:tc>
                  <a:txBody>
                    <a:bodyPr/>
                    <a:lstStyle/>
                    <a:p>
                      <a:pPr marL="0" marR="0" algn="just">
                        <a:lnSpc>
                          <a:spcPct val="150000"/>
                        </a:lnSpc>
                        <a:spcBef>
                          <a:spcPts val="0"/>
                        </a:spcBef>
                        <a:spcAft>
                          <a:spcPts val="0"/>
                        </a:spcAft>
                      </a:pPr>
                      <a:r>
                        <a:rPr lang="en-US" sz="1200">
                          <a:effectLst/>
                        </a:rPr>
                        <a:t>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59.24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55.6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dirty="0" smtClean="0">
                          <a:effectLst/>
                        </a:rPr>
                        <a:t>6.14</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638135632"/>
                  </a:ext>
                </a:extLst>
              </a:tr>
              <a:tr h="370830">
                <a:tc vMerge="1">
                  <a:txBody>
                    <a:bodyPr/>
                    <a:lstStyle/>
                    <a:p>
                      <a:endParaRPr lang="en-US"/>
                    </a:p>
                  </a:txBody>
                  <a:tcPr/>
                </a:tc>
                <a:tc rowSpan="3">
                  <a:txBody>
                    <a:bodyPr/>
                    <a:lstStyle/>
                    <a:p>
                      <a:pPr marL="0" marR="0" algn="just">
                        <a:lnSpc>
                          <a:spcPct val="150000"/>
                        </a:lnSpc>
                        <a:spcBef>
                          <a:spcPts val="0"/>
                        </a:spcBef>
                        <a:spcAft>
                          <a:spcPts val="0"/>
                        </a:spcAft>
                      </a:pPr>
                      <a:r>
                        <a:rPr lang="en-US" sz="1200" dirty="0">
                          <a:effectLst/>
                        </a:rPr>
                        <a:t> </a:t>
                      </a:r>
                      <a:endParaRPr lang="en-US" sz="1100" dirty="0">
                        <a:effectLst/>
                      </a:endParaRPr>
                    </a:p>
                    <a:p>
                      <a:pPr marL="0" marR="0" algn="just">
                        <a:lnSpc>
                          <a:spcPct val="150000"/>
                        </a:lnSpc>
                        <a:spcBef>
                          <a:spcPts val="0"/>
                        </a:spcBef>
                        <a:spcAft>
                          <a:spcPts val="0"/>
                        </a:spcAft>
                      </a:pPr>
                      <a:r>
                        <a:rPr lang="en-US" sz="1200" dirty="0">
                          <a:effectLst/>
                        </a:rPr>
                        <a:t>M11 (</a:t>
                      </a:r>
                      <a:r>
                        <a:rPr lang="en-US" sz="1200" dirty="0" err="1">
                          <a:effectLst/>
                        </a:rPr>
                        <a:t>KN.m</a:t>
                      </a:r>
                      <a:r>
                        <a:rPr lang="en-US" sz="1200" dirty="0">
                          <a:effectLst/>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24.13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22.6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dirty="0" smtClean="0">
                          <a:effectLst/>
                        </a:rPr>
                        <a:t>6.33</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747165385"/>
                  </a:ext>
                </a:extLst>
              </a:tr>
              <a:tr h="370830">
                <a:tc vMerge="1">
                  <a:txBody>
                    <a:bodyPr/>
                    <a:lstStyle/>
                    <a:p>
                      <a:endParaRPr lang="en-US"/>
                    </a:p>
                  </a:txBody>
                  <a:tcPr/>
                </a:tc>
                <a:tc vMerge="1">
                  <a:txBody>
                    <a:bodyPr/>
                    <a:lstStyle/>
                    <a:p>
                      <a:endParaRPr lang="en-US"/>
                    </a:p>
                  </a:txBody>
                  <a:tcPr/>
                </a:tc>
                <a:tc>
                  <a:txBody>
                    <a:bodyPr/>
                    <a:lstStyle/>
                    <a:p>
                      <a:pPr marL="0" marR="0" algn="just">
                        <a:lnSpc>
                          <a:spcPct val="150000"/>
                        </a:lnSpc>
                        <a:spcBef>
                          <a:spcPts val="0"/>
                        </a:spcBef>
                        <a:spcAft>
                          <a:spcPts val="0"/>
                        </a:spcAft>
                      </a:pPr>
                      <a:r>
                        <a:rPr lang="en-US" sz="1200">
                          <a:effectLst/>
                        </a:rPr>
                        <a:t>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25.98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30.07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15.73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560811905"/>
                  </a:ext>
                </a:extLst>
              </a:tr>
              <a:tr h="370830">
                <a:tc vMerge="1">
                  <a:txBody>
                    <a:bodyPr/>
                    <a:lstStyle/>
                    <a:p>
                      <a:endParaRPr lang="en-US"/>
                    </a:p>
                  </a:txBody>
                  <a:tcPr/>
                </a:tc>
                <a:tc vMerge="1">
                  <a:txBody>
                    <a:bodyPr/>
                    <a:lstStyle/>
                    <a:p>
                      <a:endParaRPr lang="en-US"/>
                    </a:p>
                  </a:txBody>
                  <a:tcPr/>
                </a:tc>
                <a:tc>
                  <a:txBody>
                    <a:bodyPr/>
                    <a:lstStyle/>
                    <a:p>
                      <a:pPr marL="0" marR="0" algn="just">
                        <a:lnSpc>
                          <a:spcPct val="150000"/>
                        </a:lnSpc>
                        <a:spcBef>
                          <a:spcPts val="0"/>
                        </a:spcBef>
                        <a:spcAft>
                          <a:spcPts val="0"/>
                        </a:spcAft>
                      </a:pPr>
                      <a:r>
                        <a:rPr lang="en-US" sz="1200">
                          <a:effectLst/>
                        </a:rPr>
                        <a:t>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28.95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26.32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dirty="0" smtClean="0">
                          <a:effectLst/>
                        </a:rPr>
                        <a:t>9.10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113714659"/>
                  </a:ext>
                </a:extLst>
              </a:tr>
            </a:tbl>
          </a:graphicData>
        </a:graphic>
      </p:graphicFrame>
      <p:sp>
        <p:nvSpPr>
          <p:cNvPr id="17" name="TextBox 16"/>
          <p:cNvSpPr txBox="1"/>
          <p:nvPr/>
        </p:nvSpPr>
        <p:spPr>
          <a:xfrm>
            <a:off x="6193470" y="6421635"/>
            <a:ext cx="4151376" cy="369332"/>
          </a:xfrm>
          <a:prstGeom prst="rect">
            <a:avLst/>
          </a:prstGeom>
          <a:noFill/>
        </p:spPr>
        <p:txBody>
          <a:bodyPr wrap="square" rtlCol="0">
            <a:spAutoFit/>
          </a:bodyPr>
          <a:lstStyle/>
          <a:p>
            <a:r>
              <a:rPr lang="en-US" dirty="0"/>
              <a:t>Explains internal force for slab in block 1</a:t>
            </a:r>
          </a:p>
        </p:txBody>
      </p:sp>
    </p:spTree>
    <p:extLst>
      <p:ext uri="{BB962C8B-B14F-4D97-AF65-F5344CB8AC3E}">
        <p14:creationId xmlns:p14="http://schemas.microsoft.com/office/powerpoint/2010/main" val="884115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66990" y="548640"/>
            <a:ext cx="10018713" cy="1392210"/>
          </a:xfrm>
        </p:spPr>
        <p:txBody>
          <a:bodyPr>
            <a:normAutofit lnSpcReduction="10000"/>
          </a:bodyPr>
          <a:lstStyle/>
          <a:p>
            <a:pPr marL="0" indent="0">
              <a:buNone/>
            </a:pPr>
            <a:r>
              <a:rPr lang="en-US" sz="1400" b="1" dirty="0" smtClean="0">
                <a:cs typeface="Times New Roman" panose="02020603050405020304" pitchFamily="18" charset="0"/>
              </a:rPr>
              <a:t>Structural </a:t>
            </a:r>
            <a:r>
              <a:rPr lang="en-US" sz="1400" b="1" dirty="0">
                <a:cs typeface="Times New Roman" panose="02020603050405020304" pitchFamily="18" charset="0"/>
              </a:rPr>
              <a:t>Models</a:t>
            </a:r>
          </a:p>
          <a:p>
            <a:pPr marL="0" indent="0">
              <a:buNone/>
            </a:pPr>
            <a:r>
              <a:rPr lang="en-US" sz="1400" b="1" i="1" dirty="0">
                <a:solidFill>
                  <a:srgbClr val="002060"/>
                </a:solidFill>
                <a:cs typeface="Times New Roman" panose="02020603050405020304" pitchFamily="18" charset="0"/>
              </a:rPr>
              <a:t>ETABS Checks</a:t>
            </a:r>
          </a:p>
          <a:p>
            <a:r>
              <a:rPr lang="en-US" sz="1400" dirty="0" smtClean="0"/>
              <a:t>Deflection check for block 1</a:t>
            </a:r>
            <a:r>
              <a:rPr lang="en-US" sz="1400" i="1" dirty="0" smtClean="0">
                <a:cs typeface="Times New Roman" panose="02020603050405020304" pitchFamily="18" charset="0"/>
              </a:rPr>
              <a:t>: </a:t>
            </a:r>
            <a:r>
              <a:rPr lang="en-US" sz="1400" dirty="0" smtClean="0"/>
              <a:t>Live </a:t>
            </a:r>
            <a:r>
              <a:rPr lang="en-US" sz="1300" dirty="0"/>
              <a:t>load deflection:</a:t>
            </a:r>
          </a:p>
          <a:p>
            <a:r>
              <a:rPr lang="en-US" sz="1300" dirty="0" smtClean="0"/>
              <a:t>Limit </a:t>
            </a:r>
            <a:r>
              <a:rPr lang="en-US" sz="1300" dirty="0"/>
              <a:t>= (11.30*1000)/360 = 31.40 mm </a:t>
            </a:r>
            <a:r>
              <a:rPr lang="en-US" sz="1300" dirty="0" smtClean="0"/>
              <a:t> Displacement </a:t>
            </a:r>
            <a:r>
              <a:rPr lang="en-US" sz="1300" dirty="0"/>
              <a:t>from (D+L) load which equals 29.03 mm shows in Figure </a:t>
            </a:r>
          </a:p>
          <a:p>
            <a:pPr>
              <a:buFont typeface="Wingdings" panose="05000000000000000000" pitchFamily="2" charset="2"/>
              <a:buChar char="§"/>
            </a:pPr>
            <a:endParaRPr lang="en-US" i="1" dirty="0" smtClean="0">
              <a:cs typeface="Times New Roman" panose="02020603050405020304" pitchFamily="18" charset="0"/>
            </a:endParaRPr>
          </a:p>
          <a:p>
            <a:pPr marL="0" indent="0">
              <a:buNone/>
            </a:pPr>
            <a:endParaRPr lang="en-US" sz="1800" i="1" dirty="0">
              <a:cs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0" y="1563779"/>
            <a:ext cx="6016752" cy="3255264"/>
          </a:xfrm>
          <a:prstGeom prst="rect">
            <a:avLst/>
          </a:prstGeom>
        </p:spPr>
      </p:pic>
      <p:sp>
        <p:nvSpPr>
          <p:cNvPr id="9" name="Rectangle 8"/>
          <p:cNvSpPr/>
          <p:nvPr/>
        </p:nvSpPr>
        <p:spPr>
          <a:xfrm>
            <a:off x="661350" y="4836718"/>
            <a:ext cx="2909335" cy="1585562"/>
          </a:xfrm>
          <a:prstGeom prst="rect">
            <a:avLst/>
          </a:prstGeom>
        </p:spPr>
        <p:txBody>
          <a:bodyPr wrap="square">
            <a:spAutoFit/>
          </a:bodyPr>
          <a:lstStyle/>
          <a:p>
            <a:pPr>
              <a:lnSpc>
                <a:spcPct val="107000"/>
              </a:lnSpc>
              <a:spcAft>
                <a:spcPts val="800"/>
              </a:spcAft>
            </a:pPr>
            <a:r>
              <a:rPr lang="en-US" dirty="0" err="1">
                <a:latin typeface="Times New Roman" panose="02020603050405020304" pitchFamily="18" charset="0"/>
                <a:ea typeface="Calibri" panose="020F0502020204030204" pitchFamily="34" charset="0"/>
                <a:cs typeface="Arial" panose="020B0604020202020204" pitchFamily="34" charset="0"/>
              </a:rPr>
              <a:t>Δlive</a:t>
            </a:r>
            <a:r>
              <a:rPr lang="en-US" dirty="0">
                <a:latin typeface="Times New Roman" panose="02020603050405020304" pitchFamily="18" charset="0"/>
                <a:ea typeface="Calibri" panose="020F0502020204030204" pitchFamily="34" charset="0"/>
                <a:cs typeface="Arial" panose="020B0604020202020204" pitchFamily="34" charset="0"/>
              </a:rPr>
              <a:t> = ΔD+L - ΔD</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           = 29.03 – 11.90 </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       = 17.13 mm</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17.13 &lt; 31.40  ok </a:t>
            </a:r>
            <a:endParaRPr lang="en-US" sz="1600" dirty="0">
              <a:latin typeface="Calibri" panose="020F0502020204030204" pitchFamily="34" charset="0"/>
              <a:ea typeface="Calibri" panose="020F0502020204030204" pitchFamily="34" charset="0"/>
              <a:cs typeface="Arial" panose="020B0604020202020204" pitchFamily="34" charset="0"/>
            </a:endParaRPr>
          </a:p>
        </p:txBody>
      </p:sp>
      <p:sp>
        <p:nvSpPr>
          <p:cNvPr id="11" name="Rectangle 10"/>
          <p:cNvSpPr/>
          <p:nvPr/>
        </p:nvSpPr>
        <p:spPr>
          <a:xfrm>
            <a:off x="6510528" y="5379778"/>
            <a:ext cx="5160140" cy="1025922"/>
          </a:xfrm>
          <a:prstGeom prst="rect">
            <a:avLst/>
          </a:prstGeom>
        </p:spPr>
        <p:txBody>
          <a:bodyPr wrap="square">
            <a:spAutoFit/>
          </a:bodyPr>
          <a:lstStyle/>
          <a:p>
            <a:pPr algn="just">
              <a:lnSpc>
                <a:spcPct val="150000"/>
              </a:lnSpc>
              <a:spcAft>
                <a:spcPts val="800"/>
              </a:spcAft>
            </a:pPr>
            <a:r>
              <a:rPr lang="en-US" dirty="0">
                <a:latin typeface="Times New Roman" panose="02020603050405020304" pitchFamily="18" charset="0"/>
                <a:ea typeface="Times New Roman" panose="02020603050405020304" pitchFamily="18" charset="0"/>
                <a:cs typeface="Arial" panose="020B0604020202020204" pitchFamily="34" charset="0"/>
              </a:rPr>
              <a:t>45.87 &lt; 47.10</a:t>
            </a:r>
            <a:endParaRPr lang="en-US" sz="16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dirty="0">
                <a:latin typeface="Times New Roman" panose="02020603050405020304" pitchFamily="18" charset="0"/>
                <a:ea typeface="Times New Roman" panose="02020603050405020304" pitchFamily="18" charset="0"/>
                <a:cs typeface="Arial" panose="020B0604020202020204" pitchFamily="34" charset="0"/>
              </a:rPr>
              <a:t>Thus, long-term deflection was acceptable</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2" name="Picture 11"/>
          <p:cNvPicPr/>
          <p:nvPr/>
        </p:nvPicPr>
        <p:blipFill>
          <a:blip r:embed="rId3">
            <a:extLst>
              <a:ext uri="{28A0092B-C50C-407E-A947-70E740481C1C}">
                <a14:useLocalDpi xmlns:a14="http://schemas.microsoft.com/office/drawing/2010/main" val="0"/>
              </a:ext>
            </a:extLst>
          </a:blip>
          <a:srcRect/>
          <a:stretch>
            <a:fillRect/>
          </a:stretch>
        </p:blipFill>
        <p:spPr bwMode="auto">
          <a:xfrm>
            <a:off x="6510528" y="1563779"/>
            <a:ext cx="5160140" cy="3869310"/>
          </a:xfrm>
          <a:prstGeom prst="rect">
            <a:avLst/>
          </a:prstGeom>
          <a:noFill/>
        </p:spPr>
      </p:pic>
    </p:spTree>
    <p:extLst>
      <p:ext uri="{BB962C8B-B14F-4D97-AF65-F5344CB8AC3E}">
        <p14:creationId xmlns:p14="http://schemas.microsoft.com/office/powerpoint/2010/main" val="38984802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21419" y="309110"/>
            <a:ext cx="3097269" cy="523220"/>
          </a:xfrm>
          <a:prstGeom prst="rect">
            <a:avLst/>
          </a:prstGeom>
        </p:spPr>
        <p:txBody>
          <a:bodyPr wrap="square">
            <a:spAutoFit/>
          </a:bodyPr>
          <a:lstStyle/>
          <a:p>
            <a:r>
              <a:rPr lang="en-US" sz="2800" dirty="0">
                <a:latin typeface="Times New Roman" panose="02020603050405020304" pitchFamily="18" charset="0"/>
                <a:ea typeface="Calibri" panose="020F0502020204030204" pitchFamily="34" charset="0"/>
                <a:cs typeface="Arial" panose="020B0604020202020204" pitchFamily="34" charset="0"/>
              </a:rPr>
              <a:t>Seismic Checks</a:t>
            </a:r>
            <a:endParaRPr lang="en-US" sz="2800" dirty="0"/>
          </a:p>
        </p:txBody>
      </p:sp>
      <p:pic>
        <p:nvPicPr>
          <p:cNvPr id="8" name="Picture 7"/>
          <p:cNvPicPr/>
          <p:nvPr/>
        </p:nvPicPr>
        <p:blipFill>
          <a:blip r:embed="rId2">
            <a:extLst>
              <a:ext uri="{28A0092B-C50C-407E-A947-70E740481C1C}">
                <a14:useLocalDpi xmlns:a14="http://schemas.microsoft.com/office/drawing/2010/main" val="0"/>
              </a:ext>
            </a:extLst>
          </a:blip>
          <a:srcRect/>
          <a:stretch>
            <a:fillRect/>
          </a:stretch>
        </p:blipFill>
        <p:spPr bwMode="auto">
          <a:xfrm>
            <a:off x="0" y="2756688"/>
            <a:ext cx="4480560" cy="3459607"/>
          </a:xfrm>
          <a:prstGeom prst="rect">
            <a:avLst/>
          </a:prstGeom>
          <a:noFill/>
        </p:spPr>
      </p:pic>
      <p:pic>
        <p:nvPicPr>
          <p:cNvPr id="9" name="Picture 8"/>
          <p:cNvPicPr/>
          <p:nvPr/>
        </p:nvPicPr>
        <p:blipFill>
          <a:blip r:embed="rId3">
            <a:extLst>
              <a:ext uri="{28A0092B-C50C-407E-A947-70E740481C1C}">
                <a14:useLocalDpi xmlns:a14="http://schemas.microsoft.com/office/drawing/2010/main" val="0"/>
              </a:ext>
            </a:extLst>
          </a:blip>
          <a:srcRect/>
          <a:stretch>
            <a:fillRect/>
          </a:stretch>
        </p:blipFill>
        <p:spPr bwMode="auto">
          <a:xfrm>
            <a:off x="121419" y="954660"/>
            <a:ext cx="2816860" cy="1530350"/>
          </a:xfrm>
          <a:prstGeom prst="rect">
            <a:avLst/>
          </a:prstGeom>
          <a:noFill/>
        </p:spPr>
      </p:pic>
      <p:sp>
        <p:nvSpPr>
          <p:cNvPr id="10" name="TextBox 9"/>
          <p:cNvSpPr txBox="1"/>
          <p:nvPr/>
        </p:nvSpPr>
        <p:spPr>
          <a:xfrm>
            <a:off x="48521" y="2431446"/>
            <a:ext cx="2962656" cy="369332"/>
          </a:xfrm>
          <a:prstGeom prst="rect">
            <a:avLst/>
          </a:prstGeom>
          <a:noFill/>
        </p:spPr>
        <p:txBody>
          <a:bodyPr wrap="square" rtlCol="0">
            <a:spAutoFit/>
          </a:bodyPr>
          <a:lstStyle/>
          <a:p>
            <a:r>
              <a:rPr lang="en-US" dirty="0" smtClean="0"/>
              <a:t>Load combination </a:t>
            </a:r>
            <a:endParaRPr lang="en-US" dirty="0"/>
          </a:p>
        </p:txBody>
      </p:sp>
      <p:sp>
        <p:nvSpPr>
          <p:cNvPr id="12" name="Rectangle 11"/>
          <p:cNvSpPr/>
          <p:nvPr/>
        </p:nvSpPr>
        <p:spPr>
          <a:xfrm>
            <a:off x="282776" y="6216295"/>
            <a:ext cx="3630855" cy="461665"/>
          </a:xfrm>
          <a:prstGeom prst="rect">
            <a:avLst/>
          </a:prstGeom>
        </p:spPr>
        <p:txBody>
          <a:bodyPr wrap="square">
            <a:spAutoFit/>
          </a:bodyPr>
          <a:lstStyle/>
          <a:p>
            <a:r>
              <a:rPr lang="en-US" sz="2400" dirty="0">
                <a:latin typeface="Calibri" panose="020F0502020204030204" pitchFamily="34" charset="0"/>
                <a:ea typeface="Calibri" panose="020F0502020204030204" pitchFamily="34" charset="0"/>
                <a:cs typeface="Arial" panose="020B0604020202020204" pitchFamily="34" charset="0"/>
              </a:rPr>
              <a:t>Seismic effect on Block </a:t>
            </a:r>
            <a:r>
              <a:rPr lang="en-US" sz="2400" dirty="0" smtClean="0">
                <a:latin typeface="Calibri" panose="020F0502020204030204" pitchFamily="34" charset="0"/>
                <a:ea typeface="Calibri" panose="020F0502020204030204" pitchFamily="34" charset="0"/>
                <a:cs typeface="Arial" panose="020B0604020202020204" pitchFamily="34" charset="0"/>
              </a:rPr>
              <a:t>1</a:t>
            </a:r>
            <a:endParaRPr lang="en-US" sz="2400" dirty="0"/>
          </a:p>
        </p:txBody>
      </p:sp>
      <p:pic>
        <p:nvPicPr>
          <p:cNvPr id="13" name="Picture 12"/>
          <p:cNvPicPr/>
          <p:nvPr/>
        </p:nvPicPr>
        <p:blipFill>
          <a:blip r:embed="rId4">
            <a:extLst>
              <a:ext uri="{28A0092B-C50C-407E-A947-70E740481C1C}">
                <a14:useLocalDpi xmlns:a14="http://schemas.microsoft.com/office/drawing/2010/main" val="0"/>
              </a:ext>
            </a:extLst>
          </a:blip>
          <a:srcRect/>
          <a:stretch>
            <a:fillRect/>
          </a:stretch>
        </p:blipFill>
        <p:spPr bwMode="auto">
          <a:xfrm>
            <a:off x="5964745" y="2688336"/>
            <a:ext cx="5053775" cy="3527959"/>
          </a:xfrm>
          <a:prstGeom prst="rect">
            <a:avLst/>
          </a:prstGeom>
          <a:noFill/>
        </p:spPr>
      </p:pic>
      <p:sp>
        <p:nvSpPr>
          <p:cNvPr id="14" name="Rectangle 13"/>
          <p:cNvSpPr/>
          <p:nvPr/>
        </p:nvSpPr>
        <p:spPr>
          <a:xfrm>
            <a:off x="6305624" y="6216294"/>
            <a:ext cx="3630855" cy="461665"/>
          </a:xfrm>
          <a:prstGeom prst="rect">
            <a:avLst/>
          </a:prstGeom>
        </p:spPr>
        <p:txBody>
          <a:bodyPr wrap="square">
            <a:spAutoFit/>
          </a:bodyPr>
          <a:lstStyle/>
          <a:p>
            <a:r>
              <a:rPr lang="en-US" sz="2400" dirty="0">
                <a:latin typeface="Calibri" panose="020F0502020204030204" pitchFamily="34" charset="0"/>
                <a:ea typeface="Calibri" panose="020F0502020204030204" pitchFamily="34" charset="0"/>
                <a:cs typeface="Arial" panose="020B0604020202020204" pitchFamily="34" charset="0"/>
              </a:rPr>
              <a:t>Seismic effect on Block </a:t>
            </a:r>
            <a:r>
              <a:rPr lang="en-US" sz="2400" dirty="0" smtClean="0">
                <a:latin typeface="Calibri" panose="020F0502020204030204" pitchFamily="34" charset="0"/>
                <a:ea typeface="Calibri" panose="020F0502020204030204" pitchFamily="34" charset="0"/>
                <a:cs typeface="Arial" panose="020B0604020202020204" pitchFamily="34" charset="0"/>
              </a:rPr>
              <a:t>2</a:t>
            </a:r>
            <a:endParaRPr lang="en-US" sz="2400" dirty="0"/>
          </a:p>
        </p:txBody>
      </p:sp>
    </p:spTree>
    <p:extLst>
      <p:ext uri="{BB962C8B-B14F-4D97-AF65-F5344CB8AC3E}">
        <p14:creationId xmlns:p14="http://schemas.microsoft.com/office/powerpoint/2010/main" val="23666957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6141"/>
            <a:ext cx="5414963" cy="1182824"/>
          </a:xfrm>
          <a:prstGeom prst="rect">
            <a:avLst/>
          </a:prstGeom>
        </p:spPr>
        <p:txBody>
          <a:bodyPr wrap="square">
            <a:spAutoFit/>
          </a:bodyPr>
          <a:lstStyle/>
          <a:p>
            <a:pPr marL="285750" lvl="0" indent="-285750" algn="just">
              <a:lnSpc>
                <a:spcPct val="107000"/>
              </a:lnSpc>
              <a:spcAft>
                <a:spcPts val="800"/>
              </a:spcAft>
              <a:buFont typeface="Arial" panose="020B0604020202020204" pitchFamily="34" charset="0"/>
              <a:buChar char="•"/>
            </a:pPr>
            <a:r>
              <a:rPr lang="en-US" sz="2400" dirty="0">
                <a:latin typeface="Times New Roman" panose="02020603050405020304" pitchFamily="18" charset="0"/>
                <a:ea typeface="Calibri" panose="020F0502020204030204" pitchFamily="34" charset="0"/>
                <a:cs typeface="Arial" panose="020B0604020202020204" pitchFamily="34" charset="0"/>
              </a:rPr>
              <a:t>Mass participation check:</a:t>
            </a:r>
            <a:endParaRPr lang="en-US" sz="2000" dirty="0">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Sum x =96% and Sum y =94%, and both are more than 90%.</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2" name="Rectangle 11"/>
          <p:cNvSpPr/>
          <p:nvPr/>
        </p:nvSpPr>
        <p:spPr>
          <a:xfrm>
            <a:off x="0" y="3625778"/>
            <a:ext cx="5349240" cy="685059"/>
          </a:xfrm>
          <a:prstGeom prst="rect">
            <a:avLst/>
          </a:prstGeom>
        </p:spPr>
        <p:txBody>
          <a:bodyPr wrap="square">
            <a:spAutoFit/>
          </a:bodyPr>
          <a:lstStyle/>
          <a:p>
            <a:pPr algn="just">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Sum x =91% and Sum y =98%, and both are more than 90</a:t>
            </a:r>
            <a:r>
              <a:rPr lang="en-US" dirty="0" smtClean="0">
                <a:latin typeface="Times New Roman" panose="02020603050405020304" pitchFamily="18" charset="0"/>
                <a:ea typeface="Calibri" panose="020F0502020204030204" pitchFamily="34" charset="0"/>
                <a:cs typeface="Arial" panose="020B0604020202020204" pitchFamily="34" charset="0"/>
              </a:rPr>
              <a:t>%. (Block 2)</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cxnSp>
        <p:nvCxnSpPr>
          <p:cNvPr id="17" name="Straight Connector 16"/>
          <p:cNvCxnSpPr/>
          <p:nvPr/>
        </p:nvCxnSpPr>
        <p:spPr>
          <a:xfrm flipH="1">
            <a:off x="5582603" y="0"/>
            <a:ext cx="1" cy="6858000"/>
          </a:xfrm>
          <a:prstGeom prst="line">
            <a:avLst/>
          </a:prstGeom>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5943600" y="90072"/>
            <a:ext cx="2258568" cy="468077"/>
          </a:xfrm>
          <a:prstGeom prst="rect">
            <a:avLst/>
          </a:prstGeom>
        </p:spPr>
        <p:txBody>
          <a:bodyPr wrap="square">
            <a:spAutoFit/>
          </a:bodyPr>
          <a:lstStyle/>
          <a:p>
            <a:pPr marL="285750" lvl="0" indent="-285750" algn="just">
              <a:lnSpc>
                <a:spcPct val="107000"/>
              </a:lnSpc>
              <a:spcAft>
                <a:spcPts val="800"/>
              </a:spcAft>
              <a:buFont typeface="Arial" panose="020B0604020202020204" pitchFamily="34" charset="0"/>
              <a:buChar char="•"/>
            </a:pPr>
            <a:r>
              <a:rPr lang="en-US" sz="2400" dirty="0">
                <a:latin typeface="Times New Roman" panose="02020603050405020304" pitchFamily="18" charset="0"/>
                <a:ea typeface="Calibri" panose="020F0502020204030204" pitchFamily="34" charset="0"/>
                <a:cs typeface="Arial" panose="020B0604020202020204" pitchFamily="34" charset="0"/>
              </a:rPr>
              <a:t>Drift check </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20" name="Picture 19"/>
          <p:cNvPicPr>
            <a:picLocks noChangeAspect="1"/>
          </p:cNvPicPr>
          <p:nvPr/>
        </p:nvPicPr>
        <p:blipFill>
          <a:blip r:embed="rId2"/>
          <a:stretch>
            <a:fillRect/>
          </a:stretch>
        </p:blipFill>
        <p:spPr>
          <a:xfrm>
            <a:off x="5648326" y="558149"/>
            <a:ext cx="6108192" cy="2493327"/>
          </a:xfrm>
          <a:prstGeom prst="rect">
            <a:avLst/>
          </a:prstGeom>
        </p:spPr>
      </p:pic>
      <p:sp>
        <p:nvSpPr>
          <p:cNvPr id="21" name="Rectangle 20"/>
          <p:cNvSpPr/>
          <p:nvPr/>
        </p:nvSpPr>
        <p:spPr>
          <a:xfrm>
            <a:off x="5582603" y="3051476"/>
            <a:ext cx="2242858" cy="369332"/>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Arial" panose="020B0604020202020204" pitchFamily="34" charset="0"/>
              </a:rPr>
              <a:t>Drift check for Block 1</a:t>
            </a:r>
            <a:endParaRPr lang="en-US" dirty="0"/>
          </a:p>
        </p:txBody>
      </p:sp>
      <p:pic>
        <p:nvPicPr>
          <p:cNvPr id="22" name="Picture 21"/>
          <p:cNvPicPr>
            <a:picLocks noChangeAspect="1"/>
          </p:cNvPicPr>
          <p:nvPr/>
        </p:nvPicPr>
        <p:blipFill>
          <a:blip r:embed="rId3"/>
          <a:stretch>
            <a:fillRect/>
          </a:stretch>
        </p:blipFill>
        <p:spPr>
          <a:xfrm>
            <a:off x="5582603" y="3552205"/>
            <a:ext cx="6503479" cy="2543175"/>
          </a:xfrm>
          <a:prstGeom prst="rect">
            <a:avLst/>
          </a:prstGeom>
        </p:spPr>
      </p:pic>
      <p:sp>
        <p:nvSpPr>
          <p:cNvPr id="23" name="Rectangle 22"/>
          <p:cNvSpPr/>
          <p:nvPr/>
        </p:nvSpPr>
        <p:spPr>
          <a:xfrm>
            <a:off x="5750244" y="6226777"/>
            <a:ext cx="2242858" cy="369332"/>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Arial" panose="020B0604020202020204" pitchFamily="34" charset="0"/>
              </a:rPr>
              <a:t>Drift check for Block </a:t>
            </a:r>
            <a:r>
              <a:rPr lang="en-US" dirty="0" smtClean="0">
                <a:latin typeface="Calibri" panose="020F0502020204030204" pitchFamily="34" charset="0"/>
                <a:ea typeface="Calibri" panose="020F0502020204030204" pitchFamily="34" charset="0"/>
                <a:cs typeface="Arial" panose="020B0604020202020204" pitchFamily="34" charset="0"/>
              </a:rPr>
              <a:t>2</a:t>
            </a:r>
            <a:endParaRPr lang="en-US" dirty="0"/>
          </a:p>
        </p:txBody>
      </p:sp>
    </p:spTree>
    <p:extLst>
      <p:ext uri="{BB962C8B-B14F-4D97-AF65-F5344CB8AC3E}">
        <p14:creationId xmlns:p14="http://schemas.microsoft.com/office/powerpoint/2010/main" val="4208294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139354"/>
            <a:ext cx="3347315" cy="400110"/>
          </a:xfrm>
          <a:prstGeom prst="rect">
            <a:avLst/>
          </a:prstGeom>
        </p:spPr>
        <p:txBody>
          <a:bodyPr wrap="square">
            <a:spAutoFit/>
          </a:bodyPr>
          <a:lstStyle/>
          <a:p>
            <a:pPr marL="285750" indent="-285750">
              <a:buFont typeface="Arial" panose="020B0604020202020204" pitchFamily="34" charset="0"/>
              <a:buChar char="•"/>
            </a:pPr>
            <a:r>
              <a:rPr lang="en-US" sz="2000" dirty="0">
                <a:latin typeface="Times New Roman" panose="02020603050405020304" pitchFamily="18" charset="0"/>
                <a:ea typeface="Calibri" panose="020F0502020204030204" pitchFamily="34" charset="0"/>
              </a:rPr>
              <a:t>Base shear check </a:t>
            </a:r>
            <a:endParaRPr lang="en-US" sz="2000" dirty="0"/>
          </a:p>
        </p:txBody>
      </p:sp>
      <p:pic>
        <p:nvPicPr>
          <p:cNvPr id="12" name="Picture 11"/>
          <p:cNvPicPr>
            <a:picLocks noChangeAspect="1"/>
          </p:cNvPicPr>
          <p:nvPr/>
        </p:nvPicPr>
        <p:blipFill>
          <a:blip r:embed="rId2"/>
          <a:stretch>
            <a:fillRect/>
          </a:stretch>
        </p:blipFill>
        <p:spPr>
          <a:xfrm>
            <a:off x="28855" y="740632"/>
            <a:ext cx="4581525" cy="2200275"/>
          </a:xfrm>
          <a:prstGeom prst="rect">
            <a:avLst/>
          </a:prstGeom>
        </p:spPr>
      </p:pic>
      <p:sp>
        <p:nvSpPr>
          <p:cNvPr id="13" name="Rectangle 12"/>
          <p:cNvSpPr/>
          <p:nvPr/>
        </p:nvSpPr>
        <p:spPr>
          <a:xfrm>
            <a:off x="0" y="2942020"/>
            <a:ext cx="5370701" cy="400110"/>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Arial" panose="020B0604020202020204" pitchFamily="34" charset="0"/>
              </a:rPr>
              <a:t>Manual and ETABs calculation for (V)s </a:t>
            </a:r>
            <a:r>
              <a:rPr lang="en-US" dirty="0" smtClean="0">
                <a:latin typeface="Calibri" panose="020F0502020204030204" pitchFamily="34" charset="0"/>
                <a:ea typeface="Calibri" panose="020F0502020204030204" pitchFamily="34" charset="0"/>
                <a:cs typeface="Arial" panose="020B0604020202020204" pitchFamily="34" charset="0"/>
              </a:rPr>
              <a:t>Value on block 1</a:t>
            </a:r>
            <a:r>
              <a:rPr lang="en-US" sz="2000" dirty="0" smtClean="0">
                <a:latin typeface="Times New Roman" panose="02020603050405020304" pitchFamily="18" charset="0"/>
                <a:ea typeface="Calibri" panose="020F0502020204030204" pitchFamily="34" charset="0"/>
              </a:rPr>
              <a:t> </a:t>
            </a:r>
            <a:endParaRPr lang="en-US" dirty="0"/>
          </a:p>
        </p:txBody>
      </p:sp>
      <p:sp>
        <p:nvSpPr>
          <p:cNvPr id="14" name="Rectangle 13"/>
          <p:cNvSpPr/>
          <p:nvPr/>
        </p:nvSpPr>
        <p:spPr>
          <a:xfrm>
            <a:off x="6736324" y="139354"/>
            <a:ext cx="1499128" cy="388696"/>
          </a:xfrm>
          <a:prstGeom prst="rect">
            <a:avLst/>
          </a:prstGeom>
        </p:spPr>
        <p:txBody>
          <a:bodyPr wrap="none">
            <a:spAutoFit/>
          </a:bodyPr>
          <a:lstStyle/>
          <a:p>
            <a:pPr algn="just">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Check Period:</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5" name="Picture 14"/>
          <p:cNvPicPr>
            <a:picLocks noChangeAspect="1"/>
          </p:cNvPicPr>
          <p:nvPr/>
        </p:nvPicPr>
        <p:blipFill>
          <a:blip r:embed="rId3"/>
          <a:stretch>
            <a:fillRect/>
          </a:stretch>
        </p:blipFill>
        <p:spPr>
          <a:xfrm>
            <a:off x="5979402" y="609639"/>
            <a:ext cx="2584234" cy="1659859"/>
          </a:xfrm>
          <a:prstGeom prst="rect">
            <a:avLst/>
          </a:prstGeom>
        </p:spPr>
      </p:pic>
      <p:cxnSp>
        <p:nvCxnSpPr>
          <p:cNvPr id="17" name="Straight Connector 16"/>
          <p:cNvCxnSpPr/>
          <p:nvPr/>
        </p:nvCxnSpPr>
        <p:spPr>
          <a:xfrm>
            <a:off x="5879592" y="0"/>
            <a:ext cx="82296" cy="6858000"/>
          </a:xfrm>
          <a:prstGeom prst="line">
            <a:avLst/>
          </a:prstGeom>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8712940" y="1728216"/>
            <a:ext cx="3132781" cy="369332"/>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Arial" panose="020B0604020202020204" pitchFamily="34" charset="0"/>
              </a:rPr>
              <a:t>Values of time Period in Block 1</a:t>
            </a:r>
            <a:endParaRPr lang="en-US" dirty="0"/>
          </a:p>
        </p:txBody>
      </p:sp>
      <mc:AlternateContent xmlns:mc="http://schemas.openxmlformats.org/markup-compatibility/2006" xmlns:a14="http://schemas.microsoft.com/office/drawing/2010/main">
        <mc:Choice Requires="a14">
          <p:sp>
            <p:nvSpPr>
              <p:cNvPr id="19" name="Rectangle 18"/>
              <p:cNvSpPr/>
              <p:nvPr/>
            </p:nvSpPr>
            <p:spPr>
              <a:xfrm>
                <a:off x="5961888" y="2298167"/>
                <a:ext cx="6096000" cy="1186607"/>
              </a:xfrm>
              <a:prstGeom prst="rect">
                <a:avLst/>
              </a:prstGeom>
            </p:spPr>
            <p:txBody>
              <a:bodyPr>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T method (A) =</a:t>
                </a:r>
                <a14:m>
                  <m:oMath xmlns:m="http://schemas.openxmlformats.org/officeDocument/2006/math">
                    <m:r>
                      <a:rPr lang="en-US" sz="1600" i="1">
                        <a:latin typeface="Cambria Math" panose="02040503050406030204" pitchFamily="18" charset="0"/>
                        <a:ea typeface="Calibri" panose="020F0502020204030204" pitchFamily="34" charset="0"/>
                        <a:cs typeface="Times New Roman" panose="02020603050405020304" pitchFamily="18" charset="0"/>
                      </a:rPr>
                      <m:t>0</m:t>
                    </m:r>
                    <m:r>
                      <a:rPr lang="en-US" sz="1600" i="1">
                        <a:latin typeface="Cambria Math" panose="02040503050406030204" pitchFamily="18" charset="0"/>
                        <a:ea typeface="Calibri" panose="020F0502020204030204" pitchFamily="34" charset="0"/>
                        <a:cs typeface="Times New Roman" panose="02020603050405020304" pitchFamily="18" charset="0"/>
                      </a:rPr>
                      <m:t>.</m:t>
                    </m:r>
                    <m:r>
                      <a:rPr lang="en-US" sz="1600" i="1">
                        <a:latin typeface="Cambria Math" panose="02040503050406030204" pitchFamily="18" charset="0"/>
                        <a:ea typeface="Calibri" panose="020F0502020204030204" pitchFamily="34" charset="0"/>
                        <a:cs typeface="Times New Roman" panose="02020603050405020304" pitchFamily="18" charset="0"/>
                      </a:rPr>
                      <m:t>426</m:t>
                    </m:r>
                    <m:r>
                      <a:rPr lang="en-US" sz="1600" i="1">
                        <a:latin typeface="Cambria Math" panose="02040503050406030204" pitchFamily="18" charset="0"/>
                        <a:ea typeface="Calibri" panose="020F0502020204030204" pitchFamily="34" charset="0"/>
                        <a:cs typeface="Times New Roman" panose="02020603050405020304" pitchFamily="18" charset="0"/>
                      </a:rPr>
                      <m:t>𝑠</m:t>
                    </m:r>
                  </m:oMath>
                </a14:m>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tabLst>
                    <a:tab pos="1927860" algn="l"/>
                    <a:tab pos="3962400" algn="l"/>
                  </a:tabLst>
                </a:pPr>
                <a:r>
                  <a:rPr lang="en-US" dirty="0">
                    <a:latin typeface="Times New Roman" panose="02020603050405020304" pitchFamily="18" charset="0"/>
                    <a:ea typeface="Calibri" panose="020F0502020204030204" pitchFamily="34" charset="0"/>
                    <a:cs typeface="Arial" panose="020B0604020202020204" pitchFamily="34" charset="0"/>
                  </a:rPr>
                  <a:t>T from </a:t>
                </a:r>
                <a:r>
                  <a:rPr lang="en-US" dirty="0" err="1">
                    <a:latin typeface="Times New Roman" panose="02020603050405020304" pitchFamily="18" charset="0"/>
                    <a:ea typeface="Calibri" panose="020F0502020204030204" pitchFamily="34" charset="0"/>
                    <a:cs typeface="Arial" panose="020B0604020202020204" pitchFamily="34" charset="0"/>
                  </a:rPr>
                  <a:t>Etabs</a:t>
                </a:r>
                <a:r>
                  <a:rPr lang="en-US" dirty="0">
                    <a:latin typeface="Times New Roman" panose="02020603050405020304" pitchFamily="18" charset="0"/>
                    <a:ea typeface="Calibri" panose="020F0502020204030204" pitchFamily="34" charset="0"/>
                    <a:cs typeface="Arial" panose="020B0604020202020204" pitchFamily="34" charset="0"/>
                  </a:rPr>
                  <a:t> = 0.57s</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tabLst>
                    <a:tab pos="1927860" algn="l"/>
                    <a:tab pos="3962400" algn="l"/>
                  </a:tabLst>
                </a:pPr>
                <a:r>
                  <a:rPr lang="en-US" dirty="0">
                    <a:latin typeface="Times New Roman" panose="02020603050405020304" pitchFamily="18" charset="0"/>
                    <a:ea typeface="Calibri" panose="020F0502020204030204" pitchFamily="34" charset="0"/>
                    <a:cs typeface="Arial" panose="020B0604020202020204" pitchFamily="34" charset="0"/>
                  </a:rPr>
                  <a:t>1.4*0.426 = 0.59 &gt; T from ETABs = 0.57 → Check is </a:t>
                </a:r>
                <a:r>
                  <a:rPr lang="en-US" b="1" dirty="0">
                    <a:solidFill>
                      <a:srgbClr val="FF0000"/>
                    </a:solidFill>
                    <a:latin typeface="Times New Roman" panose="02020603050405020304" pitchFamily="18" charset="0"/>
                    <a:ea typeface="Calibri" panose="020F0502020204030204" pitchFamily="34" charset="0"/>
                    <a:cs typeface="Arial" panose="020B0604020202020204" pitchFamily="34" charset="0"/>
                  </a:rPr>
                  <a:t>OK</a:t>
                </a:r>
                <a:endParaRPr lang="en-US" sz="1600" dirty="0">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19" name="Rectangle 18"/>
              <p:cNvSpPr>
                <a:spLocks noRot="1" noChangeAspect="1" noMove="1" noResize="1" noEditPoints="1" noAdjustHandles="1" noChangeArrowheads="1" noChangeShapeType="1" noTextEdit="1"/>
              </p:cNvSpPr>
              <p:nvPr/>
            </p:nvSpPr>
            <p:spPr>
              <a:xfrm>
                <a:off x="5961888" y="2298167"/>
                <a:ext cx="6096000" cy="1186607"/>
              </a:xfrm>
              <a:prstGeom prst="rect">
                <a:avLst/>
              </a:prstGeom>
              <a:blipFill>
                <a:blip r:embed="rId4"/>
                <a:stretch>
                  <a:fillRect l="-800" t="-3077" b="-5641"/>
                </a:stretch>
              </a:blipFill>
            </p:spPr>
            <p:txBody>
              <a:bodyPr/>
              <a:lstStyle/>
              <a:p>
                <a:r>
                  <a:rPr lang="en-US">
                    <a:noFill/>
                  </a:rPr>
                  <a:t> </a:t>
                </a:r>
              </a:p>
            </p:txBody>
          </p:sp>
        </mc:Fallback>
      </mc:AlternateContent>
      <p:pic>
        <p:nvPicPr>
          <p:cNvPr id="20" name="Picture 19"/>
          <p:cNvPicPr>
            <a:picLocks noChangeAspect="1"/>
          </p:cNvPicPr>
          <p:nvPr/>
        </p:nvPicPr>
        <p:blipFill>
          <a:blip r:embed="rId5"/>
          <a:stretch>
            <a:fillRect/>
          </a:stretch>
        </p:blipFill>
        <p:spPr>
          <a:xfrm>
            <a:off x="28855" y="3438463"/>
            <a:ext cx="3819525" cy="1905000"/>
          </a:xfrm>
          <a:prstGeom prst="rect">
            <a:avLst/>
          </a:prstGeom>
        </p:spPr>
      </p:pic>
      <p:sp>
        <p:nvSpPr>
          <p:cNvPr id="21" name="Rectangle 20"/>
          <p:cNvSpPr/>
          <p:nvPr/>
        </p:nvSpPr>
        <p:spPr>
          <a:xfrm>
            <a:off x="0" y="5544631"/>
            <a:ext cx="5370701" cy="400110"/>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Arial" panose="020B0604020202020204" pitchFamily="34" charset="0"/>
              </a:rPr>
              <a:t>Manual and ETABs calculation for (V)s </a:t>
            </a:r>
            <a:r>
              <a:rPr lang="en-US" dirty="0" smtClean="0">
                <a:latin typeface="Calibri" panose="020F0502020204030204" pitchFamily="34" charset="0"/>
                <a:ea typeface="Calibri" panose="020F0502020204030204" pitchFamily="34" charset="0"/>
                <a:cs typeface="Arial" panose="020B0604020202020204" pitchFamily="34" charset="0"/>
              </a:rPr>
              <a:t>Value on block 2</a:t>
            </a:r>
            <a:r>
              <a:rPr lang="en-US" sz="2000" dirty="0" smtClean="0">
                <a:latin typeface="Times New Roman" panose="02020603050405020304" pitchFamily="18" charset="0"/>
                <a:ea typeface="Calibri" panose="020F0502020204030204" pitchFamily="34" charset="0"/>
              </a:rPr>
              <a:t> </a:t>
            </a:r>
            <a:endParaRPr lang="en-US" dirty="0"/>
          </a:p>
        </p:txBody>
      </p:sp>
      <p:pic>
        <p:nvPicPr>
          <p:cNvPr id="22" name="Picture 21"/>
          <p:cNvPicPr>
            <a:picLocks noChangeAspect="1"/>
          </p:cNvPicPr>
          <p:nvPr/>
        </p:nvPicPr>
        <p:blipFill>
          <a:blip r:embed="rId6"/>
          <a:stretch>
            <a:fillRect/>
          </a:stretch>
        </p:blipFill>
        <p:spPr>
          <a:xfrm>
            <a:off x="5979403" y="3513443"/>
            <a:ext cx="3365766" cy="1714500"/>
          </a:xfrm>
          <a:prstGeom prst="rect">
            <a:avLst/>
          </a:prstGeom>
        </p:spPr>
      </p:pic>
      <mc:AlternateContent xmlns:mc="http://schemas.openxmlformats.org/markup-compatibility/2006" xmlns:a14="http://schemas.microsoft.com/office/drawing/2010/main">
        <mc:Choice Requires="a14">
          <p:sp>
            <p:nvSpPr>
              <p:cNvPr id="23" name="Rectangle 22"/>
              <p:cNvSpPr/>
              <p:nvPr/>
            </p:nvSpPr>
            <p:spPr>
              <a:xfrm>
                <a:off x="5879592" y="5209142"/>
                <a:ext cx="6096000" cy="1186607"/>
              </a:xfrm>
              <a:prstGeom prst="rect">
                <a:avLst/>
              </a:prstGeom>
            </p:spPr>
            <p:txBody>
              <a:bodyPr>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T method (A) =</a:t>
                </a:r>
                <a14:m>
                  <m:oMath xmlns:m="http://schemas.openxmlformats.org/officeDocument/2006/math">
                    <m:r>
                      <a:rPr lang="en-US" sz="1600" i="1">
                        <a:effectLst/>
                        <a:latin typeface="Cambria Math" panose="02040503050406030204" pitchFamily="18" charset="0"/>
                        <a:ea typeface="Calibri" panose="020F0502020204030204" pitchFamily="34" charset="0"/>
                        <a:cs typeface="Times New Roman" panose="02020603050405020304" pitchFamily="18" charset="0"/>
                      </a:rPr>
                      <m:t>0</m:t>
                    </m:r>
                    <m:r>
                      <a:rPr lang="en-US" sz="1600" i="1">
                        <a:effectLst/>
                        <a:latin typeface="Cambria Math" panose="02040503050406030204" pitchFamily="18" charset="0"/>
                        <a:ea typeface="Calibri" panose="020F0502020204030204" pitchFamily="34" charset="0"/>
                        <a:cs typeface="Times New Roman" panose="02020603050405020304" pitchFamily="18" charset="0"/>
                      </a:rPr>
                      <m:t>.</m:t>
                    </m:r>
                    <m:r>
                      <a:rPr lang="en-US" sz="1600" i="1">
                        <a:effectLst/>
                        <a:latin typeface="Cambria Math" panose="02040503050406030204" pitchFamily="18" charset="0"/>
                        <a:ea typeface="Calibri" panose="020F0502020204030204" pitchFamily="34" charset="0"/>
                        <a:cs typeface="Times New Roman" panose="02020603050405020304" pitchFamily="18" charset="0"/>
                      </a:rPr>
                      <m:t>426</m:t>
                    </m:r>
                    <m:r>
                      <a:rPr lang="en-US" sz="1600" i="1">
                        <a:effectLst/>
                        <a:latin typeface="Cambria Math" panose="02040503050406030204" pitchFamily="18" charset="0"/>
                        <a:ea typeface="Calibri" panose="020F0502020204030204" pitchFamily="34" charset="0"/>
                        <a:cs typeface="Times New Roman" panose="02020603050405020304" pitchFamily="18" charset="0"/>
                      </a:rPr>
                      <m:t>𝑠</m:t>
                    </m:r>
                  </m:oMath>
                </a14:m>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T from </a:t>
                </a:r>
                <a:r>
                  <a:rPr lang="en-US" dirty="0" err="1">
                    <a:latin typeface="Times New Roman" panose="02020603050405020304" pitchFamily="18" charset="0"/>
                    <a:ea typeface="Calibri" panose="020F0502020204030204" pitchFamily="34" charset="0"/>
                    <a:cs typeface="Arial" panose="020B0604020202020204" pitchFamily="34" charset="0"/>
                  </a:rPr>
                  <a:t>Etabs</a:t>
                </a:r>
                <a:r>
                  <a:rPr lang="en-US" dirty="0">
                    <a:latin typeface="Times New Roman" panose="02020603050405020304" pitchFamily="18" charset="0"/>
                    <a:ea typeface="Calibri" panose="020F0502020204030204" pitchFamily="34" charset="0"/>
                    <a:cs typeface="Arial" panose="020B0604020202020204" pitchFamily="34" charset="0"/>
                  </a:rPr>
                  <a:t> = 0.502s</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1.4*0.426 = 0.59 &gt; T from ETABs = 0.5 → Check is </a:t>
                </a:r>
                <a:r>
                  <a:rPr lang="en-US" b="1" dirty="0">
                    <a:latin typeface="Times New Roman" panose="02020603050405020304" pitchFamily="18" charset="0"/>
                    <a:ea typeface="Calibri" panose="020F0502020204030204" pitchFamily="34" charset="0"/>
                    <a:cs typeface="Arial" panose="020B0604020202020204" pitchFamily="34" charset="0"/>
                  </a:rPr>
                  <a:t>OK</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23" name="Rectangle 22"/>
              <p:cNvSpPr>
                <a:spLocks noRot="1" noChangeAspect="1" noMove="1" noResize="1" noEditPoints="1" noAdjustHandles="1" noChangeArrowheads="1" noChangeShapeType="1" noTextEdit="1"/>
              </p:cNvSpPr>
              <p:nvPr/>
            </p:nvSpPr>
            <p:spPr>
              <a:xfrm>
                <a:off x="5879592" y="5209142"/>
                <a:ext cx="6096000" cy="1186607"/>
              </a:xfrm>
              <a:prstGeom prst="rect">
                <a:avLst/>
              </a:prstGeom>
              <a:blipFill>
                <a:blip r:embed="rId7"/>
                <a:stretch>
                  <a:fillRect l="-900" t="-3093" b="-6186"/>
                </a:stretch>
              </a:blipFill>
            </p:spPr>
            <p:txBody>
              <a:bodyPr/>
              <a:lstStyle/>
              <a:p>
                <a:r>
                  <a:rPr lang="en-US">
                    <a:noFill/>
                  </a:rPr>
                  <a:t> </a:t>
                </a:r>
              </a:p>
            </p:txBody>
          </p:sp>
        </mc:Fallback>
      </mc:AlternateContent>
      <p:sp>
        <p:nvSpPr>
          <p:cNvPr id="24" name="Rectangle 23"/>
          <p:cNvSpPr/>
          <p:nvPr/>
        </p:nvSpPr>
        <p:spPr>
          <a:xfrm>
            <a:off x="9378114" y="4581612"/>
            <a:ext cx="2813886" cy="646331"/>
          </a:xfrm>
          <a:prstGeom prst="rect">
            <a:avLst/>
          </a:prstGeom>
        </p:spPr>
        <p:txBody>
          <a:bodyPr wrap="square">
            <a:spAutoFit/>
          </a:bodyPr>
          <a:lstStyle/>
          <a:p>
            <a:r>
              <a:rPr lang="en-US" dirty="0">
                <a:latin typeface="Calibri" panose="020F0502020204030204" pitchFamily="34" charset="0"/>
                <a:ea typeface="Calibri" panose="020F0502020204030204" pitchFamily="34" charset="0"/>
                <a:cs typeface="Arial" panose="020B0604020202020204" pitchFamily="34" charset="0"/>
              </a:rPr>
              <a:t>Values of time period in Block 2</a:t>
            </a:r>
            <a:endParaRPr lang="en-US" dirty="0"/>
          </a:p>
        </p:txBody>
      </p:sp>
    </p:spTree>
    <p:extLst>
      <p:ext uri="{BB962C8B-B14F-4D97-AF65-F5344CB8AC3E}">
        <p14:creationId xmlns:p14="http://schemas.microsoft.com/office/powerpoint/2010/main" val="36410134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600587" y="89654"/>
            <a:ext cx="4401181" cy="584775"/>
          </a:xfrm>
          <a:prstGeom prst="rect">
            <a:avLst/>
          </a:prstGeom>
        </p:spPr>
        <p:txBody>
          <a:bodyPr wrap="square">
            <a:spAutoFit/>
          </a:bodyPr>
          <a:lstStyle/>
          <a:p>
            <a:r>
              <a:rPr lang="en-US" sz="3200" dirty="0">
                <a:latin typeface="Times New Roman" panose="02020603050405020304" pitchFamily="18" charset="0"/>
                <a:ea typeface="Calibri" panose="020F0502020204030204" pitchFamily="34" charset="0"/>
                <a:cs typeface="Arial" panose="020B0604020202020204" pitchFamily="34" charset="0"/>
              </a:rPr>
              <a:t>Design element</a:t>
            </a:r>
            <a:endParaRPr lang="en-US" sz="3200" dirty="0"/>
          </a:p>
        </p:txBody>
      </p:sp>
      <p:sp>
        <p:nvSpPr>
          <p:cNvPr id="13" name="Rectangle 12"/>
          <p:cNvSpPr/>
          <p:nvPr/>
        </p:nvSpPr>
        <p:spPr>
          <a:xfrm>
            <a:off x="694535" y="994910"/>
            <a:ext cx="3182521" cy="523220"/>
          </a:xfrm>
          <a:prstGeom prst="rect">
            <a:avLst/>
          </a:prstGeom>
        </p:spPr>
        <p:txBody>
          <a:bodyPr wrap="square">
            <a:spAutoFit/>
          </a:bodyPr>
          <a:lstStyle/>
          <a:p>
            <a:r>
              <a:rPr lang="en-US" sz="2800" dirty="0">
                <a:latin typeface="Times New Roman" panose="02020603050405020304" pitchFamily="18" charset="0"/>
                <a:ea typeface="Calibri" panose="020F0502020204030204" pitchFamily="34" charset="0"/>
                <a:cs typeface="Arial" panose="020B0604020202020204" pitchFamily="34" charset="0"/>
              </a:rPr>
              <a:t>Design of column </a:t>
            </a:r>
            <a:endParaRPr lang="en-US" sz="2800" dirty="0"/>
          </a:p>
        </p:txBody>
      </p:sp>
      <p:pic>
        <p:nvPicPr>
          <p:cNvPr id="15" name="Picture 14"/>
          <p:cNvPicPr>
            <a:picLocks noChangeAspect="1"/>
          </p:cNvPicPr>
          <p:nvPr/>
        </p:nvPicPr>
        <p:blipFill>
          <a:blip r:embed="rId2"/>
          <a:stretch>
            <a:fillRect/>
          </a:stretch>
        </p:blipFill>
        <p:spPr>
          <a:xfrm>
            <a:off x="1" y="1555373"/>
            <a:ext cx="7315200" cy="1171575"/>
          </a:xfrm>
          <a:prstGeom prst="rect">
            <a:avLst/>
          </a:prstGeom>
        </p:spPr>
      </p:pic>
      <p:sp>
        <p:nvSpPr>
          <p:cNvPr id="16" name="Rectangle 15"/>
          <p:cNvSpPr/>
          <p:nvPr/>
        </p:nvSpPr>
        <p:spPr>
          <a:xfrm>
            <a:off x="172021" y="2878574"/>
            <a:ext cx="3962303" cy="369332"/>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Arial" panose="020B0604020202020204" pitchFamily="34" charset="0"/>
              </a:rPr>
              <a:t>The reinforcement of columns in block 1</a:t>
            </a:r>
            <a:endParaRPr lang="en-US" dirty="0"/>
          </a:p>
        </p:txBody>
      </p:sp>
      <p:pic>
        <p:nvPicPr>
          <p:cNvPr id="17" name="Picture 16"/>
          <p:cNvPicPr>
            <a:picLocks noChangeAspect="1"/>
          </p:cNvPicPr>
          <p:nvPr/>
        </p:nvPicPr>
        <p:blipFill>
          <a:blip r:embed="rId3"/>
          <a:stretch>
            <a:fillRect/>
          </a:stretch>
        </p:blipFill>
        <p:spPr>
          <a:xfrm>
            <a:off x="7656013" y="2782258"/>
            <a:ext cx="4309110" cy="1757934"/>
          </a:xfrm>
          <a:prstGeom prst="rect">
            <a:avLst/>
          </a:prstGeom>
        </p:spPr>
      </p:pic>
    </p:spTree>
    <p:extLst>
      <p:ext uri="{BB962C8B-B14F-4D97-AF65-F5344CB8AC3E}">
        <p14:creationId xmlns:p14="http://schemas.microsoft.com/office/powerpoint/2010/main" val="35721979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24371" y="171950"/>
            <a:ext cx="4037317" cy="523220"/>
          </a:xfrm>
          <a:prstGeom prst="rect">
            <a:avLst/>
          </a:prstGeom>
        </p:spPr>
        <p:txBody>
          <a:bodyPr wrap="square">
            <a:spAutoFit/>
          </a:bodyPr>
          <a:lstStyle/>
          <a:p>
            <a:r>
              <a:rPr lang="en-US" sz="2800" dirty="0">
                <a:latin typeface="Times New Roman" panose="02020603050405020304" pitchFamily="18" charset="0"/>
                <a:ea typeface="Calibri" panose="020F0502020204030204" pitchFamily="34" charset="0"/>
              </a:rPr>
              <a:t>Design of beam </a:t>
            </a:r>
            <a:endParaRPr lang="en-US" sz="2800" dirty="0"/>
          </a:p>
        </p:txBody>
      </p:sp>
      <p:pic>
        <p:nvPicPr>
          <p:cNvPr id="9" name="Picture 8"/>
          <p:cNvPicPr>
            <a:picLocks noChangeAspect="1"/>
          </p:cNvPicPr>
          <p:nvPr/>
        </p:nvPicPr>
        <p:blipFill>
          <a:blip r:embed="rId2"/>
          <a:stretch>
            <a:fillRect/>
          </a:stretch>
        </p:blipFill>
        <p:spPr>
          <a:xfrm>
            <a:off x="0" y="3016698"/>
            <a:ext cx="5669280" cy="1568965"/>
          </a:xfrm>
          <a:prstGeom prst="rect">
            <a:avLst/>
          </a:prstGeom>
        </p:spPr>
      </p:pic>
      <p:pic>
        <p:nvPicPr>
          <p:cNvPr id="12" name="Picture 11"/>
          <p:cNvPicPr>
            <a:picLocks noChangeAspect="1"/>
          </p:cNvPicPr>
          <p:nvPr/>
        </p:nvPicPr>
        <p:blipFill>
          <a:blip r:embed="rId3"/>
          <a:stretch>
            <a:fillRect/>
          </a:stretch>
        </p:blipFill>
        <p:spPr>
          <a:xfrm>
            <a:off x="90032" y="1126989"/>
            <a:ext cx="5579248" cy="1455992"/>
          </a:xfrm>
          <a:prstGeom prst="rect">
            <a:avLst/>
          </a:prstGeom>
        </p:spPr>
      </p:pic>
      <p:sp>
        <p:nvSpPr>
          <p:cNvPr id="13" name="Rectangle 12"/>
          <p:cNvSpPr/>
          <p:nvPr/>
        </p:nvSpPr>
        <p:spPr>
          <a:xfrm>
            <a:off x="-3578" y="2582981"/>
            <a:ext cx="5469318" cy="369332"/>
          </a:xfrm>
          <a:prstGeom prst="rect">
            <a:avLst/>
          </a:prstGeom>
        </p:spPr>
        <p:txBody>
          <a:bodyPr wrap="none">
            <a:spAutoFit/>
          </a:bodyPr>
          <a:lstStyle/>
          <a:p>
            <a:pPr>
              <a:spcAft>
                <a:spcPts val="1000"/>
              </a:spcAft>
            </a:pPr>
            <a:r>
              <a:rPr lang="en-US" i="1" dirty="0">
                <a:solidFill>
                  <a:srgbClr val="44546A"/>
                </a:solidFill>
                <a:latin typeface="Calibri" panose="020F0502020204030204" pitchFamily="34" charset="0"/>
                <a:ea typeface="Calibri" panose="020F0502020204030204" pitchFamily="34" charset="0"/>
                <a:cs typeface="Arial" panose="020B0604020202020204" pitchFamily="34" charset="0"/>
              </a:rPr>
              <a:t>Check for doubly reinforcement for the beams in block 1</a:t>
            </a:r>
          </a:p>
        </p:txBody>
      </p:sp>
      <p:pic>
        <p:nvPicPr>
          <p:cNvPr id="14" name="Picture 13"/>
          <p:cNvPicPr>
            <a:picLocks noChangeAspect="1"/>
          </p:cNvPicPr>
          <p:nvPr/>
        </p:nvPicPr>
        <p:blipFill>
          <a:blip r:embed="rId4"/>
          <a:stretch>
            <a:fillRect/>
          </a:stretch>
        </p:blipFill>
        <p:spPr>
          <a:xfrm>
            <a:off x="90032" y="4976152"/>
            <a:ext cx="5480779" cy="954749"/>
          </a:xfrm>
          <a:prstGeom prst="rect">
            <a:avLst/>
          </a:prstGeom>
        </p:spPr>
      </p:pic>
      <p:sp>
        <p:nvSpPr>
          <p:cNvPr id="15" name="Rectangle 14"/>
          <p:cNvSpPr/>
          <p:nvPr/>
        </p:nvSpPr>
        <p:spPr>
          <a:xfrm>
            <a:off x="448503" y="5955769"/>
            <a:ext cx="3789051" cy="369332"/>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Arial" panose="020B0604020202020204" pitchFamily="34" charset="0"/>
              </a:rPr>
              <a:t> beam to calculate the shear in block 1</a:t>
            </a:r>
            <a:endParaRPr lang="en-US" dirty="0"/>
          </a:p>
        </p:txBody>
      </p:sp>
      <p:pic>
        <p:nvPicPr>
          <p:cNvPr id="16" name="Picture 15"/>
          <p:cNvPicPr>
            <a:picLocks noChangeAspect="1"/>
          </p:cNvPicPr>
          <p:nvPr/>
        </p:nvPicPr>
        <p:blipFill>
          <a:blip r:embed="rId5"/>
          <a:stretch>
            <a:fillRect/>
          </a:stretch>
        </p:blipFill>
        <p:spPr>
          <a:xfrm>
            <a:off x="5762890" y="2115048"/>
            <a:ext cx="6429110" cy="3709680"/>
          </a:xfrm>
          <a:prstGeom prst="rect">
            <a:avLst/>
          </a:prstGeom>
        </p:spPr>
      </p:pic>
      <p:sp>
        <p:nvSpPr>
          <p:cNvPr id="17" name="Rectangle 16"/>
          <p:cNvSpPr/>
          <p:nvPr/>
        </p:nvSpPr>
        <p:spPr>
          <a:xfrm>
            <a:off x="6838121" y="1393320"/>
            <a:ext cx="4094921" cy="461665"/>
          </a:xfrm>
          <a:prstGeom prst="rect">
            <a:avLst/>
          </a:prstGeom>
        </p:spPr>
        <p:txBody>
          <a:bodyPr wrap="square">
            <a:spAutoFit/>
          </a:bodyPr>
          <a:lstStyle/>
          <a:p>
            <a:r>
              <a:rPr lang="en-US" sz="2400" dirty="0">
                <a:latin typeface="Calibri" panose="020F0502020204030204" pitchFamily="34" charset="0"/>
                <a:ea typeface="Calibri" panose="020F0502020204030204" pitchFamily="34" charset="0"/>
                <a:cs typeface="Arial" panose="020B0604020202020204" pitchFamily="34" charset="0"/>
              </a:rPr>
              <a:t>Distributions of the Beams</a:t>
            </a:r>
            <a:endParaRPr lang="en-US" sz="2400" dirty="0"/>
          </a:p>
        </p:txBody>
      </p:sp>
    </p:spTree>
    <p:extLst>
      <p:ext uri="{BB962C8B-B14F-4D97-AF65-F5344CB8AC3E}">
        <p14:creationId xmlns:p14="http://schemas.microsoft.com/office/powerpoint/2010/main" val="36988091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899989" y="779430"/>
            <a:ext cx="2741707" cy="523220"/>
          </a:xfrm>
          <a:prstGeom prst="rect">
            <a:avLst/>
          </a:prstGeom>
        </p:spPr>
        <p:txBody>
          <a:bodyPr wrap="square">
            <a:spAutoFit/>
          </a:bodyPr>
          <a:lstStyle/>
          <a:p>
            <a:r>
              <a:rPr lang="en-US" sz="2800" dirty="0">
                <a:latin typeface="Times New Roman" panose="02020603050405020304" pitchFamily="18" charset="0"/>
                <a:ea typeface="Calibri" panose="020F0502020204030204" pitchFamily="34" charset="0"/>
                <a:cs typeface="Arial" panose="020B0604020202020204" pitchFamily="34" charset="0"/>
              </a:rPr>
              <a:t>Design of slab</a:t>
            </a:r>
            <a:endParaRPr lang="en-US" sz="2800" dirty="0"/>
          </a:p>
        </p:txBody>
      </p:sp>
      <p:pic>
        <p:nvPicPr>
          <p:cNvPr id="13" name="Picture 12"/>
          <p:cNvPicPr>
            <a:picLocks noChangeAspect="1"/>
          </p:cNvPicPr>
          <p:nvPr/>
        </p:nvPicPr>
        <p:blipFill>
          <a:blip r:embed="rId2"/>
          <a:stretch>
            <a:fillRect/>
          </a:stretch>
        </p:blipFill>
        <p:spPr>
          <a:xfrm>
            <a:off x="6396968" y="1183786"/>
            <a:ext cx="5609502" cy="2611567"/>
          </a:xfrm>
          <a:prstGeom prst="rect">
            <a:avLst/>
          </a:prstGeom>
        </p:spPr>
      </p:pic>
      <p:pic>
        <p:nvPicPr>
          <p:cNvPr id="14" name="Picture 13"/>
          <p:cNvPicPr/>
          <p:nvPr/>
        </p:nvPicPr>
        <p:blipFill>
          <a:blip r:embed="rId3">
            <a:extLst>
              <a:ext uri="{28A0092B-C50C-407E-A947-70E740481C1C}">
                <a14:useLocalDpi xmlns:a14="http://schemas.microsoft.com/office/drawing/2010/main" val="0"/>
              </a:ext>
            </a:extLst>
          </a:blip>
          <a:srcRect/>
          <a:stretch>
            <a:fillRect/>
          </a:stretch>
        </p:blipFill>
        <p:spPr bwMode="auto">
          <a:xfrm>
            <a:off x="128890" y="1422325"/>
            <a:ext cx="5667611" cy="1877465"/>
          </a:xfrm>
          <a:prstGeom prst="rect">
            <a:avLst/>
          </a:prstGeom>
          <a:noFill/>
        </p:spPr>
      </p:pic>
      <p:pic>
        <p:nvPicPr>
          <p:cNvPr id="15" name="Picture 14"/>
          <p:cNvPicPr/>
          <p:nvPr/>
        </p:nvPicPr>
        <p:blipFill>
          <a:blip r:embed="rId4">
            <a:extLst>
              <a:ext uri="{28A0092B-C50C-407E-A947-70E740481C1C}">
                <a14:useLocalDpi xmlns:a14="http://schemas.microsoft.com/office/drawing/2010/main" val="0"/>
              </a:ext>
            </a:extLst>
          </a:blip>
          <a:srcRect/>
          <a:stretch>
            <a:fillRect/>
          </a:stretch>
        </p:blipFill>
        <p:spPr bwMode="auto">
          <a:xfrm>
            <a:off x="128890" y="4033892"/>
            <a:ext cx="5553710" cy="1850073"/>
          </a:xfrm>
          <a:prstGeom prst="rect">
            <a:avLst/>
          </a:prstGeom>
          <a:noFill/>
        </p:spPr>
      </p:pic>
      <p:cxnSp>
        <p:nvCxnSpPr>
          <p:cNvPr id="17" name="Straight Arrow Connector 16"/>
          <p:cNvCxnSpPr/>
          <p:nvPr/>
        </p:nvCxnSpPr>
        <p:spPr>
          <a:xfrm>
            <a:off x="5852160" y="2552369"/>
            <a:ext cx="54480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5852160" y="5096786"/>
            <a:ext cx="477078" cy="159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3" name="Picture 22"/>
          <p:cNvPicPr>
            <a:picLocks noChangeAspect="1"/>
          </p:cNvPicPr>
          <p:nvPr/>
        </p:nvPicPr>
        <p:blipFill>
          <a:blip r:embed="rId5"/>
          <a:stretch>
            <a:fillRect/>
          </a:stretch>
        </p:blipFill>
        <p:spPr>
          <a:xfrm>
            <a:off x="6396968" y="4002800"/>
            <a:ext cx="5609502" cy="2219778"/>
          </a:xfrm>
          <a:prstGeom prst="rect">
            <a:avLst/>
          </a:prstGeom>
        </p:spPr>
      </p:pic>
    </p:spTree>
    <p:extLst>
      <p:ext uri="{BB962C8B-B14F-4D97-AF65-F5344CB8AC3E}">
        <p14:creationId xmlns:p14="http://schemas.microsoft.com/office/powerpoint/2010/main" val="3776887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3446" y="320040"/>
            <a:ext cx="3910618" cy="1408176"/>
          </a:xfrm>
          <a:solidFill>
            <a:schemeClr val="tx1">
              <a:lumMod val="50000"/>
              <a:lumOff val="50000"/>
            </a:schemeClr>
          </a:solidFill>
        </p:spPr>
        <p:style>
          <a:lnRef idx="0">
            <a:schemeClr val="dk1"/>
          </a:lnRef>
          <a:fillRef idx="3">
            <a:schemeClr val="dk1"/>
          </a:fillRef>
          <a:effectRef idx="3">
            <a:schemeClr val="dk1"/>
          </a:effectRef>
          <a:fontRef idx="minor">
            <a:schemeClr val="lt1"/>
          </a:fontRef>
        </p:style>
        <p:txBody>
          <a:bodyPr>
            <a:noAutofit/>
          </a:bodyPr>
          <a:lstStyle/>
          <a:p>
            <a:pPr algn="l"/>
            <a:r>
              <a:rPr lang="en-US" dirty="0" smtClean="0"/>
              <a:t>Site Analysis  </a:t>
            </a:r>
            <a:br>
              <a:rPr lang="en-US" dirty="0" smtClean="0"/>
            </a:br>
            <a:endParaRPr lang="en-US" dirty="0"/>
          </a:p>
        </p:txBody>
      </p:sp>
      <p:pic>
        <p:nvPicPr>
          <p:cNvPr id="6" name="Picture 5" descr="C:\Users\LAPTOP~1\AppData\Local\Temp\Rar$DIa252.16988\MAP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6337" y="2125831"/>
            <a:ext cx="5224835" cy="4457849"/>
          </a:xfrm>
          <a:prstGeom prst="rect">
            <a:avLst/>
          </a:prstGeom>
          <a:noFill/>
          <a:ln>
            <a:noFill/>
          </a:ln>
        </p:spPr>
      </p:pic>
      <p:pic>
        <p:nvPicPr>
          <p:cNvPr id="9" name="Picture 8" descr="C:\Users\laptop center\Downloads\Floors (1).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57685" y="2125831"/>
            <a:ext cx="5485765" cy="4457848"/>
          </a:xfrm>
          <a:prstGeom prst="rect">
            <a:avLst/>
          </a:prstGeom>
          <a:noFill/>
          <a:ln>
            <a:noFill/>
          </a:ln>
        </p:spPr>
      </p:pic>
      <p:sp>
        <p:nvSpPr>
          <p:cNvPr id="5" name="TextBox 4"/>
          <p:cNvSpPr txBox="1"/>
          <p:nvPr/>
        </p:nvSpPr>
        <p:spPr>
          <a:xfrm>
            <a:off x="11642103" y="6220485"/>
            <a:ext cx="766713" cy="707886"/>
          </a:xfrm>
          <a:prstGeom prst="rect">
            <a:avLst/>
          </a:prstGeom>
          <a:noFill/>
        </p:spPr>
        <p:txBody>
          <a:bodyPr wrap="square" rtlCol="0">
            <a:spAutoFit/>
          </a:bodyPr>
          <a:lstStyle/>
          <a:p>
            <a:r>
              <a:rPr lang="ar-SA" sz="4000" b="1" dirty="0" smtClean="0">
                <a:solidFill>
                  <a:schemeClr val="bg1"/>
                </a:solidFill>
              </a:rPr>
              <a:t>5</a:t>
            </a:r>
            <a:endParaRPr lang="en-US" sz="4000" b="1" dirty="0">
              <a:solidFill>
                <a:schemeClr val="bg1"/>
              </a:solidFill>
            </a:endParaRPr>
          </a:p>
        </p:txBody>
      </p:sp>
    </p:spTree>
    <p:extLst>
      <p:ext uri="{BB962C8B-B14F-4D97-AF65-F5344CB8AC3E}">
        <p14:creationId xmlns:p14="http://schemas.microsoft.com/office/powerpoint/2010/main" val="228019445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09903" y="0"/>
            <a:ext cx="4151785" cy="584775"/>
          </a:xfrm>
          <a:prstGeom prst="rect">
            <a:avLst/>
          </a:prstGeom>
        </p:spPr>
        <p:txBody>
          <a:bodyPr wrap="square">
            <a:spAutoFit/>
          </a:bodyPr>
          <a:lstStyle/>
          <a:p>
            <a:r>
              <a:rPr lang="en-US" sz="3200" dirty="0">
                <a:latin typeface="Times New Roman" panose="02020603050405020304" pitchFamily="18" charset="0"/>
                <a:ea typeface="Calibri" panose="020F0502020204030204" pitchFamily="34" charset="0"/>
                <a:cs typeface="Arial" panose="020B0604020202020204" pitchFamily="34" charset="0"/>
              </a:rPr>
              <a:t>Design shear wall </a:t>
            </a:r>
            <a:endParaRPr lang="en-US" sz="3200" dirty="0"/>
          </a:p>
        </p:txBody>
      </p:sp>
      <p:pic>
        <p:nvPicPr>
          <p:cNvPr id="8" name="Picture 7"/>
          <p:cNvPicPr/>
          <p:nvPr/>
        </p:nvPicPr>
        <p:blipFill>
          <a:blip r:embed="rId2">
            <a:extLst>
              <a:ext uri="{28A0092B-C50C-407E-A947-70E740481C1C}">
                <a14:useLocalDpi xmlns:a14="http://schemas.microsoft.com/office/drawing/2010/main" val="0"/>
              </a:ext>
            </a:extLst>
          </a:blip>
          <a:srcRect/>
          <a:stretch>
            <a:fillRect/>
          </a:stretch>
        </p:blipFill>
        <p:spPr bwMode="auto">
          <a:xfrm>
            <a:off x="0" y="719697"/>
            <a:ext cx="6009450" cy="4089154"/>
          </a:xfrm>
          <a:prstGeom prst="rect">
            <a:avLst/>
          </a:prstGeom>
          <a:noFill/>
        </p:spPr>
      </p:pic>
      <p:pic>
        <p:nvPicPr>
          <p:cNvPr id="9" name="Picture 8"/>
          <p:cNvPicPr/>
          <p:nvPr/>
        </p:nvPicPr>
        <p:blipFill>
          <a:blip r:embed="rId3">
            <a:extLst>
              <a:ext uri="{28A0092B-C50C-407E-A947-70E740481C1C}">
                <a14:useLocalDpi xmlns:a14="http://schemas.microsoft.com/office/drawing/2010/main" val="0"/>
              </a:ext>
            </a:extLst>
          </a:blip>
          <a:srcRect/>
          <a:stretch>
            <a:fillRect/>
          </a:stretch>
        </p:blipFill>
        <p:spPr bwMode="auto">
          <a:xfrm>
            <a:off x="5907024" y="812030"/>
            <a:ext cx="6249035" cy="4089153"/>
          </a:xfrm>
          <a:prstGeom prst="rect">
            <a:avLst/>
          </a:prstGeom>
          <a:noFill/>
        </p:spPr>
      </p:pic>
      <p:sp>
        <p:nvSpPr>
          <p:cNvPr id="10" name="TextBox 9"/>
          <p:cNvSpPr txBox="1"/>
          <p:nvPr/>
        </p:nvSpPr>
        <p:spPr>
          <a:xfrm>
            <a:off x="7516368" y="5038344"/>
            <a:ext cx="3410712" cy="369332"/>
          </a:xfrm>
          <a:prstGeom prst="rect">
            <a:avLst/>
          </a:prstGeom>
          <a:noFill/>
        </p:spPr>
        <p:txBody>
          <a:bodyPr wrap="square" rtlCol="0">
            <a:spAutoFit/>
          </a:bodyPr>
          <a:lstStyle/>
          <a:p>
            <a:r>
              <a:rPr lang="en-US" dirty="0" smtClean="0"/>
              <a:t>Stair shear wall</a:t>
            </a:r>
            <a:endParaRPr lang="en-US" dirty="0"/>
          </a:p>
        </p:txBody>
      </p:sp>
      <p:sp>
        <p:nvSpPr>
          <p:cNvPr id="11" name="TextBox 10"/>
          <p:cNvSpPr txBox="1"/>
          <p:nvPr/>
        </p:nvSpPr>
        <p:spPr>
          <a:xfrm>
            <a:off x="454152" y="4943773"/>
            <a:ext cx="3410712" cy="369332"/>
          </a:xfrm>
          <a:prstGeom prst="rect">
            <a:avLst/>
          </a:prstGeom>
          <a:noFill/>
        </p:spPr>
        <p:txBody>
          <a:bodyPr wrap="square" rtlCol="0">
            <a:spAutoFit/>
          </a:bodyPr>
          <a:lstStyle/>
          <a:p>
            <a:r>
              <a:rPr lang="en-US" dirty="0" smtClean="0"/>
              <a:t>shear wall in block 1</a:t>
            </a:r>
            <a:endParaRPr lang="en-US" dirty="0"/>
          </a:p>
        </p:txBody>
      </p:sp>
    </p:spTree>
    <p:extLst>
      <p:ext uri="{BB962C8B-B14F-4D97-AF65-F5344CB8AC3E}">
        <p14:creationId xmlns:p14="http://schemas.microsoft.com/office/powerpoint/2010/main" val="13384565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83464" y="226814"/>
            <a:ext cx="3666744" cy="523220"/>
          </a:xfrm>
          <a:prstGeom prst="rect">
            <a:avLst/>
          </a:prstGeom>
        </p:spPr>
        <p:txBody>
          <a:bodyPr wrap="square">
            <a:spAutoFit/>
          </a:bodyPr>
          <a:lstStyle/>
          <a:p>
            <a:r>
              <a:rPr lang="en-US" sz="2800" dirty="0">
                <a:latin typeface="Times New Roman" panose="02020603050405020304" pitchFamily="18" charset="0"/>
                <a:ea typeface="Calibri" panose="020F0502020204030204" pitchFamily="34" charset="0"/>
                <a:cs typeface="Arial" panose="020B0604020202020204" pitchFamily="34" charset="0"/>
              </a:rPr>
              <a:t>Design of footing </a:t>
            </a:r>
            <a:endParaRPr lang="en-US" sz="2800" dirty="0"/>
          </a:p>
        </p:txBody>
      </p:sp>
      <p:pic>
        <p:nvPicPr>
          <p:cNvPr id="8" name="Picture 7"/>
          <p:cNvPicPr/>
          <p:nvPr/>
        </p:nvPicPr>
        <p:blipFill>
          <a:blip r:embed="rId2">
            <a:extLst>
              <a:ext uri="{28A0092B-C50C-407E-A947-70E740481C1C}">
                <a14:useLocalDpi xmlns:a14="http://schemas.microsoft.com/office/drawing/2010/main" val="0"/>
              </a:ext>
            </a:extLst>
          </a:blip>
          <a:srcRect/>
          <a:stretch>
            <a:fillRect/>
          </a:stretch>
        </p:blipFill>
        <p:spPr bwMode="auto">
          <a:xfrm>
            <a:off x="283463" y="988564"/>
            <a:ext cx="6249098" cy="3065411"/>
          </a:xfrm>
          <a:prstGeom prst="rect">
            <a:avLst/>
          </a:prstGeom>
          <a:noFill/>
        </p:spPr>
      </p:pic>
      <p:sp>
        <p:nvSpPr>
          <p:cNvPr id="12" name="TextBox 11"/>
          <p:cNvSpPr txBox="1"/>
          <p:nvPr/>
        </p:nvSpPr>
        <p:spPr>
          <a:xfrm>
            <a:off x="1115568" y="743176"/>
            <a:ext cx="4233672" cy="369332"/>
          </a:xfrm>
          <a:prstGeom prst="rect">
            <a:avLst/>
          </a:prstGeom>
          <a:noFill/>
        </p:spPr>
        <p:txBody>
          <a:bodyPr wrap="square" rtlCol="0">
            <a:spAutoFit/>
          </a:bodyPr>
          <a:lstStyle/>
          <a:p>
            <a:r>
              <a:rPr lang="en-US" dirty="0" smtClean="0"/>
              <a:t>Isolated footing </a:t>
            </a:r>
            <a:endParaRPr lang="en-US" dirty="0"/>
          </a:p>
        </p:txBody>
      </p:sp>
      <p:pic>
        <p:nvPicPr>
          <p:cNvPr id="13" name="Picture 12"/>
          <p:cNvPicPr/>
          <p:nvPr/>
        </p:nvPicPr>
        <p:blipFill>
          <a:blip r:embed="rId3">
            <a:extLst>
              <a:ext uri="{28A0092B-C50C-407E-A947-70E740481C1C}">
                <a14:useLocalDpi xmlns:a14="http://schemas.microsoft.com/office/drawing/2010/main" val="0"/>
              </a:ext>
            </a:extLst>
          </a:blip>
          <a:srcRect/>
          <a:stretch>
            <a:fillRect/>
          </a:stretch>
        </p:blipFill>
        <p:spPr bwMode="auto">
          <a:xfrm>
            <a:off x="283464" y="4053975"/>
            <a:ext cx="6249097" cy="2880352"/>
          </a:xfrm>
          <a:prstGeom prst="rect">
            <a:avLst/>
          </a:prstGeom>
          <a:noFill/>
        </p:spPr>
      </p:pic>
      <p:sp>
        <p:nvSpPr>
          <p:cNvPr id="14" name="Rectangle 13"/>
          <p:cNvSpPr/>
          <p:nvPr/>
        </p:nvSpPr>
        <p:spPr>
          <a:xfrm>
            <a:off x="6532561" y="6042398"/>
            <a:ext cx="4163704" cy="369332"/>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Arial" panose="020B0604020202020204" pitchFamily="34" charset="0"/>
              </a:rPr>
              <a:t>detailing of columns and footing in Block 2</a:t>
            </a:r>
            <a:endParaRPr lang="en-US" dirty="0"/>
          </a:p>
        </p:txBody>
      </p:sp>
      <p:sp>
        <p:nvSpPr>
          <p:cNvPr id="15" name="Rectangle 14"/>
          <p:cNvSpPr/>
          <p:nvPr/>
        </p:nvSpPr>
        <p:spPr>
          <a:xfrm>
            <a:off x="6675817" y="3457829"/>
            <a:ext cx="4163704" cy="369332"/>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Arial" panose="020B0604020202020204" pitchFamily="34" charset="0"/>
              </a:rPr>
              <a:t>detailing of columns and footing in Block </a:t>
            </a:r>
            <a:r>
              <a:rPr lang="en-US" dirty="0" smtClean="0">
                <a:latin typeface="Calibri" panose="020F0502020204030204" pitchFamily="34" charset="0"/>
                <a:ea typeface="Calibri" panose="020F0502020204030204" pitchFamily="34" charset="0"/>
                <a:cs typeface="Arial" panose="020B0604020202020204" pitchFamily="34" charset="0"/>
              </a:rPr>
              <a:t>1</a:t>
            </a:r>
            <a:endParaRPr lang="en-US" dirty="0"/>
          </a:p>
        </p:txBody>
      </p:sp>
    </p:spTree>
    <p:extLst>
      <p:ext uri="{BB962C8B-B14F-4D97-AF65-F5344CB8AC3E}">
        <p14:creationId xmlns:p14="http://schemas.microsoft.com/office/powerpoint/2010/main" val="21444809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47450" y="153662"/>
            <a:ext cx="4105677" cy="523220"/>
          </a:xfrm>
          <a:prstGeom prst="rect">
            <a:avLst/>
          </a:prstGeom>
        </p:spPr>
        <p:txBody>
          <a:bodyPr wrap="square">
            <a:spAutoFit/>
          </a:bodyPr>
          <a:lstStyle/>
          <a:p>
            <a:r>
              <a:rPr lang="en-US" sz="2800" dirty="0">
                <a:latin typeface="Times New Roman" panose="02020603050405020304" pitchFamily="18" charset="0"/>
                <a:ea typeface="Calibri" panose="020F0502020204030204" pitchFamily="34" charset="0"/>
                <a:cs typeface="Arial" panose="020B0604020202020204" pitchFamily="34" charset="0"/>
              </a:rPr>
              <a:t>Design of Retaining wall</a:t>
            </a:r>
            <a:endParaRPr lang="en-US" sz="2800" dirty="0"/>
          </a:p>
        </p:txBody>
      </p:sp>
      <p:sp>
        <p:nvSpPr>
          <p:cNvPr id="8" name="Rectangle 7"/>
          <p:cNvSpPr/>
          <p:nvPr/>
        </p:nvSpPr>
        <p:spPr>
          <a:xfrm>
            <a:off x="277368" y="780305"/>
            <a:ext cx="8592312" cy="750975"/>
          </a:xfrm>
          <a:prstGeom prst="rect">
            <a:avLst/>
          </a:prstGeom>
        </p:spPr>
        <p:txBody>
          <a:bodyPr wrap="square">
            <a:spAutoFit/>
          </a:bodyPr>
          <a:lstStyle/>
          <a:p>
            <a:pPr algn="just">
              <a:lnSpc>
                <a:spcPct val="107000"/>
              </a:lnSpc>
              <a:spcAft>
                <a:spcPts val="800"/>
              </a:spcAft>
            </a:pPr>
            <a:r>
              <a:rPr lang="en-US" sz="2000" dirty="0">
                <a:latin typeface="Times New Roman" panose="02020603050405020304" pitchFamily="18" charset="0"/>
                <a:ea typeface="Calibri" panose="020F0502020204030204" pitchFamily="34" charset="0"/>
                <a:cs typeface="Arial" panose="020B0604020202020204" pitchFamily="34" charset="0"/>
              </a:rPr>
              <a:t>The project involves a basement floor, which results in various levels in the property, necessitating the construction of a retaining wall.</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9" name="Picture 8"/>
          <p:cNvPicPr/>
          <p:nvPr/>
        </p:nvPicPr>
        <p:blipFill>
          <a:blip r:embed="rId2">
            <a:extLst>
              <a:ext uri="{28A0092B-C50C-407E-A947-70E740481C1C}">
                <a14:useLocalDpi xmlns:a14="http://schemas.microsoft.com/office/drawing/2010/main" val="0"/>
              </a:ext>
            </a:extLst>
          </a:blip>
          <a:srcRect/>
          <a:stretch>
            <a:fillRect/>
          </a:stretch>
        </p:blipFill>
        <p:spPr bwMode="auto">
          <a:xfrm>
            <a:off x="2956432" y="1634703"/>
            <a:ext cx="4925695" cy="4572318"/>
          </a:xfrm>
          <a:prstGeom prst="rect">
            <a:avLst/>
          </a:prstGeom>
          <a:noFill/>
        </p:spPr>
      </p:pic>
    </p:spTree>
    <p:extLst>
      <p:ext uri="{BB962C8B-B14F-4D97-AF65-F5344CB8AC3E}">
        <p14:creationId xmlns:p14="http://schemas.microsoft.com/office/powerpoint/2010/main" val="37648674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49936" y="207426"/>
            <a:ext cx="6096000" cy="3027239"/>
          </a:xfrm>
          <a:prstGeom prst="rect">
            <a:avLst/>
          </a:prstGeom>
        </p:spPr>
        <p:txBody>
          <a:bodyPr>
            <a:spAutoFit/>
          </a:bodyPr>
          <a:lstStyle/>
          <a:p>
            <a:pPr>
              <a:lnSpc>
                <a:spcPct val="107000"/>
              </a:lnSpc>
              <a:spcBef>
                <a:spcPts val="200"/>
              </a:spcBef>
            </a:pPr>
            <a:r>
              <a:rPr lang="en-US" sz="3200" b="1" dirty="0">
                <a:solidFill>
                  <a:srgbClr val="1F4D78"/>
                </a:solidFill>
                <a:latin typeface="Times New Roman" panose="02020603050405020304" pitchFamily="18" charset="0"/>
                <a:ea typeface="Times New Roman" panose="02020603050405020304" pitchFamily="18" charset="0"/>
                <a:cs typeface="Times New Roman" panose="02020603050405020304" pitchFamily="18" charset="0"/>
              </a:rPr>
              <a:t>Stair design</a:t>
            </a:r>
            <a:r>
              <a:rPr lang="en-US" sz="3200" b="1" dirty="0" smtClean="0">
                <a:solidFill>
                  <a:srgbClr val="1F4D78"/>
                </a:solidFill>
                <a:latin typeface="Times New Roman" panose="02020603050405020304" pitchFamily="18" charset="0"/>
                <a:ea typeface="Times New Roman" panose="02020603050405020304" pitchFamily="18" charset="0"/>
                <a:cs typeface="Times New Roman" panose="02020603050405020304" pitchFamily="18" charset="0"/>
              </a:rPr>
              <a:t>:</a:t>
            </a:r>
            <a:endParaRPr lang="ar-SA" sz="3200" b="1" dirty="0" smtClean="0">
              <a:solidFill>
                <a:srgbClr val="1F4D78"/>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Bef>
                <a:spcPts val="200"/>
              </a:spcBef>
            </a:pPr>
            <a:endParaRPr lang="en-US" b="1" dirty="0">
              <a:solidFill>
                <a:srgbClr val="1F4D78"/>
              </a:solidFill>
              <a:latin typeface="Calibri Light" panose="020F03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tabLst>
                <a:tab pos="1927860" algn="l"/>
                <a:tab pos="3962400" algn="l"/>
              </a:tabLst>
            </a:pPr>
            <a:r>
              <a:rPr lang="en-US" dirty="0">
                <a:latin typeface="Times New Roman" panose="02020603050405020304" pitchFamily="18" charset="0"/>
                <a:ea typeface="Calibri" panose="020F0502020204030204" pitchFamily="34" charset="0"/>
                <a:cs typeface="Arial" panose="020B0604020202020204" pitchFamily="34" charset="0"/>
              </a:rPr>
              <a:t>The loads will use to design the stair:</a:t>
            </a:r>
            <a:endParaRPr lang="en-US" sz="1600" dirty="0">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tabLst>
                <a:tab pos="1927860" algn="l"/>
                <a:tab pos="3962400" algn="l"/>
              </a:tabLst>
            </a:pPr>
            <a:r>
              <a:rPr lang="en-US" dirty="0">
                <a:latin typeface="Times New Roman" panose="02020603050405020304" pitchFamily="18" charset="0"/>
                <a:ea typeface="Calibri" panose="020F0502020204030204" pitchFamily="34" charset="0"/>
                <a:cs typeface="Arial" panose="020B0604020202020204" pitchFamily="34" charset="0"/>
              </a:rPr>
              <a:t>Live load = 5 KN/m</a:t>
            </a:r>
            <a:r>
              <a:rPr lang="en-US" baseline="30000" dirty="0">
                <a:latin typeface="Times New Roman" panose="02020603050405020304" pitchFamily="18" charset="0"/>
                <a:ea typeface="Calibri" panose="020F0502020204030204" pitchFamily="34" charset="0"/>
                <a:cs typeface="Arial" panose="020B0604020202020204" pitchFamily="34" charset="0"/>
              </a:rPr>
              <a:t>2  </a:t>
            </a:r>
            <a:r>
              <a:rPr lang="en-US" dirty="0">
                <a:latin typeface="Times New Roman" panose="02020603050405020304" pitchFamily="18" charset="0"/>
                <a:ea typeface="Calibri" panose="020F0502020204030204" pitchFamily="34" charset="0"/>
                <a:cs typeface="Arial" panose="020B0604020202020204" pitchFamily="34" charset="0"/>
              </a:rPr>
              <a:t>,,,,  SID load = 5.5 KN/m</a:t>
            </a:r>
            <a:r>
              <a:rPr lang="en-US" baseline="30000" dirty="0">
                <a:latin typeface="Times New Roman" panose="02020603050405020304" pitchFamily="18" charset="0"/>
                <a:ea typeface="Calibri" panose="020F0502020204030204" pitchFamily="34" charset="0"/>
                <a:cs typeface="Arial" panose="020B0604020202020204" pitchFamily="34" charset="0"/>
              </a:rPr>
              <a:t>2</a:t>
            </a:r>
            <a:endParaRPr lang="en-US" sz="1600" dirty="0">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tabLst>
                <a:tab pos="1927860" algn="l"/>
                <a:tab pos="3962400" algn="l"/>
              </a:tabLst>
            </a:pPr>
            <a:r>
              <a:rPr lang="en-US" dirty="0">
                <a:latin typeface="Times New Roman" panose="02020603050405020304" pitchFamily="18" charset="0"/>
                <a:ea typeface="Calibri" panose="020F0502020204030204" pitchFamily="34" charset="0"/>
                <a:cs typeface="Arial" panose="020B0604020202020204" pitchFamily="34" charset="0"/>
              </a:rPr>
              <a:t>Dead load = 0.2 * 25 = 5 KN/m</a:t>
            </a:r>
            <a:r>
              <a:rPr lang="en-US" baseline="30000" dirty="0">
                <a:latin typeface="Times New Roman" panose="02020603050405020304" pitchFamily="18" charset="0"/>
                <a:ea typeface="Calibri" panose="020F0502020204030204" pitchFamily="34" charset="0"/>
                <a:cs typeface="Arial" panose="020B0604020202020204" pitchFamily="34" charset="0"/>
              </a:rPr>
              <a:t>2  </a:t>
            </a:r>
            <a:r>
              <a:rPr lang="en-US" dirty="0">
                <a:latin typeface="Times New Roman" panose="02020603050405020304" pitchFamily="18" charset="0"/>
                <a:ea typeface="Calibri" panose="020F0502020204030204" pitchFamily="34" charset="0"/>
                <a:cs typeface="Arial" panose="020B0604020202020204" pitchFamily="34" charset="0"/>
              </a:rPr>
              <a:t>(assume the slab thickness = 20 cm).</a:t>
            </a:r>
            <a:endParaRPr lang="en-US" sz="1600" dirty="0">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tabLst>
                <a:tab pos="1927860" algn="l"/>
                <a:tab pos="3962400" algn="l"/>
              </a:tabLst>
            </a:pPr>
            <a:r>
              <a:rPr lang="en-US" dirty="0">
                <a:latin typeface="Times New Roman" panose="02020603050405020304" pitchFamily="18" charset="0"/>
                <a:ea typeface="Calibri" panose="020F0502020204030204" pitchFamily="34" charset="0"/>
                <a:cs typeface="Arial" panose="020B0604020202020204" pitchFamily="34" charset="0"/>
              </a:rPr>
              <a:t>Ultimate loads on </a:t>
            </a:r>
            <a:r>
              <a:rPr lang="en-US" dirty="0" smtClean="0">
                <a:latin typeface="Times New Roman" panose="02020603050405020304" pitchFamily="18" charset="0"/>
                <a:ea typeface="Calibri" panose="020F0502020204030204" pitchFamily="34" charset="0"/>
                <a:cs typeface="Arial" panose="020B0604020202020204" pitchFamily="34" charset="0"/>
              </a:rPr>
              <a:t>stair</a:t>
            </a:r>
            <a:r>
              <a:rPr lang="en-US" dirty="0" smtClean="0">
                <a:latin typeface="Times New Roman" panose="02020603050405020304" pitchFamily="18" charset="0"/>
                <a:ea typeface="Calibri" panose="020F0502020204030204" pitchFamily="34" charset="0"/>
                <a:cs typeface="Arial" panose="020B0604020202020204" pitchFamily="34" charset="0"/>
              </a:rPr>
              <a:t> </a:t>
            </a:r>
            <a:r>
              <a:rPr lang="en-US" dirty="0">
                <a:latin typeface="Times New Roman" panose="02020603050405020304" pitchFamily="18" charset="0"/>
                <a:ea typeface="Calibri" panose="020F0502020204030204" pitchFamily="34" charset="0"/>
                <a:cs typeface="Arial" panose="020B0604020202020204" pitchFamily="34" charset="0"/>
              </a:rPr>
              <a:t>equal (1.2D + 1.6L) = (1.2 × (5.5+ 5)) + (1.6 ×5) = 20.6 KN/m2 </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8" name="Picture 7"/>
          <p:cNvPicPr/>
          <p:nvPr/>
        </p:nvPicPr>
        <p:blipFill>
          <a:blip r:embed="rId2">
            <a:extLst>
              <a:ext uri="{28A0092B-C50C-407E-A947-70E740481C1C}">
                <a14:useLocalDpi xmlns:a14="http://schemas.microsoft.com/office/drawing/2010/main" val="0"/>
              </a:ext>
            </a:extLst>
          </a:blip>
          <a:srcRect/>
          <a:stretch>
            <a:fillRect/>
          </a:stretch>
        </p:blipFill>
        <p:spPr bwMode="auto">
          <a:xfrm>
            <a:off x="3035808" y="2990089"/>
            <a:ext cx="6391656" cy="3172968"/>
          </a:xfrm>
          <a:prstGeom prst="rect">
            <a:avLst/>
          </a:prstGeom>
          <a:noFill/>
        </p:spPr>
      </p:pic>
    </p:spTree>
    <p:extLst>
      <p:ext uri="{BB962C8B-B14F-4D97-AF65-F5344CB8AC3E}">
        <p14:creationId xmlns:p14="http://schemas.microsoft.com/office/powerpoint/2010/main" val="30625771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19665" y="382262"/>
            <a:ext cx="3640855" cy="584775"/>
          </a:xfrm>
          <a:prstGeom prst="rect">
            <a:avLst/>
          </a:prstGeom>
        </p:spPr>
        <p:txBody>
          <a:bodyPr wrap="square">
            <a:spAutoFit/>
          </a:bodyPr>
          <a:lstStyle/>
          <a:p>
            <a:r>
              <a:rPr lang="en-US" sz="3200" dirty="0">
                <a:latin typeface="Times New Roman" panose="02020603050405020304" pitchFamily="18" charset="0"/>
                <a:ea typeface="Calibri" panose="020F0502020204030204" pitchFamily="34" charset="0"/>
                <a:cs typeface="Arial" panose="020B0604020202020204" pitchFamily="34" charset="0"/>
              </a:rPr>
              <a:t>Water tank</a:t>
            </a:r>
            <a:endParaRPr lang="en-US" sz="3200" dirty="0"/>
          </a:p>
        </p:txBody>
      </p:sp>
      <p:pic>
        <p:nvPicPr>
          <p:cNvPr id="11" name="Picture 10"/>
          <p:cNvPicPr/>
          <p:nvPr/>
        </p:nvPicPr>
        <p:blipFill>
          <a:blip r:embed="rId2">
            <a:extLst>
              <a:ext uri="{28A0092B-C50C-407E-A947-70E740481C1C}">
                <a14:useLocalDpi xmlns:a14="http://schemas.microsoft.com/office/drawing/2010/main" val="0"/>
              </a:ext>
            </a:extLst>
          </a:blip>
          <a:srcRect/>
          <a:stretch>
            <a:fillRect/>
          </a:stretch>
        </p:blipFill>
        <p:spPr bwMode="auto">
          <a:xfrm>
            <a:off x="3182112" y="1636776"/>
            <a:ext cx="5345811" cy="3877055"/>
          </a:xfrm>
          <a:prstGeom prst="rect">
            <a:avLst/>
          </a:prstGeom>
          <a:noFill/>
        </p:spPr>
      </p:pic>
      <p:sp>
        <p:nvSpPr>
          <p:cNvPr id="12" name="Rectangle 11"/>
          <p:cNvSpPr/>
          <p:nvPr/>
        </p:nvSpPr>
        <p:spPr>
          <a:xfrm>
            <a:off x="4250876" y="5621774"/>
            <a:ext cx="3283780" cy="461665"/>
          </a:xfrm>
          <a:prstGeom prst="rect">
            <a:avLst/>
          </a:prstGeom>
        </p:spPr>
        <p:txBody>
          <a:bodyPr wrap="square">
            <a:spAutoFit/>
          </a:bodyPr>
          <a:lstStyle/>
          <a:p>
            <a:r>
              <a:rPr lang="en-US" sz="2400" dirty="0">
                <a:latin typeface="Calibri" panose="020F0502020204030204" pitchFamily="34" charset="0"/>
                <a:ea typeface="Calibri" panose="020F0502020204030204" pitchFamily="34" charset="0"/>
                <a:cs typeface="Arial" panose="020B0604020202020204" pitchFamily="34" charset="0"/>
              </a:rPr>
              <a:t>Detailing of water tank</a:t>
            </a:r>
            <a:endParaRPr lang="en-US" sz="2400" dirty="0"/>
          </a:p>
        </p:txBody>
      </p:sp>
    </p:spTree>
    <p:extLst>
      <p:ext uri="{BB962C8B-B14F-4D97-AF65-F5344CB8AC3E}">
        <p14:creationId xmlns:p14="http://schemas.microsoft.com/office/powerpoint/2010/main" val="5260130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56616" y="448056"/>
            <a:ext cx="5431536" cy="523220"/>
          </a:xfrm>
          <a:prstGeom prst="rect">
            <a:avLst/>
          </a:prstGeom>
          <a:noFill/>
        </p:spPr>
        <p:txBody>
          <a:bodyPr wrap="square" rtlCol="0">
            <a:spAutoFit/>
          </a:bodyPr>
          <a:lstStyle/>
          <a:p>
            <a:r>
              <a:rPr lang="en-US" sz="2800" dirty="0" smtClean="0"/>
              <a:t>Electro-Mechanical Aspect </a:t>
            </a:r>
            <a:endParaRPr lang="en-US" sz="2800" dirty="0"/>
          </a:p>
        </p:txBody>
      </p:sp>
      <p:sp>
        <p:nvSpPr>
          <p:cNvPr id="8" name="TextBox 7"/>
          <p:cNvSpPr txBox="1"/>
          <p:nvPr/>
        </p:nvSpPr>
        <p:spPr>
          <a:xfrm>
            <a:off x="521208" y="1700784"/>
            <a:ext cx="4197096" cy="4985980"/>
          </a:xfrm>
          <a:prstGeom prst="rect">
            <a:avLst/>
          </a:prstGeom>
          <a:noFill/>
        </p:spPr>
        <p:txBody>
          <a:bodyPr wrap="square" rtlCol="0">
            <a:spAutoFit/>
          </a:bodyPr>
          <a:lstStyle/>
          <a:p>
            <a:r>
              <a:rPr lang="en-US" sz="2400" b="1" dirty="0" smtClean="0"/>
              <a:t>1- Mechanical work </a:t>
            </a:r>
          </a:p>
          <a:p>
            <a:pPr marL="285750" indent="-285750">
              <a:buFont typeface="Arial" panose="020B0604020202020204" pitchFamily="34" charset="0"/>
              <a:buChar char="•"/>
            </a:pPr>
            <a:r>
              <a:rPr lang="en-US" dirty="0" smtClean="0"/>
              <a:t>Water supply system </a:t>
            </a:r>
          </a:p>
          <a:p>
            <a:pPr marL="285750" indent="-285750">
              <a:buFont typeface="Arial" panose="020B0604020202020204" pitchFamily="34" charset="0"/>
              <a:buChar char="•"/>
            </a:pPr>
            <a:r>
              <a:rPr lang="en-US" dirty="0" smtClean="0"/>
              <a:t>Drainage system </a:t>
            </a:r>
          </a:p>
          <a:p>
            <a:pPr marL="285750" indent="-285750">
              <a:buFont typeface="Arial" panose="020B0604020202020204" pitchFamily="34" charset="0"/>
              <a:buChar char="•"/>
            </a:pPr>
            <a:r>
              <a:rPr lang="en-US" dirty="0" smtClean="0"/>
              <a:t>Fire system </a:t>
            </a:r>
          </a:p>
          <a:p>
            <a:endParaRPr lang="en-US" dirty="0"/>
          </a:p>
          <a:p>
            <a:endParaRPr lang="en-US" dirty="0"/>
          </a:p>
          <a:p>
            <a:r>
              <a:rPr lang="en-US" sz="2400" b="1" dirty="0" smtClean="0"/>
              <a:t>2- Electrical work </a:t>
            </a:r>
          </a:p>
          <a:p>
            <a:pPr marL="285750" indent="-285750">
              <a:buFont typeface="Arial" panose="020B0604020202020204" pitchFamily="34" charset="0"/>
              <a:buChar char="•"/>
            </a:pPr>
            <a:r>
              <a:rPr lang="en-US" dirty="0" smtClean="0"/>
              <a:t>Power design</a:t>
            </a:r>
          </a:p>
          <a:p>
            <a:pPr marL="285750" indent="-285750">
              <a:buFont typeface="Arial" panose="020B0604020202020204" pitchFamily="34" charset="0"/>
              <a:buChar char="•"/>
            </a:pPr>
            <a:r>
              <a:rPr lang="en-US" dirty="0" smtClean="0"/>
              <a:t>Low voltage design </a:t>
            </a:r>
          </a:p>
          <a:p>
            <a:pPr marL="285750" indent="-285750">
              <a:buFont typeface="Arial" panose="020B0604020202020204" pitchFamily="34" charset="0"/>
              <a:buChar char="•"/>
            </a:pPr>
            <a:r>
              <a:rPr lang="en-US" dirty="0" smtClean="0"/>
              <a:t>Photovoltaic system design </a:t>
            </a:r>
          </a:p>
          <a:p>
            <a:pPr marL="285750" indent="-285750">
              <a:buFontTx/>
              <a:buChar char="-"/>
            </a:pPr>
            <a:r>
              <a:rPr lang="en-US" dirty="0" smtClean="0"/>
              <a:t>PV Sys</a:t>
            </a:r>
          </a:p>
          <a:p>
            <a:pPr marL="285750" indent="-285750">
              <a:buFontTx/>
              <a:buChar char="-"/>
            </a:pPr>
            <a:r>
              <a:rPr lang="en-US" dirty="0" smtClean="0"/>
              <a:t>RET screen </a:t>
            </a:r>
          </a:p>
          <a:p>
            <a:pPr marL="285750" indent="-285750">
              <a:buFont typeface="Arial" panose="020B0604020202020204" pitchFamily="34" charset="0"/>
              <a:buChar char="•"/>
            </a:pPr>
            <a:r>
              <a:rPr lang="en-US" dirty="0" smtClean="0"/>
              <a:t>Earthling system </a:t>
            </a:r>
          </a:p>
          <a:p>
            <a:pPr marL="285750" indent="-285750">
              <a:buFont typeface="Arial" panose="020B0604020202020204" pitchFamily="34" charset="0"/>
              <a:buChar char="•"/>
            </a:pPr>
            <a:r>
              <a:rPr lang="en-US" dirty="0" smtClean="0"/>
              <a:t> </a:t>
            </a:r>
            <a:r>
              <a:rPr lang="en-US" dirty="0"/>
              <a:t>Main circuit breakers </a:t>
            </a:r>
          </a:p>
          <a:p>
            <a:pPr marL="285750" indent="-285750">
              <a:buFont typeface="Arial" panose="020B0604020202020204" pitchFamily="34" charset="0"/>
              <a:buChar char="•"/>
            </a:pPr>
            <a:r>
              <a:rPr lang="en-US" dirty="0" smtClean="0"/>
              <a:t>Elevator   </a:t>
            </a:r>
          </a:p>
          <a:p>
            <a:pPr marL="285750" indent="-285750">
              <a:buFont typeface="Arial" panose="020B0604020202020204" pitchFamily="34" charset="0"/>
              <a:buChar char="•"/>
            </a:pPr>
            <a:r>
              <a:rPr lang="en-US" dirty="0" smtClean="0"/>
              <a:t>Lighting design (DILUX)</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6459932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5733"/>
            <a:ext cx="10058400" cy="1450757"/>
          </a:xfrm>
        </p:spPr>
        <p:txBody>
          <a:bodyPr/>
          <a:lstStyle/>
          <a:p>
            <a:r>
              <a:rPr lang="en-US" dirty="0" smtClean="0"/>
              <a:t>Mechanical work </a:t>
            </a:r>
            <a:endParaRPr lang="en-US" dirty="0"/>
          </a:p>
        </p:txBody>
      </p:sp>
      <p:sp>
        <p:nvSpPr>
          <p:cNvPr id="3" name="Text Placeholder 2"/>
          <p:cNvSpPr>
            <a:spLocks noGrp="1"/>
          </p:cNvSpPr>
          <p:nvPr>
            <p:ph type="body" idx="1"/>
          </p:nvPr>
        </p:nvSpPr>
        <p:spPr>
          <a:xfrm>
            <a:off x="91440" y="1109770"/>
            <a:ext cx="4937760" cy="736282"/>
          </a:xfrm>
        </p:spPr>
        <p:txBody>
          <a:bodyPr/>
          <a:lstStyle/>
          <a:p>
            <a:r>
              <a:rPr lang="en-US" dirty="0" smtClean="0"/>
              <a:t>Water supply </a:t>
            </a:r>
            <a:endParaRPr lang="en-US" dirty="0"/>
          </a:p>
        </p:txBody>
      </p:sp>
      <p:sp>
        <p:nvSpPr>
          <p:cNvPr id="7" name="Rectangle 6"/>
          <p:cNvSpPr/>
          <p:nvPr/>
        </p:nvSpPr>
        <p:spPr>
          <a:xfrm>
            <a:off x="0" y="1579104"/>
            <a:ext cx="8549640" cy="981423"/>
          </a:xfrm>
          <a:prstGeom prst="rect">
            <a:avLst/>
          </a:prstGeom>
        </p:spPr>
        <p:txBody>
          <a:bodyPr wrap="square">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This building contains hot &amp; cold water. The cold water comes from tanks situated on the rooftop, and heated water comes from boilers. In this building water put away in-ground tank water.</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3103726584"/>
              </p:ext>
            </p:extLst>
          </p:nvPr>
        </p:nvGraphicFramePr>
        <p:xfrm>
          <a:off x="91440" y="2683439"/>
          <a:ext cx="5480050" cy="827856"/>
        </p:xfrm>
        <a:graphic>
          <a:graphicData uri="http://schemas.openxmlformats.org/drawingml/2006/table">
            <a:tbl>
              <a:tblPr firstRow="1" firstCol="1" bandRow="1">
                <a:tableStyleId>{5C22544A-7EE6-4342-B048-85BDC9FD1C3A}</a:tableStyleId>
              </a:tblPr>
              <a:tblGrid>
                <a:gridCol w="1369695">
                  <a:extLst>
                    <a:ext uri="{9D8B030D-6E8A-4147-A177-3AD203B41FA5}">
                      <a16:colId xmlns:a16="http://schemas.microsoft.com/office/drawing/2014/main" val="771648768"/>
                    </a:ext>
                  </a:extLst>
                </a:gridCol>
                <a:gridCol w="1369695">
                  <a:extLst>
                    <a:ext uri="{9D8B030D-6E8A-4147-A177-3AD203B41FA5}">
                      <a16:colId xmlns:a16="http://schemas.microsoft.com/office/drawing/2014/main" val="3223234684"/>
                    </a:ext>
                  </a:extLst>
                </a:gridCol>
                <a:gridCol w="1370330">
                  <a:extLst>
                    <a:ext uri="{9D8B030D-6E8A-4147-A177-3AD203B41FA5}">
                      <a16:colId xmlns:a16="http://schemas.microsoft.com/office/drawing/2014/main" val="790395602"/>
                    </a:ext>
                  </a:extLst>
                </a:gridCol>
                <a:gridCol w="1370330">
                  <a:extLst>
                    <a:ext uri="{9D8B030D-6E8A-4147-A177-3AD203B41FA5}">
                      <a16:colId xmlns:a16="http://schemas.microsoft.com/office/drawing/2014/main" val="3065154773"/>
                    </a:ext>
                  </a:extLst>
                </a:gridCol>
              </a:tblGrid>
              <a:tr h="275952">
                <a:tc>
                  <a:txBody>
                    <a:bodyPr/>
                    <a:lstStyle/>
                    <a:p>
                      <a:pPr marL="0" marR="0" algn="ctr">
                        <a:lnSpc>
                          <a:spcPct val="107000"/>
                        </a:lnSpc>
                        <a:spcBef>
                          <a:spcPts val="0"/>
                        </a:spcBef>
                        <a:spcAft>
                          <a:spcPts val="0"/>
                        </a:spcAft>
                      </a:pPr>
                      <a:r>
                        <a:rPr lang="en-US" sz="1100">
                          <a:effectLst/>
                        </a:rPr>
                        <a:t>Consumption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100">
                          <a:effectLst/>
                        </a:rPr>
                        <a:t>fresh water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100">
                          <a:effectLst/>
                        </a:rPr>
                        <a:t>Flushing water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100">
                          <a:effectLst/>
                        </a:rPr>
                        <a:t>Raining water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500561758"/>
                  </a:ext>
                </a:extLst>
              </a:tr>
              <a:tr h="275952">
                <a:tc>
                  <a:txBody>
                    <a:bodyPr/>
                    <a:lstStyle/>
                    <a:p>
                      <a:pPr marL="0" marR="0" algn="ctr">
                        <a:lnSpc>
                          <a:spcPct val="107000"/>
                        </a:lnSpc>
                        <a:spcBef>
                          <a:spcPts val="0"/>
                        </a:spcBef>
                        <a:spcAft>
                          <a:spcPts val="0"/>
                        </a:spcAft>
                        <a:tabLst>
                          <a:tab pos="648335" algn="l"/>
                          <a:tab pos="844550" algn="ctr"/>
                        </a:tabLst>
                      </a:pPr>
                      <a:r>
                        <a:rPr lang="en-US" sz="1100">
                          <a:effectLst/>
                        </a:rPr>
                        <a:t>Daily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100">
                          <a:effectLst/>
                        </a:rPr>
                        <a:t>21.09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100">
                          <a:effectLst/>
                        </a:rPr>
                        <a:t>2.96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100">
                          <a:effectLst/>
                        </a:rPr>
                        <a: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075729856"/>
                  </a:ext>
                </a:extLst>
              </a:tr>
              <a:tr h="275952">
                <a:tc>
                  <a:txBody>
                    <a:bodyPr/>
                    <a:lstStyle/>
                    <a:p>
                      <a:pPr marL="0" marR="0" algn="ctr">
                        <a:lnSpc>
                          <a:spcPct val="107000"/>
                        </a:lnSpc>
                        <a:spcBef>
                          <a:spcPts val="0"/>
                        </a:spcBef>
                        <a:spcAft>
                          <a:spcPts val="0"/>
                        </a:spcAft>
                      </a:pPr>
                      <a:r>
                        <a:rPr lang="en-US" sz="1100">
                          <a:effectLst/>
                        </a:rPr>
                        <a:t>Yearly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100">
                          <a:effectLst/>
                        </a:rPr>
                        <a:t>4850.7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100">
                          <a:effectLst/>
                        </a:rPr>
                        <a:t>680.8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100" dirty="0">
                          <a:effectLst/>
                        </a:rPr>
                        <a:t>926.27</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087570909"/>
                  </a:ext>
                </a:extLst>
              </a:tr>
            </a:tbl>
          </a:graphicData>
        </a:graphic>
      </p:graphicFrame>
      <p:sp>
        <p:nvSpPr>
          <p:cNvPr id="11" name="Rectangle 10"/>
          <p:cNvSpPr/>
          <p:nvPr/>
        </p:nvSpPr>
        <p:spPr>
          <a:xfrm>
            <a:off x="0" y="3634207"/>
            <a:ext cx="4102405" cy="369332"/>
          </a:xfrm>
          <a:prstGeom prst="rect">
            <a:avLst/>
          </a:prstGeom>
        </p:spPr>
        <p:txBody>
          <a:bodyPr wrap="none">
            <a:spAutoFit/>
          </a:bodyPr>
          <a:lstStyle/>
          <a:p>
            <a:r>
              <a:rPr lang="en-US" dirty="0">
                <a:latin typeface="Times New Roman" panose="02020603050405020304" pitchFamily="18" charset="0"/>
                <a:ea typeface="Calibri" panose="020F0502020204030204" pitchFamily="34" charset="0"/>
              </a:rPr>
              <a:t>annual consumption water in building CM</a:t>
            </a:r>
            <a:endParaRPr lang="en-US" dirty="0"/>
          </a:p>
        </p:txBody>
      </p:sp>
      <p:pic>
        <p:nvPicPr>
          <p:cNvPr id="12" name="Picture 11"/>
          <p:cNvPicPr/>
          <p:nvPr/>
        </p:nvPicPr>
        <p:blipFill>
          <a:blip r:embed="rId2">
            <a:extLst>
              <a:ext uri="{28A0092B-C50C-407E-A947-70E740481C1C}">
                <a14:useLocalDpi xmlns:a14="http://schemas.microsoft.com/office/drawing/2010/main" val="0"/>
              </a:ext>
            </a:extLst>
          </a:blip>
          <a:srcRect/>
          <a:stretch>
            <a:fillRect/>
          </a:stretch>
        </p:blipFill>
        <p:spPr bwMode="auto">
          <a:xfrm>
            <a:off x="5972810" y="2199242"/>
            <a:ext cx="4085590" cy="3387742"/>
          </a:xfrm>
          <a:prstGeom prst="rect">
            <a:avLst/>
          </a:prstGeom>
          <a:noFill/>
        </p:spPr>
      </p:pic>
      <p:sp>
        <p:nvSpPr>
          <p:cNvPr id="13" name="Rectangle 12"/>
          <p:cNvSpPr/>
          <p:nvPr/>
        </p:nvSpPr>
        <p:spPr>
          <a:xfrm>
            <a:off x="6048831" y="5650992"/>
            <a:ext cx="2250873" cy="369332"/>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Arial" panose="020B0604020202020204" pitchFamily="34" charset="0"/>
              </a:rPr>
              <a:t>weight of fixture units</a:t>
            </a:r>
            <a:endParaRPr lang="en-US" dirty="0"/>
          </a:p>
        </p:txBody>
      </p:sp>
    </p:spTree>
    <p:extLst>
      <p:ext uri="{BB962C8B-B14F-4D97-AF65-F5344CB8AC3E}">
        <p14:creationId xmlns:p14="http://schemas.microsoft.com/office/powerpoint/2010/main" val="31515346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67640" y="440698"/>
            <a:ext cx="6096000" cy="923330"/>
          </a:xfrm>
          <a:prstGeom prst="rect">
            <a:avLst/>
          </a:prstGeom>
        </p:spPr>
        <p:txBody>
          <a:bodyPr>
            <a:spAutoFit/>
          </a:bodyPr>
          <a:lstStyle/>
          <a:p>
            <a:r>
              <a:rPr lang="en-US" b="1" dirty="0">
                <a:latin typeface="Times New Roman" panose="02020603050405020304" pitchFamily="18" charset="0"/>
                <a:cs typeface="Times New Roman" panose="02020603050405020304" pitchFamily="18" charset="0"/>
              </a:rPr>
              <a:t>Water Supply System</a:t>
            </a:r>
          </a:p>
          <a:p>
            <a:endParaRPr lang="en-US" b="1" i="1" u="sng" dirty="0">
              <a:solidFill>
                <a:srgbClr val="002060"/>
              </a:solidFill>
              <a:latin typeface="Times New Roman" panose="02020603050405020304" pitchFamily="18" charset="0"/>
              <a:cs typeface="Times New Roman" panose="02020603050405020304" pitchFamily="18" charset="0"/>
            </a:endParaRPr>
          </a:p>
          <a:p>
            <a:endParaRPr lang="en-US" b="1" dirty="0">
              <a:latin typeface="Times New Roman" panose="02020603050405020304" pitchFamily="18" charset="0"/>
              <a:cs typeface="Times New Roman" panose="02020603050405020304" pitchFamily="18" charset="0"/>
            </a:endParaRPr>
          </a:p>
        </p:txBody>
      </p:sp>
      <p:sp>
        <p:nvSpPr>
          <p:cNvPr id="10" name="Rectangle 9"/>
          <p:cNvSpPr/>
          <p:nvPr/>
        </p:nvSpPr>
        <p:spPr>
          <a:xfrm>
            <a:off x="152400" y="1043988"/>
            <a:ext cx="6745224" cy="787652"/>
          </a:xfrm>
          <a:prstGeom prst="rect">
            <a:avLst/>
          </a:prstGeom>
        </p:spPr>
        <p:txBody>
          <a:bodyPr wrap="square">
            <a:spAutoFit/>
          </a:bodyPr>
          <a:lstStyle/>
          <a:p>
            <a:pPr>
              <a:lnSpc>
                <a:spcPct val="107000"/>
              </a:lnSpc>
              <a:spcAft>
                <a:spcPts val="800"/>
              </a:spcAft>
            </a:pPr>
            <a:r>
              <a:rPr lang="en-US" b="1" dirty="0">
                <a:latin typeface="Times New Roman" panose="02020603050405020304" pitchFamily="18" charset="0"/>
                <a:ea typeface="Calibri" panose="020F0502020204030204" pitchFamily="34" charset="0"/>
                <a:cs typeface="Arial" panose="020B0604020202020204" pitchFamily="34" charset="0"/>
              </a:rPr>
              <a:t>Use two tanks of (10*7*5m), So two tanks for flushing = 700 m</a:t>
            </a:r>
            <a:r>
              <a:rPr lang="en-US" b="1" baseline="30000" dirty="0">
                <a:latin typeface="Times New Roman" panose="02020603050405020304" pitchFamily="18" charset="0"/>
                <a:ea typeface="Calibri" panose="020F0502020204030204" pitchFamily="34" charset="0"/>
                <a:cs typeface="Arial" panose="020B0604020202020204" pitchFamily="34" charset="0"/>
              </a:rPr>
              <a:t>3</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b="1" dirty="0" smtClean="0">
                <a:latin typeface="Times New Roman" panose="02020603050405020304" pitchFamily="18" charset="0"/>
                <a:ea typeface="Calibri" panose="020F0502020204030204" pitchFamily="34" charset="0"/>
                <a:cs typeface="Arial" panose="020B0604020202020204" pitchFamily="34" charset="0"/>
              </a:rPr>
              <a:t>Fresh </a:t>
            </a:r>
            <a:r>
              <a:rPr lang="en-US" b="1" dirty="0">
                <a:latin typeface="Times New Roman" panose="02020603050405020304" pitchFamily="18" charset="0"/>
                <a:ea typeface="Calibri" panose="020F0502020204030204" pitchFamily="34" charset="0"/>
                <a:cs typeface="Arial" panose="020B0604020202020204" pitchFamily="34" charset="0"/>
              </a:rPr>
              <a:t>water tank = (6*5*4m) = 120 </a:t>
            </a:r>
            <a:r>
              <a:rPr lang="en-US" b="1" dirty="0" smtClean="0">
                <a:latin typeface="Times New Roman" panose="02020603050405020304" pitchFamily="18" charset="0"/>
                <a:ea typeface="Calibri" panose="020F0502020204030204" pitchFamily="34" charset="0"/>
                <a:cs typeface="Arial" panose="020B0604020202020204" pitchFamily="34" charset="0"/>
              </a:rPr>
              <a:t>m</a:t>
            </a:r>
            <a:r>
              <a:rPr lang="en-US" b="1" baseline="30000" dirty="0" smtClean="0">
                <a:latin typeface="Times New Roman" panose="02020603050405020304" pitchFamily="18" charset="0"/>
                <a:ea typeface="Calibri" panose="020F0502020204030204" pitchFamily="34" charset="0"/>
                <a:cs typeface="Arial" panose="020B0604020202020204" pitchFamily="34" charset="0"/>
              </a:rPr>
              <a:t>3</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4232022389"/>
              </p:ext>
            </p:extLst>
          </p:nvPr>
        </p:nvGraphicFramePr>
        <p:xfrm>
          <a:off x="518413" y="2836101"/>
          <a:ext cx="5394453" cy="3070922"/>
        </p:xfrm>
        <a:graphic>
          <a:graphicData uri="http://schemas.openxmlformats.org/drawingml/2006/table">
            <a:tbl>
              <a:tblPr firstRow="1" firstCol="1" bandRow="1">
                <a:tableStyleId>{5C22544A-7EE6-4342-B048-85BDC9FD1C3A}</a:tableStyleId>
              </a:tblPr>
              <a:tblGrid>
                <a:gridCol w="1080607">
                  <a:extLst>
                    <a:ext uri="{9D8B030D-6E8A-4147-A177-3AD203B41FA5}">
                      <a16:colId xmlns:a16="http://schemas.microsoft.com/office/drawing/2014/main" val="1519334163"/>
                    </a:ext>
                  </a:extLst>
                </a:gridCol>
                <a:gridCol w="1080607">
                  <a:extLst>
                    <a:ext uri="{9D8B030D-6E8A-4147-A177-3AD203B41FA5}">
                      <a16:colId xmlns:a16="http://schemas.microsoft.com/office/drawing/2014/main" val="1477126994"/>
                    </a:ext>
                  </a:extLst>
                </a:gridCol>
                <a:gridCol w="1102062">
                  <a:extLst>
                    <a:ext uri="{9D8B030D-6E8A-4147-A177-3AD203B41FA5}">
                      <a16:colId xmlns:a16="http://schemas.microsoft.com/office/drawing/2014/main" val="4218900598"/>
                    </a:ext>
                  </a:extLst>
                </a:gridCol>
                <a:gridCol w="1102062">
                  <a:extLst>
                    <a:ext uri="{9D8B030D-6E8A-4147-A177-3AD203B41FA5}">
                      <a16:colId xmlns:a16="http://schemas.microsoft.com/office/drawing/2014/main" val="2535619780"/>
                    </a:ext>
                  </a:extLst>
                </a:gridCol>
                <a:gridCol w="1029115">
                  <a:extLst>
                    <a:ext uri="{9D8B030D-6E8A-4147-A177-3AD203B41FA5}">
                      <a16:colId xmlns:a16="http://schemas.microsoft.com/office/drawing/2014/main" val="3485796722"/>
                    </a:ext>
                  </a:extLst>
                </a:gridCol>
              </a:tblGrid>
              <a:tr h="278008">
                <a:tc gridSpan="5">
                  <a:txBody>
                    <a:bodyPr/>
                    <a:lstStyle/>
                    <a:p>
                      <a:pPr marL="0" marR="0" algn="ctr">
                        <a:lnSpc>
                          <a:spcPct val="107000"/>
                        </a:lnSpc>
                        <a:spcBef>
                          <a:spcPts val="0"/>
                        </a:spcBef>
                        <a:spcAft>
                          <a:spcPts val="0"/>
                        </a:spcAft>
                      </a:pPr>
                      <a:r>
                        <a:rPr lang="en-US" sz="1200">
                          <a:effectLst/>
                        </a:rPr>
                        <a:t>Pipe selection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8788501"/>
                  </a:ext>
                </a:extLst>
              </a:tr>
              <a:tr h="278008">
                <a:tc rowSpan="2">
                  <a:txBody>
                    <a:bodyPr/>
                    <a:lstStyle/>
                    <a:p>
                      <a:pPr marL="0" marR="0" algn="ctr">
                        <a:lnSpc>
                          <a:spcPct val="107000"/>
                        </a:lnSpc>
                        <a:spcBef>
                          <a:spcPts val="0"/>
                        </a:spcBef>
                        <a:spcAft>
                          <a:spcPts val="0"/>
                        </a:spcAft>
                      </a:pPr>
                      <a:r>
                        <a:rPr lang="en-US" sz="1200">
                          <a:effectLst/>
                        </a:rPr>
                        <a:t>Type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marL="0" marR="0" algn="ctr">
                        <a:lnSpc>
                          <a:spcPct val="107000"/>
                        </a:lnSpc>
                        <a:spcBef>
                          <a:spcPts val="0"/>
                        </a:spcBef>
                        <a:spcAft>
                          <a:spcPts val="0"/>
                        </a:spcAft>
                      </a:pPr>
                      <a:r>
                        <a:rPr lang="en-US" sz="1200">
                          <a:effectLst/>
                        </a:rPr>
                        <a:t>water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gridSpan="2">
                  <a:txBody>
                    <a:bodyPr/>
                    <a:lstStyle/>
                    <a:p>
                      <a:pPr marL="0" marR="0" algn="ctr">
                        <a:lnSpc>
                          <a:spcPct val="107000"/>
                        </a:lnSpc>
                        <a:spcBef>
                          <a:spcPts val="0"/>
                        </a:spcBef>
                        <a:spcAft>
                          <a:spcPts val="0"/>
                        </a:spcAft>
                      </a:pPr>
                      <a:r>
                        <a:rPr lang="en-US" sz="1200">
                          <a:effectLst/>
                        </a:rPr>
                        <a:t>Gray water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extLst>
                  <a:ext uri="{0D108BD9-81ED-4DB2-BD59-A6C34878D82A}">
                    <a16:rowId xmlns:a16="http://schemas.microsoft.com/office/drawing/2014/main" val="4026169550"/>
                  </a:ext>
                </a:extLst>
              </a:tr>
              <a:tr h="568850">
                <a:tc vMerge="1">
                  <a:txBody>
                    <a:bodyPr/>
                    <a:lstStyle/>
                    <a:p>
                      <a:endParaRPr lang="en-US"/>
                    </a:p>
                  </a:txBody>
                  <a:tcPr/>
                </a:tc>
                <a:tc>
                  <a:txBody>
                    <a:bodyPr/>
                    <a:lstStyle/>
                    <a:p>
                      <a:pPr marL="0" marR="0" algn="ctr">
                        <a:lnSpc>
                          <a:spcPct val="107000"/>
                        </a:lnSpc>
                        <a:spcBef>
                          <a:spcPts val="0"/>
                        </a:spcBef>
                        <a:spcAft>
                          <a:spcPts val="0"/>
                        </a:spcAft>
                      </a:pPr>
                      <a:r>
                        <a:rPr lang="en-US" sz="1200">
                          <a:effectLst/>
                        </a:rPr>
                        <a:t>diameter(inch)</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Losses (psi)</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diameter(inch)</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Losses (psi)</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01245966"/>
                  </a:ext>
                </a:extLst>
              </a:tr>
              <a:tr h="278008">
                <a:tc>
                  <a:txBody>
                    <a:bodyPr/>
                    <a:lstStyle/>
                    <a:p>
                      <a:pPr marL="0" marR="0" algn="ctr">
                        <a:lnSpc>
                          <a:spcPct val="107000"/>
                        </a:lnSpc>
                        <a:spcBef>
                          <a:spcPts val="0"/>
                        </a:spcBef>
                        <a:spcAft>
                          <a:spcPts val="0"/>
                        </a:spcAft>
                      </a:pPr>
                      <a:r>
                        <a:rPr lang="en-US" sz="1200">
                          <a:effectLst/>
                        </a:rPr>
                        <a:t>Vertical</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7.67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16.51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121727352"/>
                  </a:ext>
                </a:extLst>
              </a:tr>
              <a:tr h="278008">
                <a:tc>
                  <a:txBody>
                    <a:bodyPr/>
                    <a:lstStyle/>
                    <a:p>
                      <a:pPr marL="0" marR="0" algn="ctr">
                        <a:lnSpc>
                          <a:spcPct val="107000"/>
                        </a:lnSpc>
                        <a:spcBef>
                          <a:spcPts val="0"/>
                        </a:spcBef>
                        <a:spcAft>
                          <a:spcPts val="0"/>
                        </a:spcAft>
                      </a:pPr>
                      <a:r>
                        <a:rPr lang="en-US" sz="1200">
                          <a:effectLst/>
                        </a:rPr>
                        <a:t>Horizontal 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0.39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1.57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875385205"/>
                  </a:ext>
                </a:extLst>
              </a:tr>
              <a:tr h="278008">
                <a:tc>
                  <a:txBody>
                    <a:bodyPr/>
                    <a:lstStyle/>
                    <a:p>
                      <a:pPr marL="0" marR="0" algn="ctr">
                        <a:lnSpc>
                          <a:spcPct val="107000"/>
                        </a:lnSpc>
                        <a:spcBef>
                          <a:spcPts val="0"/>
                        </a:spcBef>
                        <a:spcAft>
                          <a:spcPts val="0"/>
                        </a:spcAft>
                      </a:pPr>
                      <a:r>
                        <a:rPr lang="en-US" sz="1200">
                          <a:effectLst/>
                        </a:rPr>
                        <a:t>Horizontal 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0.15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0.94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614066229"/>
                  </a:ext>
                </a:extLst>
              </a:tr>
              <a:tr h="278008">
                <a:tc>
                  <a:txBody>
                    <a:bodyPr/>
                    <a:lstStyle/>
                    <a:p>
                      <a:pPr marL="0" marR="0" algn="ctr">
                        <a:lnSpc>
                          <a:spcPct val="107000"/>
                        </a:lnSpc>
                        <a:spcBef>
                          <a:spcPts val="0"/>
                        </a:spcBef>
                        <a:spcAft>
                          <a:spcPts val="0"/>
                        </a:spcAft>
                      </a:pPr>
                      <a:r>
                        <a:rPr lang="en-US" sz="1200">
                          <a:effectLst/>
                        </a:rPr>
                        <a:t>Horizontal 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0.24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6.24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746808407"/>
                  </a:ext>
                </a:extLst>
              </a:tr>
              <a:tr h="278008">
                <a:tc>
                  <a:txBody>
                    <a:bodyPr/>
                    <a:lstStyle/>
                    <a:p>
                      <a:pPr marL="0" marR="0" algn="ctr">
                        <a:lnSpc>
                          <a:spcPct val="107000"/>
                        </a:lnSpc>
                        <a:spcBef>
                          <a:spcPts val="0"/>
                        </a:spcBef>
                        <a:spcAft>
                          <a:spcPts val="0"/>
                        </a:spcAft>
                      </a:pPr>
                      <a:r>
                        <a:rPr lang="en-US" sz="1200">
                          <a:effectLst/>
                        </a:rPr>
                        <a:t>Horizontal 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0.22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818036365"/>
                  </a:ext>
                </a:extLst>
              </a:tr>
              <a:tr h="278008">
                <a:tc>
                  <a:txBody>
                    <a:bodyPr/>
                    <a:lstStyle/>
                    <a:p>
                      <a:pPr marL="0" marR="0" algn="ctr">
                        <a:lnSpc>
                          <a:spcPct val="107000"/>
                        </a:lnSpc>
                        <a:spcBef>
                          <a:spcPts val="0"/>
                        </a:spcBef>
                        <a:spcAft>
                          <a:spcPts val="0"/>
                        </a:spcAft>
                      </a:pPr>
                      <a:r>
                        <a:rPr lang="en-US" sz="1200">
                          <a:effectLst/>
                        </a:rPr>
                        <a:t>Branch</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0.701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0.75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2.19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486529773"/>
                  </a:ext>
                </a:extLst>
              </a:tr>
              <a:tr h="278008">
                <a:tc>
                  <a:txBody>
                    <a:bodyPr/>
                    <a:lstStyle/>
                    <a:p>
                      <a:pPr marL="0" marR="0" algn="ctr">
                        <a:lnSpc>
                          <a:spcPct val="107000"/>
                        </a:lnSpc>
                        <a:spcBef>
                          <a:spcPts val="0"/>
                        </a:spcBef>
                        <a:spcAft>
                          <a:spcPts val="0"/>
                        </a:spcAft>
                      </a:pPr>
                      <a:r>
                        <a:rPr lang="en-US" sz="1200">
                          <a:effectLst/>
                        </a:rPr>
                        <a:t>Total</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9.371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29.05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072552535"/>
                  </a:ext>
                </a:extLst>
              </a:tr>
            </a:tbl>
          </a:graphicData>
        </a:graphic>
      </p:graphicFrame>
      <p:sp>
        <p:nvSpPr>
          <p:cNvPr id="12" name="TextBox 11"/>
          <p:cNvSpPr txBox="1"/>
          <p:nvPr/>
        </p:nvSpPr>
        <p:spPr>
          <a:xfrm>
            <a:off x="402336" y="2093976"/>
            <a:ext cx="4910328" cy="369332"/>
          </a:xfrm>
          <a:prstGeom prst="rect">
            <a:avLst/>
          </a:prstGeom>
          <a:noFill/>
        </p:spPr>
        <p:txBody>
          <a:bodyPr wrap="square" rtlCol="0">
            <a:spAutoFit/>
          </a:bodyPr>
          <a:lstStyle/>
          <a:p>
            <a:r>
              <a:rPr lang="en-US" dirty="0" smtClean="0"/>
              <a:t>Pipe selection </a:t>
            </a:r>
            <a:endParaRPr lang="en-US" dirty="0"/>
          </a:p>
        </p:txBody>
      </p:sp>
      <p:sp>
        <p:nvSpPr>
          <p:cNvPr id="13" name="Rectangle 12"/>
          <p:cNvSpPr/>
          <p:nvPr/>
        </p:nvSpPr>
        <p:spPr>
          <a:xfrm>
            <a:off x="6096000" y="1863143"/>
            <a:ext cx="6096000" cy="1200329"/>
          </a:xfrm>
          <a:prstGeom prst="rect">
            <a:avLst/>
          </a:prstGeom>
        </p:spPr>
        <p:txBody>
          <a:bodyPr>
            <a:spAutoFit/>
          </a:bodyPr>
          <a:lstStyle/>
          <a:p>
            <a:r>
              <a:rPr lang="en-US" dirty="0">
                <a:latin typeface="Times New Roman" panose="02020603050405020304" pitchFamily="18" charset="0"/>
                <a:cs typeface="Times New Roman" panose="02020603050405020304" pitchFamily="18" charset="0"/>
              </a:rPr>
              <a:t>Types of pipes: </a:t>
            </a:r>
          </a:p>
          <a:p>
            <a:pPr>
              <a:buFont typeface="Wingdings" panose="05000000000000000000" pitchFamily="2" charset="2"/>
              <a:buChar char="Ø"/>
            </a:pPr>
            <a:r>
              <a:rPr lang="en-US" b="1" dirty="0">
                <a:latin typeface="Times New Roman" panose="02020603050405020304" pitchFamily="18" charset="0"/>
                <a:cs typeface="Times New Roman" panose="02020603050405020304" pitchFamily="18" charset="0"/>
              </a:rPr>
              <a:t>Stainless Steel for Vertical pipes</a:t>
            </a:r>
          </a:p>
          <a:p>
            <a:pPr>
              <a:buFont typeface="Wingdings" panose="05000000000000000000" pitchFamily="2" charset="2"/>
              <a:buChar char="Ø"/>
            </a:pPr>
            <a:endParaRPr lang="en-US"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b="1" dirty="0">
                <a:latin typeface="Times New Roman" panose="02020603050405020304" pitchFamily="18" charset="0"/>
                <a:cs typeface="Times New Roman" panose="02020603050405020304" pitchFamily="18" charset="0"/>
              </a:rPr>
              <a:t>PVC for horizontal and branch pipes</a:t>
            </a:r>
          </a:p>
        </p:txBody>
      </p:sp>
    </p:spTree>
    <p:extLst>
      <p:ext uri="{BB962C8B-B14F-4D97-AF65-F5344CB8AC3E}">
        <p14:creationId xmlns:p14="http://schemas.microsoft.com/office/powerpoint/2010/main" val="35839976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nvPr/>
        </p:nvPicPr>
        <p:blipFill>
          <a:blip r:embed="rId2">
            <a:extLst>
              <a:ext uri="{28A0092B-C50C-407E-A947-70E740481C1C}">
                <a14:useLocalDpi xmlns:a14="http://schemas.microsoft.com/office/drawing/2010/main" val="0"/>
              </a:ext>
            </a:extLst>
          </a:blip>
          <a:stretch>
            <a:fillRect/>
          </a:stretch>
        </p:blipFill>
        <p:spPr>
          <a:xfrm>
            <a:off x="393192" y="1051560"/>
            <a:ext cx="6382512" cy="5029200"/>
          </a:xfrm>
          <a:prstGeom prst="rect">
            <a:avLst/>
          </a:prstGeom>
        </p:spPr>
      </p:pic>
      <p:sp>
        <p:nvSpPr>
          <p:cNvPr id="8" name="Rectangle 7"/>
          <p:cNvSpPr/>
          <p:nvPr/>
        </p:nvSpPr>
        <p:spPr>
          <a:xfrm>
            <a:off x="324086" y="391406"/>
            <a:ext cx="5619514" cy="523220"/>
          </a:xfrm>
          <a:prstGeom prst="rect">
            <a:avLst/>
          </a:prstGeom>
        </p:spPr>
        <p:txBody>
          <a:bodyPr wrap="square">
            <a:spAutoFit/>
          </a:bodyPr>
          <a:lstStyle/>
          <a:p>
            <a:r>
              <a:rPr lang="en-US" sz="2800" dirty="0">
                <a:latin typeface="Calibri" panose="020F0502020204030204" pitchFamily="34" charset="0"/>
                <a:ea typeface="Calibri" panose="020F0502020204030204" pitchFamily="34" charset="0"/>
                <a:cs typeface="Arial" panose="020B0604020202020204" pitchFamily="34" charset="0"/>
              </a:rPr>
              <a:t>Water supply plan by </a:t>
            </a:r>
            <a:r>
              <a:rPr lang="en-US" sz="2800" dirty="0" err="1">
                <a:latin typeface="Calibri" panose="020F0502020204030204" pitchFamily="34" charset="0"/>
                <a:ea typeface="Calibri" panose="020F0502020204030204" pitchFamily="34" charset="0"/>
                <a:cs typeface="Arial" panose="020B0604020202020204" pitchFamily="34" charset="0"/>
              </a:rPr>
              <a:t>AutoCad</a:t>
            </a:r>
            <a:r>
              <a:rPr lang="en-US" sz="2800" dirty="0">
                <a:latin typeface="Calibri" panose="020F0502020204030204" pitchFamily="34" charset="0"/>
                <a:ea typeface="Calibri" panose="020F0502020204030204" pitchFamily="34" charset="0"/>
                <a:cs typeface="Arial" panose="020B0604020202020204" pitchFamily="34" charset="0"/>
              </a:rPr>
              <a:t> </a:t>
            </a:r>
            <a:endParaRPr lang="en-US" sz="2800" dirty="0"/>
          </a:p>
        </p:txBody>
      </p:sp>
      <p:pic>
        <p:nvPicPr>
          <p:cNvPr id="10" name="Picture 9"/>
          <p:cNvPicPr>
            <a:picLocks noChangeAspect="1"/>
          </p:cNvPicPr>
          <p:nvPr/>
        </p:nvPicPr>
        <p:blipFill>
          <a:blip r:embed="rId3"/>
          <a:stretch>
            <a:fillRect/>
          </a:stretch>
        </p:blipFill>
        <p:spPr>
          <a:xfrm>
            <a:off x="7287577" y="1433822"/>
            <a:ext cx="3840671" cy="3735705"/>
          </a:xfrm>
          <a:prstGeom prst="rect">
            <a:avLst/>
          </a:prstGeom>
        </p:spPr>
      </p:pic>
    </p:spTree>
    <p:extLst>
      <p:ext uri="{BB962C8B-B14F-4D97-AF65-F5344CB8AC3E}">
        <p14:creationId xmlns:p14="http://schemas.microsoft.com/office/powerpoint/2010/main" val="20387201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89018" y="290822"/>
            <a:ext cx="3819558" cy="584775"/>
          </a:xfrm>
          <a:prstGeom prst="rect">
            <a:avLst/>
          </a:prstGeom>
        </p:spPr>
        <p:txBody>
          <a:bodyPr wrap="square">
            <a:spAutoFit/>
          </a:bodyPr>
          <a:lstStyle/>
          <a:p>
            <a:r>
              <a:rPr lang="en-US" sz="3200" dirty="0" smtClean="0">
                <a:latin typeface="Times New Roman" panose="02020603050405020304" pitchFamily="18" charset="0"/>
                <a:ea typeface="Calibri" panose="020F0502020204030204" pitchFamily="34" charset="0"/>
                <a:cs typeface="Arial" panose="020B0604020202020204" pitchFamily="34" charset="0"/>
              </a:rPr>
              <a:t>Drainage system </a:t>
            </a:r>
            <a:endParaRPr lang="en-US" sz="3200" dirty="0"/>
          </a:p>
        </p:txBody>
      </p:sp>
      <p:sp>
        <p:nvSpPr>
          <p:cNvPr id="8" name="Rectangle 7"/>
          <p:cNvSpPr/>
          <p:nvPr/>
        </p:nvSpPr>
        <p:spPr>
          <a:xfrm>
            <a:off x="597408" y="1018092"/>
            <a:ext cx="6096000" cy="3477875"/>
          </a:xfrm>
          <a:prstGeom prst="rect">
            <a:avLst/>
          </a:prstGeom>
        </p:spPr>
        <p:txBody>
          <a:bodyPr>
            <a:spAutoFit/>
          </a:bodyPr>
          <a:lstStyle/>
          <a:p>
            <a:r>
              <a:rPr lang="en-US" sz="2000" b="1" dirty="0">
                <a:latin typeface="Times New Roman" panose="02020603050405020304" pitchFamily="18" charset="0"/>
                <a:cs typeface="Times New Roman" panose="02020603050405020304" pitchFamily="18" charset="0"/>
              </a:rPr>
              <a:t>Water Drainage System</a:t>
            </a:r>
          </a:p>
          <a:p>
            <a:r>
              <a:rPr lang="en-US" sz="2000" i="1" dirty="0">
                <a:latin typeface="Times New Roman" panose="02020603050405020304" pitchFamily="18" charset="0"/>
                <a:cs typeface="Times New Roman" panose="02020603050405020304" pitchFamily="18" charset="0"/>
              </a:rPr>
              <a:t>Three types of drainage water systems:</a:t>
            </a:r>
          </a:p>
          <a:p>
            <a:endParaRPr lang="en-US" sz="2000" i="1"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Black water</a:t>
            </a:r>
          </a:p>
          <a:p>
            <a:r>
              <a:rPr lang="en-US" sz="2000" dirty="0">
                <a:solidFill>
                  <a:srgbClr val="002060"/>
                </a:solidFill>
                <a:latin typeface="Times New Roman" panose="02020603050405020304" pitchFamily="18" charset="0"/>
                <a:cs typeface="Times New Roman" panose="02020603050405020304" pitchFamily="18" charset="0"/>
              </a:rPr>
              <a:t>We use 4 inch stakes with slope 1% for all WC's.</a:t>
            </a:r>
          </a:p>
          <a:p>
            <a:pPr>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Grey water </a:t>
            </a:r>
          </a:p>
          <a:p>
            <a:r>
              <a:rPr lang="en-US" sz="2000" dirty="0">
                <a:solidFill>
                  <a:srgbClr val="002060"/>
                </a:solidFill>
                <a:latin typeface="Times New Roman" panose="02020603050405020304" pitchFamily="18" charset="0"/>
                <a:cs typeface="Times New Roman" panose="02020603050405020304" pitchFamily="18" charset="0"/>
              </a:rPr>
              <a:t>We use 2 inch with slope 2% for lavatories.</a:t>
            </a:r>
          </a:p>
          <a:p>
            <a:pPr>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Rain water </a:t>
            </a:r>
          </a:p>
          <a:p>
            <a:r>
              <a:rPr lang="en-US" sz="2000" dirty="0">
                <a:solidFill>
                  <a:srgbClr val="002060"/>
                </a:solidFill>
                <a:latin typeface="Times New Roman" panose="02020603050405020304" pitchFamily="18" charset="0"/>
                <a:cs typeface="Times New Roman" panose="02020603050405020304" pitchFamily="18" charset="0"/>
              </a:rPr>
              <a:t>We use 4 inch with slope 1%</a:t>
            </a:r>
          </a:p>
          <a:p>
            <a:endParaRPr lang="en-US" sz="2000" b="1" dirty="0">
              <a:latin typeface="Times New Roman" panose="02020603050405020304" pitchFamily="18" charset="0"/>
              <a:cs typeface="Times New Roman" panose="02020603050405020304" pitchFamily="18" charset="0"/>
            </a:endParaRPr>
          </a:p>
          <a:p>
            <a:r>
              <a:rPr lang="en-US" sz="2000" dirty="0">
                <a:solidFill>
                  <a:srgbClr val="002060"/>
                </a:solidFill>
                <a:latin typeface="Times New Roman" panose="02020603050405020304" pitchFamily="18" charset="0"/>
                <a:cs typeface="Times New Roman" panose="02020603050405020304" pitchFamily="18" charset="0"/>
              </a:rPr>
              <a:t>We use 6 inch with slope 1% between manholes.</a:t>
            </a:r>
          </a:p>
        </p:txBody>
      </p:sp>
    </p:spTree>
    <p:extLst>
      <p:ext uri="{BB962C8B-B14F-4D97-AF65-F5344CB8AC3E}">
        <p14:creationId xmlns:p14="http://schemas.microsoft.com/office/powerpoint/2010/main" val="1961673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484311" y="126124"/>
            <a:ext cx="10018713" cy="1797269"/>
          </a:xfrm>
          <a:noFill/>
        </p:spPr>
        <p:txBody>
          <a:bodyPr>
            <a:normAutofit/>
          </a:bodyPr>
          <a:lstStyle/>
          <a:p>
            <a:pPr marL="285750" lvl="0" indent="-285750">
              <a:spcBef>
                <a:spcPct val="20000"/>
              </a:spcBef>
              <a:spcAft>
                <a:spcPts val="600"/>
              </a:spcAft>
            </a:pPr>
            <a:r>
              <a:rPr lang="en-US" sz="3600" b="1" dirty="0">
                <a:ln>
                  <a:noFill/>
                </a:ln>
                <a:solidFill>
                  <a:prstClr val="black"/>
                </a:solidFill>
                <a:ea typeface="+mn-ea"/>
                <a:cs typeface="+mn-cs"/>
              </a:rPr>
              <a:t>Architectural Aspect </a:t>
            </a:r>
            <a:r>
              <a:rPr lang="en-US" sz="3600" dirty="0">
                <a:ln>
                  <a:noFill/>
                </a:ln>
                <a:solidFill>
                  <a:prstClr val="black"/>
                </a:solidFill>
                <a:ea typeface="+mn-ea"/>
                <a:cs typeface="+mn-cs"/>
              </a:rPr>
              <a:t/>
            </a:r>
            <a:br>
              <a:rPr lang="en-US" sz="3600" dirty="0">
                <a:ln>
                  <a:noFill/>
                </a:ln>
                <a:solidFill>
                  <a:prstClr val="black"/>
                </a:solidFill>
                <a:ea typeface="+mn-ea"/>
                <a:cs typeface="+mn-cs"/>
              </a:rPr>
            </a:br>
            <a:endParaRPr lang="en-US" dirty="0"/>
          </a:p>
        </p:txBody>
      </p:sp>
      <p:sp>
        <p:nvSpPr>
          <p:cNvPr id="3" name="عنصر نائب للمحتوى 2"/>
          <p:cNvSpPr>
            <a:spLocks noGrp="1"/>
          </p:cNvSpPr>
          <p:nvPr>
            <p:ph idx="1"/>
          </p:nvPr>
        </p:nvSpPr>
        <p:spPr>
          <a:xfrm>
            <a:off x="1484310" y="1702677"/>
            <a:ext cx="10018713" cy="4088524"/>
          </a:xfrm>
        </p:spPr>
        <p:txBody>
          <a:bodyPr>
            <a:normAutofit/>
          </a:bodyPr>
          <a:lstStyle/>
          <a:p>
            <a:pPr marL="228600" lvl="0" indent="-228600" defTabSz="914400">
              <a:lnSpc>
                <a:spcPct val="90000"/>
              </a:lnSpc>
              <a:spcBef>
                <a:spcPct val="30000"/>
              </a:spcBef>
              <a:spcAft>
                <a:spcPts val="0"/>
              </a:spcAft>
              <a:buClr>
                <a:srgbClr val="A5A5A5"/>
              </a:buClr>
              <a:buSzTx/>
              <a:buFont typeface="Wingdings" panose="05000000000000000000" pitchFamily="2" charset="2"/>
              <a:buChar char="Ø"/>
            </a:pPr>
            <a:r>
              <a:rPr lang="en-US" sz="2600" b="1" dirty="0">
                <a:solidFill>
                  <a:prstClr val="black"/>
                </a:solidFill>
                <a:latin typeface="Times New Roman" panose="02020603050405020304" pitchFamily="18" charset="0"/>
                <a:cs typeface="Times New Roman" panose="02020603050405020304" pitchFamily="18" charset="0"/>
              </a:rPr>
              <a:t>General Information</a:t>
            </a:r>
          </a:p>
          <a:p>
            <a:pPr marL="0" lvl="0" indent="0" defTabSz="914400">
              <a:lnSpc>
                <a:spcPct val="90000"/>
              </a:lnSpc>
              <a:spcBef>
                <a:spcPct val="30000"/>
              </a:spcBef>
              <a:spcAft>
                <a:spcPts val="0"/>
              </a:spcAft>
              <a:buClr>
                <a:srgbClr val="A5A5A5"/>
              </a:buClr>
              <a:buSzTx/>
              <a:buNone/>
            </a:pPr>
            <a:endParaRPr lang="en-US" sz="2600" b="1" dirty="0">
              <a:solidFill>
                <a:prstClr val="black"/>
              </a:solidFill>
              <a:latin typeface="Times New Roman" panose="02020603050405020304" pitchFamily="18" charset="0"/>
              <a:cs typeface="Times New Roman" panose="02020603050405020304" pitchFamily="18" charset="0"/>
            </a:endParaRPr>
          </a:p>
          <a:p>
            <a:pPr marL="228600" lvl="0" indent="-228600" defTabSz="914400">
              <a:lnSpc>
                <a:spcPct val="90000"/>
              </a:lnSpc>
              <a:spcBef>
                <a:spcPct val="30000"/>
              </a:spcBef>
              <a:spcAft>
                <a:spcPts val="0"/>
              </a:spcAft>
              <a:buClr>
                <a:srgbClr val="A5A5A5"/>
              </a:buClr>
              <a:buSzTx/>
              <a:buFont typeface="Wingdings" panose="05000000000000000000" pitchFamily="2" charset="2"/>
              <a:buChar char="Ø"/>
            </a:pPr>
            <a:r>
              <a:rPr lang="en-US" sz="2600" b="1" dirty="0" smtClean="0">
                <a:solidFill>
                  <a:prstClr val="black"/>
                </a:solidFill>
                <a:latin typeface="Times New Roman" panose="02020603050405020304" pitchFamily="18" charset="0"/>
                <a:cs typeface="Times New Roman" panose="02020603050405020304" pitchFamily="18" charset="0"/>
              </a:rPr>
              <a:t>Floors , Elevations and </a:t>
            </a:r>
            <a:r>
              <a:rPr lang="en-US" sz="2600" b="1" dirty="0" smtClean="0">
                <a:solidFill>
                  <a:prstClr val="black"/>
                </a:solidFill>
                <a:latin typeface="Times New Roman" panose="02020603050405020304" pitchFamily="18" charset="0"/>
                <a:cs typeface="Times New Roman" panose="02020603050405020304" pitchFamily="18" charset="0"/>
              </a:rPr>
              <a:t>Sections</a:t>
            </a:r>
            <a:endParaRPr lang="en-US" sz="2600" b="1" dirty="0">
              <a:solidFill>
                <a:prstClr val="black"/>
              </a:solidFill>
              <a:latin typeface="Times New Roman" panose="02020603050405020304" pitchFamily="18" charset="0"/>
              <a:cs typeface="Times New Roman" panose="02020603050405020304" pitchFamily="18" charset="0"/>
            </a:endParaRPr>
          </a:p>
          <a:p>
            <a:pPr marL="0" lvl="0" indent="0" defTabSz="914400">
              <a:lnSpc>
                <a:spcPct val="90000"/>
              </a:lnSpc>
              <a:spcBef>
                <a:spcPct val="30000"/>
              </a:spcBef>
              <a:spcAft>
                <a:spcPts val="0"/>
              </a:spcAft>
              <a:buClr>
                <a:srgbClr val="A5A5A5"/>
              </a:buClr>
              <a:buSzTx/>
              <a:buNone/>
            </a:pPr>
            <a:endParaRPr lang="en-US" dirty="0"/>
          </a:p>
        </p:txBody>
      </p:sp>
      <p:sp>
        <p:nvSpPr>
          <p:cNvPr id="4" name="TextBox 3"/>
          <p:cNvSpPr txBox="1"/>
          <p:nvPr/>
        </p:nvSpPr>
        <p:spPr>
          <a:xfrm>
            <a:off x="11642103" y="6220485"/>
            <a:ext cx="766713" cy="707886"/>
          </a:xfrm>
          <a:prstGeom prst="rect">
            <a:avLst/>
          </a:prstGeom>
          <a:noFill/>
        </p:spPr>
        <p:txBody>
          <a:bodyPr wrap="square" rtlCol="0">
            <a:spAutoFit/>
          </a:bodyPr>
          <a:lstStyle/>
          <a:p>
            <a:r>
              <a:rPr lang="ar-SA" sz="4000" b="1" dirty="0" smtClean="0">
                <a:solidFill>
                  <a:schemeClr val="bg1"/>
                </a:solidFill>
              </a:rPr>
              <a:t>7</a:t>
            </a:r>
            <a:endParaRPr lang="en-US" sz="4000" b="1" dirty="0">
              <a:solidFill>
                <a:schemeClr val="bg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5386" y="3195685"/>
            <a:ext cx="5866614" cy="3162693"/>
          </a:xfrm>
          <a:prstGeom prst="rect">
            <a:avLst/>
          </a:prstGeom>
        </p:spPr>
      </p:pic>
    </p:spTree>
    <p:extLst>
      <p:ext uri="{BB962C8B-B14F-4D97-AF65-F5344CB8AC3E}">
        <p14:creationId xmlns:p14="http://schemas.microsoft.com/office/powerpoint/2010/main" val="139599053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0" y="470536"/>
            <a:ext cx="6086475" cy="6387464"/>
          </a:xfrm>
          <a:prstGeom prst="rect">
            <a:avLst/>
          </a:prstGeom>
        </p:spPr>
      </p:pic>
      <p:pic>
        <p:nvPicPr>
          <p:cNvPr id="8" name="Picture 7"/>
          <p:cNvPicPr>
            <a:picLocks noChangeAspect="1"/>
          </p:cNvPicPr>
          <p:nvPr/>
        </p:nvPicPr>
        <p:blipFill>
          <a:blip r:embed="rId3"/>
          <a:stretch>
            <a:fillRect/>
          </a:stretch>
        </p:blipFill>
        <p:spPr>
          <a:xfrm>
            <a:off x="6562726" y="957644"/>
            <a:ext cx="5475160" cy="4535424"/>
          </a:xfrm>
          <a:prstGeom prst="rect">
            <a:avLst/>
          </a:prstGeom>
        </p:spPr>
      </p:pic>
      <p:sp>
        <p:nvSpPr>
          <p:cNvPr id="9" name="Rectangle 8"/>
          <p:cNvSpPr/>
          <p:nvPr/>
        </p:nvSpPr>
        <p:spPr>
          <a:xfrm>
            <a:off x="350106" y="0"/>
            <a:ext cx="3472086" cy="461665"/>
          </a:xfrm>
          <a:prstGeom prst="rect">
            <a:avLst/>
          </a:prstGeom>
        </p:spPr>
        <p:txBody>
          <a:bodyPr wrap="square">
            <a:spAutoFit/>
          </a:bodyPr>
          <a:lstStyle/>
          <a:p>
            <a:r>
              <a:rPr lang="en-US" sz="2400" dirty="0" smtClean="0">
                <a:latin typeface="Times New Roman" panose="02020603050405020304" pitchFamily="18" charset="0"/>
                <a:ea typeface="Calibri" panose="020F0502020204030204" pitchFamily="34" charset="0"/>
                <a:cs typeface="Arial" panose="020B0604020202020204" pitchFamily="34" charset="0"/>
              </a:rPr>
              <a:t>Drainage plan </a:t>
            </a:r>
            <a:endParaRPr lang="en-US" sz="2400" dirty="0"/>
          </a:p>
        </p:txBody>
      </p:sp>
    </p:spTree>
    <p:extLst>
      <p:ext uri="{BB962C8B-B14F-4D97-AF65-F5344CB8AC3E}">
        <p14:creationId xmlns:p14="http://schemas.microsoft.com/office/powerpoint/2010/main" val="20644473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14968" y="153662"/>
            <a:ext cx="3963840" cy="523220"/>
          </a:xfrm>
          <a:prstGeom prst="rect">
            <a:avLst/>
          </a:prstGeom>
        </p:spPr>
        <p:txBody>
          <a:bodyPr wrap="square">
            <a:spAutoFit/>
          </a:bodyPr>
          <a:lstStyle/>
          <a:p>
            <a:r>
              <a:rPr lang="en-US" sz="2800" b="1" dirty="0">
                <a:latin typeface="Times New Roman" panose="02020603050405020304" pitchFamily="18" charset="0"/>
                <a:ea typeface="Calibri" panose="020F0502020204030204" pitchFamily="34" charset="0"/>
                <a:cs typeface="Arial" panose="020B0604020202020204" pitchFamily="34" charset="0"/>
              </a:rPr>
              <a:t>Firefighting system</a:t>
            </a:r>
            <a:r>
              <a:rPr lang="en-US" sz="2800" dirty="0">
                <a:latin typeface="Times New Roman" panose="02020603050405020304" pitchFamily="18" charset="0"/>
                <a:ea typeface="Calibri" panose="020F0502020204030204" pitchFamily="34" charset="0"/>
                <a:cs typeface="Arial" panose="020B0604020202020204" pitchFamily="34" charset="0"/>
              </a:rPr>
              <a:t> </a:t>
            </a:r>
            <a:endParaRPr lang="en-US" sz="2800" dirty="0"/>
          </a:p>
        </p:txBody>
      </p:sp>
      <p:sp>
        <p:nvSpPr>
          <p:cNvPr id="8" name="Rectangle 7"/>
          <p:cNvSpPr/>
          <p:nvPr/>
        </p:nvSpPr>
        <p:spPr>
          <a:xfrm>
            <a:off x="0" y="676882"/>
            <a:ext cx="7479792" cy="685059"/>
          </a:xfrm>
          <a:prstGeom prst="rect">
            <a:avLst/>
          </a:prstGeom>
        </p:spPr>
        <p:txBody>
          <a:bodyPr wrap="square">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Designing the building to protect against fire has become an important necessity for the engineer</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6" name="Rectangle 15"/>
          <p:cNvSpPr/>
          <p:nvPr/>
        </p:nvSpPr>
        <p:spPr>
          <a:xfrm>
            <a:off x="214968" y="1361941"/>
            <a:ext cx="6096000" cy="2862322"/>
          </a:xfrm>
          <a:prstGeom prst="rect">
            <a:avLst/>
          </a:prstGeom>
        </p:spPr>
        <p:txBody>
          <a:bodyPr>
            <a:spAutoFit/>
          </a:bodyPr>
          <a:lstStyle/>
          <a:p>
            <a:r>
              <a:rPr lang="en-US" dirty="0" smtClean="0"/>
              <a:t>Firefighting </a:t>
            </a:r>
            <a:r>
              <a:rPr lang="en-US" dirty="0"/>
              <a:t>system	</a:t>
            </a:r>
            <a:endParaRPr lang="en-US" dirty="0" smtClean="0"/>
          </a:p>
          <a:p>
            <a:r>
              <a:rPr lang="en-US" dirty="0" smtClean="0"/>
              <a:t>Introduction</a:t>
            </a:r>
            <a:r>
              <a:rPr lang="en-US" dirty="0"/>
              <a:t>	</a:t>
            </a:r>
            <a:endParaRPr lang="en-US" dirty="0" smtClean="0"/>
          </a:p>
          <a:p>
            <a:pPr marL="285750" indent="-285750">
              <a:buFont typeface="Wingdings" panose="05000000000000000000" pitchFamily="2" charset="2"/>
              <a:buChar char="q"/>
            </a:pPr>
            <a:r>
              <a:rPr lang="en-US" dirty="0" smtClean="0"/>
              <a:t>Facilities </a:t>
            </a:r>
            <a:r>
              <a:rPr lang="en-US" dirty="0"/>
              <a:t>Classification	</a:t>
            </a:r>
            <a:endParaRPr lang="en-US" dirty="0" smtClean="0"/>
          </a:p>
          <a:p>
            <a:r>
              <a:rPr lang="en-US" dirty="0"/>
              <a:t>In your building the category is category </a:t>
            </a:r>
            <a:r>
              <a:rPr lang="en-US" dirty="0" smtClean="0"/>
              <a:t>C</a:t>
            </a:r>
          </a:p>
          <a:p>
            <a:pPr marL="285750" indent="-285750">
              <a:buFont typeface="Wingdings" panose="05000000000000000000" pitchFamily="2" charset="2"/>
              <a:buChar char="q"/>
            </a:pPr>
            <a:r>
              <a:rPr lang="en-US" dirty="0" smtClean="0"/>
              <a:t>Fire </a:t>
            </a:r>
            <a:r>
              <a:rPr lang="en-US" dirty="0"/>
              <a:t>detecting and alarm system	</a:t>
            </a:r>
            <a:endParaRPr lang="en-US" dirty="0" smtClean="0"/>
          </a:p>
          <a:p>
            <a:r>
              <a:rPr lang="en-US" dirty="0" smtClean="0"/>
              <a:t>-Smoke detector </a:t>
            </a:r>
          </a:p>
          <a:p>
            <a:r>
              <a:rPr lang="en-US" dirty="0" smtClean="0"/>
              <a:t>- Heat detector </a:t>
            </a:r>
          </a:p>
          <a:p>
            <a:r>
              <a:rPr lang="en-US" dirty="0" smtClean="0"/>
              <a:t>Requirements </a:t>
            </a:r>
            <a:r>
              <a:rPr lang="en-US" dirty="0"/>
              <a:t>for prevention and self-protection (Jordanian code)	</a:t>
            </a:r>
            <a:endParaRPr lang="en-US" dirty="0" smtClean="0"/>
          </a:p>
          <a:p>
            <a:r>
              <a:rPr lang="en-US" dirty="0" smtClean="0"/>
              <a:t>Emergency </a:t>
            </a:r>
            <a:r>
              <a:rPr lang="en-US" dirty="0"/>
              <a:t>fire escape (Jordanian </a:t>
            </a:r>
            <a:r>
              <a:rPr lang="en-US" dirty="0" smtClean="0"/>
              <a:t>code) </a:t>
            </a:r>
            <a:r>
              <a:rPr lang="en-US" dirty="0"/>
              <a:t>	</a:t>
            </a:r>
            <a:endParaRPr lang="en-US" dirty="0" smtClean="0"/>
          </a:p>
        </p:txBody>
      </p:sp>
    </p:spTree>
    <p:extLst>
      <p:ext uri="{BB962C8B-B14F-4D97-AF65-F5344CB8AC3E}">
        <p14:creationId xmlns:p14="http://schemas.microsoft.com/office/powerpoint/2010/main" val="16165751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93917" y="41895"/>
            <a:ext cx="3963840" cy="523220"/>
          </a:xfrm>
          <a:prstGeom prst="rect">
            <a:avLst/>
          </a:prstGeom>
        </p:spPr>
        <p:txBody>
          <a:bodyPr wrap="square">
            <a:spAutoFit/>
          </a:bodyPr>
          <a:lstStyle/>
          <a:p>
            <a:r>
              <a:rPr lang="en-US" sz="2800" b="1" dirty="0">
                <a:latin typeface="Times New Roman" panose="02020603050405020304" pitchFamily="18" charset="0"/>
                <a:ea typeface="Calibri" panose="020F0502020204030204" pitchFamily="34" charset="0"/>
                <a:cs typeface="Arial" panose="020B0604020202020204" pitchFamily="34" charset="0"/>
              </a:rPr>
              <a:t>Firefighting system</a:t>
            </a:r>
            <a:r>
              <a:rPr lang="en-US" sz="2800" dirty="0">
                <a:latin typeface="Times New Roman" panose="02020603050405020304" pitchFamily="18" charset="0"/>
                <a:ea typeface="Calibri" panose="020F0502020204030204" pitchFamily="34" charset="0"/>
                <a:cs typeface="Arial" panose="020B0604020202020204" pitchFamily="34" charset="0"/>
              </a:rPr>
              <a:t> </a:t>
            </a:r>
            <a:endParaRPr lang="en-US" sz="2800" dirty="0"/>
          </a:p>
        </p:txBody>
      </p:sp>
      <p:sp>
        <p:nvSpPr>
          <p:cNvPr id="10" name="Rectangle 9"/>
          <p:cNvSpPr/>
          <p:nvPr/>
        </p:nvSpPr>
        <p:spPr>
          <a:xfrm>
            <a:off x="-11388" y="483738"/>
            <a:ext cx="2230098" cy="646331"/>
          </a:xfrm>
          <a:prstGeom prst="rect">
            <a:avLst/>
          </a:prstGeom>
        </p:spPr>
        <p:txBody>
          <a:bodyPr wrap="none">
            <a:spAutoFit/>
          </a:bodyPr>
          <a:lstStyle/>
          <a:p>
            <a:r>
              <a:rPr lang="en-US" dirty="0">
                <a:latin typeface="Times New Roman" panose="02020603050405020304" pitchFamily="18" charset="0"/>
                <a:ea typeface="Calibri" panose="020F0502020204030204" pitchFamily="34" charset="0"/>
                <a:cs typeface="Arial" panose="020B0604020202020204" pitchFamily="34" charset="0"/>
              </a:rPr>
              <a:t>Design of fire </a:t>
            </a:r>
            <a:r>
              <a:rPr lang="en-US" dirty="0" smtClean="0">
                <a:latin typeface="Times New Roman" panose="02020603050405020304" pitchFamily="18" charset="0"/>
                <a:ea typeface="Calibri" panose="020F0502020204030204" pitchFamily="34" charset="0"/>
                <a:cs typeface="Arial" panose="020B0604020202020204" pitchFamily="34" charset="0"/>
              </a:rPr>
              <a:t>system:</a:t>
            </a:r>
          </a:p>
          <a:p>
            <a:r>
              <a:rPr lang="en-US" dirty="0" smtClean="0">
                <a:latin typeface="Times New Roman" panose="02020603050405020304" pitchFamily="18" charset="0"/>
                <a:ea typeface="Calibri" panose="020F0502020204030204" pitchFamily="34" charset="0"/>
                <a:cs typeface="Arial" panose="020B0604020202020204" pitchFamily="34" charset="0"/>
              </a:rPr>
              <a:t> </a:t>
            </a:r>
            <a:endParaRPr lang="en-US" dirty="0"/>
          </a:p>
        </p:txBody>
      </p:sp>
      <p:graphicFrame>
        <p:nvGraphicFramePr>
          <p:cNvPr id="11" name="Table 10"/>
          <p:cNvGraphicFramePr>
            <a:graphicFrameLocks noGrp="1"/>
          </p:cNvGraphicFramePr>
          <p:nvPr>
            <p:extLst>
              <p:ext uri="{D42A27DB-BD31-4B8C-83A1-F6EECF244321}">
                <p14:modId xmlns:p14="http://schemas.microsoft.com/office/powerpoint/2010/main" val="3352214674"/>
              </p:ext>
            </p:extLst>
          </p:nvPr>
        </p:nvGraphicFramePr>
        <p:xfrm>
          <a:off x="-97726" y="1222881"/>
          <a:ext cx="6781990" cy="1133972"/>
        </p:xfrm>
        <a:graphic>
          <a:graphicData uri="http://schemas.openxmlformats.org/drawingml/2006/table">
            <a:tbl>
              <a:tblPr firstRow="1" firstCol="1" bandRow="1">
                <a:tableStyleId>{5C22544A-7EE6-4342-B048-85BDC9FD1C3A}</a:tableStyleId>
              </a:tblPr>
              <a:tblGrid>
                <a:gridCol w="1889528">
                  <a:extLst>
                    <a:ext uri="{9D8B030D-6E8A-4147-A177-3AD203B41FA5}">
                      <a16:colId xmlns:a16="http://schemas.microsoft.com/office/drawing/2014/main" val="2611986821"/>
                    </a:ext>
                  </a:extLst>
                </a:gridCol>
                <a:gridCol w="1500742">
                  <a:extLst>
                    <a:ext uri="{9D8B030D-6E8A-4147-A177-3AD203B41FA5}">
                      <a16:colId xmlns:a16="http://schemas.microsoft.com/office/drawing/2014/main" val="1627594913"/>
                    </a:ext>
                  </a:extLst>
                </a:gridCol>
                <a:gridCol w="1695860">
                  <a:extLst>
                    <a:ext uri="{9D8B030D-6E8A-4147-A177-3AD203B41FA5}">
                      <a16:colId xmlns:a16="http://schemas.microsoft.com/office/drawing/2014/main" val="3331943052"/>
                    </a:ext>
                  </a:extLst>
                </a:gridCol>
                <a:gridCol w="1695860">
                  <a:extLst>
                    <a:ext uri="{9D8B030D-6E8A-4147-A177-3AD203B41FA5}">
                      <a16:colId xmlns:a16="http://schemas.microsoft.com/office/drawing/2014/main" val="572794199"/>
                    </a:ext>
                  </a:extLst>
                </a:gridCol>
              </a:tblGrid>
              <a:tr h="484252">
                <a:tc>
                  <a:txBody>
                    <a:bodyPr/>
                    <a:lstStyle/>
                    <a:p>
                      <a:pPr marL="0" marR="0" algn="ctr">
                        <a:lnSpc>
                          <a:spcPct val="107000"/>
                        </a:lnSpc>
                        <a:spcBef>
                          <a:spcPts val="0"/>
                        </a:spcBef>
                        <a:spcAft>
                          <a:spcPts val="0"/>
                        </a:spcAft>
                      </a:pPr>
                      <a:r>
                        <a:rPr lang="en-US" sz="1200" dirty="0">
                          <a:effectLst/>
                        </a:rPr>
                        <a:t>Hazard classification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High hazard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Medium hazard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Low hazard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537520388"/>
                  </a:ext>
                </a:extLst>
              </a:tr>
              <a:tr h="324860">
                <a:tc>
                  <a:txBody>
                    <a:bodyPr/>
                    <a:lstStyle/>
                    <a:p>
                      <a:pPr marL="0" marR="0" algn="ctr">
                        <a:lnSpc>
                          <a:spcPct val="107000"/>
                        </a:lnSpc>
                        <a:spcBef>
                          <a:spcPts val="0"/>
                        </a:spcBef>
                        <a:spcAft>
                          <a:spcPts val="0"/>
                        </a:spcAft>
                      </a:pPr>
                      <a:r>
                        <a:rPr lang="en-US" sz="1200">
                          <a:effectLst/>
                        </a:rPr>
                        <a:t>coverage area(m</a:t>
                      </a:r>
                      <a:r>
                        <a:rPr lang="en-US" sz="1200" baseline="30000">
                          <a:effectLst/>
                        </a:rPr>
                        <a:t>2 </a:t>
                      </a:r>
                      <a:r>
                        <a:rPr lang="en-US" sz="1200">
                          <a:effectLst/>
                        </a:rPr>
                        <a: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18-20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021664665"/>
                  </a:ext>
                </a:extLst>
              </a:tr>
              <a:tr h="324860">
                <a:tc>
                  <a:txBody>
                    <a:bodyPr/>
                    <a:lstStyle/>
                    <a:p>
                      <a:pPr marL="0" marR="0" algn="ctr">
                        <a:lnSpc>
                          <a:spcPct val="107000"/>
                        </a:lnSpc>
                        <a:spcBef>
                          <a:spcPts val="0"/>
                        </a:spcBef>
                        <a:spcAft>
                          <a:spcPts val="0"/>
                        </a:spcAft>
                      </a:pPr>
                      <a:r>
                        <a:rPr lang="en-US" sz="1200">
                          <a:effectLst/>
                        </a:rPr>
                        <a:t>Maximum distance(m)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3.6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3.9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4.6</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896217390"/>
                  </a:ext>
                </a:extLst>
              </a:tr>
            </a:tbl>
          </a:graphicData>
        </a:graphic>
      </p:graphicFrame>
      <p:sp>
        <p:nvSpPr>
          <p:cNvPr id="13" name="TextBox 12"/>
          <p:cNvSpPr txBox="1"/>
          <p:nvPr/>
        </p:nvSpPr>
        <p:spPr>
          <a:xfrm>
            <a:off x="193917" y="853549"/>
            <a:ext cx="3058584" cy="369332"/>
          </a:xfrm>
          <a:prstGeom prst="rect">
            <a:avLst/>
          </a:prstGeom>
          <a:noFill/>
        </p:spPr>
        <p:txBody>
          <a:bodyPr wrap="square" rtlCol="0">
            <a:spAutoFit/>
          </a:bodyPr>
          <a:lstStyle/>
          <a:p>
            <a:r>
              <a:rPr lang="en-US" dirty="0" smtClean="0"/>
              <a:t>Sprinkler </a:t>
            </a:r>
            <a:endParaRPr lang="en-US" dirty="0"/>
          </a:p>
        </p:txBody>
      </p:sp>
      <p:sp>
        <p:nvSpPr>
          <p:cNvPr id="14" name="Rectangle 13"/>
          <p:cNvSpPr/>
          <p:nvPr/>
        </p:nvSpPr>
        <p:spPr>
          <a:xfrm>
            <a:off x="-97726" y="2361470"/>
            <a:ext cx="8153590" cy="729430"/>
          </a:xfrm>
          <a:prstGeom prst="rect">
            <a:avLst/>
          </a:prstGeom>
        </p:spPr>
        <p:txBody>
          <a:bodyPr wrap="square">
            <a:spAutoFit/>
          </a:bodyPr>
          <a:lstStyle/>
          <a:p>
            <a:pPr>
              <a:lnSpc>
                <a:spcPct val="115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Sprinkler to sprinkler maximum distance = 4.6 m by </a:t>
            </a:r>
            <a:r>
              <a:rPr lang="en-US" b="1" dirty="0">
                <a:latin typeface="Times New Roman" panose="02020603050405020304" pitchFamily="18" charset="0"/>
                <a:ea typeface="Calibri" panose="020F0502020204030204" pitchFamily="34" charset="0"/>
                <a:cs typeface="Arial" panose="020B0604020202020204" pitchFamily="34" charset="0"/>
              </a:rPr>
              <a:t>NFPA 13 </a:t>
            </a:r>
            <a:r>
              <a:rPr lang="en-US" b="1" dirty="0" smtClean="0">
                <a:latin typeface="Times New Roman" panose="02020603050405020304" pitchFamily="18" charset="0"/>
                <a:ea typeface="Calibri" panose="020F0502020204030204" pitchFamily="34" charset="0"/>
                <a:cs typeface="Arial" panose="020B0604020202020204" pitchFamily="34" charset="0"/>
              </a:rPr>
              <a:t>CODE (</a:t>
            </a:r>
            <a:r>
              <a:rPr lang="en-US" dirty="0"/>
              <a:t>National Fire Protection </a:t>
            </a:r>
            <a:r>
              <a:rPr lang="en-US" dirty="0" smtClean="0"/>
              <a:t>Association) </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9" name="Picture 8"/>
          <p:cNvPicPr/>
          <p:nvPr/>
        </p:nvPicPr>
        <p:blipFill>
          <a:blip r:embed="rId2">
            <a:extLst>
              <a:ext uri="{28A0092B-C50C-407E-A947-70E740481C1C}">
                <a14:useLocalDpi xmlns:a14="http://schemas.microsoft.com/office/drawing/2010/main" val="0"/>
              </a:ext>
            </a:extLst>
          </a:blip>
          <a:srcRect/>
          <a:stretch>
            <a:fillRect/>
          </a:stretch>
        </p:blipFill>
        <p:spPr bwMode="auto">
          <a:xfrm>
            <a:off x="0" y="3479720"/>
            <a:ext cx="5243195" cy="3030220"/>
          </a:xfrm>
          <a:prstGeom prst="rect">
            <a:avLst/>
          </a:prstGeom>
          <a:noFill/>
        </p:spPr>
      </p:pic>
      <p:sp>
        <p:nvSpPr>
          <p:cNvPr id="12" name="TextBox 11"/>
          <p:cNvSpPr txBox="1"/>
          <p:nvPr/>
        </p:nvSpPr>
        <p:spPr>
          <a:xfrm>
            <a:off x="330250" y="3056924"/>
            <a:ext cx="3058584" cy="369332"/>
          </a:xfrm>
          <a:prstGeom prst="rect">
            <a:avLst/>
          </a:prstGeom>
          <a:noFill/>
        </p:spPr>
        <p:txBody>
          <a:bodyPr wrap="square" rtlCol="0">
            <a:spAutoFit/>
          </a:bodyPr>
          <a:lstStyle/>
          <a:p>
            <a:r>
              <a:rPr lang="en-US" dirty="0" smtClean="0"/>
              <a:t>Fire detector alarm </a:t>
            </a:r>
            <a:endParaRPr lang="en-US" dirty="0"/>
          </a:p>
        </p:txBody>
      </p:sp>
      <p:pic>
        <p:nvPicPr>
          <p:cNvPr id="15" name="Picture 14">
            <a:extLst>
              <a:ext uri="{FF2B5EF4-FFF2-40B4-BE49-F238E27FC236}">
                <a16:creationId xmlns:a16="http://schemas.microsoft.com/office/drawing/2014/main" id="{2F7694E1-0B63-473F-A7DD-8400E8BAE872}"/>
              </a:ext>
            </a:extLst>
          </p:cNvPr>
          <p:cNvPicPr>
            <a:picLocks noChangeAspect="1"/>
          </p:cNvPicPr>
          <p:nvPr/>
        </p:nvPicPr>
        <p:blipFill>
          <a:blip r:embed="rId3"/>
          <a:stretch>
            <a:fillRect/>
          </a:stretch>
        </p:blipFill>
        <p:spPr>
          <a:xfrm>
            <a:off x="5883212" y="3678817"/>
            <a:ext cx="723900" cy="711681"/>
          </a:xfrm>
          <a:prstGeom prst="rect">
            <a:avLst/>
          </a:prstGeom>
        </p:spPr>
      </p:pic>
      <p:pic>
        <p:nvPicPr>
          <p:cNvPr id="17" name="Picture 16">
            <a:extLst>
              <a:ext uri="{FF2B5EF4-FFF2-40B4-BE49-F238E27FC236}">
                <a16:creationId xmlns:a16="http://schemas.microsoft.com/office/drawing/2014/main" id="{E9114D5E-B85E-48D7-A83D-FC3B0955C075}"/>
              </a:ext>
            </a:extLst>
          </p:cNvPr>
          <p:cNvPicPr>
            <a:picLocks noChangeAspect="1"/>
          </p:cNvPicPr>
          <p:nvPr/>
        </p:nvPicPr>
        <p:blipFill>
          <a:blip r:embed="rId4"/>
          <a:stretch>
            <a:fillRect/>
          </a:stretch>
        </p:blipFill>
        <p:spPr>
          <a:xfrm>
            <a:off x="5873687" y="5001232"/>
            <a:ext cx="733425" cy="714375"/>
          </a:xfrm>
          <a:prstGeom prst="rect">
            <a:avLst/>
          </a:prstGeom>
        </p:spPr>
      </p:pic>
      <p:sp>
        <p:nvSpPr>
          <p:cNvPr id="2" name="TextBox 1"/>
          <p:cNvSpPr txBox="1"/>
          <p:nvPr/>
        </p:nvSpPr>
        <p:spPr>
          <a:xfrm>
            <a:off x="5550408" y="4526280"/>
            <a:ext cx="2267712" cy="369332"/>
          </a:xfrm>
          <a:prstGeom prst="rect">
            <a:avLst/>
          </a:prstGeom>
          <a:noFill/>
        </p:spPr>
        <p:txBody>
          <a:bodyPr wrap="square" rtlCol="0">
            <a:spAutoFit/>
          </a:bodyPr>
          <a:lstStyle/>
          <a:p>
            <a:r>
              <a:rPr lang="en-US" dirty="0" smtClean="0"/>
              <a:t>Heat detector symbol </a:t>
            </a:r>
            <a:endParaRPr lang="en-US" dirty="0"/>
          </a:p>
        </p:txBody>
      </p:sp>
      <p:sp>
        <p:nvSpPr>
          <p:cNvPr id="18" name="TextBox 17"/>
          <p:cNvSpPr txBox="1"/>
          <p:nvPr/>
        </p:nvSpPr>
        <p:spPr>
          <a:xfrm>
            <a:off x="5473256" y="5715607"/>
            <a:ext cx="2710624" cy="369332"/>
          </a:xfrm>
          <a:prstGeom prst="rect">
            <a:avLst/>
          </a:prstGeom>
          <a:noFill/>
        </p:spPr>
        <p:txBody>
          <a:bodyPr wrap="square" rtlCol="0">
            <a:spAutoFit/>
          </a:bodyPr>
          <a:lstStyle/>
          <a:p>
            <a:r>
              <a:rPr lang="en-US" dirty="0" smtClean="0"/>
              <a:t>Smoke detector symbol </a:t>
            </a:r>
            <a:endParaRPr lang="en-US" dirty="0"/>
          </a:p>
        </p:txBody>
      </p:sp>
    </p:spTree>
    <p:extLst>
      <p:ext uri="{BB962C8B-B14F-4D97-AF65-F5344CB8AC3E}">
        <p14:creationId xmlns:p14="http://schemas.microsoft.com/office/powerpoint/2010/main" val="4686040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74320" y="192024"/>
            <a:ext cx="3328416" cy="584775"/>
          </a:xfrm>
          <a:prstGeom prst="rect">
            <a:avLst/>
          </a:prstGeom>
          <a:noFill/>
        </p:spPr>
        <p:txBody>
          <a:bodyPr wrap="square" rtlCol="0">
            <a:spAutoFit/>
          </a:bodyPr>
          <a:lstStyle/>
          <a:p>
            <a:r>
              <a:rPr lang="en-US" sz="3200" dirty="0" smtClean="0"/>
              <a:t>Fire fighting </a:t>
            </a:r>
            <a:endParaRPr lang="en-US" sz="3200" dirty="0"/>
          </a:p>
        </p:txBody>
      </p:sp>
      <p:sp>
        <p:nvSpPr>
          <p:cNvPr id="8" name="TextBox 7"/>
          <p:cNvSpPr txBox="1"/>
          <p:nvPr/>
        </p:nvSpPr>
        <p:spPr>
          <a:xfrm>
            <a:off x="5058981" y="1344282"/>
            <a:ext cx="2441448" cy="369332"/>
          </a:xfrm>
          <a:prstGeom prst="rect">
            <a:avLst/>
          </a:prstGeom>
          <a:noFill/>
        </p:spPr>
        <p:txBody>
          <a:bodyPr wrap="square" rtlCol="0">
            <a:spAutoFit/>
          </a:bodyPr>
          <a:lstStyle/>
          <a:p>
            <a:r>
              <a:rPr lang="en-US" dirty="0" smtClean="0"/>
              <a:t>Hose station </a:t>
            </a:r>
            <a:endParaRPr lang="en-US" dirty="0"/>
          </a:p>
        </p:txBody>
      </p:sp>
      <p:pic>
        <p:nvPicPr>
          <p:cNvPr id="9" name="Picture 8" descr="عالم الهندسة: نظام الخراطيم او صناديق الحريق"/>
          <p:cNvPicPr/>
          <p:nvPr/>
        </p:nvPicPr>
        <p:blipFill>
          <a:blip r:embed="rId2">
            <a:extLst>
              <a:ext uri="{28A0092B-C50C-407E-A947-70E740481C1C}">
                <a14:useLocalDpi xmlns:a14="http://schemas.microsoft.com/office/drawing/2010/main" val="0"/>
              </a:ext>
            </a:extLst>
          </a:blip>
          <a:srcRect/>
          <a:stretch>
            <a:fillRect/>
          </a:stretch>
        </p:blipFill>
        <p:spPr bwMode="auto">
          <a:xfrm>
            <a:off x="3977640" y="1772377"/>
            <a:ext cx="3896995" cy="2433320"/>
          </a:xfrm>
          <a:prstGeom prst="rect">
            <a:avLst/>
          </a:prstGeom>
          <a:noFill/>
          <a:ln>
            <a:noFill/>
          </a:ln>
        </p:spPr>
      </p:pic>
      <p:pic>
        <p:nvPicPr>
          <p:cNvPr id="10" name="Picture 9" descr="What are the Different Types of Fire Extinguishers UK? | BusinessWatch"/>
          <p:cNvPicPr/>
          <p:nvPr/>
        </p:nvPicPr>
        <p:blipFill>
          <a:blip r:embed="rId3">
            <a:extLst>
              <a:ext uri="{28A0092B-C50C-407E-A947-70E740481C1C}">
                <a14:useLocalDpi xmlns:a14="http://schemas.microsoft.com/office/drawing/2010/main" val="0"/>
              </a:ext>
            </a:extLst>
          </a:blip>
          <a:srcRect/>
          <a:stretch>
            <a:fillRect/>
          </a:stretch>
        </p:blipFill>
        <p:spPr bwMode="auto">
          <a:xfrm>
            <a:off x="3538728" y="4810083"/>
            <a:ext cx="5481955" cy="2039620"/>
          </a:xfrm>
          <a:prstGeom prst="rect">
            <a:avLst/>
          </a:prstGeom>
          <a:noFill/>
          <a:ln>
            <a:noFill/>
          </a:ln>
        </p:spPr>
      </p:pic>
      <p:sp>
        <p:nvSpPr>
          <p:cNvPr id="11" name="TextBox 10"/>
          <p:cNvSpPr txBox="1"/>
          <p:nvPr/>
        </p:nvSpPr>
        <p:spPr>
          <a:xfrm>
            <a:off x="4824984" y="4323224"/>
            <a:ext cx="2441448" cy="369332"/>
          </a:xfrm>
          <a:prstGeom prst="rect">
            <a:avLst/>
          </a:prstGeom>
          <a:noFill/>
        </p:spPr>
        <p:txBody>
          <a:bodyPr wrap="square" rtlCol="0">
            <a:spAutoFit/>
          </a:bodyPr>
          <a:lstStyle/>
          <a:p>
            <a:r>
              <a:rPr lang="en-US" dirty="0" smtClean="0"/>
              <a:t>FM200 classes </a:t>
            </a:r>
            <a:endParaRPr lang="en-US" dirty="0"/>
          </a:p>
        </p:txBody>
      </p:sp>
    </p:spTree>
    <p:extLst>
      <p:ext uri="{BB962C8B-B14F-4D97-AF65-F5344CB8AC3E}">
        <p14:creationId xmlns:p14="http://schemas.microsoft.com/office/powerpoint/2010/main" val="193139779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nvPr/>
        </p:nvPicPr>
        <p:blipFill>
          <a:blip r:embed="rId2">
            <a:extLst>
              <a:ext uri="{28A0092B-C50C-407E-A947-70E740481C1C}">
                <a14:useLocalDpi xmlns:a14="http://schemas.microsoft.com/office/drawing/2010/main" val="0"/>
              </a:ext>
            </a:extLst>
          </a:blip>
          <a:stretch>
            <a:fillRect/>
          </a:stretch>
        </p:blipFill>
        <p:spPr>
          <a:xfrm>
            <a:off x="0" y="369332"/>
            <a:ext cx="5486400" cy="27370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0" y="2965450"/>
            <a:ext cx="5486400" cy="38925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p:cNvPicPr/>
          <p:nvPr/>
        </p:nvPicPr>
        <p:blipFill>
          <a:blip r:embed="rId4">
            <a:extLst>
              <a:ext uri="{28A0092B-C50C-407E-A947-70E740481C1C}">
                <a14:useLocalDpi xmlns:a14="http://schemas.microsoft.com/office/drawing/2010/main" val="0"/>
              </a:ext>
            </a:extLst>
          </a:blip>
          <a:stretch>
            <a:fillRect/>
          </a:stretch>
        </p:blipFill>
        <p:spPr>
          <a:xfrm>
            <a:off x="6364224" y="1"/>
            <a:ext cx="5742432" cy="35295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p:cNvPicPr/>
          <p:nvPr/>
        </p:nvPicPr>
        <p:blipFill>
          <a:blip r:embed="rId5">
            <a:extLst>
              <a:ext uri="{28A0092B-C50C-407E-A947-70E740481C1C}">
                <a14:useLocalDpi xmlns:a14="http://schemas.microsoft.com/office/drawing/2010/main" val="0"/>
              </a:ext>
            </a:extLst>
          </a:blip>
          <a:stretch>
            <a:fillRect/>
          </a:stretch>
        </p:blipFill>
        <p:spPr>
          <a:xfrm>
            <a:off x="6364224" y="3529585"/>
            <a:ext cx="5742432" cy="32791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TextBox 10"/>
          <p:cNvSpPr txBox="1"/>
          <p:nvPr/>
        </p:nvSpPr>
        <p:spPr>
          <a:xfrm>
            <a:off x="2185416" y="744966"/>
            <a:ext cx="1938528" cy="369332"/>
          </a:xfrm>
          <a:prstGeom prst="rect">
            <a:avLst/>
          </a:prstGeom>
          <a:noFill/>
        </p:spPr>
        <p:txBody>
          <a:bodyPr wrap="square" rtlCol="0">
            <a:spAutoFit/>
          </a:bodyPr>
          <a:lstStyle/>
          <a:p>
            <a:r>
              <a:rPr lang="en-US" dirty="0" smtClean="0"/>
              <a:t>Basement </a:t>
            </a:r>
            <a:endParaRPr lang="en-US" dirty="0"/>
          </a:p>
        </p:txBody>
      </p:sp>
      <p:sp>
        <p:nvSpPr>
          <p:cNvPr id="12" name="TextBox 11"/>
          <p:cNvSpPr txBox="1"/>
          <p:nvPr/>
        </p:nvSpPr>
        <p:spPr>
          <a:xfrm>
            <a:off x="2825496" y="6439393"/>
            <a:ext cx="1737360" cy="369332"/>
          </a:xfrm>
          <a:prstGeom prst="rect">
            <a:avLst/>
          </a:prstGeom>
          <a:noFill/>
        </p:spPr>
        <p:txBody>
          <a:bodyPr wrap="square" rtlCol="0">
            <a:spAutoFit/>
          </a:bodyPr>
          <a:lstStyle/>
          <a:p>
            <a:r>
              <a:rPr lang="en-US" dirty="0" smtClean="0"/>
              <a:t>Ground </a:t>
            </a:r>
            <a:endParaRPr lang="en-US" dirty="0"/>
          </a:p>
        </p:txBody>
      </p:sp>
      <p:sp>
        <p:nvSpPr>
          <p:cNvPr id="13" name="TextBox 12"/>
          <p:cNvSpPr txBox="1"/>
          <p:nvPr/>
        </p:nvSpPr>
        <p:spPr>
          <a:xfrm>
            <a:off x="109728" y="0"/>
            <a:ext cx="3694176" cy="369332"/>
          </a:xfrm>
          <a:prstGeom prst="rect">
            <a:avLst/>
          </a:prstGeom>
          <a:noFill/>
        </p:spPr>
        <p:txBody>
          <a:bodyPr wrap="square" rtlCol="0">
            <a:spAutoFit/>
          </a:bodyPr>
          <a:lstStyle/>
          <a:p>
            <a:r>
              <a:rPr lang="en-US" dirty="0" smtClean="0"/>
              <a:t>Sprinkler plan </a:t>
            </a:r>
            <a:endParaRPr lang="en-US" dirty="0"/>
          </a:p>
        </p:txBody>
      </p:sp>
      <p:sp>
        <p:nvSpPr>
          <p:cNvPr id="14" name="TextBox 13"/>
          <p:cNvSpPr txBox="1"/>
          <p:nvPr/>
        </p:nvSpPr>
        <p:spPr>
          <a:xfrm>
            <a:off x="8522208" y="2965450"/>
            <a:ext cx="1380744" cy="369332"/>
          </a:xfrm>
          <a:prstGeom prst="rect">
            <a:avLst/>
          </a:prstGeom>
          <a:noFill/>
        </p:spPr>
        <p:txBody>
          <a:bodyPr wrap="square" rtlCol="0">
            <a:spAutoFit/>
          </a:bodyPr>
          <a:lstStyle/>
          <a:p>
            <a:r>
              <a:rPr lang="en-US" dirty="0" smtClean="0"/>
              <a:t>First </a:t>
            </a:r>
            <a:endParaRPr lang="en-US" dirty="0"/>
          </a:p>
        </p:txBody>
      </p:sp>
      <p:sp>
        <p:nvSpPr>
          <p:cNvPr id="15" name="TextBox 14"/>
          <p:cNvSpPr txBox="1"/>
          <p:nvPr/>
        </p:nvSpPr>
        <p:spPr>
          <a:xfrm>
            <a:off x="8455152" y="6125702"/>
            <a:ext cx="1380744" cy="369332"/>
          </a:xfrm>
          <a:prstGeom prst="rect">
            <a:avLst/>
          </a:prstGeom>
          <a:noFill/>
        </p:spPr>
        <p:txBody>
          <a:bodyPr wrap="square" rtlCol="0">
            <a:spAutoFit/>
          </a:bodyPr>
          <a:lstStyle/>
          <a:p>
            <a:r>
              <a:rPr lang="en-US" dirty="0" smtClean="0"/>
              <a:t>Second </a:t>
            </a:r>
            <a:endParaRPr lang="en-US" dirty="0"/>
          </a:p>
        </p:txBody>
      </p:sp>
    </p:spTree>
    <p:extLst>
      <p:ext uri="{BB962C8B-B14F-4D97-AF65-F5344CB8AC3E}">
        <p14:creationId xmlns:p14="http://schemas.microsoft.com/office/powerpoint/2010/main" val="37988348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29768" y="201168"/>
            <a:ext cx="5861304" cy="461665"/>
          </a:xfrm>
          <a:prstGeom prst="rect">
            <a:avLst/>
          </a:prstGeom>
          <a:noFill/>
        </p:spPr>
        <p:txBody>
          <a:bodyPr wrap="square" rtlCol="0">
            <a:spAutoFit/>
          </a:bodyPr>
          <a:lstStyle/>
          <a:p>
            <a:r>
              <a:rPr lang="en-US" sz="2400" dirty="0" smtClean="0"/>
              <a:t>Fire system distribution</a:t>
            </a:r>
            <a:endParaRPr lang="en-US" sz="2400" dirty="0"/>
          </a:p>
        </p:txBody>
      </p:sp>
      <p:pic>
        <p:nvPicPr>
          <p:cNvPr id="8" name="Picture 7"/>
          <p:cNvPicPr>
            <a:picLocks noChangeAspect="1"/>
          </p:cNvPicPr>
          <p:nvPr/>
        </p:nvPicPr>
        <p:blipFill>
          <a:blip r:embed="rId2"/>
          <a:stretch>
            <a:fillRect/>
          </a:stretch>
        </p:blipFill>
        <p:spPr>
          <a:xfrm>
            <a:off x="0" y="754273"/>
            <a:ext cx="6364224" cy="3845159"/>
          </a:xfrm>
          <a:prstGeom prst="rect">
            <a:avLst/>
          </a:prstGeom>
        </p:spPr>
      </p:pic>
      <p:pic>
        <p:nvPicPr>
          <p:cNvPr id="9" name="Picture 8"/>
          <p:cNvPicPr>
            <a:picLocks noChangeAspect="1"/>
          </p:cNvPicPr>
          <p:nvPr/>
        </p:nvPicPr>
        <p:blipFill>
          <a:blip r:embed="rId3"/>
          <a:stretch>
            <a:fillRect/>
          </a:stretch>
        </p:blipFill>
        <p:spPr>
          <a:xfrm>
            <a:off x="6463856" y="201168"/>
            <a:ext cx="5642800" cy="6373368"/>
          </a:xfrm>
          <a:prstGeom prst="rect">
            <a:avLst/>
          </a:prstGeom>
        </p:spPr>
      </p:pic>
      <p:sp>
        <p:nvSpPr>
          <p:cNvPr id="11" name="TextBox 10"/>
          <p:cNvSpPr txBox="1"/>
          <p:nvPr/>
        </p:nvSpPr>
        <p:spPr>
          <a:xfrm>
            <a:off x="6601016" y="4414766"/>
            <a:ext cx="667512" cy="369332"/>
          </a:xfrm>
          <a:prstGeom prst="rect">
            <a:avLst/>
          </a:prstGeom>
          <a:noFill/>
        </p:spPr>
        <p:txBody>
          <a:bodyPr wrap="square" rtlCol="0">
            <a:spAutoFit/>
          </a:bodyPr>
          <a:lstStyle/>
          <a:p>
            <a:r>
              <a:rPr lang="en-US" dirty="0" smtClean="0"/>
              <a:t>SD</a:t>
            </a:r>
            <a:endParaRPr lang="en-US" dirty="0"/>
          </a:p>
        </p:txBody>
      </p:sp>
      <p:pic>
        <p:nvPicPr>
          <p:cNvPr id="13" name="Picture 12">
            <a:extLst>
              <a:ext uri="{FF2B5EF4-FFF2-40B4-BE49-F238E27FC236}">
                <a16:creationId xmlns:a16="http://schemas.microsoft.com/office/drawing/2014/main" id="{2F7694E1-0B63-473F-A7DD-8400E8BAE872}"/>
              </a:ext>
            </a:extLst>
          </p:cNvPr>
          <p:cNvPicPr>
            <a:picLocks noChangeAspect="1"/>
          </p:cNvPicPr>
          <p:nvPr/>
        </p:nvPicPr>
        <p:blipFill>
          <a:blip r:embed="rId4"/>
          <a:stretch>
            <a:fillRect/>
          </a:stretch>
        </p:blipFill>
        <p:spPr>
          <a:xfrm>
            <a:off x="1731836" y="5498473"/>
            <a:ext cx="723900" cy="711681"/>
          </a:xfrm>
          <a:prstGeom prst="rect">
            <a:avLst/>
          </a:prstGeom>
        </p:spPr>
      </p:pic>
      <p:sp>
        <p:nvSpPr>
          <p:cNvPr id="14" name="TextBox 13"/>
          <p:cNvSpPr txBox="1"/>
          <p:nvPr/>
        </p:nvSpPr>
        <p:spPr>
          <a:xfrm>
            <a:off x="249270" y="4599432"/>
            <a:ext cx="2377440" cy="369332"/>
          </a:xfrm>
          <a:prstGeom prst="rect">
            <a:avLst/>
          </a:prstGeom>
          <a:noFill/>
        </p:spPr>
        <p:txBody>
          <a:bodyPr wrap="square" rtlCol="0">
            <a:spAutoFit/>
          </a:bodyPr>
          <a:lstStyle/>
          <a:p>
            <a:r>
              <a:rPr lang="en-US" dirty="0" smtClean="0"/>
              <a:t>Basement fire system </a:t>
            </a:r>
            <a:endParaRPr lang="en-US" dirty="0"/>
          </a:p>
        </p:txBody>
      </p:sp>
      <p:sp>
        <p:nvSpPr>
          <p:cNvPr id="15" name="TextBox 14"/>
          <p:cNvSpPr txBox="1"/>
          <p:nvPr/>
        </p:nvSpPr>
        <p:spPr>
          <a:xfrm>
            <a:off x="8769096" y="432000"/>
            <a:ext cx="2514600" cy="369332"/>
          </a:xfrm>
          <a:prstGeom prst="rect">
            <a:avLst/>
          </a:prstGeom>
          <a:noFill/>
        </p:spPr>
        <p:txBody>
          <a:bodyPr wrap="square" rtlCol="0">
            <a:spAutoFit/>
          </a:bodyPr>
          <a:lstStyle/>
          <a:p>
            <a:r>
              <a:rPr lang="en-US" dirty="0" smtClean="0"/>
              <a:t>First floor fire system</a:t>
            </a:r>
            <a:endParaRPr lang="en-US" dirty="0"/>
          </a:p>
        </p:txBody>
      </p:sp>
    </p:spTree>
    <p:extLst>
      <p:ext uri="{BB962C8B-B14F-4D97-AF65-F5344CB8AC3E}">
        <p14:creationId xmlns:p14="http://schemas.microsoft.com/office/powerpoint/2010/main" val="40100472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46888" y="0"/>
            <a:ext cx="5806440" cy="523220"/>
          </a:xfrm>
          <a:prstGeom prst="rect">
            <a:avLst/>
          </a:prstGeom>
          <a:noFill/>
        </p:spPr>
        <p:txBody>
          <a:bodyPr wrap="square" rtlCol="0">
            <a:spAutoFit/>
          </a:bodyPr>
          <a:lstStyle/>
          <a:p>
            <a:r>
              <a:rPr lang="en-US" sz="2800" dirty="0" smtClean="0"/>
              <a:t>Electrical work </a:t>
            </a:r>
            <a:endParaRPr lang="en-US" sz="2800" dirty="0"/>
          </a:p>
        </p:txBody>
      </p:sp>
      <p:sp>
        <p:nvSpPr>
          <p:cNvPr id="8" name="TextBox 7"/>
          <p:cNvSpPr txBox="1"/>
          <p:nvPr/>
        </p:nvSpPr>
        <p:spPr>
          <a:xfrm>
            <a:off x="246888" y="404475"/>
            <a:ext cx="2468880" cy="369332"/>
          </a:xfrm>
          <a:prstGeom prst="rect">
            <a:avLst/>
          </a:prstGeom>
          <a:noFill/>
        </p:spPr>
        <p:txBody>
          <a:bodyPr wrap="square" rtlCol="0">
            <a:spAutoFit/>
          </a:bodyPr>
          <a:lstStyle/>
          <a:p>
            <a:r>
              <a:rPr lang="en-US" dirty="0" smtClean="0"/>
              <a:t>1- PV sys </a:t>
            </a:r>
            <a:endParaRPr lang="en-US" dirty="0"/>
          </a:p>
        </p:txBody>
      </p:sp>
      <p:pic>
        <p:nvPicPr>
          <p:cNvPr id="9" name="Picture 8"/>
          <p:cNvPicPr/>
          <p:nvPr/>
        </p:nvPicPr>
        <p:blipFill>
          <a:blip r:embed="rId2">
            <a:extLst>
              <a:ext uri="{28A0092B-C50C-407E-A947-70E740481C1C}">
                <a14:useLocalDpi xmlns:a14="http://schemas.microsoft.com/office/drawing/2010/main" val="0"/>
              </a:ext>
            </a:extLst>
          </a:blip>
          <a:stretch>
            <a:fillRect/>
          </a:stretch>
        </p:blipFill>
        <p:spPr>
          <a:xfrm>
            <a:off x="7918704" y="329184"/>
            <a:ext cx="3936492" cy="1520563"/>
          </a:xfrm>
          <a:prstGeom prst="rect">
            <a:avLst/>
          </a:prstGeom>
        </p:spPr>
      </p:pic>
      <p:pic>
        <p:nvPicPr>
          <p:cNvPr id="10" name="Picture 9"/>
          <p:cNvPicPr>
            <a:picLocks noChangeAspect="1"/>
          </p:cNvPicPr>
          <p:nvPr/>
        </p:nvPicPr>
        <p:blipFill>
          <a:blip r:embed="rId3"/>
          <a:stretch>
            <a:fillRect/>
          </a:stretch>
        </p:blipFill>
        <p:spPr>
          <a:xfrm>
            <a:off x="102108" y="2468499"/>
            <a:ext cx="4438079" cy="4267450"/>
          </a:xfrm>
          <a:prstGeom prst="rect">
            <a:avLst/>
          </a:prstGeom>
        </p:spPr>
      </p:pic>
      <p:pic>
        <p:nvPicPr>
          <p:cNvPr id="12" name="Picture 11"/>
          <p:cNvPicPr/>
          <p:nvPr/>
        </p:nvPicPr>
        <p:blipFill>
          <a:blip r:embed="rId4">
            <a:extLst>
              <a:ext uri="{28A0092B-C50C-407E-A947-70E740481C1C}">
                <a14:useLocalDpi xmlns:a14="http://schemas.microsoft.com/office/drawing/2010/main" val="0"/>
              </a:ext>
            </a:extLst>
          </a:blip>
          <a:stretch>
            <a:fillRect/>
          </a:stretch>
        </p:blipFill>
        <p:spPr>
          <a:xfrm>
            <a:off x="6272784" y="2451025"/>
            <a:ext cx="5919216" cy="4389501"/>
          </a:xfrm>
          <a:prstGeom prst="rect">
            <a:avLst/>
          </a:prstGeom>
        </p:spPr>
      </p:pic>
      <p:sp>
        <p:nvSpPr>
          <p:cNvPr id="13" name="Rectangle 12"/>
          <p:cNvSpPr/>
          <p:nvPr/>
        </p:nvSpPr>
        <p:spPr>
          <a:xfrm>
            <a:off x="102108" y="776268"/>
            <a:ext cx="7185660" cy="1779333"/>
          </a:xfrm>
          <a:prstGeom prst="rect">
            <a:avLst/>
          </a:prstGeom>
        </p:spPr>
        <p:txBody>
          <a:bodyPr wrap="square">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Calculated the number of panel that we have distribution direction by landscape design and got 270 panels, height of module = 1.5 m to ignore shadow and to allow passage man maintenance.  </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The capacity of system = 270*400 </a:t>
            </a:r>
            <a:r>
              <a:rPr lang="en-US" dirty="0" err="1">
                <a:latin typeface="Times New Roman" panose="02020603050405020304" pitchFamily="18" charset="0"/>
                <a:ea typeface="Calibri" panose="020F0502020204030204" pitchFamily="34" charset="0"/>
                <a:cs typeface="Arial" panose="020B0604020202020204" pitchFamily="34" charset="0"/>
              </a:rPr>
              <a:t>Wp</a:t>
            </a:r>
            <a:r>
              <a:rPr lang="en-US" dirty="0">
                <a:latin typeface="Times New Roman" panose="02020603050405020304" pitchFamily="18" charset="0"/>
                <a:ea typeface="Calibri" panose="020F0502020204030204" pitchFamily="34" charset="0"/>
                <a:cs typeface="Arial" panose="020B0604020202020204" pitchFamily="34" charset="0"/>
              </a:rPr>
              <a:t> = 108000 </a:t>
            </a:r>
            <a:r>
              <a:rPr lang="en-US" dirty="0" err="1">
                <a:latin typeface="Times New Roman" panose="02020603050405020304" pitchFamily="18" charset="0"/>
                <a:ea typeface="Calibri" panose="020F0502020204030204" pitchFamily="34" charset="0"/>
                <a:cs typeface="Arial" panose="020B0604020202020204" pitchFamily="34" charset="0"/>
              </a:rPr>
              <a:t>Wp</a:t>
            </a:r>
            <a:r>
              <a:rPr lang="en-US" dirty="0">
                <a:latin typeface="Times New Roman" panose="02020603050405020304" pitchFamily="18" charset="0"/>
                <a:ea typeface="Calibri" panose="020F0502020204030204" pitchFamily="34" charset="0"/>
                <a:cs typeface="Arial" panose="020B0604020202020204" pitchFamily="34" charset="0"/>
              </a:rPr>
              <a:t> = 108 </a:t>
            </a:r>
            <a:r>
              <a:rPr lang="en-US" dirty="0" err="1">
                <a:latin typeface="Times New Roman" panose="02020603050405020304" pitchFamily="18" charset="0"/>
                <a:ea typeface="Calibri" panose="020F0502020204030204" pitchFamily="34" charset="0"/>
                <a:cs typeface="Arial" panose="020B0604020202020204" pitchFamily="34" charset="0"/>
              </a:rPr>
              <a:t>KWp</a:t>
            </a:r>
            <a:r>
              <a:rPr lang="en-US" dirty="0">
                <a:latin typeface="Times New Roman" panose="02020603050405020304" pitchFamily="18" charset="0"/>
                <a:ea typeface="Calibri" panose="020F0502020204030204" pitchFamily="34" charset="0"/>
                <a:cs typeface="Arial" panose="020B0604020202020204" pitchFamily="34" charset="0"/>
              </a:rPr>
              <a:t>. </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Active Area = 270 x (2.031x 1.011) = 554.5 m</a:t>
            </a:r>
            <a:r>
              <a:rPr lang="en-US" baseline="30000" dirty="0">
                <a:latin typeface="Times New Roman" panose="02020603050405020304" pitchFamily="18" charset="0"/>
                <a:ea typeface="Calibri" panose="020F0502020204030204" pitchFamily="34" charset="0"/>
                <a:cs typeface="Arial" panose="020B0604020202020204" pitchFamily="34" charset="0"/>
              </a:rPr>
              <a:t>2</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7462947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nvPr/>
        </p:nvPicPr>
        <p:blipFill>
          <a:blip r:embed="rId2">
            <a:extLst>
              <a:ext uri="{28A0092B-C50C-407E-A947-70E740481C1C}">
                <a14:useLocalDpi xmlns:a14="http://schemas.microsoft.com/office/drawing/2010/main" val="0"/>
              </a:ext>
            </a:extLst>
          </a:blip>
          <a:stretch>
            <a:fillRect/>
          </a:stretch>
        </p:blipFill>
        <p:spPr>
          <a:xfrm>
            <a:off x="0" y="1028192"/>
            <a:ext cx="5689600" cy="1870456"/>
          </a:xfrm>
          <a:prstGeom prst="rect">
            <a:avLst/>
          </a:prstGeom>
        </p:spPr>
      </p:pic>
      <p:sp>
        <p:nvSpPr>
          <p:cNvPr id="8" name="TextBox 7"/>
          <p:cNvSpPr txBox="1"/>
          <p:nvPr/>
        </p:nvSpPr>
        <p:spPr>
          <a:xfrm>
            <a:off x="192024" y="303764"/>
            <a:ext cx="2468880" cy="369332"/>
          </a:xfrm>
          <a:prstGeom prst="rect">
            <a:avLst/>
          </a:prstGeom>
          <a:noFill/>
        </p:spPr>
        <p:txBody>
          <a:bodyPr wrap="square" rtlCol="0">
            <a:spAutoFit/>
          </a:bodyPr>
          <a:lstStyle/>
          <a:p>
            <a:r>
              <a:rPr lang="en-US" dirty="0" smtClean="0"/>
              <a:t>1- PV sys </a:t>
            </a:r>
            <a:endParaRPr lang="en-US" dirty="0"/>
          </a:p>
        </p:txBody>
      </p:sp>
      <p:sp>
        <p:nvSpPr>
          <p:cNvPr id="10" name="TextBox 9"/>
          <p:cNvSpPr txBox="1"/>
          <p:nvPr/>
        </p:nvSpPr>
        <p:spPr>
          <a:xfrm rot="10800000" flipH="1" flipV="1">
            <a:off x="0" y="3355848"/>
            <a:ext cx="3756333" cy="369332"/>
          </a:xfrm>
          <a:prstGeom prst="rect">
            <a:avLst/>
          </a:prstGeom>
          <a:noFill/>
        </p:spPr>
        <p:txBody>
          <a:bodyPr wrap="square" rtlCol="0">
            <a:spAutoFit/>
          </a:bodyPr>
          <a:lstStyle/>
          <a:p>
            <a:r>
              <a:rPr lang="en-US" dirty="0" err="1" smtClean="0"/>
              <a:t>Pvsys</a:t>
            </a:r>
            <a:r>
              <a:rPr lang="en-US" dirty="0" smtClean="0"/>
              <a:t> program simulation result</a:t>
            </a:r>
            <a:endParaRPr lang="en-US" dirty="0"/>
          </a:p>
        </p:txBody>
      </p:sp>
      <p:sp>
        <p:nvSpPr>
          <p:cNvPr id="11" name="Rectangle 10"/>
          <p:cNvSpPr/>
          <p:nvPr/>
        </p:nvSpPr>
        <p:spPr>
          <a:xfrm>
            <a:off x="5782056" y="220631"/>
            <a:ext cx="6096000" cy="6270435"/>
          </a:xfrm>
          <a:prstGeom prst="rect">
            <a:avLst/>
          </a:prstGeom>
        </p:spPr>
        <p:txBody>
          <a:bodyPr>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Energy Cost </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NIS/KWh = 0.7 </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Convert NIS/KWh to $/KWh = 0.7/3.5 =0.2 $</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So 1 MWh = 200$</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Energy cost =51774 $/year from RET screen Program</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PV system Cost:</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Power system consist of:</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1) Cost of modules </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=No. of module x watt x price/watt</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=270 x 400 x 0.1$/watt= 10800 $</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Custom fees: assume an interest of 1.</a:t>
            </a:r>
            <a:r>
              <a:rPr lang="ar-SA" dirty="0">
                <a:latin typeface="Times New Roman" panose="02020603050405020304" pitchFamily="18" charset="0"/>
                <a:ea typeface="Calibri" panose="020F0502020204030204" pitchFamily="34" charset="0"/>
              </a:rPr>
              <a:t>3</a:t>
            </a:r>
            <a:r>
              <a:rPr lang="en-US" dirty="0">
                <a:latin typeface="Times New Roman" panose="02020603050405020304" pitchFamily="18" charset="0"/>
                <a:ea typeface="Calibri" panose="020F0502020204030204" pitchFamily="34" charset="0"/>
                <a:cs typeface="Arial" panose="020B0604020202020204" pitchFamily="34" charset="0"/>
              </a:rPr>
              <a:t> to delivered to Palestine so &amp;</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The cost of modules = 1.</a:t>
            </a:r>
            <a:r>
              <a:rPr lang="ar-SA" dirty="0">
                <a:latin typeface="Times New Roman" panose="02020603050405020304" pitchFamily="18" charset="0"/>
                <a:ea typeface="Calibri" panose="020F0502020204030204" pitchFamily="34" charset="0"/>
              </a:rPr>
              <a:t>3 </a:t>
            </a:r>
            <a:r>
              <a:rPr lang="en-US" dirty="0">
                <a:latin typeface="Times New Roman" panose="02020603050405020304" pitchFamily="18" charset="0"/>
                <a:ea typeface="Calibri" panose="020F0502020204030204" pitchFamily="34" charset="0"/>
                <a:cs typeface="Arial" panose="020B0604020202020204" pitchFamily="34" charset="0"/>
              </a:rPr>
              <a:t>x </a:t>
            </a:r>
            <a:r>
              <a:rPr lang="ar-SA" dirty="0">
                <a:latin typeface="Times New Roman" panose="02020603050405020304" pitchFamily="18" charset="0"/>
                <a:ea typeface="Calibri" panose="020F0502020204030204" pitchFamily="34" charset="0"/>
              </a:rPr>
              <a:t>10800</a:t>
            </a:r>
            <a:r>
              <a:rPr lang="en-US" dirty="0">
                <a:latin typeface="Times New Roman" panose="02020603050405020304" pitchFamily="18" charset="0"/>
                <a:ea typeface="Calibri" panose="020F0502020204030204" pitchFamily="34" charset="0"/>
                <a:cs typeface="Arial" panose="020B0604020202020204" pitchFamily="34" charset="0"/>
              </a:rPr>
              <a:t> = </a:t>
            </a:r>
            <a:r>
              <a:rPr lang="ar-SA" dirty="0">
                <a:latin typeface="Times New Roman" panose="02020603050405020304" pitchFamily="18" charset="0"/>
                <a:ea typeface="Calibri" panose="020F0502020204030204" pitchFamily="34" charset="0"/>
              </a:rPr>
              <a:t>14040 </a:t>
            </a:r>
            <a:r>
              <a:rPr lang="en-US" dirty="0">
                <a:latin typeface="Times New Roman" panose="02020603050405020304" pitchFamily="18" charset="0"/>
                <a:ea typeface="Calibri" panose="020F0502020204030204" pitchFamily="34" charset="0"/>
                <a:cs typeface="Arial" panose="020B0604020202020204" pitchFamily="34" charset="0"/>
              </a:rPr>
              <a:t>$</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2) cost of inverter</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Inverter cost=Price x # of inverter</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 = 1140 $ x </a:t>
            </a:r>
            <a:r>
              <a:rPr lang="ar-SA" dirty="0">
                <a:latin typeface="Times New Roman" panose="02020603050405020304" pitchFamily="18" charset="0"/>
                <a:ea typeface="Calibri" panose="020F0502020204030204" pitchFamily="34" charset="0"/>
              </a:rPr>
              <a:t>30</a:t>
            </a:r>
            <a:r>
              <a:rPr lang="en-US" dirty="0">
                <a:latin typeface="Times New Roman" panose="02020603050405020304" pitchFamily="18" charset="0"/>
                <a:ea typeface="Calibri" panose="020F0502020204030204" pitchFamily="34" charset="0"/>
                <a:cs typeface="Arial" panose="020B0604020202020204" pitchFamily="34" charset="0"/>
              </a:rPr>
              <a:t> = 34200 $</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300767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14863" y="373118"/>
            <a:ext cx="2858689" cy="369332"/>
          </a:xfrm>
          <a:prstGeom prst="rect">
            <a:avLst/>
          </a:prstGeom>
        </p:spPr>
        <p:txBody>
          <a:bodyPr wrap="square">
            <a:spAutoFit/>
          </a:bodyPr>
          <a:lstStyle/>
          <a:p>
            <a:r>
              <a:rPr lang="en-US" dirty="0">
                <a:latin typeface="Times New Roman" panose="02020603050405020304" pitchFamily="18" charset="0"/>
                <a:ea typeface="Calibri" panose="020F0502020204030204" pitchFamily="34" charset="0"/>
                <a:cs typeface="Arial" panose="020B0604020202020204" pitchFamily="34" charset="0"/>
              </a:rPr>
              <a:t>Earthling system</a:t>
            </a:r>
            <a:endParaRPr lang="en-US" dirty="0"/>
          </a:p>
        </p:txBody>
      </p:sp>
      <p:pic>
        <p:nvPicPr>
          <p:cNvPr id="8" name="Picture 7" descr="Earthing System For FTTH Cabinets and DPs - technopediasite-Ultimate  Resource For Telecom Technical Support"/>
          <p:cNvPicPr/>
          <p:nvPr/>
        </p:nvPicPr>
        <p:blipFill>
          <a:blip r:embed="rId2">
            <a:extLst>
              <a:ext uri="{28A0092B-C50C-407E-A947-70E740481C1C}">
                <a14:useLocalDpi xmlns:a14="http://schemas.microsoft.com/office/drawing/2010/main" val="0"/>
              </a:ext>
            </a:extLst>
          </a:blip>
          <a:srcRect/>
          <a:stretch>
            <a:fillRect/>
          </a:stretch>
        </p:blipFill>
        <p:spPr bwMode="auto">
          <a:xfrm>
            <a:off x="532892" y="927862"/>
            <a:ext cx="5995924" cy="2720594"/>
          </a:xfrm>
          <a:prstGeom prst="rect">
            <a:avLst/>
          </a:prstGeom>
          <a:noFill/>
          <a:ln>
            <a:noFill/>
          </a:ln>
        </p:spPr>
      </p:pic>
      <p:sp>
        <p:nvSpPr>
          <p:cNvPr id="9" name="Rectangle 8"/>
          <p:cNvSpPr/>
          <p:nvPr/>
        </p:nvSpPr>
        <p:spPr>
          <a:xfrm>
            <a:off x="140208" y="3733817"/>
            <a:ext cx="8354568" cy="685059"/>
          </a:xfrm>
          <a:prstGeom prst="rect">
            <a:avLst/>
          </a:prstGeom>
        </p:spPr>
        <p:txBody>
          <a:bodyPr wrap="square">
            <a:spAutoFit/>
          </a:bodyPr>
          <a:lstStyle/>
          <a:p>
            <a:pPr marL="514350" marR="0" indent="-285750">
              <a:lnSpc>
                <a:spcPct val="107000"/>
              </a:lnSpc>
              <a:spcBef>
                <a:spcPts val="0"/>
              </a:spcBef>
              <a:spcAft>
                <a:spcPts val="800"/>
              </a:spcAft>
              <a:buFont typeface="Arial" panose="020B0604020202020204" pitchFamily="34" charset="0"/>
              <a:buChar char="•"/>
            </a:pPr>
            <a:r>
              <a:rPr lang="en-US" dirty="0">
                <a:latin typeface="Times New Roman" panose="02020603050405020304" pitchFamily="18" charset="0"/>
                <a:ea typeface="Calibri" panose="020F0502020204030204" pitchFamily="34" charset="0"/>
                <a:cs typeface="Arial" panose="020B0604020202020204" pitchFamily="34" charset="0"/>
              </a:rPr>
              <a:t>The </a:t>
            </a:r>
            <a:r>
              <a:rPr lang="en-US" dirty="0" err="1">
                <a:latin typeface="Times New Roman" panose="02020603050405020304" pitchFamily="18" charset="0"/>
                <a:ea typeface="Calibri" panose="020F0502020204030204" pitchFamily="34" charset="0"/>
                <a:cs typeface="Arial" panose="020B0604020202020204" pitchFamily="34" charset="0"/>
              </a:rPr>
              <a:t>earthing</a:t>
            </a:r>
            <a:r>
              <a:rPr lang="en-US" dirty="0">
                <a:latin typeface="Times New Roman" panose="02020603050405020304" pitchFamily="18" charset="0"/>
                <a:ea typeface="Calibri" panose="020F0502020204030204" pitchFamily="34" charset="0"/>
                <a:cs typeface="Arial" panose="020B0604020202020204" pitchFamily="34" charset="0"/>
              </a:rPr>
              <a:t> system for buildings is not designed in the Nablus Municipality building because it is provided by the Electricity Company.</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0" name="Rectangle 9"/>
          <p:cNvSpPr/>
          <p:nvPr/>
        </p:nvSpPr>
        <p:spPr>
          <a:xfrm>
            <a:off x="414862" y="4623739"/>
            <a:ext cx="6763177" cy="369332"/>
          </a:xfrm>
          <a:prstGeom prst="rect">
            <a:avLst/>
          </a:prstGeom>
        </p:spPr>
        <p:txBody>
          <a:bodyPr wrap="square">
            <a:spAutoFit/>
          </a:bodyPr>
          <a:lstStyle/>
          <a:p>
            <a:pPr marL="285750" indent="-285750">
              <a:buFont typeface="Arial" panose="020B0604020202020204" pitchFamily="34" charset="0"/>
              <a:buChar char="•"/>
            </a:pPr>
            <a:r>
              <a:rPr lang="en-US" dirty="0">
                <a:latin typeface="Times New Roman" panose="02020603050405020304" pitchFamily="18" charset="0"/>
                <a:ea typeface="Calibri" panose="020F0502020204030204" pitchFamily="34" charset="0"/>
              </a:rPr>
              <a:t>In municipality Nablus building we can use TN-S earthling system</a:t>
            </a:r>
            <a:endParaRPr lang="en-US" dirty="0"/>
          </a:p>
        </p:txBody>
      </p:sp>
    </p:spTree>
    <p:extLst>
      <p:ext uri="{BB962C8B-B14F-4D97-AF65-F5344CB8AC3E}">
        <p14:creationId xmlns:p14="http://schemas.microsoft.com/office/powerpoint/2010/main" val="249922944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058400" cy="868680"/>
          </a:xfrm>
        </p:spPr>
        <p:txBody>
          <a:bodyPr/>
          <a:lstStyle/>
          <a:p>
            <a:r>
              <a:rPr lang="en-US" dirty="0" smtClean="0"/>
              <a:t>Low voltage drop </a:t>
            </a:r>
            <a:endParaRPr lang="en-US" dirty="0"/>
          </a:p>
        </p:txBody>
      </p:sp>
      <p:pic>
        <p:nvPicPr>
          <p:cNvPr id="7" name="Picture 6"/>
          <p:cNvPicPr>
            <a:picLocks noChangeAspect="1"/>
          </p:cNvPicPr>
          <p:nvPr/>
        </p:nvPicPr>
        <p:blipFill>
          <a:blip r:embed="rId2"/>
          <a:stretch>
            <a:fillRect/>
          </a:stretch>
        </p:blipFill>
        <p:spPr>
          <a:xfrm>
            <a:off x="138112" y="868680"/>
            <a:ext cx="5972175" cy="5775007"/>
          </a:xfrm>
          <a:prstGeom prst="rect">
            <a:avLst/>
          </a:prstGeom>
        </p:spPr>
      </p:pic>
      <p:pic>
        <p:nvPicPr>
          <p:cNvPr id="8" name="Picture 7"/>
          <p:cNvPicPr>
            <a:picLocks noChangeAspect="1"/>
          </p:cNvPicPr>
          <p:nvPr/>
        </p:nvPicPr>
        <p:blipFill>
          <a:blip r:embed="rId3"/>
          <a:stretch>
            <a:fillRect/>
          </a:stretch>
        </p:blipFill>
        <p:spPr>
          <a:xfrm>
            <a:off x="6622351" y="868680"/>
            <a:ext cx="5127689" cy="4581144"/>
          </a:xfrm>
          <a:prstGeom prst="rect">
            <a:avLst/>
          </a:prstGeom>
        </p:spPr>
      </p:pic>
    </p:spTree>
    <p:extLst>
      <p:ext uri="{BB962C8B-B14F-4D97-AF65-F5344CB8AC3E}">
        <p14:creationId xmlns:p14="http://schemas.microsoft.com/office/powerpoint/2010/main" val="1514693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29254" y="472966"/>
            <a:ext cx="4918843" cy="1024759"/>
          </a:xfrm>
          <a:solidFill>
            <a:schemeClr val="bg2">
              <a:lumMod val="75000"/>
            </a:schemeClr>
          </a:solidFill>
        </p:spPr>
        <p:txBody>
          <a:bodyPr>
            <a:normAutofit/>
          </a:bodyPr>
          <a:lstStyle/>
          <a:p>
            <a:pPr lvl="0" defTabSz="914400">
              <a:lnSpc>
                <a:spcPct val="90000"/>
              </a:lnSpc>
              <a:spcBef>
                <a:spcPct val="30000"/>
              </a:spcBef>
              <a:buClr>
                <a:srgbClr val="A5A5A5"/>
              </a:buClr>
            </a:pPr>
            <a:r>
              <a:rPr lang="en-US" sz="3600" b="1" dirty="0">
                <a:solidFill>
                  <a:schemeClr val="bg1"/>
                </a:solidFill>
                <a:latin typeface="Times New Roman" panose="02020603050405020304" pitchFamily="18" charset="0"/>
                <a:cs typeface="Times New Roman" panose="02020603050405020304" pitchFamily="18" charset="0"/>
              </a:rPr>
              <a:t>General Information</a:t>
            </a:r>
          </a:p>
        </p:txBody>
      </p:sp>
      <p:sp>
        <p:nvSpPr>
          <p:cNvPr id="3" name="عنصر نائب للمحتوى 2"/>
          <p:cNvSpPr>
            <a:spLocks noGrp="1"/>
          </p:cNvSpPr>
          <p:nvPr>
            <p:ph idx="1"/>
          </p:nvPr>
        </p:nvSpPr>
        <p:spPr>
          <a:xfrm>
            <a:off x="1438740" y="1733577"/>
            <a:ext cx="10018713" cy="4167352"/>
          </a:xfrm>
        </p:spPr>
        <p:txBody>
          <a:bodyPr/>
          <a:lstStyle/>
          <a:p>
            <a:r>
              <a:rPr lang="en-US" dirty="0" smtClean="0">
                <a:latin typeface="Times New Roman" panose="02020603050405020304" pitchFamily="18" charset="0"/>
                <a:cs typeface="Times New Roman" panose="02020603050405020304" pitchFamily="18" charset="0"/>
              </a:rPr>
              <a:t>The </a:t>
            </a:r>
            <a:r>
              <a:rPr lang="en-US" dirty="0" smtClean="0">
                <a:latin typeface="Times New Roman"/>
                <a:ea typeface="Calibri"/>
              </a:rPr>
              <a:t>Nablus Municipality </a:t>
            </a:r>
            <a:r>
              <a:rPr lang="en-US" dirty="0" smtClean="0">
                <a:latin typeface="Times New Roman" panose="02020603050405020304" pitchFamily="18" charset="0"/>
                <a:cs typeface="Times New Roman" panose="02020603050405020304" pitchFamily="18" charset="0"/>
              </a:rPr>
              <a:t>includes </a:t>
            </a:r>
            <a:r>
              <a:rPr lang="en-US" b="1" i="1" dirty="0" smtClean="0">
                <a:latin typeface="Times New Roman" panose="02020603050405020304" pitchFamily="18" charset="0"/>
                <a:cs typeface="Times New Roman" panose="02020603050405020304" pitchFamily="18" charset="0"/>
              </a:rPr>
              <a:t>Five</a:t>
            </a:r>
            <a:r>
              <a:rPr lang="en-US" dirty="0" smtClean="0">
                <a:latin typeface="Times New Roman" panose="02020603050405020304" pitchFamily="18" charset="0"/>
                <a:cs typeface="Times New Roman" panose="02020603050405020304" pitchFamily="18" charset="0"/>
              </a:rPr>
              <a:t> story.</a:t>
            </a:r>
          </a:p>
          <a:p>
            <a:r>
              <a:rPr lang="en-US" dirty="0" smtClean="0">
                <a:latin typeface="Times New Roman"/>
                <a:ea typeface="Calibri"/>
              </a:rPr>
              <a:t>Total </a:t>
            </a:r>
            <a:r>
              <a:rPr lang="en-US" dirty="0">
                <a:latin typeface="Times New Roman"/>
                <a:ea typeface="Calibri"/>
              </a:rPr>
              <a:t>area equals to 6770 </a:t>
            </a:r>
            <a:r>
              <a:rPr lang="en-US" dirty="0" smtClean="0">
                <a:latin typeface="Times New Roman"/>
                <a:ea typeface="Calibri"/>
              </a:rPr>
              <a:t>m2.</a:t>
            </a:r>
            <a:endParaRPr lang="en-US" dirty="0">
              <a:latin typeface="Times New Roman" panose="02020603050405020304" pitchFamily="18" charset="0"/>
              <a:cs typeface="Times New Roman" panose="02020603050405020304" pitchFamily="18" charset="0"/>
            </a:endParaRPr>
          </a:p>
          <a:p>
            <a:endParaRPr lang="en-US" dirty="0"/>
          </a:p>
        </p:txBody>
      </p:sp>
      <p:sp>
        <p:nvSpPr>
          <p:cNvPr id="4" name="TextBox 3"/>
          <p:cNvSpPr txBox="1"/>
          <p:nvPr/>
        </p:nvSpPr>
        <p:spPr>
          <a:xfrm>
            <a:off x="11642103" y="6220485"/>
            <a:ext cx="766713" cy="707886"/>
          </a:xfrm>
          <a:prstGeom prst="rect">
            <a:avLst/>
          </a:prstGeom>
          <a:noFill/>
        </p:spPr>
        <p:txBody>
          <a:bodyPr wrap="square" rtlCol="0">
            <a:spAutoFit/>
          </a:bodyPr>
          <a:lstStyle/>
          <a:p>
            <a:r>
              <a:rPr lang="ar-SA" sz="4000" b="1" dirty="0" smtClean="0">
                <a:solidFill>
                  <a:schemeClr val="bg1"/>
                </a:solidFill>
              </a:rPr>
              <a:t>8</a:t>
            </a:r>
            <a:endParaRPr lang="en-US" sz="4000" b="1" dirty="0">
              <a:solidFill>
                <a:schemeClr val="bg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7516" y="648586"/>
            <a:ext cx="6014484" cy="5252343"/>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584041"/>
            <a:ext cx="6177516" cy="4273959"/>
          </a:xfrm>
          <a:prstGeom prst="rect">
            <a:avLst/>
          </a:prstGeom>
        </p:spPr>
      </p:pic>
    </p:spTree>
    <p:extLst>
      <p:ext uri="{BB962C8B-B14F-4D97-AF65-F5344CB8AC3E}">
        <p14:creationId xmlns:p14="http://schemas.microsoft.com/office/powerpoint/2010/main" val="183213362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65176" y="272715"/>
            <a:ext cx="4782312" cy="523220"/>
          </a:xfrm>
          <a:prstGeom prst="rect">
            <a:avLst/>
          </a:prstGeom>
          <a:noFill/>
        </p:spPr>
        <p:txBody>
          <a:bodyPr wrap="square" rtlCol="0">
            <a:spAutoFit/>
          </a:bodyPr>
          <a:lstStyle/>
          <a:p>
            <a:r>
              <a:rPr lang="en-US" sz="2800" dirty="0" smtClean="0"/>
              <a:t>Power design  </a:t>
            </a:r>
            <a:endParaRPr lang="en-US" sz="2800" dirty="0"/>
          </a:p>
        </p:txBody>
      </p:sp>
      <p:pic>
        <p:nvPicPr>
          <p:cNvPr id="9" name="Picture 8"/>
          <p:cNvPicPr>
            <a:picLocks noChangeAspect="1"/>
          </p:cNvPicPr>
          <p:nvPr/>
        </p:nvPicPr>
        <p:blipFill>
          <a:blip r:embed="rId2"/>
          <a:stretch>
            <a:fillRect/>
          </a:stretch>
        </p:blipFill>
        <p:spPr>
          <a:xfrm>
            <a:off x="78867" y="4113427"/>
            <a:ext cx="3219450" cy="1905000"/>
          </a:xfrm>
          <a:prstGeom prst="rect">
            <a:avLst/>
          </a:prstGeom>
        </p:spPr>
      </p:pic>
      <p:sp>
        <p:nvSpPr>
          <p:cNvPr id="10" name="Rectangle 9"/>
          <p:cNvSpPr/>
          <p:nvPr/>
        </p:nvSpPr>
        <p:spPr>
          <a:xfrm>
            <a:off x="78867" y="2089150"/>
            <a:ext cx="6096000" cy="1984518"/>
          </a:xfrm>
          <a:prstGeom prst="rect">
            <a:avLst/>
          </a:prstGeom>
        </p:spPr>
        <p:txBody>
          <a:bodyPr>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DF: diversity factor for lighting = 0.90</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DF: for socket =0.30.</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SF: safety factor = 1.20.</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220: electrical voltage for 1 phase.</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380: electrical voltage for 3 phase.</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1" name="Rectangle 10"/>
          <p:cNvSpPr/>
          <p:nvPr/>
        </p:nvSpPr>
        <p:spPr>
          <a:xfrm>
            <a:off x="78867" y="6018427"/>
            <a:ext cx="1333698" cy="369332"/>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Arial" panose="020B0604020202020204" pitchFamily="34" charset="0"/>
              </a:rPr>
              <a:t>current load</a:t>
            </a:r>
            <a:endParaRPr lang="en-US" dirty="0"/>
          </a:p>
        </p:txBody>
      </p:sp>
      <p:sp>
        <p:nvSpPr>
          <p:cNvPr id="12" name="Rectangle 11"/>
          <p:cNvSpPr/>
          <p:nvPr/>
        </p:nvSpPr>
        <p:spPr>
          <a:xfrm>
            <a:off x="-216408" y="795935"/>
            <a:ext cx="11436096" cy="981423"/>
          </a:xfrm>
          <a:prstGeom prst="rect">
            <a:avLst/>
          </a:prstGeom>
        </p:spPr>
        <p:txBody>
          <a:bodyPr wrap="square">
            <a:spAutoFit/>
          </a:bodyPr>
          <a:lstStyle/>
          <a:p>
            <a:pPr marL="228600" marR="0">
              <a:lnSpc>
                <a:spcPct val="107000"/>
              </a:lnSpc>
              <a:spcBef>
                <a:spcPts val="0"/>
              </a:spcBef>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In this building, the electrical design is intended to provide adequate power for all sockets and luminaires, and every system requires electricity, so these are the results obtained after performing all calculations and applying the equation of electric.in this section we provide the power design, Electrical sockets, circuit breaker boards and earthling system.</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4" name="Rectangle 13"/>
          <p:cNvSpPr/>
          <p:nvPr/>
        </p:nvSpPr>
        <p:spPr>
          <a:xfrm>
            <a:off x="4511928" y="2662566"/>
            <a:ext cx="6808343" cy="4661533"/>
          </a:xfrm>
          <a:prstGeom prst="rect">
            <a:avLst/>
          </a:prstGeom>
        </p:spPr>
        <p:txBody>
          <a:bodyPr wrap="square">
            <a:spAutoFit/>
          </a:bodyPr>
          <a:lstStyle/>
          <a:p>
            <a:pPr>
              <a:lnSpc>
                <a:spcPct val="107000"/>
              </a:lnSpc>
              <a:spcAft>
                <a:spcPts val="800"/>
              </a:spcAft>
              <a:tabLst>
                <a:tab pos="526415" algn="l"/>
              </a:tabLst>
            </a:pPr>
            <a:r>
              <a:rPr lang="en-US" dirty="0">
                <a:latin typeface="Times New Roman" panose="02020603050405020304" pitchFamily="18" charset="0"/>
                <a:ea typeface="Calibri" panose="020F0502020204030204" pitchFamily="34" charset="0"/>
                <a:cs typeface="Arial" panose="020B0604020202020204" pitchFamily="34" charset="0"/>
              </a:rPr>
              <a:t>HVAV system need 240.62 kW.</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tabLst>
                <a:tab pos="526415" algn="l"/>
              </a:tabLst>
            </a:pPr>
            <a:r>
              <a:rPr lang="en-US" dirty="0">
                <a:latin typeface="Times New Roman" panose="02020603050405020304" pitchFamily="18" charset="0"/>
                <a:ea typeface="Calibri" panose="020F0502020204030204" pitchFamily="34" charset="0"/>
                <a:cs typeface="Arial" panose="020B0604020202020204" pitchFamily="34" charset="0"/>
              </a:rPr>
              <a:t>Elevator calculation </a:t>
            </a:r>
            <a:endParaRPr lang="en-US" sz="1600" dirty="0">
              <a:latin typeface="Calibri" panose="020F0502020204030204" pitchFamily="34" charset="0"/>
              <a:ea typeface="Calibri" panose="020F0502020204030204" pitchFamily="34" charset="0"/>
              <a:cs typeface="Arial" panose="020B0604020202020204" pitchFamily="34" charset="0"/>
            </a:endParaRPr>
          </a:p>
          <a:p>
            <a:pPr>
              <a:spcAft>
                <a:spcPts val="1000"/>
              </a:spcAft>
            </a:pPr>
            <a:r>
              <a:rPr lang="en-US" dirty="0">
                <a:solidFill>
                  <a:srgbClr val="44546A"/>
                </a:solidFill>
                <a:latin typeface="Times New Roman" panose="02020603050405020304" pitchFamily="18" charset="0"/>
                <a:ea typeface="Calibri" panose="020F0502020204030204" pitchFamily="34" charset="0"/>
                <a:cs typeface="Arial" panose="020B0604020202020204" pitchFamily="34" charset="0"/>
              </a:rPr>
              <a:t>Power of elevator = mass in kg x acceleration x (h </a:t>
            </a:r>
            <a:r>
              <a:rPr lang="en-US" baseline="-25000" dirty="0">
                <a:solidFill>
                  <a:srgbClr val="44546A"/>
                </a:solidFill>
                <a:latin typeface="Times New Roman" panose="02020603050405020304" pitchFamily="18" charset="0"/>
                <a:ea typeface="Calibri" panose="020F0502020204030204" pitchFamily="34" charset="0"/>
                <a:cs typeface="Arial" panose="020B0604020202020204" pitchFamily="34" charset="0"/>
              </a:rPr>
              <a:t>final</a:t>
            </a:r>
            <a:r>
              <a:rPr lang="en-US" dirty="0">
                <a:solidFill>
                  <a:srgbClr val="44546A"/>
                </a:solidFill>
                <a:latin typeface="Times New Roman" panose="02020603050405020304" pitchFamily="18" charset="0"/>
                <a:ea typeface="Calibri" panose="020F0502020204030204" pitchFamily="34" charset="0"/>
                <a:cs typeface="Arial" panose="020B0604020202020204" pitchFamily="34" charset="0"/>
              </a:rPr>
              <a:t> – h </a:t>
            </a:r>
            <a:r>
              <a:rPr lang="en-US" baseline="-25000" dirty="0">
                <a:solidFill>
                  <a:srgbClr val="44546A"/>
                </a:solidFill>
                <a:latin typeface="Times New Roman" panose="02020603050405020304" pitchFamily="18" charset="0"/>
                <a:ea typeface="Calibri" panose="020F0502020204030204" pitchFamily="34" charset="0"/>
                <a:cs typeface="Arial" panose="020B0604020202020204" pitchFamily="34" charset="0"/>
              </a:rPr>
              <a:t>initial</a:t>
            </a:r>
            <a:r>
              <a:rPr lang="en-US" dirty="0">
                <a:solidFill>
                  <a:srgbClr val="44546A"/>
                </a:solidFill>
                <a:latin typeface="Times New Roman" panose="02020603050405020304" pitchFamily="18" charset="0"/>
                <a:ea typeface="Calibri" panose="020F0502020204030204" pitchFamily="34" charset="0"/>
                <a:cs typeface="Arial" panose="020B0604020202020204" pitchFamily="34" charset="0"/>
              </a:rPr>
              <a:t>)/ speed (m/sec)</a:t>
            </a:r>
            <a:endParaRPr lang="en-US" sz="1100" i="1" dirty="0">
              <a:solidFill>
                <a:srgbClr val="44546A"/>
              </a:solidFill>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Power of one elevator = [(1200 x 9.81 x (20.3 – 0)] / 2 = </a:t>
            </a:r>
            <a:r>
              <a:rPr lang="en-US" dirty="0">
                <a:latin typeface="Times New Roman" panose="02020603050405020304" pitchFamily="18" charset="0"/>
                <a:ea typeface="Times New Roman" panose="02020603050405020304" pitchFamily="18" charset="0"/>
                <a:cs typeface="Arial" panose="020B0604020202020204" pitchFamily="34" charset="0"/>
              </a:rPr>
              <a:t>119486 </a:t>
            </a:r>
            <a:r>
              <a:rPr lang="en-US" dirty="0" smtClean="0">
                <a:latin typeface="Times New Roman" panose="02020603050405020304" pitchFamily="18" charset="0"/>
                <a:ea typeface="Times New Roman" panose="02020603050405020304" pitchFamily="18" charset="0"/>
                <a:cs typeface="Arial" panose="020B0604020202020204" pitchFamily="34" charset="0"/>
              </a:rPr>
              <a:t>watt</a:t>
            </a:r>
          </a:p>
          <a:p>
            <a:pPr>
              <a:lnSpc>
                <a:spcPct val="107000"/>
              </a:lnSpc>
              <a:spcAft>
                <a:spcPts val="800"/>
              </a:spcAft>
            </a:pPr>
            <a:r>
              <a:rPr lang="en-US" dirty="0" smtClean="0">
                <a:latin typeface="Times New Roman" panose="02020603050405020304" pitchFamily="18" charset="0"/>
                <a:ea typeface="Times New Roman" panose="02020603050405020304" pitchFamily="18" charset="0"/>
                <a:cs typeface="Arial" panose="020B0604020202020204" pitchFamily="34" charset="0"/>
              </a:rPr>
              <a:t>Total power for ground floor = 23185.7 W</a:t>
            </a:r>
          </a:p>
          <a:p>
            <a:pPr>
              <a:lnSpc>
                <a:spcPct val="107000"/>
              </a:lnSpc>
              <a:spcAft>
                <a:spcPts val="800"/>
              </a:spcAft>
            </a:pPr>
            <a:r>
              <a:rPr lang="en-US" dirty="0">
                <a:latin typeface="Times New Roman" panose="02020603050405020304" pitchFamily="18" charset="0"/>
                <a:ea typeface="Times New Roman" panose="02020603050405020304" pitchFamily="18" charset="0"/>
                <a:cs typeface="Arial" panose="020B0604020202020204" pitchFamily="34" charset="0"/>
              </a:rPr>
              <a:t>Total power for </a:t>
            </a:r>
            <a:r>
              <a:rPr lang="en-US" dirty="0" smtClean="0">
                <a:latin typeface="Times New Roman" panose="02020603050405020304" pitchFamily="18" charset="0"/>
                <a:ea typeface="Times New Roman" panose="02020603050405020304" pitchFamily="18" charset="0"/>
                <a:cs typeface="Arial" panose="020B0604020202020204" pitchFamily="34" charset="0"/>
              </a:rPr>
              <a:t>first floor </a:t>
            </a:r>
            <a:r>
              <a:rPr lang="en-US" dirty="0">
                <a:latin typeface="Times New Roman" panose="02020603050405020304" pitchFamily="18" charset="0"/>
                <a:ea typeface="Times New Roman" panose="02020603050405020304" pitchFamily="18" charset="0"/>
                <a:cs typeface="Arial" panose="020B0604020202020204" pitchFamily="34" charset="0"/>
              </a:rPr>
              <a:t>= </a:t>
            </a:r>
            <a:r>
              <a:rPr lang="en-US" dirty="0" smtClean="0">
                <a:latin typeface="Times New Roman" panose="02020603050405020304" pitchFamily="18" charset="0"/>
                <a:ea typeface="Times New Roman" panose="02020603050405020304" pitchFamily="18" charset="0"/>
                <a:cs typeface="Arial" panose="020B0604020202020204" pitchFamily="34" charset="0"/>
              </a:rPr>
              <a:t>21806 </a:t>
            </a:r>
            <a:r>
              <a:rPr lang="en-US" dirty="0">
                <a:latin typeface="Times New Roman" panose="02020603050405020304" pitchFamily="18" charset="0"/>
                <a:ea typeface="Times New Roman" panose="02020603050405020304" pitchFamily="18" charset="0"/>
                <a:cs typeface="Arial" panose="020B0604020202020204" pitchFamily="34" charset="0"/>
              </a:rPr>
              <a:t>W</a:t>
            </a:r>
          </a:p>
          <a:p>
            <a:pPr>
              <a:lnSpc>
                <a:spcPct val="107000"/>
              </a:lnSpc>
              <a:spcAft>
                <a:spcPts val="800"/>
              </a:spcAft>
            </a:pPr>
            <a:r>
              <a:rPr lang="en-US" dirty="0">
                <a:latin typeface="Times New Roman" panose="02020603050405020304" pitchFamily="18" charset="0"/>
                <a:ea typeface="Times New Roman" panose="02020603050405020304" pitchFamily="18" charset="0"/>
                <a:cs typeface="Arial" panose="020B0604020202020204" pitchFamily="34" charset="0"/>
              </a:rPr>
              <a:t>Total power for </a:t>
            </a:r>
            <a:r>
              <a:rPr lang="en-US" dirty="0" smtClean="0">
                <a:latin typeface="Times New Roman" panose="02020603050405020304" pitchFamily="18" charset="0"/>
                <a:ea typeface="Times New Roman" panose="02020603050405020304" pitchFamily="18" charset="0"/>
                <a:cs typeface="Arial" panose="020B0604020202020204" pitchFamily="34" charset="0"/>
              </a:rPr>
              <a:t>second </a:t>
            </a:r>
            <a:r>
              <a:rPr lang="en-US" dirty="0">
                <a:latin typeface="Times New Roman" panose="02020603050405020304" pitchFamily="18" charset="0"/>
                <a:ea typeface="Times New Roman" panose="02020603050405020304" pitchFamily="18" charset="0"/>
                <a:cs typeface="Arial" panose="020B0604020202020204" pitchFamily="34" charset="0"/>
              </a:rPr>
              <a:t>floor = </a:t>
            </a:r>
            <a:r>
              <a:rPr lang="en-US" dirty="0" smtClean="0">
                <a:latin typeface="Times New Roman" panose="02020603050405020304" pitchFamily="18" charset="0"/>
                <a:ea typeface="Times New Roman" panose="02020603050405020304" pitchFamily="18" charset="0"/>
                <a:cs typeface="Arial" panose="020B0604020202020204" pitchFamily="34" charset="0"/>
              </a:rPr>
              <a:t>26304.3 W</a:t>
            </a:r>
          </a:p>
          <a:p>
            <a:pPr>
              <a:lnSpc>
                <a:spcPct val="107000"/>
              </a:lnSpc>
              <a:spcAft>
                <a:spcPts val="800"/>
              </a:spcAft>
            </a:pPr>
            <a:r>
              <a:rPr lang="en-US" dirty="0">
                <a:latin typeface="Times New Roman" panose="02020603050405020304" pitchFamily="18" charset="0"/>
                <a:ea typeface="Times New Roman" panose="02020603050405020304" pitchFamily="18" charset="0"/>
                <a:cs typeface="Arial" panose="020B0604020202020204" pitchFamily="34" charset="0"/>
              </a:rPr>
              <a:t>Total power for </a:t>
            </a:r>
            <a:r>
              <a:rPr lang="en-US" dirty="0" smtClean="0">
                <a:latin typeface="Times New Roman" panose="02020603050405020304" pitchFamily="18" charset="0"/>
                <a:ea typeface="Times New Roman" panose="02020603050405020304" pitchFamily="18" charset="0"/>
                <a:cs typeface="Arial" panose="020B0604020202020204" pitchFamily="34" charset="0"/>
              </a:rPr>
              <a:t>third floor </a:t>
            </a:r>
            <a:r>
              <a:rPr lang="en-US" dirty="0">
                <a:latin typeface="Times New Roman" panose="02020603050405020304" pitchFamily="18" charset="0"/>
                <a:ea typeface="Times New Roman" panose="02020603050405020304" pitchFamily="18" charset="0"/>
                <a:cs typeface="Arial" panose="020B0604020202020204" pitchFamily="34" charset="0"/>
              </a:rPr>
              <a:t>= </a:t>
            </a:r>
            <a:r>
              <a:rPr lang="en-US" dirty="0" smtClean="0">
                <a:latin typeface="Times New Roman" panose="02020603050405020304" pitchFamily="18" charset="0"/>
                <a:ea typeface="Times New Roman" panose="02020603050405020304" pitchFamily="18" charset="0"/>
                <a:cs typeface="Arial" panose="020B0604020202020204" pitchFamily="34" charset="0"/>
              </a:rPr>
              <a:t>19809 </a:t>
            </a:r>
            <a:r>
              <a:rPr lang="en-US" dirty="0">
                <a:latin typeface="Times New Roman" panose="02020603050405020304" pitchFamily="18" charset="0"/>
                <a:ea typeface="Times New Roman" panose="02020603050405020304" pitchFamily="18" charset="0"/>
                <a:cs typeface="Arial" panose="020B0604020202020204" pitchFamily="34" charset="0"/>
              </a:rPr>
              <a:t>W</a:t>
            </a:r>
          </a:p>
          <a:p>
            <a:pPr>
              <a:lnSpc>
                <a:spcPct val="107000"/>
              </a:lnSpc>
              <a:spcAft>
                <a:spcPts val="800"/>
              </a:spcAft>
            </a:pPr>
            <a:endParaRPr lang="en-US" dirty="0">
              <a:latin typeface="Times New Roman" panose="02020603050405020304" pitchFamily="18" charset="0"/>
              <a:ea typeface="Times New Roman" panose="02020603050405020304" pitchFamily="18" charset="0"/>
              <a:cs typeface="Arial" panose="020B0604020202020204" pitchFamily="34" charset="0"/>
            </a:endParaRPr>
          </a:p>
          <a:p>
            <a:pPr>
              <a:lnSpc>
                <a:spcPct val="107000"/>
              </a:lnSpc>
              <a:spcAft>
                <a:spcPts val="800"/>
              </a:spcAft>
            </a:pPr>
            <a:endParaRPr lang="en-US" dirty="0" smtClean="0">
              <a:latin typeface="Times New Roman" panose="02020603050405020304" pitchFamily="18" charset="0"/>
              <a:ea typeface="Times New Roman" panose="02020603050405020304" pitchFamily="18" charset="0"/>
              <a:cs typeface="Arial" panose="020B0604020202020204" pitchFamily="34" charset="0"/>
            </a:endParaRPr>
          </a:p>
          <a:p>
            <a:pPr>
              <a:lnSpc>
                <a:spcPct val="107000"/>
              </a:lnSpc>
              <a:spcAft>
                <a:spcPts val="800"/>
              </a:spcAft>
            </a:pPr>
            <a:r>
              <a:rPr lang="en-US" dirty="0" smtClean="0">
                <a:latin typeface="Times New Roman" panose="02020603050405020304" pitchFamily="18" charset="0"/>
                <a:ea typeface="Times New Roman" panose="02020603050405020304" pitchFamily="18" charset="0"/>
                <a:cs typeface="Arial" panose="020B0604020202020204" pitchFamily="34" charset="0"/>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 name="TextBox 14"/>
          <p:cNvSpPr txBox="1"/>
          <p:nvPr/>
        </p:nvSpPr>
        <p:spPr>
          <a:xfrm>
            <a:off x="4672901" y="2089150"/>
            <a:ext cx="3133344" cy="369332"/>
          </a:xfrm>
          <a:prstGeom prst="rect">
            <a:avLst/>
          </a:prstGeom>
          <a:noFill/>
        </p:spPr>
        <p:txBody>
          <a:bodyPr wrap="square" rtlCol="0">
            <a:spAutoFit/>
          </a:bodyPr>
          <a:lstStyle/>
          <a:p>
            <a:r>
              <a:rPr lang="en-US" dirty="0" smtClean="0"/>
              <a:t>Calculation power design </a:t>
            </a:r>
            <a:endParaRPr lang="en-US" dirty="0"/>
          </a:p>
        </p:txBody>
      </p:sp>
      <p:cxnSp>
        <p:nvCxnSpPr>
          <p:cNvPr id="17" name="Straight Connector 16"/>
          <p:cNvCxnSpPr/>
          <p:nvPr/>
        </p:nvCxnSpPr>
        <p:spPr>
          <a:xfrm>
            <a:off x="4334256" y="1777358"/>
            <a:ext cx="18288" cy="508064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316308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75057" y="657225"/>
            <a:ext cx="5695950" cy="6045327"/>
          </a:xfrm>
          <a:prstGeom prst="rect">
            <a:avLst/>
          </a:prstGeom>
        </p:spPr>
      </p:pic>
      <p:sp>
        <p:nvSpPr>
          <p:cNvPr id="8" name="TextBox 7"/>
          <p:cNvSpPr txBox="1"/>
          <p:nvPr/>
        </p:nvSpPr>
        <p:spPr>
          <a:xfrm>
            <a:off x="192024" y="146304"/>
            <a:ext cx="4764024" cy="369332"/>
          </a:xfrm>
          <a:prstGeom prst="rect">
            <a:avLst/>
          </a:prstGeom>
          <a:noFill/>
        </p:spPr>
        <p:txBody>
          <a:bodyPr wrap="square" rtlCol="0">
            <a:spAutoFit/>
          </a:bodyPr>
          <a:lstStyle/>
          <a:p>
            <a:r>
              <a:rPr lang="en-US" dirty="0" smtClean="0"/>
              <a:t>Power design  </a:t>
            </a:r>
            <a:endParaRPr lang="en-US" dirty="0"/>
          </a:p>
        </p:txBody>
      </p:sp>
      <p:pic>
        <p:nvPicPr>
          <p:cNvPr id="9" name="Picture 8"/>
          <p:cNvPicPr>
            <a:picLocks noChangeAspect="1"/>
          </p:cNvPicPr>
          <p:nvPr/>
        </p:nvPicPr>
        <p:blipFill>
          <a:blip r:embed="rId3"/>
          <a:stretch>
            <a:fillRect/>
          </a:stretch>
        </p:blipFill>
        <p:spPr>
          <a:xfrm>
            <a:off x="6281166" y="657224"/>
            <a:ext cx="5372100" cy="6045327"/>
          </a:xfrm>
          <a:prstGeom prst="rect">
            <a:avLst/>
          </a:prstGeom>
        </p:spPr>
      </p:pic>
      <p:sp>
        <p:nvSpPr>
          <p:cNvPr id="10" name="TextBox 9"/>
          <p:cNvSpPr txBox="1"/>
          <p:nvPr/>
        </p:nvSpPr>
        <p:spPr>
          <a:xfrm>
            <a:off x="2633472" y="850392"/>
            <a:ext cx="2322576" cy="369332"/>
          </a:xfrm>
          <a:prstGeom prst="rect">
            <a:avLst/>
          </a:prstGeom>
          <a:noFill/>
        </p:spPr>
        <p:txBody>
          <a:bodyPr wrap="square" rtlCol="0">
            <a:spAutoFit/>
          </a:bodyPr>
          <a:lstStyle/>
          <a:p>
            <a:r>
              <a:rPr lang="en-US" dirty="0" smtClean="0"/>
              <a:t>Ground floor </a:t>
            </a:r>
            <a:endParaRPr lang="en-US" dirty="0"/>
          </a:p>
        </p:txBody>
      </p:sp>
    </p:spTree>
    <p:extLst>
      <p:ext uri="{BB962C8B-B14F-4D97-AF65-F5344CB8AC3E}">
        <p14:creationId xmlns:p14="http://schemas.microsoft.com/office/powerpoint/2010/main" val="330195965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82806" y="281678"/>
            <a:ext cx="6236866" cy="584775"/>
          </a:xfrm>
          <a:prstGeom prst="rect">
            <a:avLst/>
          </a:prstGeom>
        </p:spPr>
        <p:txBody>
          <a:bodyPr wrap="square">
            <a:spAutoFit/>
          </a:bodyPr>
          <a:lstStyle/>
          <a:p>
            <a:r>
              <a:rPr lang="en-US" sz="3200" dirty="0">
                <a:latin typeface="Calibri" panose="020F0502020204030204" pitchFamily="34" charset="0"/>
                <a:ea typeface="Calibri" panose="020F0502020204030204" pitchFamily="34" charset="0"/>
                <a:cs typeface="Arial" panose="020B0604020202020204" pitchFamily="34" charset="0"/>
              </a:rPr>
              <a:t>Main circuit breaker for building</a:t>
            </a:r>
            <a:endParaRPr lang="en-US" sz="3200" dirty="0"/>
          </a:p>
        </p:txBody>
      </p:sp>
      <p:graphicFrame>
        <p:nvGraphicFramePr>
          <p:cNvPr id="8" name="Table 7"/>
          <p:cNvGraphicFramePr>
            <a:graphicFrameLocks noGrp="1"/>
          </p:cNvGraphicFramePr>
          <p:nvPr>
            <p:extLst>
              <p:ext uri="{D42A27DB-BD31-4B8C-83A1-F6EECF244321}">
                <p14:modId xmlns:p14="http://schemas.microsoft.com/office/powerpoint/2010/main" val="2853040507"/>
              </p:ext>
            </p:extLst>
          </p:nvPr>
        </p:nvGraphicFramePr>
        <p:xfrm>
          <a:off x="282806" y="1810513"/>
          <a:ext cx="7833297" cy="3008374"/>
        </p:xfrm>
        <a:graphic>
          <a:graphicData uri="http://schemas.openxmlformats.org/drawingml/2006/table">
            <a:tbl>
              <a:tblPr firstRow="1" firstCol="1" bandRow="1">
                <a:tableStyleId>{5C22544A-7EE6-4342-B048-85BDC9FD1C3A}</a:tableStyleId>
              </a:tblPr>
              <a:tblGrid>
                <a:gridCol w="1139659">
                  <a:extLst>
                    <a:ext uri="{9D8B030D-6E8A-4147-A177-3AD203B41FA5}">
                      <a16:colId xmlns:a16="http://schemas.microsoft.com/office/drawing/2014/main" val="3829244590"/>
                    </a:ext>
                  </a:extLst>
                </a:gridCol>
                <a:gridCol w="827964">
                  <a:extLst>
                    <a:ext uri="{9D8B030D-6E8A-4147-A177-3AD203B41FA5}">
                      <a16:colId xmlns:a16="http://schemas.microsoft.com/office/drawing/2014/main" val="3029625324"/>
                    </a:ext>
                  </a:extLst>
                </a:gridCol>
                <a:gridCol w="866647">
                  <a:extLst>
                    <a:ext uri="{9D8B030D-6E8A-4147-A177-3AD203B41FA5}">
                      <a16:colId xmlns:a16="http://schemas.microsoft.com/office/drawing/2014/main" val="4148492101"/>
                    </a:ext>
                  </a:extLst>
                </a:gridCol>
                <a:gridCol w="866647">
                  <a:extLst>
                    <a:ext uri="{9D8B030D-6E8A-4147-A177-3AD203B41FA5}">
                      <a16:colId xmlns:a16="http://schemas.microsoft.com/office/drawing/2014/main" val="3527709252"/>
                    </a:ext>
                  </a:extLst>
                </a:gridCol>
                <a:gridCol w="866647">
                  <a:extLst>
                    <a:ext uri="{9D8B030D-6E8A-4147-A177-3AD203B41FA5}">
                      <a16:colId xmlns:a16="http://schemas.microsoft.com/office/drawing/2014/main" val="1004234799"/>
                    </a:ext>
                  </a:extLst>
                </a:gridCol>
                <a:gridCol w="892683">
                  <a:extLst>
                    <a:ext uri="{9D8B030D-6E8A-4147-A177-3AD203B41FA5}">
                      <a16:colId xmlns:a16="http://schemas.microsoft.com/office/drawing/2014/main" val="2273997821"/>
                    </a:ext>
                  </a:extLst>
                </a:gridCol>
                <a:gridCol w="699269">
                  <a:extLst>
                    <a:ext uri="{9D8B030D-6E8A-4147-A177-3AD203B41FA5}">
                      <a16:colId xmlns:a16="http://schemas.microsoft.com/office/drawing/2014/main" val="4095194330"/>
                    </a:ext>
                  </a:extLst>
                </a:gridCol>
                <a:gridCol w="929878">
                  <a:extLst>
                    <a:ext uri="{9D8B030D-6E8A-4147-A177-3AD203B41FA5}">
                      <a16:colId xmlns:a16="http://schemas.microsoft.com/office/drawing/2014/main" val="4056546883"/>
                    </a:ext>
                  </a:extLst>
                </a:gridCol>
                <a:gridCol w="743903">
                  <a:extLst>
                    <a:ext uri="{9D8B030D-6E8A-4147-A177-3AD203B41FA5}">
                      <a16:colId xmlns:a16="http://schemas.microsoft.com/office/drawing/2014/main" val="3466456500"/>
                    </a:ext>
                  </a:extLst>
                </a:gridCol>
              </a:tblGrid>
              <a:tr h="228967">
                <a:tc gridSpan="9">
                  <a:txBody>
                    <a:bodyPr/>
                    <a:lstStyle/>
                    <a:p>
                      <a:pPr marL="0" marR="0" algn="ctr">
                        <a:lnSpc>
                          <a:spcPct val="107000"/>
                        </a:lnSpc>
                        <a:spcBef>
                          <a:spcPts val="0"/>
                        </a:spcBef>
                        <a:spcAft>
                          <a:spcPts val="0"/>
                        </a:spcAft>
                      </a:pPr>
                      <a:r>
                        <a:rPr lang="en-US" sz="1100" dirty="0">
                          <a:effectLst/>
                        </a:rPr>
                        <a:t>Main Circuit Breaker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32338458"/>
                  </a:ext>
                </a:extLst>
              </a:tr>
              <a:tr h="947671">
                <a:tc>
                  <a:txBody>
                    <a:bodyPr/>
                    <a:lstStyle/>
                    <a:p>
                      <a:pPr marL="0" marR="0" algn="ctr">
                        <a:lnSpc>
                          <a:spcPct val="107000"/>
                        </a:lnSpc>
                        <a:spcBef>
                          <a:spcPts val="0"/>
                        </a:spcBef>
                        <a:spcAft>
                          <a:spcPts val="0"/>
                        </a:spcAft>
                      </a:pPr>
                      <a:r>
                        <a:rPr lang="en-US" sz="1100" dirty="0">
                          <a:effectLst/>
                        </a:rPr>
                        <a:t>Floor</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Circuit board name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Total Power (W)</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400" dirty="0" err="1">
                          <a:effectLst/>
                        </a:rPr>
                        <a:t>I</a:t>
                      </a:r>
                      <a:r>
                        <a:rPr lang="en-US" sz="1200" dirty="0" err="1">
                          <a:effectLst/>
                        </a:rPr>
                        <a:t>l</a:t>
                      </a:r>
                      <a:r>
                        <a:rPr lang="en-US" sz="800" dirty="0" err="1">
                          <a:effectLst/>
                        </a:rPr>
                        <a:t>oad</a:t>
                      </a:r>
                      <a:r>
                        <a:rPr lang="en-US" sz="1200" dirty="0">
                          <a:effectLst/>
                        </a:rPr>
                        <a:t>  (A)</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200">
                          <a:effectLst/>
                        </a:rPr>
                        <a:t>I</a:t>
                      </a:r>
                      <a:r>
                        <a:rPr lang="en-US" sz="1100">
                          <a:effectLst/>
                        </a:rPr>
                        <a:t> C.B (A)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200">
                          <a:effectLst/>
                        </a:rPr>
                        <a:t>I </a:t>
                      </a:r>
                      <a:r>
                        <a:rPr lang="en-US" sz="1100">
                          <a:effectLst/>
                        </a:rPr>
                        <a:t>cable (A)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Circuit Breaker (A)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Cable Cross- secton area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Phase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621136776"/>
                  </a:ext>
                </a:extLst>
              </a:tr>
              <a:tr h="228967">
                <a:tc>
                  <a:txBody>
                    <a:bodyPr/>
                    <a:lstStyle/>
                    <a:p>
                      <a:pPr marL="0" marR="0" algn="ctr">
                        <a:lnSpc>
                          <a:spcPct val="107000"/>
                        </a:lnSpc>
                        <a:spcBef>
                          <a:spcPts val="0"/>
                        </a:spcBef>
                        <a:spcAft>
                          <a:spcPts val="0"/>
                        </a:spcAft>
                      </a:pPr>
                      <a:r>
                        <a:rPr lang="en-US" sz="1100">
                          <a:effectLst/>
                        </a:rPr>
                        <a:t>Master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DB.0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23185.7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94.85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109.08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125.44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50 mm^2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3 Phase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816239240"/>
                  </a:ext>
                </a:extLst>
              </a:tr>
              <a:tr h="228967">
                <a:tc>
                  <a:txBody>
                    <a:bodyPr/>
                    <a:lstStyle/>
                    <a:p>
                      <a:pPr marL="0" marR="0" algn="ctr">
                        <a:lnSpc>
                          <a:spcPct val="107000"/>
                        </a:lnSpc>
                        <a:spcBef>
                          <a:spcPts val="0"/>
                        </a:spcBef>
                        <a:spcAft>
                          <a:spcPts val="0"/>
                        </a:spcAft>
                      </a:pPr>
                      <a:r>
                        <a:rPr lang="en-US" sz="1100">
                          <a:effectLst/>
                        </a:rPr>
                        <a:t>First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DB.1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21806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89.21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102.59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117.98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50 mm^2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3 Phase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911278204"/>
                  </a:ext>
                </a:extLst>
              </a:tr>
              <a:tr h="228967">
                <a:tc>
                  <a:txBody>
                    <a:bodyPr/>
                    <a:lstStyle/>
                    <a:p>
                      <a:pPr marL="0" marR="0" algn="ctr">
                        <a:lnSpc>
                          <a:spcPct val="107000"/>
                        </a:lnSpc>
                        <a:spcBef>
                          <a:spcPts val="0"/>
                        </a:spcBef>
                        <a:spcAft>
                          <a:spcPts val="0"/>
                        </a:spcAft>
                      </a:pPr>
                      <a:r>
                        <a:rPr lang="en-US" sz="1100">
                          <a:effectLst/>
                        </a:rPr>
                        <a:t>Second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DB.2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26304.3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107.61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123.75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142.31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50 mm^2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3 Phase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487869344"/>
                  </a:ext>
                </a:extLst>
              </a:tr>
              <a:tr h="228967">
                <a:tc>
                  <a:txBody>
                    <a:bodyPr/>
                    <a:lstStyle/>
                    <a:p>
                      <a:pPr marL="0" marR="0" algn="ctr">
                        <a:lnSpc>
                          <a:spcPct val="107000"/>
                        </a:lnSpc>
                        <a:spcBef>
                          <a:spcPts val="0"/>
                        </a:spcBef>
                        <a:spcAft>
                          <a:spcPts val="0"/>
                        </a:spcAft>
                      </a:pPr>
                      <a:r>
                        <a:rPr lang="en-US" sz="1100">
                          <a:effectLst/>
                        </a:rPr>
                        <a:t>Basement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DB.3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3300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13.50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15.53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17.85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4 mm^2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 Phase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948557001"/>
                  </a:ext>
                </a:extLst>
              </a:tr>
              <a:tr h="228967">
                <a:tc>
                  <a:txBody>
                    <a:bodyPr/>
                    <a:lstStyle/>
                    <a:p>
                      <a:pPr marL="0" marR="0" algn="ctr">
                        <a:lnSpc>
                          <a:spcPct val="107000"/>
                        </a:lnSpc>
                        <a:spcBef>
                          <a:spcPts val="0"/>
                        </a:spcBef>
                        <a:spcAft>
                          <a:spcPts val="0"/>
                        </a:spcAft>
                      </a:pPr>
                      <a:r>
                        <a:rPr lang="en-US" sz="1100">
                          <a:effectLst/>
                        </a:rPr>
                        <a:t>Third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DB.4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19809</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81.04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93.19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107.17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50 mm^2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3 Phase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212052700"/>
                  </a:ext>
                </a:extLst>
              </a:tr>
              <a:tr h="228967">
                <a:tc>
                  <a:txBody>
                    <a:bodyPr/>
                    <a:lstStyle/>
                    <a:p>
                      <a:pPr marL="0" marR="0" algn="ctr">
                        <a:lnSpc>
                          <a:spcPct val="107000"/>
                        </a:lnSpc>
                        <a:spcBef>
                          <a:spcPts val="0"/>
                        </a:spcBef>
                        <a:spcAft>
                          <a:spcPts val="0"/>
                        </a:spcAft>
                      </a:pPr>
                      <a:r>
                        <a:rPr lang="en-US" sz="1100">
                          <a:effectLst/>
                        </a:rPr>
                        <a:t>HVAC</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M.C.B</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240620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290.00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333.50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383.53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400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240 mm^2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3 Phase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28499455"/>
                  </a:ext>
                </a:extLst>
              </a:tr>
              <a:tr h="228967">
                <a:tc>
                  <a:txBody>
                    <a:bodyPr/>
                    <a:lstStyle/>
                    <a:p>
                      <a:pPr marL="0" marR="0" algn="ctr">
                        <a:lnSpc>
                          <a:spcPct val="107000"/>
                        </a:lnSpc>
                        <a:spcBef>
                          <a:spcPts val="0"/>
                        </a:spcBef>
                        <a:spcAft>
                          <a:spcPts val="0"/>
                        </a:spcAft>
                      </a:pPr>
                      <a:r>
                        <a:rPr lang="en-US" sz="1100">
                          <a:effectLst/>
                        </a:rPr>
                        <a:t>Elevator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M.C.B</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35316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144.47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166.15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191.07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66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25 mm^2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3 Phase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822864699"/>
                  </a:ext>
                </a:extLst>
              </a:tr>
              <a:tr h="228967">
                <a:tc>
                  <a:txBody>
                    <a:bodyPr/>
                    <a:lstStyle/>
                    <a:p>
                      <a:pPr marL="0" marR="0" algn="ctr">
                        <a:lnSpc>
                          <a:spcPct val="107000"/>
                        </a:lnSpc>
                        <a:spcBef>
                          <a:spcPts val="0"/>
                        </a:spcBef>
                        <a:spcAft>
                          <a:spcPts val="0"/>
                        </a:spcAft>
                      </a:pPr>
                      <a:r>
                        <a:rPr lang="en-US" sz="1100">
                          <a:effectLst/>
                        </a:rPr>
                        <a:t>M.C,B</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370341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100">
                          <a:effectLst/>
                        </a:rPr>
                        <a:t>506.41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100">
                          <a:effectLst/>
                        </a:rPr>
                        <a:t>582.37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100">
                          <a:effectLst/>
                        </a:rPr>
                        <a:t>669.72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100">
                          <a:effectLst/>
                        </a:rPr>
                        <a:t>723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550 mm^2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3 Phase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000052538"/>
                  </a:ext>
                </a:extLst>
              </a:tr>
            </a:tbl>
          </a:graphicData>
        </a:graphic>
      </p:graphicFrame>
      <p:pic>
        <p:nvPicPr>
          <p:cNvPr id="10" name="Picture 9"/>
          <p:cNvPicPr/>
          <p:nvPr/>
        </p:nvPicPr>
        <p:blipFill>
          <a:blip r:embed="rId2">
            <a:extLst>
              <a:ext uri="{28A0092B-C50C-407E-A947-70E740481C1C}">
                <a14:useLocalDpi xmlns:a14="http://schemas.microsoft.com/office/drawing/2010/main" val="0"/>
              </a:ext>
            </a:extLst>
          </a:blip>
          <a:stretch>
            <a:fillRect/>
          </a:stretch>
        </p:blipFill>
        <p:spPr>
          <a:xfrm>
            <a:off x="8116103" y="1133856"/>
            <a:ext cx="4075897" cy="3923919"/>
          </a:xfrm>
          <a:prstGeom prst="rect">
            <a:avLst/>
          </a:prstGeom>
        </p:spPr>
      </p:pic>
    </p:spTree>
    <p:extLst>
      <p:ext uri="{BB962C8B-B14F-4D97-AF65-F5344CB8AC3E}">
        <p14:creationId xmlns:p14="http://schemas.microsoft.com/office/powerpoint/2010/main" val="26557817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2122474066"/>
              </p:ext>
            </p:extLst>
          </p:nvPr>
        </p:nvGraphicFramePr>
        <p:xfrm>
          <a:off x="132268" y="1234438"/>
          <a:ext cx="6789740" cy="2770633"/>
        </p:xfrm>
        <a:graphic>
          <a:graphicData uri="http://schemas.openxmlformats.org/drawingml/2006/table">
            <a:tbl>
              <a:tblPr firstRow="1" firstCol="1" bandRow="1">
                <a:tableStyleId>{5C22544A-7EE6-4342-B048-85BDC9FD1C3A}</a:tableStyleId>
              </a:tblPr>
              <a:tblGrid>
                <a:gridCol w="1290051">
                  <a:extLst>
                    <a:ext uri="{9D8B030D-6E8A-4147-A177-3AD203B41FA5}">
                      <a16:colId xmlns:a16="http://schemas.microsoft.com/office/drawing/2014/main" val="2588958674"/>
                    </a:ext>
                  </a:extLst>
                </a:gridCol>
                <a:gridCol w="882666">
                  <a:extLst>
                    <a:ext uri="{9D8B030D-6E8A-4147-A177-3AD203B41FA5}">
                      <a16:colId xmlns:a16="http://schemas.microsoft.com/office/drawing/2014/main" val="829467401"/>
                    </a:ext>
                  </a:extLst>
                </a:gridCol>
                <a:gridCol w="882666">
                  <a:extLst>
                    <a:ext uri="{9D8B030D-6E8A-4147-A177-3AD203B41FA5}">
                      <a16:colId xmlns:a16="http://schemas.microsoft.com/office/drawing/2014/main" val="3907562991"/>
                    </a:ext>
                  </a:extLst>
                </a:gridCol>
                <a:gridCol w="882666">
                  <a:extLst>
                    <a:ext uri="{9D8B030D-6E8A-4147-A177-3AD203B41FA5}">
                      <a16:colId xmlns:a16="http://schemas.microsoft.com/office/drawing/2014/main" val="791965516"/>
                    </a:ext>
                  </a:extLst>
                </a:gridCol>
                <a:gridCol w="1018461">
                  <a:extLst>
                    <a:ext uri="{9D8B030D-6E8A-4147-A177-3AD203B41FA5}">
                      <a16:colId xmlns:a16="http://schemas.microsoft.com/office/drawing/2014/main" val="1860056163"/>
                    </a:ext>
                  </a:extLst>
                </a:gridCol>
                <a:gridCol w="882666">
                  <a:extLst>
                    <a:ext uri="{9D8B030D-6E8A-4147-A177-3AD203B41FA5}">
                      <a16:colId xmlns:a16="http://schemas.microsoft.com/office/drawing/2014/main" val="4201681953"/>
                    </a:ext>
                  </a:extLst>
                </a:gridCol>
                <a:gridCol w="950564">
                  <a:extLst>
                    <a:ext uri="{9D8B030D-6E8A-4147-A177-3AD203B41FA5}">
                      <a16:colId xmlns:a16="http://schemas.microsoft.com/office/drawing/2014/main" val="1719615610"/>
                    </a:ext>
                  </a:extLst>
                </a:gridCol>
              </a:tblGrid>
              <a:tr h="273120">
                <a:tc>
                  <a:txBody>
                    <a:bodyPr/>
                    <a:lstStyle/>
                    <a:p>
                      <a:pPr marL="0" marR="0" algn="ctr">
                        <a:lnSpc>
                          <a:spcPct val="107000"/>
                        </a:lnSpc>
                        <a:spcBef>
                          <a:spcPts val="0"/>
                        </a:spcBef>
                        <a:spcAft>
                          <a:spcPts val="0"/>
                        </a:spcAft>
                      </a:pPr>
                      <a:r>
                        <a:rPr lang="en-US" sz="1100" dirty="0">
                          <a:effectLst/>
                        </a:rPr>
                        <a:t>options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2500/350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2500/400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chemeClr val="bg2">
                        <a:lumMod val="50000"/>
                      </a:schemeClr>
                    </a:solidFill>
                  </a:tcPr>
                </a:tc>
                <a:tc>
                  <a:txBody>
                    <a:bodyPr/>
                    <a:lstStyle/>
                    <a:p>
                      <a:pPr marL="0" marR="0" algn="ctr">
                        <a:lnSpc>
                          <a:spcPct val="107000"/>
                        </a:lnSpc>
                        <a:spcBef>
                          <a:spcPts val="0"/>
                        </a:spcBef>
                        <a:spcAft>
                          <a:spcPts val="0"/>
                        </a:spcAft>
                      </a:pPr>
                      <a:r>
                        <a:rPr lang="en-US" sz="1100">
                          <a:effectLst/>
                        </a:rPr>
                        <a:t>3000/350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3000/400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3500/350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3500/400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559902958"/>
                  </a:ext>
                </a:extLst>
              </a:tr>
              <a:tr h="353089">
                <a:tc>
                  <a:txBody>
                    <a:bodyPr/>
                    <a:lstStyle/>
                    <a:p>
                      <a:pPr marL="0" marR="0" algn="ctr">
                        <a:lnSpc>
                          <a:spcPct val="107000"/>
                        </a:lnSpc>
                        <a:spcBef>
                          <a:spcPts val="0"/>
                        </a:spcBef>
                        <a:spcAft>
                          <a:spcPts val="0"/>
                        </a:spcAft>
                      </a:pPr>
                      <a:r>
                        <a:rPr lang="en-US" sz="1100">
                          <a:effectLst/>
                        </a:rPr>
                        <a:t> p</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13</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chemeClr val="bg2">
                        <a:lumMod val="50000"/>
                      </a:schemeClr>
                    </a:solidFill>
                  </a:tcPr>
                </a:tc>
                <a:tc>
                  <a:txBody>
                    <a:bodyPr/>
                    <a:lstStyle/>
                    <a:p>
                      <a:pPr marL="0" marR="0" algn="ctr">
                        <a:lnSpc>
                          <a:spcPct val="107000"/>
                        </a:lnSpc>
                        <a:spcBef>
                          <a:spcPts val="0"/>
                        </a:spcBef>
                        <a:spcAft>
                          <a:spcPts val="0"/>
                        </a:spcAft>
                      </a:pPr>
                      <a:r>
                        <a:rPr lang="en-US" sz="1100">
                          <a:effectLst/>
                        </a:rPr>
                        <a:t>16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16</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261002436"/>
                  </a:ext>
                </a:extLst>
              </a:tr>
              <a:tr h="353089">
                <a:tc>
                  <a:txBody>
                    <a:bodyPr/>
                    <a:lstStyle/>
                    <a:p>
                      <a:pPr marL="0" marR="0" algn="ctr">
                        <a:lnSpc>
                          <a:spcPct val="107000"/>
                        </a:lnSpc>
                        <a:spcBef>
                          <a:spcPts val="0"/>
                        </a:spcBef>
                        <a:spcAft>
                          <a:spcPts val="0"/>
                        </a:spcAft>
                      </a:pPr>
                      <a:r>
                        <a:rPr lang="en-US" sz="1100">
                          <a:effectLst/>
                        </a:rPr>
                        <a:t> RT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90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83</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chemeClr val="bg2">
                        <a:lumMod val="50000"/>
                      </a:schemeClr>
                    </a:solidFill>
                  </a:tcPr>
                </a:tc>
                <a:tc>
                  <a:txBody>
                    <a:bodyPr/>
                    <a:lstStyle/>
                    <a:p>
                      <a:pPr marL="0" marR="0" algn="ctr">
                        <a:lnSpc>
                          <a:spcPct val="107000"/>
                        </a:lnSpc>
                        <a:spcBef>
                          <a:spcPts val="0"/>
                        </a:spcBef>
                        <a:spcAft>
                          <a:spcPts val="0"/>
                        </a:spcAft>
                      </a:pPr>
                      <a:r>
                        <a:rPr lang="en-US" sz="1100">
                          <a:effectLst/>
                        </a:rPr>
                        <a:t>106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99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109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105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830155345"/>
                  </a:ext>
                </a:extLst>
              </a:tr>
              <a:tr h="378979">
                <a:tc>
                  <a:txBody>
                    <a:bodyPr/>
                    <a:lstStyle/>
                    <a:p>
                      <a:pPr marL="0" marR="0" algn="ctr">
                        <a:lnSpc>
                          <a:spcPct val="107000"/>
                        </a:lnSpc>
                        <a:spcBef>
                          <a:spcPts val="0"/>
                        </a:spcBef>
                        <a:spcAft>
                          <a:spcPts val="0"/>
                        </a:spcAft>
                      </a:pPr>
                      <a:r>
                        <a:rPr lang="en-US" sz="1100">
                          <a:effectLst/>
                        </a:rPr>
                        <a:t>Hc=(300 x p)/RT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46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43</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chemeClr val="bg2">
                        <a:lumMod val="50000"/>
                      </a:schemeClr>
                    </a:solidFill>
                  </a:tcPr>
                </a:tc>
                <a:tc>
                  <a:txBody>
                    <a:bodyPr/>
                    <a:lstStyle/>
                    <a:p>
                      <a:pPr marL="0" marR="0" algn="ctr">
                        <a:lnSpc>
                          <a:spcPct val="107000"/>
                        </a:lnSpc>
                        <a:spcBef>
                          <a:spcPts val="0"/>
                        </a:spcBef>
                        <a:spcAft>
                          <a:spcPts val="0"/>
                        </a:spcAft>
                      </a:pPr>
                      <a:r>
                        <a:rPr lang="en-US" sz="1100">
                          <a:effectLst/>
                        </a:rPr>
                        <a:t>45.28302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48.48485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52.29358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54.28571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516647785"/>
                  </a:ext>
                </a:extLst>
              </a:tr>
              <a:tr h="353089">
                <a:tc>
                  <a:txBody>
                    <a:bodyPr/>
                    <a:lstStyle/>
                    <a:p>
                      <a:pPr marL="0" marR="0" algn="ctr">
                        <a:lnSpc>
                          <a:spcPct val="107000"/>
                        </a:lnSpc>
                        <a:spcBef>
                          <a:spcPts val="0"/>
                        </a:spcBef>
                        <a:spcAft>
                          <a:spcPts val="0"/>
                        </a:spcAft>
                      </a:pPr>
                      <a:r>
                        <a:rPr lang="en-US" sz="1100">
                          <a:effectLst/>
                        </a:rPr>
                        <a:t> 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2.354343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2.5186</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chemeClr val="bg2">
                        <a:lumMod val="50000"/>
                      </a:schemeClr>
                    </a:solidFill>
                  </a:tcPr>
                </a:tc>
                <a:tc>
                  <a:txBody>
                    <a:bodyPr/>
                    <a:lstStyle/>
                    <a:p>
                      <a:pPr marL="0" marR="0" algn="ctr">
                        <a:lnSpc>
                          <a:spcPct val="107000"/>
                        </a:lnSpc>
                        <a:spcBef>
                          <a:spcPts val="0"/>
                        </a:spcBef>
                        <a:spcAft>
                          <a:spcPts val="0"/>
                        </a:spcAft>
                      </a:pPr>
                      <a:r>
                        <a:rPr lang="en-US" sz="1100">
                          <a:effectLst/>
                        </a:rPr>
                        <a:t>2.391625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2.233688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2.071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1.995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846912002"/>
                  </a:ext>
                </a:extLst>
              </a:tr>
              <a:tr h="353089">
                <a:tc>
                  <a:txBody>
                    <a:bodyPr/>
                    <a:lstStyle/>
                    <a:p>
                      <a:pPr marL="0" marR="0" algn="ctr">
                        <a:lnSpc>
                          <a:spcPct val="107000"/>
                        </a:lnSpc>
                        <a:spcBef>
                          <a:spcPts val="0"/>
                        </a:spcBef>
                        <a:spcAft>
                          <a:spcPts val="0"/>
                        </a:spcAft>
                      </a:pPr>
                      <a:r>
                        <a:rPr lang="en-US" sz="1100">
                          <a:effectLst/>
                        </a:rPr>
                        <a:t> 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3</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chemeClr val="bg2">
                        <a:lumMod val="50000"/>
                      </a:schemeClr>
                    </a:solidFill>
                  </a:tcPr>
                </a:tc>
                <a:tc>
                  <a:txBody>
                    <a:bodyPr/>
                    <a:lstStyle/>
                    <a:p>
                      <a:pPr marL="0" marR="0" algn="ctr">
                        <a:lnSpc>
                          <a:spcPct val="107000"/>
                        </a:lnSpc>
                        <a:spcBef>
                          <a:spcPts val="0"/>
                        </a:spcBef>
                        <a:spcAft>
                          <a:spcPts val="0"/>
                        </a:spcAft>
                      </a:pPr>
                      <a:r>
                        <a:rPr lang="en-US" sz="1100">
                          <a:effectLst/>
                        </a:rPr>
                        <a:t>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889296295"/>
                  </a:ext>
                </a:extLst>
              </a:tr>
              <a:tr h="353089">
                <a:tc>
                  <a:txBody>
                    <a:bodyPr/>
                    <a:lstStyle/>
                    <a:p>
                      <a:pPr marL="0" marR="0" algn="ctr">
                        <a:lnSpc>
                          <a:spcPct val="107000"/>
                        </a:lnSpc>
                        <a:spcBef>
                          <a:spcPts val="0"/>
                        </a:spcBef>
                        <a:spcAft>
                          <a:spcPts val="0"/>
                        </a:spcAft>
                      </a:pPr>
                      <a:r>
                        <a:rPr lang="en-US" sz="1100">
                          <a:effectLst/>
                        </a:rPr>
                        <a:t>PHC</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20.79%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14.49%</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chemeClr val="bg2">
                        <a:lumMod val="50000"/>
                      </a:schemeClr>
                    </a:solidFill>
                  </a:tcPr>
                </a:tc>
                <a:tc>
                  <a:txBody>
                    <a:bodyPr/>
                    <a:lstStyle/>
                    <a:p>
                      <a:pPr marL="0" marR="0" algn="ctr">
                        <a:lnSpc>
                          <a:spcPct val="107000"/>
                        </a:lnSpc>
                        <a:spcBef>
                          <a:spcPts val="0"/>
                        </a:spcBef>
                        <a:spcAft>
                          <a:spcPts val="0"/>
                        </a:spcAft>
                      </a:pPr>
                      <a:r>
                        <a:rPr lang="en-US" sz="1100">
                          <a:effectLst/>
                        </a:rPr>
                        <a:t>20.35%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10.90%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17.63%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24.06%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717364251"/>
                  </a:ext>
                </a:extLst>
              </a:tr>
              <a:tr h="353089">
                <a:tc>
                  <a:txBody>
                    <a:bodyPr/>
                    <a:lstStyle/>
                    <a:p>
                      <a:pPr marL="0" marR="0" algn="ctr">
                        <a:lnSpc>
                          <a:spcPct val="107000"/>
                        </a:lnSpc>
                        <a:spcBef>
                          <a:spcPts val="0"/>
                        </a:spcBef>
                        <a:spcAft>
                          <a:spcPts val="0"/>
                        </a:spcAft>
                      </a:pPr>
                      <a:r>
                        <a:rPr lang="en-US" sz="1100">
                          <a:effectLst/>
                        </a:rPr>
                        <a:t>I</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27.66667</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chemeClr val="bg2">
                        <a:lumMod val="50000"/>
                      </a:schemeClr>
                    </a:solidFill>
                  </a:tcPr>
                </a:tc>
                <a:tc>
                  <a:txBody>
                    <a:bodyPr/>
                    <a:lstStyle/>
                    <a:p>
                      <a:pPr marL="0" marR="0" algn="ctr">
                        <a:lnSpc>
                          <a:spcPct val="107000"/>
                        </a:lnSpc>
                        <a:spcBef>
                          <a:spcPts val="0"/>
                        </a:spcBef>
                        <a:spcAft>
                          <a:spcPts val="0"/>
                        </a:spcAft>
                      </a:pPr>
                      <a:r>
                        <a:rPr lang="en-US" sz="1100" dirty="0">
                          <a:effectLst/>
                        </a:rPr>
                        <a:t>26.5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49.5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36.33333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35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140326797"/>
                  </a:ext>
                </a:extLst>
              </a:tr>
            </a:tbl>
          </a:graphicData>
        </a:graphic>
      </p:graphicFrame>
      <p:sp>
        <p:nvSpPr>
          <p:cNvPr id="8" name="Rectangle 7"/>
          <p:cNvSpPr/>
          <p:nvPr/>
        </p:nvSpPr>
        <p:spPr>
          <a:xfrm>
            <a:off x="132268" y="263390"/>
            <a:ext cx="5372419" cy="461665"/>
          </a:xfrm>
          <a:prstGeom prst="rect">
            <a:avLst/>
          </a:prstGeom>
        </p:spPr>
        <p:txBody>
          <a:bodyPr wrap="square">
            <a:spAutoFit/>
          </a:bodyPr>
          <a:lstStyle/>
          <a:p>
            <a:r>
              <a:rPr lang="en-US" sz="2400" b="1" dirty="0">
                <a:latin typeface="Times New Roman" panose="02020603050405020304" pitchFamily="18" charset="0"/>
                <a:ea typeface="Calibri" panose="020F0502020204030204" pitchFamily="34" charset="0"/>
                <a:cs typeface="Arial" panose="020B0604020202020204" pitchFamily="34" charset="0"/>
              </a:rPr>
              <a:t>Vertical transportation (Elevator)</a:t>
            </a:r>
            <a:endParaRPr lang="en-US" sz="2400" dirty="0"/>
          </a:p>
        </p:txBody>
      </p:sp>
      <p:sp>
        <p:nvSpPr>
          <p:cNvPr id="9" name="Rectangle 8"/>
          <p:cNvSpPr/>
          <p:nvPr/>
        </p:nvSpPr>
        <p:spPr>
          <a:xfrm>
            <a:off x="132268" y="4450003"/>
            <a:ext cx="7019544" cy="646331"/>
          </a:xfrm>
          <a:prstGeom prst="rect">
            <a:avLst/>
          </a:prstGeom>
        </p:spPr>
        <p:txBody>
          <a:bodyPr wrap="square">
            <a:spAutoFit/>
          </a:bodyPr>
          <a:lstStyle/>
          <a:p>
            <a:pPr>
              <a:spcAft>
                <a:spcPts val="1000"/>
              </a:spcAft>
            </a:pPr>
            <a:r>
              <a:rPr lang="en-US" dirty="0">
                <a:solidFill>
                  <a:srgbClr val="44546A"/>
                </a:solidFill>
                <a:latin typeface="Times New Roman" panose="02020603050405020304" pitchFamily="18" charset="0"/>
                <a:ea typeface="Calibri" panose="020F0502020204030204" pitchFamily="34" charset="0"/>
                <a:cs typeface="Arial" panose="020B0604020202020204" pitchFamily="34" charset="0"/>
              </a:rPr>
              <a:t>So we need three elevators with car capacity 2500 </a:t>
            </a:r>
            <a:r>
              <a:rPr lang="en-US" dirty="0" err="1">
                <a:solidFill>
                  <a:srgbClr val="44546A"/>
                </a:solidFill>
                <a:latin typeface="Times New Roman" panose="02020603050405020304" pitchFamily="18" charset="0"/>
                <a:ea typeface="Calibri" panose="020F0502020204030204" pitchFamily="34" charset="0"/>
                <a:cs typeface="Arial" panose="020B0604020202020204" pitchFamily="34" charset="0"/>
              </a:rPr>
              <a:t>Ib</a:t>
            </a:r>
            <a:r>
              <a:rPr lang="en-US" dirty="0">
                <a:solidFill>
                  <a:srgbClr val="44546A"/>
                </a:solidFill>
                <a:latin typeface="Times New Roman" panose="02020603050405020304" pitchFamily="18" charset="0"/>
                <a:ea typeface="Calibri" panose="020F0502020204030204" pitchFamily="34" charset="0"/>
                <a:cs typeface="Arial" panose="020B0604020202020204" pitchFamily="34" charset="0"/>
              </a:rPr>
              <a:t> and speed 400 fpm needed. </a:t>
            </a:r>
            <a:endParaRPr lang="en-US" sz="11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10" name="Picture 9" descr="Elevator | SICK"/>
          <p:cNvPicPr/>
          <p:nvPr/>
        </p:nvPicPr>
        <p:blipFill>
          <a:blip r:embed="rId2">
            <a:extLst>
              <a:ext uri="{28A0092B-C50C-407E-A947-70E740481C1C}">
                <a14:useLocalDpi xmlns:a14="http://schemas.microsoft.com/office/drawing/2010/main" val="0"/>
              </a:ext>
            </a:extLst>
          </a:blip>
          <a:srcRect/>
          <a:stretch>
            <a:fillRect/>
          </a:stretch>
        </p:blipFill>
        <p:spPr bwMode="auto">
          <a:xfrm>
            <a:off x="8251316" y="0"/>
            <a:ext cx="3480435" cy="3364992"/>
          </a:xfrm>
          <a:prstGeom prst="rect">
            <a:avLst/>
          </a:prstGeom>
          <a:noFill/>
          <a:ln>
            <a:noFill/>
          </a:ln>
        </p:spPr>
      </p:pic>
    </p:spTree>
    <p:extLst>
      <p:ext uri="{BB962C8B-B14F-4D97-AF65-F5344CB8AC3E}">
        <p14:creationId xmlns:p14="http://schemas.microsoft.com/office/powerpoint/2010/main" val="30145539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04216" y="407015"/>
            <a:ext cx="10530840" cy="954107"/>
          </a:xfrm>
          <a:prstGeom prst="rect">
            <a:avLst/>
          </a:prstGeom>
        </p:spPr>
        <p:txBody>
          <a:bodyPr wrap="square">
            <a:spAutoFit/>
          </a:bodyPr>
          <a:lstStyle/>
          <a:p>
            <a:r>
              <a:rPr lang="en-US" sz="2800" b="1" dirty="0">
                <a:latin typeface="Times New Roman" panose="02020603050405020304" pitchFamily="18" charset="0"/>
                <a:cs typeface="Times New Roman" panose="02020603050405020304" pitchFamily="18" charset="0"/>
              </a:rPr>
              <a:t>Lighting System </a:t>
            </a:r>
          </a:p>
          <a:p>
            <a:r>
              <a:rPr lang="en-US" sz="2800" dirty="0" err="1">
                <a:latin typeface="Times New Roman" panose="02020603050405020304" pitchFamily="18" charset="0"/>
                <a:cs typeface="Times New Roman" panose="02020603050405020304" pitchFamily="18" charset="0"/>
              </a:rPr>
              <a:t>DIALux</a:t>
            </a:r>
            <a:r>
              <a:rPr lang="en-US" sz="2800" dirty="0">
                <a:latin typeface="Times New Roman" panose="02020603050405020304" pitchFamily="18" charset="0"/>
                <a:cs typeface="Times New Roman" panose="02020603050405020304" pitchFamily="18" charset="0"/>
              </a:rPr>
              <a:t> program was used to design lighting system in </a:t>
            </a:r>
            <a:r>
              <a:rPr lang="en-US" sz="2800" dirty="0">
                <a:latin typeface="Times New Roman"/>
                <a:ea typeface="Times New Roman"/>
              </a:rPr>
              <a:t>Municipality</a:t>
            </a:r>
            <a:endParaRPr lang="en-US" sz="2800" dirty="0">
              <a:latin typeface="Times New Roman" panose="02020603050405020304" pitchFamily="18" charset="0"/>
              <a:cs typeface="Times New Roman" panose="02020603050405020304" pitchFamily="18" charset="0"/>
            </a:endParaRPr>
          </a:p>
        </p:txBody>
      </p:sp>
      <p:sp>
        <p:nvSpPr>
          <p:cNvPr id="8" name="Rectangle 7"/>
          <p:cNvSpPr/>
          <p:nvPr/>
        </p:nvSpPr>
        <p:spPr>
          <a:xfrm>
            <a:off x="0" y="1396810"/>
            <a:ext cx="6096000" cy="369332"/>
          </a:xfrm>
          <a:prstGeom prst="rect">
            <a:avLst/>
          </a:prstGeom>
        </p:spPr>
        <p:txBody>
          <a:bodyPr>
            <a:spAutoFit/>
          </a:bodyPr>
          <a:lstStyle/>
          <a:p>
            <a:r>
              <a:rPr lang="en-US" b="1" dirty="0">
                <a:latin typeface="Times New Roman" panose="02020603050405020304" pitchFamily="18" charset="0"/>
                <a:cs typeface="Times New Roman" panose="02020603050405020304" pitchFamily="18" charset="0"/>
              </a:rPr>
              <a:t>Lighting </a:t>
            </a:r>
            <a:r>
              <a:rPr lang="en-US" b="1" dirty="0" smtClean="0">
                <a:latin typeface="Times New Roman" panose="02020603050405020304" pitchFamily="18" charset="0"/>
                <a:cs typeface="Times New Roman" panose="02020603050405020304" pitchFamily="18" charset="0"/>
              </a:rPr>
              <a:t>System</a:t>
            </a:r>
            <a:endParaRPr lang="en-US" b="1" dirty="0">
              <a:latin typeface="Times New Roman" panose="02020603050405020304" pitchFamily="18" charset="0"/>
              <a:cs typeface="Times New Roman" panose="02020603050405020304" pitchFamily="18" charset="0"/>
            </a:endParaRPr>
          </a:p>
        </p:txBody>
      </p:sp>
      <p:pic>
        <p:nvPicPr>
          <p:cNvPr id="9" name="صورة 9"/>
          <p:cNvPicPr/>
          <p:nvPr/>
        </p:nvPicPr>
        <p:blipFill>
          <a:blip r:embed="rId2" cstate="print">
            <a:extLst>
              <a:ext uri="{28A0092B-C50C-407E-A947-70E740481C1C}">
                <a14:useLocalDpi xmlns:a14="http://schemas.microsoft.com/office/drawing/2010/main" val="0"/>
              </a:ext>
            </a:extLst>
          </a:blip>
          <a:stretch>
            <a:fillRect/>
          </a:stretch>
        </p:blipFill>
        <p:spPr>
          <a:xfrm>
            <a:off x="76200" y="2078828"/>
            <a:ext cx="4194048" cy="3393057"/>
          </a:xfrm>
          <a:prstGeom prst="rect">
            <a:avLst/>
          </a:prstGeom>
        </p:spPr>
      </p:pic>
      <p:sp>
        <p:nvSpPr>
          <p:cNvPr id="12" name="Rectangle 11">
            <a:extLst>
              <a:ext uri="{FF2B5EF4-FFF2-40B4-BE49-F238E27FC236}">
                <a16:creationId xmlns:a16="http://schemas.microsoft.com/office/drawing/2014/main" id="{A3E0A71B-99EB-4EC1-91AB-2E923975385B}"/>
              </a:ext>
            </a:extLst>
          </p:cNvPr>
          <p:cNvSpPr/>
          <p:nvPr/>
        </p:nvSpPr>
        <p:spPr>
          <a:xfrm>
            <a:off x="1493764" y="5542287"/>
            <a:ext cx="1368307" cy="369332"/>
          </a:xfrm>
          <a:prstGeom prst="rect">
            <a:avLst/>
          </a:prstGeom>
        </p:spPr>
        <p:txBody>
          <a:bodyPr wrap="square">
            <a:spAutoFit/>
          </a:bodyPr>
          <a:lstStyle/>
          <a:p>
            <a:r>
              <a:rPr lang="en-US" i="1" dirty="0" smtClean="0">
                <a:solidFill>
                  <a:srgbClr val="0070C0"/>
                </a:solidFill>
                <a:latin typeface="Times New Roman" panose="02020603050405020304" pitchFamily="18" charset="0"/>
              </a:rPr>
              <a:t>Public hall</a:t>
            </a:r>
            <a:endParaRPr lang="en-US" dirty="0">
              <a:solidFill>
                <a:srgbClr val="0070C0"/>
              </a:solidFill>
            </a:endParaRPr>
          </a:p>
        </p:txBody>
      </p:sp>
      <p:pic>
        <p:nvPicPr>
          <p:cNvPr id="13" name="صورة 27"/>
          <p:cNvPicPr/>
          <p:nvPr/>
        </p:nvPicPr>
        <p:blipFill>
          <a:blip r:embed="rId3">
            <a:extLst>
              <a:ext uri="{28A0092B-C50C-407E-A947-70E740481C1C}">
                <a14:useLocalDpi xmlns:a14="http://schemas.microsoft.com/office/drawing/2010/main" val="0"/>
              </a:ext>
            </a:extLst>
          </a:blip>
          <a:stretch>
            <a:fillRect/>
          </a:stretch>
        </p:blipFill>
        <p:spPr>
          <a:xfrm>
            <a:off x="5469636" y="1998563"/>
            <a:ext cx="5100828" cy="3473323"/>
          </a:xfrm>
          <a:prstGeom prst="rect">
            <a:avLst/>
          </a:prstGeom>
        </p:spPr>
      </p:pic>
      <p:sp>
        <p:nvSpPr>
          <p:cNvPr id="14" name="Rectangle 13"/>
          <p:cNvSpPr/>
          <p:nvPr/>
        </p:nvSpPr>
        <p:spPr>
          <a:xfrm>
            <a:off x="4933010" y="5679367"/>
            <a:ext cx="5873852" cy="369332"/>
          </a:xfrm>
          <a:prstGeom prst="rect">
            <a:avLst/>
          </a:prstGeom>
        </p:spPr>
        <p:txBody>
          <a:bodyPr wrap="none">
            <a:spAutoFit/>
          </a:bodyPr>
          <a:lstStyle/>
          <a:p>
            <a:r>
              <a:rPr lang="en-US" dirty="0" err="1">
                <a:latin typeface="Calibri" panose="020F0502020204030204" pitchFamily="34" charset="0"/>
                <a:ea typeface="Calibri" panose="020F0502020204030204" pitchFamily="34" charset="0"/>
                <a:cs typeface="Arial" panose="020B0604020202020204" pitchFamily="34" charset="0"/>
              </a:rPr>
              <a:t>Isoline</a:t>
            </a:r>
            <a:r>
              <a:rPr lang="en-US" dirty="0">
                <a:latin typeface="Calibri" panose="020F0502020204030204" pitchFamily="34" charset="0"/>
                <a:ea typeface="Calibri" panose="020F0502020204030204" pitchFamily="34" charset="0"/>
                <a:cs typeface="Arial" panose="020B0604020202020204" pitchFamily="34" charset="0"/>
              </a:rPr>
              <a:t> chart for the Perpendicular illuminance  in public hall.</a:t>
            </a:r>
            <a:endParaRPr lang="en-US" dirty="0"/>
          </a:p>
        </p:txBody>
      </p:sp>
    </p:spTree>
    <p:extLst>
      <p:ext uri="{BB962C8B-B14F-4D97-AF65-F5344CB8AC3E}">
        <p14:creationId xmlns:p14="http://schemas.microsoft.com/office/powerpoint/2010/main" val="354969854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5632487" y="1220724"/>
            <a:ext cx="4381500" cy="4101084"/>
          </a:xfrm>
          <a:prstGeom prst="rect">
            <a:avLst/>
          </a:prstGeom>
        </p:spPr>
      </p:pic>
      <p:sp>
        <p:nvSpPr>
          <p:cNvPr id="8" name="Rectangle 7"/>
          <p:cNvSpPr/>
          <p:nvPr/>
        </p:nvSpPr>
        <p:spPr>
          <a:xfrm>
            <a:off x="642938" y="272534"/>
            <a:ext cx="4002214" cy="584775"/>
          </a:xfrm>
          <a:prstGeom prst="rect">
            <a:avLst/>
          </a:prstGeom>
        </p:spPr>
        <p:txBody>
          <a:bodyPr wrap="square">
            <a:spAutoFit/>
          </a:bodyPr>
          <a:lstStyle/>
          <a:p>
            <a:r>
              <a:rPr lang="en-US" sz="3200" dirty="0" smtClean="0">
                <a:latin typeface="Times New Roman" panose="02020603050405020304" pitchFamily="18" charset="0"/>
                <a:ea typeface="Times New Roman" panose="02020603050405020304" pitchFamily="18" charset="0"/>
              </a:rPr>
              <a:t>Result for public hall</a:t>
            </a:r>
            <a:endParaRPr lang="en-US" sz="3200" dirty="0"/>
          </a:p>
        </p:txBody>
      </p:sp>
      <p:pic>
        <p:nvPicPr>
          <p:cNvPr id="10" name="صورة 23"/>
          <p:cNvPicPr/>
          <p:nvPr/>
        </p:nvPicPr>
        <p:blipFill rotWithShape="1">
          <a:blip r:embed="rId3">
            <a:extLst>
              <a:ext uri="{28A0092B-C50C-407E-A947-70E740481C1C}">
                <a14:useLocalDpi xmlns:a14="http://schemas.microsoft.com/office/drawing/2010/main" val="0"/>
              </a:ext>
            </a:extLst>
          </a:blip>
          <a:srcRect l="1922" t="2069" r="12395" b="25863"/>
          <a:stretch/>
        </p:blipFill>
        <p:spPr bwMode="auto">
          <a:xfrm>
            <a:off x="435102" y="1220724"/>
            <a:ext cx="4146042" cy="4101084"/>
          </a:xfrm>
          <a:prstGeom prst="rect">
            <a:avLst/>
          </a:prstGeom>
          <a:ln>
            <a:noFill/>
          </a:ln>
          <a:extLst>
            <a:ext uri="{53640926-AAD7-44D8-BBD7-CCE9431645EC}">
              <a14:shadowObscured xmlns:a14="http://schemas.microsoft.com/office/drawing/2010/main"/>
            </a:ext>
          </a:extLst>
        </p:spPr>
      </p:pic>
      <p:sp>
        <p:nvSpPr>
          <p:cNvPr id="11" name="Rectangle 10"/>
          <p:cNvSpPr/>
          <p:nvPr/>
        </p:nvSpPr>
        <p:spPr>
          <a:xfrm>
            <a:off x="0" y="5564124"/>
            <a:ext cx="5197385" cy="369332"/>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Arial" panose="020B0604020202020204" pitchFamily="34" charset="0"/>
              </a:rPr>
              <a:t>Type and specification of used luminaire in public hall</a:t>
            </a:r>
            <a:endParaRPr lang="en-US" dirty="0"/>
          </a:p>
        </p:txBody>
      </p:sp>
      <p:sp>
        <p:nvSpPr>
          <p:cNvPr id="12" name="Rectangle 11"/>
          <p:cNvSpPr/>
          <p:nvPr/>
        </p:nvSpPr>
        <p:spPr>
          <a:xfrm>
            <a:off x="5488917" y="5564124"/>
            <a:ext cx="3701334" cy="369332"/>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Arial" panose="020B0604020202020204" pitchFamily="34" charset="0"/>
              </a:rPr>
              <a:t>The result of simulation in public hall.</a:t>
            </a:r>
            <a:endParaRPr lang="en-US" dirty="0"/>
          </a:p>
        </p:txBody>
      </p:sp>
    </p:spTree>
    <p:extLst>
      <p:ext uri="{BB962C8B-B14F-4D97-AF65-F5344CB8AC3E}">
        <p14:creationId xmlns:p14="http://schemas.microsoft.com/office/powerpoint/2010/main" val="212794264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0" y="0"/>
            <a:ext cx="5632704" cy="2615184"/>
          </a:xfrm>
          <a:prstGeom prst="rect">
            <a:avLst/>
          </a:prstGeom>
        </p:spPr>
      </p:pic>
      <p:pic>
        <p:nvPicPr>
          <p:cNvPr id="9" name="Picture 8"/>
          <p:cNvPicPr>
            <a:picLocks noChangeAspect="1"/>
          </p:cNvPicPr>
          <p:nvPr/>
        </p:nvPicPr>
        <p:blipFill>
          <a:blip r:embed="rId3"/>
          <a:stretch>
            <a:fillRect/>
          </a:stretch>
        </p:blipFill>
        <p:spPr>
          <a:xfrm>
            <a:off x="0" y="2743200"/>
            <a:ext cx="5632704" cy="4114800"/>
          </a:xfrm>
          <a:prstGeom prst="rect">
            <a:avLst/>
          </a:prstGeom>
        </p:spPr>
      </p:pic>
      <p:pic>
        <p:nvPicPr>
          <p:cNvPr id="10" name="Picture 9"/>
          <p:cNvPicPr>
            <a:picLocks noChangeAspect="1"/>
          </p:cNvPicPr>
          <p:nvPr/>
        </p:nvPicPr>
        <p:blipFill>
          <a:blip r:embed="rId4"/>
          <a:stretch>
            <a:fillRect/>
          </a:stretch>
        </p:blipFill>
        <p:spPr>
          <a:xfrm>
            <a:off x="6302502" y="246888"/>
            <a:ext cx="5731002" cy="6089904"/>
          </a:xfrm>
          <a:prstGeom prst="rect">
            <a:avLst/>
          </a:prstGeom>
        </p:spPr>
      </p:pic>
      <p:sp>
        <p:nvSpPr>
          <p:cNvPr id="11" name="TextBox 10"/>
          <p:cNvSpPr txBox="1"/>
          <p:nvPr/>
        </p:nvSpPr>
        <p:spPr>
          <a:xfrm>
            <a:off x="804672" y="2373868"/>
            <a:ext cx="2587752" cy="369332"/>
          </a:xfrm>
          <a:prstGeom prst="rect">
            <a:avLst/>
          </a:prstGeom>
          <a:noFill/>
        </p:spPr>
        <p:txBody>
          <a:bodyPr wrap="square" rtlCol="0">
            <a:spAutoFit/>
          </a:bodyPr>
          <a:lstStyle/>
          <a:p>
            <a:r>
              <a:rPr lang="en-US" dirty="0" smtClean="0"/>
              <a:t>Basement </a:t>
            </a:r>
            <a:endParaRPr lang="en-US" dirty="0"/>
          </a:p>
        </p:txBody>
      </p:sp>
      <p:sp>
        <p:nvSpPr>
          <p:cNvPr id="12" name="TextBox 11"/>
          <p:cNvSpPr txBox="1"/>
          <p:nvPr/>
        </p:nvSpPr>
        <p:spPr>
          <a:xfrm>
            <a:off x="2410968" y="2852928"/>
            <a:ext cx="2587752" cy="369332"/>
          </a:xfrm>
          <a:prstGeom prst="rect">
            <a:avLst/>
          </a:prstGeom>
          <a:noFill/>
        </p:spPr>
        <p:txBody>
          <a:bodyPr wrap="square" rtlCol="0">
            <a:spAutoFit/>
          </a:bodyPr>
          <a:lstStyle/>
          <a:p>
            <a:r>
              <a:rPr lang="en-US" dirty="0" smtClean="0"/>
              <a:t>Ground floor  </a:t>
            </a:r>
            <a:endParaRPr lang="en-US" dirty="0"/>
          </a:p>
        </p:txBody>
      </p:sp>
      <p:sp>
        <p:nvSpPr>
          <p:cNvPr id="13" name="TextBox 12"/>
          <p:cNvSpPr txBox="1"/>
          <p:nvPr/>
        </p:nvSpPr>
        <p:spPr>
          <a:xfrm>
            <a:off x="8625840" y="563880"/>
            <a:ext cx="2587752" cy="369332"/>
          </a:xfrm>
          <a:prstGeom prst="rect">
            <a:avLst/>
          </a:prstGeom>
          <a:noFill/>
        </p:spPr>
        <p:txBody>
          <a:bodyPr wrap="square" rtlCol="0">
            <a:spAutoFit/>
          </a:bodyPr>
          <a:lstStyle/>
          <a:p>
            <a:r>
              <a:rPr lang="en-US" dirty="0" smtClean="0"/>
              <a:t>First floor </a:t>
            </a:r>
            <a:endParaRPr lang="en-US" dirty="0"/>
          </a:p>
        </p:txBody>
      </p:sp>
    </p:spTree>
    <p:extLst>
      <p:ext uri="{BB962C8B-B14F-4D97-AF65-F5344CB8AC3E}">
        <p14:creationId xmlns:p14="http://schemas.microsoft.com/office/powerpoint/2010/main" val="83105794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Quantity surveying &amp; cost estimate </a:t>
            </a:r>
            <a:r>
              <a:rPr lang="en-US" dirty="0"/>
              <a:t/>
            </a:r>
            <a:br>
              <a:rPr lang="en-US" dirty="0"/>
            </a:br>
            <a:endParaRPr lang="en-US" dirty="0"/>
          </a:p>
        </p:txBody>
      </p:sp>
      <p:sp>
        <p:nvSpPr>
          <p:cNvPr id="4" name="TextBox 3"/>
          <p:cNvSpPr txBox="1"/>
          <p:nvPr/>
        </p:nvSpPr>
        <p:spPr>
          <a:xfrm>
            <a:off x="11503879" y="6263015"/>
            <a:ext cx="766713" cy="707886"/>
          </a:xfrm>
          <a:prstGeom prst="rect">
            <a:avLst/>
          </a:prstGeom>
          <a:noFill/>
        </p:spPr>
        <p:txBody>
          <a:bodyPr wrap="square" rtlCol="0">
            <a:spAutoFit/>
          </a:bodyPr>
          <a:lstStyle/>
          <a:p>
            <a:r>
              <a:rPr lang="ar-SA" sz="4000" b="1" dirty="0" smtClean="0">
                <a:solidFill>
                  <a:schemeClr val="bg1"/>
                </a:solidFill>
              </a:rPr>
              <a:t>62</a:t>
            </a:r>
            <a:endParaRPr lang="en-US" sz="4000" b="1" dirty="0">
              <a:solidFill>
                <a:schemeClr val="bg1"/>
              </a:solidFill>
            </a:endParaRPr>
          </a:p>
        </p:txBody>
      </p:sp>
      <p:pic>
        <p:nvPicPr>
          <p:cNvPr id="7" name="Picture 6"/>
          <p:cNvPicPr/>
          <p:nvPr/>
        </p:nvPicPr>
        <p:blipFill>
          <a:blip r:embed="rId2">
            <a:extLst>
              <a:ext uri="{28A0092B-C50C-407E-A947-70E740481C1C}">
                <a14:useLocalDpi xmlns:a14="http://schemas.microsoft.com/office/drawing/2010/main" val="0"/>
              </a:ext>
            </a:extLst>
          </a:blip>
          <a:stretch>
            <a:fillRect/>
          </a:stretch>
        </p:blipFill>
        <p:spPr>
          <a:xfrm>
            <a:off x="5978834" y="2753832"/>
            <a:ext cx="5743773" cy="4104167"/>
          </a:xfrm>
          <a:prstGeom prst="rect">
            <a:avLst/>
          </a:prstGeom>
        </p:spPr>
      </p:pic>
      <p:sp>
        <p:nvSpPr>
          <p:cNvPr id="9" name="Rectangle 8"/>
          <p:cNvSpPr/>
          <p:nvPr/>
        </p:nvSpPr>
        <p:spPr>
          <a:xfrm>
            <a:off x="1097280" y="1703589"/>
            <a:ext cx="9729217" cy="1084015"/>
          </a:xfrm>
          <a:prstGeom prst="rect">
            <a:avLst/>
          </a:prstGeom>
        </p:spPr>
        <p:txBody>
          <a:bodyPr wrap="square">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After calculating the quantities and costs of materials and workers for all works in the building, the total cost is equal (14043896.93 NIS)</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Cost per m2 = 2204.693391 NIS/ m2 </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5518029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18411" y="208196"/>
            <a:ext cx="7187184" cy="707886"/>
          </a:xfrm>
          <a:prstGeom prst="rect">
            <a:avLst/>
          </a:prstGeom>
        </p:spPr>
        <p:txBody>
          <a:bodyPr wrap="square">
            <a:spAutoFit/>
          </a:bodyPr>
          <a:lstStyle/>
          <a:p>
            <a:pPr algn="ctr"/>
            <a:r>
              <a:rPr lang="en-US" sz="4000" b="1" i="1" dirty="0">
                <a:latin typeface="Algerian" panose="04020705040A02060702" pitchFamily="82" charset="0"/>
              </a:rPr>
              <a:t>END OF PRESENTATION </a:t>
            </a:r>
          </a:p>
        </p:txBody>
      </p:sp>
      <p:pic>
        <p:nvPicPr>
          <p:cNvPr id="1026" name="Picture 2" descr="How To Write A Thank You Note In Five Easy Step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9014" y="1142325"/>
            <a:ext cx="9753600" cy="5495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01696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88676" y="685801"/>
            <a:ext cx="5722883" cy="748862"/>
          </a:xfrm>
        </p:spPr>
        <p:txBody>
          <a:bodyPr>
            <a:normAutofit fontScale="90000"/>
          </a:bodyPr>
          <a:lstStyle/>
          <a:p>
            <a:pPr marL="285750" lvl="0" indent="-285750">
              <a:spcBef>
                <a:spcPct val="20000"/>
              </a:spcBef>
              <a:spcAft>
                <a:spcPts val="600"/>
              </a:spcAft>
            </a:pPr>
            <a:r>
              <a:rPr lang="en-US" sz="3600" b="1" dirty="0">
                <a:ln>
                  <a:noFill/>
                </a:ln>
                <a:solidFill>
                  <a:prstClr val="black"/>
                </a:solidFill>
                <a:ea typeface="+mn-ea"/>
                <a:cs typeface="+mn-cs"/>
              </a:rPr>
              <a:t>Architectural Aspect </a:t>
            </a:r>
            <a:r>
              <a:rPr lang="en-US" sz="3600" dirty="0">
                <a:ln>
                  <a:noFill/>
                </a:ln>
                <a:solidFill>
                  <a:prstClr val="black"/>
                </a:solidFill>
                <a:ea typeface="+mn-ea"/>
                <a:cs typeface="+mn-cs"/>
              </a:rPr>
              <a:t/>
            </a:r>
            <a:br>
              <a:rPr lang="en-US" sz="3600" dirty="0">
                <a:ln>
                  <a:noFill/>
                </a:ln>
                <a:solidFill>
                  <a:prstClr val="black"/>
                </a:solidFill>
                <a:ea typeface="+mn-ea"/>
                <a:cs typeface="+mn-cs"/>
              </a:rPr>
            </a:br>
            <a:endParaRPr lang="en-US" dirty="0"/>
          </a:p>
        </p:txBody>
      </p:sp>
      <p:sp>
        <p:nvSpPr>
          <p:cNvPr id="3" name="عنصر نائب للمحتوى 2"/>
          <p:cNvSpPr>
            <a:spLocks noGrp="1"/>
          </p:cNvSpPr>
          <p:nvPr>
            <p:ph idx="1"/>
          </p:nvPr>
        </p:nvSpPr>
        <p:spPr>
          <a:xfrm>
            <a:off x="154962" y="685801"/>
            <a:ext cx="3324173" cy="930165"/>
          </a:xfrm>
        </p:spPr>
        <p:txBody>
          <a:bodyPr>
            <a:normAutofit/>
          </a:bodyPr>
          <a:lstStyle/>
          <a:p>
            <a:r>
              <a:rPr lang="en-US" dirty="0" smtClean="0">
                <a:latin typeface="Times New Roman" pitchFamily="18" charset="0"/>
                <a:cs typeface="Times New Roman" pitchFamily="18" charset="0"/>
              </a:rPr>
              <a:t> Area 6670. m2</a:t>
            </a:r>
          </a:p>
          <a:p>
            <a:r>
              <a:rPr lang="en-US" dirty="0" smtClean="0">
                <a:latin typeface="Times New Roman" pitchFamily="18" charset="0"/>
                <a:cs typeface="Times New Roman" pitchFamily="18" charset="0"/>
              </a:rPr>
              <a:t>Floor Height 4 m</a:t>
            </a:r>
            <a:endParaRPr lang="en-US" dirty="0">
              <a:latin typeface="Times New Roman" pitchFamily="18" charset="0"/>
              <a:cs typeface="Times New Roman" pitchFamily="18" charset="0"/>
            </a:endParaRPr>
          </a:p>
        </p:txBody>
      </p:sp>
      <p:sp>
        <p:nvSpPr>
          <p:cNvPr id="6" name="TextBox 5"/>
          <p:cNvSpPr txBox="1"/>
          <p:nvPr/>
        </p:nvSpPr>
        <p:spPr>
          <a:xfrm>
            <a:off x="11642103" y="6220485"/>
            <a:ext cx="766713" cy="707886"/>
          </a:xfrm>
          <a:prstGeom prst="rect">
            <a:avLst/>
          </a:prstGeom>
          <a:noFill/>
        </p:spPr>
        <p:txBody>
          <a:bodyPr wrap="square" rtlCol="0">
            <a:spAutoFit/>
          </a:bodyPr>
          <a:lstStyle/>
          <a:p>
            <a:r>
              <a:rPr lang="ar-SA" sz="4000" b="1" dirty="0" smtClean="0">
                <a:solidFill>
                  <a:schemeClr val="bg1"/>
                </a:solidFill>
              </a:rPr>
              <a:t>9</a:t>
            </a:r>
            <a:endParaRPr lang="en-US" sz="4000" b="1" dirty="0">
              <a:solidFill>
                <a:schemeClr val="bg1"/>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15966"/>
            <a:ext cx="3831336" cy="3687554"/>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1337" y="1615965"/>
            <a:ext cx="4160520" cy="4693395"/>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91857" y="1615964"/>
            <a:ext cx="4200143" cy="4693396"/>
          </a:xfrm>
          <a:prstGeom prst="rect">
            <a:avLst/>
          </a:prstGeom>
        </p:spPr>
      </p:pic>
    </p:spTree>
    <p:extLst>
      <p:ext uri="{BB962C8B-B14F-4D97-AF65-F5344CB8AC3E}">
        <p14:creationId xmlns:p14="http://schemas.microsoft.com/office/powerpoint/2010/main" val="32636404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88676" y="685801"/>
            <a:ext cx="5722883" cy="748862"/>
          </a:xfrm>
        </p:spPr>
        <p:txBody>
          <a:bodyPr>
            <a:normAutofit fontScale="90000"/>
          </a:bodyPr>
          <a:lstStyle/>
          <a:p>
            <a:pPr marL="285750" lvl="0" indent="-285750">
              <a:spcBef>
                <a:spcPct val="20000"/>
              </a:spcBef>
              <a:spcAft>
                <a:spcPts val="600"/>
              </a:spcAft>
            </a:pPr>
            <a:r>
              <a:rPr lang="en-US" sz="3600" b="1" dirty="0">
                <a:ln>
                  <a:noFill/>
                </a:ln>
                <a:solidFill>
                  <a:prstClr val="black"/>
                </a:solidFill>
                <a:ea typeface="+mn-ea"/>
                <a:cs typeface="+mn-cs"/>
              </a:rPr>
              <a:t>Architectural Aspect </a:t>
            </a:r>
            <a:r>
              <a:rPr lang="en-US" sz="3600" dirty="0">
                <a:ln>
                  <a:noFill/>
                </a:ln>
                <a:solidFill>
                  <a:prstClr val="black"/>
                </a:solidFill>
                <a:ea typeface="+mn-ea"/>
                <a:cs typeface="+mn-cs"/>
              </a:rPr>
              <a:t/>
            </a:r>
            <a:br>
              <a:rPr lang="en-US" sz="3600" dirty="0">
                <a:ln>
                  <a:noFill/>
                </a:ln>
                <a:solidFill>
                  <a:prstClr val="black"/>
                </a:solidFill>
                <a:ea typeface="+mn-ea"/>
                <a:cs typeface="+mn-cs"/>
              </a:rPr>
            </a:br>
            <a:endParaRPr lang="en-US" dirty="0"/>
          </a:p>
        </p:txBody>
      </p:sp>
      <p:sp>
        <p:nvSpPr>
          <p:cNvPr id="6" name="TextBox 5"/>
          <p:cNvSpPr txBox="1"/>
          <p:nvPr/>
        </p:nvSpPr>
        <p:spPr>
          <a:xfrm>
            <a:off x="11535777" y="6263015"/>
            <a:ext cx="766713" cy="707886"/>
          </a:xfrm>
          <a:prstGeom prst="rect">
            <a:avLst/>
          </a:prstGeom>
          <a:noFill/>
        </p:spPr>
        <p:txBody>
          <a:bodyPr wrap="square" rtlCol="0">
            <a:spAutoFit/>
          </a:bodyPr>
          <a:lstStyle/>
          <a:p>
            <a:r>
              <a:rPr lang="en-US" sz="4000" b="1" dirty="0" smtClean="0">
                <a:solidFill>
                  <a:schemeClr val="bg1"/>
                </a:solidFill>
              </a:rPr>
              <a:t>1</a:t>
            </a:r>
            <a:r>
              <a:rPr lang="ar-SA" sz="4000" b="1" dirty="0">
                <a:solidFill>
                  <a:schemeClr val="bg1"/>
                </a:solidFill>
              </a:rPr>
              <a:t>0</a:t>
            </a:r>
            <a:endParaRPr lang="en-US" sz="4000" b="1" dirty="0">
              <a:solidFill>
                <a:schemeClr val="bg1"/>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250" y="1060232"/>
            <a:ext cx="5203038" cy="4956520"/>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82665" y="1053881"/>
            <a:ext cx="5218151" cy="4962871"/>
          </a:xfrm>
          <a:prstGeom prst="rect">
            <a:avLst/>
          </a:prstGeom>
        </p:spPr>
      </p:pic>
    </p:spTree>
    <p:extLst>
      <p:ext uri="{BB962C8B-B14F-4D97-AF65-F5344CB8AC3E}">
        <p14:creationId xmlns:p14="http://schemas.microsoft.com/office/powerpoint/2010/main" val="2786815893"/>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rgbClr val="FFFFFF"/>
      </a:lt1>
      <a:dk2>
        <a:srgbClr val="46464A"/>
      </a:dk2>
      <a:lt2>
        <a:srgbClr val="D1D9E1"/>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BAB94BD4-5D6D-4148-AB57-A4CCF1FD4E0C}"/>
    </a:ext>
  </a:extLst>
</a:theme>
</file>

<file path=docProps/app.xml><?xml version="1.0" encoding="utf-8"?>
<Properties xmlns="http://schemas.openxmlformats.org/officeDocument/2006/extended-properties" xmlns:vt="http://schemas.openxmlformats.org/officeDocument/2006/docPropsVTypes">
  <Template>Retrospect</Template>
  <TotalTime>1863</TotalTime>
  <Words>2391</Words>
  <Application>Microsoft Office PowerPoint</Application>
  <PresentationFormat>Widescreen</PresentationFormat>
  <Paragraphs>765</Paragraphs>
  <Slides>78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78</vt:i4>
      </vt:variant>
    </vt:vector>
  </HeadingPairs>
  <TitlesOfParts>
    <vt:vector size="86" baseType="lpstr">
      <vt:lpstr>Algerian</vt:lpstr>
      <vt:lpstr>Arial</vt:lpstr>
      <vt:lpstr>Calibri</vt:lpstr>
      <vt:lpstr>Calibri Light</vt:lpstr>
      <vt:lpstr>Cambria Math</vt:lpstr>
      <vt:lpstr>Times New Roman</vt:lpstr>
      <vt:lpstr>Wingdings</vt:lpstr>
      <vt:lpstr>Retrospect</vt:lpstr>
      <vt:lpstr>PowerPoint Presentation</vt:lpstr>
      <vt:lpstr>Content :</vt:lpstr>
      <vt:lpstr>Introduction </vt:lpstr>
      <vt:lpstr>Site Analysis </vt:lpstr>
      <vt:lpstr>Site Analysis   </vt:lpstr>
      <vt:lpstr>Architectural Aspect  </vt:lpstr>
      <vt:lpstr>General Information</vt:lpstr>
      <vt:lpstr>Architectural Aspect  </vt:lpstr>
      <vt:lpstr>Architectural Aspect  </vt:lpstr>
      <vt:lpstr>Architectural Aspect  </vt:lpstr>
      <vt:lpstr>Architectural Aspect  </vt:lpstr>
      <vt:lpstr>PowerPoint Presentation</vt:lpstr>
      <vt:lpstr>Architectural Aspect  </vt:lpstr>
      <vt:lpstr>Environmental Aspects  As any aspect , environmental design is very important and it should be taken into consideration   </vt:lpstr>
      <vt:lpstr>PowerPoint Presentation</vt:lpstr>
      <vt:lpstr>Daylight factor (DF) </vt:lpstr>
      <vt:lpstr>Shadow  </vt:lpstr>
      <vt:lpstr>DesignBuilder </vt:lpstr>
      <vt:lpstr>PowerPoint Presentation</vt:lpstr>
      <vt:lpstr>PowerPoint Presentation</vt:lpstr>
      <vt:lpstr>Heating design:</vt:lpstr>
      <vt:lpstr>PowerPoint Presentation</vt:lpstr>
      <vt:lpstr>PowerPoint Presentation</vt:lpstr>
      <vt:lpstr>PowerPoint Presentation</vt:lpstr>
      <vt:lpstr>U-value of wall equal = 0.369 which is good less than recommended value 0.5</vt:lpstr>
      <vt:lpstr>PowerPoint Presentation</vt:lpstr>
      <vt:lpstr>PowerPoint Presentation</vt:lpstr>
      <vt:lpstr>PowerPoint Presentation</vt:lpstr>
      <vt:lpstr>PowerPoint Presentation</vt:lpstr>
      <vt:lpstr>Sound pressure level:</vt:lpstr>
      <vt:lpstr>PowerPoint Presentation</vt:lpstr>
      <vt:lpstr>PowerPoint Presentation</vt:lpstr>
      <vt:lpstr>PowerPoint Presentation</vt:lpstr>
      <vt:lpstr>PowerPoint Presentation</vt:lpstr>
      <vt:lpstr>Internal wall</vt:lpstr>
      <vt:lpstr>Ceiling </vt:lpstr>
      <vt:lpstr>Structural Aspect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Mechanical work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Low voltage drop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Quantity surveying &amp; cost estimate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laptop center</dc:creator>
  <cp:lastModifiedBy>laptop center</cp:lastModifiedBy>
  <cp:revision>143</cp:revision>
  <dcterms:created xsi:type="dcterms:W3CDTF">2021-01-10T07:09:57Z</dcterms:created>
  <dcterms:modified xsi:type="dcterms:W3CDTF">2021-06-02T07:57:32Z</dcterms:modified>
</cp:coreProperties>
</file>