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734" r:id="rId1"/>
  </p:sldMasterIdLst>
  <p:sldIdLst>
    <p:sldId id="256" r:id="rId2"/>
    <p:sldId id="257" r:id="rId3"/>
    <p:sldId id="308" r:id="rId4"/>
    <p:sldId id="309" r:id="rId5"/>
    <p:sldId id="313" r:id="rId6"/>
    <p:sldId id="316" r:id="rId7"/>
    <p:sldId id="317" r:id="rId8"/>
    <p:sldId id="318" r:id="rId9"/>
    <p:sldId id="319" r:id="rId10"/>
    <p:sldId id="323" r:id="rId11"/>
    <p:sldId id="329" r:id="rId12"/>
    <p:sldId id="349" r:id="rId13"/>
    <p:sldId id="331" r:id="rId14"/>
    <p:sldId id="334" r:id="rId15"/>
    <p:sldId id="340" r:id="rId16"/>
    <p:sldId id="345" r:id="rId17"/>
    <p:sldId id="347" r:id="rId18"/>
    <p:sldId id="350" r:id="rId19"/>
    <p:sldId id="351" r:id="rId20"/>
    <p:sldId id="352" r:id="rId21"/>
    <p:sldId id="353" r:id="rId22"/>
    <p:sldId id="355" r:id="rId23"/>
    <p:sldId id="356" r:id="rId24"/>
    <p:sldId id="357" r:id="rId25"/>
    <p:sldId id="359" r:id="rId26"/>
    <p:sldId id="360" r:id="rId27"/>
    <p:sldId id="361" r:id="rId28"/>
    <p:sldId id="362" r:id="rId29"/>
    <p:sldId id="363" r:id="rId30"/>
    <p:sldId id="367" r:id="rId31"/>
    <p:sldId id="365" r:id="rId32"/>
    <p:sldId id="364" r:id="rId33"/>
    <p:sldId id="368" r:id="rId34"/>
    <p:sldId id="369" r:id="rId35"/>
    <p:sldId id="370" r:id="rId36"/>
    <p:sldId id="371" r:id="rId37"/>
    <p:sldId id="383" r:id="rId38"/>
    <p:sldId id="372" r:id="rId39"/>
    <p:sldId id="374" r:id="rId40"/>
    <p:sldId id="382" r:id="rId41"/>
    <p:sldId id="384" r:id="rId42"/>
    <p:sldId id="385" r:id="rId43"/>
    <p:sldId id="386" r:id="rId44"/>
    <p:sldId id="387" r:id="rId45"/>
    <p:sldId id="388" r:id="rId46"/>
    <p:sldId id="389" r:id="rId47"/>
    <p:sldId id="390" r:id="rId48"/>
    <p:sldId id="391" r:id="rId49"/>
    <p:sldId id="392" r:id="rId50"/>
    <p:sldId id="393" r:id="rId51"/>
    <p:sldId id="394" r:id="rId52"/>
    <p:sldId id="397" r:id="rId53"/>
    <p:sldId id="398" r:id="rId54"/>
    <p:sldId id="395" r:id="rId55"/>
    <p:sldId id="375" r:id="rId56"/>
    <p:sldId id="376" r:id="rId57"/>
    <p:sldId id="377" r:id="rId58"/>
    <p:sldId id="399" r:id="rId59"/>
    <p:sldId id="378" r:id="rId60"/>
    <p:sldId id="400" r:id="rId61"/>
    <p:sldId id="401" r:id="rId62"/>
    <p:sldId id="407" r:id="rId63"/>
    <p:sldId id="408" r:id="rId64"/>
    <p:sldId id="402" r:id="rId65"/>
    <p:sldId id="403" r:id="rId66"/>
    <p:sldId id="404" r:id="rId67"/>
    <p:sldId id="405" r:id="rId68"/>
    <p:sldId id="409" r:id="rId69"/>
    <p:sldId id="415" r:id="rId70"/>
    <p:sldId id="410" r:id="rId71"/>
    <p:sldId id="414" r:id="rId72"/>
    <p:sldId id="413" r:id="rId73"/>
    <p:sldId id="411" r:id="rId74"/>
    <p:sldId id="379" r:id="rId75"/>
    <p:sldId id="380" r:id="rId76"/>
    <p:sldId id="381" r:id="rId77"/>
    <p:sldId id="283" r:id="rId78"/>
    <p:sldId id="285" r:id="rId7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98" autoAdjust="0"/>
    <p:restoredTop sz="94087" autoAdjust="0"/>
  </p:normalViewPr>
  <p:slideViewPr>
    <p:cSldViewPr snapToGrid="0">
      <p:cViewPr>
        <p:scale>
          <a:sx n="55" d="100"/>
          <a:sy n="55" d="100"/>
        </p:scale>
        <p:origin x="1140" y="3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8880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99131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60301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54603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3652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3420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6782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31119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88500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2/6/2021</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85543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37907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2/6/2021</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2000888"/>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jp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5.xml"/><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5.xml"/><Relationship Id="rId4" Type="http://schemas.openxmlformats.org/officeDocument/2006/relationships/image" Target="../media/image59.png"/></Relationships>
</file>

<file path=ppt/slides/_rels/slide3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5.xml"/><Relationship Id="rId5" Type="http://schemas.openxmlformats.org/officeDocument/2006/relationships/image" Target="../media/image63.png"/><Relationship Id="rId4" Type="http://schemas.openxmlformats.org/officeDocument/2006/relationships/image" Target="../media/image62.png"/></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5.xml"/><Relationship Id="rId4" Type="http://schemas.openxmlformats.org/officeDocument/2006/relationships/image" Target="../media/image66.png"/></Relationships>
</file>

<file path=ppt/slides/_rels/slide3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5.xml"/><Relationship Id="rId4" Type="http://schemas.openxmlformats.org/officeDocument/2006/relationships/image" Target="../media/image70.png"/></Relationships>
</file>

<file path=ppt/slides/_rels/slide3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5.xml"/><Relationship Id="rId5" Type="http://schemas.openxmlformats.org/officeDocument/2006/relationships/image" Target="../media/image81.png"/><Relationship Id="rId4" Type="http://schemas.openxmlformats.org/officeDocument/2006/relationships/image" Target="../media/image80.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5.xml"/><Relationship Id="rId4" Type="http://schemas.openxmlformats.org/officeDocument/2006/relationships/image" Target="../media/image89.png"/></Relationships>
</file>

<file path=ppt/slides/_rels/slide4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93.png"/><Relationship Id="rId7" Type="http://schemas.openxmlformats.org/officeDocument/2006/relationships/image" Target="../media/image101.png"/><Relationship Id="rId2" Type="http://schemas.openxmlformats.org/officeDocument/2006/relationships/image" Target="../media/image92.png"/><Relationship Id="rId1" Type="http://schemas.openxmlformats.org/officeDocument/2006/relationships/slideLayout" Target="../slideLayouts/slideLayout5.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8.png"/></Relationships>
</file>

<file path=ppt/slides/_rels/slide4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5.xml"/><Relationship Id="rId5" Type="http://schemas.openxmlformats.org/officeDocument/2006/relationships/image" Target="../media/image103.png"/><Relationship Id="rId4" Type="http://schemas.openxmlformats.org/officeDocument/2006/relationships/image" Target="../media/image102.png"/></Relationships>
</file>

<file path=ppt/slides/_rels/slide4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5.xml"/><Relationship Id="rId5" Type="http://schemas.openxmlformats.org/officeDocument/2006/relationships/image" Target="../media/image107.png"/><Relationship Id="rId4" Type="http://schemas.openxmlformats.org/officeDocument/2006/relationships/image" Target="../media/image106.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5.xml"/><Relationship Id="rId4" Type="http://schemas.openxmlformats.org/officeDocument/2006/relationships/image" Target="../media/image122.png"/></Relationships>
</file>

<file path=ppt/slides/_rels/slide6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jpeg"/><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5.xml"/><Relationship Id="rId5" Type="http://schemas.openxmlformats.org/officeDocument/2006/relationships/image" Target="../media/image128.PNG"/><Relationship Id="rId4" Type="http://schemas.openxmlformats.org/officeDocument/2006/relationships/image" Target="../media/image127.PNG"/></Relationships>
</file>

<file path=ppt/slides/_rels/slide65.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5.xml"/><Relationship Id="rId4" Type="http://schemas.openxmlformats.org/officeDocument/2006/relationships/image" Target="../media/image121.png"/></Relationships>
</file>

<file path=ppt/slides/_rels/slide66.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67.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image" Target="../media/image141.jpeg"/><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jpeg"/><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5.xml"/><Relationship Id="rId4" Type="http://schemas.openxmlformats.org/officeDocument/2006/relationships/image" Target="../media/image148.png"/></Relationships>
</file>

<file path=ppt/slides/_rels/slide7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4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14781" y="639864"/>
            <a:ext cx="8800214" cy="4455041"/>
          </a:xfrm>
        </p:spPr>
        <p:txBody>
          <a:bodyPr>
            <a:normAutofit fontScale="25000" lnSpcReduction="20000"/>
          </a:bodyPr>
          <a:lstStyle/>
          <a:p>
            <a:pPr algn="ctr"/>
            <a:r>
              <a:rPr lang="en-US" sz="11200" b="1" dirty="0">
                <a:latin typeface="Times New Roman" panose="02020603050405020304" pitchFamily="18" charset="0"/>
                <a:cs typeface="Times New Roman" panose="02020603050405020304" pitchFamily="18" charset="0"/>
              </a:rPr>
              <a:t>An-</a:t>
            </a:r>
            <a:r>
              <a:rPr lang="en-US" sz="11200" b="1" dirty="0" err="1">
                <a:latin typeface="Times New Roman" panose="02020603050405020304" pitchFamily="18" charset="0"/>
                <a:cs typeface="Times New Roman" panose="02020603050405020304" pitchFamily="18" charset="0"/>
              </a:rPr>
              <a:t>Najah</a:t>
            </a:r>
            <a:r>
              <a:rPr lang="en-US" sz="11200" b="1" dirty="0">
                <a:latin typeface="Times New Roman" panose="02020603050405020304" pitchFamily="18" charset="0"/>
                <a:cs typeface="Times New Roman" panose="02020603050405020304" pitchFamily="18" charset="0"/>
              </a:rPr>
              <a:t> National University</a:t>
            </a:r>
          </a:p>
          <a:p>
            <a:pPr algn="ctr"/>
            <a:r>
              <a:rPr lang="en-US" sz="8000" b="1" dirty="0">
                <a:latin typeface="Times New Roman" panose="02020603050405020304" pitchFamily="18" charset="0"/>
                <a:cs typeface="Times New Roman" panose="02020603050405020304" pitchFamily="18" charset="0"/>
              </a:rPr>
              <a:t>Faculty of Engineering and Information Technology</a:t>
            </a:r>
          </a:p>
          <a:p>
            <a:pPr algn="ctr"/>
            <a:r>
              <a:rPr lang="en-US" sz="8000" b="1" dirty="0">
                <a:latin typeface="Times New Roman" panose="02020603050405020304" pitchFamily="18" charset="0"/>
                <a:cs typeface="Times New Roman" panose="02020603050405020304" pitchFamily="18" charset="0"/>
              </a:rPr>
              <a:t>Building Engineering Department</a:t>
            </a:r>
          </a:p>
          <a:p>
            <a:pPr algn="ctr"/>
            <a:r>
              <a:rPr lang="en-US" sz="8000" b="1" dirty="0">
                <a:latin typeface="Times New Roman" panose="02020603050405020304" pitchFamily="18" charset="0"/>
                <a:ea typeface="Times New Roman" panose="02020603050405020304" pitchFamily="18" charset="0"/>
              </a:rPr>
              <a:t>Graduation Project (</a:t>
            </a:r>
            <a:r>
              <a:rPr lang="en-US" sz="8000" b="1" dirty="0" smtClean="0">
                <a:latin typeface="Times New Roman" panose="02020603050405020304" pitchFamily="18" charset="0"/>
                <a:ea typeface="Times New Roman" panose="02020603050405020304" pitchFamily="18" charset="0"/>
              </a:rPr>
              <a:t>II)</a:t>
            </a:r>
            <a:endParaRPr lang="en-US" sz="8000" b="1" dirty="0">
              <a:latin typeface="Times New Roman" panose="02020603050405020304" pitchFamily="18" charset="0"/>
              <a:cs typeface="Times New Roman" panose="02020603050405020304" pitchFamily="18" charset="0"/>
            </a:endParaRPr>
          </a:p>
          <a:p>
            <a:pPr algn="ctr"/>
            <a:r>
              <a:rPr lang="en-US" sz="8000" b="1" dirty="0" smtClean="0">
                <a:latin typeface="Times New Roman" panose="02020603050405020304" pitchFamily="18" charset="0"/>
                <a:cs typeface="Times New Roman" panose="02020603050405020304" pitchFamily="18" charset="0"/>
              </a:rPr>
              <a:t>Nablus Municipality </a:t>
            </a:r>
          </a:p>
          <a:p>
            <a:pPr algn="ctr"/>
            <a:r>
              <a:rPr lang="en-US" sz="8000" b="1" dirty="0" smtClean="0">
                <a:latin typeface="Times New Roman" panose="02020603050405020304" pitchFamily="18" charset="0"/>
                <a:cs typeface="Times New Roman" panose="02020603050405020304" pitchFamily="18" charset="0"/>
              </a:rPr>
              <a:t>Prepared by: </a:t>
            </a:r>
          </a:p>
          <a:p>
            <a:pPr algn="ctr"/>
            <a:r>
              <a:rPr lang="en-US" sz="8000" b="1" dirty="0" smtClean="0">
                <a:latin typeface="Times New Roman" panose="02020603050405020304" pitchFamily="18" charset="0"/>
                <a:cs typeface="Times New Roman" panose="02020603050405020304" pitchFamily="18" charset="0"/>
              </a:rPr>
              <a:t>Manar Shorbaji </a:t>
            </a:r>
          </a:p>
          <a:p>
            <a:pPr algn="ctr"/>
            <a:r>
              <a:rPr lang="en-US" sz="8000" b="1" dirty="0" err="1" smtClean="0">
                <a:latin typeface="Times New Roman" panose="02020603050405020304" pitchFamily="18" charset="0"/>
                <a:cs typeface="Times New Roman" panose="02020603050405020304" pitchFamily="18" charset="0"/>
              </a:rPr>
              <a:t>Amneh</a:t>
            </a:r>
            <a:r>
              <a:rPr lang="en-US" sz="8000" b="1" dirty="0" smtClean="0">
                <a:latin typeface="Times New Roman" panose="02020603050405020304" pitchFamily="18" charset="0"/>
                <a:cs typeface="Times New Roman" panose="02020603050405020304" pitchFamily="18" charset="0"/>
              </a:rPr>
              <a:t> </a:t>
            </a:r>
            <a:r>
              <a:rPr lang="en-US" sz="8000" b="1" dirty="0" err="1" smtClean="0">
                <a:latin typeface="Times New Roman" panose="02020603050405020304" pitchFamily="18" charset="0"/>
                <a:cs typeface="Times New Roman" panose="02020603050405020304" pitchFamily="18" charset="0"/>
              </a:rPr>
              <a:t>Badawie</a:t>
            </a:r>
            <a:r>
              <a:rPr lang="en-US" sz="8000" b="1" dirty="0" smtClean="0">
                <a:latin typeface="Times New Roman" panose="02020603050405020304" pitchFamily="18" charset="0"/>
                <a:cs typeface="Times New Roman" panose="02020603050405020304" pitchFamily="18" charset="0"/>
              </a:rPr>
              <a:t> </a:t>
            </a:r>
          </a:p>
          <a:p>
            <a:pPr algn="ctr"/>
            <a:r>
              <a:rPr lang="en-US" sz="8000" b="1" dirty="0" smtClean="0">
                <a:latin typeface="Times New Roman" panose="02020603050405020304" pitchFamily="18" charset="0"/>
                <a:cs typeface="Times New Roman" panose="02020603050405020304" pitchFamily="18" charset="0"/>
              </a:rPr>
              <a:t>Ola </a:t>
            </a:r>
            <a:r>
              <a:rPr lang="en-US" sz="8000" b="1" dirty="0" err="1" smtClean="0">
                <a:latin typeface="Times New Roman" panose="02020603050405020304" pitchFamily="18" charset="0"/>
                <a:cs typeface="Times New Roman" panose="02020603050405020304" pitchFamily="18" charset="0"/>
              </a:rPr>
              <a:t>Taha</a:t>
            </a:r>
            <a:endParaRPr lang="en-US" sz="8000" b="1" dirty="0" smtClean="0">
              <a:latin typeface="Times New Roman" panose="02020603050405020304" pitchFamily="18" charset="0"/>
              <a:cs typeface="Times New Roman" panose="02020603050405020304" pitchFamily="18" charset="0"/>
            </a:endParaRPr>
          </a:p>
          <a:p>
            <a:pPr algn="ctr"/>
            <a:r>
              <a:rPr lang="en-US" sz="8000" b="1" dirty="0">
                <a:latin typeface="Times New Roman" panose="02020603050405020304" pitchFamily="18" charset="0"/>
                <a:cs typeface="Times New Roman" panose="02020603050405020304" pitchFamily="18" charset="0"/>
              </a:rPr>
              <a:t>Supervisor Name:                                   </a:t>
            </a:r>
          </a:p>
          <a:p>
            <a:pPr algn="ctr"/>
            <a:r>
              <a:rPr lang="en-US" sz="8000" b="1" dirty="0">
                <a:latin typeface="Times New Roman" panose="02020603050405020304" pitchFamily="18" charset="0"/>
                <a:cs typeface="Times New Roman" panose="02020603050405020304" pitchFamily="18" charset="0"/>
              </a:rPr>
              <a:t>Eng. </a:t>
            </a:r>
            <a:r>
              <a:rPr lang="en-US" sz="8000" b="1" dirty="0" err="1" smtClean="0">
                <a:latin typeface="Times New Roman" panose="02020603050405020304" pitchFamily="18" charset="0"/>
                <a:cs typeface="Times New Roman" panose="02020603050405020304" pitchFamily="18" charset="0"/>
              </a:rPr>
              <a:t>Nermeen</a:t>
            </a:r>
            <a:r>
              <a:rPr lang="en-US" sz="8000" b="1" dirty="0" smtClean="0">
                <a:latin typeface="Times New Roman" panose="02020603050405020304" pitchFamily="18" charset="0"/>
                <a:cs typeface="Times New Roman" panose="02020603050405020304" pitchFamily="18" charset="0"/>
              </a:rPr>
              <a:t> </a:t>
            </a:r>
            <a:r>
              <a:rPr lang="en-US" sz="8000" b="1" dirty="0" err="1" smtClean="0">
                <a:latin typeface="Times New Roman" panose="02020603050405020304" pitchFamily="18" charset="0"/>
                <a:cs typeface="Times New Roman" panose="02020603050405020304" pitchFamily="18" charset="0"/>
              </a:rPr>
              <a:t>Albarq</a:t>
            </a:r>
            <a:r>
              <a:rPr lang="en-US" sz="8000" b="1" dirty="0" smtClean="0">
                <a:latin typeface="Times New Roman" panose="02020603050405020304" pitchFamily="18" charset="0"/>
                <a:cs typeface="Times New Roman" panose="02020603050405020304" pitchFamily="18" charset="0"/>
              </a:rPr>
              <a:t> </a:t>
            </a:r>
          </a:p>
          <a:p>
            <a:pPr algn="l"/>
            <a:endParaRPr lang="en-US" dirty="0" smtClean="0"/>
          </a:p>
          <a:p>
            <a:pPr algn="l"/>
            <a:r>
              <a:rPr lang="en-US" dirty="0" smtClean="0"/>
              <a:t> </a:t>
            </a:r>
          </a:p>
          <a:p>
            <a:pPr algn="l"/>
            <a:r>
              <a:rPr lang="en-US" dirty="0" smtClean="0"/>
              <a:t> </a:t>
            </a:r>
            <a:endParaRPr lang="en-US" dirty="0"/>
          </a:p>
          <a:p>
            <a:r>
              <a:rPr lang="en-US" dirty="0" smtClean="0"/>
              <a:t>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64236" y="0"/>
            <a:ext cx="2527764" cy="2317897"/>
          </a:xfrm>
          <a:prstGeom prst="rect">
            <a:avLst/>
          </a:prstGeom>
        </p:spPr>
      </p:pic>
    </p:spTree>
    <p:extLst>
      <p:ext uri="{BB962C8B-B14F-4D97-AF65-F5344CB8AC3E}">
        <p14:creationId xmlns:p14="http://schemas.microsoft.com/office/powerpoint/2010/main" val="12189405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8780" y="457201"/>
            <a:ext cx="5722883" cy="748862"/>
          </a:xfrm>
        </p:spPr>
        <p:txBody>
          <a:bodyPr>
            <a:normAutofit fontScale="90000"/>
          </a:bodyPr>
          <a:lstStyle/>
          <a:p>
            <a:pPr marL="285750" lvl="0" indent="-285750">
              <a:spcBef>
                <a:spcPct val="20000"/>
              </a:spcBef>
              <a:spcAft>
                <a:spcPts val="600"/>
              </a:spcAft>
            </a:pPr>
            <a:r>
              <a:rPr lang="en-US" sz="3600" b="1" dirty="0">
                <a:ln>
                  <a:noFill/>
                </a:ln>
                <a:solidFill>
                  <a:prstClr val="black"/>
                </a:solidFill>
                <a:ea typeface="+mn-ea"/>
                <a:cs typeface="+mn-cs"/>
              </a:rPr>
              <a:t>Architectural Aspect </a:t>
            </a:r>
            <a:r>
              <a:rPr lang="en-US" sz="3600" dirty="0">
                <a:ln>
                  <a:noFill/>
                </a:ln>
                <a:solidFill>
                  <a:prstClr val="black"/>
                </a:solidFill>
                <a:ea typeface="+mn-ea"/>
                <a:cs typeface="+mn-cs"/>
              </a:rPr>
              <a:t/>
            </a:r>
            <a:br>
              <a:rPr lang="en-US" sz="3600" dirty="0">
                <a:ln>
                  <a:noFill/>
                </a:ln>
                <a:solidFill>
                  <a:prstClr val="black"/>
                </a:solidFill>
                <a:ea typeface="+mn-ea"/>
                <a:cs typeface="+mn-cs"/>
              </a:rPr>
            </a:b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862" y="1060231"/>
            <a:ext cx="5233521" cy="5160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642103" y="6220485"/>
            <a:ext cx="766713" cy="646331"/>
          </a:xfrm>
          <a:prstGeom prst="rect">
            <a:avLst/>
          </a:prstGeom>
          <a:noFill/>
        </p:spPr>
        <p:txBody>
          <a:bodyPr wrap="square" rtlCol="0">
            <a:spAutoFit/>
          </a:bodyPr>
          <a:lstStyle/>
          <a:p>
            <a:r>
              <a:rPr lang="en-US" sz="3600" b="1" dirty="0" smtClean="0">
                <a:solidFill>
                  <a:schemeClr val="bg1"/>
                </a:solidFill>
              </a:rPr>
              <a:t>1</a:t>
            </a:r>
            <a:r>
              <a:rPr lang="ar-SA" sz="3600" b="1" dirty="0" smtClean="0">
                <a:solidFill>
                  <a:schemeClr val="bg1"/>
                </a:solidFill>
              </a:rPr>
              <a:t>4</a:t>
            </a:r>
            <a:endParaRPr lang="en-US" sz="3600" b="1" dirty="0">
              <a:solidFill>
                <a:schemeClr val="bg1"/>
              </a:solidFill>
            </a:endParaRPr>
          </a:p>
        </p:txBody>
      </p:sp>
      <p:pic>
        <p:nvPicPr>
          <p:cNvPr id="9" name="عنصر نائب للمحتوى 4"/>
          <p:cNvPicPr>
            <a:picLocks noChangeAspect="1"/>
          </p:cNvPicPr>
          <p:nvPr/>
        </p:nvPicPr>
        <p:blipFill rotWithShape="1">
          <a:blip r:embed="rId3">
            <a:extLst>
              <a:ext uri="{28A0092B-C50C-407E-A947-70E740481C1C}">
                <a14:useLocalDpi xmlns:a14="http://schemas.microsoft.com/office/drawing/2010/main" val="0"/>
              </a:ext>
            </a:extLst>
          </a:blip>
          <a:srcRect t="53404"/>
          <a:stretch/>
        </p:blipFill>
        <p:spPr>
          <a:xfrm>
            <a:off x="6126480" y="5294376"/>
            <a:ext cx="5047489" cy="1563624"/>
          </a:xfrm>
          <a:prstGeom prst="rect">
            <a:avLst/>
          </a:prstGeom>
        </p:spPr>
      </p:pic>
      <p:pic>
        <p:nvPicPr>
          <p:cNvPr id="10" name="عنصر نائب للمحتوى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126480" y="3392424"/>
            <a:ext cx="5047489" cy="1984248"/>
          </a:xfrm>
        </p:spPr>
      </p:pic>
      <p:pic>
        <p:nvPicPr>
          <p:cNvPr id="11" name="عنصر نائب للمحتوى 4"/>
          <p:cNvPicPr>
            <a:picLocks noChangeAspect="1"/>
          </p:cNvPicPr>
          <p:nvPr/>
        </p:nvPicPr>
        <p:blipFill rotWithShape="1">
          <a:blip r:embed="rId5">
            <a:extLst>
              <a:ext uri="{28A0092B-C50C-407E-A947-70E740481C1C}">
                <a14:useLocalDpi xmlns:a14="http://schemas.microsoft.com/office/drawing/2010/main" val="0"/>
              </a:ext>
            </a:extLst>
          </a:blip>
          <a:srcRect t="52495"/>
          <a:stretch/>
        </p:blipFill>
        <p:spPr>
          <a:xfrm>
            <a:off x="6126480" y="1803992"/>
            <a:ext cx="5047489" cy="1588432"/>
          </a:xfrm>
          <a:prstGeom prst="rect">
            <a:avLst/>
          </a:prstGeom>
        </p:spPr>
      </p:pic>
      <p:pic>
        <p:nvPicPr>
          <p:cNvPr id="12" name="عنصر نائب للمحتوى 3"/>
          <p:cNvPicPr>
            <a:picLocks noChangeAspect="1"/>
          </p:cNvPicPr>
          <p:nvPr/>
        </p:nvPicPr>
        <p:blipFill rotWithShape="1">
          <a:blip r:embed="rId6">
            <a:extLst>
              <a:ext uri="{28A0092B-C50C-407E-A947-70E740481C1C}">
                <a14:useLocalDpi xmlns:a14="http://schemas.microsoft.com/office/drawing/2010/main" val="0"/>
              </a:ext>
            </a:extLst>
          </a:blip>
          <a:srcRect t="51900"/>
          <a:stretch/>
        </p:blipFill>
        <p:spPr>
          <a:xfrm>
            <a:off x="6126480" y="0"/>
            <a:ext cx="5047489" cy="1836477"/>
          </a:xfrm>
          <a:prstGeom prst="rect">
            <a:avLst/>
          </a:prstGeom>
        </p:spPr>
      </p:pic>
    </p:spTree>
    <p:extLst>
      <p:ext uri="{BB962C8B-B14F-4D97-AF65-F5344CB8AC3E}">
        <p14:creationId xmlns:p14="http://schemas.microsoft.com/office/powerpoint/2010/main" val="3863665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174965"/>
            <a:ext cx="5722883" cy="748862"/>
          </a:xfrm>
        </p:spPr>
        <p:txBody>
          <a:bodyPr>
            <a:normAutofit fontScale="90000"/>
          </a:bodyPr>
          <a:lstStyle/>
          <a:p>
            <a:pPr marL="285750" lvl="0" indent="-285750">
              <a:spcBef>
                <a:spcPct val="20000"/>
              </a:spcBef>
              <a:spcAft>
                <a:spcPts val="600"/>
              </a:spcAft>
            </a:pPr>
            <a:r>
              <a:rPr lang="en-US" sz="3600" b="1" dirty="0">
                <a:ln>
                  <a:noFill/>
                </a:ln>
                <a:solidFill>
                  <a:prstClr val="black"/>
                </a:solidFill>
                <a:ea typeface="+mn-ea"/>
                <a:cs typeface="+mn-cs"/>
              </a:rPr>
              <a:t>Architectural Aspect </a:t>
            </a:r>
            <a:r>
              <a:rPr lang="en-US" sz="3600" dirty="0">
                <a:ln>
                  <a:noFill/>
                </a:ln>
                <a:solidFill>
                  <a:prstClr val="black"/>
                </a:solidFill>
                <a:ea typeface="+mn-ea"/>
                <a:cs typeface="+mn-cs"/>
              </a:rPr>
              <a:t/>
            </a:r>
            <a:br>
              <a:rPr lang="en-US" sz="3600" dirty="0">
                <a:ln>
                  <a:noFill/>
                </a:ln>
                <a:solidFill>
                  <a:prstClr val="black"/>
                </a:solidFill>
                <a:ea typeface="+mn-ea"/>
                <a:cs typeface="+mn-cs"/>
              </a:rPr>
            </a:b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42" y="430051"/>
            <a:ext cx="5774766" cy="4604994"/>
          </a:xfrm>
          <a:prstGeom prst="rect">
            <a:avLst/>
          </a:prstGeom>
        </p:spPr>
      </p:pic>
      <p:sp>
        <p:nvSpPr>
          <p:cNvPr id="7" name="TextBox 6"/>
          <p:cNvSpPr txBox="1"/>
          <p:nvPr/>
        </p:nvSpPr>
        <p:spPr>
          <a:xfrm>
            <a:off x="11522697" y="6252383"/>
            <a:ext cx="766713" cy="707886"/>
          </a:xfrm>
          <a:prstGeom prst="rect">
            <a:avLst/>
          </a:prstGeom>
          <a:noFill/>
        </p:spPr>
        <p:txBody>
          <a:bodyPr wrap="square" rtlCol="0">
            <a:spAutoFit/>
          </a:bodyPr>
          <a:lstStyle/>
          <a:p>
            <a:r>
              <a:rPr lang="ar-SA" sz="4000" b="1" dirty="0" smtClean="0">
                <a:solidFill>
                  <a:schemeClr val="bg1"/>
                </a:solidFill>
              </a:rPr>
              <a:t>20</a:t>
            </a:r>
            <a:endParaRPr lang="en-US" sz="4000" b="1" dirty="0">
              <a:solidFill>
                <a:schemeClr val="bg1"/>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6128" y="0"/>
            <a:ext cx="5875872" cy="5340285"/>
          </a:xfrm>
          <a:prstGeom prst="rect">
            <a:avLst/>
          </a:prstGeom>
        </p:spPr>
      </p:pic>
    </p:spTree>
    <p:extLst>
      <p:ext uri="{BB962C8B-B14F-4D97-AF65-F5344CB8AC3E}">
        <p14:creationId xmlns:p14="http://schemas.microsoft.com/office/powerpoint/2010/main" val="905570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0" y="603504"/>
            <a:ext cx="7031736" cy="5486400"/>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7031736" y="603504"/>
            <a:ext cx="5160264" cy="5486400"/>
          </a:xfrm>
          <a:prstGeom prst="rect">
            <a:avLst/>
          </a:prstGeom>
        </p:spPr>
      </p:pic>
      <p:sp>
        <p:nvSpPr>
          <p:cNvPr id="6" name="TextBox 5"/>
          <p:cNvSpPr txBox="1"/>
          <p:nvPr/>
        </p:nvSpPr>
        <p:spPr>
          <a:xfrm>
            <a:off x="11522697" y="6252383"/>
            <a:ext cx="766713" cy="707886"/>
          </a:xfrm>
          <a:prstGeom prst="rect">
            <a:avLst/>
          </a:prstGeom>
          <a:noFill/>
        </p:spPr>
        <p:txBody>
          <a:bodyPr wrap="square" rtlCol="0">
            <a:spAutoFit/>
          </a:bodyPr>
          <a:lstStyle/>
          <a:p>
            <a:r>
              <a:rPr lang="ar-SA" sz="4000" b="1" dirty="0" smtClean="0">
                <a:solidFill>
                  <a:schemeClr val="bg1"/>
                </a:solidFill>
              </a:rPr>
              <a:t>20</a:t>
            </a:r>
            <a:endParaRPr lang="en-US" sz="4000" b="1" dirty="0">
              <a:solidFill>
                <a:schemeClr val="bg1"/>
              </a:solidFill>
            </a:endParaRPr>
          </a:p>
        </p:txBody>
      </p:sp>
    </p:spTree>
    <p:extLst>
      <p:ext uri="{BB962C8B-B14F-4D97-AF65-F5344CB8AC3E}">
        <p14:creationId xmlns:p14="http://schemas.microsoft.com/office/powerpoint/2010/main" val="40066906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312" y="393570"/>
            <a:ext cx="5722883" cy="748862"/>
          </a:xfrm>
        </p:spPr>
        <p:txBody>
          <a:bodyPr>
            <a:normAutofit fontScale="90000"/>
          </a:bodyPr>
          <a:lstStyle/>
          <a:p>
            <a:pPr marL="285750" lvl="0" indent="-285750">
              <a:spcBef>
                <a:spcPct val="20000"/>
              </a:spcBef>
              <a:spcAft>
                <a:spcPts val="600"/>
              </a:spcAft>
            </a:pPr>
            <a:r>
              <a:rPr lang="en-US" sz="3600" b="1" dirty="0">
                <a:ln>
                  <a:noFill/>
                </a:ln>
                <a:solidFill>
                  <a:prstClr val="black"/>
                </a:solidFill>
                <a:ea typeface="+mn-ea"/>
                <a:cs typeface="+mn-cs"/>
              </a:rPr>
              <a:t>Architectural Aspect </a:t>
            </a:r>
            <a:r>
              <a:rPr lang="en-US" sz="3600" dirty="0">
                <a:ln>
                  <a:noFill/>
                </a:ln>
                <a:solidFill>
                  <a:prstClr val="black"/>
                </a:solidFill>
                <a:ea typeface="+mn-ea"/>
                <a:cs typeface="+mn-cs"/>
              </a:rPr>
              <a:t/>
            </a:r>
            <a:br>
              <a:rPr lang="en-US" sz="3600" dirty="0">
                <a:ln>
                  <a:noFill/>
                </a:ln>
                <a:solidFill>
                  <a:prstClr val="black"/>
                </a:solidFill>
                <a:ea typeface="+mn-ea"/>
                <a:cs typeface="+mn-cs"/>
              </a:rPr>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11" y="521207"/>
            <a:ext cx="5656082" cy="321953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083" y="0"/>
            <a:ext cx="6353666" cy="360103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6082" y="3601038"/>
            <a:ext cx="6353667" cy="3256961"/>
          </a:xfrm>
          <a:prstGeom prst="rect">
            <a:avLst/>
          </a:prstGeom>
        </p:spPr>
      </p:pic>
      <p:sp>
        <p:nvSpPr>
          <p:cNvPr id="7" name="TextBox 6"/>
          <p:cNvSpPr txBox="1"/>
          <p:nvPr/>
        </p:nvSpPr>
        <p:spPr>
          <a:xfrm>
            <a:off x="11503879" y="6263015"/>
            <a:ext cx="766713" cy="707886"/>
          </a:xfrm>
          <a:prstGeom prst="rect">
            <a:avLst/>
          </a:prstGeom>
          <a:noFill/>
        </p:spPr>
        <p:txBody>
          <a:bodyPr wrap="square" rtlCol="0">
            <a:spAutoFit/>
          </a:bodyPr>
          <a:lstStyle/>
          <a:p>
            <a:r>
              <a:rPr lang="ar-SA" sz="4000" b="1" dirty="0" smtClean="0">
                <a:solidFill>
                  <a:schemeClr val="bg1"/>
                </a:solidFill>
              </a:rPr>
              <a:t>23</a:t>
            </a:r>
            <a:endParaRPr lang="en-US" sz="4000" b="1" dirty="0">
              <a:solidFill>
                <a:schemeClr val="bg1"/>
              </a:solidFill>
            </a:endParaRP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11" y="3740744"/>
            <a:ext cx="5368928" cy="2989619"/>
          </a:xfrm>
          <a:prstGeom prst="rect">
            <a:avLst/>
          </a:prstGeom>
        </p:spPr>
      </p:pic>
    </p:spTree>
    <p:extLst>
      <p:ext uri="{BB962C8B-B14F-4D97-AF65-F5344CB8AC3E}">
        <p14:creationId xmlns:p14="http://schemas.microsoft.com/office/powerpoint/2010/main" val="6361934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82485"/>
            <a:ext cx="10018713" cy="2867297"/>
          </a:xfrm>
        </p:spPr>
        <p:txBody>
          <a:bodyPr>
            <a:normAutofit/>
          </a:bodyPr>
          <a:lstStyle/>
          <a:p>
            <a:pPr lvl="0" algn="l" defTabSz="914400">
              <a:spcBef>
                <a:spcPts val="0"/>
              </a:spcBef>
            </a:pPr>
            <a:r>
              <a:rPr lang="en-US" b="1" i="1" dirty="0"/>
              <a:t>Environmental Aspects </a:t>
            </a:r>
            <a:r>
              <a:rPr lang="en-US" dirty="0"/>
              <a:t/>
            </a:r>
            <a:br>
              <a:rPr lang="en-US" dirty="0"/>
            </a:br>
            <a:r>
              <a:rPr lang="en-US" sz="2000" dirty="0">
                <a:ln>
                  <a:noFill/>
                </a:ln>
                <a:solidFill>
                  <a:prstClr val="black"/>
                </a:solidFill>
                <a:latin typeface="Times New Roman" panose="02020603050405020304" pitchFamily="18" charset="0"/>
                <a:ea typeface="Calibri" panose="020F0502020204030204" pitchFamily="34" charset="0"/>
                <a:cs typeface="+mn-cs"/>
              </a:rPr>
              <a:t>As any aspect , environmental design is very </a:t>
            </a:r>
            <a:r>
              <a:rPr lang="en-US" sz="2000" dirty="0" smtClean="0">
                <a:ln>
                  <a:noFill/>
                </a:ln>
                <a:solidFill>
                  <a:prstClr val="black"/>
                </a:solidFill>
                <a:latin typeface="Times New Roman" panose="02020603050405020304" pitchFamily="18" charset="0"/>
                <a:ea typeface="Calibri" panose="020F0502020204030204" pitchFamily="34" charset="0"/>
                <a:cs typeface="+mn-cs"/>
              </a:rPr>
              <a:t>important and </a:t>
            </a:r>
            <a:r>
              <a:rPr lang="en-US" sz="2000" dirty="0">
                <a:ln>
                  <a:noFill/>
                </a:ln>
                <a:solidFill>
                  <a:prstClr val="black"/>
                </a:solidFill>
                <a:latin typeface="Times New Roman" panose="02020603050405020304" pitchFamily="18" charset="0"/>
                <a:ea typeface="Calibri" panose="020F0502020204030204" pitchFamily="34" charset="0"/>
                <a:cs typeface="+mn-cs"/>
              </a:rPr>
              <a:t>it should be taken into consideration </a:t>
            </a:r>
            <a:r>
              <a:rPr lang="en-US" sz="2000" dirty="0" smtClean="0">
                <a:ln>
                  <a:noFill/>
                </a:ln>
                <a:solidFill>
                  <a:prstClr val="black"/>
                </a:solidFill>
                <a:latin typeface="Times New Roman" panose="02020603050405020304" pitchFamily="18" charset="0"/>
                <a:ea typeface="Calibri" panose="020F0502020204030204" pitchFamily="34" charset="0"/>
                <a:cs typeface="+mn-cs"/>
              </a:rPr>
              <a:t/>
            </a:r>
            <a:br>
              <a:rPr lang="en-US" sz="2000" dirty="0" smtClean="0">
                <a:ln>
                  <a:noFill/>
                </a:ln>
                <a:solidFill>
                  <a:prstClr val="black"/>
                </a:solidFill>
                <a:latin typeface="Times New Roman" panose="02020603050405020304" pitchFamily="18" charset="0"/>
                <a:ea typeface="Calibri" panose="020F0502020204030204" pitchFamily="34" charset="0"/>
                <a:cs typeface="+mn-cs"/>
              </a:rPr>
            </a:br>
            <a:r>
              <a:rPr lang="en-US" sz="2000" dirty="0">
                <a:ln>
                  <a:noFill/>
                </a:ln>
                <a:solidFill>
                  <a:prstClr val="black"/>
                </a:solidFill>
                <a:latin typeface="Calibri" panose="020F0502020204030204"/>
                <a:ea typeface="+mn-ea"/>
                <a:cs typeface="+mn-cs"/>
              </a:rPr>
              <a:t/>
            </a:r>
            <a:br>
              <a:rPr lang="en-US" sz="2000" dirty="0">
                <a:ln>
                  <a:noFill/>
                </a:ln>
                <a:solidFill>
                  <a:prstClr val="black"/>
                </a:solidFill>
                <a:latin typeface="Calibri" panose="020F0502020204030204"/>
                <a:ea typeface="+mn-ea"/>
                <a:cs typeface="+mn-cs"/>
              </a:rPr>
            </a:br>
            <a:endParaRPr lang="en-US" dirty="0"/>
          </a:p>
        </p:txBody>
      </p:sp>
      <p:sp>
        <p:nvSpPr>
          <p:cNvPr id="3" name="Content Placeholder 2"/>
          <p:cNvSpPr>
            <a:spLocks noGrp="1"/>
          </p:cNvSpPr>
          <p:nvPr>
            <p:ph idx="1"/>
          </p:nvPr>
        </p:nvSpPr>
        <p:spPr>
          <a:xfrm>
            <a:off x="1484308" y="2012638"/>
            <a:ext cx="10018713" cy="3117146"/>
          </a:xfrm>
        </p:spPr>
        <p:txBody>
          <a:bodyPr>
            <a:normAutofit/>
          </a:bodyPr>
          <a:lstStyle/>
          <a:p>
            <a:pPr marL="0" indent="0">
              <a:buNone/>
            </a:pPr>
            <a:endParaRPr lang="en-US" dirty="0" smtClean="0"/>
          </a:p>
          <a:p>
            <a:pPr>
              <a:buFont typeface="Wingdings" panose="05000000000000000000" pitchFamily="2" charset="2"/>
              <a:buChar char="q"/>
            </a:pPr>
            <a:r>
              <a:rPr lang="en-US" dirty="0" smtClean="0"/>
              <a:t>Solar radiation</a:t>
            </a:r>
          </a:p>
          <a:p>
            <a:pPr>
              <a:buFont typeface="Wingdings" panose="05000000000000000000" pitchFamily="2" charset="2"/>
              <a:buChar char="q"/>
            </a:pPr>
            <a:r>
              <a:rPr lang="en-US" dirty="0"/>
              <a:t>Daylight factor (DF</a:t>
            </a:r>
            <a:r>
              <a:rPr lang="en-US" dirty="0" smtClean="0"/>
              <a:t>)</a:t>
            </a:r>
          </a:p>
          <a:p>
            <a:pPr>
              <a:buFont typeface="Wingdings" panose="05000000000000000000" pitchFamily="2" charset="2"/>
              <a:buChar char="q"/>
            </a:pPr>
            <a:r>
              <a:rPr lang="en-US" dirty="0"/>
              <a:t>Sun path </a:t>
            </a:r>
            <a:r>
              <a:rPr lang="en-US" dirty="0" smtClean="0"/>
              <a:t>diagram</a:t>
            </a:r>
          </a:p>
          <a:p>
            <a:pPr>
              <a:buFont typeface="Wingdings" panose="05000000000000000000" pitchFamily="2" charset="2"/>
              <a:buChar char="q"/>
            </a:pPr>
            <a:r>
              <a:rPr lang="en-GB" dirty="0" smtClean="0"/>
              <a:t>Shadow</a:t>
            </a:r>
          </a:p>
          <a:p>
            <a:pPr>
              <a:buFont typeface="Wingdings" panose="05000000000000000000" pitchFamily="2" charset="2"/>
              <a:buChar char="q"/>
            </a:pPr>
            <a:r>
              <a:rPr lang="en-GB" dirty="0" err="1" smtClean="0"/>
              <a:t>DesignBuilder</a:t>
            </a:r>
            <a:r>
              <a:rPr lang="en-GB" dirty="0" smtClean="0"/>
              <a:t> </a:t>
            </a:r>
            <a:endParaRPr lang="en-GB" dirty="0" smtClean="0"/>
          </a:p>
          <a:p>
            <a:pPr>
              <a:buFont typeface="Wingdings" panose="05000000000000000000" pitchFamily="2" charset="2"/>
              <a:buChar char="q"/>
            </a:pPr>
            <a:r>
              <a:rPr lang="en-GB" dirty="0" smtClean="0"/>
              <a:t>Acoustics </a:t>
            </a:r>
            <a:endParaRPr lang="en-GB" dirty="0" smtClean="0"/>
          </a:p>
          <a:p>
            <a:pPr marL="0" indent="0">
              <a:buNone/>
            </a:pPr>
            <a:endParaRPr lang="en-US" dirty="0" smtClean="0"/>
          </a:p>
          <a:p>
            <a:endParaRPr lang="en-US" dirty="0" smtClean="0"/>
          </a:p>
          <a:p>
            <a:endParaRPr lang="en-US" dirty="0" smtClean="0"/>
          </a:p>
          <a:p>
            <a:endParaRPr lang="en-US" dirty="0" smtClean="0"/>
          </a:p>
          <a:p>
            <a:endParaRPr lang="en-GB" dirty="0" smtClean="0"/>
          </a:p>
          <a:p>
            <a:endParaRPr lang="en-US" dirty="0"/>
          </a:p>
        </p:txBody>
      </p:sp>
      <p:sp>
        <p:nvSpPr>
          <p:cNvPr id="4" name="TextBox 3"/>
          <p:cNvSpPr txBox="1"/>
          <p:nvPr/>
        </p:nvSpPr>
        <p:spPr>
          <a:xfrm>
            <a:off x="11267199" y="6266205"/>
            <a:ext cx="766713" cy="707886"/>
          </a:xfrm>
          <a:prstGeom prst="rect">
            <a:avLst/>
          </a:prstGeom>
          <a:noFill/>
        </p:spPr>
        <p:txBody>
          <a:bodyPr wrap="square" rtlCol="0">
            <a:spAutoFit/>
          </a:bodyPr>
          <a:lstStyle/>
          <a:p>
            <a:r>
              <a:rPr lang="ar-SA" sz="4000" b="1" dirty="0" smtClean="0">
                <a:solidFill>
                  <a:schemeClr val="bg1"/>
                </a:solidFill>
              </a:rPr>
              <a:t>48</a:t>
            </a:r>
            <a:endParaRPr lang="en-US" sz="4000" b="1" dirty="0">
              <a:solidFill>
                <a:schemeClr val="bg1"/>
              </a:solidFill>
            </a:endParaRPr>
          </a:p>
        </p:txBody>
      </p:sp>
      <p:sp>
        <p:nvSpPr>
          <p:cNvPr id="5" name="Title 1"/>
          <p:cNvSpPr txBox="1">
            <a:spLocks/>
          </p:cNvSpPr>
          <p:nvPr/>
        </p:nvSpPr>
        <p:spPr>
          <a:xfrm>
            <a:off x="402269" y="4654296"/>
            <a:ext cx="10018713" cy="1659287"/>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Bef>
                <a:spcPts val="0"/>
              </a:spcBef>
            </a:pPr>
            <a:r>
              <a:rPr lang="en-US" dirty="0" smtClean="0"/>
              <a:t/>
            </a:r>
            <a:br>
              <a:rPr lang="en-US" dirty="0" smtClean="0"/>
            </a:br>
            <a:r>
              <a:rPr lang="en-US" sz="2000" dirty="0" smtClean="0">
                <a:solidFill>
                  <a:prstClr val="black"/>
                </a:solidFill>
                <a:latin typeface="Times New Roman" panose="02020603050405020304" pitchFamily="18" charset="0"/>
                <a:ea typeface="Calibri" panose="020F0502020204030204" pitchFamily="34" charset="0"/>
                <a:cs typeface="+mn-cs"/>
              </a:rPr>
              <a:t/>
            </a:r>
            <a:br>
              <a:rPr lang="en-US" sz="2000" dirty="0" smtClean="0">
                <a:solidFill>
                  <a:prstClr val="black"/>
                </a:solidFill>
                <a:latin typeface="Times New Roman" panose="02020603050405020304" pitchFamily="18" charset="0"/>
                <a:ea typeface="Calibri" panose="020F0502020204030204" pitchFamily="34" charset="0"/>
                <a:cs typeface="+mn-cs"/>
              </a:rPr>
            </a:br>
            <a:r>
              <a:rPr lang="en-US" sz="2000" dirty="0" smtClean="0">
                <a:solidFill>
                  <a:prstClr val="black"/>
                </a:solidFill>
                <a:latin typeface="Calibri" panose="020F0502020204030204"/>
                <a:ea typeface="+mn-ea"/>
                <a:cs typeface="+mn-cs"/>
              </a:rPr>
              <a:t/>
            </a:r>
            <a:br>
              <a:rPr lang="en-US" sz="2000" dirty="0" smtClean="0">
                <a:solidFill>
                  <a:prstClr val="black"/>
                </a:solidFill>
                <a:latin typeface="Calibri" panose="020F0502020204030204"/>
                <a:ea typeface="+mn-ea"/>
                <a:cs typeface="+mn-cs"/>
              </a:rPr>
            </a:br>
            <a:endParaRPr lang="en-US" dirty="0"/>
          </a:p>
        </p:txBody>
      </p:sp>
    </p:spTree>
    <p:extLst>
      <p:ext uri="{BB962C8B-B14F-4D97-AF65-F5344CB8AC3E}">
        <p14:creationId xmlns:p14="http://schemas.microsoft.com/office/powerpoint/2010/main" val="7373237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6471193" y="1189485"/>
            <a:ext cx="4622537" cy="576262"/>
          </a:xfrm>
        </p:spPr>
        <p:txBody>
          <a:bodyPr>
            <a:normAutofit fontScale="92500" lnSpcReduction="10000"/>
          </a:bodyPr>
          <a:lstStyle/>
          <a:p>
            <a:r>
              <a:rPr lang="en-US" dirty="0"/>
              <a:t>Western elevation solar radiation </a:t>
            </a:r>
            <a:r>
              <a:rPr lang="en-US" dirty="0" smtClean="0"/>
              <a:t>(after)</a:t>
            </a:r>
            <a:endParaRPr lang="en-US" dirty="0"/>
          </a:p>
        </p:txBody>
      </p:sp>
      <p:pic>
        <p:nvPicPr>
          <p:cNvPr id="8" name="Content Placeholder 7"/>
          <p:cNvPicPr>
            <a:picLocks noGrp="1" noChangeAspect="1"/>
          </p:cNvPicPr>
          <p:nvPr>
            <p:ph sz="quarter" idx="4"/>
          </p:nvPr>
        </p:nvPicPr>
        <p:blipFill>
          <a:blip r:embed="rId2"/>
          <a:stretch>
            <a:fillRect/>
          </a:stretch>
        </p:blipFill>
        <p:spPr>
          <a:xfrm>
            <a:off x="6335740" y="1765747"/>
            <a:ext cx="5031831" cy="2286817"/>
          </a:xfrm>
          <a:prstGeom prst="rect">
            <a:avLst/>
          </a:prstGeom>
        </p:spPr>
      </p:pic>
      <p:sp>
        <p:nvSpPr>
          <p:cNvPr id="9" name="TextBox 8"/>
          <p:cNvSpPr txBox="1"/>
          <p:nvPr/>
        </p:nvSpPr>
        <p:spPr>
          <a:xfrm>
            <a:off x="11642103" y="6220485"/>
            <a:ext cx="766713" cy="707886"/>
          </a:xfrm>
          <a:prstGeom prst="rect">
            <a:avLst/>
          </a:prstGeom>
          <a:noFill/>
        </p:spPr>
        <p:txBody>
          <a:bodyPr wrap="square" rtlCol="0">
            <a:spAutoFit/>
          </a:bodyPr>
          <a:lstStyle/>
          <a:p>
            <a:r>
              <a:rPr lang="ar-SA" sz="4000" b="1" dirty="0" smtClean="0">
                <a:solidFill>
                  <a:schemeClr val="bg1"/>
                </a:solidFill>
              </a:rPr>
              <a:t>54</a:t>
            </a:r>
            <a:endParaRPr lang="en-US" sz="4000" b="1" dirty="0">
              <a:solidFill>
                <a:schemeClr val="bg1"/>
              </a:solidFill>
            </a:endParaRPr>
          </a:p>
        </p:txBody>
      </p:sp>
      <p:pic>
        <p:nvPicPr>
          <p:cNvPr id="10" name="Content Placeholder 7"/>
          <p:cNvPicPr>
            <a:picLocks noGrp="1" noChangeAspect="1"/>
          </p:cNvPicPr>
          <p:nvPr>
            <p:ph sz="quarter" idx="4"/>
          </p:nvPr>
        </p:nvPicPr>
        <p:blipFill>
          <a:blip r:embed="rId3"/>
          <a:stretch>
            <a:fillRect/>
          </a:stretch>
        </p:blipFill>
        <p:spPr>
          <a:xfrm>
            <a:off x="146620" y="1383710"/>
            <a:ext cx="4937125" cy="2397248"/>
          </a:xfrm>
          <a:prstGeom prst="rect">
            <a:avLst/>
          </a:prstGeom>
        </p:spPr>
      </p:pic>
      <p:pic>
        <p:nvPicPr>
          <p:cNvPr id="11" name="Content Placeholder 8"/>
          <p:cNvPicPr>
            <a:picLocks noGrp="1" noChangeAspect="1"/>
          </p:cNvPicPr>
          <p:nvPr>
            <p:ph sz="quarter" idx="4"/>
          </p:nvPr>
        </p:nvPicPr>
        <p:blipFill>
          <a:blip r:embed="rId4"/>
          <a:stretch>
            <a:fillRect/>
          </a:stretch>
        </p:blipFill>
        <p:spPr>
          <a:xfrm>
            <a:off x="146621" y="4466238"/>
            <a:ext cx="4937125" cy="2391762"/>
          </a:xfrm>
          <a:prstGeom prst="rect">
            <a:avLst/>
          </a:prstGeom>
        </p:spPr>
      </p:pic>
      <p:sp>
        <p:nvSpPr>
          <p:cNvPr id="12" name="Text Placeholder 4"/>
          <p:cNvSpPr>
            <a:spLocks noGrp="1"/>
          </p:cNvSpPr>
          <p:nvPr>
            <p:ph type="body" sz="quarter" idx="3"/>
          </p:nvPr>
        </p:nvSpPr>
        <p:spPr>
          <a:xfrm>
            <a:off x="237744" y="3755457"/>
            <a:ext cx="4937760" cy="736282"/>
          </a:xfrm>
        </p:spPr>
        <p:txBody>
          <a:bodyPr/>
          <a:lstStyle/>
          <a:p>
            <a:r>
              <a:rPr lang="en-US" dirty="0"/>
              <a:t>Eastern elevation solar </a:t>
            </a:r>
            <a:r>
              <a:rPr lang="en-US" dirty="0" smtClean="0"/>
              <a:t>radiation(after) </a:t>
            </a:r>
            <a:endParaRPr lang="en-US" dirty="0"/>
          </a:p>
        </p:txBody>
      </p:sp>
      <p:sp>
        <p:nvSpPr>
          <p:cNvPr id="13" name="Text Placeholder 4"/>
          <p:cNvSpPr>
            <a:spLocks noGrp="1"/>
          </p:cNvSpPr>
          <p:nvPr>
            <p:ph type="body" sz="quarter" idx="3"/>
          </p:nvPr>
        </p:nvSpPr>
        <p:spPr>
          <a:xfrm>
            <a:off x="237744" y="752939"/>
            <a:ext cx="4622537" cy="576262"/>
          </a:xfrm>
        </p:spPr>
        <p:txBody>
          <a:bodyPr>
            <a:normAutofit fontScale="92500" lnSpcReduction="10000"/>
          </a:bodyPr>
          <a:lstStyle/>
          <a:p>
            <a:r>
              <a:rPr lang="en-US" dirty="0" smtClean="0"/>
              <a:t>North </a:t>
            </a:r>
            <a:r>
              <a:rPr lang="en-US" dirty="0"/>
              <a:t>elevation solar radiation </a:t>
            </a:r>
            <a:r>
              <a:rPr lang="en-US" dirty="0" smtClean="0"/>
              <a:t>(after)</a:t>
            </a:r>
            <a:endParaRPr lang="en-US" dirty="0"/>
          </a:p>
        </p:txBody>
      </p:sp>
      <p:pic>
        <p:nvPicPr>
          <p:cNvPr id="15" name="Content Placeholder 7"/>
          <p:cNvPicPr>
            <a:picLocks noGrp="1" noChangeAspect="1"/>
          </p:cNvPicPr>
          <p:nvPr>
            <p:ph sz="quarter" idx="4"/>
          </p:nvPr>
        </p:nvPicPr>
        <p:blipFill>
          <a:blip r:embed="rId5"/>
          <a:stretch>
            <a:fillRect/>
          </a:stretch>
        </p:blipFill>
        <p:spPr>
          <a:xfrm>
            <a:off x="6190093" y="4402138"/>
            <a:ext cx="4893441" cy="2455862"/>
          </a:xfrm>
          <a:prstGeom prst="rect">
            <a:avLst/>
          </a:prstGeom>
        </p:spPr>
      </p:pic>
      <p:sp>
        <p:nvSpPr>
          <p:cNvPr id="16" name="Text Placeholder 4"/>
          <p:cNvSpPr>
            <a:spLocks noGrp="1"/>
          </p:cNvSpPr>
          <p:nvPr>
            <p:ph type="body" sz="quarter" idx="3"/>
          </p:nvPr>
        </p:nvSpPr>
        <p:spPr>
          <a:xfrm>
            <a:off x="6335740" y="3995975"/>
            <a:ext cx="4622537" cy="940526"/>
          </a:xfrm>
        </p:spPr>
        <p:txBody>
          <a:bodyPr/>
          <a:lstStyle/>
          <a:p>
            <a:r>
              <a:rPr lang="en-GB" dirty="0">
                <a:solidFill>
                  <a:schemeClr val="tx1"/>
                </a:solidFill>
              </a:rPr>
              <a:t>South </a:t>
            </a:r>
            <a:r>
              <a:rPr lang="en-GB" dirty="0" smtClean="0">
                <a:solidFill>
                  <a:schemeClr val="tx1"/>
                </a:solidFill>
              </a:rPr>
              <a:t>elevation (after </a:t>
            </a:r>
            <a:r>
              <a:rPr lang="en-GB" dirty="0">
                <a:solidFill>
                  <a:schemeClr val="tx1"/>
                </a:solidFill>
              </a:rPr>
              <a:t>)</a:t>
            </a:r>
            <a:endParaRPr lang="en-US" dirty="0">
              <a:solidFill>
                <a:schemeClr val="tx1"/>
              </a:solidFill>
            </a:endParaRPr>
          </a:p>
          <a:p>
            <a:endParaRPr lang="en-US" dirty="0"/>
          </a:p>
        </p:txBody>
      </p:sp>
      <p:sp>
        <p:nvSpPr>
          <p:cNvPr id="17" name="Rectangle 16"/>
          <p:cNvSpPr/>
          <p:nvPr/>
        </p:nvSpPr>
        <p:spPr>
          <a:xfrm>
            <a:off x="4714430" y="232895"/>
            <a:ext cx="2792794" cy="584775"/>
          </a:xfrm>
          <a:prstGeom prst="rect">
            <a:avLst/>
          </a:prstGeom>
        </p:spPr>
        <p:txBody>
          <a:bodyPr wrap="square">
            <a:spAutoFit/>
          </a:bodyPr>
          <a:lstStyle/>
          <a:p>
            <a:r>
              <a:rPr lang="en-US" sz="3200" dirty="0"/>
              <a:t>Solar radiation</a:t>
            </a:r>
          </a:p>
        </p:txBody>
      </p:sp>
    </p:spTree>
    <p:extLst>
      <p:ext uri="{BB962C8B-B14F-4D97-AF65-F5344CB8AC3E}">
        <p14:creationId xmlns:p14="http://schemas.microsoft.com/office/powerpoint/2010/main" val="17860718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727" y="-968290"/>
            <a:ext cx="10018713" cy="2254647"/>
          </a:xfrm>
        </p:spPr>
        <p:txBody>
          <a:bodyPr>
            <a:normAutofit/>
          </a:bodyPr>
          <a:lstStyle/>
          <a:p>
            <a:r>
              <a:rPr lang="en-US" dirty="0"/>
              <a:t>Daylight factor (DF</a:t>
            </a:r>
            <a:r>
              <a:rPr lang="en-US" dirty="0" smtClean="0"/>
              <a:t>)</a:t>
            </a:r>
            <a:br>
              <a:rPr lang="en-US" dirty="0" smtClean="0"/>
            </a:br>
            <a:endParaRPr lang="en-US" dirty="0"/>
          </a:p>
        </p:txBody>
      </p:sp>
      <p:sp>
        <p:nvSpPr>
          <p:cNvPr id="5" name="Text Placeholder 4"/>
          <p:cNvSpPr>
            <a:spLocks noGrp="1"/>
          </p:cNvSpPr>
          <p:nvPr>
            <p:ph type="body" sz="quarter" idx="3"/>
          </p:nvPr>
        </p:nvSpPr>
        <p:spPr>
          <a:xfrm>
            <a:off x="112313" y="710095"/>
            <a:ext cx="4622537" cy="576262"/>
          </a:xfrm>
        </p:spPr>
        <p:txBody>
          <a:bodyPr/>
          <a:lstStyle/>
          <a:p>
            <a:r>
              <a:rPr lang="en-US" b="1" dirty="0" smtClean="0">
                <a:solidFill>
                  <a:schemeClr val="tx1"/>
                </a:solidFill>
              </a:rPr>
              <a:t> </a:t>
            </a:r>
            <a:r>
              <a:rPr lang="en-US" b="1" dirty="0">
                <a:solidFill>
                  <a:schemeClr val="tx1"/>
                </a:solidFill>
              </a:rPr>
              <a:t>G</a:t>
            </a:r>
            <a:r>
              <a:rPr lang="en-US" b="1" dirty="0" smtClean="0">
                <a:solidFill>
                  <a:schemeClr val="tx1"/>
                </a:solidFill>
              </a:rPr>
              <a:t>round floor</a:t>
            </a:r>
            <a:endParaRPr lang="en-US" b="1" dirty="0">
              <a:solidFill>
                <a:schemeClr val="tx1"/>
              </a:solidFill>
            </a:endParaRPr>
          </a:p>
        </p:txBody>
      </p:sp>
      <p:pic>
        <p:nvPicPr>
          <p:cNvPr id="8" name="Content Placeholder 7"/>
          <p:cNvPicPr>
            <a:picLocks noGrp="1" noChangeAspect="1"/>
          </p:cNvPicPr>
          <p:nvPr>
            <p:ph sz="quarter" idx="4"/>
          </p:nvPr>
        </p:nvPicPr>
        <p:blipFill>
          <a:blip r:embed="rId2"/>
          <a:stretch>
            <a:fillRect/>
          </a:stretch>
        </p:blipFill>
        <p:spPr>
          <a:xfrm>
            <a:off x="35754" y="1286357"/>
            <a:ext cx="4775653" cy="2142643"/>
          </a:xfrm>
          <a:prstGeom prst="rect">
            <a:avLst/>
          </a:prstGeom>
        </p:spPr>
      </p:pic>
      <p:pic>
        <p:nvPicPr>
          <p:cNvPr id="6" name="Picture 5"/>
          <p:cNvPicPr>
            <a:picLocks noChangeAspect="1"/>
          </p:cNvPicPr>
          <p:nvPr/>
        </p:nvPicPr>
        <p:blipFill>
          <a:blip r:embed="rId3"/>
          <a:stretch>
            <a:fillRect/>
          </a:stretch>
        </p:blipFill>
        <p:spPr>
          <a:xfrm>
            <a:off x="4811407" y="1286356"/>
            <a:ext cx="2420322" cy="2142644"/>
          </a:xfrm>
          <a:prstGeom prst="rect">
            <a:avLst/>
          </a:prstGeom>
        </p:spPr>
      </p:pic>
      <p:sp>
        <p:nvSpPr>
          <p:cNvPr id="9" name="TextBox 8"/>
          <p:cNvSpPr txBox="1"/>
          <p:nvPr/>
        </p:nvSpPr>
        <p:spPr>
          <a:xfrm>
            <a:off x="11503879" y="6263015"/>
            <a:ext cx="766713" cy="707886"/>
          </a:xfrm>
          <a:prstGeom prst="rect">
            <a:avLst/>
          </a:prstGeom>
          <a:noFill/>
        </p:spPr>
        <p:txBody>
          <a:bodyPr wrap="square" rtlCol="0">
            <a:spAutoFit/>
          </a:bodyPr>
          <a:lstStyle/>
          <a:p>
            <a:r>
              <a:rPr lang="ar-SA" sz="4000" b="1" dirty="0" smtClean="0">
                <a:solidFill>
                  <a:schemeClr val="bg1"/>
                </a:solidFill>
              </a:rPr>
              <a:t>59</a:t>
            </a:r>
            <a:endParaRPr lang="en-US" sz="4000" b="1" dirty="0">
              <a:solidFill>
                <a:schemeClr val="bg1"/>
              </a:solidFill>
            </a:endParaRPr>
          </a:p>
        </p:txBody>
      </p:sp>
      <p:sp>
        <p:nvSpPr>
          <p:cNvPr id="13" name="Title 1"/>
          <p:cNvSpPr txBox="1">
            <a:spLocks/>
          </p:cNvSpPr>
          <p:nvPr/>
        </p:nvSpPr>
        <p:spPr>
          <a:xfrm>
            <a:off x="112313" y="3317751"/>
            <a:ext cx="9104839" cy="1181097"/>
          </a:xfrm>
          <a:prstGeom prst="rect">
            <a:avLst/>
          </a:prstGeom>
        </p:spPr>
        <p:txBody>
          <a:bodyPr vert="horz" lIns="91440" tIns="45720" rIns="91440" bIns="45720" rtlCol="0" anchor="b">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4000" dirty="0" smtClean="0">
                <a:solidFill>
                  <a:prstClr val="black"/>
                </a:solidFill>
                <a:latin typeface="Times New Roman" panose="02020603050405020304" pitchFamily="18" charset="0"/>
                <a:cs typeface="Times New Roman" panose="02020603050405020304" pitchFamily="18" charset="0"/>
              </a:rPr>
              <a:t>Sun path</a:t>
            </a:r>
            <a:r>
              <a:rPr lang="en-GB" dirty="0" smtClean="0">
                <a:solidFill>
                  <a:prstClr val="black"/>
                </a:solidFill>
                <a:latin typeface="Times New Roman" panose="02020603050405020304" pitchFamily="18" charset="0"/>
                <a:cs typeface="Times New Roman" panose="02020603050405020304" pitchFamily="18" charset="0"/>
              </a:rPr>
              <a:t/>
            </a:r>
            <a:br>
              <a:rPr lang="en-GB" dirty="0" smtClean="0">
                <a:solidFill>
                  <a:prstClr val="black"/>
                </a:solidFill>
                <a:latin typeface="Times New Roman" panose="02020603050405020304" pitchFamily="18" charset="0"/>
                <a:cs typeface="Times New Roman" panose="02020603050405020304" pitchFamily="18" charset="0"/>
              </a:rPr>
            </a:br>
            <a:endParaRPr lang="en-US" dirty="0"/>
          </a:p>
        </p:txBody>
      </p:sp>
      <p:pic>
        <p:nvPicPr>
          <p:cNvPr id="14" name="Content Placeholder 6"/>
          <p:cNvPicPr>
            <a:picLocks noGrp="1" noChangeAspect="1"/>
          </p:cNvPicPr>
          <p:nvPr>
            <p:ph sz="half" idx="2"/>
          </p:nvPr>
        </p:nvPicPr>
        <p:blipFill>
          <a:blip r:embed="rId4"/>
          <a:stretch>
            <a:fillRect/>
          </a:stretch>
        </p:blipFill>
        <p:spPr>
          <a:xfrm>
            <a:off x="0" y="3986784"/>
            <a:ext cx="4938712" cy="2871216"/>
          </a:xfrm>
          <a:prstGeom prst="rect">
            <a:avLst/>
          </a:prstGeom>
        </p:spPr>
      </p:pic>
      <p:pic>
        <p:nvPicPr>
          <p:cNvPr id="15" name="Content Placeholder 7"/>
          <p:cNvPicPr>
            <a:picLocks noChangeAspect="1"/>
          </p:cNvPicPr>
          <p:nvPr/>
        </p:nvPicPr>
        <p:blipFill>
          <a:blip r:embed="rId5"/>
          <a:stretch>
            <a:fillRect/>
          </a:stretch>
        </p:blipFill>
        <p:spPr>
          <a:xfrm>
            <a:off x="5661452" y="3794760"/>
            <a:ext cx="5119687" cy="3063240"/>
          </a:xfrm>
          <a:prstGeom prst="rect">
            <a:avLst/>
          </a:prstGeom>
        </p:spPr>
      </p:pic>
      <p:sp>
        <p:nvSpPr>
          <p:cNvPr id="16" name="Text Placeholder 4"/>
          <p:cNvSpPr>
            <a:spLocks noGrp="1"/>
          </p:cNvSpPr>
          <p:nvPr>
            <p:ph type="body" sz="quarter" idx="3"/>
          </p:nvPr>
        </p:nvSpPr>
        <p:spPr>
          <a:xfrm>
            <a:off x="5440680" y="3236976"/>
            <a:ext cx="4937760" cy="1192446"/>
          </a:xfrm>
        </p:spPr>
        <p:txBody>
          <a:bodyPr/>
          <a:lstStyle/>
          <a:p>
            <a:pPr lvl="0">
              <a:buClr>
                <a:srgbClr val="8BB434">
                  <a:lumMod val="75000"/>
                </a:srgbClr>
              </a:buClr>
            </a:pPr>
            <a:r>
              <a:rPr lang="en-GB" dirty="0">
                <a:solidFill>
                  <a:srgbClr val="8BB434">
                    <a:lumMod val="75000"/>
                  </a:srgbClr>
                </a:solidFill>
              </a:rPr>
              <a:t>Sun path diagram in </a:t>
            </a:r>
            <a:r>
              <a:rPr lang="en-GB" dirty="0" smtClean="0">
                <a:solidFill>
                  <a:srgbClr val="8BB434">
                    <a:lumMod val="75000"/>
                  </a:srgbClr>
                </a:solidFill>
              </a:rPr>
              <a:t>winter </a:t>
            </a:r>
            <a:r>
              <a:rPr lang="en-GB" dirty="0" smtClean="0">
                <a:solidFill>
                  <a:srgbClr val="8BB434">
                    <a:lumMod val="75000"/>
                  </a:srgbClr>
                </a:solidFill>
              </a:rPr>
              <a:t>from </a:t>
            </a:r>
            <a:r>
              <a:rPr lang="en-GB" dirty="0">
                <a:solidFill>
                  <a:srgbClr val="8BB434">
                    <a:lumMod val="75000"/>
                  </a:srgbClr>
                </a:solidFill>
              </a:rPr>
              <a:t>8:00 am to 4:00 pm </a:t>
            </a:r>
            <a:endParaRPr lang="en-US" dirty="0">
              <a:solidFill>
                <a:srgbClr val="8BB434">
                  <a:lumMod val="75000"/>
                </a:srgbClr>
              </a:solidFill>
            </a:endParaRPr>
          </a:p>
          <a:p>
            <a:endParaRPr lang="en-US" dirty="0"/>
          </a:p>
        </p:txBody>
      </p:sp>
      <p:sp>
        <p:nvSpPr>
          <p:cNvPr id="17" name="Text Placeholder 4"/>
          <p:cNvSpPr>
            <a:spLocks noGrp="1"/>
          </p:cNvSpPr>
          <p:nvPr>
            <p:ph type="body" sz="quarter" idx="3"/>
          </p:nvPr>
        </p:nvSpPr>
        <p:spPr>
          <a:xfrm>
            <a:off x="-126353" y="4005262"/>
            <a:ext cx="4937760" cy="736282"/>
          </a:xfrm>
        </p:spPr>
        <p:txBody>
          <a:bodyPr/>
          <a:lstStyle/>
          <a:p>
            <a:pPr lvl="0">
              <a:buClr>
                <a:srgbClr val="8BB434">
                  <a:lumMod val="75000"/>
                </a:srgbClr>
              </a:buClr>
            </a:pPr>
            <a:r>
              <a:rPr lang="en-GB" dirty="0">
                <a:solidFill>
                  <a:srgbClr val="8BB434">
                    <a:lumMod val="75000"/>
                  </a:srgbClr>
                </a:solidFill>
              </a:rPr>
              <a:t>Sun path diagram in summer from 8:00 am to 4:00 pm </a:t>
            </a:r>
            <a:endParaRPr lang="en-US" dirty="0">
              <a:solidFill>
                <a:srgbClr val="8BB434">
                  <a:lumMod val="75000"/>
                </a:srgbClr>
              </a:solidFill>
            </a:endParaRPr>
          </a:p>
          <a:p>
            <a:endParaRPr lang="en-US" dirty="0"/>
          </a:p>
        </p:txBody>
      </p:sp>
    </p:spTree>
    <p:extLst>
      <p:ext uri="{BB962C8B-B14F-4D97-AF65-F5344CB8AC3E}">
        <p14:creationId xmlns:p14="http://schemas.microsoft.com/office/powerpoint/2010/main" val="41328428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2481535"/>
            <a:ext cx="3806655" cy="29483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a:xfrm>
            <a:off x="76135" y="193075"/>
            <a:ext cx="10018713" cy="1933302"/>
          </a:xfrm>
        </p:spPr>
        <p:txBody>
          <a:bodyPr>
            <a:normAutofit/>
          </a:bodyPr>
          <a:lstStyle/>
          <a:p>
            <a:r>
              <a:rPr lang="en-US" b="1" dirty="0" smtClean="0"/>
              <a:t>Shadow</a:t>
            </a:r>
            <a:br>
              <a:rPr lang="en-US" b="1" dirty="0" smtClean="0"/>
            </a:br>
            <a:r>
              <a:rPr lang="en-US" sz="2700" b="1" dirty="0" smtClean="0"/>
              <a:t/>
            </a:r>
            <a:br>
              <a:rPr lang="en-US" sz="2700" b="1" dirty="0" smtClean="0"/>
            </a:br>
            <a:endParaRPr lang="en-US" dirty="0"/>
          </a:p>
        </p:txBody>
      </p:sp>
      <p:pic>
        <p:nvPicPr>
          <p:cNvPr id="11" name="Content Placeholder 10"/>
          <p:cNvPicPr>
            <a:picLocks noGrp="1" noChangeAspect="1"/>
          </p:cNvPicPr>
          <p:nvPr>
            <p:ph sz="half" idx="2"/>
          </p:nvPr>
        </p:nvPicPr>
        <p:blipFill>
          <a:blip r:embed="rId3"/>
          <a:stretch>
            <a:fillRect/>
          </a:stretch>
        </p:blipFill>
        <p:spPr>
          <a:xfrm>
            <a:off x="7759959" y="2510512"/>
            <a:ext cx="4387674" cy="29193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474162" y="5732063"/>
            <a:ext cx="2020297"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shadow at 8:00 am </a:t>
            </a:r>
            <a:endParaRPr lang="en-US" dirty="0"/>
          </a:p>
        </p:txBody>
      </p:sp>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4080951" y="2212599"/>
            <a:ext cx="3404712" cy="34332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9"/>
          <p:cNvSpPr/>
          <p:nvPr/>
        </p:nvSpPr>
        <p:spPr>
          <a:xfrm>
            <a:off x="4578245" y="5732063"/>
            <a:ext cx="2111668"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Shadow at 12:00 pm</a:t>
            </a:r>
            <a:endParaRPr lang="en-US" dirty="0"/>
          </a:p>
        </p:txBody>
      </p:sp>
      <p:sp>
        <p:nvSpPr>
          <p:cNvPr id="12" name="Rectangle 11"/>
          <p:cNvSpPr/>
          <p:nvPr/>
        </p:nvSpPr>
        <p:spPr>
          <a:xfrm>
            <a:off x="8773700" y="5732063"/>
            <a:ext cx="2047548"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Shadow at 3:00 pm </a:t>
            </a:r>
            <a:endParaRPr lang="en-US" dirty="0"/>
          </a:p>
        </p:txBody>
      </p:sp>
      <p:sp>
        <p:nvSpPr>
          <p:cNvPr id="13" name="TextBox 12"/>
          <p:cNvSpPr txBox="1"/>
          <p:nvPr/>
        </p:nvSpPr>
        <p:spPr>
          <a:xfrm>
            <a:off x="11503879" y="6263015"/>
            <a:ext cx="766713" cy="707886"/>
          </a:xfrm>
          <a:prstGeom prst="rect">
            <a:avLst/>
          </a:prstGeom>
          <a:noFill/>
        </p:spPr>
        <p:txBody>
          <a:bodyPr wrap="square" rtlCol="0">
            <a:spAutoFit/>
          </a:bodyPr>
          <a:lstStyle/>
          <a:p>
            <a:r>
              <a:rPr lang="ar-SA" sz="4000" b="1" dirty="0" smtClean="0">
                <a:solidFill>
                  <a:schemeClr val="bg1"/>
                </a:solidFill>
              </a:rPr>
              <a:t>61</a:t>
            </a:r>
            <a:endParaRPr lang="en-US" sz="4000" b="1" dirty="0">
              <a:solidFill>
                <a:schemeClr val="bg1"/>
              </a:solidFill>
            </a:endParaRPr>
          </a:p>
        </p:txBody>
      </p:sp>
    </p:spTree>
    <p:extLst>
      <p:ext uri="{BB962C8B-B14F-4D97-AF65-F5344CB8AC3E}">
        <p14:creationId xmlns:p14="http://schemas.microsoft.com/office/powerpoint/2010/main" val="443324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896" y="0"/>
            <a:ext cx="10058400" cy="713232"/>
          </a:xfrm>
        </p:spPr>
        <p:txBody>
          <a:bodyPr/>
          <a:lstStyle/>
          <a:p>
            <a:r>
              <a:rPr lang="en-US" dirty="0" err="1" smtClean="0"/>
              <a:t>DesignBuilder</a:t>
            </a:r>
            <a:r>
              <a:rPr lang="en-US" dirty="0" smtClean="0"/>
              <a:t> </a:t>
            </a:r>
            <a:endParaRPr lang="en-US" dirty="0"/>
          </a:p>
        </p:txBody>
      </p:sp>
      <p:sp>
        <p:nvSpPr>
          <p:cNvPr id="7" name="Rectangle 6"/>
          <p:cNvSpPr/>
          <p:nvPr/>
        </p:nvSpPr>
        <p:spPr>
          <a:xfrm>
            <a:off x="121920" y="611895"/>
            <a:ext cx="10101072" cy="646331"/>
          </a:xfrm>
          <a:prstGeom prst="rect">
            <a:avLst/>
          </a:prstGeom>
        </p:spPr>
        <p:txBody>
          <a:bodyPr wrap="square">
            <a:spAutoFit/>
          </a:bodyPr>
          <a:lstStyle/>
          <a:p>
            <a:r>
              <a:rPr lang="en-US" dirty="0" smtClean="0"/>
              <a:t>we </a:t>
            </a:r>
            <a:r>
              <a:rPr lang="en-US" dirty="0"/>
              <a:t>will analyze the municipality building from a thermal point of </a:t>
            </a:r>
            <a:r>
              <a:rPr lang="en-US" dirty="0" smtClean="0"/>
              <a:t>view, </a:t>
            </a:r>
            <a:r>
              <a:rPr lang="en-US" dirty="0"/>
              <a:t>and add insulators in the ceilings, floors, roofs, partitions, external and internal walls. To become an isolated Palestinian building.</a:t>
            </a:r>
          </a:p>
        </p:txBody>
      </p:sp>
      <p:pic>
        <p:nvPicPr>
          <p:cNvPr id="8" name="Picture 7"/>
          <p:cNvPicPr>
            <a:picLocks noChangeAspect="1"/>
          </p:cNvPicPr>
          <p:nvPr/>
        </p:nvPicPr>
        <p:blipFill>
          <a:blip r:embed="rId2"/>
          <a:stretch>
            <a:fillRect/>
          </a:stretch>
        </p:blipFill>
        <p:spPr>
          <a:xfrm>
            <a:off x="121920" y="1258226"/>
            <a:ext cx="5457825" cy="2933700"/>
          </a:xfrm>
          <a:prstGeom prst="rect">
            <a:avLst/>
          </a:prstGeom>
        </p:spPr>
      </p:pic>
      <p:pic>
        <p:nvPicPr>
          <p:cNvPr id="9" name="Content Placeholder 3"/>
          <p:cNvPicPr>
            <a:picLocks noGrp="1" noChangeAspect="1"/>
          </p:cNvPicPr>
          <p:nvPr/>
        </p:nvPicPr>
        <p:blipFill>
          <a:blip r:embed="rId3"/>
          <a:stretch>
            <a:fillRect/>
          </a:stretch>
        </p:blipFill>
        <p:spPr>
          <a:xfrm>
            <a:off x="5579745" y="1258226"/>
            <a:ext cx="5835741" cy="2933700"/>
          </a:xfrm>
          <a:prstGeom prst="rect">
            <a:avLst/>
          </a:prstGeom>
        </p:spPr>
      </p:pic>
    </p:spTree>
    <p:extLst>
      <p:ext uri="{BB962C8B-B14F-4D97-AF65-F5344CB8AC3E}">
        <p14:creationId xmlns:p14="http://schemas.microsoft.com/office/powerpoint/2010/main" val="2808831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983" y="378878"/>
            <a:ext cx="8513137" cy="5290402"/>
          </a:xfrm>
          <a:prstGeom prst="rect">
            <a:avLst/>
          </a:prstGeom>
        </p:spPr>
      </p:pic>
    </p:spTree>
    <p:extLst>
      <p:ext uri="{BB962C8B-B14F-4D97-AF65-F5344CB8AC3E}">
        <p14:creationId xmlns:p14="http://schemas.microsoft.com/office/powerpoint/2010/main" val="2052327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0609" y="201168"/>
            <a:ext cx="10018713" cy="1238693"/>
          </a:xfrm>
        </p:spPr>
        <p:txBody>
          <a:bodyPr/>
          <a:lstStyle/>
          <a:p>
            <a:pPr algn="l"/>
            <a:r>
              <a:rPr lang="en-US" dirty="0" smtClean="0"/>
              <a:t>Content :</a:t>
            </a:r>
            <a:endParaRPr lang="en-US" dirty="0"/>
          </a:p>
        </p:txBody>
      </p:sp>
      <p:sp>
        <p:nvSpPr>
          <p:cNvPr id="3" name="Content Placeholder 2"/>
          <p:cNvSpPr>
            <a:spLocks noGrp="1"/>
          </p:cNvSpPr>
          <p:nvPr>
            <p:ph idx="1"/>
          </p:nvPr>
        </p:nvSpPr>
        <p:spPr>
          <a:xfrm>
            <a:off x="850609" y="1742251"/>
            <a:ext cx="10018713" cy="5275522"/>
          </a:xfrm>
        </p:spPr>
        <p:txBody>
          <a:bodyPr>
            <a:noAutofit/>
          </a:bodyPr>
          <a:lstStyle/>
          <a:p>
            <a:pPr>
              <a:buFont typeface="Wingdings" panose="05000000000000000000" pitchFamily="2" charset="2"/>
              <a:buChar char="q"/>
            </a:pPr>
            <a:r>
              <a:rPr lang="en-US" dirty="0" smtClean="0"/>
              <a:t>Introduction </a:t>
            </a:r>
          </a:p>
          <a:p>
            <a:pPr>
              <a:buFont typeface="Wingdings" panose="05000000000000000000" pitchFamily="2" charset="2"/>
              <a:buChar char="q"/>
            </a:pPr>
            <a:r>
              <a:rPr lang="en-US" dirty="0" smtClean="0"/>
              <a:t>Site Analysis </a:t>
            </a:r>
          </a:p>
          <a:p>
            <a:pPr>
              <a:buFont typeface="Wingdings" panose="05000000000000000000" pitchFamily="2" charset="2"/>
              <a:buChar char="q"/>
            </a:pPr>
            <a:r>
              <a:rPr lang="en-US" dirty="0" smtClean="0"/>
              <a:t>Architectural Aspect </a:t>
            </a:r>
          </a:p>
          <a:p>
            <a:pPr>
              <a:buFont typeface="Wingdings" panose="05000000000000000000" pitchFamily="2" charset="2"/>
              <a:buChar char="q"/>
            </a:pPr>
            <a:r>
              <a:rPr lang="en-US" dirty="0" smtClean="0"/>
              <a:t>Environmental </a:t>
            </a:r>
            <a:r>
              <a:rPr lang="en-US" dirty="0" smtClean="0"/>
              <a:t>Aspect </a:t>
            </a:r>
            <a:endParaRPr lang="en-US" dirty="0" smtClean="0"/>
          </a:p>
          <a:p>
            <a:pPr>
              <a:buFont typeface="Wingdings" panose="05000000000000000000" pitchFamily="2" charset="2"/>
              <a:buChar char="q"/>
            </a:pPr>
            <a:r>
              <a:rPr lang="en-US" dirty="0" smtClean="0"/>
              <a:t> </a:t>
            </a:r>
            <a:r>
              <a:rPr lang="en-US" dirty="0" smtClean="0"/>
              <a:t>Structural Aspect </a:t>
            </a:r>
          </a:p>
          <a:p>
            <a:pPr>
              <a:buFont typeface="Wingdings" panose="05000000000000000000" pitchFamily="2" charset="2"/>
              <a:buChar char="q"/>
            </a:pPr>
            <a:r>
              <a:rPr lang="en-US" dirty="0" smtClean="0"/>
              <a:t>Mechanical work </a:t>
            </a:r>
          </a:p>
          <a:p>
            <a:pPr>
              <a:buFont typeface="Wingdings" panose="05000000000000000000" pitchFamily="2" charset="2"/>
              <a:buChar char="q"/>
            </a:pPr>
            <a:r>
              <a:rPr lang="en-US" dirty="0" smtClean="0"/>
              <a:t>Electrical work </a:t>
            </a:r>
          </a:p>
          <a:p>
            <a:pPr>
              <a:buFont typeface="Wingdings" panose="05000000000000000000" pitchFamily="2" charset="2"/>
              <a:buChar char="q"/>
            </a:pPr>
            <a:r>
              <a:rPr lang="en-US" dirty="0" smtClean="0"/>
              <a:t>Quantity &amp; Estimate Serving </a:t>
            </a:r>
          </a:p>
          <a:p>
            <a:pPr>
              <a:buFont typeface="Wingdings" panose="05000000000000000000" pitchFamily="2" charset="2"/>
              <a:buChar char="q"/>
            </a:pPr>
            <a:endParaRPr lang="en-US" sz="1200" dirty="0" smtClean="0"/>
          </a:p>
          <a:p>
            <a:pPr marL="0" indent="0">
              <a:buNone/>
            </a:pPr>
            <a:endParaRPr lang="en-US" sz="1200" dirty="0" smtClean="0"/>
          </a:p>
        </p:txBody>
      </p:sp>
      <p:sp>
        <p:nvSpPr>
          <p:cNvPr id="4" name="TextBox 3"/>
          <p:cNvSpPr txBox="1"/>
          <p:nvPr/>
        </p:nvSpPr>
        <p:spPr>
          <a:xfrm>
            <a:off x="11642103" y="6220485"/>
            <a:ext cx="766713" cy="707886"/>
          </a:xfrm>
          <a:prstGeom prst="rect">
            <a:avLst/>
          </a:prstGeom>
          <a:noFill/>
        </p:spPr>
        <p:txBody>
          <a:bodyPr wrap="square" rtlCol="0">
            <a:spAutoFit/>
          </a:bodyPr>
          <a:lstStyle/>
          <a:p>
            <a:r>
              <a:rPr lang="en-US" sz="4000" b="1" dirty="0" smtClean="0">
                <a:solidFill>
                  <a:schemeClr val="bg1"/>
                </a:solidFill>
              </a:rPr>
              <a:t>1</a:t>
            </a:r>
            <a:endParaRPr lang="en-US" sz="4000" b="1" dirty="0">
              <a:solidFill>
                <a:schemeClr val="bg1"/>
              </a:solidFill>
            </a:endParaRPr>
          </a:p>
        </p:txBody>
      </p:sp>
    </p:spTree>
    <p:extLst>
      <p:ext uri="{BB962C8B-B14F-4D97-AF65-F5344CB8AC3E}">
        <p14:creationId xmlns:p14="http://schemas.microsoft.com/office/powerpoint/2010/main" val="20504348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p:cNvPicPr>
            <a:picLocks noGrp="1" noChangeAspect="1"/>
          </p:cNvPicPr>
          <p:nvPr>
            <p:ph idx="1"/>
          </p:nvPr>
        </p:nvPicPr>
        <p:blipFill>
          <a:blip r:embed="rId2"/>
          <a:stretch>
            <a:fillRect/>
          </a:stretch>
        </p:blipFill>
        <p:spPr>
          <a:xfrm>
            <a:off x="0" y="0"/>
            <a:ext cx="5404104" cy="3419769"/>
          </a:xfrm>
          <a:prstGeom prst="rect">
            <a:avLst/>
          </a:prstGeom>
        </p:spPr>
      </p:pic>
      <p:pic>
        <p:nvPicPr>
          <p:cNvPr id="8" name="Picture 7"/>
          <p:cNvPicPr>
            <a:picLocks noChangeAspect="1"/>
          </p:cNvPicPr>
          <p:nvPr/>
        </p:nvPicPr>
        <p:blipFill>
          <a:blip r:embed="rId3"/>
          <a:stretch>
            <a:fillRect/>
          </a:stretch>
        </p:blipFill>
        <p:spPr>
          <a:xfrm>
            <a:off x="5550409" y="0"/>
            <a:ext cx="5721095" cy="3362325"/>
          </a:xfrm>
          <a:prstGeom prst="rect">
            <a:avLst/>
          </a:prstGeom>
        </p:spPr>
      </p:pic>
      <p:pic>
        <p:nvPicPr>
          <p:cNvPr id="9" name="Picture 8"/>
          <p:cNvPicPr>
            <a:picLocks noChangeAspect="1"/>
          </p:cNvPicPr>
          <p:nvPr/>
        </p:nvPicPr>
        <p:blipFill>
          <a:blip r:embed="rId4"/>
          <a:stretch>
            <a:fillRect/>
          </a:stretch>
        </p:blipFill>
        <p:spPr>
          <a:xfrm>
            <a:off x="-1" y="3419769"/>
            <a:ext cx="5404105" cy="3438231"/>
          </a:xfrm>
          <a:prstGeom prst="rect">
            <a:avLst/>
          </a:prstGeom>
        </p:spPr>
      </p:pic>
      <p:pic>
        <p:nvPicPr>
          <p:cNvPr id="10" name="Picture 9"/>
          <p:cNvPicPr>
            <a:picLocks noChangeAspect="1"/>
          </p:cNvPicPr>
          <p:nvPr/>
        </p:nvPicPr>
        <p:blipFill>
          <a:blip r:embed="rId5"/>
          <a:stretch>
            <a:fillRect/>
          </a:stretch>
        </p:blipFill>
        <p:spPr>
          <a:xfrm>
            <a:off x="5550409" y="3362325"/>
            <a:ext cx="5721096" cy="3495675"/>
          </a:xfrm>
          <a:prstGeom prst="rect">
            <a:avLst/>
          </a:prstGeom>
        </p:spPr>
      </p:pic>
    </p:spTree>
    <p:extLst>
      <p:ext uri="{BB962C8B-B14F-4D97-AF65-F5344CB8AC3E}">
        <p14:creationId xmlns:p14="http://schemas.microsoft.com/office/powerpoint/2010/main" val="41581564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719072" y="712280"/>
            <a:ext cx="7900416" cy="6145720"/>
          </a:xfrm>
          <a:prstGeom prst="rect">
            <a:avLst/>
          </a:prstGeom>
        </p:spPr>
      </p:pic>
      <p:sp>
        <p:nvSpPr>
          <p:cNvPr id="8" name="Title 1"/>
          <p:cNvSpPr>
            <a:spLocks noGrp="1"/>
          </p:cNvSpPr>
          <p:nvPr>
            <p:ph type="title"/>
          </p:nvPr>
        </p:nvSpPr>
        <p:spPr>
          <a:xfrm>
            <a:off x="0" y="0"/>
            <a:ext cx="10515600" cy="712280"/>
          </a:xfrm>
        </p:spPr>
        <p:txBody>
          <a:bodyPr>
            <a:normAutofit fontScale="90000"/>
          </a:bodyPr>
          <a:lstStyle/>
          <a:p>
            <a:r>
              <a:rPr lang="en-US" dirty="0" smtClean="0"/>
              <a:t>Heating design:</a:t>
            </a:r>
            <a:endParaRPr lang="en-US" dirty="0"/>
          </a:p>
        </p:txBody>
      </p:sp>
    </p:spTree>
    <p:extLst>
      <p:ext uri="{BB962C8B-B14F-4D97-AF65-F5344CB8AC3E}">
        <p14:creationId xmlns:p14="http://schemas.microsoft.com/office/powerpoint/2010/main" val="8884526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98254" y="373118"/>
            <a:ext cx="3927442" cy="707886"/>
          </a:xfrm>
          <a:prstGeom prst="rect">
            <a:avLst/>
          </a:prstGeom>
        </p:spPr>
        <p:txBody>
          <a:bodyPr wrap="square">
            <a:spAutoFit/>
          </a:bodyPr>
          <a:lstStyle/>
          <a:p>
            <a:r>
              <a:rPr lang="en-US" sz="4000" dirty="0"/>
              <a:t>Cooling design: </a:t>
            </a:r>
          </a:p>
        </p:txBody>
      </p:sp>
      <p:sp>
        <p:nvSpPr>
          <p:cNvPr id="8" name="Rectangle 7"/>
          <p:cNvSpPr/>
          <p:nvPr/>
        </p:nvSpPr>
        <p:spPr>
          <a:xfrm>
            <a:off x="149352" y="1640116"/>
            <a:ext cx="7632192" cy="923330"/>
          </a:xfrm>
          <a:prstGeom prst="rect">
            <a:avLst/>
          </a:prstGeom>
        </p:spPr>
        <p:txBody>
          <a:bodyPr wrap="square">
            <a:spAutoFit/>
          </a:bodyPr>
          <a:lstStyle/>
          <a:p>
            <a:r>
              <a:rPr lang="en-GB" dirty="0"/>
              <a:t>The Cooling Load consists of the envelop transmission (U-value), solar gain, internal gains including (humans, lighting and equipment).</a:t>
            </a:r>
          </a:p>
          <a:p>
            <a:r>
              <a:rPr lang="en-GB" dirty="0"/>
              <a:t>We put vertical louver in east and west elevation:</a:t>
            </a:r>
          </a:p>
        </p:txBody>
      </p:sp>
      <p:pic>
        <p:nvPicPr>
          <p:cNvPr id="9" name="Picture 8"/>
          <p:cNvPicPr>
            <a:picLocks noChangeAspect="1"/>
          </p:cNvPicPr>
          <p:nvPr/>
        </p:nvPicPr>
        <p:blipFill>
          <a:blip r:embed="rId2"/>
          <a:stretch>
            <a:fillRect/>
          </a:stretch>
        </p:blipFill>
        <p:spPr>
          <a:xfrm>
            <a:off x="149352" y="2563446"/>
            <a:ext cx="7299960" cy="3452015"/>
          </a:xfrm>
          <a:prstGeom prst="rect">
            <a:avLst/>
          </a:prstGeom>
        </p:spPr>
      </p:pic>
    </p:spTree>
    <p:extLst>
      <p:ext uri="{BB962C8B-B14F-4D97-AF65-F5344CB8AC3E}">
        <p14:creationId xmlns:p14="http://schemas.microsoft.com/office/powerpoint/2010/main" val="13634534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p:cNvPicPr>
            <a:picLocks noGrp="1" noChangeAspect="1"/>
          </p:cNvPicPr>
          <p:nvPr>
            <p:ph idx="1"/>
          </p:nvPr>
        </p:nvPicPr>
        <p:blipFill>
          <a:blip r:embed="rId2"/>
          <a:stretch>
            <a:fillRect/>
          </a:stretch>
        </p:blipFill>
        <p:spPr>
          <a:xfrm>
            <a:off x="0" y="0"/>
            <a:ext cx="6537960" cy="3286125"/>
          </a:xfrm>
          <a:prstGeom prst="rect">
            <a:avLst/>
          </a:prstGeom>
        </p:spPr>
      </p:pic>
      <p:pic>
        <p:nvPicPr>
          <p:cNvPr id="8" name="Picture 7"/>
          <p:cNvPicPr>
            <a:picLocks noChangeAspect="1"/>
          </p:cNvPicPr>
          <p:nvPr/>
        </p:nvPicPr>
        <p:blipFill>
          <a:blip r:embed="rId3"/>
          <a:stretch>
            <a:fillRect/>
          </a:stretch>
        </p:blipFill>
        <p:spPr>
          <a:xfrm>
            <a:off x="3849624" y="3282694"/>
            <a:ext cx="6537960" cy="3571875"/>
          </a:xfrm>
          <a:prstGeom prst="rect">
            <a:avLst/>
          </a:prstGeom>
        </p:spPr>
      </p:pic>
      <p:sp>
        <p:nvSpPr>
          <p:cNvPr id="4" name="Rectangle 3"/>
          <p:cNvSpPr/>
          <p:nvPr/>
        </p:nvSpPr>
        <p:spPr>
          <a:xfrm>
            <a:off x="6678337" y="78829"/>
            <a:ext cx="3927442" cy="707886"/>
          </a:xfrm>
          <a:prstGeom prst="rect">
            <a:avLst/>
          </a:prstGeom>
        </p:spPr>
        <p:txBody>
          <a:bodyPr wrap="square">
            <a:spAutoFit/>
          </a:bodyPr>
          <a:lstStyle/>
          <a:p>
            <a:r>
              <a:rPr lang="en-US" sz="4000" dirty="0"/>
              <a:t>Cooling design: </a:t>
            </a:r>
          </a:p>
        </p:txBody>
      </p:sp>
    </p:spTree>
    <p:extLst>
      <p:ext uri="{BB962C8B-B14F-4D97-AF65-F5344CB8AC3E}">
        <p14:creationId xmlns:p14="http://schemas.microsoft.com/office/powerpoint/2010/main" val="26085543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68152" y="-26007"/>
            <a:ext cx="2633391" cy="646331"/>
          </a:xfrm>
          <a:prstGeom prst="rect">
            <a:avLst/>
          </a:prstGeom>
        </p:spPr>
        <p:txBody>
          <a:bodyPr wrap="square">
            <a:spAutoFit/>
          </a:bodyPr>
          <a:lstStyle/>
          <a:p>
            <a:r>
              <a:rPr lang="en-US" sz="3600" dirty="0"/>
              <a:t>Simulation </a:t>
            </a:r>
          </a:p>
        </p:txBody>
      </p:sp>
      <p:sp>
        <p:nvSpPr>
          <p:cNvPr id="8" name="Rectangle 7"/>
          <p:cNvSpPr/>
          <p:nvPr/>
        </p:nvSpPr>
        <p:spPr>
          <a:xfrm>
            <a:off x="0" y="521211"/>
            <a:ext cx="8814817" cy="1015663"/>
          </a:xfrm>
          <a:prstGeom prst="rect">
            <a:avLst/>
          </a:prstGeom>
        </p:spPr>
        <p:txBody>
          <a:bodyPr wrap="square">
            <a:spAutoFit/>
          </a:bodyPr>
          <a:lstStyle/>
          <a:p>
            <a:r>
              <a:rPr lang="en-GB" sz="2000" dirty="0"/>
              <a:t>The simulation analysis It is a simulation of reality. It takes the whole building in all its details </a:t>
            </a:r>
          </a:p>
          <a:p>
            <a:r>
              <a:rPr lang="en-GB" sz="2000" dirty="0"/>
              <a:t>These sum result according to Air temperature</a:t>
            </a:r>
            <a:r>
              <a:rPr lang="en-GB" sz="2000" dirty="0" smtClean="0"/>
              <a:t>:</a:t>
            </a:r>
            <a:endParaRPr lang="en-GB" sz="2000" dirty="0"/>
          </a:p>
        </p:txBody>
      </p:sp>
      <p:pic>
        <p:nvPicPr>
          <p:cNvPr id="15" name="Content Placeholder 3"/>
          <p:cNvPicPr>
            <a:picLocks noGrp="1" noChangeAspect="1"/>
          </p:cNvPicPr>
          <p:nvPr>
            <p:ph idx="1"/>
          </p:nvPr>
        </p:nvPicPr>
        <p:blipFill>
          <a:blip r:embed="rId2"/>
          <a:stretch>
            <a:fillRect/>
          </a:stretch>
        </p:blipFill>
        <p:spPr>
          <a:xfrm>
            <a:off x="0" y="1536874"/>
            <a:ext cx="11051444" cy="3981057"/>
          </a:xfrm>
          <a:prstGeom prst="rect">
            <a:avLst/>
          </a:prstGeom>
        </p:spPr>
      </p:pic>
    </p:spTree>
    <p:extLst>
      <p:ext uri="{BB962C8B-B14F-4D97-AF65-F5344CB8AC3E}">
        <p14:creationId xmlns:p14="http://schemas.microsoft.com/office/powerpoint/2010/main" val="16742155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0" y="3300413"/>
            <a:ext cx="10515600" cy="442630"/>
          </a:xfrm>
        </p:spPr>
        <p:txBody>
          <a:bodyPr>
            <a:normAutofit/>
          </a:bodyPr>
          <a:lstStyle/>
          <a:p>
            <a:r>
              <a:rPr lang="en-GB" sz="2400" dirty="0" smtClean="0"/>
              <a:t>U-value </a:t>
            </a:r>
            <a:r>
              <a:rPr lang="en-GB" sz="2400" dirty="0" smtClean="0"/>
              <a:t>of wall equal = 0.369 which is good less than recommended value 0.5</a:t>
            </a:r>
            <a:endParaRPr lang="en-US" sz="2400" dirty="0"/>
          </a:p>
        </p:txBody>
      </p:sp>
      <p:sp>
        <p:nvSpPr>
          <p:cNvPr id="11" name="Rectangle 10"/>
          <p:cNvSpPr/>
          <p:nvPr/>
        </p:nvSpPr>
        <p:spPr>
          <a:xfrm>
            <a:off x="2209800" y="3994372"/>
            <a:ext cx="6096000" cy="923330"/>
          </a:xfrm>
          <a:prstGeom prst="rect">
            <a:avLst/>
          </a:prstGeom>
        </p:spPr>
        <p:txBody>
          <a:bodyPr>
            <a:spAutoFit/>
          </a:bodyPr>
          <a:lstStyle/>
          <a:p>
            <a:r>
              <a:rPr lang="en-GB" dirty="0" smtClean="0"/>
              <a:t>Energy per conditioned area =122 less than base line =150 KWh/m2 (standard for office building) so the building is energy efficient</a:t>
            </a:r>
            <a:endParaRPr lang="en-US" dirty="0"/>
          </a:p>
        </p:txBody>
      </p:sp>
      <p:pic>
        <p:nvPicPr>
          <p:cNvPr id="12" name="Picture 11"/>
          <p:cNvPicPr>
            <a:picLocks noChangeAspect="1"/>
          </p:cNvPicPr>
          <p:nvPr/>
        </p:nvPicPr>
        <p:blipFill>
          <a:blip r:embed="rId2"/>
          <a:stretch>
            <a:fillRect/>
          </a:stretch>
        </p:blipFill>
        <p:spPr>
          <a:xfrm>
            <a:off x="2478024" y="4824564"/>
            <a:ext cx="6115050" cy="2014296"/>
          </a:xfrm>
          <a:prstGeom prst="rect">
            <a:avLst/>
          </a:prstGeom>
        </p:spPr>
      </p:pic>
      <p:pic>
        <p:nvPicPr>
          <p:cNvPr id="3" name="Picture 2"/>
          <p:cNvPicPr>
            <a:picLocks noChangeAspect="1"/>
          </p:cNvPicPr>
          <p:nvPr/>
        </p:nvPicPr>
        <p:blipFill>
          <a:blip r:embed="rId3"/>
          <a:stretch>
            <a:fillRect/>
          </a:stretch>
        </p:blipFill>
        <p:spPr>
          <a:xfrm>
            <a:off x="984980" y="85648"/>
            <a:ext cx="9101138" cy="2851216"/>
          </a:xfrm>
          <a:prstGeom prst="rect">
            <a:avLst/>
          </a:prstGeom>
        </p:spPr>
      </p:pic>
    </p:spTree>
    <p:extLst>
      <p:ext uri="{BB962C8B-B14F-4D97-AF65-F5344CB8AC3E}">
        <p14:creationId xmlns:p14="http://schemas.microsoft.com/office/powerpoint/2010/main" val="3976994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1484" y="162806"/>
            <a:ext cx="2816620" cy="707886"/>
          </a:xfrm>
          <a:prstGeom prst="rect">
            <a:avLst/>
          </a:prstGeom>
        </p:spPr>
        <p:txBody>
          <a:bodyPr wrap="square">
            <a:spAutoFit/>
          </a:bodyPr>
          <a:lstStyle/>
          <a:p>
            <a:r>
              <a:rPr lang="en-US" sz="4000" dirty="0"/>
              <a:t>HVAC design </a:t>
            </a:r>
          </a:p>
        </p:txBody>
      </p:sp>
      <p:pic>
        <p:nvPicPr>
          <p:cNvPr id="8" name="Picture 7"/>
          <p:cNvPicPr>
            <a:picLocks noChangeAspect="1"/>
          </p:cNvPicPr>
          <p:nvPr/>
        </p:nvPicPr>
        <p:blipFill>
          <a:blip r:embed="rId2"/>
          <a:stretch>
            <a:fillRect/>
          </a:stretch>
        </p:blipFill>
        <p:spPr>
          <a:xfrm>
            <a:off x="2109216" y="2219981"/>
            <a:ext cx="5370576" cy="3672705"/>
          </a:xfrm>
          <a:prstGeom prst="rect">
            <a:avLst/>
          </a:prstGeom>
        </p:spPr>
      </p:pic>
      <p:sp>
        <p:nvSpPr>
          <p:cNvPr id="9" name="Rectangle 8"/>
          <p:cNvSpPr/>
          <p:nvPr/>
        </p:nvSpPr>
        <p:spPr>
          <a:xfrm>
            <a:off x="70104" y="1222171"/>
            <a:ext cx="6096000" cy="646331"/>
          </a:xfrm>
          <a:prstGeom prst="rect">
            <a:avLst/>
          </a:prstGeom>
        </p:spPr>
        <p:txBody>
          <a:bodyPr>
            <a:spAutoFit/>
          </a:bodyPr>
          <a:lstStyle/>
          <a:p>
            <a:r>
              <a:rPr lang="en-GB" dirty="0"/>
              <a:t>The system used here is VAV (variable air volume) HVAC system. </a:t>
            </a:r>
          </a:p>
        </p:txBody>
      </p:sp>
    </p:spTree>
    <p:extLst>
      <p:ext uri="{BB962C8B-B14F-4D97-AF65-F5344CB8AC3E}">
        <p14:creationId xmlns:p14="http://schemas.microsoft.com/office/powerpoint/2010/main" val="1959846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0"/>
            <a:ext cx="6083782" cy="4605858"/>
          </a:xfrm>
          <a:prstGeom prst="rect">
            <a:avLst/>
          </a:prstGeom>
        </p:spPr>
      </p:pic>
      <p:pic>
        <p:nvPicPr>
          <p:cNvPr id="8" name="Content Placeholder 3"/>
          <p:cNvPicPr>
            <a:picLocks noGrp="1" noChangeAspect="1"/>
          </p:cNvPicPr>
          <p:nvPr>
            <p:ph idx="1"/>
          </p:nvPr>
        </p:nvPicPr>
        <p:blipFill>
          <a:blip r:embed="rId3"/>
          <a:stretch>
            <a:fillRect/>
          </a:stretch>
        </p:blipFill>
        <p:spPr>
          <a:xfrm>
            <a:off x="5995416" y="0"/>
            <a:ext cx="5481777" cy="6446655"/>
          </a:xfrm>
          <a:prstGeom prst="rect">
            <a:avLst/>
          </a:prstGeom>
        </p:spPr>
      </p:pic>
    </p:spTree>
    <p:extLst>
      <p:ext uri="{BB962C8B-B14F-4D97-AF65-F5344CB8AC3E}">
        <p14:creationId xmlns:p14="http://schemas.microsoft.com/office/powerpoint/2010/main" val="21639343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p:cNvPicPr>
            <a:picLocks noGrp="1" noChangeAspect="1"/>
          </p:cNvPicPr>
          <p:nvPr>
            <p:ph idx="1"/>
          </p:nvPr>
        </p:nvPicPr>
        <p:blipFill>
          <a:blip r:embed="rId2"/>
          <a:stretch>
            <a:fillRect/>
          </a:stretch>
        </p:blipFill>
        <p:spPr>
          <a:xfrm>
            <a:off x="0" y="0"/>
            <a:ext cx="5632132" cy="6492240"/>
          </a:xfrm>
          <a:prstGeom prst="rect">
            <a:avLst/>
          </a:prstGeom>
        </p:spPr>
      </p:pic>
      <p:pic>
        <p:nvPicPr>
          <p:cNvPr id="8" name="Picture 7"/>
          <p:cNvPicPr>
            <a:picLocks noChangeAspect="1"/>
          </p:cNvPicPr>
          <p:nvPr/>
        </p:nvPicPr>
        <p:blipFill>
          <a:blip r:embed="rId3"/>
          <a:stretch>
            <a:fillRect/>
          </a:stretch>
        </p:blipFill>
        <p:spPr>
          <a:xfrm>
            <a:off x="5632132" y="0"/>
            <a:ext cx="6309932" cy="6492240"/>
          </a:xfrm>
          <a:prstGeom prst="rect">
            <a:avLst/>
          </a:prstGeom>
        </p:spPr>
      </p:pic>
    </p:spTree>
    <p:extLst>
      <p:ext uri="{BB962C8B-B14F-4D97-AF65-F5344CB8AC3E}">
        <p14:creationId xmlns:p14="http://schemas.microsoft.com/office/powerpoint/2010/main" val="39581285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46237" y="118872"/>
            <a:ext cx="10018713" cy="1659287"/>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Bef>
                <a:spcPts val="0"/>
              </a:spcBef>
            </a:pPr>
            <a:r>
              <a:rPr lang="en-US" dirty="0" smtClean="0"/>
              <a:t/>
            </a:r>
            <a:br>
              <a:rPr lang="en-US" dirty="0" smtClean="0"/>
            </a:br>
            <a:r>
              <a:rPr lang="en-US" sz="2000" dirty="0" smtClean="0">
                <a:solidFill>
                  <a:prstClr val="black"/>
                </a:solidFill>
                <a:latin typeface="Times New Roman" panose="02020603050405020304" pitchFamily="18" charset="0"/>
                <a:ea typeface="Calibri" panose="020F0502020204030204" pitchFamily="34" charset="0"/>
                <a:cs typeface="+mn-cs"/>
              </a:rPr>
              <a:t/>
            </a:r>
            <a:br>
              <a:rPr lang="en-US" sz="2000" dirty="0" smtClean="0">
                <a:solidFill>
                  <a:prstClr val="black"/>
                </a:solidFill>
                <a:latin typeface="Times New Roman" panose="02020603050405020304" pitchFamily="18" charset="0"/>
                <a:ea typeface="Calibri" panose="020F0502020204030204" pitchFamily="34" charset="0"/>
                <a:cs typeface="+mn-cs"/>
              </a:rPr>
            </a:br>
            <a:r>
              <a:rPr lang="en-US" sz="2000" dirty="0" smtClean="0">
                <a:solidFill>
                  <a:prstClr val="black"/>
                </a:solidFill>
                <a:latin typeface="Calibri" panose="020F0502020204030204"/>
                <a:ea typeface="+mn-ea"/>
                <a:cs typeface="+mn-cs"/>
              </a:rPr>
              <a:t/>
            </a:r>
            <a:br>
              <a:rPr lang="en-US" sz="2000" dirty="0" smtClean="0">
                <a:solidFill>
                  <a:prstClr val="black"/>
                </a:solidFill>
                <a:latin typeface="Calibri" panose="020F0502020204030204"/>
                <a:ea typeface="+mn-ea"/>
                <a:cs typeface="+mn-cs"/>
              </a:rPr>
            </a:br>
            <a:endParaRPr lang="en-US" dirty="0"/>
          </a:p>
        </p:txBody>
      </p:sp>
      <p:sp>
        <p:nvSpPr>
          <p:cNvPr id="8" name="TextBox 7"/>
          <p:cNvSpPr txBox="1"/>
          <p:nvPr/>
        </p:nvSpPr>
        <p:spPr>
          <a:xfrm>
            <a:off x="466344" y="1088136"/>
            <a:ext cx="3721608" cy="584775"/>
          </a:xfrm>
          <a:prstGeom prst="rect">
            <a:avLst/>
          </a:prstGeom>
          <a:noFill/>
        </p:spPr>
        <p:txBody>
          <a:bodyPr wrap="square" rtlCol="0">
            <a:spAutoFit/>
          </a:bodyPr>
          <a:lstStyle/>
          <a:p>
            <a:r>
              <a:rPr lang="en-US" sz="3200" dirty="0" smtClean="0"/>
              <a:t>Acoustic analysis  </a:t>
            </a:r>
            <a:endParaRPr lang="en-US" sz="3200" dirty="0"/>
          </a:p>
        </p:txBody>
      </p:sp>
      <p:pic>
        <p:nvPicPr>
          <p:cNvPr id="18" name="Picture 17"/>
          <p:cNvPicPr>
            <a:picLocks noChangeAspect="1"/>
          </p:cNvPicPr>
          <p:nvPr/>
        </p:nvPicPr>
        <p:blipFill>
          <a:blip r:embed="rId2"/>
          <a:stretch>
            <a:fillRect/>
          </a:stretch>
        </p:blipFill>
        <p:spPr>
          <a:xfrm>
            <a:off x="2992699" y="1672911"/>
            <a:ext cx="5303521" cy="4772817"/>
          </a:xfrm>
          <a:prstGeom prst="rect">
            <a:avLst/>
          </a:prstGeom>
        </p:spPr>
      </p:pic>
    </p:spTree>
    <p:extLst>
      <p:ext uri="{BB962C8B-B14F-4D97-AF65-F5344CB8AC3E}">
        <p14:creationId xmlns:p14="http://schemas.microsoft.com/office/powerpoint/2010/main" val="2381294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4662" y="993229"/>
            <a:ext cx="3580668" cy="835572"/>
          </a:xfrm>
          <a:solidFill>
            <a:schemeClr val="tx1">
              <a:lumMod val="50000"/>
              <a:lumOff val="50000"/>
            </a:schemeClr>
          </a:solidFill>
        </p:spPr>
        <p:txBody>
          <a:bodyPr>
            <a:normAutofit/>
          </a:bodyPr>
          <a:lstStyle/>
          <a:p>
            <a:r>
              <a:rPr lang="en-US" b="1" dirty="0" smtClean="0">
                <a:solidFill>
                  <a:schemeClr val="bg1"/>
                </a:solidFill>
              </a:rPr>
              <a:t>Introduction</a:t>
            </a:r>
            <a:r>
              <a:rPr lang="en-US" b="1" dirty="0" smtClean="0"/>
              <a:t> </a:t>
            </a:r>
            <a:endParaRPr lang="en-US" b="1" dirty="0"/>
          </a:p>
        </p:txBody>
      </p:sp>
      <p:sp>
        <p:nvSpPr>
          <p:cNvPr id="3" name="Content Placeholder 2"/>
          <p:cNvSpPr>
            <a:spLocks noGrp="1"/>
          </p:cNvSpPr>
          <p:nvPr>
            <p:ph idx="1"/>
          </p:nvPr>
        </p:nvSpPr>
        <p:spPr/>
        <p:txBody>
          <a:bodyPr/>
          <a:lstStyle/>
          <a:p>
            <a:r>
              <a:rPr lang="en-US" dirty="0"/>
              <a:t>In this project, an integrated municipality design was created that keeps pace with the development of the times and meets basic needs.</a:t>
            </a:r>
          </a:p>
          <a:p>
            <a:r>
              <a:rPr lang="en-US" dirty="0"/>
              <a:t>New integrated design is introduced taking all strengths into consideration and demolishing all weaknesses.</a:t>
            </a:r>
          </a:p>
          <a:p>
            <a:endParaRPr lang="en-US" dirty="0"/>
          </a:p>
        </p:txBody>
      </p:sp>
      <p:sp>
        <p:nvSpPr>
          <p:cNvPr id="4" name="TextBox 3"/>
          <p:cNvSpPr txBox="1"/>
          <p:nvPr/>
        </p:nvSpPr>
        <p:spPr>
          <a:xfrm>
            <a:off x="11642103" y="6220485"/>
            <a:ext cx="766713" cy="707886"/>
          </a:xfrm>
          <a:prstGeom prst="rect">
            <a:avLst/>
          </a:prstGeom>
          <a:noFill/>
        </p:spPr>
        <p:txBody>
          <a:bodyPr wrap="square" rtlCol="0">
            <a:spAutoFit/>
          </a:bodyPr>
          <a:lstStyle/>
          <a:p>
            <a:r>
              <a:rPr lang="ar-SA" sz="4000" b="1" dirty="0" smtClean="0">
                <a:solidFill>
                  <a:schemeClr val="bg1"/>
                </a:solidFill>
              </a:rPr>
              <a:t>2</a:t>
            </a:r>
            <a:endParaRPr lang="en-US" sz="4000" b="1" dirty="0">
              <a:solidFill>
                <a:schemeClr val="bg1"/>
              </a:solidFill>
            </a:endParaRPr>
          </a:p>
        </p:txBody>
      </p:sp>
    </p:spTree>
    <p:extLst>
      <p:ext uri="{BB962C8B-B14F-4D97-AF65-F5344CB8AC3E}">
        <p14:creationId xmlns:p14="http://schemas.microsoft.com/office/powerpoint/2010/main" val="7470677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0" y="57811"/>
            <a:ext cx="10515600" cy="772068"/>
          </a:xfrm>
        </p:spPr>
        <p:txBody>
          <a:bodyPr/>
          <a:lstStyle/>
          <a:p>
            <a:r>
              <a:rPr lang="en-GB" b="1" dirty="0" smtClean="0">
                <a:solidFill>
                  <a:srgbClr val="0070C0"/>
                </a:solidFill>
              </a:rPr>
              <a:t>Sound pressure level:</a:t>
            </a:r>
            <a:endParaRPr lang="en-US" b="1" dirty="0">
              <a:solidFill>
                <a:srgbClr val="0070C0"/>
              </a:solidFill>
            </a:endParaRPr>
          </a:p>
        </p:txBody>
      </p:sp>
      <p:sp>
        <p:nvSpPr>
          <p:cNvPr id="11" name="Content Placeholder 2"/>
          <p:cNvSpPr>
            <a:spLocks noGrp="1"/>
          </p:cNvSpPr>
          <p:nvPr>
            <p:ph idx="1"/>
          </p:nvPr>
        </p:nvSpPr>
        <p:spPr>
          <a:xfrm>
            <a:off x="0" y="612206"/>
            <a:ext cx="10515600" cy="4351338"/>
          </a:xfrm>
        </p:spPr>
        <p:txBody>
          <a:bodyPr/>
          <a:lstStyle/>
          <a:p>
            <a:endParaRPr lang="en-GB" dirty="0" smtClean="0"/>
          </a:p>
          <a:p>
            <a:r>
              <a:rPr lang="en-GB" dirty="0" smtClean="0"/>
              <a:t>The </a:t>
            </a:r>
            <a:r>
              <a:rPr lang="en-GB" dirty="0"/>
              <a:t>intensity level can be expressed as the sound pressure level (SPL): </a:t>
            </a:r>
            <a:endParaRPr lang="en-GB" dirty="0" smtClean="0"/>
          </a:p>
          <a:p>
            <a:endParaRPr lang="en-GB" dirty="0" smtClean="0"/>
          </a:p>
          <a:p>
            <a:endParaRPr lang="en-GB" dirty="0" smtClean="0"/>
          </a:p>
          <a:p>
            <a:r>
              <a:rPr lang="en-GB" dirty="0" smtClean="0"/>
              <a:t>Effect of distance on sound level  :</a:t>
            </a:r>
          </a:p>
          <a:p>
            <a:pPr marL="0" indent="0">
              <a:buNone/>
            </a:pPr>
            <a:r>
              <a:rPr lang="en-GB" dirty="0" smtClean="0"/>
              <a:t>Sound level decreases when moving away from a sound source.</a:t>
            </a:r>
          </a:p>
          <a:p>
            <a:endParaRPr lang="en-US" dirty="0"/>
          </a:p>
        </p:txBody>
      </p:sp>
      <p:pic>
        <p:nvPicPr>
          <p:cNvPr id="12" name="Picture 11"/>
          <p:cNvPicPr>
            <a:picLocks noChangeAspect="1"/>
          </p:cNvPicPr>
          <p:nvPr/>
        </p:nvPicPr>
        <p:blipFill>
          <a:blip r:embed="rId2"/>
          <a:stretch>
            <a:fillRect/>
          </a:stretch>
        </p:blipFill>
        <p:spPr>
          <a:xfrm>
            <a:off x="146237" y="2186780"/>
            <a:ext cx="3181350" cy="790575"/>
          </a:xfrm>
          <a:prstGeom prst="rect">
            <a:avLst/>
          </a:prstGeom>
        </p:spPr>
      </p:pic>
      <p:pic>
        <p:nvPicPr>
          <p:cNvPr id="13" name="Content Placeholder 3"/>
          <p:cNvPicPr>
            <a:picLocks noGrp="1" noChangeAspect="1"/>
          </p:cNvPicPr>
          <p:nvPr>
            <p:ph idx="1"/>
          </p:nvPr>
        </p:nvPicPr>
        <p:blipFill>
          <a:blip r:embed="rId3"/>
          <a:stretch>
            <a:fillRect/>
          </a:stretch>
        </p:blipFill>
        <p:spPr>
          <a:xfrm>
            <a:off x="8455661" y="1672911"/>
            <a:ext cx="3418578" cy="3401789"/>
          </a:xfrm>
          <a:prstGeom prst="rect">
            <a:avLst/>
          </a:prstGeom>
        </p:spPr>
      </p:pic>
      <p:pic>
        <p:nvPicPr>
          <p:cNvPr id="14" name="Picture 13"/>
          <p:cNvPicPr>
            <a:picLocks noChangeAspect="1"/>
          </p:cNvPicPr>
          <p:nvPr/>
        </p:nvPicPr>
        <p:blipFill>
          <a:blip r:embed="rId4"/>
          <a:stretch>
            <a:fillRect/>
          </a:stretch>
        </p:blipFill>
        <p:spPr>
          <a:xfrm>
            <a:off x="1124191" y="4133088"/>
            <a:ext cx="5447619" cy="2523744"/>
          </a:xfrm>
          <a:prstGeom prst="rect">
            <a:avLst/>
          </a:prstGeom>
        </p:spPr>
      </p:pic>
    </p:spTree>
    <p:extLst>
      <p:ext uri="{BB962C8B-B14F-4D97-AF65-F5344CB8AC3E}">
        <p14:creationId xmlns:p14="http://schemas.microsoft.com/office/powerpoint/2010/main" val="38811453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46082" y="253708"/>
            <a:ext cx="3209766" cy="553357"/>
          </a:xfrm>
          <a:prstGeom prst="rect">
            <a:avLst/>
          </a:prstGeom>
        </p:spPr>
        <p:txBody>
          <a:bodyPr wrap="square">
            <a:spAutoFit/>
          </a:bodyPr>
          <a:lstStyle/>
          <a:p>
            <a:pPr>
              <a:lnSpc>
                <a:spcPct val="107000"/>
              </a:lnSpc>
              <a:spcAft>
                <a:spcPts val="800"/>
              </a:spcAft>
            </a:pPr>
            <a:r>
              <a:rPr lang="en-US" sz="2800" dirty="0">
                <a:latin typeface="Times New Roman" panose="02020603050405020304" pitchFamily="18" charset="0"/>
                <a:ea typeface="Calibri" panose="020F0502020204030204" pitchFamily="34" charset="0"/>
                <a:cs typeface="Arial" panose="020B0604020202020204" pitchFamily="34" charset="0"/>
              </a:rPr>
              <a:t>Engineering office:</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7" name="Picture 16"/>
          <p:cNvPicPr/>
          <p:nvPr/>
        </p:nvPicPr>
        <p:blipFill>
          <a:blip r:embed="rId2">
            <a:extLst>
              <a:ext uri="{28A0092B-C50C-407E-A947-70E740481C1C}">
                <a14:useLocalDpi xmlns:a14="http://schemas.microsoft.com/office/drawing/2010/main" val="0"/>
              </a:ext>
            </a:extLst>
          </a:blip>
          <a:srcRect/>
          <a:stretch>
            <a:fillRect/>
          </a:stretch>
        </p:blipFill>
        <p:spPr bwMode="auto">
          <a:xfrm>
            <a:off x="146082" y="872236"/>
            <a:ext cx="2444750" cy="2534920"/>
          </a:xfrm>
          <a:prstGeom prst="rect">
            <a:avLst/>
          </a:prstGeom>
          <a:noFill/>
        </p:spPr>
      </p:pic>
      <p:sp>
        <p:nvSpPr>
          <p:cNvPr id="18" name="Rectangle 17"/>
          <p:cNvSpPr/>
          <p:nvPr/>
        </p:nvSpPr>
        <p:spPr>
          <a:xfrm>
            <a:off x="0" y="3407156"/>
            <a:ext cx="2389757"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Engineering office  plan</a:t>
            </a:r>
            <a:endParaRPr lang="en-US" dirty="0"/>
          </a:p>
        </p:txBody>
      </p:sp>
      <p:pic>
        <p:nvPicPr>
          <p:cNvPr id="19" name="Picture 18"/>
          <p:cNvPicPr/>
          <p:nvPr/>
        </p:nvPicPr>
        <p:blipFill>
          <a:blip r:embed="rId3">
            <a:extLst>
              <a:ext uri="{28A0092B-C50C-407E-A947-70E740481C1C}">
                <a14:useLocalDpi xmlns:a14="http://schemas.microsoft.com/office/drawing/2010/main" val="0"/>
              </a:ext>
            </a:extLst>
          </a:blip>
          <a:srcRect/>
          <a:stretch>
            <a:fillRect/>
          </a:stretch>
        </p:blipFill>
        <p:spPr bwMode="auto">
          <a:xfrm>
            <a:off x="2590832" y="866247"/>
            <a:ext cx="3378200" cy="2534920"/>
          </a:xfrm>
          <a:prstGeom prst="rect">
            <a:avLst/>
          </a:prstGeom>
          <a:noFill/>
        </p:spPr>
      </p:pic>
      <p:pic>
        <p:nvPicPr>
          <p:cNvPr id="20" name="Picture 19"/>
          <p:cNvPicPr/>
          <p:nvPr/>
        </p:nvPicPr>
        <p:blipFill>
          <a:blip r:embed="rId4">
            <a:extLst>
              <a:ext uri="{28A0092B-C50C-407E-A947-70E740481C1C}">
                <a14:useLocalDpi xmlns:a14="http://schemas.microsoft.com/office/drawing/2010/main" val="0"/>
              </a:ext>
            </a:extLst>
          </a:blip>
          <a:srcRect/>
          <a:stretch>
            <a:fillRect/>
          </a:stretch>
        </p:blipFill>
        <p:spPr bwMode="auto">
          <a:xfrm>
            <a:off x="5969032" y="872237"/>
            <a:ext cx="3403568" cy="2534920"/>
          </a:xfrm>
          <a:prstGeom prst="rect">
            <a:avLst/>
          </a:prstGeom>
          <a:noFill/>
        </p:spPr>
      </p:pic>
      <p:sp>
        <p:nvSpPr>
          <p:cNvPr id="21" name="Rectangle 20"/>
          <p:cNvSpPr/>
          <p:nvPr/>
        </p:nvSpPr>
        <p:spPr>
          <a:xfrm>
            <a:off x="2868668" y="3407156"/>
            <a:ext cx="1498615"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Noise in room</a:t>
            </a:r>
            <a:endParaRPr lang="en-US" dirty="0"/>
          </a:p>
        </p:txBody>
      </p:sp>
      <p:sp>
        <p:nvSpPr>
          <p:cNvPr id="22" name="Rectangle 21"/>
          <p:cNvSpPr/>
          <p:nvPr/>
        </p:nvSpPr>
        <p:spPr>
          <a:xfrm>
            <a:off x="6016175" y="3407156"/>
            <a:ext cx="1254895"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Room RT60</a:t>
            </a:r>
            <a:endParaRPr lang="en-US" dirty="0"/>
          </a:p>
        </p:txBody>
      </p:sp>
      <p:pic>
        <p:nvPicPr>
          <p:cNvPr id="23" name="Picture 22"/>
          <p:cNvPicPr>
            <a:picLocks noChangeAspect="1"/>
          </p:cNvPicPr>
          <p:nvPr/>
        </p:nvPicPr>
        <p:blipFill>
          <a:blip r:embed="rId5"/>
          <a:stretch>
            <a:fillRect/>
          </a:stretch>
        </p:blipFill>
        <p:spPr>
          <a:xfrm>
            <a:off x="0" y="3776488"/>
            <a:ext cx="7052691" cy="2653284"/>
          </a:xfrm>
          <a:prstGeom prst="rect">
            <a:avLst/>
          </a:prstGeom>
        </p:spPr>
      </p:pic>
      <p:sp>
        <p:nvSpPr>
          <p:cNvPr id="26" name="Rectangle 25"/>
          <p:cNvSpPr/>
          <p:nvPr/>
        </p:nvSpPr>
        <p:spPr>
          <a:xfrm>
            <a:off x="245842" y="6431312"/>
            <a:ext cx="2143915" cy="461665"/>
          </a:xfrm>
          <a:prstGeom prst="rect">
            <a:avLst/>
          </a:prstGeom>
        </p:spPr>
        <p:txBody>
          <a:bodyPr wrap="square">
            <a:spAutoFit/>
          </a:bodyPr>
          <a:lstStyle/>
          <a:p>
            <a:r>
              <a:rPr lang="en-US" sz="2400" dirty="0">
                <a:latin typeface="Calibri" panose="020F0502020204030204" pitchFamily="34" charset="0"/>
                <a:ea typeface="Calibri" panose="020F0502020204030204" pitchFamily="34" charset="0"/>
                <a:cs typeface="Arial" panose="020B0604020202020204" pitchFamily="34" charset="0"/>
              </a:rPr>
              <a:t>Direct SPL</a:t>
            </a:r>
            <a:endParaRPr lang="en-US" sz="2400" dirty="0"/>
          </a:p>
        </p:txBody>
      </p:sp>
    </p:spTree>
    <p:extLst>
      <p:ext uri="{BB962C8B-B14F-4D97-AF65-F5344CB8AC3E}">
        <p14:creationId xmlns:p14="http://schemas.microsoft.com/office/powerpoint/2010/main" val="20043692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73152" y="3301680"/>
            <a:ext cx="3849624" cy="2262759"/>
          </a:xfrm>
          <a:prstGeom prst="rect">
            <a:avLst/>
          </a:prstGeom>
          <a:noFill/>
        </p:spPr>
      </p:pic>
      <p:sp>
        <p:nvSpPr>
          <p:cNvPr id="8" name="Rectangle 7"/>
          <p:cNvSpPr/>
          <p:nvPr/>
        </p:nvSpPr>
        <p:spPr>
          <a:xfrm>
            <a:off x="643137" y="5676864"/>
            <a:ext cx="1203951" cy="523220"/>
          </a:xfrm>
          <a:prstGeom prst="rect">
            <a:avLst/>
          </a:prstGeom>
        </p:spPr>
        <p:txBody>
          <a:bodyPr wrap="square">
            <a:spAutoFit/>
          </a:bodyPr>
          <a:lstStyle/>
          <a:p>
            <a:r>
              <a:rPr lang="en-US" sz="2800" dirty="0">
                <a:latin typeface="Calibri" panose="020F0502020204030204" pitchFamily="34" charset="0"/>
                <a:ea typeface="Calibri" panose="020F0502020204030204" pitchFamily="34" charset="0"/>
                <a:cs typeface="Arial" panose="020B0604020202020204" pitchFamily="34" charset="0"/>
              </a:rPr>
              <a:t>ALC</a:t>
            </a:r>
            <a:endParaRPr lang="en-US" sz="2800" dirty="0"/>
          </a:p>
        </p:txBody>
      </p:sp>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5154168" y="3428964"/>
            <a:ext cx="5827776" cy="2247900"/>
          </a:xfrm>
          <a:prstGeom prst="rect">
            <a:avLst/>
          </a:prstGeom>
          <a:noFill/>
        </p:spPr>
      </p:pic>
      <p:sp>
        <p:nvSpPr>
          <p:cNvPr id="10" name="Rectangle 9"/>
          <p:cNvSpPr/>
          <p:nvPr/>
        </p:nvSpPr>
        <p:spPr>
          <a:xfrm>
            <a:off x="6598295" y="5676864"/>
            <a:ext cx="1469761"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STI Eng. room</a:t>
            </a:r>
            <a:endParaRPr lang="en-US" dirty="0"/>
          </a:p>
        </p:txBody>
      </p:sp>
      <p:pic>
        <p:nvPicPr>
          <p:cNvPr id="11" name="Picture 10"/>
          <p:cNvPicPr/>
          <p:nvPr/>
        </p:nvPicPr>
        <p:blipFill>
          <a:blip r:embed="rId4">
            <a:extLst>
              <a:ext uri="{28A0092B-C50C-407E-A947-70E740481C1C}">
                <a14:useLocalDpi xmlns:a14="http://schemas.microsoft.com/office/drawing/2010/main" val="0"/>
              </a:ext>
            </a:extLst>
          </a:blip>
          <a:srcRect/>
          <a:stretch>
            <a:fillRect/>
          </a:stretch>
        </p:blipFill>
        <p:spPr bwMode="auto">
          <a:xfrm>
            <a:off x="2178939" y="-92138"/>
            <a:ext cx="5067300" cy="2653284"/>
          </a:xfrm>
          <a:prstGeom prst="rect">
            <a:avLst/>
          </a:prstGeom>
          <a:noFill/>
        </p:spPr>
      </p:pic>
      <p:sp>
        <p:nvSpPr>
          <p:cNvPr id="12" name="Rectangle 11"/>
          <p:cNvSpPr/>
          <p:nvPr/>
        </p:nvSpPr>
        <p:spPr>
          <a:xfrm>
            <a:off x="3528413" y="2727590"/>
            <a:ext cx="2368352" cy="461665"/>
          </a:xfrm>
          <a:prstGeom prst="rect">
            <a:avLst/>
          </a:prstGeom>
        </p:spPr>
        <p:txBody>
          <a:bodyPr wrap="square">
            <a:spAutoFit/>
          </a:bodyPr>
          <a:lstStyle/>
          <a:p>
            <a:r>
              <a:rPr lang="en-US" sz="2400" dirty="0">
                <a:latin typeface="Calibri" panose="020F0502020204030204" pitchFamily="34" charset="0"/>
                <a:ea typeface="Calibri" panose="020F0502020204030204" pitchFamily="34" charset="0"/>
                <a:cs typeface="Arial" panose="020B0604020202020204" pitchFamily="34" charset="0"/>
              </a:rPr>
              <a:t>Total SPL</a:t>
            </a:r>
            <a:endParaRPr lang="en-US" sz="2400" dirty="0"/>
          </a:p>
        </p:txBody>
      </p:sp>
    </p:spTree>
    <p:extLst>
      <p:ext uri="{BB962C8B-B14F-4D97-AF65-F5344CB8AC3E}">
        <p14:creationId xmlns:p14="http://schemas.microsoft.com/office/powerpoint/2010/main" val="7080623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p:cNvPicPr>
            <a:picLocks noGrp="1" noChangeAspect="1"/>
          </p:cNvPicPr>
          <p:nvPr>
            <p:ph idx="1"/>
          </p:nvPr>
        </p:nvPicPr>
        <p:blipFill>
          <a:blip r:embed="rId2"/>
          <a:stretch>
            <a:fillRect/>
          </a:stretch>
        </p:blipFill>
        <p:spPr>
          <a:xfrm>
            <a:off x="0" y="969264"/>
            <a:ext cx="7158445" cy="5550408"/>
          </a:xfrm>
          <a:prstGeom prst="rect">
            <a:avLst/>
          </a:prstGeom>
        </p:spPr>
      </p:pic>
      <p:sp>
        <p:nvSpPr>
          <p:cNvPr id="8" name="TextBox 7"/>
          <p:cNvSpPr txBox="1"/>
          <p:nvPr/>
        </p:nvSpPr>
        <p:spPr>
          <a:xfrm>
            <a:off x="283464" y="182880"/>
            <a:ext cx="5468112" cy="523220"/>
          </a:xfrm>
          <a:prstGeom prst="rect">
            <a:avLst/>
          </a:prstGeom>
          <a:noFill/>
        </p:spPr>
        <p:txBody>
          <a:bodyPr wrap="square" rtlCol="0">
            <a:spAutoFit/>
          </a:bodyPr>
          <a:lstStyle/>
          <a:p>
            <a:r>
              <a:rPr lang="en-US" sz="2800" dirty="0" smtClean="0"/>
              <a:t>INSUL</a:t>
            </a:r>
            <a:r>
              <a:rPr lang="en-US" dirty="0" smtClean="0"/>
              <a:t> </a:t>
            </a:r>
            <a:endParaRPr lang="en-US" dirty="0"/>
          </a:p>
        </p:txBody>
      </p:sp>
    </p:spTree>
    <p:extLst>
      <p:ext uri="{BB962C8B-B14F-4D97-AF65-F5344CB8AC3E}">
        <p14:creationId xmlns:p14="http://schemas.microsoft.com/office/powerpoint/2010/main" val="16849161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7"/>
          <p:cNvPicPr>
            <a:picLocks noGrp="1" noChangeAspect="1"/>
          </p:cNvPicPr>
          <p:nvPr>
            <p:ph idx="1"/>
          </p:nvPr>
        </p:nvPicPr>
        <p:blipFill>
          <a:blip r:embed="rId2"/>
          <a:stretch>
            <a:fillRect/>
          </a:stretch>
        </p:blipFill>
        <p:spPr>
          <a:xfrm>
            <a:off x="0" y="451872"/>
            <a:ext cx="5841508" cy="1953849"/>
          </a:xfrm>
          <a:prstGeom prst="rect">
            <a:avLst/>
          </a:prstGeom>
        </p:spPr>
      </p:pic>
      <p:pic>
        <p:nvPicPr>
          <p:cNvPr id="11" name="Picture 10"/>
          <p:cNvPicPr>
            <a:picLocks noChangeAspect="1"/>
          </p:cNvPicPr>
          <p:nvPr/>
        </p:nvPicPr>
        <p:blipFill>
          <a:blip r:embed="rId3"/>
          <a:stretch>
            <a:fillRect/>
          </a:stretch>
        </p:blipFill>
        <p:spPr>
          <a:xfrm>
            <a:off x="0" y="2334969"/>
            <a:ext cx="5841507" cy="1979528"/>
          </a:xfrm>
          <a:prstGeom prst="rect">
            <a:avLst/>
          </a:prstGeom>
        </p:spPr>
      </p:pic>
      <p:sp>
        <p:nvSpPr>
          <p:cNvPr id="12" name="Text Placeholder 11"/>
          <p:cNvSpPr>
            <a:spLocks noGrp="1"/>
          </p:cNvSpPr>
          <p:nvPr>
            <p:ph type="body" idx="1"/>
          </p:nvPr>
        </p:nvSpPr>
        <p:spPr>
          <a:xfrm>
            <a:off x="521208" y="0"/>
            <a:ext cx="4937760" cy="736282"/>
          </a:xfrm>
        </p:spPr>
        <p:txBody>
          <a:bodyPr/>
          <a:lstStyle/>
          <a:p>
            <a:r>
              <a:rPr lang="en-US" dirty="0" smtClean="0"/>
              <a:t>STC value </a:t>
            </a:r>
            <a:endParaRPr lang="en-US" dirty="0"/>
          </a:p>
        </p:txBody>
      </p:sp>
      <p:pic>
        <p:nvPicPr>
          <p:cNvPr id="13" name="Picture 12"/>
          <p:cNvPicPr>
            <a:picLocks noChangeAspect="1"/>
          </p:cNvPicPr>
          <p:nvPr/>
        </p:nvPicPr>
        <p:blipFill>
          <a:blip r:embed="rId4"/>
          <a:stretch>
            <a:fillRect/>
          </a:stretch>
        </p:blipFill>
        <p:spPr>
          <a:xfrm>
            <a:off x="2920753" y="4288818"/>
            <a:ext cx="6248400" cy="2569182"/>
          </a:xfrm>
          <a:prstGeom prst="rect">
            <a:avLst/>
          </a:prstGeom>
        </p:spPr>
      </p:pic>
      <p:sp>
        <p:nvSpPr>
          <p:cNvPr id="14" name="TextBox 13"/>
          <p:cNvSpPr txBox="1"/>
          <p:nvPr/>
        </p:nvSpPr>
        <p:spPr>
          <a:xfrm>
            <a:off x="6830568" y="4314497"/>
            <a:ext cx="2148840" cy="369332"/>
          </a:xfrm>
          <a:prstGeom prst="rect">
            <a:avLst/>
          </a:prstGeom>
          <a:noFill/>
        </p:spPr>
        <p:txBody>
          <a:bodyPr wrap="square" rtlCol="0">
            <a:spAutoFit/>
          </a:bodyPr>
          <a:lstStyle/>
          <a:p>
            <a:r>
              <a:rPr lang="en-US" dirty="0" smtClean="0"/>
              <a:t>Total STC </a:t>
            </a:r>
            <a:endParaRPr lang="en-US" dirty="0"/>
          </a:p>
        </p:txBody>
      </p:sp>
    </p:spTree>
    <p:extLst>
      <p:ext uri="{BB962C8B-B14F-4D97-AF65-F5344CB8AC3E}">
        <p14:creationId xmlns:p14="http://schemas.microsoft.com/office/powerpoint/2010/main" val="39900805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058400" cy="1450757"/>
          </a:xfrm>
        </p:spPr>
        <p:txBody>
          <a:bodyPr/>
          <a:lstStyle/>
          <a:p>
            <a:r>
              <a:rPr lang="en-US" dirty="0" smtClean="0"/>
              <a:t>Internal wall</a:t>
            </a:r>
            <a:endParaRPr lang="en-US" dirty="0"/>
          </a:p>
        </p:txBody>
      </p:sp>
      <p:pic>
        <p:nvPicPr>
          <p:cNvPr id="7" name="Content Placeholder 5"/>
          <p:cNvPicPr>
            <a:picLocks noGrp="1" noChangeAspect="1"/>
          </p:cNvPicPr>
          <p:nvPr>
            <p:ph idx="1"/>
          </p:nvPr>
        </p:nvPicPr>
        <p:blipFill>
          <a:blip r:embed="rId2"/>
          <a:stretch>
            <a:fillRect/>
          </a:stretch>
        </p:blipFill>
        <p:spPr>
          <a:xfrm>
            <a:off x="210897" y="1737360"/>
            <a:ext cx="6619671" cy="4560298"/>
          </a:xfrm>
          <a:prstGeom prst="rect">
            <a:avLst/>
          </a:prstGeom>
        </p:spPr>
      </p:pic>
      <p:pic>
        <p:nvPicPr>
          <p:cNvPr id="8" name="Picture 7"/>
          <p:cNvPicPr>
            <a:picLocks noChangeAspect="1"/>
          </p:cNvPicPr>
          <p:nvPr/>
        </p:nvPicPr>
        <p:blipFill>
          <a:blip r:embed="rId3"/>
          <a:stretch>
            <a:fillRect/>
          </a:stretch>
        </p:blipFill>
        <p:spPr>
          <a:xfrm>
            <a:off x="6906768" y="1737360"/>
            <a:ext cx="5074920" cy="3726371"/>
          </a:xfrm>
          <a:prstGeom prst="rect">
            <a:avLst/>
          </a:prstGeom>
        </p:spPr>
      </p:pic>
      <p:sp>
        <p:nvSpPr>
          <p:cNvPr id="9" name="TextBox 8"/>
          <p:cNvSpPr txBox="1"/>
          <p:nvPr/>
        </p:nvSpPr>
        <p:spPr>
          <a:xfrm>
            <a:off x="7013448" y="1041710"/>
            <a:ext cx="4968240" cy="369332"/>
          </a:xfrm>
          <a:prstGeom prst="rect">
            <a:avLst/>
          </a:prstGeom>
          <a:noFill/>
        </p:spPr>
        <p:txBody>
          <a:bodyPr wrap="square" rtlCol="0">
            <a:spAutoFit/>
          </a:bodyPr>
          <a:lstStyle/>
          <a:p>
            <a:r>
              <a:rPr lang="en-US" dirty="0" smtClean="0"/>
              <a:t>Partition Sound </a:t>
            </a:r>
            <a:r>
              <a:rPr lang="en-US" dirty="0"/>
              <a:t>Transmission Class (</a:t>
            </a:r>
            <a:r>
              <a:rPr lang="en-US" dirty="0" smtClean="0"/>
              <a:t>STC) standard </a:t>
            </a:r>
            <a:endParaRPr lang="en-US" dirty="0"/>
          </a:p>
        </p:txBody>
      </p:sp>
    </p:spTree>
    <p:extLst>
      <p:ext uri="{BB962C8B-B14F-4D97-AF65-F5344CB8AC3E}">
        <p14:creationId xmlns:p14="http://schemas.microsoft.com/office/powerpoint/2010/main" val="31293149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0"/>
            <a:ext cx="10058400" cy="1450757"/>
          </a:xfrm>
        </p:spPr>
        <p:txBody>
          <a:bodyPr/>
          <a:lstStyle/>
          <a:p>
            <a:r>
              <a:rPr lang="en-US" dirty="0" smtClean="0"/>
              <a:t>Ceiling </a:t>
            </a:r>
            <a:endParaRPr lang="en-US" dirty="0"/>
          </a:p>
        </p:txBody>
      </p:sp>
      <p:pic>
        <p:nvPicPr>
          <p:cNvPr id="8" name="Picture 7"/>
          <p:cNvPicPr>
            <a:picLocks noChangeAspect="1"/>
          </p:cNvPicPr>
          <p:nvPr/>
        </p:nvPicPr>
        <p:blipFill>
          <a:blip r:embed="rId2"/>
          <a:stretch>
            <a:fillRect/>
          </a:stretch>
        </p:blipFill>
        <p:spPr>
          <a:xfrm>
            <a:off x="5221224" y="3263292"/>
            <a:ext cx="6744789" cy="3298600"/>
          </a:xfrm>
          <a:prstGeom prst="rect">
            <a:avLst/>
          </a:prstGeom>
        </p:spPr>
      </p:pic>
      <p:pic>
        <p:nvPicPr>
          <p:cNvPr id="9" name="Picture 8"/>
          <p:cNvPicPr>
            <a:picLocks noChangeAspect="1"/>
          </p:cNvPicPr>
          <p:nvPr/>
        </p:nvPicPr>
        <p:blipFill>
          <a:blip r:embed="rId3"/>
          <a:stretch>
            <a:fillRect/>
          </a:stretch>
        </p:blipFill>
        <p:spPr>
          <a:xfrm>
            <a:off x="0" y="1644042"/>
            <a:ext cx="6000750" cy="1619250"/>
          </a:xfrm>
          <a:prstGeom prst="rect">
            <a:avLst/>
          </a:prstGeom>
        </p:spPr>
      </p:pic>
    </p:spTree>
    <p:extLst>
      <p:ext uri="{BB962C8B-B14F-4D97-AF65-F5344CB8AC3E}">
        <p14:creationId xmlns:p14="http://schemas.microsoft.com/office/powerpoint/2010/main" val="39169089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Aspect </a:t>
            </a:r>
            <a:endParaRPr lang="en-US" dirty="0"/>
          </a:p>
        </p:txBody>
      </p:sp>
      <p:pic>
        <p:nvPicPr>
          <p:cNvPr id="9" name="Picture 8"/>
          <p:cNvPicPr/>
          <p:nvPr/>
        </p:nvPicPr>
        <p:blipFill>
          <a:blip r:embed="rId2"/>
          <a:stretch>
            <a:fillRect/>
          </a:stretch>
        </p:blipFill>
        <p:spPr>
          <a:xfrm>
            <a:off x="5583301" y="1906397"/>
            <a:ext cx="6127750" cy="4334510"/>
          </a:xfrm>
          <a:prstGeom prst="rect">
            <a:avLst/>
          </a:prstGeom>
        </p:spPr>
      </p:pic>
      <p:pic>
        <p:nvPicPr>
          <p:cNvPr id="10" name="Picture 9"/>
          <p:cNvPicPr/>
          <p:nvPr/>
        </p:nvPicPr>
        <p:blipFill>
          <a:blip r:embed="rId3"/>
          <a:stretch>
            <a:fillRect/>
          </a:stretch>
        </p:blipFill>
        <p:spPr>
          <a:xfrm>
            <a:off x="167005" y="1906397"/>
            <a:ext cx="5072507" cy="4334510"/>
          </a:xfrm>
          <a:prstGeom prst="rect">
            <a:avLst/>
          </a:prstGeom>
        </p:spPr>
      </p:pic>
    </p:spTree>
    <p:extLst>
      <p:ext uri="{BB962C8B-B14F-4D97-AF65-F5344CB8AC3E}">
        <p14:creationId xmlns:p14="http://schemas.microsoft.com/office/powerpoint/2010/main" val="25608675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57164" y="263390"/>
            <a:ext cx="4126316" cy="584775"/>
          </a:xfrm>
          <a:prstGeom prst="rect">
            <a:avLst/>
          </a:prstGeom>
        </p:spPr>
        <p:txBody>
          <a:bodyPr wrap="square">
            <a:spAutoFit/>
          </a:bodyPr>
          <a:lstStyle/>
          <a:p>
            <a:r>
              <a:rPr lang="en-US" sz="3200" dirty="0"/>
              <a:t>Structural Aspects</a:t>
            </a:r>
          </a:p>
        </p:txBody>
      </p:sp>
      <p:sp>
        <p:nvSpPr>
          <p:cNvPr id="8" name="Rectangle 7"/>
          <p:cNvSpPr/>
          <p:nvPr/>
        </p:nvSpPr>
        <p:spPr>
          <a:xfrm>
            <a:off x="131064" y="1724859"/>
            <a:ext cx="6096000" cy="1754326"/>
          </a:xfrm>
          <a:prstGeom prst="rect">
            <a:avLst/>
          </a:prstGeom>
        </p:spPr>
        <p:txBody>
          <a:bodyPr>
            <a:spAutoFit/>
          </a:bodyPr>
          <a:lstStyle/>
          <a:p>
            <a:pPr algn="just"/>
            <a:r>
              <a:rPr lang="en-GB" dirty="0"/>
              <a:t>This chapter explains the structural design of the building. </a:t>
            </a:r>
          </a:p>
          <a:p>
            <a:pPr algn="just"/>
            <a:r>
              <a:rPr lang="en-GB" dirty="0" smtClean="0"/>
              <a:t>At the beginning, the building was divided into two blocks </a:t>
            </a:r>
          </a:p>
          <a:p>
            <a:pPr algn="just"/>
            <a:r>
              <a:rPr lang="en-GB" dirty="0" smtClean="0"/>
              <a:t>as shown in the figure, and then by using ETABS program, </a:t>
            </a:r>
          </a:p>
          <a:p>
            <a:pPr algn="just"/>
            <a:r>
              <a:rPr lang="en-GB" dirty="0" smtClean="0"/>
              <a:t>each block was modelled and analysed, also the preliminary </a:t>
            </a:r>
          </a:p>
          <a:p>
            <a:pPr algn="just"/>
            <a:r>
              <a:rPr lang="en-GB" dirty="0" smtClean="0"/>
              <a:t>design of the structural elements such as columns, walls,</a:t>
            </a:r>
          </a:p>
          <a:p>
            <a:pPr algn="just"/>
            <a:r>
              <a:rPr lang="en-GB" dirty="0" smtClean="0"/>
              <a:t> beams and slabs was determined and checks.</a:t>
            </a:r>
            <a:endParaRPr lang="en-US" dirty="0"/>
          </a:p>
        </p:txBody>
      </p:sp>
      <p:pic>
        <p:nvPicPr>
          <p:cNvPr id="9" name="Picture 8"/>
          <p:cNvPicPr>
            <a:picLocks noChangeAspect="1"/>
          </p:cNvPicPr>
          <p:nvPr/>
        </p:nvPicPr>
        <p:blipFill>
          <a:blip r:embed="rId2"/>
          <a:stretch>
            <a:fillRect/>
          </a:stretch>
        </p:blipFill>
        <p:spPr>
          <a:xfrm>
            <a:off x="6245352" y="0"/>
            <a:ext cx="5742432" cy="4619053"/>
          </a:xfrm>
          <a:prstGeom prst="rect">
            <a:avLst/>
          </a:prstGeom>
        </p:spPr>
      </p:pic>
      <p:sp>
        <p:nvSpPr>
          <p:cNvPr id="10" name="Rectangle 9"/>
          <p:cNvSpPr/>
          <p:nvPr/>
        </p:nvSpPr>
        <p:spPr>
          <a:xfrm>
            <a:off x="131064" y="3988570"/>
            <a:ext cx="6096000" cy="2308324"/>
          </a:xfrm>
          <a:prstGeom prst="rect">
            <a:avLst/>
          </a:prstGeom>
        </p:spPr>
        <p:txBody>
          <a:bodyPr>
            <a:spAutoFit/>
          </a:bodyPr>
          <a:lstStyle/>
          <a:p>
            <a:r>
              <a:rPr lang="en-GB" dirty="0"/>
              <a:t>Two-way ribbed slab with drop beams,</a:t>
            </a:r>
          </a:p>
          <a:p>
            <a:r>
              <a:rPr lang="en-US" dirty="0"/>
              <a:t>Slab thickness (h)=</a:t>
            </a:r>
            <a:r>
              <a:rPr lang="en-GB" dirty="0"/>
              <a:t>400 mm ribbed slab pattern </a:t>
            </a:r>
          </a:p>
          <a:p>
            <a:r>
              <a:rPr lang="en-US" dirty="0"/>
              <a:t>Beam 1: </a:t>
            </a:r>
            <a:r>
              <a:rPr lang="en-GB" dirty="0"/>
              <a:t>800 mm in depth and 800 mm in width</a:t>
            </a:r>
          </a:p>
          <a:p>
            <a:r>
              <a:rPr lang="en-US" dirty="0"/>
              <a:t>Beam 2: </a:t>
            </a:r>
            <a:r>
              <a:rPr lang="en-GB" dirty="0"/>
              <a:t>400 mm in depth and 800 mm in width </a:t>
            </a:r>
            <a:br>
              <a:rPr lang="en-GB" dirty="0"/>
            </a:br>
            <a:r>
              <a:rPr lang="en-US" dirty="0"/>
              <a:t>700 x 400 mm cross sectional for column</a:t>
            </a:r>
          </a:p>
          <a:p>
            <a:r>
              <a:rPr lang="en-GB" dirty="0"/>
              <a:t>Thickness of shear wall 1 = 200 mm</a:t>
            </a:r>
          </a:p>
          <a:p>
            <a:r>
              <a:rPr lang="en-GB" dirty="0"/>
              <a:t>Thickness of shear wall 2 (basement wall) = 300 mm </a:t>
            </a:r>
          </a:p>
          <a:p>
            <a:r>
              <a:rPr lang="en-GB" dirty="0"/>
              <a:t>Thickness of shear wall 3 = 400 mm</a:t>
            </a:r>
            <a:endParaRPr lang="en-US" dirty="0"/>
          </a:p>
        </p:txBody>
      </p:sp>
      <p:sp>
        <p:nvSpPr>
          <p:cNvPr id="11" name="Rectangle 10"/>
          <p:cNvSpPr/>
          <p:nvPr/>
        </p:nvSpPr>
        <p:spPr>
          <a:xfrm>
            <a:off x="131064" y="3547425"/>
            <a:ext cx="2194896" cy="369332"/>
          </a:xfrm>
          <a:prstGeom prst="rect">
            <a:avLst/>
          </a:prstGeom>
        </p:spPr>
        <p:txBody>
          <a:bodyPr wrap="none">
            <a:spAutoFit/>
          </a:bodyPr>
          <a:lstStyle/>
          <a:p>
            <a:pPr>
              <a:buFont typeface="Wingdings" panose="05000000000000000000" pitchFamily="2" charset="2"/>
              <a:buChar char="Ø"/>
            </a:pPr>
            <a:r>
              <a:rPr lang="en-US" b="1" dirty="0"/>
              <a:t>Preliminary design </a:t>
            </a:r>
          </a:p>
        </p:txBody>
      </p:sp>
    </p:spTree>
    <p:extLst>
      <p:ext uri="{BB962C8B-B14F-4D97-AF65-F5344CB8AC3E}">
        <p14:creationId xmlns:p14="http://schemas.microsoft.com/office/powerpoint/2010/main" val="42326621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365760"/>
            <a:ext cx="5029200" cy="30358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3"/>
          <a:stretch>
            <a:fillRect/>
          </a:stretch>
        </p:blipFill>
        <p:spPr>
          <a:xfrm>
            <a:off x="5029200" y="365760"/>
            <a:ext cx="6305550" cy="30358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4"/>
          <a:stretch>
            <a:fillRect/>
          </a:stretch>
        </p:blipFill>
        <p:spPr>
          <a:xfrm>
            <a:off x="0" y="3401568"/>
            <a:ext cx="5029199" cy="32918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a:picLocks noChangeAspect="1"/>
          </p:cNvPicPr>
          <p:nvPr/>
        </p:nvPicPr>
        <p:blipFill>
          <a:blip r:embed="rId5"/>
          <a:stretch>
            <a:fillRect/>
          </a:stretch>
        </p:blipFill>
        <p:spPr>
          <a:xfrm>
            <a:off x="5029198" y="3401568"/>
            <a:ext cx="6305551" cy="32918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TextBox 10"/>
          <p:cNvSpPr txBox="1"/>
          <p:nvPr/>
        </p:nvSpPr>
        <p:spPr>
          <a:xfrm>
            <a:off x="2276856" y="3035808"/>
            <a:ext cx="1856232" cy="369332"/>
          </a:xfrm>
          <a:prstGeom prst="rect">
            <a:avLst/>
          </a:prstGeom>
          <a:noFill/>
        </p:spPr>
        <p:txBody>
          <a:bodyPr wrap="square" rtlCol="0">
            <a:spAutoFit/>
          </a:bodyPr>
          <a:lstStyle/>
          <a:p>
            <a:r>
              <a:rPr lang="en-US" dirty="0" smtClean="0"/>
              <a:t>Basement </a:t>
            </a:r>
            <a:endParaRPr lang="en-US" dirty="0"/>
          </a:p>
        </p:txBody>
      </p:sp>
      <p:sp>
        <p:nvSpPr>
          <p:cNvPr id="12" name="TextBox 11"/>
          <p:cNvSpPr txBox="1"/>
          <p:nvPr/>
        </p:nvSpPr>
        <p:spPr>
          <a:xfrm>
            <a:off x="8784336" y="2932176"/>
            <a:ext cx="1856232" cy="369332"/>
          </a:xfrm>
          <a:prstGeom prst="rect">
            <a:avLst/>
          </a:prstGeom>
          <a:noFill/>
        </p:spPr>
        <p:txBody>
          <a:bodyPr wrap="square" rtlCol="0">
            <a:spAutoFit/>
          </a:bodyPr>
          <a:lstStyle/>
          <a:p>
            <a:r>
              <a:rPr lang="en-US" dirty="0" smtClean="0"/>
              <a:t>Ground  </a:t>
            </a:r>
            <a:endParaRPr lang="en-US" dirty="0"/>
          </a:p>
        </p:txBody>
      </p:sp>
      <p:sp>
        <p:nvSpPr>
          <p:cNvPr id="13" name="TextBox 12"/>
          <p:cNvSpPr txBox="1"/>
          <p:nvPr/>
        </p:nvSpPr>
        <p:spPr>
          <a:xfrm>
            <a:off x="2097024" y="6252710"/>
            <a:ext cx="1856232" cy="369332"/>
          </a:xfrm>
          <a:prstGeom prst="rect">
            <a:avLst/>
          </a:prstGeom>
          <a:noFill/>
        </p:spPr>
        <p:txBody>
          <a:bodyPr wrap="square" rtlCol="0">
            <a:spAutoFit/>
          </a:bodyPr>
          <a:lstStyle/>
          <a:p>
            <a:r>
              <a:rPr lang="en-US" dirty="0" smtClean="0"/>
              <a:t>First   </a:t>
            </a:r>
            <a:endParaRPr lang="en-US" dirty="0"/>
          </a:p>
        </p:txBody>
      </p:sp>
      <p:sp>
        <p:nvSpPr>
          <p:cNvPr id="14" name="TextBox 13"/>
          <p:cNvSpPr txBox="1"/>
          <p:nvPr/>
        </p:nvSpPr>
        <p:spPr>
          <a:xfrm>
            <a:off x="7856220" y="6252710"/>
            <a:ext cx="1856232" cy="369332"/>
          </a:xfrm>
          <a:prstGeom prst="rect">
            <a:avLst/>
          </a:prstGeom>
          <a:noFill/>
        </p:spPr>
        <p:txBody>
          <a:bodyPr wrap="square" rtlCol="0">
            <a:spAutoFit/>
          </a:bodyPr>
          <a:lstStyle/>
          <a:p>
            <a:r>
              <a:rPr lang="en-US" dirty="0" smtClean="0"/>
              <a:t>Second   </a:t>
            </a:r>
            <a:endParaRPr lang="en-US" dirty="0"/>
          </a:p>
        </p:txBody>
      </p:sp>
      <p:sp>
        <p:nvSpPr>
          <p:cNvPr id="15" name="TextBox 14"/>
          <p:cNvSpPr txBox="1"/>
          <p:nvPr/>
        </p:nvSpPr>
        <p:spPr>
          <a:xfrm>
            <a:off x="64008" y="0"/>
            <a:ext cx="3675888" cy="369332"/>
          </a:xfrm>
          <a:prstGeom prst="rect">
            <a:avLst/>
          </a:prstGeom>
          <a:noFill/>
        </p:spPr>
        <p:txBody>
          <a:bodyPr wrap="square" rtlCol="0">
            <a:spAutoFit/>
          </a:bodyPr>
          <a:lstStyle/>
          <a:p>
            <a:r>
              <a:rPr lang="en-US" dirty="0" smtClean="0"/>
              <a:t>Column  design </a:t>
            </a:r>
            <a:endParaRPr lang="en-US" dirty="0"/>
          </a:p>
        </p:txBody>
      </p:sp>
    </p:spTree>
    <p:extLst>
      <p:ext uri="{BB962C8B-B14F-4D97-AF65-F5344CB8AC3E}">
        <p14:creationId xmlns:p14="http://schemas.microsoft.com/office/powerpoint/2010/main" val="3388126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82867" y="220717"/>
            <a:ext cx="5234153" cy="1334813"/>
          </a:xfrm>
          <a:solidFill>
            <a:schemeClr val="tx1">
              <a:lumMod val="50000"/>
              <a:lumOff val="50000"/>
            </a:schemeClr>
          </a:solidFill>
        </p:spPr>
        <p:txBody>
          <a:bodyPr/>
          <a:lstStyle/>
          <a:p>
            <a:r>
              <a:rPr lang="en-US" b="1" dirty="0" smtClean="0">
                <a:solidFill>
                  <a:schemeClr val="bg1"/>
                </a:solidFill>
              </a:rPr>
              <a:t>Site</a:t>
            </a:r>
            <a:r>
              <a:rPr lang="en-US" b="1" dirty="0" smtClean="0"/>
              <a:t> </a:t>
            </a:r>
            <a:r>
              <a:rPr lang="en-US" b="1" dirty="0" smtClean="0">
                <a:solidFill>
                  <a:schemeClr val="bg1"/>
                </a:solidFill>
              </a:rPr>
              <a:t>Analysis</a:t>
            </a:r>
            <a:r>
              <a:rPr lang="en-US" b="1" dirty="0" smtClean="0"/>
              <a:t> </a:t>
            </a:r>
            <a:endParaRPr lang="en-US" b="1" dirty="0"/>
          </a:p>
        </p:txBody>
      </p:sp>
      <p:sp>
        <p:nvSpPr>
          <p:cNvPr id="3" name="عنصر نائب للمحتوى 2"/>
          <p:cNvSpPr>
            <a:spLocks noGrp="1"/>
          </p:cNvSpPr>
          <p:nvPr>
            <p:ph idx="1"/>
          </p:nvPr>
        </p:nvSpPr>
        <p:spPr>
          <a:xfrm>
            <a:off x="710224" y="1731369"/>
            <a:ext cx="4979552" cy="2243958"/>
          </a:xfrm>
        </p:spPr>
        <p:txBody>
          <a:bodyPr/>
          <a:lstStyle/>
          <a:p>
            <a:r>
              <a:rPr lang="en-US" dirty="0"/>
              <a:t>The land on which the municipality will be built is located on Haifa Street, located in the </a:t>
            </a:r>
            <a:r>
              <a:rPr lang="en-US" dirty="0" err="1"/>
              <a:t>Rafidia</a:t>
            </a:r>
            <a:r>
              <a:rPr lang="en-US" dirty="0"/>
              <a:t> district in Nablus</a:t>
            </a:r>
            <a:r>
              <a:rPr lang="en-US" dirty="0" smtClean="0"/>
              <a:t>.</a:t>
            </a:r>
          </a:p>
          <a:p>
            <a:endParaRPr lang="en-US" dirty="0"/>
          </a:p>
          <a:p>
            <a:endParaRPr lang="en-US" dirty="0" smtClean="0"/>
          </a:p>
          <a:p>
            <a:endParaRPr lang="en-US"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6970" y="83557"/>
            <a:ext cx="3815030" cy="3080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1642103" y="6220485"/>
            <a:ext cx="766713" cy="707886"/>
          </a:xfrm>
          <a:prstGeom prst="rect">
            <a:avLst/>
          </a:prstGeom>
          <a:noFill/>
        </p:spPr>
        <p:txBody>
          <a:bodyPr wrap="square" rtlCol="0">
            <a:spAutoFit/>
          </a:bodyPr>
          <a:lstStyle/>
          <a:p>
            <a:r>
              <a:rPr lang="ar-SA" sz="4000" b="1" dirty="0" smtClean="0">
                <a:solidFill>
                  <a:schemeClr val="bg1"/>
                </a:solidFill>
              </a:rPr>
              <a:t>3</a:t>
            </a:r>
            <a:endParaRPr lang="en-US" sz="4000" b="1" dirty="0">
              <a:solidFill>
                <a:schemeClr val="bg1"/>
              </a:solidFill>
            </a:endParaRPr>
          </a:p>
        </p:txBody>
      </p:sp>
      <p:sp>
        <p:nvSpPr>
          <p:cNvPr id="4" name="Rectangle 3"/>
          <p:cNvSpPr/>
          <p:nvPr/>
        </p:nvSpPr>
        <p:spPr>
          <a:xfrm>
            <a:off x="451943" y="2692305"/>
            <a:ext cx="6096000" cy="2917722"/>
          </a:xfrm>
          <a:prstGeom prst="rect">
            <a:avLst/>
          </a:prstGeom>
        </p:spPr>
        <p:txBody>
          <a:bodyPr>
            <a:spAutoFit/>
          </a:bodyPr>
          <a:lstStyle/>
          <a:p>
            <a:pPr lvl="0" defTabSz="914400">
              <a:lnSpc>
                <a:spcPct val="90000"/>
              </a:lnSpc>
              <a:spcBef>
                <a:spcPct val="30000"/>
              </a:spcBef>
              <a:buClr>
                <a:srgbClr val="A5A5A5"/>
              </a:buClr>
            </a:pPr>
            <a:r>
              <a:rPr lang="en-US" sz="2400" b="1" dirty="0">
                <a:solidFill>
                  <a:prstClr val="black"/>
                </a:solidFill>
                <a:latin typeface="Times New Roman" panose="02020603050405020304" pitchFamily="18" charset="0"/>
                <a:cs typeface="Times New Roman" panose="02020603050405020304" pitchFamily="18" charset="0"/>
              </a:rPr>
              <a:t>Areas and slope</a:t>
            </a:r>
          </a:p>
          <a:p>
            <a:endParaRPr lang="en-US" dirty="0"/>
          </a:p>
          <a:p>
            <a:endParaRPr lang="en-US" dirty="0"/>
          </a:p>
          <a:p>
            <a:r>
              <a:rPr lang="en-US" dirty="0">
                <a:latin typeface="Times New Roman" panose="02020603050405020304" pitchFamily="18" charset="0"/>
                <a:cs typeface="Times New Roman" panose="02020603050405020304" pitchFamily="18" charset="0"/>
              </a:rPr>
              <a:t>Area of land which </a:t>
            </a:r>
            <a:r>
              <a:rPr lang="en-US" dirty="0"/>
              <a:t>municipality</a:t>
            </a:r>
            <a:r>
              <a:rPr lang="en-US" dirty="0">
                <a:latin typeface="Times New Roman" panose="02020603050405020304" pitchFamily="18" charset="0"/>
                <a:cs typeface="Times New Roman" panose="02020603050405020304" pitchFamily="18" charset="0"/>
              </a:rPr>
              <a:t> is built on equals to (3380) m² with slope less than 6 % approximately. </a:t>
            </a:r>
          </a:p>
          <a:p>
            <a:endParaRPr lang="en-US" dirty="0"/>
          </a:p>
          <a:p>
            <a:endParaRPr lang="en-US" dirty="0"/>
          </a:p>
          <a:p>
            <a:endParaRPr lang="en-US" dirty="0"/>
          </a:p>
          <a:p>
            <a:endParaRPr lang="en-US" dirty="0"/>
          </a:p>
          <a:p>
            <a:endParaRPr lang="en-US" dirty="0"/>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2087" y="3260263"/>
            <a:ext cx="4700016" cy="3478865"/>
          </a:xfrm>
          <a:prstGeom prst="rect">
            <a:avLst/>
          </a:prstGeom>
        </p:spPr>
      </p:pic>
    </p:spTree>
    <p:extLst>
      <p:ext uri="{BB962C8B-B14F-4D97-AF65-F5344CB8AC3E}">
        <p14:creationId xmlns:p14="http://schemas.microsoft.com/office/powerpoint/2010/main" val="26019164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51688" y="284651"/>
            <a:ext cx="9561576" cy="882678"/>
          </a:xfrm>
          <a:prstGeom prst="rect">
            <a:avLst/>
          </a:prstGeom>
        </p:spPr>
        <p:txBody>
          <a:bodyPr wrap="square">
            <a:spAutoFit/>
          </a:bodyPr>
          <a:lstStyle/>
          <a:p>
            <a:pPr>
              <a:lnSpc>
                <a:spcPct val="107000"/>
              </a:lnSpc>
              <a:spcBef>
                <a:spcPts val="200"/>
              </a:spcBef>
            </a:pPr>
            <a:r>
              <a:rPr lang="en-US" sz="2400" b="1" dirty="0" smtClean="0">
                <a:solidFill>
                  <a:srgbClr val="2E74B5"/>
                </a:solidFill>
                <a:latin typeface="+mj-lt"/>
                <a:ea typeface="Times New Roman" panose="02020603050405020304" pitchFamily="18" charset="0"/>
                <a:cs typeface="Times New Roman" panose="02020603050405020304" pitchFamily="18" charset="0"/>
              </a:rPr>
              <a:t>Modeling </a:t>
            </a:r>
            <a:r>
              <a:rPr lang="en-US" sz="2400" b="1" dirty="0">
                <a:solidFill>
                  <a:srgbClr val="2E74B5"/>
                </a:solidFill>
                <a:latin typeface="+mj-lt"/>
                <a:ea typeface="Times New Roman" panose="02020603050405020304" pitchFamily="18" charset="0"/>
                <a:cs typeface="Times New Roman" panose="02020603050405020304" pitchFamily="18" charset="0"/>
              </a:rPr>
              <a:t>and analysis </a:t>
            </a:r>
            <a:endParaRPr lang="en-US" sz="2800" b="1" dirty="0">
              <a:solidFill>
                <a:srgbClr val="2E74B5"/>
              </a:solidFill>
              <a:latin typeface="+mj-lt"/>
              <a:ea typeface="Times New Roman" panose="02020603050405020304" pitchFamily="18" charset="0"/>
              <a:cs typeface="Times New Roman" panose="02020603050405020304" pitchFamily="18" charset="0"/>
            </a:endParaRPr>
          </a:p>
          <a:p>
            <a:pPr>
              <a:lnSpc>
                <a:spcPct val="107000"/>
              </a:lnSpc>
              <a:spcAft>
                <a:spcPts val="800"/>
              </a:spcAft>
            </a:pPr>
            <a:r>
              <a:rPr lang="en-US" sz="2400" dirty="0">
                <a:latin typeface="+mj-lt"/>
                <a:ea typeface="Calibri" panose="020F0502020204030204" pitchFamily="34" charset="0"/>
                <a:cs typeface="Arial" panose="020B0604020202020204" pitchFamily="34" charset="0"/>
              </a:rPr>
              <a:t>By using ETABS we need to modeling and analysis first &amp; second block check </a:t>
            </a:r>
            <a:endParaRPr lang="en-US" sz="2000" dirty="0">
              <a:effectLst/>
              <a:latin typeface="+mj-lt"/>
              <a:ea typeface="Calibri" panose="020F0502020204030204" pitchFamily="34" charset="0"/>
              <a:cs typeface="Arial" panose="020B0604020202020204" pitchFamily="34" charset="0"/>
            </a:endParaRPr>
          </a:p>
        </p:txBody>
      </p:sp>
      <p:pic>
        <p:nvPicPr>
          <p:cNvPr id="9" name="Picture 8"/>
          <p:cNvPicPr>
            <a:picLocks noChangeAspect="1"/>
          </p:cNvPicPr>
          <p:nvPr/>
        </p:nvPicPr>
        <p:blipFill>
          <a:blip r:embed="rId2"/>
          <a:stretch>
            <a:fillRect/>
          </a:stretch>
        </p:blipFill>
        <p:spPr>
          <a:xfrm>
            <a:off x="0" y="2260836"/>
            <a:ext cx="5629275" cy="3762375"/>
          </a:xfrm>
          <a:prstGeom prst="rect">
            <a:avLst/>
          </a:prstGeom>
        </p:spPr>
      </p:pic>
      <p:pic>
        <p:nvPicPr>
          <p:cNvPr id="10" name="Picture 9"/>
          <p:cNvPicPr>
            <a:picLocks noChangeAspect="1"/>
          </p:cNvPicPr>
          <p:nvPr/>
        </p:nvPicPr>
        <p:blipFill>
          <a:blip r:embed="rId3"/>
          <a:stretch>
            <a:fillRect/>
          </a:stretch>
        </p:blipFill>
        <p:spPr>
          <a:xfrm>
            <a:off x="6366891" y="2260836"/>
            <a:ext cx="4972050" cy="3762375"/>
          </a:xfrm>
          <a:prstGeom prst="rect">
            <a:avLst/>
          </a:prstGeom>
        </p:spPr>
      </p:pic>
      <p:sp>
        <p:nvSpPr>
          <p:cNvPr id="11" name="Rectangle 10"/>
          <p:cNvSpPr/>
          <p:nvPr/>
        </p:nvSpPr>
        <p:spPr>
          <a:xfrm>
            <a:off x="300720" y="1708142"/>
            <a:ext cx="3905520" cy="461665"/>
          </a:xfrm>
          <a:prstGeom prst="rect">
            <a:avLst/>
          </a:prstGeom>
        </p:spPr>
        <p:txBody>
          <a:bodyPr wrap="square">
            <a:spAutoFit/>
          </a:bodyPr>
          <a:lstStyle/>
          <a:p>
            <a:pPr marL="285750" indent="-285750">
              <a:buFont typeface="Arial" panose="020B0604020202020204" pitchFamily="34" charset="0"/>
              <a:buChar char="•"/>
            </a:pPr>
            <a:r>
              <a:rPr lang="en-US" sz="2400" b="1" dirty="0">
                <a:solidFill>
                  <a:srgbClr val="FF0000"/>
                </a:solidFill>
              </a:rPr>
              <a:t>Compatibility check </a:t>
            </a:r>
            <a:endParaRPr lang="en-US" sz="2400" dirty="0"/>
          </a:p>
        </p:txBody>
      </p:sp>
    </p:spTree>
    <p:extLst>
      <p:ext uri="{BB962C8B-B14F-4D97-AF65-F5344CB8AC3E}">
        <p14:creationId xmlns:p14="http://schemas.microsoft.com/office/powerpoint/2010/main" val="29393324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21587" y="473702"/>
            <a:ext cx="1875642" cy="369332"/>
          </a:xfrm>
          <a:prstGeom prst="rect">
            <a:avLst/>
          </a:prstGeom>
        </p:spPr>
        <p:txBody>
          <a:bodyPr wrap="none">
            <a:spAutoFit/>
          </a:bodyPr>
          <a:lstStyle/>
          <a:p>
            <a:r>
              <a:rPr lang="en-US" b="1" dirty="0">
                <a:solidFill>
                  <a:srgbClr val="FF0000"/>
                </a:solidFill>
              </a:rPr>
              <a:t>Equilibrium check</a:t>
            </a:r>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495950318"/>
              </p:ext>
            </p:extLst>
          </p:nvPr>
        </p:nvGraphicFramePr>
        <p:xfrm>
          <a:off x="0" y="1202071"/>
          <a:ext cx="5147766" cy="3944628"/>
        </p:xfrm>
        <a:graphic>
          <a:graphicData uri="http://schemas.openxmlformats.org/drawingml/2006/table">
            <a:tbl>
              <a:tblPr firstRow="1" firstCol="1" bandRow="1">
                <a:tableStyleId>{5C22544A-7EE6-4342-B048-85BDC9FD1C3A}</a:tableStyleId>
              </a:tblPr>
              <a:tblGrid>
                <a:gridCol w="1111643">
                  <a:extLst>
                    <a:ext uri="{9D8B030D-6E8A-4147-A177-3AD203B41FA5}">
                      <a16:colId xmlns:a16="http://schemas.microsoft.com/office/drawing/2014/main" val="3822421557"/>
                    </a:ext>
                  </a:extLst>
                </a:gridCol>
                <a:gridCol w="1111643">
                  <a:extLst>
                    <a:ext uri="{9D8B030D-6E8A-4147-A177-3AD203B41FA5}">
                      <a16:colId xmlns:a16="http://schemas.microsoft.com/office/drawing/2014/main" val="3748453268"/>
                    </a:ext>
                  </a:extLst>
                </a:gridCol>
                <a:gridCol w="954304">
                  <a:extLst>
                    <a:ext uri="{9D8B030D-6E8A-4147-A177-3AD203B41FA5}">
                      <a16:colId xmlns:a16="http://schemas.microsoft.com/office/drawing/2014/main" val="3448495489"/>
                    </a:ext>
                  </a:extLst>
                </a:gridCol>
                <a:gridCol w="954304">
                  <a:extLst>
                    <a:ext uri="{9D8B030D-6E8A-4147-A177-3AD203B41FA5}">
                      <a16:colId xmlns:a16="http://schemas.microsoft.com/office/drawing/2014/main" val="2980127186"/>
                    </a:ext>
                  </a:extLst>
                </a:gridCol>
                <a:gridCol w="1015872">
                  <a:extLst>
                    <a:ext uri="{9D8B030D-6E8A-4147-A177-3AD203B41FA5}">
                      <a16:colId xmlns:a16="http://schemas.microsoft.com/office/drawing/2014/main" val="290015117"/>
                    </a:ext>
                  </a:extLst>
                </a:gridCol>
              </a:tblGrid>
              <a:tr h="258841">
                <a:tc rowSpan="2" gridSpan="2">
                  <a:txBody>
                    <a:bodyPr/>
                    <a:lstStyle/>
                    <a:p>
                      <a:pPr marL="0" marR="0" algn="ctr">
                        <a:lnSpc>
                          <a:spcPct val="150000"/>
                        </a:lnSpc>
                        <a:spcBef>
                          <a:spcPts val="0"/>
                        </a:spcBef>
                        <a:spcAft>
                          <a:spcPts val="0"/>
                        </a:spcAft>
                      </a:pPr>
                      <a:r>
                        <a:rPr lang="en-US" sz="1200" dirty="0">
                          <a:effectLst/>
                        </a:rPr>
                        <a:t>Load pattern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rowSpan="2" hMerge="1">
                  <a:txBody>
                    <a:bodyPr/>
                    <a:lstStyle/>
                    <a:p>
                      <a:endParaRPr lang="en-US"/>
                    </a:p>
                  </a:txBody>
                  <a:tcPr/>
                </a:tc>
                <a:tc gridSpan="2">
                  <a:txBody>
                    <a:bodyPr/>
                    <a:lstStyle/>
                    <a:p>
                      <a:pPr marL="0" marR="0" algn="ctr">
                        <a:lnSpc>
                          <a:spcPct val="150000"/>
                        </a:lnSpc>
                        <a:spcBef>
                          <a:spcPts val="0"/>
                        </a:spcBef>
                        <a:spcAft>
                          <a:spcPts val="0"/>
                        </a:spcAft>
                      </a:pPr>
                      <a:r>
                        <a:rPr lang="en-US" sz="1200">
                          <a:effectLst/>
                        </a:rPr>
                        <a:t>Load (KN)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hMerge="1">
                  <a:txBody>
                    <a:bodyPr/>
                    <a:lstStyle/>
                    <a:p>
                      <a:endParaRPr lang="en-US"/>
                    </a:p>
                  </a:txBody>
                  <a:tcPr/>
                </a:tc>
                <a:tc rowSpan="2">
                  <a:txBody>
                    <a:bodyPr/>
                    <a:lstStyle/>
                    <a:p>
                      <a:pPr marL="0" marR="0" algn="just">
                        <a:lnSpc>
                          <a:spcPct val="150000"/>
                        </a:lnSpc>
                        <a:spcBef>
                          <a:spcPts val="0"/>
                        </a:spcBef>
                        <a:spcAft>
                          <a:spcPts val="0"/>
                        </a:spcAft>
                      </a:pPr>
                      <a:r>
                        <a:rPr lang="en-US" sz="1200">
                          <a:effectLst/>
                        </a:rPr>
                        <a:t>Error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extLst>
                  <a:ext uri="{0D108BD9-81ED-4DB2-BD59-A6C34878D82A}">
                    <a16:rowId xmlns:a16="http://schemas.microsoft.com/office/drawing/2014/main" val="2405709196"/>
                  </a:ext>
                </a:extLst>
              </a:tr>
              <a:tr h="258841">
                <a:tc gridSpan="2" vMerge="1">
                  <a:txBody>
                    <a:bodyPr/>
                    <a:lstStyle/>
                    <a:p>
                      <a:endParaRPr lang="en-US"/>
                    </a:p>
                  </a:txBody>
                  <a:tcPr/>
                </a:tc>
                <a:tc hMerge="1" vMerge="1">
                  <a:txBody>
                    <a:bodyPr/>
                    <a:lstStyle/>
                    <a:p>
                      <a:endParaRPr lang="en-US"/>
                    </a:p>
                  </a:txBody>
                  <a:tcPr/>
                </a:tc>
                <a:tc>
                  <a:txBody>
                    <a:bodyPr/>
                    <a:lstStyle/>
                    <a:p>
                      <a:pPr marL="0" marR="0" algn="just">
                        <a:lnSpc>
                          <a:spcPct val="150000"/>
                        </a:lnSpc>
                        <a:spcBef>
                          <a:spcPts val="0"/>
                        </a:spcBef>
                        <a:spcAft>
                          <a:spcPts val="0"/>
                        </a:spcAft>
                      </a:pPr>
                      <a:r>
                        <a:rPr lang="en-US" sz="1200">
                          <a:effectLst/>
                        </a:rPr>
                        <a:t>Manual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ETABS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extLst>
                  <a:ext uri="{0D108BD9-81ED-4DB2-BD59-A6C34878D82A}">
                    <a16:rowId xmlns:a16="http://schemas.microsoft.com/office/drawing/2014/main" val="3180898151"/>
                  </a:ext>
                </a:extLst>
              </a:tr>
              <a:tr h="258841">
                <a:tc>
                  <a:txBody>
                    <a:bodyPr/>
                    <a:lstStyle/>
                    <a:p>
                      <a:pPr marL="0" marR="0" algn="just">
                        <a:lnSpc>
                          <a:spcPct val="150000"/>
                        </a:lnSpc>
                        <a:spcBef>
                          <a:spcPts val="0"/>
                        </a:spcBef>
                        <a:spcAft>
                          <a:spcPts val="0"/>
                        </a:spcAft>
                      </a:pPr>
                      <a:r>
                        <a:rPr lang="en-US" sz="1200" dirty="0">
                          <a:effectLst/>
                        </a:rPr>
                        <a:t>Live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endParaRPr lang="en-US" sz="1100">
                        <a:effectLst/>
                        <a:latin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15419.5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dirty="0">
                          <a:effectLst/>
                        </a:rPr>
                        <a:t>15419.8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0.002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extLst>
                  <a:ext uri="{0D108BD9-81ED-4DB2-BD59-A6C34878D82A}">
                    <a16:rowId xmlns:a16="http://schemas.microsoft.com/office/drawing/2014/main" val="4262415388"/>
                  </a:ext>
                </a:extLst>
              </a:tr>
              <a:tr h="506097">
                <a:tc rowSpan="3">
                  <a:txBody>
                    <a:bodyPr/>
                    <a:lstStyle/>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SID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on slab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16961.45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rowSpan="3">
                  <a:txBody>
                    <a:bodyPr/>
                    <a:lstStyle/>
                    <a:p>
                      <a:pPr marL="0" marR="0" algn="just">
                        <a:lnSpc>
                          <a:spcPct val="150000"/>
                        </a:lnSpc>
                        <a:spcBef>
                          <a:spcPts val="0"/>
                        </a:spcBef>
                        <a:spcAft>
                          <a:spcPts val="0"/>
                        </a:spcAft>
                      </a:pPr>
                      <a:r>
                        <a:rPr lang="en-US" sz="1200" dirty="0">
                          <a:effectLst/>
                        </a:rPr>
                        <a:t> </a:t>
                      </a:r>
                      <a:endParaRPr lang="en-US" sz="1100" dirty="0">
                        <a:effectLst/>
                      </a:endParaRPr>
                    </a:p>
                    <a:p>
                      <a:pPr marL="0" marR="0" algn="just">
                        <a:lnSpc>
                          <a:spcPct val="150000"/>
                        </a:lnSpc>
                        <a:spcBef>
                          <a:spcPts val="0"/>
                        </a:spcBef>
                        <a:spcAft>
                          <a:spcPts val="0"/>
                        </a:spcAft>
                      </a:pPr>
                      <a:r>
                        <a:rPr lang="en-US" sz="1200">
                          <a:effectLst/>
                        </a:rPr>
                        <a:t>28624.75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rowSpan="3">
                  <a:txBody>
                    <a:bodyPr/>
                    <a:lstStyle/>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0.029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extLst>
                  <a:ext uri="{0D108BD9-81ED-4DB2-BD59-A6C34878D82A}">
                    <a16:rowId xmlns:a16="http://schemas.microsoft.com/office/drawing/2014/main" val="2794384227"/>
                  </a:ext>
                </a:extLst>
              </a:tr>
              <a:tr h="258841">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walls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11655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210890934"/>
                  </a:ext>
                </a:extLst>
              </a:tr>
              <a:tr h="506097">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Total SID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28616.45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873801891"/>
                  </a:ext>
                </a:extLst>
              </a:tr>
              <a:tr h="258841">
                <a:tc rowSpan="5">
                  <a:txBody>
                    <a:bodyPr/>
                    <a:lstStyle/>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Dead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Columns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1680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rowSpan="5">
                  <a:txBody>
                    <a:bodyPr/>
                    <a:lstStyle/>
                    <a:p>
                      <a:pPr marL="0" marR="0" algn="just">
                        <a:lnSpc>
                          <a:spcPct val="150000"/>
                        </a:lnSpc>
                        <a:spcBef>
                          <a:spcPts val="0"/>
                        </a:spcBef>
                        <a:spcAft>
                          <a:spcPts val="0"/>
                        </a:spcAft>
                      </a:pPr>
                      <a:r>
                        <a:rPr lang="en-US" sz="1200" dirty="0">
                          <a:effectLst/>
                        </a:rPr>
                        <a:t> </a:t>
                      </a:r>
                      <a:endParaRPr lang="en-US" sz="1100" dirty="0">
                        <a:effectLst/>
                      </a:endParaRPr>
                    </a:p>
                    <a:p>
                      <a:pPr marL="0" marR="0" algn="just">
                        <a:lnSpc>
                          <a:spcPct val="150000"/>
                        </a:lnSpc>
                        <a:spcBef>
                          <a:spcPts val="0"/>
                        </a:spcBef>
                        <a:spcAft>
                          <a:spcPts val="0"/>
                        </a:spcAft>
                      </a:pPr>
                      <a:r>
                        <a:rPr lang="en-US" sz="1200" dirty="0">
                          <a:effectLst/>
                        </a:rPr>
                        <a:t> </a:t>
                      </a:r>
                      <a:endParaRPr lang="en-US" sz="1100" dirty="0">
                        <a:effectLst/>
                      </a:endParaRPr>
                    </a:p>
                    <a:p>
                      <a:pPr marL="0" marR="0" algn="just">
                        <a:lnSpc>
                          <a:spcPct val="150000"/>
                        </a:lnSpc>
                        <a:spcBef>
                          <a:spcPts val="0"/>
                        </a:spcBef>
                        <a:spcAft>
                          <a:spcPts val="0"/>
                        </a:spcAft>
                      </a:pPr>
                      <a:r>
                        <a:rPr lang="en-US" sz="1200" dirty="0">
                          <a:effectLst/>
                        </a:rPr>
                        <a:t>34943.92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rowSpan="5">
                  <a:txBody>
                    <a:bodyPr/>
                    <a:lstStyle/>
                    <a:p>
                      <a:pPr marL="0" marR="0" algn="just">
                        <a:lnSpc>
                          <a:spcPct val="150000"/>
                        </a:lnSpc>
                        <a:spcBef>
                          <a:spcPts val="0"/>
                        </a:spcBef>
                        <a:spcAft>
                          <a:spcPts val="0"/>
                        </a:spcAft>
                      </a:pPr>
                      <a:r>
                        <a:rPr lang="en-US" sz="1200" dirty="0">
                          <a:effectLst/>
                        </a:rPr>
                        <a:t> </a:t>
                      </a:r>
                      <a:endParaRPr lang="en-US" sz="1100" dirty="0">
                        <a:effectLst/>
                      </a:endParaRPr>
                    </a:p>
                    <a:p>
                      <a:pPr marL="0" marR="0" algn="just">
                        <a:lnSpc>
                          <a:spcPct val="150000"/>
                        </a:lnSpc>
                        <a:spcBef>
                          <a:spcPts val="0"/>
                        </a:spcBef>
                        <a:spcAft>
                          <a:spcPts val="0"/>
                        </a:spcAft>
                      </a:pPr>
                      <a:r>
                        <a:rPr lang="en-US" sz="1200" dirty="0">
                          <a:effectLst/>
                        </a:rPr>
                        <a:t> </a:t>
                      </a:r>
                      <a:endParaRPr lang="en-US" sz="1100" dirty="0">
                        <a:effectLst/>
                      </a:endParaRPr>
                    </a:p>
                    <a:p>
                      <a:pPr marL="0" marR="0" algn="just">
                        <a:lnSpc>
                          <a:spcPct val="150000"/>
                        </a:lnSpc>
                        <a:spcBef>
                          <a:spcPts val="0"/>
                        </a:spcBef>
                        <a:spcAft>
                          <a:spcPts val="0"/>
                        </a:spcAft>
                      </a:pPr>
                      <a:r>
                        <a:rPr lang="en-US" sz="1200" dirty="0">
                          <a:effectLst/>
                        </a:rPr>
                        <a:t>2.825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extLst>
                  <a:ext uri="{0D108BD9-81ED-4DB2-BD59-A6C34878D82A}">
                    <a16:rowId xmlns:a16="http://schemas.microsoft.com/office/drawing/2014/main" val="413285468"/>
                  </a:ext>
                </a:extLst>
              </a:tr>
              <a:tr h="258841">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Beams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12848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540628561"/>
                  </a:ext>
                </a:extLst>
              </a:tr>
              <a:tr h="506097">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Slab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17855.78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345163650"/>
                  </a:ext>
                </a:extLst>
              </a:tr>
              <a:tr h="258841">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Walls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3576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32501326"/>
                  </a:ext>
                </a:extLst>
              </a:tr>
              <a:tr h="506097">
                <a:tc vMerge="1">
                  <a:txBody>
                    <a:bodyPr/>
                    <a:lstStyle/>
                    <a:p>
                      <a:endParaRPr lang="en-US"/>
                    </a:p>
                  </a:txBody>
                  <a:tcPr/>
                </a:tc>
                <a:tc>
                  <a:txBody>
                    <a:bodyPr/>
                    <a:lstStyle/>
                    <a:p>
                      <a:pPr marL="0" marR="0" algn="just">
                        <a:lnSpc>
                          <a:spcPct val="150000"/>
                        </a:lnSpc>
                        <a:spcBef>
                          <a:spcPts val="0"/>
                        </a:spcBef>
                        <a:spcAft>
                          <a:spcPts val="0"/>
                        </a:spcAft>
                      </a:pPr>
                      <a:r>
                        <a:rPr lang="en-US" sz="1200" dirty="0">
                          <a:effectLst/>
                        </a:rPr>
                        <a:t>Total Dead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dirty="0">
                          <a:effectLst/>
                        </a:rPr>
                        <a:t>35959.78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505927874"/>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4207798311"/>
              </p:ext>
            </p:extLst>
          </p:nvPr>
        </p:nvGraphicFramePr>
        <p:xfrm>
          <a:off x="5879592" y="1202071"/>
          <a:ext cx="5229803" cy="3999012"/>
        </p:xfrm>
        <a:graphic>
          <a:graphicData uri="http://schemas.openxmlformats.org/drawingml/2006/table">
            <a:tbl>
              <a:tblPr firstRow="1" firstCol="1" bandRow="1">
                <a:tableStyleId>{5C22544A-7EE6-4342-B048-85BDC9FD1C3A}</a:tableStyleId>
              </a:tblPr>
              <a:tblGrid>
                <a:gridCol w="1271482">
                  <a:extLst>
                    <a:ext uri="{9D8B030D-6E8A-4147-A177-3AD203B41FA5}">
                      <a16:colId xmlns:a16="http://schemas.microsoft.com/office/drawing/2014/main" val="1113615372"/>
                    </a:ext>
                  </a:extLst>
                </a:gridCol>
                <a:gridCol w="1271482">
                  <a:extLst>
                    <a:ext uri="{9D8B030D-6E8A-4147-A177-3AD203B41FA5}">
                      <a16:colId xmlns:a16="http://schemas.microsoft.com/office/drawing/2014/main" val="3357642404"/>
                    </a:ext>
                  </a:extLst>
                </a:gridCol>
                <a:gridCol w="933534">
                  <a:extLst>
                    <a:ext uri="{9D8B030D-6E8A-4147-A177-3AD203B41FA5}">
                      <a16:colId xmlns:a16="http://schemas.microsoft.com/office/drawing/2014/main" val="3935797665"/>
                    </a:ext>
                  </a:extLst>
                </a:gridCol>
                <a:gridCol w="933534">
                  <a:extLst>
                    <a:ext uri="{9D8B030D-6E8A-4147-A177-3AD203B41FA5}">
                      <a16:colId xmlns:a16="http://schemas.microsoft.com/office/drawing/2014/main" val="2368615299"/>
                    </a:ext>
                  </a:extLst>
                </a:gridCol>
                <a:gridCol w="819771">
                  <a:extLst>
                    <a:ext uri="{9D8B030D-6E8A-4147-A177-3AD203B41FA5}">
                      <a16:colId xmlns:a16="http://schemas.microsoft.com/office/drawing/2014/main" val="2190107748"/>
                    </a:ext>
                  </a:extLst>
                </a:gridCol>
              </a:tblGrid>
              <a:tr h="270758">
                <a:tc rowSpan="2" gridSpan="2">
                  <a:txBody>
                    <a:bodyPr/>
                    <a:lstStyle/>
                    <a:p>
                      <a:pPr marL="0" marR="0" algn="ctr">
                        <a:lnSpc>
                          <a:spcPct val="150000"/>
                        </a:lnSpc>
                        <a:spcBef>
                          <a:spcPts val="0"/>
                        </a:spcBef>
                        <a:spcAft>
                          <a:spcPts val="0"/>
                        </a:spcAft>
                      </a:pPr>
                      <a:r>
                        <a:rPr lang="en-US" sz="1200">
                          <a:effectLst/>
                        </a:rPr>
                        <a:t>Load pattern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hMerge="1">
                  <a:txBody>
                    <a:bodyPr/>
                    <a:lstStyle/>
                    <a:p>
                      <a:endParaRPr lang="en-US"/>
                    </a:p>
                  </a:txBody>
                  <a:tcPr/>
                </a:tc>
                <a:tc gridSpan="2">
                  <a:txBody>
                    <a:bodyPr/>
                    <a:lstStyle/>
                    <a:p>
                      <a:pPr marL="0" marR="0" algn="ctr">
                        <a:lnSpc>
                          <a:spcPct val="150000"/>
                        </a:lnSpc>
                        <a:spcBef>
                          <a:spcPts val="0"/>
                        </a:spcBef>
                        <a:spcAft>
                          <a:spcPts val="0"/>
                        </a:spcAft>
                      </a:pPr>
                      <a:r>
                        <a:rPr lang="en-US" sz="1200">
                          <a:effectLst/>
                        </a:rPr>
                        <a:t>load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rowSpan="2">
                  <a:txBody>
                    <a:bodyPr/>
                    <a:lstStyle/>
                    <a:p>
                      <a:pPr marL="0" marR="0" algn="ctr">
                        <a:lnSpc>
                          <a:spcPct val="150000"/>
                        </a:lnSpc>
                        <a:spcBef>
                          <a:spcPts val="0"/>
                        </a:spcBef>
                        <a:spcAft>
                          <a:spcPts val="0"/>
                        </a:spcAft>
                      </a:pPr>
                      <a:r>
                        <a:rPr lang="en-US" sz="1200">
                          <a:effectLst/>
                        </a:rPr>
                        <a:t>Error</a:t>
                      </a:r>
                      <a:endParaRPr lang="en-US" sz="1100">
                        <a:effectLst/>
                      </a:endParaRPr>
                    </a:p>
                    <a:p>
                      <a:pPr marL="0" marR="0" algn="ctr">
                        <a:lnSpc>
                          <a:spcPct val="1500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9231951"/>
                  </a:ext>
                </a:extLst>
              </a:tr>
              <a:tr h="301930">
                <a:tc gridSpan="2" vMerge="1">
                  <a:txBody>
                    <a:bodyPr/>
                    <a:lstStyle/>
                    <a:p>
                      <a:endParaRPr lang="en-US"/>
                    </a:p>
                  </a:txBody>
                  <a:tcPr/>
                </a:tc>
                <a:tc hMerge="1" vMerge="1">
                  <a:txBody>
                    <a:bodyPr/>
                    <a:lstStyle/>
                    <a:p>
                      <a:endParaRPr lang="en-US"/>
                    </a:p>
                  </a:txBody>
                  <a:tcPr/>
                </a:tc>
                <a:tc>
                  <a:txBody>
                    <a:bodyPr/>
                    <a:lstStyle/>
                    <a:p>
                      <a:pPr marL="0" marR="0" algn="ctr">
                        <a:lnSpc>
                          <a:spcPct val="150000"/>
                        </a:lnSpc>
                        <a:spcBef>
                          <a:spcPts val="0"/>
                        </a:spcBef>
                        <a:spcAft>
                          <a:spcPts val="0"/>
                        </a:spcAft>
                      </a:pPr>
                      <a:r>
                        <a:rPr lang="en-US" sz="1200">
                          <a:effectLst/>
                        </a:rPr>
                        <a:t>Manual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ETABS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extLst>
                  <a:ext uri="{0D108BD9-81ED-4DB2-BD59-A6C34878D82A}">
                    <a16:rowId xmlns:a16="http://schemas.microsoft.com/office/drawing/2014/main" val="2810142127"/>
                  </a:ext>
                </a:extLst>
              </a:tr>
              <a:tr h="572687">
                <a:tc>
                  <a:txBody>
                    <a:bodyPr/>
                    <a:lstStyle/>
                    <a:p>
                      <a:pPr marL="0" marR="0" algn="just">
                        <a:lnSpc>
                          <a:spcPct val="150000"/>
                        </a:lnSpc>
                        <a:spcBef>
                          <a:spcPts val="0"/>
                        </a:spcBef>
                        <a:spcAft>
                          <a:spcPts val="0"/>
                        </a:spcAft>
                      </a:pPr>
                      <a:r>
                        <a:rPr lang="en-US" sz="1200">
                          <a:effectLst/>
                        </a:rPr>
                        <a:t>Live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sz="1100">
                        <a:effectLst/>
                        <a:latin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14035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14039.42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0.031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03489537"/>
                  </a:ext>
                </a:extLst>
              </a:tr>
              <a:tr h="270758">
                <a:tc rowSpan="3">
                  <a:txBody>
                    <a:bodyPr/>
                    <a:lstStyle/>
                    <a:p>
                      <a:pPr marL="0" marR="0" algn="just">
                        <a:lnSpc>
                          <a:spcPct val="150000"/>
                        </a:lnSpc>
                        <a:spcBef>
                          <a:spcPts val="0"/>
                        </a:spcBef>
                        <a:spcAft>
                          <a:spcPts val="0"/>
                        </a:spcAft>
                      </a:pPr>
                      <a:r>
                        <a:rPr lang="en-US" sz="1200" dirty="0">
                          <a:effectLst/>
                        </a:rPr>
                        <a:t> </a:t>
                      </a:r>
                      <a:endParaRPr lang="en-US" sz="1100" dirty="0">
                        <a:effectLst/>
                      </a:endParaRPr>
                    </a:p>
                    <a:p>
                      <a:pPr marL="0" marR="0" algn="just">
                        <a:lnSpc>
                          <a:spcPct val="150000"/>
                        </a:lnSpc>
                        <a:spcBef>
                          <a:spcPts val="0"/>
                        </a:spcBef>
                        <a:spcAft>
                          <a:spcPts val="0"/>
                        </a:spcAft>
                      </a:pPr>
                      <a:r>
                        <a:rPr lang="en-US" sz="1200" dirty="0">
                          <a:effectLst/>
                        </a:rPr>
                        <a:t>SID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on slab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15438.5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3">
                  <a:txBody>
                    <a:bodyPr/>
                    <a:lstStyle/>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27816.06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3">
                  <a:txBody>
                    <a:bodyPr/>
                    <a:lstStyle/>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0.031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33688247"/>
                  </a:ext>
                </a:extLst>
              </a:tr>
              <a:tr h="270758">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walls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a:effectLst/>
                        </a:rPr>
                        <a:t>12369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125284499"/>
                  </a:ext>
                </a:extLst>
              </a:tr>
              <a:tr h="333101">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Total SID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27807.5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526627089"/>
                  </a:ext>
                </a:extLst>
              </a:tr>
              <a:tr h="270758">
                <a:tc rowSpan="5">
                  <a:txBody>
                    <a:bodyPr/>
                    <a:lstStyle/>
                    <a:p>
                      <a:pPr marL="0" marR="0" algn="just">
                        <a:lnSpc>
                          <a:spcPct val="150000"/>
                        </a:lnSpc>
                        <a:spcBef>
                          <a:spcPts val="0"/>
                        </a:spcBef>
                        <a:spcAft>
                          <a:spcPts val="0"/>
                        </a:spcAft>
                      </a:pPr>
                      <a:r>
                        <a:rPr lang="en-US" sz="1200" dirty="0">
                          <a:effectLst/>
                        </a:rPr>
                        <a:t> </a:t>
                      </a:r>
                      <a:endParaRPr lang="en-US" sz="1100" dirty="0">
                        <a:effectLst/>
                      </a:endParaRPr>
                    </a:p>
                    <a:p>
                      <a:pPr marL="0" marR="0" algn="just">
                        <a:lnSpc>
                          <a:spcPct val="150000"/>
                        </a:lnSpc>
                        <a:spcBef>
                          <a:spcPts val="0"/>
                        </a:spcBef>
                        <a:spcAft>
                          <a:spcPts val="0"/>
                        </a:spcAft>
                      </a:pPr>
                      <a:r>
                        <a:rPr lang="en-US" sz="1200" dirty="0">
                          <a:effectLst/>
                        </a:rPr>
                        <a:t> </a:t>
                      </a:r>
                      <a:endParaRPr lang="en-US" sz="1100" dirty="0">
                        <a:effectLst/>
                      </a:endParaRPr>
                    </a:p>
                    <a:p>
                      <a:pPr marL="0" marR="0" algn="just">
                        <a:lnSpc>
                          <a:spcPct val="150000"/>
                        </a:lnSpc>
                        <a:spcBef>
                          <a:spcPts val="0"/>
                        </a:spcBef>
                        <a:spcAft>
                          <a:spcPts val="0"/>
                        </a:spcAft>
                      </a:pPr>
                      <a:r>
                        <a:rPr lang="en-US" sz="1200" dirty="0">
                          <a:effectLst/>
                        </a:rPr>
                        <a:t>Dead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a:effectLst/>
                        </a:rPr>
                        <a:t>Columns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2492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5">
                  <a:txBody>
                    <a:bodyPr/>
                    <a:lstStyle/>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38709.8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5">
                  <a:txBody>
                    <a:bodyPr/>
                    <a:lstStyle/>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2.87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51189449"/>
                  </a:ext>
                </a:extLst>
              </a:tr>
              <a:tr h="270758">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Beams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12384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936159554"/>
                  </a:ext>
                </a:extLst>
              </a:tr>
              <a:tr h="572687">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Slab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16252.53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544828466"/>
                  </a:ext>
                </a:extLst>
              </a:tr>
              <a:tr h="270758">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Walls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8724.8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239310073"/>
                  </a:ext>
                </a:extLst>
              </a:tr>
              <a:tr h="572687">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Total Dead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a:effectLst/>
                        </a:rPr>
                        <a:t>39853.33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56323529"/>
                  </a:ext>
                </a:extLst>
              </a:tr>
            </a:tbl>
          </a:graphicData>
        </a:graphic>
      </p:graphicFrame>
      <p:sp>
        <p:nvSpPr>
          <p:cNvPr id="14" name="TextBox 13"/>
          <p:cNvSpPr txBox="1"/>
          <p:nvPr/>
        </p:nvSpPr>
        <p:spPr>
          <a:xfrm>
            <a:off x="341310" y="5201083"/>
            <a:ext cx="4151376" cy="369332"/>
          </a:xfrm>
          <a:prstGeom prst="rect">
            <a:avLst/>
          </a:prstGeom>
          <a:noFill/>
        </p:spPr>
        <p:txBody>
          <a:bodyPr wrap="square" rtlCol="0">
            <a:spAutoFit/>
          </a:bodyPr>
          <a:lstStyle/>
          <a:p>
            <a:r>
              <a:rPr lang="en-US" dirty="0" smtClean="0"/>
              <a:t>Equilibrium check model for first block</a:t>
            </a:r>
            <a:endParaRPr lang="en-US" dirty="0"/>
          </a:p>
        </p:txBody>
      </p:sp>
      <p:sp>
        <p:nvSpPr>
          <p:cNvPr id="15" name="TextBox 14"/>
          <p:cNvSpPr txBox="1"/>
          <p:nvPr/>
        </p:nvSpPr>
        <p:spPr>
          <a:xfrm>
            <a:off x="6424090" y="5201083"/>
            <a:ext cx="4543142" cy="369332"/>
          </a:xfrm>
          <a:prstGeom prst="rect">
            <a:avLst/>
          </a:prstGeom>
          <a:noFill/>
        </p:spPr>
        <p:txBody>
          <a:bodyPr wrap="square" rtlCol="0">
            <a:spAutoFit/>
          </a:bodyPr>
          <a:lstStyle/>
          <a:p>
            <a:r>
              <a:rPr lang="en-US" dirty="0" smtClean="0"/>
              <a:t>Equilibrium check model for secondary block</a:t>
            </a:r>
            <a:endParaRPr lang="en-US" dirty="0"/>
          </a:p>
        </p:txBody>
      </p:sp>
    </p:spTree>
    <p:extLst>
      <p:ext uri="{BB962C8B-B14F-4D97-AF65-F5344CB8AC3E}">
        <p14:creationId xmlns:p14="http://schemas.microsoft.com/office/powerpoint/2010/main" val="41972055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a:xfrm>
            <a:off x="0" y="0"/>
            <a:ext cx="10018713" cy="1691640"/>
          </a:xfrm>
        </p:spPr>
        <p:txBody>
          <a:bodyPr>
            <a:normAutofit/>
          </a:bodyPr>
          <a:lstStyle/>
          <a:p>
            <a:pPr marL="0" indent="0">
              <a:buNone/>
            </a:pPr>
            <a:r>
              <a:rPr lang="en-US" sz="2400" b="1" dirty="0" smtClean="0">
                <a:cs typeface="Times New Roman" panose="02020603050405020304" pitchFamily="18" charset="0"/>
              </a:rPr>
              <a:t>Structural </a:t>
            </a:r>
            <a:r>
              <a:rPr lang="en-US" sz="2400" b="1" dirty="0">
                <a:cs typeface="Times New Roman" panose="02020603050405020304" pitchFamily="18" charset="0"/>
              </a:rPr>
              <a:t>Models</a:t>
            </a:r>
          </a:p>
          <a:p>
            <a:pPr>
              <a:buFont typeface="Wingdings" panose="05000000000000000000" pitchFamily="2" charset="2"/>
              <a:buChar char="§"/>
            </a:pPr>
            <a:r>
              <a:rPr lang="en-US" dirty="0" smtClean="0"/>
              <a:t>Internal </a:t>
            </a:r>
            <a:r>
              <a:rPr lang="en-US" dirty="0"/>
              <a:t>forces check </a:t>
            </a:r>
            <a:r>
              <a:rPr lang="en-US" i="1" dirty="0" smtClean="0">
                <a:cs typeface="Times New Roman" panose="02020603050405020304" pitchFamily="18" charset="0"/>
              </a:rPr>
              <a:t>:</a:t>
            </a:r>
          </a:p>
          <a:p>
            <a:pPr marL="0" indent="0">
              <a:buNone/>
            </a:pPr>
            <a:endParaRPr lang="en-US" sz="1800" i="1" dirty="0">
              <a:cs typeface="Times New Roman" panose="02020603050405020304" pitchFamily="18" charset="0"/>
            </a:endParaRPr>
          </a:p>
        </p:txBody>
      </p:sp>
      <p:pic>
        <p:nvPicPr>
          <p:cNvPr id="9" name="Picture 8"/>
          <p:cNvPicPr/>
          <p:nvPr/>
        </p:nvPicPr>
        <p:blipFill>
          <a:blip r:embed="rId2"/>
          <a:stretch>
            <a:fillRect/>
          </a:stretch>
        </p:blipFill>
        <p:spPr>
          <a:xfrm>
            <a:off x="-6592" y="1033159"/>
            <a:ext cx="2519568" cy="3108960"/>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695707965"/>
              </p:ext>
            </p:extLst>
          </p:nvPr>
        </p:nvGraphicFramePr>
        <p:xfrm>
          <a:off x="2512976" y="1042417"/>
          <a:ext cx="4189576" cy="3108846"/>
        </p:xfrm>
        <a:graphic>
          <a:graphicData uri="http://schemas.openxmlformats.org/drawingml/2006/table">
            <a:tbl>
              <a:tblPr firstRow="1" firstCol="1" bandRow="1">
                <a:tableStyleId>{5C22544A-7EE6-4342-B048-85BDC9FD1C3A}</a:tableStyleId>
              </a:tblPr>
              <a:tblGrid>
                <a:gridCol w="1002138">
                  <a:extLst>
                    <a:ext uri="{9D8B030D-6E8A-4147-A177-3AD203B41FA5}">
                      <a16:colId xmlns:a16="http://schemas.microsoft.com/office/drawing/2014/main" val="4011006936"/>
                    </a:ext>
                  </a:extLst>
                </a:gridCol>
                <a:gridCol w="1002138">
                  <a:extLst>
                    <a:ext uri="{9D8B030D-6E8A-4147-A177-3AD203B41FA5}">
                      <a16:colId xmlns:a16="http://schemas.microsoft.com/office/drawing/2014/main" val="350353357"/>
                    </a:ext>
                  </a:extLst>
                </a:gridCol>
                <a:gridCol w="700650">
                  <a:extLst>
                    <a:ext uri="{9D8B030D-6E8A-4147-A177-3AD203B41FA5}">
                      <a16:colId xmlns:a16="http://schemas.microsoft.com/office/drawing/2014/main" val="602715946"/>
                    </a:ext>
                  </a:extLst>
                </a:gridCol>
                <a:gridCol w="742325">
                  <a:extLst>
                    <a:ext uri="{9D8B030D-6E8A-4147-A177-3AD203B41FA5}">
                      <a16:colId xmlns:a16="http://schemas.microsoft.com/office/drawing/2014/main" val="1339660226"/>
                    </a:ext>
                  </a:extLst>
                </a:gridCol>
                <a:gridCol w="742325">
                  <a:extLst>
                    <a:ext uri="{9D8B030D-6E8A-4147-A177-3AD203B41FA5}">
                      <a16:colId xmlns:a16="http://schemas.microsoft.com/office/drawing/2014/main" val="2144287898"/>
                    </a:ext>
                  </a:extLst>
                </a:gridCol>
              </a:tblGrid>
              <a:tr h="457143">
                <a:tc>
                  <a:txBody>
                    <a:bodyPr/>
                    <a:lstStyle/>
                    <a:p>
                      <a:pPr marL="0" marR="0" algn="ctr">
                        <a:lnSpc>
                          <a:spcPct val="150000"/>
                        </a:lnSpc>
                        <a:spcBef>
                          <a:spcPts val="0"/>
                        </a:spcBef>
                        <a:spcAft>
                          <a:spcPts val="0"/>
                        </a:spcAft>
                      </a:pPr>
                      <a:r>
                        <a:rPr lang="en-US" sz="1200">
                          <a:effectLst/>
                        </a:rPr>
                        <a:t>column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gridSpan="3">
                  <a:txBody>
                    <a:bodyPr/>
                    <a:lstStyle/>
                    <a:p>
                      <a:pPr marL="0" marR="0" algn="ctr">
                        <a:lnSpc>
                          <a:spcPct val="150000"/>
                        </a:lnSpc>
                        <a:spcBef>
                          <a:spcPts val="0"/>
                        </a:spcBef>
                        <a:spcAft>
                          <a:spcPts val="0"/>
                        </a:spcAft>
                      </a:pPr>
                      <a:r>
                        <a:rPr lang="en-US" sz="1200" dirty="0">
                          <a:effectLst/>
                        </a:rPr>
                        <a:t>Axial load (KN)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0"/>
                        </a:spcAft>
                      </a:pPr>
                      <a:r>
                        <a:rPr lang="en-US" sz="1200">
                          <a:effectLst/>
                        </a:rPr>
                        <a:t>Error%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extLst>
                  <a:ext uri="{0D108BD9-81ED-4DB2-BD59-A6C34878D82A}">
                    <a16:rowId xmlns:a16="http://schemas.microsoft.com/office/drawing/2014/main" val="2924950102"/>
                  </a:ext>
                </a:extLst>
              </a:tr>
              <a:tr h="233804">
                <a:tc rowSpan="5">
                  <a:txBody>
                    <a:bodyPr/>
                    <a:lstStyle/>
                    <a:p>
                      <a:pPr marL="0" marR="0" algn="ctr">
                        <a:lnSpc>
                          <a:spcPct val="150000"/>
                        </a:lnSpc>
                        <a:spcBef>
                          <a:spcPts val="0"/>
                        </a:spcBef>
                        <a:spcAft>
                          <a:spcPts val="0"/>
                        </a:spcAft>
                      </a:pPr>
                      <a:r>
                        <a:rPr lang="en-US" sz="1200">
                          <a:effectLst/>
                        </a:rPr>
                        <a:t> </a:t>
                      </a:r>
                      <a:endParaRPr lang="en-US" sz="1100">
                        <a:effectLst/>
                      </a:endParaRPr>
                    </a:p>
                    <a:p>
                      <a:pPr marL="0" marR="0" algn="ctr">
                        <a:lnSpc>
                          <a:spcPct val="150000"/>
                        </a:lnSpc>
                        <a:spcBef>
                          <a:spcPts val="0"/>
                        </a:spcBef>
                        <a:spcAft>
                          <a:spcPts val="0"/>
                        </a:spcAft>
                      </a:pPr>
                      <a:r>
                        <a:rPr lang="en-US" sz="1200">
                          <a:effectLst/>
                        </a:rPr>
                        <a:t> </a:t>
                      </a:r>
                      <a:endParaRPr lang="en-US" sz="1100">
                        <a:effectLst/>
                      </a:endParaRPr>
                    </a:p>
                    <a:p>
                      <a:pPr marL="0" marR="0" algn="ctr">
                        <a:lnSpc>
                          <a:spcPct val="150000"/>
                        </a:lnSpc>
                        <a:spcBef>
                          <a:spcPts val="0"/>
                        </a:spcBef>
                        <a:spcAft>
                          <a:spcPts val="0"/>
                        </a:spcAft>
                      </a:pPr>
                      <a:r>
                        <a:rPr lang="en-US" sz="1200">
                          <a:effectLst/>
                        </a:rPr>
                        <a:t>C1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gridSpan="2">
                  <a:txBody>
                    <a:bodyPr/>
                    <a:lstStyle/>
                    <a:p>
                      <a:pPr marL="0" marR="0" algn="just">
                        <a:lnSpc>
                          <a:spcPct val="150000"/>
                        </a:lnSpc>
                        <a:spcBef>
                          <a:spcPts val="0"/>
                        </a:spcBef>
                        <a:spcAft>
                          <a:spcPts val="0"/>
                        </a:spcAft>
                      </a:pPr>
                      <a:r>
                        <a:rPr lang="en-US" sz="1200">
                          <a:effectLst/>
                        </a:rPr>
                        <a:t>Manual- load due to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hMerge="1">
                  <a:txBody>
                    <a:bodyPr/>
                    <a:lstStyle/>
                    <a:p>
                      <a:endParaRPr lang="en-US"/>
                    </a:p>
                  </a:txBody>
                  <a:tcPr/>
                </a:tc>
                <a:tc>
                  <a:txBody>
                    <a:bodyPr/>
                    <a:lstStyle/>
                    <a:p>
                      <a:pPr marL="0" marR="0" algn="just">
                        <a:lnSpc>
                          <a:spcPct val="150000"/>
                        </a:lnSpc>
                        <a:spcBef>
                          <a:spcPts val="0"/>
                        </a:spcBef>
                        <a:spcAft>
                          <a:spcPts val="0"/>
                        </a:spcAft>
                      </a:pPr>
                      <a:r>
                        <a:rPr lang="en-US" sz="1200">
                          <a:effectLst/>
                        </a:rPr>
                        <a:t>ETABS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endParaRPr lang="en-US" sz="1100">
                        <a:effectLst/>
                        <a:latin typeface="Calibri" panose="020F0502020204030204" pitchFamily="34" charset="0"/>
                        <a:cs typeface="Arial" panose="020B0604020202020204" pitchFamily="34" charset="0"/>
                      </a:endParaRPr>
                    </a:p>
                  </a:txBody>
                  <a:tcPr marL="67045" marR="67045" marT="0" marB="0"/>
                </a:tc>
                <a:extLst>
                  <a:ext uri="{0D108BD9-81ED-4DB2-BD59-A6C34878D82A}">
                    <a16:rowId xmlns:a16="http://schemas.microsoft.com/office/drawing/2014/main" val="408995318"/>
                  </a:ext>
                </a:extLst>
              </a:tr>
              <a:tr h="233804">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beams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1155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rowSpan="4">
                  <a:txBody>
                    <a:bodyPr/>
                    <a:lstStyle/>
                    <a:p>
                      <a:pPr marL="0" marR="0" algn="ctr">
                        <a:lnSpc>
                          <a:spcPct val="150000"/>
                        </a:lnSpc>
                        <a:spcBef>
                          <a:spcPts val="0"/>
                        </a:spcBef>
                        <a:spcAft>
                          <a:spcPts val="0"/>
                        </a:spcAft>
                      </a:pPr>
                      <a:r>
                        <a:rPr lang="en-US" sz="1200" dirty="0">
                          <a:effectLst/>
                        </a:rPr>
                        <a:t> </a:t>
                      </a:r>
                      <a:endParaRPr lang="en-US" sz="1100" dirty="0">
                        <a:effectLst/>
                      </a:endParaRPr>
                    </a:p>
                    <a:p>
                      <a:pPr marL="0" marR="0" algn="ctr">
                        <a:lnSpc>
                          <a:spcPct val="150000"/>
                        </a:lnSpc>
                        <a:spcBef>
                          <a:spcPts val="0"/>
                        </a:spcBef>
                        <a:spcAft>
                          <a:spcPts val="0"/>
                        </a:spcAft>
                      </a:pPr>
                      <a:r>
                        <a:rPr lang="en-US" sz="1200" dirty="0">
                          <a:effectLst/>
                        </a:rPr>
                        <a:t>3358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rowSpan="4">
                  <a:txBody>
                    <a:bodyPr/>
                    <a:lstStyle/>
                    <a:p>
                      <a:pPr marL="0" marR="0" algn="ctr">
                        <a:lnSpc>
                          <a:spcPct val="150000"/>
                        </a:lnSpc>
                        <a:spcBef>
                          <a:spcPts val="0"/>
                        </a:spcBef>
                        <a:spcAft>
                          <a:spcPts val="0"/>
                        </a:spcAft>
                      </a:pPr>
                      <a:r>
                        <a:rPr lang="en-US" sz="1200" dirty="0">
                          <a:effectLst/>
                        </a:rPr>
                        <a:t> </a:t>
                      </a:r>
                      <a:endParaRPr lang="en-US" sz="1100" dirty="0">
                        <a:effectLst/>
                      </a:endParaRPr>
                    </a:p>
                    <a:p>
                      <a:pPr marL="0" marR="0" algn="ctr">
                        <a:lnSpc>
                          <a:spcPct val="150000"/>
                        </a:lnSpc>
                        <a:spcBef>
                          <a:spcPts val="0"/>
                        </a:spcBef>
                        <a:spcAft>
                          <a:spcPts val="0"/>
                        </a:spcAft>
                      </a:pPr>
                      <a:r>
                        <a:rPr lang="en-US" sz="1200" dirty="0">
                          <a:effectLst/>
                        </a:rPr>
                        <a:t>1.82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extLst>
                  <a:ext uri="{0D108BD9-81ED-4DB2-BD59-A6C34878D82A}">
                    <a16:rowId xmlns:a16="http://schemas.microsoft.com/office/drawing/2014/main" val="1235742831"/>
                  </a:ext>
                </a:extLst>
              </a:tr>
              <a:tr h="233804">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slab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2152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317601882"/>
                  </a:ext>
                </a:extLst>
              </a:tr>
              <a:tr h="257786">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Self- weight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112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997812025"/>
                  </a:ext>
                </a:extLst>
              </a:tr>
              <a:tr h="224273">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Total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3419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955642378"/>
                  </a:ext>
                </a:extLst>
              </a:tr>
              <a:tr h="233804">
                <a:tc rowSpan="4">
                  <a:txBody>
                    <a:bodyPr/>
                    <a:lstStyle/>
                    <a:p>
                      <a:pPr marL="0" marR="0" algn="ctr">
                        <a:lnSpc>
                          <a:spcPct val="150000"/>
                        </a:lnSpc>
                        <a:spcBef>
                          <a:spcPts val="0"/>
                        </a:spcBef>
                        <a:spcAft>
                          <a:spcPts val="0"/>
                        </a:spcAft>
                      </a:pPr>
                      <a:r>
                        <a:rPr lang="en-US" sz="1200">
                          <a:effectLst/>
                        </a:rPr>
                        <a:t> </a:t>
                      </a:r>
                      <a:endParaRPr lang="en-US" sz="1100">
                        <a:effectLst/>
                      </a:endParaRPr>
                    </a:p>
                    <a:p>
                      <a:pPr marL="0" marR="0" algn="ctr">
                        <a:lnSpc>
                          <a:spcPct val="150000"/>
                        </a:lnSpc>
                        <a:spcBef>
                          <a:spcPts val="0"/>
                        </a:spcBef>
                        <a:spcAft>
                          <a:spcPts val="0"/>
                        </a:spcAft>
                      </a:pPr>
                      <a:r>
                        <a:rPr lang="en-US" sz="1200">
                          <a:effectLst/>
                        </a:rPr>
                        <a:t>C2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beams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682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rowSpan="4">
                  <a:txBody>
                    <a:bodyPr/>
                    <a:lstStyle/>
                    <a:p>
                      <a:pPr marL="0" marR="0" algn="ctr">
                        <a:lnSpc>
                          <a:spcPct val="150000"/>
                        </a:lnSpc>
                        <a:spcBef>
                          <a:spcPts val="0"/>
                        </a:spcBef>
                        <a:spcAft>
                          <a:spcPts val="0"/>
                        </a:spcAft>
                      </a:pPr>
                      <a:r>
                        <a:rPr lang="en-US" sz="1200" dirty="0">
                          <a:effectLst/>
                        </a:rPr>
                        <a:t> </a:t>
                      </a:r>
                      <a:endParaRPr lang="en-US" sz="1100" dirty="0">
                        <a:effectLst/>
                      </a:endParaRPr>
                    </a:p>
                    <a:p>
                      <a:pPr marL="0" marR="0" algn="ctr">
                        <a:lnSpc>
                          <a:spcPct val="150000"/>
                        </a:lnSpc>
                        <a:spcBef>
                          <a:spcPts val="0"/>
                        </a:spcBef>
                        <a:spcAft>
                          <a:spcPts val="0"/>
                        </a:spcAft>
                      </a:pPr>
                      <a:r>
                        <a:rPr lang="en-US" sz="1200" dirty="0">
                          <a:effectLst/>
                        </a:rPr>
                        <a:t>4910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rowSpan="4">
                  <a:txBody>
                    <a:bodyPr/>
                    <a:lstStyle/>
                    <a:p>
                      <a:pPr marL="0" marR="0" algn="ctr">
                        <a:lnSpc>
                          <a:spcPct val="150000"/>
                        </a:lnSpc>
                        <a:spcBef>
                          <a:spcPts val="0"/>
                        </a:spcBef>
                        <a:spcAft>
                          <a:spcPts val="0"/>
                        </a:spcAft>
                      </a:pPr>
                      <a:r>
                        <a:rPr lang="en-US" sz="1200">
                          <a:effectLst/>
                        </a:rPr>
                        <a:t> </a:t>
                      </a:r>
                      <a:endParaRPr lang="en-US" sz="1100">
                        <a:effectLst/>
                      </a:endParaRPr>
                    </a:p>
                    <a:p>
                      <a:pPr marL="0" marR="0" algn="ctr">
                        <a:lnSpc>
                          <a:spcPct val="150000"/>
                        </a:lnSpc>
                        <a:spcBef>
                          <a:spcPts val="0"/>
                        </a:spcBef>
                        <a:spcAft>
                          <a:spcPts val="0"/>
                        </a:spcAft>
                      </a:pPr>
                      <a:r>
                        <a:rPr lang="en-US" sz="1200">
                          <a:effectLst/>
                        </a:rPr>
                        <a:t>2.08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extLst>
                  <a:ext uri="{0D108BD9-81ED-4DB2-BD59-A6C34878D82A}">
                    <a16:rowId xmlns:a16="http://schemas.microsoft.com/office/drawing/2014/main" val="873906173"/>
                  </a:ext>
                </a:extLst>
              </a:tr>
              <a:tr h="224273">
                <a:tc vMerge="1">
                  <a:txBody>
                    <a:bodyPr/>
                    <a:lstStyle/>
                    <a:p>
                      <a:endParaRPr lang="en-US"/>
                    </a:p>
                  </a:txBody>
                  <a:tcPr/>
                </a:tc>
                <a:tc>
                  <a:txBody>
                    <a:bodyPr/>
                    <a:lstStyle/>
                    <a:p>
                      <a:pPr marL="0" marR="0" algn="just">
                        <a:lnSpc>
                          <a:spcPct val="150000"/>
                        </a:lnSpc>
                        <a:spcBef>
                          <a:spcPts val="0"/>
                        </a:spcBef>
                        <a:spcAft>
                          <a:spcPts val="0"/>
                        </a:spcAft>
                      </a:pPr>
                      <a:r>
                        <a:rPr lang="en-US" sz="1200" dirty="0">
                          <a:effectLst/>
                        </a:rPr>
                        <a:t>slab</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4217.92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787756105"/>
                  </a:ext>
                </a:extLst>
              </a:tr>
              <a:tr h="260517">
                <a:tc vMerge="1">
                  <a:txBody>
                    <a:bodyPr/>
                    <a:lstStyle/>
                    <a:p>
                      <a:endParaRPr lang="en-US"/>
                    </a:p>
                  </a:txBody>
                  <a:tcPr/>
                </a:tc>
                <a:tc>
                  <a:txBody>
                    <a:bodyPr/>
                    <a:lstStyle/>
                    <a:p>
                      <a:pPr marL="0" marR="0" algn="just">
                        <a:lnSpc>
                          <a:spcPct val="150000"/>
                        </a:lnSpc>
                        <a:spcBef>
                          <a:spcPts val="0"/>
                        </a:spcBef>
                        <a:spcAft>
                          <a:spcPts val="0"/>
                        </a:spcAft>
                      </a:pPr>
                      <a:r>
                        <a:rPr lang="en-US" sz="1200" dirty="0">
                          <a:effectLst/>
                        </a:rPr>
                        <a:t>Self- weight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a:effectLst/>
                        </a:rPr>
                        <a:t>112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330572094"/>
                  </a:ext>
                </a:extLst>
              </a:tr>
              <a:tr h="457143">
                <a:tc vMerge="1">
                  <a:txBody>
                    <a:bodyPr/>
                    <a:lstStyle/>
                    <a:p>
                      <a:endParaRPr lang="en-US"/>
                    </a:p>
                  </a:txBody>
                  <a:tcPr/>
                </a:tc>
                <a:tc>
                  <a:txBody>
                    <a:bodyPr/>
                    <a:lstStyle/>
                    <a:p>
                      <a:pPr marL="0" marR="0" algn="just">
                        <a:lnSpc>
                          <a:spcPct val="150000"/>
                        </a:lnSpc>
                        <a:spcBef>
                          <a:spcPts val="0"/>
                        </a:spcBef>
                        <a:spcAft>
                          <a:spcPts val="0"/>
                        </a:spcAft>
                      </a:pPr>
                      <a:r>
                        <a:rPr lang="en-US" sz="1200" dirty="0">
                          <a:effectLst/>
                        </a:rPr>
                        <a:t>Total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a:txBody>
                    <a:bodyPr/>
                    <a:lstStyle/>
                    <a:p>
                      <a:pPr marL="0" marR="0" algn="just">
                        <a:lnSpc>
                          <a:spcPct val="150000"/>
                        </a:lnSpc>
                        <a:spcBef>
                          <a:spcPts val="0"/>
                        </a:spcBef>
                        <a:spcAft>
                          <a:spcPts val="0"/>
                        </a:spcAft>
                      </a:pPr>
                      <a:r>
                        <a:rPr lang="en-US" sz="1200" dirty="0">
                          <a:effectLst/>
                        </a:rPr>
                        <a:t>5011.92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45" marR="67045"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294537359"/>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630838663"/>
              </p:ext>
            </p:extLst>
          </p:nvPr>
        </p:nvGraphicFramePr>
        <p:xfrm>
          <a:off x="6702552" y="1042417"/>
          <a:ext cx="3739759" cy="3185878"/>
        </p:xfrm>
        <a:graphic>
          <a:graphicData uri="http://schemas.openxmlformats.org/drawingml/2006/table">
            <a:tbl>
              <a:tblPr firstRow="1" firstCol="1" bandRow="1">
                <a:tableStyleId>{5C22544A-7EE6-4342-B048-85BDC9FD1C3A}</a:tableStyleId>
              </a:tblPr>
              <a:tblGrid>
                <a:gridCol w="920638">
                  <a:extLst>
                    <a:ext uri="{9D8B030D-6E8A-4147-A177-3AD203B41FA5}">
                      <a16:colId xmlns:a16="http://schemas.microsoft.com/office/drawing/2014/main" val="196475033"/>
                    </a:ext>
                  </a:extLst>
                </a:gridCol>
                <a:gridCol w="920638">
                  <a:extLst>
                    <a:ext uri="{9D8B030D-6E8A-4147-A177-3AD203B41FA5}">
                      <a16:colId xmlns:a16="http://schemas.microsoft.com/office/drawing/2014/main" val="3587782386"/>
                    </a:ext>
                  </a:extLst>
                </a:gridCol>
                <a:gridCol w="424686">
                  <a:extLst>
                    <a:ext uri="{9D8B030D-6E8A-4147-A177-3AD203B41FA5}">
                      <a16:colId xmlns:a16="http://schemas.microsoft.com/office/drawing/2014/main" val="3465222103"/>
                    </a:ext>
                  </a:extLst>
                </a:gridCol>
                <a:gridCol w="504194">
                  <a:extLst>
                    <a:ext uri="{9D8B030D-6E8A-4147-A177-3AD203B41FA5}">
                      <a16:colId xmlns:a16="http://schemas.microsoft.com/office/drawing/2014/main" val="2592998853"/>
                    </a:ext>
                  </a:extLst>
                </a:gridCol>
                <a:gridCol w="504194">
                  <a:extLst>
                    <a:ext uri="{9D8B030D-6E8A-4147-A177-3AD203B41FA5}">
                      <a16:colId xmlns:a16="http://schemas.microsoft.com/office/drawing/2014/main" val="3266234301"/>
                    </a:ext>
                  </a:extLst>
                </a:gridCol>
                <a:gridCol w="465409">
                  <a:extLst>
                    <a:ext uri="{9D8B030D-6E8A-4147-A177-3AD203B41FA5}">
                      <a16:colId xmlns:a16="http://schemas.microsoft.com/office/drawing/2014/main" val="1026799757"/>
                    </a:ext>
                  </a:extLst>
                </a:gridCol>
              </a:tblGrid>
              <a:tr h="357154">
                <a:tc>
                  <a:txBody>
                    <a:bodyPr/>
                    <a:lstStyle/>
                    <a:p>
                      <a:pPr marL="0" marR="0" algn="ctr">
                        <a:lnSpc>
                          <a:spcPct val="150000"/>
                        </a:lnSpc>
                        <a:spcBef>
                          <a:spcPts val="0"/>
                        </a:spcBef>
                        <a:spcAft>
                          <a:spcPts val="0"/>
                        </a:spcAft>
                      </a:pPr>
                      <a:r>
                        <a:rPr lang="en-US" sz="1000" dirty="0">
                          <a:effectLst/>
                        </a:rPr>
                        <a:t>Beam</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gridSpan="3">
                  <a:txBody>
                    <a:bodyPr/>
                    <a:lstStyle/>
                    <a:p>
                      <a:pPr marL="0" marR="0" algn="ctr">
                        <a:lnSpc>
                          <a:spcPct val="150000"/>
                        </a:lnSpc>
                        <a:spcBef>
                          <a:spcPts val="0"/>
                        </a:spcBef>
                        <a:spcAft>
                          <a:spcPts val="0"/>
                        </a:spcAft>
                      </a:pPr>
                      <a:r>
                        <a:rPr lang="en-US" sz="1000" dirty="0">
                          <a:effectLst/>
                        </a:rPr>
                        <a:t>manual</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0"/>
                        </a:spcAft>
                      </a:pPr>
                      <a:r>
                        <a:rPr lang="en-US" sz="1000">
                          <a:effectLst/>
                        </a:rPr>
                        <a:t>ETABS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ctr">
                        <a:lnSpc>
                          <a:spcPct val="150000"/>
                        </a:lnSpc>
                        <a:spcBef>
                          <a:spcPts val="0"/>
                        </a:spcBef>
                        <a:spcAft>
                          <a:spcPts val="0"/>
                        </a:spcAft>
                      </a:pPr>
                      <a:r>
                        <a:rPr lang="en-US" sz="1000">
                          <a:effectLst/>
                        </a:rPr>
                        <a:t>Error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extLst>
                  <a:ext uri="{0D108BD9-81ED-4DB2-BD59-A6C34878D82A}">
                    <a16:rowId xmlns:a16="http://schemas.microsoft.com/office/drawing/2014/main" val="3629011212"/>
                  </a:ext>
                </a:extLst>
              </a:tr>
              <a:tr h="178577">
                <a:tc rowSpan="4">
                  <a:txBody>
                    <a:bodyPr/>
                    <a:lstStyle/>
                    <a:p>
                      <a:pPr marL="0" marR="0" algn="ctr">
                        <a:lnSpc>
                          <a:spcPct val="150000"/>
                        </a:lnSpc>
                        <a:spcBef>
                          <a:spcPts val="0"/>
                        </a:spcBef>
                        <a:spcAft>
                          <a:spcPts val="0"/>
                        </a:spcAft>
                      </a:pPr>
                      <a:r>
                        <a:rPr lang="en-US" sz="1000" dirty="0">
                          <a:effectLst/>
                        </a:rPr>
                        <a:t> </a:t>
                      </a:r>
                      <a:endParaRPr lang="en-US" sz="900" dirty="0">
                        <a:effectLst/>
                      </a:endParaRPr>
                    </a:p>
                    <a:p>
                      <a:pPr marL="0" marR="0" algn="ctr">
                        <a:lnSpc>
                          <a:spcPct val="150000"/>
                        </a:lnSpc>
                        <a:spcBef>
                          <a:spcPts val="0"/>
                        </a:spcBef>
                        <a:spcAft>
                          <a:spcPts val="0"/>
                        </a:spcAft>
                      </a:pPr>
                      <a:r>
                        <a:rPr lang="en-US" sz="1000" dirty="0">
                          <a:effectLst/>
                        </a:rPr>
                        <a:t>B1</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rowSpan="3">
                  <a:txBody>
                    <a:bodyPr/>
                    <a:lstStyle/>
                    <a:p>
                      <a:pPr marL="0" marR="0" algn="just">
                        <a:lnSpc>
                          <a:spcPct val="150000"/>
                        </a:lnSpc>
                        <a:spcBef>
                          <a:spcPts val="0"/>
                        </a:spcBef>
                        <a:spcAft>
                          <a:spcPts val="0"/>
                        </a:spcAft>
                      </a:pPr>
                      <a:r>
                        <a:rPr lang="en-US" sz="1000">
                          <a:effectLst/>
                        </a:rPr>
                        <a:t> </a:t>
                      </a:r>
                      <a:endParaRPr lang="en-US" sz="900">
                        <a:effectLst/>
                      </a:endParaRPr>
                    </a:p>
                    <a:p>
                      <a:pPr marL="0" marR="0" algn="just">
                        <a:lnSpc>
                          <a:spcPct val="150000"/>
                        </a:lnSpc>
                        <a:spcBef>
                          <a:spcPts val="0"/>
                        </a:spcBef>
                        <a:spcAft>
                          <a:spcPts val="0"/>
                        </a:spcAft>
                      </a:pPr>
                      <a:r>
                        <a:rPr lang="en-US" sz="1000">
                          <a:effectLst/>
                        </a:rPr>
                        <a:t>moment (KN.m)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96.04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121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20.63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extLst>
                  <a:ext uri="{0D108BD9-81ED-4DB2-BD59-A6C34878D82A}">
                    <a16:rowId xmlns:a16="http://schemas.microsoft.com/office/drawing/2014/main" val="1195037596"/>
                  </a:ext>
                </a:extLst>
              </a:tr>
              <a:tr h="357154">
                <a:tc vMerge="1">
                  <a:txBody>
                    <a:bodyPr/>
                    <a:lstStyle/>
                    <a:p>
                      <a:endParaRPr lang="en-US"/>
                    </a:p>
                  </a:txBody>
                  <a:tcPr/>
                </a:tc>
                <a:tc vMerge="1">
                  <a:txBody>
                    <a:bodyPr/>
                    <a:lstStyle/>
                    <a:p>
                      <a:endParaRPr lang="en-US"/>
                    </a:p>
                  </a:txBody>
                  <a:tcPr/>
                </a:tc>
                <a:tc>
                  <a:txBody>
                    <a:bodyPr/>
                    <a:lstStyle/>
                    <a:p>
                      <a:pPr marL="0" marR="0" algn="just">
                        <a:lnSpc>
                          <a:spcPct val="150000"/>
                        </a:lnSpc>
                        <a:spcBef>
                          <a:spcPts val="0"/>
                        </a:spcBef>
                        <a:spcAft>
                          <a:spcPts val="0"/>
                        </a:spcAft>
                      </a:pPr>
                      <a:r>
                        <a:rPr lang="en-US" sz="1000">
                          <a:effectLst/>
                        </a:rPr>
                        <a:t>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104.00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95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dirty="0" smtClean="0">
                          <a:effectLst/>
                        </a:rPr>
                        <a:t>8.65</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extLst>
                  <a:ext uri="{0D108BD9-81ED-4DB2-BD59-A6C34878D82A}">
                    <a16:rowId xmlns:a16="http://schemas.microsoft.com/office/drawing/2014/main" val="2562643925"/>
                  </a:ext>
                </a:extLst>
              </a:tr>
              <a:tr h="357154">
                <a:tc vMerge="1">
                  <a:txBody>
                    <a:bodyPr/>
                    <a:lstStyle/>
                    <a:p>
                      <a:endParaRPr lang="en-US"/>
                    </a:p>
                  </a:txBody>
                  <a:tcPr/>
                </a:tc>
                <a:tc vMerge="1">
                  <a:txBody>
                    <a:bodyPr/>
                    <a:lstStyle/>
                    <a:p>
                      <a:endParaRPr lang="en-US"/>
                    </a:p>
                  </a:txBody>
                  <a:tcPr/>
                </a:tc>
                <a:tc>
                  <a:txBody>
                    <a:bodyPr/>
                    <a:lstStyle/>
                    <a:p>
                      <a:pPr marL="0" marR="0" algn="just">
                        <a:lnSpc>
                          <a:spcPct val="150000"/>
                        </a:lnSpc>
                        <a:spcBef>
                          <a:spcPts val="0"/>
                        </a:spcBef>
                        <a:spcAft>
                          <a:spcPts val="0"/>
                        </a:spcAft>
                      </a:pPr>
                      <a:r>
                        <a:rPr lang="en-US" sz="1000">
                          <a:effectLst/>
                        </a:rPr>
                        <a:t>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185.41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136.7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dirty="0" smtClean="0">
                          <a:effectLst/>
                        </a:rPr>
                        <a:t>26.27</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extLst>
                  <a:ext uri="{0D108BD9-81ED-4DB2-BD59-A6C34878D82A}">
                    <a16:rowId xmlns:a16="http://schemas.microsoft.com/office/drawing/2014/main" val="2522020485"/>
                  </a:ext>
                </a:extLst>
              </a:tr>
              <a:tr h="357154">
                <a:tc vMerge="1">
                  <a:txBody>
                    <a:bodyPr/>
                    <a:lstStyle/>
                    <a:p>
                      <a:endParaRPr lang="en-US"/>
                    </a:p>
                  </a:txBody>
                  <a:tcPr/>
                </a:tc>
                <a:tc>
                  <a:txBody>
                    <a:bodyPr/>
                    <a:lstStyle/>
                    <a:p>
                      <a:pPr marL="0" marR="0" algn="just">
                        <a:lnSpc>
                          <a:spcPct val="150000"/>
                        </a:lnSpc>
                        <a:spcBef>
                          <a:spcPts val="0"/>
                        </a:spcBef>
                        <a:spcAft>
                          <a:spcPts val="0"/>
                        </a:spcAft>
                      </a:pPr>
                      <a:r>
                        <a:rPr lang="en-US" sz="1000">
                          <a:effectLst/>
                        </a:rPr>
                        <a:t>shear (KN)</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endParaRPr lang="en-US" sz="900">
                        <a:effectLst/>
                        <a:latin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201.5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175.14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dirty="0" smtClean="0">
                          <a:effectLst/>
                        </a:rPr>
                        <a:t>13.08</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extLst>
                  <a:ext uri="{0D108BD9-81ED-4DB2-BD59-A6C34878D82A}">
                    <a16:rowId xmlns:a16="http://schemas.microsoft.com/office/drawing/2014/main" val="3767484274"/>
                  </a:ext>
                </a:extLst>
              </a:tr>
              <a:tr h="357154">
                <a:tc rowSpan="4">
                  <a:txBody>
                    <a:bodyPr/>
                    <a:lstStyle/>
                    <a:p>
                      <a:pPr marL="0" marR="0" algn="ctr">
                        <a:lnSpc>
                          <a:spcPct val="150000"/>
                        </a:lnSpc>
                        <a:spcBef>
                          <a:spcPts val="0"/>
                        </a:spcBef>
                        <a:spcAft>
                          <a:spcPts val="0"/>
                        </a:spcAft>
                      </a:pPr>
                      <a:r>
                        <a:rPr lang="en-US" sz="1000" dirty="0">
                          <a:effectLst/>
                        </a:rPr>
                        <a:t> </a:t>
                      </a:r>
                      <a:endParaRPr lang="en-US" sz="900" dirty="0">
                        <a:effectLst/>
                      </a:endParaRPr>
                    </a:p>
                    <a:p>
                      <a:pPr marL="0" marR="0" algn="ctr">
                        <a:lnSpc>
                          <a:spcPct val="150000"/>
                        </a:lnSpc>
                        <a:spcBef>
                          <a:spcPts val="0"/>
                        </a:spcBef>
                        <a:spcAft>
                          <a:spcPts val="0"/>
                        </a:spcAft>
                      </a:pPr>
                      <a:r>
                        <a:rPr lang="en-US" sz="1000" dirty="0">
                          <a:effectLst/>
                        </a:rPr>
                        <a:t>B2</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rowSpan="3">
                  <a:txBody>
                    <a:bodyPr/>
                    <a:lstStyle/>
                    <a:p>
                      <a:pPr marL="0" marR="0" algn="just">
                        <a:lnSpc>
                          <a:spcPct val="150000"/>
                        </a:lnSpc>
                        <a:spcBef>
                          <a:spcPts val="0"/>
                        </a:spcBef>
                        <a:spcAft>
                          <a:spcPts val="0"/>
                        </a:spcAft>
                      </a:pPr>
                      <a:r>
                        <a:rPr lang="en-US" sz="1000" dirty="0">
                          <a:effectLst/>
                        </a:rPr>
                        <a:t> </a:t>
                      </a:r>
                      <a:endParaRPr lang="en-US" sz="900" dirty="0">
                        <a:effectLst/>
                      </a:endParaRPr>
                    </a:p>
                    <a:p>
                      <a:pPr marL="0" marR="0" algn="just">
                        <a:lnSpc>
                          <a:spcPct val="150000"/>
                        </a:lnSpc>
                        <a:spcBef>
                          <a:spcPts val="0"/>
                        </a:spcBef>
                        <a:spcAft>
                          <a:spcPts val="0"/>
                        </a:spcAft>
                      </a:pPr>
                      <a:r>
                        <a:rPr lang="en-US" sz="1000" dirty="0">
                          <a:effectLst/>
                        </a:rPr>
                        <a:t>moment (</a:t>
                      </a:r>
                      <a:r>
                        <a:rPr lang="en-US" sz="1000" dirty="0" err="1">
                          <a:effectLst/>
                        </a:rPr>
                        <a:t>KN.m</a:t>
                      </a:r>
                      <a:r>
                        <a:rPr lang="en-US" sz="1000" dirty="0">
                          <a:effectLst/>
                        </a:rPr>
                        <a:t>)</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684.03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560.7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dirty="0" smtClean="0">
                          <a:effectLst/>
                        </a:rPr>
                        <a:t>18.03</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extLst>
                  <a:ext uri="{0D108BD9-81ED-4DB2-BD59-A6C34878D82A}">
                    <a16:rowId xmlns:a16="http://schemas.microsoft.com/office/drawing/2014/main" val="2189723362"/>
                  </a:ext>
                </a:extLst>
              </a:tr>
              <a:tr h="357154">
                <a:tc vMerge="1">
                  <a:txBody>
                    <a:bodyPr/>
                    <a:lstStyle/>
                    <a:p>
                      <a:endParaRPr lang="en-US"/>
                    </a:p>
                  </a:txBody>
                  <a:tcPr/>
                </a:tc>
                <a:tc vMerge="1">
                  <a:txBody>
                    <a:bodyPr/>
                    <a:lstStyle/>
                    <a:p>
                      <a:endParaRPr lang="en-US"/>
                    </a:p>
                  </a:txBody>
                  <a:tcPr/>
                </a:tc>
                <a:tc>
                  <a:txBody>
                    <a:bodyPr/>
                    <a:lstStyle/>
                    <a:p>
                      <a:pPr marL="0" marR="0" algn="just">
                        <a:lnSpc>
                          <a:spcPct val="150000"/>
                        </a:lnSpc>
                        <a:spcBef>
                          <a:spcPts val="0"/>
                        </a:spcBef>
                        <a:spcAft>
                          <a:spcPts val="0"/>
                        </a:spcAft>
                      </a:pPr>
                      <a:r>
                        <a:rPr lang="en-US" sz="1000">
                          <a:effectLst/>
                        </a:rPr>
                        <a:t>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368.32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542.13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32.06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extLst>
                  <a:ext uri="{0D108BD9-81ED-4DB2-BD59-A6C34878D82A}">
                    <a16:rowId xmlns:a16="http://schemas.microsoft.com/office/drawing/2014/main" val="3727653424"/>
                  </a:ext>
                </a:extLst>
              </a:tr>
              <a:tr h="357154">
                <a:tc vMerge="1">
                  <a:txBody>
                    <a:bodyPr/>
                    <a:lstStyle/>
                    <a:p>
                      <a:endParaRPr lang="en-US"/>
                    </a:p>
                  </a:txBody>
                  <a:tcPr/>
                </a:tc>
                <a:tc vMerge="1">
                  <a:txBody>
                    <a:bodyPr/>
                    <a:lstStyle/>
                    <a:p>
                      <a:endParaRPr lang="en-US"/>
                    </a:p>
                  </a:txBody>
                  <a:tcPr/>
                </a:tc>
                <a:tc>
                  <a:txBody>
                    <a:bodyPr/>
                    <a:lstStyle/>
                    <a:p>
                      <a:pPr marL="0" marR="0" algn="just">
                        <a:lnSpc>
                          <a:spcPct val="150000"/>
                        </a:lnSpc>
                        <a:spcBef>
                          <a:spcPts val="0"/>
                        </a:spcBef>
                        <a:spcAft>
                          <a:spcPts val="0"/>
                        </a:spcAft>
                      </a:pPr>
                      <a:r>
                        <a:rPr lang="en-US" sz="1000">
                          <a:effectLst/>
                        </a:rPr>
                        <a:t>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684.03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885.64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22.76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extLst>
                  <a:ext uri="{0D108BD9-81ED-4DB2-BD59-A6C34878D82A}">
                    <a16:rowId xmlns:a16="http://schemas.microsoft.com/office/drawing/2014/main" val="3062123514"/>
                  </a:ext>
                </a:extLst>
              </a:tr>
              <a:tr h="357154">
                <a:tc vMerge="1">
                  <a:txBody>
                    <a:bodyPr/>
                    <a:lstStyle/>
                    <a:p>
                      <a:endParaRPr lang="en-US"/>
                    </a:p>
                  </a:txBody>
                  <a:tcPr/>
                </a:tc>
                <a:tc>
                  <a:txBody>
                    <a:bodyPr/>
                    <a:lstStyle/>
                    <a:p>
                      <a:pPr marL="0" marR="0" algn="just">
                        <a:lnSpc>
                          <a:spcPct val="150000"/>
                        </a:lnSpc>
                        <a:spcBef>
                          <a:spcPts val="0"/>
                        </a:spcBef>
                        <a:spcAft>
                          <a:spcPts val="0"/>
                        </a:spcAft>
                      </a:pPr>
                      <a:r>
                        <a:rPr lang="en-US" sz="1000">
                          <a:effectLst/>
                        </a:rPr>
                        <a:t>shear (KN)</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endParaRPr lang="en-US" sz="900">
                        <a:effectLst/>
                        <a:latin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569.91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a:effectLst/>
                        </a:rPr>
                        <a:t>532.44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tc>
                  <a:txBody>
                    <a:bodyPr/>
                    <a:lstStyle/>
                    <a:p>
                      <a:pPr marL="0" marR="0" algn="just">
                        <a:lnSpc>
                          <a:spcPct val="150000"/>
                        </a:lnSpc>
                        <a:spcBef>
                          <a:spcPts val="0"/>
                        </a:spcBef>
                        <a:spcAft>
                          <a:spcPts val="0"/>
                        </a:spcAft>
                      </a:pPr>
                      <a:r>
                        <a:rPr lang="en-US" sz="1000" dirty="0" smtClean="0">
                          <a:effectLst/>
                        </a:rPr>
                        <a:t>6.57</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9158" marR="59158" marT="0" marB="0"/>
                </a:tc>
                <a:extLst>
                  <a:ext uri="{0D108BD9-81ED-4DB2-BD59-A6C34878D82A}">
                    <a16:rowId xmlns:a16="http://schemas.microsoft.com/office/drawing/2014/main" val="3675019864"/>
                  </a:ext>
                </a:extLst>
              </a:tr>
            </a:tbl>
          </a:graphicData>
        </a:graphic>
      </p:graphicFrame>
      <p:sp>
        <p:nvSpPr>
          <p:cNvPr id="13" name="Rectangle 12"/>
          <p:cNvSpPr/>
          <p:nvPr/>
        </p:nvSpPr>
        <p:spPr>
          <a:xfrm>
            <a:off x="3271604" y="4043629"/>
            <a:ext cx="3475503" cy="369332"/>
          </a:xfrm>
          <a:prstGeom prst="rect">
            <a:avLst/>
          </a:prstGeom>
        </p:spPr>
        <p:txBody>
          <a:bodyPr wrap="none">
            <a:spAutoFit/>
          </a:bodyPr>
          <a:lstStyle/>
          <a:p>
            <a:r>
              <a:rPr lang="en-US" b="1" i="1" dirty="0">
                <a:latin typeface="Calibri" panose="020F0502020204030204" pitchFamily="34" charset="0"/>
                <a:ea typeface="Calibri" panose="020F0502020204030204" pitchFamily="34" charset="0"/>
              </a:rPr>
              <a:t>internal force checked for columns</a:t>
            </a:r>
            <a:endParaRPr lang="en-US" b="1" i="1" dirty="0"/>
          </a:p>
        </p:txBody>
      </p:sp>
      <p:sp>
        <p:nvSpPr>
          <p:cNvPr id="14" name="Rectangle 13"/>
          <p:cNvSpPr/>
          <p:nvPr/>
        </p:nvSpPr>
        <p:spPr>
          <a:xfrm>
            <a:off x="6702552" y="4151263"/>
            <a:ext cx="4096891" cy="369332"/>
          </a:xfrm>
          <a:prstGeom prst="rect">
            <a:avLst/>
          </a:prstGeom>
        </p:spPr>
        <p:txBody>
          <a:bodyPr wrap="none">
            <a:spAutoFit/>
          </a:bodyPr>
          <a:lstStyle/>
          <a:p>
            <a:r>
              <a:rPr lang="en-US" b="1" i="1" dirty="0">
                <a:latin typeface="Calibri" panose="020F0502020204030204" pitchFamily="34" charset="0"/>
                <a:ea typeface="Calibri" panose="020F0502020204030204" pitchFamily="34" charset="0"/>
                <a:cs typeface="Arial" panose="020B0604020202020204" pitchFamily="34" charset="0"/>
              </a:rPr>
              <a:t>Internal force check for beams in block 1 </a:t>
            </a:r>
            <a:endParaRPr lang="en-US" b="1" i="1" dirty="0"/>
          </a:p>
        </p:txBody>
      </p:sp>
      <p:sp>
        <p:nvSpPr>
          <p:cNvPr id="15" name="TextBox 14"/>
          <p:cNvSpPr txBox="1"/>
          <p:nvPr/>
        </p:nvSpPr>
        <p:spPr>
          <a:xfrm>
            <a:off x="-87879" y="4043629"/>
            <a:ext cx="4151376" cy="369332"/>
          </a:xfrm>
          <a:prstGeom prst="rect">
            <a:avLst/>
          </a:prstGeom>
          <a:noFill/>
        </p:spPr>
        <p:txBody>
          <a:bodyPr wrap="square" rtlCol="0">
            <a:spAutoFit/>
          </a:bodyPr>
          <a:lstStyle/>
          <a:p>
            <a:r>
              <a:rPr lang="en-US" b="1" i="1" dirty="0"/>
              <a:t>Internal forces in </a:t>
            </a:r>
            <a:r>
              <a:rPr lang="en-US" b="1" i="1" dirty="0" smtClean="0"/>
              <a:t>first block</a:t>
            </a:r>
            <a:endParaRPr lang="en-US" b="1" i="1" dirty="0"/>
          </a:p>
        </p:txBody>
      </p:sp>
      <p:graphicFrame>
        <p:nvGraphicFramePr>
          <p:cNvPr id="16" name="Table 15"/>
          <p:cNvGraphicFramePr>
            <a:graphicFrameLocks noGrp="1"/>
          </p:cNvGraphicFramePr>
          <p:nvPr>
            <p:extLst>
              <p:ext uri="{D42A27DB-BD31-4B8C-83A1-F6EECF244321}">
                <p14:modId xmlns:p14="http://schemas.microsoft.com/office/powerpoint/2010/main" val="3920925794"/>
              </p:ext>
            </p:extLst>
          </p:nvPr>
        </p:nvGraphicFramePr>
        <p:xfrm>
          <a:off x="-6592" y="4335927"/>
          <a:ext cx="6123499" cy="2522072"/>
        </p:xfrm>
        <a:graphic>
          <a:graphicData uri="http://schemas.openxmlformats.org/drawingml/2006/table">
            <a:tbl>
              <a:tblPr firstRow="1" firstCol="1" bandRow="1">
                <a:tableStyleId>{5C22544A-7EE6-4342-B048-85BDC9FD1C3A}</a:tableStyleId>
              </a:tblPr>
              <a:tblGrid>
                <a:gridCol w="1371877">
                  <a:extLst>
                    <a:ext uri="{9D8B030D-6E8A-4147-A177-3AD203B41FA5}">
                      <a16:colId xmlns:a16="http://schemas.microsoft.com/office/drawing/2014/main" val="1869410038"/>
                    </a:ext>
                  </a:extLst>
                </a:gridCol>
                <a:gridCol w="1371877">
                  <a:extLst>
                    <a:ext uri="{9D8B030D-6E8A-4147-A177-3AD203B41FA5}">
                      <a16:colId xmlns:a16="http://schemas.microsoft.com/office/drawing/2014/main" val="1417008912"/>
                    </a:ext>
                  </a:extLst>
                </a:gridCol>
                <a:gridCol w="656283">
                  <a:extLst>
                    <a:ext uri="{9D8B030D-6E8A-4147-A177-3AD203B41FA5}">
                      <a16:colId xmlns:a16="http://schemas.microsoft.com/office/drawing/2014/main" val="2151934674"/>
                    </a:ext>
                  </a:extLst>
                </a:gridCol>
                <a:gridCol w="811576">
                  <a:extLst>
                    <a:ext uri="{9D8B030D-6E8A-4147-A177-3AD203B41FA5}">
                      <a16:colId xmlns:a16="http://schemas.microsoft.com/office/drawing/2014/main" val="670758587"/>
                    </a:ext>
                  </a:extLst>
                </a:gridCol>
                <a:gridCol w="955943">
                  <a:extLst>
                    <a:ext uri="{9D8B030D-6E8A-4147-A177-3AD203B41FA5}">
                      <a16:colId xmlns:a16="http://schemas.microsoft.com/office/drawing/2014/main" val="2447281459"/>
                    </a:ext>
                  </a:extLst>
                </a:gridCol>
                <a:gridCol w="955943">
                  <a:extLst>
                    <a:ext uri="{9D8B030D-6E8A-4147-A177-3AD203B41FA5}">
                      <a16:colId xmlns:a16="http://schemas.microsoft.com/office/drawing/2014/main" val="2203770485"/>
                    </a:ext>
                  </a:extLst>
                </a:gridCol>
              </a:tblGrid>
              <a:tr h="297092">
                <a:tc>
                  <a:txBody>
                    <a:bodyPr/>
                    <a:lstStyle/>
                    <a:p>
                      <a:pPr marL="0" marR="0" algn="ctr">
                        <a:lnSpc>
                          <a:spcPct val="150000"/>
                        </a:lnSpc>
                        <a:spcBef>
                          <a:spcPts val="0"/>
                        </a:spcBef>
                        <a:spcAft>
                          <a:spcPts val="0"/>
                        </a:spcAft>
                      </a:pPr>
                      <a:r>
                        <a:rPr lang="en-US" sz="1200" dirty="0">
                          <a:effectLst/>
                        </a:rPr>
                        <a:t>Span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3">
                  <a:txBody>
                    <a:bodyPr/>
                    <a:lstStyle/>
                    <a:p>
                      <a:pPr marL="0" marR="0" algn="ctr">
                        <a:lnSpc>
                          <a:spcPct val="150000"/>
                        </a:lnSpc>
                        <a:spcBef>
                          <a:spcPts val="0"/>
                        </a:spcBef>
                        <a:spcAft>
                          <a:spcPts val="0"/>
                        </a:spcAft>
                      </a:pPr>
                      <a:r>
                        <a:rPr lang="en-US" sz="1200">
                          <a:effectLst/>
                        </a:rPr>
                        <a:t>manual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0"/>
                        </a:spcAft>
                      </a:pPr>
                      <a:r>
                        <a:rPr lang="en-US" sz="1200">
                          <a:effectLst/>
                        </a:rPr>
                        <a:t>ETABS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Error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48102929"/>
                  </a:ext>
                </a:extLst>
              </a:tr>
              <a:tr h="370830">
                <a:tc rowSpan="6">
                  <a:txBody>
                    <a:bodyPr/>
                    <a:lstStyle/>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 </a:t>
                      </a:r>
                      <a:endParaRPr lang="en-US" sz="1100">
                        <a:effectLst/>
                      </a:endParaRPr>
                    </a:p>
                    <a:p>
                      <a:pPr marL="0" marR="0" algn="ctr">
                        <a:lnSpc>
                          <a:spcPct val="150000"/>
                        </a:lnSpc>
                        <a:spcBef>
                          <a:spcPts val="0"/>
                        </a:spcBef>
                        <a:spcAft>
                          <a:spcPts val="0"/>
                        </a:spcAft>
                      </a:pPr>
                      <a:r>
                        <a:rPr lang="en-US" sz="1200">
                          <a:effectLst/>
                        </a:rPr>
                        <a:t>S1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3">
                  <a:txBody>
                    <a:bodyPr/>
                    <a:lstStyle/>
                    <a:p>
                      <a:pPr marL="0" marR="0" algn="just">
                        <a:lnSpc>
                          <a:spcPct val="150000"/>
                        </a:lnSpc>
                        <a:spcBef>
                          <a:spcPts val="0"/>
                        </a:spcBef>
                        <a:spcAft>
                          <a:spcPts val="0"/>
                        </a:spcAft>
                      </a:pPr>
                      <a:r>
                        <a:rPr lang="en-US" sz="1200">
                          <a:effectLst/>
                        </a:rPr>
                        <a:t> </a:t>
                      </a:r>
                      <a:endParaRPr lang="en-US" sz="1100">
                        <a:effectLst/>
                      </a:endParaRPr>
                    </a:p>
                    <a:p>
                      <a:pPr marL="0" marR="0" algn="just">
                        <a:lnSpc>
                          <a:spcPct val="150000"/>
                        </a:lnSpc>
                        <a:spcBef>
                          <a:spcPts val="0"/>
                        </a:spcBef>
                        <a:spcAft>
                          <a:spcPts val="0"/>
                        </a:spcAft>
                      </a:pPr>
                      <a:r>
                        <a:rPr lang="en-US" sz="1200">
                          <a:effectLst/>
                        </a:rPr>
                        <a:t>M22 (KN.m)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13.54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12.06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smtClean="0">
                          <a:effectLst/>
                        </a:rPr>
                        <a:t>10.93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67847126"/>
                  </a:ext>
                </a:extLst>
              </a:tr>
              <a:tr h="370830">
                <a:tc vMerge="1">
                  <a:txBody>
                    <a:bodyPr/>
                    <a:lstStyle/>
                    <a:p>
                      <a:endParaRPr lang="en-US"/>
                    </a:p>
                  </a:txBody>
                  <a:tcPr/>
                </a:tc>
                <a:tc vMerge="1">
                  <a:txBody>
                    <a:bodyPr/>
                    <a:lstStyle/>
                    <a:p>
                      <a:endParaRPr lang="en-US"/>
                    </a:p>
                  </a:txBody>
                  <a:tcPr/>
                </a:tc>
                <a:tc>
                  <a:txBody>
                    <a:bodyPr/>
                    <a:lstStyle/>
                    <a:p>
                      <a:pPr marL="0" marR="0" algn="just">
                        <a:lnSpc>
                          <a:spcPct val="150000"/>
                        </a:lnSpc>
                        <a:spcBef>
                          <a:spcPts val="0"/>
                        </a:spcBef>
                        <a:spcAft>
                          <a:spcPts val="0"/>
                        </a:spcAft>
                      </a:pPr>
                      <a:r>
                        <a:rPr lang="en-US" sz="1200" dirty="0">
                          <a:effectLst/>
                        </a:rPr>
                        <a:t>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48.24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45.7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smtClean="0">
                          <a:effectLst/>
                        </a:rPr>
                        <a:t>5.26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72539401"/>
                  </a:ext>
                </a:extLst>
              </a:tr>
              <a:tr h="370830">
                <a:tc vMerge="1">
                  <a:txBody>
                    <a:bodyPr/>
                    <a:lstStyle/>
                    <a:p>
                      <a:endParaRPr lang="en-US"/>
                    </a:p>
                  </a:txBody>
                  <a:tcPr/>
                </a:tc>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59.24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55.6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smtClean="0">
                          <a:effectLst/>
                        </a:rPr>
                        <a:t>6.14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38135632"/>
                  </a:ext>
                </a:extLst>
              </a:tr>
              <a:tr h="370830">
                <a:tc vMerge="1">
                  <a:txBody>
                    <a:bodyPr/>
                    <a:lstStyle/>
                    <a:p>
                      <a:endParaRPr lang="en-US"/>
                    </a:p>
                  </a:txBody>
                  <a:tcPr/>
                </a:tc>
                <a:tc rowSpan="3">
                  <a:txBody>
                    <a:bodyPr/>
                    <a:lstStyle/>
                    <a:p>
                      <a:pPr marL="0" marR="0" algn="just">
                        <a:lnSpc>
                          <a:spcPct val="150000"/>
                        </a:lnSpc>
                        <a:spcBef>
                          <a:spcPts val="0"/>
                        </a:spcBef>
                        <a:spcAft>
                          <a:spcPts val="0"/>
                        </a:spcAft>
                      </a:pPr>
                      <a:r>
                        <a:rPr lang="en-US" sz="1200" dirty="0">
                          <a:effectLst/>
                        </a:rPr>
                        <a:t> </a:t>
                      </a:r>
                      <a:endParaRPr lang="en-US" sz="1100" dirty="0">
                        <a:effectLst/>
                      </a:endParaRPr>
                    </a:p>
                    <a:p>
                      <a:pPr marL="0" marR="0" algn="just">
                        <a:lnSpc>
                          <a:spcPct val="150000"/>
                        </a:lnSpc>
                        <a:spcBef>
                          <a:spcPts val="0"/>
                        </a:spcBef>
                        <a:spcAft>
                          <a:spcPts val="0"/>
                        </a:spcAft>
                      </a:pPr>
                      <a:r>
                        <a:rPr lang="en-US" sz="1200" dirty="0">
                          <a:effectLst/>
                        </a:rPr>
                        <a:t>M11 (</a:t>
                      </a:r>
                      <a:r>
                        <a:rPr lang="en-US" sz="1200" dirty="0" err="1">
                          <a:effectLst/>
                        </a:rPr>
                        <a:t>KN.m</a:t>
                      </a:r>
                      <a:r>
                        <a:rPr lang="en-US"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24.13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22.6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smtClean="0">
                          <a:effectLst/>
                        </a:rPr>
                        <a:t>6.33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47165385"/>
                  </a:ext>
                </a:extLst>
              </a:tr>
              <a:tr h="370830">
                <a:tc vMerge="1">
                  <a:txBody>
                    <a:bodyPr/>
                    <a:lstStyle/>
                    <a:p>
                      <a:endParaRPr lang="en-US"/>
                    </a:p>
                  </a:txBody>
                  <a:tcPr/>
                </a:tc>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25.98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30.07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15.73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60811905"/>
                  </a:ext>
                </a:extLst>
              </a:tr>
              <a:tr h="370830">
                <a:tc vMerge="1">
                  <a:txBody>
                    <a:bodyPr/>
                    <a:lstStyle/>
                    <a:p>
                      <a:endParaRPr lang="en-US"/>
                    </a:p>
                  </a:txBody>
                  <a:tcPr/>
                </a:tc>
                <a:tc vMerge="1">
                  <a:txBody>
                    <a:bodyPr/>
                    <a:lstStyle/>
                    <a:p>
                      <a:endParaRPr lang="en-US"/>
                    </a:p>
                  </a:txBody>
                  <a:tcPr/>
                </a:tc>
                <a:tc>
                  <a:txBody>
                    <a:bodyPr/>
                    <a:lstStyle/>
                    <a:p>
                      <a:pPr marL="0" marR="0" algn="just">
                        <a:lnSpc>
                          <a:spcPct val="150000"/>
                        </a:lnSpc>
                        <a:spcBef>
                          <a:spcPts val="0"/>
                        </a:spcBef>
                        <a:spcAft>
                          <a:spcPts val="0"/>
                        </a:spcAft>
                      </a:pPr>
                      <a:r>
                        <a:rPr lang="en-US" sz="1200">
                          <a:effectLst/>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28.95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26.32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smtClean="0">
                          <a:effectLst/>
                        </a:rPr>
                        <a:t>9.10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13714659"/>
                  </a:ext>
                </a:extLst>
              </a:tr>
            </a:tbl>
          </a:graphicData>
        </a:graphic>
      </p:graphicFrame>
      <p:sp>
        <p:nvSpPr>
          <p:cNvPr id="17" name="TextBox 16"/>
          <p:cNvSpPr txBox="1"/>
          <p:nvPr/>
        </p:nvSpPr>
        <p:spPr>
          <a:xfrm>
            <a:off x="6193470" y="6421635"/>
            <a:ext cx="4151376" cy="369332"/>
          </a:xfrm>
          <a:prstGeom prst="rect">
            <a:avLst/>
          </a:prstGeom>
          <a:noFill/>
        </p:spPr>
        <p:txBody>
          <a:bodyPr wrap="square" rtlCol="0">
            <a:spAutoFit/>
          </a:bodyPr>
          <a:lstStyle/>
          <a:p>
            <a:r>
              <a:rPr lang="en-US" dirty="0"/>
              <a:t>Explains internal force for slab in block 1</a:t>
            </a:r>
          </a:p>
        </p:txBody>
      </p:sp>
    </p:spTree>
    <p:extLst>
      <p:ext uri="{BB962C8B-B14F-4D97-AF65-F5344CB8AC3E}">
        <p14:creationId xmlns:p14="http://schemas.microsoft.com/office/powerpoint/2010/main" val="884115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66990" y="548640"/>
            <a:ext cx="10018713" cy="1392210"/>
          </a:xfrm>
        </p:spPr>
        <p:txBody>
          <a:bodyPr>
            <a:normAutofit lnSpcReduction="10000"/>
          </a:bodyPr>
          <a:lstStyle/>
          <a:p>
            <a:pPr marL="0" indent="0">
              <a:buNone/>
            </a:pPr>
            <a:r>
              <a:rPr lang="en-US" sz="1400" b="1" dirty="0" smtClean="0">
                <a:cs typeface="Times New Roman" panose="02020603050405020304" pitchFamily="18" charset="0"/>
              </a:rPr>
              <a:t>Structural </a:t>
            </a:r>
            <a:r>
              <a:rPr lang="en-US" sz="1400" b="1" dirty="0">
                <a:cs typeface="Times New Roman" panose="02020603050405020304" pitchFamily="18" charset="0"/>
              </a:rPr>
              <a:t>Models</a:t>
            </a:r>
          </a:p>
          <a:p>
            <a:pPr marL="0" indent="0">
              <a:buNone/>
            </a:pPr>
            <a:r>
              <a:rPr lang="en-US" sz="1400" b="1" i="1" dirty="0">
                <a:solidFill>
                  <a:srgbClr val="002060"/>
                </a:solidFill>
                <a:cs typeface="Times New Roman" panose="02020603050405020304" pitchFamily="18" charset="0"/>
              </a:rPr>
              <a:t>ETABS Checks</a:t>
            </a:r>
          </a:p>
          <a:p>
            <a:r>
              <a:rPr lang="en-US" sz="1400" dirty="0" smtClean="0"/>
              <a:t>Deflection check for block 1</a:t>
            </a:r>
            <a:r>
              <a:rPr lang="en-US" sz="1400" i="1" dirty="0" smtClean="0">
                <a:cs typeface="Times New Roman" panose="02020603050405020304" pitchFamily="18" charset="0"/>
              </a:rPr>
              <a:t>: </a:t>
            </a:r>
            <a:r>
              <a:rPr lang="en-US" sz="1400" dirty="0" smtClean="0"/>
              <a:t>Live </a:t>
            </a:r>
            <a:r>
              <a:rPr lang="en-US" sz="1300" dirty="0"/>
              <a:t>load deflection:</a:t>
            </a:r>
          </a:p>
          <a:p>
            <a:r>
              <a:rPr lang="en-US" sz="1300" dirty="0" smtClean="0"/>
              <a:t>Limit </a:t>
            </a:r>
            <a:r>
              <a:rPr lang="en-US" sz="1300" dirty="0"/>
              <a:t>= (11.30*1000)/360 = 31.40 mm </a:t>
            </a:r>
            <a:r>
              <a:rPr lang="en-US" sz="1300" dirty="0" smtClean="0"/>
              <a:t> Displacement </a:t>
            </a:r>
            <a:r>
              <a:rPr lang="en-US" sz="1300" dirty="0"/>
              <a:t>from (D+L) load which equals 29.03 mm shows in Figure </a:t>
            </a:r>
          </a:p>
          <a:p>
            <a:pPr>
              <a:buFont typeface="Wingdings" panose="05000000000000000000" pitchFamily="2" charset="2"/>
              <a:buChar char="§"/>
            </a:pPr>
            <a:endParaRPr lang="en-US" i="1" dirty="0" smtClean="0">
              <a:cs typeface="Times New Roman" panose="02020603050405020304" pitchFamily="18" charset="0"/>
            </a:endParaRPr>
          </a:p>
          <a:p>
            <a:pPr marL="0" indent="0">
              <a:buNone/>
            </a:pPr>
            <a:endParaRPr lang="en-US" sz="1800" i="1" dirty="0">
              <a:cs typeface="Times New Roman" panose="02020603050405020304" pitchFamily="18" charset="0"/>
            </a:endParaRPr>
          </a:p>
        </p:txBody>
      </p:sp>
      <p:pic>
        <p:nvPicPr>
          <p:cNvPr id="8" name="Picture 7"/>
          <p:cNvPicPr>
            <a:picLocks noChangeAspect="1"/>
          </p:cNvPicPr>
          <p:nvPr/>
        </p:nvPicPr>
        <p:blipFill>
          <a:blip r:embed="rId2"/>
          <a:stretch>
            <a:fillRect/>
          </a:stretch>
        </p:blipFill>
        <p:spPr>
          <a:xfrm>
            <a:off x="0" y="1563779"/>
            <a:ext cx="6016752" cy="3255264"/>
          </a:xfrm>
          <a:prstGeom prst="rect">
            <a:avLst/>
          </a:prstGeom>
        </p:spPr>
      </p:pic>
      <p:sp>
        <p:nvSpPr>
          <p:cNvPr id="9" name="Rectangle 8"/>
          <p:cNvSpPr/>
          <p:nvPr/>
        </p:nvSpPr>
        <p:spPr>
          <a:xfrm>
            <a:off x="661350" y="4836718"/>
            <a:ext cx="2909335" cy="1585562"/>
          </a:xfrm>
          <a:prstGeom prst="rect">
            <a:avLst/>
          </a:prstGeom>
        </p:spPr>
        <p:txBody>
          <a:bodyPr wrap="square">
            <a:spAutoFit/>
          </a:bodyPr>
          <a:lstStyle/>
          <a:p>
            <a:pPr>
              <a:lnSpc>
                <a:spcPct val="107000"/>
              </a:lnSpc>
              <a:spcAft>
                <a:spcPts val="800"/>
              </a:spcAft>
            </a:pPr>
            <a:r>
              <a:rPr lang="en-US" dirty="0" err="1">
                <a:latin typeface="Times New Roman" panose="02020603050405020304" pitchFamily="18" charset="0"/>
                <a:ea typeface="Calibri" panose="020F0502020204030204" pitchFamily="34" charset="0"/>
                <a:cs typeface="Arial" panose="020B0604020202020204" pitchFamily="34" charset="0"/>
              </a:rPr>
              <a:t>Δlive</a:t>
            </a:r>
            <a:r>
              <a:rPr lang="en-US" dirty="0">
                <a:latin typeface="Times New Roman" panose="02020603050405020304" pitchFamily="18" charset="0"/>
                <a:ea typeface="Calibri" panose="020F0502020204030204" pitchFamily="34" charset="0"/>
                <a:cs typeface="Arial" panose="020B0604020202020204" pitchFamily="34" charset="0"/>
              </a:rPr>
              <a:t> = ΔD+L - ΔD</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           = 29.03 – 11.90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       = 17.13 mm</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17.13 &lt; 31.40  ok </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
        <p:nvSpPr>
          <p:cNvPr id="11" name="Rectangle 10"/>
          <p:cNvSpPr/>
          <p:nvPr/>
        </p:nvSpPr>
        <p:spPr>
          <a:xfrm>
            <a:off x="6510528" y="5379778"/>
            <a:ext cx="5160140" cy="1025922"/>
          </a:xfrm>
          <a:prstGeom prst="rect">
            <a:avLst/>
          </a:prstGeom>
        </p:spPr>
        <p:txBody>
          <a:bodyPr wrap="square">
            <a:spAutoFit/>
          </a:bodyPr>
          <a:lstStyle/>
          <a:p>
            <a:pPr algn="just">
              <a:lnSpc>
                <a:spcPct val="150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45.87 &lt; 47.10</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Thus, long-term deflection was acceptable</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2" name="Picture 11"/>
          <p:cNvPicPr/>
          <p:nvPr/>
        </p:nvPicPr>
        <p:blipFill>
          <a:blip r:embed="rId3">
            <a:extLst>
              <a:ext uri="{28A0092B-C50C-407E-A947-70E740481C1C}">
                <a14:useLocalDpi xmlns:a14="http://schemas.microsoft.com/office/drawing/2010/main" val="0"/>
              </a:ext>
            </a:extLst>
          </a:blip>
          <a:srcRect/>
          <a:stretch>
            <a:fillRect/>
          </a:stretch>
        </p:blipFill>
        <p:spPr bwMode="auto">
          <a:xfrm>
            <a:off x="6510528" y="1563779"/>
            <a:ext cx="5160140" cy="3869310"/>
          </a:xfrm>
          <a:prstGeom prst="rect">
            <a:avLst/>
          </a:prstGeom>
          <a:noFill/>
        </p:spPr>
      </p:pic>
    </p:spTree>
    <p:extLst>
      <p:ext uri="{BB962C8B-B14F-4D97-AF65-F5344CB8AC3E}">
        <p14:creationId xmlns:p14="http://schemas.microsoft.com/office/powerpoint/2010/main" val="38984802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21419" y="309110"/>
            <a:ext cx="3097269" cy="523220"/>
          </a:xfrm>
          <a:prstGeom prst="rect">
            <a:avLst/>
          </a:prstGeom>
        </p:spPr>
        <p:txBody>
          <a:bodyPr wrap="square">
            <a:spAutoFit/>
          </a:bodyPr>
          <a:lstStyle/>
          <a:p>
            <a:r>
              <a:rPr lang="en-US" sz="2800" dirty="0">
                <a:latin typeface="Times New Roman" panose="02020603050405020304" pitchFamily="18" charset="0"/>
                <a:ea typeface="Calibri" panose="020F0502020204030204" pitchFamily="34" charset="0"/>
                <a:cs typeface="Arial" panose="020B0604020202020204" pitchFamily="34" charset="0"/>
              </a:rPr>
              <a:t>Seismic Checks</a:t>
            </a:r>
            <a:endParaRPr lang="en-US" sz="2800" dirty="0"/>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0" y="2756688"/>
            <a:ext cx="4480560" cy="3459607"/>
          </a:xfrm>
          <a:prstGeom prst="rect">
            <a:avLst/>
          </a:prstGeom>
          <a:noFill/>
        </p:spPr>
      </p:pic>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121419" y="954660"/>
            <a:ext cx="2816860" cy="1530350"/>
          </a:xfrm>
          <a:prstGeom prst="rect">
            <a:avLst/>
          </a:prstGeom>
          <a:noFill/>
        </p:spPr>
      </p:pic>
      <p:sp>
        <p:nvSpPr>
          <p:cNvPr id="10" name="TextBox 9"/>
          <p:cNvSpPr txBox="1"/>
          <p:nvPr/>
        </p:nvSpPr>
        <p:spPr>
          <a:xfrm>
            <a:off x="48521" y="2431446"/>
            <a:ext cx="2962656" cy="369332"/>
          </a:xfrm>
          <a:prstGeom prst="rect">
            <a:avLst/>
          </a:prstGeom>
          <a:noFill/>
        </p:spPr>
        <p:txBody>
          <a:bodyPr wrap="square" rtlCol="0">
            <a:spAutoFit/>
          </a:bodyPr>
          <a:lstStyle/>
          <a:p>
            <a:r>
              <a:rPr lang="en-US" dirty="0" smtClean="0"/>
              <a:t>Load combination </a:t>
            </a:r>
            <a:endParaRPr lang="en-US" dirty="0"/>
          </a:p>
        </p:txBody>
      </p:sp>
      <p:sp>
        <p:nvSpPr>
          <p:cNvPr id="12" name="Rectangle 11"/>
          <p:cNvSpPr/>
          <p:nvPr/>
        </p:nvSpPr>
        <p:spPr>
          <a:xfrm>
            <a:off x="282776" y="6216295"/>
            <a:ext cx="3630855" cy="461665"/>
          </a:xfrm>
          <a:prstGeom prst="rect">
            <a:avLst/>
          </a:prstGeom>
        </p:spPr>
        <p:txBody>
          <a:bodyPr wrap="square">
            <a:spAutoFit/>
          </a:bodyPr>
          <a:lstStyle/>
          <a:p>
            <a:r>
              <a:rPr lang="en-US" sz="2400" dirty="0">
                <a:latin typeface="Calibri" panose="020F0502020204030204" pitchFamily="34" charset="0"/>
                <a:ea typeface="Calibri" panose="020F0502020204030204" pitchFamily="34" charset="0"/>
                <a:cs typeface="Arial" panose="020B0604020202020204" pitchFamily="34" charset="0"/>
              </a:rPr>
              <a:t>Seismic effect on Block </a:t>
            </a:r>
            <a:r>
              <a:rPr lang="en-US" sz="2400" dirty="0" smtClean="0">
                <a:latin typeface="Calibri" panose="020F0502020204030204" pitchFamily="34" charset="0"/>
                <a:ea typeface="Calibri" panose="020F0502020204030204" pitchFamily="34" charset="0"/>
                <a:cs typeface="Arial" panose="020B0604020202020204" pitchFamily="34" charset="0"/>
              </a:rPr>
              <a:t>1</a:t>
            </a:r>
            <a:endParaRPr lang="en-US" sz="2400" dirty="0"/>
          </a:p>
        </p:txBody>
      </p:sp>
      <p:pic>
        <p:nvPicPr>
          <p:cNvPr id="13" name="Picture 12"/>
          <p:cNvPicPr/>
          <p:nvPr/>
        </p:nvPicPr>
        <p:blipFill>
          <a:blip r:embed="rId4">
            <a:extLst>
              <a:ext uri="{28A0092B-C50C-407E-A947-70E740481C1C}">
                <a14:useLocalDpi xmlns:a14="http://schemas.microsoft.com/office/drawing/2010/main" val="0"/>
              </a:ext>
            </a:extLst>
          </a:blip>
          <a:srcRect/>
          <a:stretch>
            <a:fillRect/>
          </a:stretch>
        </p:blipFill>
        <p:spPr bwMode="auto">
          <a:xfrm>
            <a:off x="5964745" y="2688336"/>
            <a:ext cx="5053775" cy="3527959"/>
          </a:xfrm>
          <a:prstGeom prst="rect">
            <a:avLst/>
          </a:prstGeom>
          <a:noFill/>
        </p:spPr>
      </p:pic>
      <p:sp>
        <p:nvSpPr>
          <p:cNvPr id="14" name="Rectangle 13"/>
          <p:cNvSpPr/>
          <p:nvPr/>
        </p:nvSpPr>
        <p:spPr>
          <a:xfrm>
            <a:off x="6305624" y="6216294"/>
            <a:ext cx="3630855" cy="461665"/>
          </a:xfrm>
          <a:prstGeom prst="rect">
            <a:avLst/>
          </a:prstGeom>
        </p:spPr>
        <p:txBody>
          <a:bodyPr wrap="square">
            <a:spAutoFit/>
          </a:bodyPr>
          <a:lstStyle/>
          <a:p>
            <a:r>
              <a:rPr lang="en-US" sz="2400" dirty="0">
                <a:latin typeface="Calibri" panose="020F0502020204030204" pitchFamily="34" charset="0"/>
                <a:ea typeface="Calibri" panose="020F0502020204030204" pitchFamily="34" charset="0"/>
                <a:cs typeface="Arial" panose="020B0604020202020204" pitchFamily="34" charset="0"/>
              </a:rPr>
              <a:t>Seismic effect on Block </a:t>
            </a:r>
            <a:r>
              <a:rPr lang="en-US" sz="2400" dirty="0" smtClean="0">
                <a:latin typeface="Calibri" panose="020F0502020204030204" pitchFamily="34" charset="0"/>
                <a:ea typeface="Calibri" panose="020F0502020204030204" pitchFamily="34" charset="0"/>
                <a:cs typeface="Arial" panose="020B0604020202020204" pitchFamily="34" charset="0"/>
              </a:rPr>
              <a:t>2</a:t>
            </a:r>
            <a:endParaRPr lang="en-US" sz="2400" dirty="0"/>
          </a:p>
        </p:txBody>
      </p:sp>
    </p:spTree>
    <p:extLst>
      <p:ext uri="{BB962C8B-B14F-4D97-AF65-F5344CB8AC3E}">
        <p14:creationId xmlns:p14="http://schemas.microsoft.com/office/powerpoint/2010/main" val="23666957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6141"/>
            <a:ext cx="5414963" cy="1182824"/>
          </a:xfrm>
          <a:prstGeom prst="rect">
            <a:avLst/>
          </a:prstGeom>
        </p:spPr>
        <p:txBody>
          <a:bodyPr wrap="square">
            <a:spAutoFit/>
          </a:bodyPr>
          <a:lstStyle/>
          <a:p>
            <a:pPr marL="285750" lvl="0" indent="-285750" algn="just">
              <a:lnSpc>
                <a:spcPct val="107000"/>
              </a:lnSpc>
              <a:spcAft>
                <a:spcPts val="800"/>
              </a:spcAft>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Arial" panose="020B0604020202020204" pitchFamily="34" charset="0"/>
              </a:rPr>
              <a:t>Mass participation check:</a:t>
            </a:r>
            <a:endParaRPr lang="en-US" sz="20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Sum x =96% and Sum y =94%, and both are more than 90%.</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2" name="Rectangle 11"/>
          <p:cNvSpPr/>
          <p:nvPr/>
        </p:nvSpPr>
        <p:spPr>
          <a:xfrm>
            <a:off x="0" y="3625778"/>
            <a:ext cx="5349240" cy="685059"/>
          </a:xfrm>
          <a:prstGeom prst="rect">
            <a:avLst/>
          </a:prstGeom>
        </p:spPr>
        <p:txBody>
          <a:bodyPr wrap="square">
            <a:spAutoFit/>
          </a:bodyPr>
          <a:lstStyle/>
          <a:p>
            <a:pPr algn="just">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Sum x =91% and Sum y =98%, and both are more than 90</a:t>
            </a:r>
            <a:r>
              <a:rPr lang="en-US" dirty="0" smtClean="0">
                <a:latin typeface="Times New Roman" panose="02020603050405020304" pitchFamily="18" charset="0"/>
                <a:ea typeface="Calibri" panose="020F0502020204030204" pitchFamily="34" charset="0"/>
                <a:cs typeface="Arial" panose="020B0604020202020204" pitchFamily="34" charset="0"/>
              </a:rPr>
              <a:t>%. (Block 2)</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cxnSp>
        <p:nvCxnSpPr>
          <p:cNvPr id="17" name="Straight Connector 16"/>
          <p:cNvCxnSpPr/>
          <p:nvPr/>
        </p:nvCxnSpPr>
        <p:spPr>
          <a:xfrm flipH="1">
            <a:off x="5582603" y="0"/>
            <a:ext cx="1" cy="6858000"/>
          </a:xfrm>
          <a:prstGeom prst="line">
            <a:avLst/>
          </a:prstGeom>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943600" y="90072"/>
            <a:ext cx="2258568" cy="468077"/>
          </a:xfrm>
          <a:prstGeom prst="rect">
            <a:avLst/>
          </a:prstGeom>
        </p:spPr>
        <p:txBody>
          <a:bodyPr wrap="square">
            <a:spAutoFit/>
          </a:bodyPr>
          <a:lstStyle/>
          <a:p>
            <a:pPr marL="285750" lvl="0" indent="-285750" algn="just">
              <a:lnSpc>
                <a:spcPct val="107000"/>
              </a:lnSpc>
              <a:spcAft>
                <a:spcPts val="800"/>
              </a:spcAft>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Arial" panose="020B0604020202020204" pitchFamily="34" charset="0"/>
              </a:rPr>
              <a:t>Drift check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0" name="Picture 19"/>
          <p:cNvPicPr>
            <a:picLocks noChangeAspect="1"/>
          </p:cNvPicPr>
          <p:nvPr/>
        </p:nvPicPr>
        <p:blipFill>
          <a:blip r:embed="rId2"/>
          <a:stretch>
            <a:fillRect/>
          </a:stretch>
        </p:blipFill>
        <p:spPr>
          <a:xfrm>
            <a:off x="5648326" y="558149"/>
            <a:ext cx="6108192" cy="2493327"/>
          </a:xfrm>
          <a:prstGeom prst="rect">
            <a:avLst/>
          </a:prstGeom>
        </p:spPr>
      </p:pic>
      <p:sp>
        <p:nvSpPr>
          <p:cNvPr id="21" name="Rectangle 20"/>
          <p:cNvSpPr/>
          <p:nvPr/>
        </p:nvSpPr>
        <p:spPr>
          <a:xfrm>
            <a:off x="5582603" y="3051476"/>
            <a:ext cx="2242858"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Drift check for Block 1</a:t>
            </a:r>
            <a:endParaRPr lang="en-US" dirty="0"/>
          </a:p>
        </p:txBody>
      </p:sp>
      <p:pic>
        <p:nvPicPr>
          <p:cNvPr id="22" name="Picture 21"/>
          <p:cNvPicPr>
            <a:picLocks noChangeAspect="1"/>
          </p:cNvPicPr>
          <p:nvPr/>
        </p:nvPicPr>
        <p:blipFill>
          <a:blip r:embed="rId3"/>
          <a:stretch>
            <a:fillRect/>
          </a:stretch>
        </p:blipFill>
        <p:spPr>
          <a:xfrm>
            <a:off x="5582603" y="3552205"/>
            <a:ext cx="6503479" cy="2543175"/>
          </a:xfrm>
          <a:prstGeom prst="rect">
            <a:avLst/>
          </a:prstGeom>
        </p:spPr>
      </p:pic>
      <p:sp>
        <p:nvSpPr>
          <p:cNvPr id="23" name="Rectangle 22"/>
          <p:cNvSpPr/>
          <p:nvPr/>
        </p:nvSpPr>
        <p:spPr>
          <a:xfrm>
            <a:off x="5750244" y="6226777"/>
            <a:ext cx="2242858"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Drift check for Block </a:t>
            </a:r>
            <a:r>
              <a:rPr lang="en-US" dirty="0" smtClean="0">
                <a:latin typeface="Calibri" panose="020F0502020204030204" pitchFamily="34" charset="0"/>
                <a:ea typeface="Calibri" panose="020F0502020204030204" pitchFamily="34" charset="0"/>
                <a:cs typeface="Arial" panose="020B0604020202020204" pitchFamily="34" charset="0"/>
              </a:rPr>
              <a:t>2</a:t>
            </a:r>
            <a:endParaRPr lang="en-US" dirty="0"/>
          </a:p>
        </p:txBody>
      </p:sp>
    </p:spTree>
    <p:extLst>
      <p:ext uri="{BB962C8B-B14F-4D97-AF65-F5344CB8AC3E}">
        <p14:creationId xmlns:p14="http://schemas.microsoft.com/office/powerpoint/2010/main" val="4208294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139354"/>
            <a:ext cx="3347315" cy="400110"/>
          </a:xfrm>
          <a:prstGeom prst="rect">
            <a:avLst/>
          </a:prstGeom>
        </p:spPr>
        <p:txBody>
          <a:bodyPr wrap="square">
            <a:spAutoFit/>
          </a:bodyPr>
          <a:lstStyle/>
          <a:p>
            <a:pPr marL="285750" indent="-285750">
              <a:buFont typeface="Arial" panose="020B0604020202020204" pitchFamily="34" charset="0"/>
              <a:buChar char="•"/>
            </a:pPr>
            <a:r>
              <a:rPr lang="en-US" sz="2000" dirty="0">
                <a:latin typeface="Times New Roman" panose="02020603050405020304" pitchFamily="18" charset="0"/>
                <a:ea typeface="Calibri" panose="020F0502020204030204" pitchFamily="34" charset="0"/>
              </a:rPr>
              <a:t>Base shear check </a:t>
            </a:r>
            <a:endParaRPr lang="en-US" sz="2000" dirty="0"/>
          </a:p>
        </p:txBody>
      </p:sp>
      <p:pic>
        <p:nvPicPr>
          <p:cNvPr id="12" name="Picture 11"/>
          <p:cNvPicPr>
            <a:picLocks noChangeAspect="1"/>
          </p:cNvPicPr>
          <p:nvPr/>
        </p:nvPicPr>
        <p:blipFill>
          <a:blip r:embed="rId2"/>
          <a:stretch>
            <a:fillRect/>
          </a:stretch>
        </p:blipFill>
        <p:spPr>
          <a:xfrm>
            <a:off x="28855" y="740632"/>
            <a:ext cx="4581525" cy="2200275"/>
          </a:xfrm>
          <a:prstGeom prst="rect">
            <a:avLst/>
          </a:prstGeom>
        </p:spPr>
      </p:pic>
      <p:sp>
        <p:nvSpPr>
          <p:cNvPr id="13" name="Rectangle 12"/>
          <p:cNvSpPr/>
          <p:nvPr/>
        </p:nvSpPr>
        <p:spPr>
          <a:xfrm>
            <a:off x="0" y="2942020"/>
            <a:ext cx="5370701" cy="400110"/>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Manual and ETABs calculation for (V)s </a:t>
            </a:r>
            <a:r>
              <a:rPr lang="en-US" dirty="0" smtClean="0">
                <a:latin typeface="Calibri" panose="020F0502020204030204" pitchFamily="34" charset="0"/>
                <a:ea typeface="Calibri" panose="020F0502020204030204" pitchFamily="34" charset="0"/>
                <a:cs typeface="Arial" panose="020B0604020202020204" pitchFamily="34" charset="0"/>
              </a:rPr>
              <a:t>Value on block 1</a:t>
            </a:r>
            <a:r>
              <a:rPr lang="en-US" sz="2000" dirty="0" smtClean="0">
                <a:latin typeface="Times New Roman" panose="02020603050405020304" pitchFamily="18" charset="0"/>
                <a:ea typeface="Calibri" panose="020F0502020204030204" pitchFamily="34" charset="0"/>
              </a:rPr>
              <a:t> </a:t>
            </a:r>
            <a:endParaRPr lang="en-US" dirty="0"/>
          </a:p>
        </p:txBody>
      </p:sp>
      <p:sp>
        <p:nvSpPr>
          <p:cNvPr id="14" name="Rectangle 13"/>
          <p:cNvSpPr/>
          <p:nvPr/>
        </p:nvSpPr>
        <p:spPr>
          <a:xfrm>
            <a:off x="6736324" y="139354"/>
            <a:ext cx="1499128" cy="388696"/>
          </a:xfrm>
          <a:prstGeom prst="rect">
            <a:avLst/>
          </a:prstGeom>
        </p:spPr>
        <p:txBody>
          <a:bodyPr wrap="none">
            <a:spAutoFit/>
          </a:bodyPr>
          <a:lstStyle/>
          <a:p>
            <a:pPr algn="just">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Check Period:</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5" name="Picture 14"/>
          <p:cNvPicPr>
            <a:picLocks noChangeAspect="1"/>
          </p:cNvPicPr>
          <p:nvPr/>
        </p:nvPicPr>
        <p:blipFill>
          <a:blip r:embed="rId3"/>
          <a:stretch>
            <a:fillRect/>
          </a:stretch>
        </p:blipFill>
        <p:spPr>
          <a:xfrm>
            <a:off x="5979402" y="609639"/>
            <a:ext cx="2584234" cy="1659859"/>
          </a:xfrm>
          <a:prstGeom prst="rect">
            <a:avLst/>
          </a:prstGeom>
        </p:spPr>
      </p:pic>
      <p:cxnSp>
        <p:nvCxnSpPr>
          <p:cNvPr id="17" name="Straight Connector 16"/>
          <p:cNvCxnSpPr/>
          <p:nvPr/>
        </p:nvCxnSpPr>
        <p:spPr>
          <a:xfrm>
            <a:off x="5879592" y="0"/>
            <a:ext cx="82296" cy="6858000"/>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8712940" y="1728216"/>
            <a:ext cx="3132781"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Values of time Period in Block 1</a:t>
            </a:r>
            <a:endParaRPr lang="en-US" dirty="0"/>
          </a:p>
        </p:txBody>
      </p:sp>
      <mc:AlternateContent xmlns:mc="http://schemas.openxmlformats.org/markup-compatibility/2006" xmlns:a14="http://schemas.microsoft.com/office/drawing/2010/main">
        <mc:Choice Requires="a14">
          <p:sp>
            <p:nvSpPr>
              <p:cNvPr id="19" name="Rectangle 18"/>
              <p:cNvSpPr/>
              <p:nvPr/>
            </p:nvSpPr>
            <p:spPr>
              <a:xfrm>
                <a:off x="5961888" y="2298167"/>
                <a:ext cx="6096000" cy="1186607"/>
              </a:xfrm>
              <a:prstGeom prst="rect">
                <a:avLst/>
              </a:prstGeom>
            </p:spPr>
            <p:txBody>
              <a:bodyPr>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 method (A) =</a:t>
                </a:r>
                <a14:m>
                  <m:oMath xmlns:m="http://schemas.openxmlformats.org/officeDocument/2006/math">
                    <m:r>
                      <a:rPr lang="en-US" sz="1600" i="1">
                        <a:latin typeface="Cambria Math" panose="02040503050406030204" pitchFamily="18" charset="0"/>
                        <a:ea typeface="Calibri" panose="020F0502020204030204" pitchFamily="34" charset="0"/>
                        <a:cs typeface="Times New Roman" panose="02020603050405020304" pitchFamily="18" charset="0"/>
                      </a:rPr>
                      <m:t>0</m:t>
                    </m:r>
                    <m:r>
                      <a:rPr lang="en-US" sz="1600" i="1">
                        <a:latin typeface="Cambria Math" panose="02040503050406030204" pitchFamily="18" charset="0"/>
                        <a:ea typeface="Calibri" panose="020F0502020204030204" pitchFamily="34" charset="0"/>
                        <a:cs typeface="Times New Roman" panose="02020603050405020304" pitchFamily="18" charset="0"/>
                      </a:rPr>
                      <m:t>.</m:t>
                    </m:r>
                    <m:r>
                      <a:rPr lang="en-US" sz="1600" i="1">
                        <a:latin typeface="Cambria Math" panose="02040503050406030204" pitchFamily="18" charset="0"/>
                        <a:ea typeface="Calibri" panose="020F0502020204030204" pitchFamily="34" charset="0"/>
                        <a:cs typeface="Times New Roman" panose="02020603050405020304" pitchFamily="18" charset="0"/>
                      </a:rPr>
                      <m:t>426</m:t>
                    </m:r>
                    <m:r>
                      <a:rPr lang="en-US" sz="1600" i="1">
                        <a:latin typeface="Cambria Math" panose="02040503050406030204" pitchFamily="18" charset="0"/>
                        <a:ea typeface="Calibri" panose="020F0502020204030204" pitchFamily="34" charset="0"/>
                        <a:cs typeface="Times New Roman" panose="02020603050405020304" pitchFamily="18" charset="0"/>
                      </a:rPr>
                      <m:t>𝑠</m:t>
                    </m:r>
                  </m:oMath>
                </a14:m>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927860" algn="l"/>
                    <a:tab pos="3962400" algn="l"/>
                  </a:tabLst>
                </a:pPr>
                <a:r>
                  <a:rPr lang="en-US" dirty="0">
                    <a:latin typeface="Times New Roman" panose="02020603050405020304" pitchFamily="18" charset="0"/>
                    <a:ea typeface="Calibri" panose="020F0502020204030204" pitchFamily="34" charset="0"/>
                    <a:cs typeface="Arial" panose="020B0604020202020204" pitchFamily="34" charset="0"/>
                  </a:rPr>
                  <a:t>T from </a:t>
                </a:r>
                <a:r>
                  <a:rPr lang="en-US" dirty="0" err="1">
                    <a:latin typeface="Times New Roman" panose="02020603050405020304" pitchFamily="18" charset="0"/>
                    <a:ea typeface="Calibri" panose="020F0502020204030204" pitchFamily="34" charset="0"/>
                    <a:cs typeface="Arial" panose="020B0604020202020204" pitchFamily="34" charset="0"/>
                  </a:rPr>
                  <a:t>Etabs</a:t>
                </a:r>
                <a:r>
                  <a:rPr lang="en-US" dirty="0">
                    <a:latin typeface="Times New Roman" panose="02020603050405020304" pitchFamily="18" charset="0"/>
                    <a:ea typeface="Calibri" panose="020F0502020204030204" pitchFamily="34" charset="0"/>
                    <a:cs typeface="Arial" panose="020B0604020202020204" pitchFamily="34" charset="0"/>
                  </a:rPr>
                  <a:t> = 0.57s</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927860" algn="l"/>
                    <a:tab pos="3962400" algn="l"/>
                  </a:tabLst>
                </a:pPr>
                <a:r>
                  <a:rPr lang="en-US" dirty="0">
                    <a:latin typeface="Times New Roman" panose="02020603050405020304" pitchFamily="18" charset="0"/>
                    <a:ea typeface="Calibri" panose="020F0502020204030204" pitchFamily="34" charset="0"/>
                    <a:cs typeface="Arial" panose="020B0604020202020204" pitchFamily="34" charset="0"/>
                  </a:rPr>
                  <a:t>1.4*0.426 = 0.59 &gt; T from ETABs = 0.57 → Check is </a:t>
                </a:r>
                <a:r>
                  <a:rPr lang="en-US" b="1" dirty="0">
                    <a:solidFill>
                      <a:srgbClr val="FF0000"/>
                    </a:solidFill>
                    <a:latin typeface="Times New Roman" panose="02020603050405020304" pitchFamily="18" charset="0"/>
                    <a:ea typeface="Calibri" panose="020F0502020204030204" pitchFamily="34" charset="0"/>
                    <a:cs typeface="Arial" panose="020B0604020202020204" pitchFamily="34" charset="0"/>
                  </a:rPr>
                  <a:t>OK</a:t>
                </a:r>
                <a:endParaRPr lang="en-US" sz="1600" dirty="0">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9" name="Rectangle 18"/>
              <p:cNvSpPr>
                <a:spLocks noRot="1" noChangeAspect="1" noMove="1" noResize="1" noEditPoints="1" noAdjustHandles="1" noChangeArrowheads="1" noChangeShapeType="1" noTextEdit="1"/>
              </p:cNvSpPr>
              <p:nvPr/>
            </p:nvSpPr>
            <p:spPr>
              <a:xfrm>
                <a:off x="5961888" y="2298167"/>
                <a:ext cx="6096000" cy="1186607"/>
              </a:xfrm>
              <a:prstGeom prst="rect">
                <a:avLst/>
              </a:prstGeom>
              <a:blipFill>
                <a:blip r:embed="rId4"/>
                <a:stretch>
                  <a:fillRect l="-800" t="-3077" b="-5641"/>
                </a:stretch>
              </a:blipFill>
            </p:spPr>
            <p:txBody>
              <a:bodyPr/>
              <a:lstStyle/>
              <a:p>
                <a:r>
                  <a:rPr lang="en-US">
                    <a:noFill/>
                  </a:rPr>
                  <a:t> </a:t>
                </a:r>
              </a:p>
            </p:txBody>
          </p:sp>
        </mc:Fallback>
      </mc:AlternateContent>
      <p:pic>
        <p:nvPicPr>
          <p:cNvPr id="20" name="Picture 19"/>
          <p:cNvPicPr>
            <a:picLocks noChangeAspect="1"/>
          </p:cNvPicPr>
          <p:nvPr/>
        </p:nvPicPr>
        <p:blipFill>
          <a:blip r:embed="rId5"/>
          <a:stretch>
            <a:fillRect/>
          </a:stretch>
        </p:blipFill>
        <p:spPr>
          <a:xfrm>
            <a:off x="28855" y="3438463"/>
            <a:ext cx="3819525" cy="1905000"/>
          </a:xfrm>
          <a:prstGeom prst="rect">
            <a:avLst/>
          </a:prstGeom>
        </p:spPr>
      </p:pic>
      <p:sp>
        <p:nvSpPr>
          <p:cNvPr id="21" name="Rectangle 20"/>
          <p:cNvSpPr/>
          <p:nvPr/>
        </p:nvSpPr>
        <p:spPr>
          <a:xfrm>
            <a:off x="0" y="5544631"/>
            <a:ext cx="5370701" cy="400110"/>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Manual and ETABs calculation for (V)s </a:t>
            </a:r>
            <a:r>
              <a:rPr lang="en-US" dirty="0" smtClean="0">
                <a:latin typeface="Calibri" panose="020F0502020204030204" pitchFamily="34" charset="0"/>
                <a:ea typeface="Calibri" panose="020F0502020204030204" pitchFamily="34" charset="0"/>
                <a:cs typeface="Arial" panose="020B0604020202020204" pitchFamily="34" charset="0"/>
              </a:rPr>
              <a:t>Value on block 2</a:t>
            </a:r>
            <a:r>
              <a:rPr lang="en-US" sz="2000" dirty="0" smtClean="0">
                <a:latin typeface="Times New Roman" panose="02020603050405020304" pitchFamily="18" charset="0"/>
                <a:ea typeface="Calibri" panose="020F0502020204030204" pitchFamily="34" charset="0"/>
              </a:rPr>
              <a:t> </a:t>
            </a:r>
            <a:endParaRPr lang="en-US" dirty="0"/>
          </a:p>
        </p:txBody>
      </p:sp>
      <p:pic>
        <p:nvPicPr>
          <p:cNvPr id="22" name="Picture 21"/>
          <p:cNvPicPr>
            <a:picLocks noChangeAspect="1"/>
          </p:cNvPicPr>
          <p:nvPr/>
        </p:nvPicPr>
        <p:blipFill>
          <a:blip r:embed="rId6"/>
          <a:stretch>
            <a:fillRect/>
          </a:stretch>
        </p:blipFill>
        <p:spPr>
          <a:xfrm>
            <a:off x="5979403" y="3513443"/>
            <a:ext cx="3365766" cy="1714500"/>
          </a:xfrm>
          <a:prstGeom prst="rect">
            <a:avLst/>
          </a:prstGeom>
        </p:spPr>
      </p:pic>
      <mc:AlternateContent xmlns:mc="http://schemas.openxmlformats.org/markup-compatibility/2006" xmlns:a14="http://schemas.microsoft.com/office/drawing/2010/main">
        <mc:Choice Requires="a14">
          <p:sp>
            <p:nvSpPr>
              <p:cNvPr id="23" name="Rectangle 22"/>
              <p:cNvSpPr/>
              <p:nvPr/>
            </p:nvSpPr>
            <p:spPr>
              <a:xfrm>
                <a:off x="5879592" y="5209142"/>
                <a:ext cx="6096000" cy="1186607"/>
              </a:xfrm>
              <a:prstGeom prst="rect">
                <a:avLst/>
              </a:prstGeom>
            </p:spPr>
            <p:txBody>
              <a:bodyPr>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 method (A) =</a:t>
                </a:r>
                <a14:m>
                  <m:oMath xmlns:m="http://schemas.openxmlformats.org/officeDocument/2006/math">
                    <m:r>
                      <a:rPr lang="en-US" sz="1600" i="1">
                        <a:effectLst/>
                        <a:latin typeface="Cambria Math" panose="02040503050406030204" pitchFamily="18" charset="0"/>
                        <a:ea typeface="Calibri" panose="020F0502020204030204" pitchFamily="34" charset="0"/>
                        <a:cs typeface="Times New Roman" panose="02020603050405020304" pitchFamily="18" charset="0"/>
                      </a:rPr>
                      <m:t>0</m:t>
                    </m:r>
                    <m:r>
                      <a:rPr lang="en-US" sz="1600" i="1">
                        <a:effectLst/>
                        <a:latin typeface="Cambria Math" panose="02040503050406030204" pitchFamily="18" charset="0"/>
                        <a:ea typeface="Calibri" panose="020F0502020204030204" pitchFamily="34" charset="0"/>
                        <a:cs typeface="Times New Roman" panose="02020603050405020304" pitchFamily="18" charset="0"/>
                      </a:rPr>
                      <m:t>.</m:t>
                    </m:r>
                    <m:r>
                      <a:rPr lang="en-US" sz="1600" i="1">
                        <a:effectLst/>
                        <a:latin typeface="Cambria Math" panose="02040503050406030204" pitchFamily="18" charset="0"/>
                        <a:ea typeface="Calibri" panose="020F0502020204030204" pitchFamily="34" charset="0"/>
                        <a:cs typeface="Times New Roman" panose="02020603050405020304" pitchFamily="18" charset="0"/>
                      </a:rPr>
                      <m:t>426</m:t>
                    </m:r>
                    <m:r>
                      <a:rPr lang="en-US" sz="1600" i="1">
                        <a:effectLst/>
                        <a:latin typeface="Cambria Math" panose="02040503050406030204" pitchFamily="18" charset="0"/>
                        <a:ea typeface="Calibri" panose="020F0502020204030204" pitchFamily="34" charset="0"/>
                        <a:cs typeface="Times New Roman" panose="02020603050405020304" pitchFamily="18" charset="0"/>
                      </a:rPr>
                      <m:t>𝑠</m:t>
                    </m:r>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 from </a:t>
                </a:r>
                <a:r>
                  <a:rPr lang="en-US" dirty="0" err="1">
                    <a:latin typeface="Times New Roman" panose="02020603050405020304" pitchFamily="18" charset="0"/>
                    <a:ea typeface="Calibri" panose="020F0502020204030204" pitchFamily="34" charset="0"/>
                    <a:cs typeface="Arial" panose="020B0604020202020204" pitchFamily="34" charset="0"/>
                  </a:rPr>
                  <a:t>Etabs</a:t>
                </a:r>
                <a:r>
                  <a:rPr lang="en-US" dirty="0">
                    <a:latin typeface="Times New Roman" panose="02020603050405020304" pitchFamily="18" charset="0"/>
                    <a:ea typeface="Calibri" panose="020F0502020204030204" pitchFamily="34" charset="0"/>
                    <a:cs typeface="Arial" panose="020B0604020202020204" pitchFamily="34" charset="0"/>
                  </a:rPr>
                  <a:t> = 0.502s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1.4*0.426 = 0.59 &gt; T from ETABs = 0.5 → Check is </a:t>
                </a:r>
                <a:r>
                  <a:rPr lang="en-US" b="1" dirty="0">
                    <a:latin typeface="Times New Roman" panose="02020603050405020304" pitchFamily="18" charset="0"/>
                    <a:ea typeface="Calibri" panose="020F0502020204030204" pitchFamily="34" charset="0"/>
                    <a:cs typeface="Arial" panose="020B0604020202020204" pitchFamily="34" charset="0"/>
                  </a:rPr>
                  <a:t>OK</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3" name="Rectangle 22"/>
              <p:cNvSpPr>
                <a:spLocks noRot="1" noChangeAspect="1" noMove="1" noResize="1" noEditPoints="1" noAdjustHandles="1" noChangeArrowheads="1" noChangeShapeType="1" noTextEdit="1"/>
              </p:cNvSpPr>
              <p:nvPr/>
            </p:nvSpPr>
            <p:spPr>
              <a:xfrm>
                <a:off x="5879592" y="5209142"/>
                <a:ext cx="6096000" cy="1186607"/>
              </a:xfrm>
              <a:prstGeom prst="rect">
                <a:avLst/>
              </a:prstGeom>
              <a:blipFill>
                <a:blip r:embed="rId7"/>
                <a:stretch>
                  <a:fillRect l="-900" t="-3093" b="-6186"/>
                </a:stretch>
              </a:blipFill>
            </p:spPr>
            <p:txBody>
              <a:bodyPr/>
              <a:lstStyle/>
              <a:p>
                <a:r>
                  <a:rPr lang="en-US">
                    <a:noFill/>
                  </a:rPr>
                  <a:t> </a:t>
                </a:r>
              </a:p>
            </p:txBody>
          </p:sp>
        </mc:Fallback>
      </mc:AlternateContent>
      <p:sp>
        <p:nvSpPr>
          <p:cNvPr id="24" name="Rectangle 23"/>
          <p:cNvSpPr/>
          <p:nvPr/>
        </p:nvSpPr>
        <p:spPr>
          <a:xfrm>
            <a:off x="9378114" y="4581612"/>
            <a:ext cx="2813886" cy="646331"/>
          </a:xfrm>
          <a:prstGeom prst="rect">
            <a:avLst/>
          </a:prstGeom>
        </p:spPr>
        <p:txBody>
          <a:bodyPr wrap="square">
            <a:spAutoFit/>
          </a:bodyPr>
          <a:lstStyle/>
          <a:p>
            <a:r>
              <a:rPr lang="en-US" dirty="0">
                <a:latin typeface="Calibri" panose="020F0502020204030204" pitchFamily="34" charset="0"/>
                <a:ea typeface="Calibri" panose="020F0502020204030204" pitchFamily="34" charset="0"/>
                <a:cs typeface="Arial" panose="020B0604020202020204" pitchFamily="34" charset="0"/>
              </a:rPr>
              <a:t>Values of time period in Block 2</a:t>
            </a:r>
            <a:endParaRPr lang="en-US" dirty="0"/>
          </a:p>
        </p:txBody>
      </p:sp>
    </p:spTree>
    <p:extLst>
      <p:ext uri="{BB962C8B-B14F-4D97-AF65-F5344CB8AC3E}">
        <p14:creationId xmlns:p14="http://schemas.microsoft.com/office/powerpoint/2010/main" val="36410134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600587" y="89654"/>
            <a:ext cx="4401181" cy="584775"/>
          </a:xfrm>
          <a:prstGeom prst="rect">
            <a:avLst/>
          </a:prstGeom>
        </p:spPr>
        <p:txBody>
          <a:bodyPr wrap="square">
            <a:spAutoFit/>
          </a:bodyPr>
          <a:lstStyle/>
          <a:p>
            <a:r>
              <a:rPr lang="en-US" sz="3200" dirty="0">
                <a:latin typeface="Times New Roman" panose="02020603050405020304" pitchFamily="18" charset="0"/>
                <a:ea typeface="Calibri" panose="020F0502020204030204" pitchFamily="34" charset="0"/>
                <a:cs typeface="Arial" panose="020B0604020202020204" pitchFamily="34" charset="0"/>
              </a:rPr>
              <a:t>Design element</a:t>
            </a:r>
            <a:endParaRPr lang="en-US" sz="3200" dirty="0"/>
          </a:p>
        </p:txBody>
      </p:sp>
      <p:sp>
        <p:nvSpPr>
          <p:cNvPr id="13" name="Rectangle 12"/>
          <p:cNvSpPr/>
          <p:nvPr/>
        </p:nvSpPr>
        <p:spPr>
          <a:xfrm>
            <a:off x="694535" y="994910"/>
            <a:ext cx="3182521" cy="523220"/>
          </a:xfrm>
          <a:prstGeom prst="rect">
            <a:avLst/>
          </a:prstGeom>
        </p:spPr>
        <p:txBody>
          <a:bodyPr wrap="square">
            <a:spAutoFit/>
          </a:bodyPr>
          <a:lstStyle/>
          <a:p>
            <a:r>
              <a:rPr lang="en-US" sz="2800" dirty="0">
                <a:latin typeface="Times New Roman" panose="02020603050405020304" pitchFamily="18" charset="0"/>
                <a:ea typeface="Calibri" panose="020F0502020204030204" pitchFamily="34" charset="0"/>
                <a:cs typeface="Arial" panose="020B0604020202020204" pitchFamily="34" charset="0"/>
              </a:rPr>
              <a:t>Design of column </a:t>
            </a:r>
            <a:endParaRPr lang="en-US" sz="2800" dirty="0"/>
          </a:p>
        </p:txBody>
      </p:sp>
      <p:pic>
        <p:nvPicPr>
          <p:cNvPr id="15" name="Picture 14"/>
          <p:cNvPicPr>
            <a:picLocks noChangeAspect="1"/>
          </p:cNvPicPr>
          <p:nvPr/>
        </p:nvPicPr>
        <p:blipFill>
          <a:blip r:embed="rId2"/>
          <a:stretch>
            <a:fillRect/>
          </a:stretch>
        </p:blipFill>
        <p:spPr>
          <a:xfrm>
            <a:off x="1" y="1555373"/>
            <a:ext cx="7315200" cy="1171575"/>
          </a:xfrm>
          <a:prstGeom prst="rect">
            <a:avLst/>
          </a:prstGeom>
        </p:spPr>
      </p:pic>
      <p:sp>
        <p:nvSpPr>
          <p:cNvPr id="16" name="Rectangle 15"/>
          <p:cNvSpPr/>
          <p:nvPr/>
        </p:nvSpPr>
        <p:spPr>
          <a:xfrm>
            <a:off x="172021" y="2878574"/>
            <a:ext cx="3962303"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The reinforcement of columns in block 1</a:t>
            </a:r>
            <a:endParaRPr lang="en-US" dirty="0"/>
          </a:p>
        </p:txBody>
      </p:sp>
      <p:pic>
        <p:nvPicPr>
          <p:cNvPr id="17" name="Picture 16"/>
          <p:cNvPicPr>
            <a:picLocks noChangeAspect="1"/>
          </p:cNvPicPr>
          <p:nvPr/>
        </p:nvPicPr>
        <p:blipFill>
          <a:blip r:embed="rId3"/>
          <a:stretch>
            <a:fillRect/>
          </a:stretch>
        </p:blipFill>
        <p:spPr>
          <a:xfrm>
            <a:off x="7656013" y="2782258"/>
            <a:ext cx="4309110" cy="1757934"/>
          </a:xfrm>
          <a:prstGeom prst="rect">
            <a:avLst/>
          </a:prstGeom>
        </p:spPr>
      </p:pic>
    </p:spTree>
    <p:extLst>
      <p:ext uri="{BB962C8B-B14F-4D97-AF65-F5344CB8AC3E}">
        <p14:creationId xmlns:p14="http://schemas.microsoft.com/office/powerpoint/2010/main" val="35721979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24371" y="171950"/>
            <a:ext cx="4037317" cy="523220"/>
          </a:xfrm>
          <a:prstGeom prst="rect">
            <a:avLst/>
          </a:prstGeom>
        </p:spPr>
        <p:txBody>
          <a:bodyPr wrap="square">
            <a:spAutoFit/>
          </a:bodyPr>
          <a:lstStyle/>
          <a:p>
            <a:r>
              <a:rPr lang="en-US" sz="2800" dirty="0">
                <a:latin typeface="Times New Roman" panose="02020603050405020304" pitchFamily="18" charset="0"/>
                <a:ea typeface="Calibri" panose="020F0502020204030204" pitchFamily="34" charset="0"/>
              </a:rPr>
              <a:t>Design of beam </a:t>
            </a:r>
            <a:endParaRPr lang="en-US" sz="2800" dirty="0"/>
          </a:p>
        </p:txBody>
      </p:sp>
      <p:pic>
        <p:nvPicPr>
          <p:cNvPr id="9" name="Picture 8"/>
          <p:cNvPicPr>
            <a:picLocks noChangeAspect="1"/>
          </p:cNvPicPr>
          <p:nvPr/>
        </p:nvPicPr>
        <p:blipFill>
          <a:blip r:embed="rId2"/>
          <a:stretch>
            <a:fillRect/>
          </a:stretch>
        </p:blipFill>
        <p:spPr>
          <a:xfrm>
            <a:off x="0" y="3016698"/>
            <a:ext cx="5669280" cy="1568965"/>
          </a:xfrm>
          <a:prstGeom prst="rect">
            <a:avLst/>
          </a:prstGeom>
        </p:spPr>
      </p:pic>
      <p:pic>
        <p:nvPicPr>
          <p:cNvPr id="12" name="Picture 11"/>
          <p:cNvPicPr>
            <a:picLocks noChangeAspect="1"/>
          </p:cNvPicPr>
          <p:nvPr/>
        </p:nvPicPr>
        <p:blipFill>
          <a:blip r:embed="rId3"/>
          <a:stretch>
            <a:fillRect/>
          </a:stretch>
        </p:blipFill>
        <p:spPr>
          <a:xfrm>
            <a:off x="90032" y="1126989"/>
            <a:ext cx="5579248" cy="1455992"/>
          </a:xfrm>
          <a:prstGeom prst="rect">
            <a:avLst/>
          </a:prstGeom>
        </p:spPr>
      </p:pic>
      <p:sp>
        <p:nvSpPr>
          <p:cNvPr id="13" name="Rectangle 12"/>
          <p:cNvSpPr/>
          <p:nvPr/>
        </p:nvSpPr>
        <p:spPr>
          <a:xfrm>
            <a:off x="-3578" y="2582981"/>
            <a:ext cx="5469318" cy="369332"/>
          </a:xfrm>
          <a:prstGeom prst="rect">
            <a:avLst/>
          </a:prstGeom>
        </p:spPr>
        <p:txBody>
          <a:bodyPr wrap="none">
            <a:spAutoFit/>
          </a:bodyPr>
          <a:lstStyle/>
          <a:p>
            <a:pPr>
              <a:spcAft>
                <a:spcPts val="1000"/>
              </a:spcAft>
            </a:pPr>
            <a:r>
              <a:rPr lang="en-US" i="1" dirty="0">
                <a:solidFill>
                  <a:srgbClr val="44546A"/>
                </a:solidFill>
                <a:latin typeface="Calibri" panose="020F0502020204030204" pitchFamily="34" charset="0"/>
                <a:ea typeface="Calibri" panose="020F0502020204030204" pitchFamily="34" charset="0"/>
                <a:cs typeface="Arial" panose="020B0604020202020204" pitchFamily="34" charset="0"/>
              </a:rPr>
              <a:t>Check for doubly reinforcement for the beams in block 1</a:t>
            </a:r>
          </a:p>
        </p:txBody>
      </p:sp>
      <p:pic>
        <p:nvPicPr>
          <p:cNvPr id="14" name="Picture 13"/>
          <p:cNvPicPr>
            <a:picLocks noChangeAspect="1"/>
          </p:cNvPicPr>
          <p:nvPr/>
        </p:nvPicPr>
        <p:blipFill>
          <a:blip r:embed="rId4"/>
          <a:stretch>
            <a:fillRect/>
          </a:stretch>
        </p:blipFill>
        <p:spPr>
          <a:xfrm>
            <a:off x="90032" y="4976152"/>
            <a:ext cx="5480779" cy="954749"/>
          </a:xfrm>
          <a:prstGeom prst="rect">
            <a:avLst/>
          </a:prstGeom>
        </p:spPr>
      </p:pic>
      <p:sp>
        <p:nvSpPr>
          <p:cNvPr id="15" name="Rectangle 14"/>
          <p:cNvSpPr/>
          <p:nvPr/>
        </p:nvSpPr>
        <p:spPr>
          <a:xfrm>
            <a:off x="448503" y="5955769"/>
            <a:ext cx="3789051"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 beam to calculate the shear in block 1</a:t>
            </a:r>
            <a:endParaRPr lang="en-US" dirty="0"/>
          </a:p>
        </p:txBody>
      </p:sp>
      <p:pic>
        <p:nvPicPr>
          <p:cNvPr id="16" name="Picture 15"/>
          <p:cNvPicPr>
            <a:picLocks noChangeAspect="1"/>
          </p:cNvPicPr>
          <p:nvPr/>
        </p:nvPicPr>
        <p:blipFill>
          <a:blip r:embed="rId5"/>
          <a:stretch>
            <a:fillRect/>
          </a:stretch>
        </p:blipFill>
        <p:spPr>
          <a:xfrm>
            <a:off x="5762890" y="2115048"/>
            <a:ext cx="6429110" cy="3709680"/>
          </a:xfrm>
          <a:prstGeom prst="rect">
            <a:avLst/>
          </a:prstGeom>
        </p:spPr>
      </p:pic>
      <p:sp>
        <p:nvSpPr>
          <p:cNvPr id="17" name="Rectangle 16"/>
          <p:cNvSpPr/>
          <p:nvPr/>
        </p:nvSpPr>
        <p:spPr>
          <a:xfrm>
            <a:off x="6838121" y="1393320"/>
            <a:ext cx="4094921" cy="461665"/>
          </a:xfrm>
          <a:prstGeom prst="rect">
            <a:avLst/>
          </a:prstGeom>
        </p:spPr>
        <p:txBody>
          <a:bodyPr wrap="square">
            <a:spAutoFit/>
          </a:bodyPr>
          <a:lstStyle/>
          <a:p>
            <a:r>
              <a:rPr lang="en-US" sz="2400" dirty="0">
                <a:latin typeface="Calibri" panose="020F0502020204030204" pitchFamily="34" charset="0"/>
                <a:ea typeface="Calibri" panose="020F0502020204030204" pitchFamily="34" charset="0"/>
                <a:cs typeface="Arial" panose="020B0604020202020204" pitchFamily="34" charset="0"/>
              </a:rPr>
              <a:t>Distributions of the Beams</a:t>
            </a:r>
            <a:endParaRPr lang="en-US" sz="2400" dirty="0"/>
          </a:p>
        </p:txBody>
      </p:sp>
    </p:spTree>
    <p:extLst>
      <p:ext uri="{BB962C8B-B14F-4D97-AF65-F5344CB8AC3E}">
        <p14:creationId xmlns:p14="http://schemas.microsoft.com/office/powerpoint/2010/main" val="36988091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899989" y="779430"/>
            <a:ext cx="2741707" cy="523220"/>
          </a:xfrm>
          <a:prstGeom prst="rect">
            <a:avLst/>
          </a:prstGeom>
        </p:spPr>
        <p:txBody>
          <a:bodyPr wrap="square">
            <a:spAutoFit/>
          </a:bodyPr>
          <a:lstStyle/>
          <a:p>
            <a:r>
              <a:rPr lang="en-US" sz="2800" dirty="0">
                <a:latin typeface="Times New Roman" panose="02020603050405020304" pitchFamily="18" charset="0"/>
                <a:ea typeface="Calibri" panose="020F0502020204030204" pitchFamily="34" charset="0"/>
                <a:cs typeface="Arial" panose="020B0604020202020204" pitchFamily="34" charset="0"/>
              </a:rPr>
              <a:t>Design of slab</a:t>
            </a:r>
            <a:endParaRPr lang="en-US" sz="2800" dirty="0"/>
          </a:p>
        </p:txBody>
      </p:sp>
      <p:pic>
        <p:nvPicPr>
          <p:cNvPr id="13" name="Picture 12"/>
          <p:cNvPicPr>
            <a:picLocks noChangeAspect="1"/>
          </p:cNvPicPr>
          <p:nvPr/>
        </p:nvPicPr>
        <p:blipFill>
          <a:blip r:embed="rId2"/>
          <a:stretch>
            <a:fillRect/>
          </a:stretch>
        </p:blipFill>
        <p:spPr>
          <a:xfrm>
            <a:off x="6396968" y="1183786"/>
            <a:ext cx="5609502" cy="2611567"/>
          </a:xfrm>
          <a:prstGeom prst="rect">
            <a:avLst/>
          </a:prstGeom>
        </p:spPr>
      </p:pic>
      <p:pic>
        <p:nvPicPr>
          <p:cNvPr id="14" name="Picture 13"/>
          <p:cNvPicPr/>
          <p:nvPr/>
        </p:nvPicPr>
        <p:blipFill>
          <a:blip r:embed="rId3">
            <a:extLst>
              <a:ext uri="{28A0092B-C50C-407E-A947-70E740481C1C}">
                <a14:useLocalDpi xmlns:a14="http://schemas.microsoft.com/office/drawing/2010/main" val="0"/>
              </a:ext>
            </a:extLst>
          </a:blip>
          <a:srcRect/>
          <a:stretch>
            <a:fillRect/>
          </a:stretch>
        </p:blipFill>
        <p:spPr bwMode="auto">
          <a:xfrm>
            <a:off x="128890" y="1422325"/>
            <a:ext cx="5667611" cy="1877465"/>
          </a:xfrm>
          <a:prstGeom prst="rect">
            <a:avLst/>
          </a:prstGeom>
          <a:noFill/>
        </p:spPr>
      </p:pic>
      <p:pic>
        <p:nvPicPr>
          <p:cNvPr id="15" name="Picture 14"/>
          <p:cNvPicPr/>
          <p:nvPr/>
        </p:nvPicPr>
        <p:blipFill>
          <a:blip r:embed="rId4">
            <a:extLst>
              <a:ext uri="{28A0092B-C50C-407E-A947-70E740481C1C}">
                <a14:useLocalDpi xmlns:a14="http://schemas.microsoft.com/office/drawing/2010/main" val="0"/>
              </a:ext>
            </a:extLst>
          </a:blip>
          <a:srcRect/>
          <a:stretch>
            <a:fillRect/>
          </a:stretch>
        </p:blipFill>
        <p:spPr bwMode="auto">
          <a:xfrm>
            <a:off x="128890" y="4033892"/>
            <a:ext cx="5553710" cy="1850073"/>
          </a:xfrm>
          <a:prstGeom prst="rect">
            <a:avLst/>
          </a:prstGeom>
          <a:noFill/>
        </p:spPr>
      </p:pic>
      <p:cxnSp>
        <p:nvCxnSpPr>
          <p:cNvPr id="17" name="Straight Arrow Connector 16"/>
          <p:cNvCxnSpPr/>
          <p:nvPr/>
        </p:nvCxnSpPr>
        <p:spPr>
          <a:xfrm>
            <a:off x="5852160" y="2552369"/>
            <a:ext cx="5448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5852160" y="5096786"/>
            <a:ext cx="477078" cy="159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3" name="Picture 22"/>
          <p:cNvPicPr>
            <a:picLocks noChangeAspect="1"/>
          </p:cNvPicPr>
          <p:nvPr/>
        </p:nvPicPr>
        <p:blipFill>
          <a:blip r:embed="rId5"/>
          <a:stretch>
            <a:fillRect/>
          </a:stretch>
        </p:blipFill>
        <p:spPr>
          <a:xfrm>
            <a:off x="6396968" y="4002800"/>
            <a:ext cx="5609502" cy="2219778"/>
          </a:xfrm>
          <a:prstGeom prst="rect">
            <a:avLst/>
          </a:prstGeom>
        </p:spPr>
      </p:pic>
    </p:spTree>
    <p:extLst>
      <p:ext uri="{BB962C8B-B14F-4D97-AF65-F5344CB8AC3E}">
        <p14:creationId xmlns:p14="http://schemas.microsoft.com/office/powerpoint/2010/main" val="3776887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446" y="320040"/>
            <a:ext cx="3910618" cy="1408176"/>
          </a:xfr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a:noAutofit/>
          </a:bodyPr>
          <a:lstStyle/>
          <a:p>
            <a:pPr algn="l"/>
            <a:r>
              <a:rPr lang="en-US" dirty="0" smtClean="0"/>
              <a:t>Site Analysis  </a:t>
            </a:r>
            <a:br>
              <a:rPr lang="en-US" dirty="0" smtClean="0"/>
            </a:br>
            <a:endParaRPr lang="en-US" dirty="0"/>
          </a:p>
        </p:txBody>
      </p:sp>
      <p:pic>
        <p:nvPicPr>
          <p:cNvPr id="6" name="Picture 5" descr="C:\Users\LAPTOP~1\AppData\Local\Temp\Rar$DIa252.16988\MAP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6337" y="2125831"/>
            <a:ext cx="5224835" cy="4457849"/>
          </a:xfrm>
          <a:prstGeom prst="rect">
            <a:avLst/>
          </a:prstGeom>
          <a:noFill/>
          <a:ln>
            <a:noFill/>
          </a:ln>
        </p:spPr>
      </p:pic>
      <p:pic>
        <p:nvPicPr>
          <p:cNvPr id="9" name="Picture 8" descr="C:\Users\laptop center\Downloads\Floors (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57685" y="2125831"/>
            <a:ext cx="5485765" cy="4457848"/>
          </a:xfrm>
          <a:prstGeom prst="rect">
            <a:avLst/>
          </a:prstGeom>
          <a:noFill/>
          <a:ln>
            <a:noFill/>
          </a:ln>
        </p:spPr>
      </p:pic>
      <p:sp>
        <p:nvSpPr>
          <p:cNvPr id="5" name="TextBox 4"/>
          <p:cNvSpPr txBox="1"/>
          <p:nvPr/>
        </p:nvSpPr>
        <p:spPr>
          <a:xfrm>
            <a:off x="11642103" y="6220485"/>
            <a:ext cx="766713" cy="707886"/>
          </a:xfrm>
          <a:prstGeom prst="rect">
            <a:avLst/>
          </a:prstGeom>
          <a:noFill/>
        </p:spPr>
        <p:txBody>
          <a:bodyPr wrap="square" rtlCol="0">
            <a:spAutoFit/>
          </a:bodyPr>
          <a:lstStyle/>
          <a:p>
            <a:r>
              <a:rPr lang="ar-SA" sz="4000" b="1" dirty="0" smtClean="0">
                <a:solidFill>
                  <a:schemeClr val="bg1"/>
                </a:solidFill>
              </a:rPr>
              <a:t>5</a:t>
            </a:r>
            <a:endParaRPr lang="en-US" sz="4000" b="1" dirty="0">
              <a:solidFill>
                <a:schemeClr val="bg1"/>
              </a:solidFill>
            </a:endParaRPr>
          </a:p>
        </p:txBody>
      </p:sp>
    </p:spTree>
    <p:extLst>
      <p:ext uri="{BB962C8B-B14F-4D97-AF65-F5344CB8AC3E}">
        <p14:creationId xmlns:p14="http://schemas.microsoft.com/office/powerpoint/2010/main" val="228019445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09903" y="0"/>
            <a:ext cx="4151785" cy="584775"/>
          </a:xfrm>
          <a:prstGeom prst="rect">
            <a:avLst/>
          </a:prstGeom>
        </p:spPr>
        <p:txBody>
          <a:bodyPr wrap="square">
            <a:spAutoFit/>
          </a:bodyPr>
          <a:lstStyle/>
          <a:p>
            <a:r>
              <a:rPr lang="en-US" sz="3200" dirty="0">
                <a:latin typeface="Times New Roman" panose="02020603050405020304" pitchFamily="18" charset="0"/>
                <a:ea typeface="Calibri" panose="020F0502020204030204" pitchFamily="34" charset="0"/>
                <a:cs typeface="Arial" panose="020B0604020202020204" pitchFamily="34" charset="0"/>
              </a:rPr>
              <a:t>Design shear wall </a:t>
            </a:r>
            <a:endParaRPr lang="en-US" sz="3200" dirty="0"/>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0" y="719697"/>
            <a:ext cx="6009450" cy="4089154"/>
          </a:xfrm>
          <a:prstGeom prst="rect">
            <a:avLst/>
          </a:prstGeom>
          <a:noFill/>
        </p:spPr>
      </p:pic>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5907024" y="812030"/>
            <a:ext cx="6249035" cy="4089153"/>
          </a:xfrm>
          <a:prstGeom prst="rect">
            <a:avLst/>
          </a:prstGeom>
          <a:noFill/>
        </p:spPr>
      </p:pic>
      <p:sp>
        <p:nvSpPr>
          <p:cNvPr id="10" name="TextBox 9"/>
          <p:cNvSpPr txBox="1"/>
          <p:nvPr/>
        </p:nvSpPr>
        <p:spPr>
          <a:xfrm>
            <a:off x="7516368" y="5038344"/>
            <a:ext cx="3410712" cy="369332"/>
          </a:xfrm>
          <a:prstGeom prst="rect">
            <a:avLst/>
          </a:prstGeom>
          <a:noFill/>
        </p:spPr>
        <p:txBody>
          <a:bodyPr wrap="square" rtlCol="0">
            <a:spAutoFit/>
          </a:bodyPr>
          <a:lstStyle/>
          <a:p>
            <a:r>
              <a:rPr lang="en-US" dirty="0" smtClean="0"/>
              <a:t>Stair shear wall</a:t>
            </a:r>
            <a:endParaRPr lang="en-US" dirty="0"/>
          </a:p>
        </p:txBody>
      </p:sp>
      <p:sp>
        <p:nvSpPr>
          <p:cNvPr id="11" name="TextBox 10"/>
          <p:cNvSpPr txBox="1"/>
          <p:nvPr/>
        </p:nvSpPr>
        <p:spPr>
          <a:xfrm>
            <a:off x="454152" y="4943773"/>
            <a:ext cx="3410712" cy="369332"/>
          </a:xfrm>
          <a:prstGeom prst="rect">
            <a:avLst/>
          </a:prstGeom>
          <a:noFill/>
        </p:spPr>
        <p:txBody>
          <a:bodyPr wrap="square" rtlCol="0">
            <a:spAutoFit/>
          </a:bodyPr>
          <a:lstStyle/>
          <a:p>
            <a:r>
              <a:rPr lang="en-US" dirty="0" smtClean="0"/>
              <a:t>shear wall in block 1</a:t>
            </a:r>
            <a:endParaRPr lang="en-US" dirty="0"/>
          </a:p>
        </p:txBody>
      </p:sp>
    </p:spTree>
    <p:extLst>
      <p:ext uri="{BB962C8B-B14F-4D97-AF65-F5344CB8AC3E}">
        <p14:creationId xmlns:p14="http://schemas.microsoft.com/office/powerpoint/2010/main" val="13384565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83464" y="226814"/>
            <a:ext cx="3666744" cy="523220"/>
          </a:xfrm>
          <a:prstGeom prst="rect">
            <a:avLst/>
          </a:prstGeom>
        </p:spPr>
        <p:txBody>
          <a:bodyPr wrap="square">
            <a:spAutoFit/>
          </a:bodyPr>
          <a:lstStyle/>
          <a:p>
            <a:r>
              <a:rPr lang="en-US" sz="2800" dirty="0">
                <a:latin typeface="Times New Roman" panose="02020603050405020304" pitchFamily="18" charset="0"/>
                <a:ea typeface="Calibri" panose="020F0502020204030204" pitchFamily="34" charset="0"/>
                <a:cs typeface="Arial" panose="020B0604020202020204" pitchFamily="34" charset="0"/>
              </a:rPr>
              <a:t>Design of footing </a:t>
            </a:r>
            <a:endParaRPr lang="en-US" sz="2800" dirty="0"/>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283463" y="988564"/>
            <a:ext cx="6249098" cy="3065411"/>
          </a:xfrm>
          <a:prstGeom prst="rect">
            <a:avLst/>
          </a:prstGeom>
          <a:noFill/>
        </p:spPr>
      </p:pic>
      <p:sp>
        <p:nvSpPr>
          <p:cNvPr id="12" name="TextBox 11"/>
          <p:cNvSpPr txBox="1"/>
          <p:nvPr/>
        </p:nvSpPr>
        <p:spPr>
          <a:xfrm>
            <a:off x="1115568" y="743176"/>
            <a:ext cx="4233672" cy="369332"/>
          </a:xfrm>
          <a:prstGeom prst="rect">
            <a:avLst/>
          </a:prstGeom>
          <a:noFill/>
        </p:spPr>
        <p:txBody>
          <a:bodyPr wrap="square" rtlCol="0">
            <a:spAutoFit/>
          </a:bodyPr>
          <a:lstStyle/>
          <a:p>
            <a:r>
              <a:rPr lang="en-US" dirty="0" smtClean="0"/>
              <a:t>Isolated footing </a:t>
            </a:r>
            <a:endParaRPr lang="en-US" dirty="0"/>
          </a:p>
        </p:txBody>
      </p:sp>
      <p:pic>
        <p:nvPicPr>
          <p:cNvPr id="13" name="Picture 12"/>
          <p:cNvPicPr/>
          <p:nvPr/>
        </p:nvPicPr>
        <p:blipFill>
          <a:blip r:embed="rId3">
            <a:extLst>
              <a:ext uri="{28A0092B-C50C-407E-A947-70E740481C1C}">
                <a14:useLocalDpi xmlns:a14="http://schemas.microsoft.com/office/drawing/2010/main" val="0"/>
              </a:ext>
            </a:extLst>
          </a:blip>
          <a:srcRect/>
          <a:stretch>
            <a:fillRect/>
          </a:stretch>
        </p:blipFill>
        <p:spPr bwMode="auto">
          <a:xfrm>
            <a:off x="283464" y="4053975"/>
            <a:ext cx="6249097" cy="2880352"/>
          </a:xfrm>
          <a:prstGeom prst="rect">
            <a:avLst/>
          </a:prstGeom>
          <a:noFill/>
        </p:spPr>
      </p:pic>
      <p:sp>
        <p:nvSpPr>
          <p:cNvPr id="14" name="Rectangle 13"/>
          <p:cNvSpPr/>
          <p:nvPr/>
        </p:nvSpPr>
        <p:spPr>
          <a:xfrm>
            <a:off x="6532561" y="6042398"/>
            <a:ext cx="4163704"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detailing of columns and footing in Block 2</a:t>
            </a:r>
            <a:endParaRPr lang="en-US" dirty="0"/>
          </a:p>
        </p:txBody>
      </p:sp>
      <p:sp>
        <p:nvSpPr>
          <p:cNvPr id="15" name="Rectangle 14"/>
          <p:cNvSpPr/>
          <p:nvPr/>
        </p:nvSpPr>
        <p:spPr>
          <a:xfrm>
            <a:off x="6675817" y="3457829"/>
            <a:ext cx="4163704"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detailing of columns and footing in Block </a:t>
            </a:r>
            <a:r>
              <a:rPr lang="en-US" dirty="0" smtClean="0">
                <a:latin typeface="Calibri" panose="020F0502020204030204" pitchFamily="34" charset="0"/>
                <a:ea typeface="Calibri" panose="020F0502020204030204" pitchFamily="34" charset="0"/>
                <a:cs typeface="Arial" panose="020B0604020202020204" pitchFamily="34" charset="0"/>
              </a:rPr>
              <a:t>1</a:t>
            </a:r>
            <a:endParaRPr lang="en-US" dirty="0"/>
          </a:p>
        </p:txBody>
      </p:sp>
    </p:spTree>
    <p:extLst>
      <p:ext uri="{BB962C8B-B14F-4D97-AF65-F5344CB8AC3E}">
        <p14:creationId xmlns:p14="http://schemas.microsoft.com/office/powerpoint/2010/main" val="21444809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47450" y="153662"/>
            <a:ext cx="4105677" cy="523220"/>
          </a:xfrm>
          <a:prstGeom prst="rect">
            <a:avLst/>
          </a:prstGeom>
        </p:spPr>
        <p:txBody>
          <a:bodyPr wrap="square">
            <a:spAutoFit/>
          </a:bodyPr>
          <a:lstStyle/>
          <a:p>
            <a:r>
              <a:rPr lang="en-US" sz="2800" dirty="0">
                <a:latin typeface="Times New Roman" panose="02020603050405020304" pitchFamily="18" charset="0"/>
                <a:ea typeface="Calibri" panose="020F0502020204030204" pitchFamily="34" charset="0"/>
                <a:cs typeface="Arial" panose="020B0604020202020204" pitchFamily="34" charset="0"/>
              </a:rPr>
              <a:t>Design of Retaining wall</a:t>
            </a:r>
            <a:endParaRPr lang="en-US" sz="2800" dirty="0"/>
          </a:p>
        </p:txBody>
      </p:sp>
      <p:sp>
        <p:nvSpPr>
          <p:cNvPr id="8" name="Rectangle 7"/>
          <p:cNvSpPr/>
          <p:nvPr/>
        </p:nvSpPr>
        <p:spPr>
          <a:xfrm>
            <a:off x="277368" y="780305"/>
            <a:ext cx="8592312" cy="750975"/>
          </a:xfrm>
          <a:prstGeom prst="rect">
            <a:avLst/>
          </a:prstGeom>
        </p:spPr>
        <p:txBody>
          <a:bodyPr wrap="square">
            <a:spAutoFit/>
          </a:bodyPr>
          <a:lstStyle/>
          <a:p>
            <a:pPr algn="just">
              <a:lnSpc>
                <a:spcPct val="107000"/>
              </a:lnSpc>
              <a:spcAft>
                <a:spcPts val="800"/>
              </a:spcAft>
            </a:pPr>
            <a:r>
              <a:rPr lang="en-US" sz="2000" dirty="0">
                <a:latin typeface="Times New Roman" panose="02020603050405020304" pitchFamily="18" charset="0"/>
                <a:ea typeface="Calibri" panose="020F0502020204030204" pitchFamily="34" charset="0"/>
                <a:cs typeface="Arial" panose="020B0604020202020204" pitchFamily="34" charset="0"/>
              </a:rPr>
              <a:t>The project involves a basement floor, which results in various levels in the property, necessitating the construction of a retaining wall.</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2956432" y="1634703"/>
            <a:ext cx="4925695" cy="4572318"/>
          </a:xfrm>
          <a:prstGeom prst="rect">
            <a:avLst/>
          </a:prstGeom>
          <a:noFill/>
        </p:spPr>
      </p:pic>
    </p:spTree>
    <p:extLst>
      <p:ext uri="{BB962C8B-B14F-4D97-AF65-F5344CB8AC3E}">
        <p14:creationId xmlns:p14="http://schemas.microsoft.com/office/powerpoint/2010/main" val="37648674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49936" y="207426"/>
            <a:ext cx="6096000" cy="3027239"/>
          </a:xfrm>
          <a:prstGeom prst="rect">
            <a:avLst/>
          </a:prstGeom>
        </p:spPr>
        <p:txBody>
          <a:bodyPr>
            <a:spAutoFit/>
          </a:bodyPr>
          <a:lstStyle/>
          <a:p>
            <a:pPr>
              <a:lnSpc>
                <a:spcPct val="107000"/>
              </a:lnSpc>
              <a:spcBef>
                <a:spcPts val="200"/>
              </a:spcBef>
            </a:pPr>
            <a:r>
              <a:rPr lang="en-US" sz="3200" b="1" dirty="0">
                <a:solidFill>
                  <a:srgbClr val="1F4D78"/>
                </a:solidFill>
                <a:latin typeface="Times New Roman" panose="02020603050405020304" pitchFamily="18" charset="0"/>
                <a:ea typeface="Times New Roman" panose="02020603050405020304" pitchFamily="18" charset="0"/>
                <a:cs typeface="Times New Roman" panose="02020603050405020304" pitchFamily="18" charset="0"/>
              </a:rPr>
              <a:t>Stair design</a:t>
            </a:r>
            <a:r>
              <a:rPr lang="en-US" sz="3200" b="1" dirty="0" smtClean="0">
                <a:solidFill>
                  <a:srgbClr val="1F4D78"/>
                </a:solidFill>
                <a:latin typeface="Times New Roman" panose="02020603050405020304" pitchFamily="18" charset="0"/>
                <a:ea typeface="Times New Roman" panose="02020603050405020304" pitchFamily="18" charset="0"/>
                <a:cs typeface="Times New Roman" panose="02020603050405020304" pitchFamily="18" charset="0"/>
              </a:rPr>
              <a:t>:</a:t>
            </a:r>
            <a:endParaRPr lang="ar-SA" sz="3200" b="1" dirty="0" smtClean="0">
              <a:solidFill>
                <a:srgbClr val="1F4D78"/>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Bef>
                <a:spcPts val="200"/>
              </a:spcBef>
            </a:pPr>
            <a:endParaRPr lang="en-US" b="1" dirty="0">
              <a:solidFill>
                <a:srgbClr val="1F4D78"/>
              </a:solidFill>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tabLst>
                <a:tab pos="1927860" algn="l"/>
                <a:tab pos="3962400" algn="l"/>
              </a:tabLst>
            </a:pPr>
            <a:r>
              <a:rPr lang="en-US" dirty="0">
                <a:latin typeface="Times New Roman" panose="02020603050405020304" pitchFamily="18" charset="0"/>
                <a:ea typeface="Calibri" panose="020F0502020204030204" pitchFamily="34" charset="0"/>
                <a:cs typeface="Arial" panose="020B0604020202020204" pitchFamily="34" charset="0"/>
              </a:rPr>
              <a:t>The loads will use to design the stair:</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1927860" algn="l"/>
                <a:tab pos="3962400" algn="l"/>
              </a:tabLst>
            </a:pPr>
            <a:r>
              <a:rPr lang="en-US" dirty="0">
                <a:latin typeface="Times New Roman" panose="02020603050405020304" pitchFamily="18" charset="0"/>
                <a:ea typeface="Calibri" panose="020F0502020204030204" pitchFamily="34" charset="0"/>
                <a:cs typeface="Arial" panose="020B0604020202020204" pitchFamily="34" charset="0"/>
              </a:rPr>
              <a:t>Live load = 5 KN/m</a:t>
            </a:r>
            <a:r>
              <a:rPr lang="en-US" baseline="30000" dirty="0">
                <a:latin typeface="Times New Roman" panose="02020603050405020304" pitchFamily="18" charset="0"/>
                <a:ea typeface="Calibri" panose="020F0502020204030204" pitchFamily="34" charset="0"/>
                <a:cs typeface="Arial" panose="020B0604020202020204" pitchFamily="34" charset="0"/>
              </a:rPr>
              <a:t>2  </a:t>
            </a:r>
            <a:r>
              <a:rPr lang="en-US" dirty="0">
                <a:latin typeface="Times New Roman" panose="02020603050405020304" pitchFamily="18" charset="0"/>
                <a:ea typeface="Calibri" panose="020F0502020204030204" pitchFamily="34" charset="0"/>
                <a:cs typeface="Arial" panose="020B0604020202020204" pitchFamily="34" charset="0"/>
              </a:rPr>
              <a:t>,,,,  SID load = 5.5 KN/m</a:t>
            </a:r>
            <a:r>
              <a:rPr lang="en-US" baseline="30000" dirty="0">
                <a:latin typeface="Times New Roman" panose="02020603050405020304" pitchFamily="18" charset="0"/>
                <a:ea typeface="Calibri" panose="020F0502020204030204" pitchFamily="34" charset="0"/>
                <a:cs typeface="Arial" panose="020B0604020202020204" pitchFamily="34" charset="0"/>
              </a:rPr>
              <a:t>2</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1927860" algn="l"/>
                <a:tab pos="3962400" algn="l"/>
              </a:tabLst>
            </a:pPr>
            <a:r>
              <a:rPr lang="en-US" dirty="0">
                <a:latin typeface="Times New Roman" panose="02020603050405020304" pitchFamily="18" charset="0"/>
                <a:ea typeface="Calibri" panose="020F0502020204030204" pitchFamily="34" charset="0"/>
                <a:cs typeface="Arial" panose="020B0604020202020204" pitchFamily="34" charset="0"/>
              </a:rPr>
              <a:t>Dead load = 0.2 * 25 = 5 KN/m</a:t>
            </a:r>
            <a:r>
              <a:rPr lang="en-US" baseline="30000" dirty="0">
                <a:latin typeface="Times New Roman" panose="02020603050405020304" pitchFamily="18" charset="0"/>
                <a:ea typeface="Calibri" panose="020F0502020204030204" pitchFamily="34" charset="0"/>
                <a:cs typeface="Arial" panose="020B0604020202020204" pitchFamily="34" charset="0"/>
              </a:rPr>
              <a:t>2  </a:t>
            </a:r>
            <a:r>
              <a:rPr lang="en-US" dirty="0">
                <a:latin typeface="Times New Roman" panose="02020603050405020304" pitchFamily="18" charset="0"/>
                <a:ea typeface="Calibri" panose="020F0502020204030204" pitchFamily="34" charset="0"/>
                <a:cs typeface="Arial" panose="020B0604020202020204" pitchFamily="34" charset="0"/>
              </a:rPr>
              <a:t>(assume the slab thickness = 20 cm).</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1927860" algn="l"/>
                <a:tab pos="3962400" algn="l"/>
              </a:tabLst>
            </a:pPr>
            <a:r>
              <a:rPr lang="en-US" dirty="0">
                <a:latin typeface="Times New Roman" panose="02020603050405020304" pitchFamily="18" charset="0"/>
                <a:ea typeface="Calibri" panose="020F0502020204030204" pitchFamily="34" charset="0"/>
                <a:cs typeface="Arial" panose="020B0604020202020204" pitchFamily="34" charset="0"/>
              </a:rPr>
              <a:t>Ultimate loads on </a:t>
            </a:r>
            <a:r>
              <a:rPr lang="en-US" dirty="0" smtClean="0">
                <a:latin typeface="Times New Roman" panose="02020603050405020304" pitchFamily="18" charset="0"/>
                <a:ea typeface="Calibri" panose="020F0502020204030204" pitchFamily="34" charset="0"/>
                <a:cs typeface="Arial" panose="020B0604020202020204" pitchFamily="34" charset="0"/>
              </a:rPr>
              <a:t>stair</a:t>
            </a:r>
            <a:r>
              <a:rPr lang="en-US" dirty="0" smtClean="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equal (1.2D + 1.6L) = (1.2 × (5.5+ 5)) + (1.6 ×5) = 20.6 KN/m2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3035808" y="2990089"/>
            <a:ext cx="6391656" cy="3172968"/>
          </a:xfrm>
          <a:prstGeom prst="rect">
            <a:avLst/>
          </a:prstGeom>
          <a:noFill/>
        </p:spPr>
      </p:pic>
    </p:spTree>
    <p:extLst>
      <p:ext uri="{BB962C8B-B14F-4D97-AF65-F5344CB8AC3E}">
        <p14:creationId xmlns:p14="http://schemas.microsoft.com/office/powerpoint/2010/main" val="30625771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19665" y="382262"/>
            <a:ext cx="3640855" cy="584775"/>
          </a:xfrm>
          <a:prstGeom prst="rect">
            <a:avLst/>
          </a:prstGeom>
        </p:spPr>
        <p:txBody>
          <a:bodyPr wrap="square">
            <a:spAutoFit/>
          </a:bodyPr>
          <a:lstStyle/>
          <a:p>
            <a:r>
              <a:rPr lang="en-US" sz="3200" dirty="0">
                <a:latin typeface="Times New Roman" panose="02020603050405020304" pitchFamily="18" charset="0"/>
                <a:ea typeface="Calibri" panose="020F0502020204030204" pitchFamily="34" charset="0"/>
                <a:cs typeface="Arial" panose="020B0604020202020204" pitchFamily="34" charset="0"/>
              </a:rPr>
              <a:t>Water tank</a:t>
            </a:r>
            <a:endParaRPr lang="en-US" sz="3200"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3182112" y="1636776"/>
            <a:ext cx="5345811" cy="3877055"/>
          </a:xfrm>
          <a:prstGeom prst="rect">
            <a:avLst/>
          </a:prstGeom>
          <a:noFill/>
        </p:spPr>
      </p:pic>
      <p:sp>
        <p:nvSpPr>
          <p:cNvPr id="12" name="Rectangle 11"/>
          <p:cNvSpPr/>
          <p:nvPr/>
        </p:nvSpPr>
        <p:spPr>
          <a:xfrm>
            <a:off x="4250876" y="5621774"/>
            <a:ext cx="3283780" cy="461665"/>
          </a:xfrm>
          <a:prstGeom prst="rect">
            <a:avLst/>
          </a:prstGeom>
        </p:spPr>
        <p:txBody>
          <a:bodyPr wrap="square">
            <a:spAutoFit/>
          </a:bodyPr>
          <a:lstStyle/>
          <a:p>
            <a:r>
              <a:rPr lang="en-US" sz="2400" dirty="0">
                <a:latin typeface="Calibri" panose="020F0502020204030204" pitchFamily="34" charset="0"/>
                <a:ea typeface="Calibri" panose="020F0502020204030204" pitchFamily="34" charset="0"/>
                <a:cs typeface="Arial" panose="020B0604020202020204" pitchFamily="34" charset="0"/>
              </a:rPr>
              <a:t>Detailing of water tank</a:t>
            </a:r>
            <a:endParaRPr lang="en-US" sz="2400" dirty="0"/>
          </a:p>
        </p:txBody>
      </p:sp>
    </p:spTree>
    <p:extLst>
      <p:ext uri="{BB962C8B-B14F-4D97-AF65-F5344CB8AC3E}">
        <p14:creationId xmlns:p14="http://schemas.microsoft.com/office/powerpoint/2010/main" val="5260130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6616" y="448056"/>
            <a:ext cx="5431536" cy="523220"/>
          </a:xfrm>
          <a:prstGeom prst="rect">
            <a:avLst/>
          </a:prstGeom>
          <a:noFill/>
        </p:spPr>
        <p:txBody>
          <a:bodyPr wrap="square" rtlCol="0">
            <a:spAutoFit/>
          </a:bodyPr>
          <a:lstStyle/>
          <a:p>
            <a:r>
              <a:rPr lang="en-US" sz="2800" dirty="0" smtClean="0"/>
              <a:t>Electro-Mechanical Aspect </a:t>
            </a:r>
            <a:endParaRPr lang="en-US" sz="2800" dirty="0"/>
          </a:p>
        </p:txBody>
      </p:sp>
      <p:sp>
        <p:nvSpPr>
          <p:cNvPr id="8" name="TextBox 7"/>
          <p:cNvSpPr txBox="1"/>
          <p:nvPr/>
        </p:nvSpPr>
        <p:spPr>
          <a:xfrm>
            <a:off x="521208" y="1700784"/>
            <a:ext cx="4197096" cy="4985980"/>
          </a:xfrm>
          <a:prstGeom prst="rect">
            <a:avLst/>
          </a:prstGeom>
          <a:noFill/>
        </p:spPr>
        <p:txBody>
          <a:bodyPr wrap="square" rtlCol="0">
            <a:spAutoFit/>
          </a:bodyPr>
          <a:lstStyle/>
          <a:p>
            <a:r>
              <a:rPr lang="en-US" sz="2400" b="1" dirty="0" smtClean="0"/>
              <a:t>1- Mechanical work </a:t>
            </a:r>
          </a:p>
          <a:p>
            <a:pPr marL="285750" indent="-285750">
              <a:buFont typeface="Arial" panose="020B0604020202020204" pitchFamily="34" charset="0"/>
              <a:buChar char="•"/>
            </a:pPr>
            <a:r>
              <a:rPr lang="en-US" dirty="0" smtClean="0"/>
              <a:t>Water supply system </a:t>
            </a:r>
          </a:p>
          <a:p>
            <a:pPr marL="285750" indent="-285750">
              <a:buFont typeface="Arial" panose="020B0604020202020204" pitchFamily="34" charset="0"/>
              <a:buChar char="•"/>
            </a:pPr>
            <a:r>
              <a:rPr lang="en-US" dirty="0" smtClean="0"/>
              <a:t>Drainage system </a:t>
            </a:r>
          </a:p>
          <a:p>
            <a:pPr marL="285750" indent="-285750">
              <a:buFont typeface="Arial" panose="020B0604020202020204" pitchFamily="34" charset="0"/>
              <a:buChar char="•"/>
            </a:pPr>
            <a:r>
              <a:rPr lang="en-US" dirty="0" smtClean="0"/>
              <a:t>Fire system </a:t>
            </a:r>
          </a:p>
          <a:p>
            <a:endParaRPr lang="en-US" dirty="0"/>
          </a:p>
          <a:p>
            <a:endParaRPr lang="en-US" dirty="0"/>
          </a:p>
          <a:p>
            <a:r>
              <a:rPr lang="en-US" sz="2400" b="1" dirty="0" smtClean="0"/>
              <a:t>2- Electrical work </a:t>
            </a:r>
          </a:p>
          <a:p>
            <a:pPr marL="285750" indent="-285750">
              <a:buFont typeface="Arial" panose="020B0604020202020204" pitchFamily="34" charset="0"/>
              <a:buChar char="•"/>
            </a:pPr>
            <a:r>
              <a:rPr lang="en-US" dirty="0" smtClean="0"/>
              <a:t>Power design</a:t>
            </a:r>
          </a:p>
          <a:p>
            <a:pPr marL="285750" indent="-285750">
              <a:buFont typeface="Arial" panose="020B0604020202020204" pitchFamily="34" charset="0"/>
              <a:buChar char="•"/>
            </a:pPr>
            <a:r>
              <a:rPr lang="en-US" dirty="0" smtClean="0"/>
              <a:t>Low voltage design </a:t>
            </a:r>
          </a:p>
          <a:p>
            <a:pPr marL="285750" indent="-285750">
              <a:buFont typeface="Arial" panose="020B0604020202020204" pitchFamily="34" charset="0"/>
              <a:buChar char="•"/>
            </a:pPr>
            <a:r>
              <a:rPr lang="en-US" dirty="0" smtClean="0"/>
              <a:t>Photovoltaic system design </a:t>
            </a:r>
          </a:p>
          <a:p>
            <a:pPr marL="285750" indent="-285750">
              <a:buFontTx/>
              <a:buChar char="-"/>
            </a:pPr>
            <a:r>
              <a:rPr lang="en-US" dirty="0" smtClean="0"/>
              <a:t>PV Sys</a:t>
            </a:r>
          </a:p>
          <a:p>
            <a:pPr marL="285750" indent="-285750">
              <a:buFontTx/>
              <a:buChar char="-"/>
            </a:pPr>
            <a:r>
              <a:rPr lang="en-US" dirty="0" smtClean="0"/>
              <a:t>RET screen </a:t>
            </a:r>
          </a:p>
          <a:p>
            <a:pPr marL="285750" indent="-285750">
              <a:buFont typeface="Arial" panose="020B0604020202020204" pitchFamily="34" charset="0"/>
              <a:buChar char="•"/>
            </a:pPr>
            <a:r>
              <a:rPr lang="en-US" dirty="0" smtClean="0"/>
              <a:t>Earthling system </a:t>
            </a:r>
          </a:p>
          <a:p>
            <a:pPr marL="285750" indent="-285750">
              <a:buFont typeface="Arial" panose="020B0604020202020204" pitchFamily="34" charset="0"/>
              <a:buChar char="•"/>
            </a:pPr>
            <a:r>
              <a:rPr lang="en-US" dirty="0" smtClean="0"/>
              <a:t> </a:t>
            </a:r>
            <a:r>
              <a:rPr lang="en-US" dirty="0"/>
              <a:t>Main circuit breakers </a:t>
            </a:r>
          </a:p>
          <a:p>
            <a:pPr marL="285750" indent="-285750">
              <a:buFont typeface="Arial" panose="020B0604020202020204" pitchFamily="34" charset="0"/>
              <a:buChar char="•"/>
            </a:pPr>
            <a:r>
              <a:rPr lang="en-US" dirty="0" smtClean="0"/>
              <a:t>Elevator   </a:t>
            </a:r>
          </a:p>
          <a:p>
            <a:pPr marL="285750" indent="-285750">
              <a:buFont typeface="Arial" panose="020B0604020202020204" pitchFamily="34" charset="0"/>
              <a:buChar char="•"/>
            </a:pPr>
            <a:r>
              <a:rPr lang="en-US" dirty="0" smtClean="0"/>
              <a:t>Lighting design (DILUX)</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6459932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5733"/>
            <a:ext cx="10058400" cy="1450757"/>
          </a:xfrm>
        </p:spPr>
        <p:txBody>
          <a:bodyPr/>
          <a:lstStyle/>
          <a:p>
            <a:r>
              <a:rPr lang="en-US" dirty="0" smtClean="0"/>
              <a:t>Mechanical work </a:t>
            </a:r>
            <a:endParaRPr lang="en-US" dirty="0"/>
          </a:p>
        </p:txBody>
      </p:sp>
      <p:sp>
        <p:nvSpPr>
          <p:cNvPr id="3" name="Text Placeholder 2"/>
          <p:cNvSpPr>
            <a:spLocks noGrp="1"/>
          </p:cNvSpPr>
          <p:nvPr>
            <p:ph type="body" idx="1"/>
          </p:nvPr>
        </p:nvSpPr>
        <p:spPr>
          <a:xfrm>
            <a:off x="91440" y="1109770"/>
            <a:ext cx="4937760" cy="736282"/>
          </a:xfrm>
        </p:spPr>
        <p:txBody>
          <a:bodyPr/>
          <a:lstStyle/>
          <a:p>
            <a:r>
              <a:rPr lang="en-US" dirty="0" smtClean="0"/>
              <a:t>Water supply </a:t>
            </a:r>
            <a:endParaRPr lang="en-US" dirty="0"/>
          </a:p>
        </p:txBody>
      </p:sp>
      <p:sp>
        <p:nvSpPr>
          <p:cNvPr id="7" name="Rectangle 6"/>
          <p:cNvSpPr/>
          <p:nvPr/>
        </p:nvSpPr>
        <p:spPr>
          <a:xfrm>
            <a:off x="0" y="1579104"/>
            <a:ext cx="8549640" cy="981423"/>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This building contains hot &amp; cold water. The cold water comes from tanks situated on the rooftop, and heated water comes from boilers. In this building water put away in-ground tank water.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103726584"/>
              </p:ext>
            </p:extLst>
          </p:nvPr>
        </p:nvGraphicFramePr>
        <p:xfrm>
          <a:off x="91440" y="2683439"/>
          <a:ext cx="5480050" cy="827856"/>
        </p:xfrm>
        <a:graphic>
          <a:graphicData uri="http://schemas.openxmlformats.org/drawingml/2006/table">
            <a:tbl>
              <a:tblPr firstRow="1" firstCol="1" bandRow="1">
                <a:tableStyleId>{5C22544A-7EE6-4342-B048-85BDC9FD1C3A}</a:tableStyleId>
              </a:tblPr>
              <a:tblGrid>
                <a:gridCol w="1369695">
                  <a:extLst>
                    <a:ext uri="{9D8B030D-6E8A-4147-A177-3AD203B41FA5}">
                      <a16:colId xmlns:a16="http://schemas.microsoft.com/office/drawing/2014/main" val="771648768"/>
                    </a:ext>
                  </a:extLst>
                </a:gridCol>
                <a:gridCol w="1369695">
                  <a:extLst>
                    <a:ext uri="{9D8B030D-6E8A-4147-A177-3AD203B41FA5}">
                      <a16:colId xmlns:a16="http://schemas.microsoft.com/office/drawing/2014/main" val="3223234684"/>
                    </a:ext>
                  </a:extLst>
                </a:gridCol>
                <a:gridCol w="1370330">
                  <a:extLst>
                    <a:ext uri="{9D8B030D-6E8A-4147-A177-3AD203B41FA5}">
                      <a16:colId xmlns:a16="http://schemas.microsoft.com/office/drawing/2014/main" val="790395602"/>
                    </a:ext>
                  </a:extLst>
                </a:gridCol>
                <a:gridCol w="1370330">
                  <a:extLst>
                    <a:ext uri="{9D8B030D-6E8A-4147-A177-3AD203B41FA5}">
                      <a16:colId xmlns:a16="http://schemas.microsoft.com/office/drawing/2014/main" val="3065154773"/>
                    </a:ext>
                  </a:extLst>
                </a:gridCol>
              </a:tblGrid>
              <a:tr h="275952">
                <a:tc>
                  <a:txBody>
                    <a:bodyPr/>
                    <a:lstStyle/>
                    <a:p>
                      <a:pPr marL="0" marR="0" algn="ctr">
                        <a:lnSpc>
                          <a:spcPct val="107000"/>
                        </a:lnSpc>
                        <a:spcBef>
                          <a:spcPts val="0"/>
                        </a:spcBef>
                        <a:spcAft>
                          <a:spcPts val="0"/>
                        </a:spcAft>
                      </a:pPr>
                      <a:r>
                        <a:rPr lang="en-US" sz="1100">
                          <a:effectLst/>
                        </a:rPr>
                        <a:t>Consumption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fresh water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Flushing water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Raining water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00561758"/>
                  </a:ext>
                </a:extLst>
              </a:tr>
              <a:tr h="275952">
                <a:tc>
                  <a:txBody>
                    <a:bodyPr/>
                    <a:lstStyle/>
                    <a:p>
                      <a:pPr marL="0" marR="0" algn="ctr">
                        <a:lnSpc>
                          <a:spcPct val="107000"/>
                        </a:lnSpc>
                        <a:spcBef>
                          <a:spcPts val="0"/>
                        </a:spcBef>
                        <a:spcAft>
                          <a:spcPts val="0"/>
                        </a:spcAft>
                        <a:tabLst>
                          <a:tab pos="648335" algn="l"/>
                          <a:tab pos="844550" algn="ctr"/>
                        </a:tabLst>
                      </a:pPr>
                      <a:r>
                        <a:rPr lang="en-US" sz="1100">
                          <a:effectLst/>
                        </a:rPr>
                        <a:t>Daily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21.09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2.96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75729856"/>
                  </a:ext>
                </a:extLst>
              </a:tr>
              <a:tr h="275952">
                <a:tc>
                  <a:txBody>
                    <a:bodyPr/>
                    <a:lstStyle/>
                    <a:p>
                      <a:pPr marL="0" marR="0" algn="ctr">
                        <a:lnSpc>
                          <a:spcPct val="107000"/>
                        </a:lnSpc>
                        <a:spcBef>
                          <a:spcPts val="0"/>
                        </a:spcBef>
                        <a:spcAft>
                          <a:spcPts val="0"/>
                        </a:spcAft>
                      </a:pPr>
                      <a:r>
                        <a:rPr lang="en-US" sz="1100">
                          <a:effectLst/>
                        </a:rPr>
                        <a:t>Yearly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4850.7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680.8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926.27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87570909"/>
                  </a:ext>
                </a:extLst>
              </a:tr>
            </a:tbl>
          </a:graphicData>
        </a:graphic>
      </p:graphicFrame>
      <p:sp>
        <p:nvSpPr>
          <p:cNvPr id="11" name="Rectangle 10"/>
          <p:cNvSpPr/>
          <p:nvPr/>
        </p:nvSpPr>
        <p:spPr>
          <a:xfrm>
            <a:off x="0" y="3634207"/>
            <a:ext cx="4102405"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annual consumption water in building CM</a:t>
            </a:r>
            <a:endParaRPr lang="en-US" dirty="0"/>
          </a:p>
        </p:txBody>
      </p:sp>
      <p:pic>
        <p:nvPicPr>
          <p:cNvPr id="12" name="Picture 11"/>
          <p:cNvPicPr/>
          <p:nvPr/>
        </p:nvPicPr>
        <p:blipFill>
          <a:blip r:embed="rId2">
            <a:extLst>
              <a:ext uri="{28A0092B-C50C-407E-A947-70E740481C1C}">
                <a14:useLocalDpi xmlns:a14="http://schemas.microsoft.com/office/drawing/2010/main" val="0"/>
              </a:ext>
            </a:extLst>
          </a:blip>
          <a:srcRect/>
          <a:stretch>
            <a:fillRect/>
          </a:stretch>
        </p:blipFill>
        <p:spPr bwMode="auto">
          <a:xfrm>
            <a:off x="5972810" y="2199242"/>
            <a:ext cx="4085590" cy="3387742"/>
          </a:xfrm>
          <a:prstGeom prst="rect">
            <a:avLst/>
          </a:prstGeom>
          <a:noFill/>
        </p:spPr>
      </p:pic>
      <p:sp>
        <p:nvSpPr>
          <p:cNvPr id="13" name="Rectangle 12"/>
          <p:cNvSpPr/>
          <p:nvPr/>
        </p:nvSpPr>
        <p:spPr>
          <a:xfrm>
            <a:off x="6048831" y="5650992"/>
            <a:ext cx="2250873"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weight of fixture units</a:t>
            </a:r>
            <a:endParaRPr lang="en-US" dirty="0"/>
          </a:p>
        </p:txBody>
      </p:sp>
    </p:spTree>
    <p:extLst>
      <p:ext uri="{BB962C8B-B14F-4D97-AF65-F5344CB8AC3E}">
        <p14:creationId xmlns:p14="http://schemas.microsoft.com/office/powerpoint/2010/main" val="315153465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67640" y="440698"/>
            <a:ext cx="6096000" cy="923330"/>
          </a:xfrm>
          <a:prstGeom prst="rect">
            <a:avLst/>
          </a:prstGeom>
        </p:spPr>
        <p:txBody>
          <a:bodyPr>
            <a:spAutoFit/>
          </a:bodyPr>
          <a:lstStyle/>
          <a:p>
            <a:r>
              <a:rPr lang="en-US" b="1" dirty="0">
                <a:latin typeface="Times New Roman" panose="02020603050405020304" pitchFamily="18" charset="0"/>
                <a:cs typeface="Times New Roman" panose="02020603050405020304" pitchFamily="18" charset="0"/>
              </a:rPr>
              <a:t>Water Supply System</a:t>
            </a:r>
          </a:p>
          <a:p>
            <a:endParaRPr lang="en-US" b="1" i="1" u="sng" dirty="0">
              <a:solidFill>
                <a:srgbClr val="002060"/>
              </a:solidFill>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p:txBody>
      </p:sp>
      <p:sp>
        <p:nvSpPr>
          <p:cNvPr id="10" name="Rectangle 9"/>
          <p:cNvSpPr/>
          <p:nvPr/>
        </p:nvSpPr>
        <p:spPr>
          <a:xfrm>
            <a:off x="152400" y="1043988"/>
            <a:ext cx="6745224" cy="787652"/>
          </a:xfrm>
          <a:prstGeom prst="rect">
            <a:avLst/>
          </a:prstGeom>
        </p:spPr>
        <p:txBody>
          <a:bodyPr wrap="square">
            <a:spAutoFit/>
          </a:bodyPr>
          <a:lstStyle/>
          <a:p>
            <a:pPr>
              <a:lnSpc>
                <a:spcPct val="107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Use two tanks of (10*7*5m), So two tanks for flushing = 700 m</a:t>
            </a:r>
            <a:r>
              <a:rPr lang="en-US" b="1" baseline="30000" dirty="0">
                <a:latin typeface="Times New Roman" panose="02020603050405020304" pitchFamily="18" charset="0"/>
                <a:ea typeface="Calibri" panose="020F0502020204030204" pitchFamily="34" charset="0"/>
                <a:cs typeface="Arial" panose="020B0604020202020204" pitchFamily="34" charset="0"/>
              </a:rPr>
              <a:t>3</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b="1" dirty="0" smtClean="0">
                <a:latin typeface="Times New Roman" panose="02020603050405020304" pitchFamily="18" charset="0"/>
                <a:ea typeface="Calibri" panose="020F0502020204030204" pitchFamily="34" charset="0"/>
                <a:cs typeface="Arial" panose="020B0604020202020204" pitchFamily="34" charset="0"/>
              </a:rPr>
              <a:t>Fresh </a:t>
            </a:r>
            <a:r>
              <a:rPr lang="en-US" b="1" dirty="0">
                <a:latin typeface="Times New Roman" panose="02020603050405020304" pitchFamily="18" charset="0"/>
                <a:ea typeface="Calibri" panose="020F0502020204030204" pitchFamily="34" charset="0"/>
                <a:cs typeface="Arial" panose="020B0604020202020204" pitchFamily="34" charset="0"/>
              </a:rPr>
              <a:t>water tank = (6*5*4m) = 120 </a:t>
            </a:r>
            <a:r>
              <a:rPr lang="en-US" b="1" dirty="0" smtClean="0">
                <a:latin typeface="Times New Roman" panose="02020603050405020304" pitchFamily="18" charset="0"/>
                <a:ea typeface="Calibri" panose="020F0502020204030204" pitchFamily="34" charset="0"/>
                <a:cs typeface="Arial" panose="020B0604020202020204" pitchFamily="34" charset="0"/>
              </a:rPr>
              <a:t>m</a:t>
            </a:r>
            <a:r>
              <a:rPr lang="en-US" b="1" baseline="30000" dirty="0" smtClean="0">
                <a:latin typeface="Times New Roman" panose="02020603050405020304" pitchFamily="18" charset="0"/>
                <a:ea typeface="Calibri" panose="020F0502020204030204" pitchFamily="34" charset="0"/>
                <a:cs typeface="Arial" panose="020B0604020202020204" pitchFamily="34" charset="0"/>
              </a:rPr>
              <a:t>3</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4232022389"/>
              </p:ext>
            </p:extLst>
          </p:nvPr>
        </p:nvGraphicFramePr>
        <p:xfrm>
          <a:off x="518413" y="2836101"/>
          <a:ext cx="5394453" cy="3070922"/>
        </p:xfrm>
        <a:graphic>
          <a:graphicData uri="http://schemas.openxmlformats.org/drawingml/2006/table">
            <a:tbl>
              <a:tblPr firstRow="1" firstCol="1" bandRow="1">
                <a:tableStyleId>{5C22544A-7EE6-4342-B048-85BDC9FD1C3A}</a:tableStyleId>
              </a:tblPr>
              <a:tblGrid>
                <a:gridCol w="1080607">
                  <a:extLst>
                    <a:ext uri="{9D8B030D-6E8A-4147-A177-3AD203B41FA5}">
                      <a16:colId xmlns:a16="http://schemas.microsoft.com/office/drawing/2014/main" val="1519334163"/>
                    </a:ext>
                  </a:extLst>
                </a:gridCol>
                <a:gridCol w="1080607">
                  <a:extLst>
                    <a:ext uri="{9D8B030D-6E8A-4147-A177-3AD203B41FA5}">
                      <a16:colId xmlns:a16="http://schemas.microsoft.com/office/drawing/2014/main" val="1477126994"/>
                    </a:ext>
                  </a:extLst>
                </a:gridCol>
                <a:gridCol w="1102062">
                  <a:extLst>
                    <a:ext uri="{9D8B030D-6E8A-4147-A177-3AD203B41FA5}">
                      <a16:colId xmlns:a16="http://schemas.microsoft.com/office/drawing/2014/main" val="4218900598"/>
                    </a:ext>
                  </a:extLst>
                </a:gridCol>
                <a:gridCol w="1102062">
                  <a:extLst>
                    <a:ext uri="{9D8B030D-6E8A-4147-A177-3AD203B41FA5}">
                      <a16:colId xmlns:a16="http://schemas.microsoft.com/office/drawing/2014/main" val="2535619780"/>
                    </a:ext>
                  </a:extLst>
                </a:gridCol>
                <a:gridCol w="1029115">
                  <a:extLst>
                    <a:ext uri="{9D8B030D-6E8A-4147-A177-3AD203B41FA5}">
                      <a16:colId xmlns:a16="http://schemas.microsoft.com/office/drawing/2014/main" val="3485796722"/>
                    </a:ext>
                  </a:extLst>
                </a:gridCol>
              </a:tblGrid>
              <a:tr h="278008">
                <a:tc gridSpan="5">
                  <a:txBody>
                    <a:bodyPr/>
                    <a:lstStyle/>
                    <a:p>
                      <a:pPr marL="0" marR="0" algn="ctr">
                        <a:lnSpc>
                          <a:spcPct val="107000"/>
                        </a:lnSpc>
                        <a:spcBef>
                          <a:spcPts val="0"/>
                        </a:spcBef>
                        <a:spcAft>
                          <a:spcPts val="0"/>
                        </a:spcAft>
                      </a:pPr>
                      <a:r>
                        <a:rPr lang="en-US" sz="1200">
                          <a:effectLst/>
                        </a:rPr>
                        <a:t>Pipe selection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8788501"/>
                  </a:ext>
                </a:extLst>
              </a:tr>
              <a:tr h="278008">
                <a:tc rowSpan="2">
                  <a:txBody>
                    <a:bodyPr/>
                    <a:lstStyle/>
                    <a:p>
                      <a:pPr marL="0" marR="0" algn="ctr">
                        <a:lnSpc>
                          <a:spcPct val="107000"/>
                        </a:lnSpc>
                        <a:spcBef>
                          <a:spcPts val="0"/>
                        </a:spcBef>
                        <a:spcAft>
                          <a:spcPts val="0"/>
                        </a:spcAft>
                      </a:pPr>
                      <a:r>
                        <a:rPr lang="en-US" sz="1200">
                          <a:effectLst/>
                        </a:rPr>
                        <a:t>Type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lnSpc>
                          <a:spcPct val="107000"/>
                        </a:lnSpc>
                        <a:spcBef>
                          <a:spcPts val="0"/>
                        </a:spcBef>
                        <a:spcAft>
                          <a:spcPts val="0"/>
                        </a:spcAft>
                      </a:pPr>
                      <a:r>
                        <a:rPr lang="en-US" sz="1200">
                          <a:effectLst/>
                        </a:rPr>
                        <a:t>water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gridSpan="2">
                  <a:txBody>
                    <a:bodyPr/>
                    <a:lstStyle/>
                    <a:p>
                      <a:pPr marL="0" marR="0" algn="ctr">
                        <a:lnSpc>
                          <a:spcPct val="107000"/>
                        </a:lnSpc>
                        <a:spcBef>
                          <a:spcPts val="0"/>
                        </a:spcBef>
                        <a:spcAft>
                          <a:spcPts val="0"/>
                        </a:spcAft>
                      </a:pPr>
                      <a:r>
                        <a:rPr lang="en-US" sz="1200">
                          <a:effectLst/>
                        </a:rPr>
                        <a:t>Gray water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4026169550"/>
                  </a:ext>
                </a:extLst>
              </a:tr>
              <a:tr h="568850">
                <a:tc vMerge="1">
                  <a:txBody>
                    <a:bodyPr/>
                    <a:lstStyle/>
                    <a:p>
                      <a:endParaRPr lang="en-US"/>
                    </a:p>
                  </a:txBody>
                  <a:tcPr/>
                </a:tc>
                <a:tc>
                  <a:txBody>
                    <a:bodyPr/>
                    <a:lstStyle/>
                    <a:p>
                      <a:pPr marL="0" marR="0" algn="ctr">
                        <a:lnSpc>
                          <a:spcPct val="107000"/>
                        </a:lnSpc>
                        <a:spcBef>
                          <a:spcPts val="0"/>
                        </a:spcBef>
                        <a:spcAft>
                          <a:spcPts val="0"/>
                        </a:spcAft>
                      </a:pPr>
                      <a:r>
                        <a:rPr lang="en-US" sz="1200">
                          <a:effectLst/>
                        </a:rPr>
                        <a:t>diameter(inch)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Losses (psi)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diameter(inch)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Losses (psi)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1245966"/>
                  </a:ext>
                </a:extLst>
              </a:tr>
              <a:tr h="278008">
                <a:tc>
                  <a:txBody>
                    <a:bodyPr/>
                    <a:lstStyle/>
                    <a:p>
                      <a:pPr marL="0" marR="0" algn="ctr">
                        <a:lnSpc>
                          <a:spcPct val="107000"/>
                        </a:lnSpc>
                        <a:spcBef>
                          <a:spcPts val="0"/>
                        </a:spcBef>
                        <a:spcAft>
                          <a:spcPts val="0"/>
                        </a:spcAft>
                      </a:pPr>
                      <a:r>
                        <a:rPr lang="en-US" sz="1200">
                          <a:effectLst/>
                        </a:rPr>
                        <a:t>Vertical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7.67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16.51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21727352"/>
                  </a:ext>
                </a:extLst>
              </a:tr>
              <a:tr h="278008">
                <a:tc>
                  <a:txBody>
                    <a:bodyPr/>
                    <a:lstStyle/>
                    <a:p>
                      <a:pPr marL="0" marR="0" algn="ctr">
                        <a:lnSpc>
                          <a:spcPct val="107000"/>
                        </a:lnSpc>
                        <a:spcBef>
                          <a:spcPts val="0"/>
                        </a:spcBef>
                        <a:spcAft>
                          <a:spcPts val="0"/>
                        </a:spcAft>
                      </a:pPr>
                      <a:r>
                        <a:rPr lang="en-US" sz="1200">
                          <a:effectLst/>
                        </a:rPr>
                        <a:t>Horizontal 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0.39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75385205"/>
                  </a:ext>
                </a:extLst>
              </a:tr>
              <a:tr h="278008">
                <a:tc>
                  <a:txBody>
                    <a:bodyPr/>
                    <a:lstStyle/>
                    <a:p>
                      <a:pPr marL="0" marR="0" algn="ctr">
                        <a:lnSpc>
                          <a:spcPct val="107000"/>
                        </a:lnSpc>
                        <a:spcBef>
                          <a:spcPts val="0"/>
                        </a:spcBef>
                        <a:spcAft>
                          <a:spcPts val="0"/>
                        </a:spcAft>
                      </a:pPr>
                      <a:r>
                        <a:rPr lang="en-US" sz="1200">
                          <a:effectLst/>
                        </a:rPr>
                        <a:t>Horizontal 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0.15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0.94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14066229"/>
                  </a:ext>
                </a:extLst>
              </a:tr>
              <a:tr h="278008">
                <a:tc>
                  <a:txBody>
                    <a:bodyPr/>
                    <a:lstStyle/>
                    <a:p>
                      <a:pPr marL="0" marR="0" algn="ctr">
                        <a:lnSpc>
                          <a:spcPct val="107000"/>
                        </a:lnSpc>
                        <a:spcBef>
                          <a:spcPts val="0"/>
                        </a:spcBef>
                        <a:spcAft>
                          <a:spcPts val="0"/>
                        </a:spcAft>
                      </a:pPr>
                      <a:r>
                        <a:rPr lang="en-US" sz="1200">
                          <a:effectLst/>
                        </a:rPr>
                        <a:t>Horizontal 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0.24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6.24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46808407"/>
                  </a:ext>
                </a:extLst>
              </a:tr>
              <a:tr h="278008">
                <a:tc>
                  <a:txBody>
                    <a:bodyPr/>
                    <a:lstStyle/>
                    <a:p>
                      <a:pPr marL="0" marR="0" algn="ctr">
                        <a:lnSpc>
                          <a:spcPct val="107000"/>
                        </a:lnSpc>
                        <a:spcBef>
                          <a:spcPts val="0"/>
                        </a:spcBef>
                        <a:spcAft>
                          <a:spcPts val="0"/>
                        </a:spcAft>
                      </a:pPr>
                      <a:r>
                        <a:rPr lang="en-US" sz="1200">
                          <a:effectLst/>
                        </a:rPr>
                        <a:t>Horizontal 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0.22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18036365"/>
                  </a:ext>
                </a:extLst>
              </a:tr>
              <a:tr h="278008">
                <a:tc>
                  <a:txBody>
                    <a:bodyPr/>
                    <a:lstStyle/>
                    <a:p>
                      <a:pPr marL="0" marR="0" algn="ctr">
                        <a:lnSpc>
                          <a:spcPct val="107000"/>
                        </a:lnSpc>
                        <a:spcBef>
                          <a:spcPts val="0"/>
                        </a:spcBef>
                        <a:spcAft>
                          <a:spcPts val="0"/>
                        </a:spcAft>
                      </a:pPr>
                      <a:r>
                        <a:rPr lang="en-US" sz="1200">
                          <a:effectLst/>
                        </a:rPr>
                        <a:t>Branch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0.701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0.75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86529773"/>
                  </a:ext>
                </a:extLst>
              </a:tr>
              <a:tr h="278008">
                <a:tc>
                  <a:txBody>
                    <a:bodyPr/>
                    <a:lstStyle/>
                    <a:p>
                      <a:pPr marL="0" marR="0" algn="ctr">
                        <a:lnSpc>
                          <a:spcPct val="107000"/>
                        </a:lnSpc>
                        <a:spcBef>
                          <a:spcPts val="0"/>
                        </a:spcBef>
                        <a:spcAft>
                          <a:spcPts val="0"/>
                        </a:spcAft>
                      </a:pPr>
                      <a:r>
                        <a:rPr lang="en-US" sz="12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9.371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29.05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72552535"/>
                  </a:ext>
                </a:extLst>
              </a:tr>
            </a:tbl>
          </a:graphicData>
        </a:graphic>
      </p:graphicFrame>
      <p:sp>
        <p:nvSpPr>
          <p:cNvPr id="12" name="TextBox 11"/>
          <p:cNvSpPr txBox="1"/>
          <p:nvPr/>
        </p:nvSpPr>
        <p:spPr>
          <a:xfrm>
            <a:off x="402336" y="2093976"/>
            <a:ext cx="4910328" cy="369332"/>
          </a:xfrm>
          <a:prstGeom prst="rect">
            <a:avLst/>
          </a:prstGeom>
          <a:noFill/>
        </p:spPr>
        <p:txBody>
          <a:bodyPr wrap="square" rtlCol="0">
            <a:spAutoFit/>
          </a:bodyPr>
          <a:lstStyle/>
          <a:p>
            <a:r>
              <a:rPr lang="en-US" dirty="0" smtClean="0"/>
              <a:t>Pipe selection </a:t>
            </a:r>
            <a:endParaRPr lang="en-US" dirty="0"/>
          </a:p>
        </p:txBody>
      </p:sp>
      <p:sp>
        <p:nvSpPr>
          <p:cNvPr id="13" name="Rectangle 12"/>
          <p:cNvSpPr/>
          <p:nvPr/>
        </p:nvSpPr>
        <p:spPr>
          <a:xfrm>
            <a:off x="6096000" y="1863143"/>
            <a:ext cx="6096000" cy="1200329"/>
          </a:xfrm>
          <a:prstGeom prst="rect">
            <a:avLst/>
          </a:prstGeom>
        </p:spPr>
        <p:txBody>
          <a:bodyPr>
            <a:spAutoFit/>
          </a:bodyPr>
          <a:lstStyle/>
          <a:p>
            <a:r>
              <a:rPr lang="en-US" dirty="0">
                <a:latin typeface="Times New Roman" panose="02020603050405020304" pitchFamily="18" charset="0"/>
                <a:cs typeface="Times New Roman" panose="02020603050405020304" pitchFamily="18" charset="0"/>
              </a:rPr>
              <a:t>Types of pipes: </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Stainless Steel for Vertical pipes</a:t>
            </a:r>
          </a:p>
          <a:p>
            <a:pPr>
              <a:buFont typeface="Wingdings" panose="05000000000000000000" pitchFamily="2" charset="2"/>
              <a:buChar char="Ø"/>
            </a:pPr>
            <a:endParaRPr lang="en-US"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PVC for horizontal and branch pipes</a:t>
            </a:r>
          </a:p>
        </p:txBody>
      </p:sp>
    </p:spTree>
    <p:extLst>
      <p:ext uri="{BB962C8B-B14F-4D97-AF65-F5344CB8AC3E}">
        <p14:creationId xmlns:p14="http://schemas.microsoft.com/office/powerpoint/2010/main" val="35839976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393192" y="1051560"/>
            <a:ext cx="6382512" cy="5029200"/>
          </a:xfrm>
          <a:prstGeom prst="rect">
            <a:avLst/>
          </a:prstGeom>
        </p:spPr>
      </p:pic>
      <p:sp>
        <p:nvSpPr>
          <p:cNvPr id="8" name="Rectangle 7"/>
          <p:cNvSpPr/>
          <p:nvPr/>
        </p:nvSpPr>
        <p:spPr>
          <a:xfrm>
            <a:off x="324086" y="391406"/>
            <a:ext cx="5619514" cy="523220"/>
          </a:xfrm>
          <a:prstGeom prst="rect">
            <a:avLst/>
          </a:prstGeom>
        </p:spPr>
        <p:txBody>
          <a:bodyPr wrap="square">
            <a:spAutoFit/>
          </a:bodyPr>
          <a:lstStyle/>
          <a:p>
            <a:r>
              <a:rPr lang="en-US" sz="2800" dirty="0">
                <a:latin typeface="Calibri" panose="020F0502020204030204" pitchFamily="34" charset="0"/>
                <a:ea typeface="Calibri" panose="020F0502020204030204" pitchFamily="34" charset="0"/>
                <a:cs typeface="Arial" panose="020B0604020202020204" pitchFamily="34" charset="0"/>
              </a:rPr>
              <a:t>Water supply plan by </a:t>
            </a:r>
            <a:r>
              <a:rPr lang="en-US" sz="2800" dirty="0" err="1">
                <a:latin typeface="Calibri" panose="020F0502020204030204" pitchFamily="34" charset="0"/>
                <a:ea typeface="Calibri" panose="020F0502020204030204" pitchFamily="34" charset="0"/>
                <a:cs typeface="Arial" panose="020B0604020202020204" pitchFamily="34" charset="0"/>
              </a:rPr>
              <a:t>AutoCad</a:t>
            </a:r>
            <a:r>
              <a:rPr lang="en-US" sz="2800" dirty="0">
                <a:latin typeface="Calibri" panose="020F0502020204030204" pitchFamily="34" charset="0"/>
                <a:ea typeface="Calibri" panose="020F0502020204030204" pitchFamily="34" charset="0"/>
                <a:cs typeface="Arial" panose="020B0604020202020204" pitchFamily="34" charset="0"/>
              </a:rPr>
              <a:t> </a:t>
            </a:r>
            <a:endParaRPr lang="en-US" sz="2800" dirty="0"/>
          </a:p>
        </p:txBody>
      </p:sp>
      <p:pic>
        <p:nvPicPr>
          <p:cNvPr id="10" name="Picture 9"/>
          <p:cNvPicPr>
            <a:picLocks noChangeAspect="1"/>
          </p:cNvPicPr>
          <p:nvPr/>
        </p:nvPicPr>
        <p:blipFill>
          <a:blip r:embed="rId3"/>
          <a:stretch>
            <a:fillRect/>
          </a:stretch>
        </p:blipFill>
        <p:spPr>
          <a:xfrm>
            <a:off x="7287577" y="1433822"/>
            <a:ext cx="3840671" cy="3735705"/>
          </a:xfrm>
          <a:prstGeom prst="rect">
            <a:avLst/>
          </a:prstGeom>
        </p:spPr>
      </p:pic>
    </p:spTree>
    <p:extLst>
      <p:ext uri="{BB962C8B-B14F-4D97-AF65-F5344CB8AC3E}">
        <p14:creationId xmlns:p14="http://schemas.microsoft.com/office/powerpoint/2010/main" val="203872013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89018" y="290822"/>
            <a:ext cx="3819558" cy="584775"/>
          </a:xfrm>
          <a:prstGeom prst="rect">
            <a:avLst/>
          </a:prstGeom>
        </p:spPr>
        <p:txBody>
          <a:bodyPr wrap="square">
            <a:spAutoFit/>
          </a:bodyPr>
          <a:lstStyle/>
          <a:p>
            <a:r>
              <a:rPr lang="en-US" sz="3200" dirty="0" smtClean="0">
                <a:latin typeface="Times New Roman" panose="02020603050405020304" pitchFamily="18" charset="0"/>
                <a:ea typeface="Calibri" panose="020F0502020204030204" pitchFamily="34" charset="0"/>
                <a:cs typeface="Arial" panose="020B0604020202020204" pitchFamily="34" charset="0"/>
              </a:rPr>
              <a:t>Drainage system </a:t>
            </a:r>
            <a:endParaRPr lang="en-US" sz="3200" dirty="0"/>
          </a:p>
        </p:txBody>
      </p:sp>
      <p:sp>
        <p:nvSpPr>
          <p:cNvPr id="8" name="Rectangle 7"/>
          <p:cNvSpPr/>
          <p:nvPr/>
        </p:nvSpPr>
        <p:spPr>
          <a:xfrm>
            <a:off x="597408" y="1018092"/>
            <a:ext cx="6096000" cy="3477875"/>
          </a:xfrm>
          <a:prstGeom prst="rect">
            <a:avLst/>
          </a:prstGeom>
        </p:spPr>
        <p:txBody>
          <a:bodyPr>
            <a:spAutoFit/>
          </a:bodyPr>
          <a:lstStyle/>
          <a:p>
            <a:r>
              <a:rPr lang="en-US" sz="2000" b="1" dirty="0">
                <a:latin typeface="Times New Roman" panose="02020603050405020304" pitchFamily="18" charset="0"/>
                <a:cs typeface="Times New Roman" panose="02020603050405020304" pitchFamily="18" charset="0"/>
              </a:rPr>
              <a:t>Water Drainage System</a:t>
            </a:r>
          </a:p>
          <a:p>
            <a:r>
              <a:rPr lang="en-US" sz="2000" i="1" dirty="0">
                <a:latin typeface="Times New Roman" panose="02020603050405020304" pitchFamily="18" charset="0"/>
                <a:cs typeface="Times New Roman" panose="02020603050405020304" pitchFamily="18" charset="0"/>
              </a:rPr>
              <a:t>Three types of drainage water systems:</a:t>
            </a:r>
          </a:p>
          <a:p>
            <a:endParaRPr lang="en-US" sz="2000" i="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Black water</a:t>
            </a:r>
          </a:p>
          <a:p>
            <a:r>
              <a:rPr lang="en-US" sz="2000" dirty="0">
                <a:solidFill>
                  <a:srgbClr val="002060"/>
                </a:solidFill>
                <a:latin typeface="Times New Roman" panose="02020603050405020304" pitchFamily="18" charset="0"/>
                <a:cs typeface="Times New Roman" panose="02020603050405020304" pitchFamily="18" charset="0"/>
              </a:rPr>
              <a:t>We use 4 inch stakes with slope 1% for all WC's.</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Grey water </a:t>
            </a:r>
          </a:p>
          <a:p>
            <a:r>
              <a:rPr lang="en-US" sz="2000" dirty="0">
                <a:solidFill>
                  <a:srgbClr val="002060"/>
                </a:solidFill>
                <a:latin typeface="Times New Roman" panose="02020603050405020304" pitchFamily="18" charset="0"/>
                <a:cs typeface="Times New Roman" panose="02020603050405020304" pitchFamily="18" charset="0"/>
              </a:rPr>
              <a:t>We use 2 inch with slope 2% for lavatories.</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Rain water </a:t>
            </a:r>
          </a:p>
          <a:p>
            <a:r>
              <a:rPr lang="en-US" sz="2000" dirty="0">
                <a:solidFill>
                  <a:srgbClr val="002060"/>
                </a:solidFill>
                <a:latin typeface="Times New Roman" panose="02020603050405020304" pitchFamily="18" charset="0"/>
                <a:cs typeface="Times New Roman" panose="02020603050405020304" pitchFamily="18" charset="0"/>
              </a:rPr>
              <a:t>We use 4 inch with slope 1%</a:t>
            </a:r>
          </a:p>
          <a:p>
            <a:endParaRPr lang="en-US" sz="2000" b="1" dirty="0">
              <a:latin typeface="Times New Roman" panose="02020603050405020304" pitchFamily="18" charset="0"/>
              <a:cs typeface="Times New Roman" panose="02020603050405020304" pitchFamily="18" charset="0"/>
            </a:endParaRPr>
          </a:p>
          <a:p>
            <a:r>
              <a:rPr lang="en-US" sz="2000" dirty="0">
                <a:solidFill>
                  <a:srgbClr val="002060"/>
                </a:solidFill>
                <a:latin typeface="Times New Roman" panose="02020603050405020304" pitchFamily="18" charset="0"/>
                <a:cs typeface="Times New Roman" panose="02020603050405020304" pitchFamily="18" charset="0"/>
              </a:rPr>
              <a:t>We use 6 inch with slope 1% between manholes.</a:t>
            </a:r>
          </a:p>
        </p:txBody>
      </p:sp>
    </p:spTree>
    <p:extLst>
      <p:ext uri="{BB962C8B-B14F-4D97-AF65-F5344CB8AC3E}">
        <p14:creationId xmlns:p14="http://schemas.microsoft.com/office/powerpoint/2010/main" val="1961673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84311" y="126124"/>
            <a:ext cx="10018713" cy="1797269"/>
          </a:xfrm>
          <a:noFill/>
        </p:spPr>
        <p:txBody>
          <a:bodyPr>
            <a:normAutofit/>
          </a:bodyPr>
          <a:lstStyle/>
          <a:p>
            <a:pPr marL="285750" lvl="0" indent="-285750">
              <a:spcBef>
                <a:spcPct val="20000"/>
              </a:spcBef>
              <a:spcAft>
                <a:spcPts val="600"/>
              </a:spcAft>
            </a:pPr>
            <a:r>
              <a:rPr lang="en-US" sz="3600" b="1" dirty="0">
                <a:ln>
                  <a:noFill/>
                </a:ln>
                <a:solidFill>
                  <a:prstClr val="black"/>
                </a:solidFill>
                <a:ea typeface="+mn-ea"/>
                <a:cs typeface="+mn-cs"/>
              </a:rPr>
              <a:t>Architectural Aspect </a:t>
            </a:r>
            <a:r>
              <a:rPr lang="en-US" sz="3600" dirty="0">
                <a:ln>
                  <a:noFill/>
                </a:ln>
                <a:solidFill>
                  <a:prstClr val="black"/>
                </a:solidFill>
                <a:ea typeface="+mn-ea"/>
                <a:cs typeface="+mn-cs"/>
              </a:rPr>
              <a:t/>
            </a:r>
            <a:br>
              <a:rPr lang="en-US" sz="3600" dirty="0">
                <a:ln>
                  <a:noFill/>
                </a:ln>
                <a:solidFill>
                  <a:prstClr val="black"/>
                </a:solidFill>
                <a:ea typeface="+mn-ea"/>
                <a:cs typeface="+mn-cs"/>
              </a:rPr>
            </a:br>
            <a:endParaRPr lang="en-US" dirty="0"/>
          </a:p>
        </p:txBody>
      </p:sp>
      <p:sp>
        <p:nvSpPr>
          <p:cNvPr id="3" name="عنصر نائب للمحتوى 2"/>
          <p:cNvSpPr>
            <a:spLocks noGrp="1"/>
          </p:cNvSpPr>
          <p:nvPr>
            <p:ph idx="1"/>
          </p:nvPr>
        </p:nvSpPr>
        <p:spPr>
          <a:xfrm>
            <a:off x="1484310" y="1702677"/>
            <a:ext cx="10018713" cy="4088524"/>
          </a:xfrm>
        </p:spPr>
        <p:txBody>
          <a:bodyPr>
            <a:normAutofit/>
          </a:bodyPr>
          <a:lstStyle/>
          <a:p>
            <a:pPr marL="228600" lvl="0" indent="-228600" defTabSz="914400">
              <a:lnSpc>
                <a:spcPct val="90000"/>
              </a:lnSpc>
              <a:spcBef>
                <a:spcPct val="30000"/>
              </a:spcBef>
              <a:spcAft>
                <a:spcPts val="0"/>
              </a:spcAft>
              <a:buClr>
                <a:srgbClr val="A5A5A5"/>
              </a:buClr>
              <a:buSzTx/>
              <a:buFont typeface="Wingdings" panose="05000000000000000000" pitchFamily="2" charset="2"/>
              <a:buChar char="Ø"/>
            </a:pPr>
            <a:r>
              <a:rPr lang="en-US" sz="2600" b="1" dirty="0">
                <a:solidFill>
                  <a:prstClr val="black"/>
                </a:solidFill>
                <a:latin typeface="Times New Roman" panose="02020603050405020304" pitchFamily="18" charset="0"/>
                <a:cs typeface="Times New Roman" panose="02020603050405020304" pitchFamily="18" charset="0"/>
              </a:rPr>
              <a:t>General Information</a:t>
            </a:r>
          </a:p>
          <a:p>
            <a:pPr marL="0" lvl="0" indent="0" defTabSz="914400">
              <a:lnSpc>
                <a:spcPct val="90000"/>
              </a:lnSpc>
              <a:spcBef>
                <a:spcPct val="30000"/>
              </a:spcBef>
              <a:spcAft>
                <a:spcPts val="0"/>
              </a:spcAft>
              <a:buClr>
                <a:srgbClr val="A5A5A5"/>
              </a:buClr>
              <a:buSzTx/>
              <a:buNone/>
            </a:pPr>
            <a:endParaRPr lang="en-US" sz="2600" b="1" dirty="0">
              <a:solidFill>
                <a:prstClr val="black"/>
              </a:solidFill>
              <a:latin typeface="Times New Roman" panose="02020603050405020304" pitchFamily="18" charset="0"/>
              <a:cs typeface="Times New Roman" panose="02020603050405020304" pitchFamily="18" charset="0"/>
            </a:endParaRPr>
          </a:p>
          <a:p>
            <a:pPr marL="228600" lvl="0" indent="-228600" defTabSz="914400">
              <a:lnSpc>
                <a:spcPct val="90000"/>
              </a:lnSpc>
              <a:spcBef>
                <a:spcPct val="30000"/>
              </a:spcBef>
              <a:spcAft>
                <a:spcPts val="0"/>
              </a:spcAft>
              <a:buClr>
                <a:srgbClr val="A5A5A5"/>
              </a:buClr>
              <a:buSzTx/>
              <a:buFont typeface="Wingdings" panose="05000000000000000000" pitchFamily="2" charset="2"/>
              <a:buChar char="Ø"/>
            </a:pPr>
            <a:r>
              <a:rPr lang="en-US" sz="2600" b="1" dirty="0" smtClean="0">
                <a:solidFill>
                  <a:prstClr val="black"/>
                </a:solidFill>
                <a:latin typeface="Times New Roman" panose="02020603050405020304" pitchFamily="18" charset="0"/>
                <a:cs typeface="Times New Roman" panose="02020603050405020304" pitchFamily="18" charset="0"/>
              </a:rPr>
              <a:t>Floors , Elevations and </a:t>
            </a:r>
            <a:r>
              <a:rPr lang="en-US" sz="2600" b="1" dirty="0" smtClean="0">
                <a:solidFill>
                  <a:prstClr val="black"/>
                </a:solidFill>
                <a:latin typeface="Times New Roman" panose="02020603050405020304" pitchFamily="18" charset="0"/>
                <a:cs typeface="Times New Roman" panose="02020603050405020304" pitchFamily="18" charset="0"/>
              </a:rPr>
              <a:t>Sections</a:t>
            </a:r>
            <a:endParaRPr lang="en-US" sz="2600" b="1" dirty="0">
              <a:solidFill>
                <a:prstClr val="black"/>
              </a:solidFill>
              <a:latin typeface="Times New Roman" panose="02020603050405020304" pitchFamily="18" charset="0"/>
              <a:cs typeface="Times New Roman" panose="02020603050405020304" pitchFamily="18" charset="0"/>
            </a:endParaRPr>
          </a:p>
          <a:p>
            <a:pPr marL="0" lvl="0" indent="0" defTabSz="914400">
              <a:lnSpc>
                <a:spcPct val="90000"/>
              </a:lnSpc>
              <a:spcBef>
                <a:spcPct val="30000"/>
              </a:spcBef>
              <a:spcAft>
                <a:spcPts val="0"/>
              </a:spcAft>
              <a:buClr>
                <a:srgbClr val="A5A5A5"/>
              </a:buClr>
              <a:buSzTx/>
              <a:buNone/>
            </a:pPr>
            <a:endParaRPr lang="en-US" dirty="0"/>
          </a:p>
        </p:txBody>
      </p:sp>
      <p:sp>
        <p:nvSpPr>
          <p:cNvPr id="4" name="TextBox 3"/>
          <p:cNvSpPr txBox="1"/>
          <p:nvPr/>
        </p:nvSpPr>
        <p:spPr>
          <a:xfrm>
            <a:off x="11642103" y="6220485"/>
            <a:ext cx="766713" cy="707886"/>
          </a:xfrm>
          <a:prstGeom prst="rect">
            <a:avLst/>
          </a:prstGeom>
          <a:noFill/>
        </p:spPr>
        <p:txBody>
          <a:bodyPr wrap="square" rtlCol="0">
            <a:spAutoFit/>
          </a:bodyPr>
          <a:lstStyle/>
          <a:p>
            <a:r>
              <a:rPr lang="ar-SA" sz="4000" b="1" dirty="0" smtClean="0">
                <a:solidFill>
                  <a:schemeClr val="bg1"/>
                </a:solidFill>
              </a:rPr>
              <a:t>7</a:t>
            </a:r>
            <a:endParaRPr lang="en-US" sz="4000" b="1" dirty="0">
              <a:solidFill>
                <a:schemeClr val="bg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5386" y="3195685"/>
            <a:ext cx="5866614" cy="3162693"/>
          </a:xfrm>
          <a:prstGeom prst="rect">
            <a:avLst/>
          </a:prstGeom>
        </p:spPr>
      </p:pic>
    </p:spTree>
    <p:extLst>
      <p:ext uri="{BB962C8B-B14F-4D97-AF65-F5344CB8AC3E}">
        <p14:creationId xmlns:p14="http://schemas.microsoft.com/office/powerpoint/2010/main" val="139599053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470536"/>
            <a:ext cx="6086475" cy="6387464"/>
          </a:xfrm>
          <a:prstGeom prst="rect">
            <a:avLst/>
          </a:prstGeom>
        </p:spPr>
      </p:pic>
      <p:pic>
        <p:nvPicPr>
          <p:cNvPr id="8" name="Picture 7"/>
          <p:cNvPicPr>
            <a:picLocks noChangeAspect="1"/>
          </p:cNvPicPr>
          <p:nvPr/>
        </p:nvPicPr>
        <p:blipFill>
          <a:blip r:embed="rId3"/>
          <a:stretch>
            <a:fillRect/>
          </a:stretch>
        </p:blipFill>
        <p:spPr>
          <a:xfrm>
            <a:off x="6562726" y="957644"/>
            <a:ext cx="5475160" cy="4535424"/>
          </a:xfrm>
          <a:prstGeom prst="rect">
            <a:avLst/>
          </a:prstGeom>
        </p:spPr>
      </p:pic>
      <p:sp>
        <p:nvSpPr>
          <p:cNvPr id="9" name="Rectangle 8"/>
          <p:cNvSpPr/>
          <p:nvPr/>
        </p:nvSpPr>
        <p:spPr>
          <a:xfrm>
            <a:off x="350106" y="0"/>
            <a:ext cx="3472086" cy="461665"/>
          </a:xfrm>
          <a:prstGeom prst="rect">
            <a:avLst/>
          </a:prstGeom>
        </p:spPr>
        <p:txBody>
          <a:bodyPr wrap="square">
            <a:spAutoFit/>
          </a:bodyPr>
          <a:lstStyle/>
          <a:p>
            <a:r>
              <a:rPr lang="en-US" sz="2400" dirty="0" smtClean="0">
                <a:latin typeface="Times New Roman" panose="02020603050405020304" pitchFamily="18" charset="0"/>
                <a:ea typeface="Calibri" panose="020F0502020204030204" pitchFamily="34" charset="0"/>
                <a:cs typeface="Arial" panose="020B0604020202020204" pitchFamily="34" charset="0"/>
              </a:rPr>
              <a:t>Drainage plan </a:t>
            </a:r>
            <a:endParaRPr lang="en-US" sz="2400" dirty="0"/>
          </a:p>
        </p:txBody>
      </p:sp>
    </p:spTree>
    <p:extLst>
      <p:ext uri="{BB962C8B-B14F-4D97-AF65-F5344CB8AC3E}">
        <p14:creationId xmlns:p14="http://schemas.microsoft.com/office/powerpoint/2010/main" val="20644473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14968" y="153662"/>
            <a:ext cx="3963840" cy="523220"/>
          </a:xfrm>
          <a:prstGeom prst="rect">
            <a:avLst/>
          </a:prstGeom>
        </p:spPr>
        <p:txBody>
          <a:bodyPr wrap="square">
            <a:spAutoFit/>
          </a:bodyPr>
          <a:lstStyle/>
          <a:p>
            <a:r>
              <a:rPr lang="en-US" sz="2800" b="1" dirty="0">
                <a:latin typeface="Times New Roman" panose="02020603050405020304" pitchFamily="18" charset="0"/>
                <a:ea typeface="Calibri" panose="020F0502020204030204" pitchFamily="34" charset="0"/>
                <a:cs typeface="Arial" panose="020B0604020202020204" pitchFamily="34" charset="0"/>
              </a:rPr>
              <a:t>Firefighting system</a:t>
            </a:r>
            <a:r>
              <a:rPr lang="en-US" sz="2800" dirty="0">
                <a:latin typeface="Times New Roman" panose="02020603050405020304" pitchFamily="18" charset="0"/>
                <a:ea typeface="Calibri" panose="020F0502020204030204" pitchFamily="34" charset="0"/>
                <a:cs typeface="Arial" panose="020B0604020202020204" pitchFamily="34" charset="0"/>
              </a:rPr>
              <a:t> </a:t>
            </a:r>
            <a:endParaRPr lang="en-US" sz="2800" dirty="0"/>
          </a:p>
        </p:txBody>
      </p:sp>
      <p:sp>
        <p:nvSpPr>
          <p:cNvPr id="8" name="Rectangle 7"/>
          <p:cNvSpPr/>
          <p:nvPr/>
        </p:nvSpPr>
        <p:spPr>
          <a:xfrm>
            <a:off x="0" y="676882"/>
            <a:ext cx="7479792" cy="685059"/>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Designing the building to protect against fire has become an important necessity for the engineer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6" name="Rectangle 15"/>
          <p:cNvSpPr/>
          <p:nvPr/>
        </p:nvSpPr>
        <p:spPr>
          <a:xfrm>
            <a:off x="214968" y="1361941"/>
            <a:ext cx="6096000" cy="2862322"/>
          </a:xfrm>
          <a:prstGeom prst="rect">
            <a:avLst/>
          </a:prstGeom>
        </p:spPr>
        <p:txBody>
          <a:bodyPr>
            <a:spAutoFit/>
          </a:bodyPr>
          <a:lstStyle/>
          <a:p>
            <a:r>
              <a:rPr lang="en-US" dirty="0" smtClean="0"/>
              <a:t>Firefighting </a:t>
            </a:r>
            <a:r>
              <a:rPr lang="en-US" dirty="0"/>
              <a:t>system	</a:t>
            </a:r>
            <a:endParaRPr lang="en-US" dirty="0" smtClean="0"/>
          </a:p>
          <a:p>
            <a:r>
              <a:rPr lang="en-US" dirty="0" smtClean="0"/>
              <a:t>Introduction</a:t>
            </a:r>
            <a:r>
              <a:rPr lang="en-US" dirty="0"/>
              <a:t>	</a:t>
            </a:r>
            <a:endParaRPr lang="en-US" dirty="0" smtClean="0"/>
          </a:p>
          <a:p>
            <a:pPr marL="285750" indent="-285750">
              <a:buFont typeface="Wingdings" panose="05000000000000000000" pitchFamily="2" charset="2"/>
              <a:buChar char="q"/>
            </a:pPr>
            <a:r>
              <a:rPr lang="en-US" dirty="0" smtClean="0"/>
              <a:t>Facilities </a:t>
            </a:r>
            <a:r>
              <a:rPr lang="en-US" dirty="0"/>
              <a:t>Classification	</a:t>
            </a:r>
            <a:endParaRPr lang="en-US" dirty="0" smtClean="0"/>
          </a:p>
          <a:p>
            <a:r>
              <a:rPr lang="en-US" dirty="0"/>
              <a:t>In your building the category is category </a:t>
            </a:r>
            <a:r>
              <a:rPr lang="en-US" dirty="0" smtClean="0"/>
              <a:t>C</a:t>
            </a:r>
          </a:p>
          <a:p>
            <a:pPr marL="285750" indent="-285750">
              <a:buFont typeface="Wingdings" panose="05000000000000000000" pitchFamily="2" charset="2"/>
              <a:buChar char="q"/>
            </a:pPr>
            <a:r>
              <a:rPr lang="en-US" dirty="0" smtClean="0"/>
              <a:t>Fire </a:t>
            </a:r>
            <a:r>
              <a:rPr lang="en-US" dirty="0"/>
              <a:t>detecting and alarm system	</a:t>
            </a:r>
            <a:endParaRPr lang="en-US" dirty="0" smtClean="0"/>
          </a:p>
          <a:p>
            <a:r>
              <a:rPr lang="en-US" dirty="0" smtClean="0"/>
              <a:t>-Smoke detector </a:t>
            </a:r>
          </a:p>
          <a:p>
            <a:r>
              <a:rPr lang="en-US" dirty="0" smtClean="0"/>
              <a:t>- Heat detector </a:t>
            </a:r>
          </a:p>
          <a:p>
            <a:r>
              <a:rPr lang="en-US" dirty="0" smtClean="0"/>
              <a:t>Requirements </a:t>
            </a:r>
            <a:r>
              <a:rPr lang="en-US" dirty="0"/>
              <a:t>for prevention and self-protection (Jordanian code)	</a:t>
            </a:r>
            <a:endParaRPr lang="en-US" dirty="0" smtClean="0"/>
          </a:p>
          <a:p>
            <a:r>
              <a:rPr lang="en-US" dirty="0" smtClean="0"/>
              <a:t>Emergency </a:t>
            </a:r>
            <a:r>
              <a:rPr lang="en-US" dirty="0"/>
              <a:t>fire escape (Jordanian </a:t>
            </a:r>
            <a:r>
              <a:rPr lang="en-US" dirty="0" smtClean="0"/>
              <a:t>code) </a:t>
            </a:r>
            <a:r>
              <a:rPr lang="en-US" dirty="0"/>
              <a:t>	</a:t>
            </a:r>
            <a:endParaRPr lang="en-US" dirty="0" smtClean="0"/>
          </a:p>
        </p:txBody>
      </p:sp>
    </p:spTree>
    <p:extLst>
      <p:ext uri="{BB962C8B-B14F-4D97-AF65-F5344CB8AC3E}">
        <p14:creationId xmlns:p14="http://schemas.microsoft.com/office/powerpoint/2010/main" val="16165751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93917" y="41895"/>
            <a:ext cx="3963840" cy="523220"/>
          </a:xfrm>
          <a:prstGeom prst="rect">
            <a:avLst/>
          </a:prstGeom>
        </p:spPr>
        <p:txBody>
          <a:bodyPr wrap="square">
            <a:spAutoFit/>
          </a:bodyPr>
          <a:lstStyle/>
          <a:p>
            <a:r>
              <a:rPr lang="en-US" sz="2800" b="1" dirty="0">
                <a:latin typeface="Times New Roman" panose="02020603050405020304" pitchFamily="18" charset="0"/>
                <a:ea typeface="Calibri" panose="020F0502020204030204" pitchFamily="34" charset="0"/>
                <a:cs typeface="Arial" panose="020B0604020202020204" pitchFamily="34" charset="0"/>
              </a:rPr>
              <a:t>Firefighting system</a:t>
            </a:r>
            <a:r>
              <a:rPr lang="en-US" sz="2800" dirty="0">
                <a:latin typeface="Times New Roman" panose="02020603050405020304" pitchFamily="18" charset="0"/>
                <a:ea typeface="Calibri" panose="020F0502020204030204" pitchFamily="34" charset="0"/>
                <a:cs typeface="Arial" panose="020B0604020202020204" pitchFamily="34" charset="0"/>
              </a:rPr>
              <a:t> </a:t>
            </a:r>
            <a:endParaRPr lang="en-US" sz="2800" dirty="0"/>
          </a:p>
        </p:txBody>
      </p:sp>
      <p:sp>
        <p:nvSpPr>
          <p:cNvPr id="10" name="Rectangle 9"/>
          <p:cNvSpPr/>
          <p:nvPr/>
        </p:nvSpPr>
        <p:spPr>
          <a:xfrm>
            <a:off x="-11388" y="483738"/>
            <a:ext cx="2230098" cy="646331"/>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Design of fire </a:t>
            </a:r>
            <a:r>
              <a:rPr lang="en-US" dirty="0" smtClean="0">
                <a:latin typeface="Times New Roman" panose="02020603050405020304" pitchFamily="18" charset="0"/>
                <a:ea typeface="Calibri" panose="020F0502020204030204" pitchFamily="34" charset="0"/>
                <a:cs typeface="Arial" panose="020B0604020202020204" pitchFamily="34" charset="0"/>
              </a:rPr>
              <a:t>system:</a:t>
            </a:r>
          </a:p>
          <a:p>
            <a:r>
              <a:rPr lang="en-US" dirty="0" smtClean="0">
                <a:latin typeface="Times New Roman" panose="02020603050405020304" pitchFamily="18" charset="0"/>
                <a:ea typeface="Calibri" panose="020F0502020204030204" pitchFamily="34" charset="0"/>
                <a:cs typeface="Arial" panose="020B0604020202020204" pitchFamily="34" charset="0"/>
              </a:rPr>
              <a:t> </a:t>
            </a: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3352214674"/>
              </p:ext>
            </p:extLst>
          </p:nvPr>
        </p:nvGraphicFramePr>
        <p:xfrm>
          <a:off x="-97726" y="1222881"/>
          <a:ext cx="6781990" cy="1133972"/>
        </p:xfrm>
        <a:graphic>
          <a:graphicData uri="http://schemas.openxmlformats.org/drawingml/2006/table">
            <a:tbl>
              <a:tblPr firstRow="1" firstCol="1" bandRow="1">
                <a:tableStyleId>{5C22544A-7EE6-4342-B048-85BDC9FD1C3A}</a:tableStyleId>
              </a:tblPr>
              <a:tblGrid>
                <a:gridCol w="1889528">
                  <a:extLst>
                    <a:ext uri="{9D8B030D-6E8A-4147-A177-3AD203B41FA5}">
                      <a16:colId xmlns:a16="http://schemas.microsoft.com/office/drawing/2014/main" val="2611986821"/>
                    </a:ext>
                  </a:extLst>
                </a:gridCol>
                <a:gridCol w="1500742">
                  <a:extLst>
                    <a:ext uri="{9D8B030D-6E8A-4147-A177-3AD203B41FA5}">
                      <a16:colId xmlns:a16="http://schemas.microsoft.com/office/drawing/2014/main" val="1627594913"/>
                    </a:ext>
                  </a:extLst>
                </a:gridCol>
                <a:gridCol w="1695860">
                  <a:extLst>
                    <a:ext uri="{9D8B030D-6E8A-4147-A177-3AD203B41FA5}">
                      <a16:colId xmlns:a16="http://schemas.microsoft.com/office/drawing/2014/main" val="3331943052"/>
                    </a:ext>
                  </a:extLst>
                </a:gridCol>
                <a:gridCol w="1695860">
                  <a:extLst>
                    <a:ext uri="{9D8B030D-6E8A-4147-A177-3AD203B41FA5}">
                      <a16:colId xmlns:a16="http://schemas.microsoft.com/office/drawing/2014/main" val="572794199"/>
                    </a:ext>
                  </a:extLst>
                </a:gridCol>
              </a:tblGrid>
              <a:tr h="484252">
                <a:tc>
                  <a:txBody>
                    <a:bodyPr/>
                    <a:lstStyle/>
                    <a:p>
                      <a:pPr marL="0" marR="0" algn="ctr">
                        <a:lnSpc>
                          <a:spcPct val="107000"/>
                        </a:lnSpc>
                        <a:spcBef>
                          <a:spcPts val="0"/>
                        </a:spcBef>
                        <a:spcAft>
                          <a:spcPts val="0"/>
                        </a:spcAft>
                      </a:pPr>
                      <a:r>
                        <a:rPr lang="en-US" sz="1200" dirty="0">
                          <a:effectLst/>
                        </a:rPr>
                        <a:t>Hazard classification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High hazard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Medium hazard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Low hazard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37520388"/>
                  </a:ext>
                </a:extLst>
              </a:tr>
              <a:tr h="324860">
                <a:tc>
                  <a:txBody>
                    <a:bodyPr/>
                    <a:lstStyle/>
                    <a:p>
                      <a:pPr marL="0" marR="0" algn="ctr">
                        <a:lnSpc>
                          <a:spcPct val="107000"/>
                        </a:lnSpc>
                        <a:spcBef>
                          <a:spcPts val="0"/>
                        </a:spcBef>
                        <a:spcAft>
                          <a:spcPts val="0"/>
                        </a:spcAft>
                      </a:pPr>
                      <a:r>
                        <a:rPr lang="en-US" sz="1200">
                          <a:effectLst/>
                        </a:rPr>
                        <a:t>coverage area(m</a:t>
                      </a:r>
                      <a:r>
                        <a:rPr lang="en-US" sz="1200" baseline="30000">
                          <a:effectLst/>
                        </a:rPr>
                        <a:t>2 </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18-20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21664665"/>
                  </a:ext>
                </a:extLst>
              </a:tr>
              <a:tr h="324860">
                <a:tc>
                  <a:txBody>
                    <a:bodyPr/>
                    <a:lstStyle/>
                    <a:p>
                      <a:pPr marL="0" marR="0" algn="ctr">
                        <a:lnSpc>
                          <a:spcPct val="107000"/>
                        </a:lnSpc>
                        <a:spcBef>
                          <a:spcPts val="0"/>
                        </a:spcBef>
                        <a:spcAft>
                          <a:spcPts val="0"/>
                        </a:spcAft>
                      </a:pPr>
                      <a:r>
                        <a:rPr lang="en-US" sz="1200">
                          <a:effectLst/>
                        </a:rPr>
                        <a:t>Maximum distance(m)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4.6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96217390"/>
                  </a:ext>
                </a:extLst>
              </a:tr>
            </a:tbl>
          </a:graphicData>
        </a:graphic>
      </p:graphicFrame>
      <p:sp>
        <p:nvSpPr>
          <p:cNvPr id="13" name="TextBox 12"/>
          <p:cNvSpPr txBox="1"/>
          <p:nvPr/>
        </p:nvSpPr>
        <p:spPr>
          <a:xfrm>
            <a:off x="193917" y="853549"/>
            <a:ext cx="3058584" cy="369332"/>
          </a:xfrm>
          <a:prstGeom prst="rect">
            <a:avLst/>
          </a:prstGeom>
          <a:noFill/>
        </p:spPr>
        <p:txBody>
          <a:bodyPr wrap="square" rtlCol="0">
            <a:spAutoFit/>
          </a:bodyPr>
          <a:lstStyle/>
          <a:p>
            <a:r>
              <a:rPr lang="en-US" dirty="0" smtClean="0"/>
              <a:t>Sprinkler </a:t>
            </a:r>
            <a:endParaRPr lang="en-US" dirty="0"/>
          </a:p>
        </p:txBody>
      </p:sp>
      <p:sp>
        <p:nvSpPr>
          <p:cNvPr id="14" name="Rectangle 13"/>
          <p:cNvSpPr/>
          <p:nvPr/>
        </p:nvSpPr>
        <p:spPr>
          <a:xfrm>
            <a:off x="-97726" y="2361470"/>
            <a:ext cx="8153590" cy="729430"/>
          </a:xfrm>
          <a:prstGeom prst="rect">
            <a:avLst/>
          </a:prstGeom>
        </p:spPr>
        <p:txBody>
          <a:bodyPr wrap="square">
            <a:spAutoFit/>
          </a:bodyPr>
          <a:lstStyle/>
          <a:p>
            <a:pPr>
              <a:lnSpc>
                <a:spcPct val="115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Sprinkler to sprinkler maximum distance = 4.6 m by </a:t>
            </a:r>
            <a:r>
              <a:rPr lang="en-US" b="1" dirty="0">
                <a:latin typeface="Times New Roman" panose="02020603050405020304" pitchFamily="18" charset="0"/>
                <a:ea typeface="Calibri" panose="020F0502020204030204" pitchFamily="34" charset="0"/>
                <a:cs typeface="Arial" panose="020B0604020202020204" pitchFamily="34" charset="0"/>
              </a:rPr>
              <a:t>NFPA 13 </a:t>
            </a:r>
            <a:r>
              <a:rPr lang="en-US" b="1" dirty="0" smtClean="0">
                <a:latin typeface="Times New Roman" panose="02020603050405020304" pitchFamily="18" charset="0"/>
                <a:ea typeface="Calibri" panose="020F0502020204030204" pitchFamily="34" charset="0"/>
                <a:cs typeface="Arial" panose="020B0604020202020204" pitchFamily="34" charset="0"/>
              </a:rPr>
              <a:t>CODE (</a:t>
            </a:r>
            <a:r>
              <a:rPr lang="en-US" dirty="0"/>
              <a:t>National Fire Protection </a:t>
            </a:r>
            <a:r>
              <a:rPr lang="en-US" dirty="0" smtClean="0"/>
              <a:t>Association)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0" y="3479720"/>
            <a:ext cx="5243195" cy="3030220"/>
          </a:xfrm>
          <a:prstGeom prst="rect">
            <a:avLst/>
          </a:prstGeom>
          <a:noFill/>
        </p:spPr>
      </p:pic>
      <p:sp>
        <p:nvSpPr>
          <p:cNvPr id="12" name="TextBox 11"/>
          <p:cNvSpPr txBox="1"/>
          <p:nvPr/>
        </p:nvSpPr>
        <p:spPr>
          <a:xfrm>
            <a:off x="330250" y="3056924"/>
            <a:ext cx="3058584" cy="369332"/>
          </a:xfrm>
          <a:prstGeom prst="rect">
            <a:avLst/>
          </a:prstGeom>
          <a:noFill/>
        </p:spPr>
        <p:txBody>
          <a:bodyPr wrap="square" rtlCol="0">
            <a:spAutoFit/>
          </a:bodyPr>
          <a:lstStyle/>
          <a:p>
            <a:r>
              <a:rPr lang="en-US" dirty="0" smtClean="0"/>
              <a:t>Fire detector alarm </a:t>
            </a:r>
            <a:endParaRPr lang="en-US" dirty="0"/>
          </a:p>
        </p:txBody>
      </p:sp>
      <p:pic>
        <p:nvPicPr>
          <p:cNvPr id="15" name="Picture 14">
            <a:extLst>
              <a:ext uri="{FF2B5EF4-FFF2-40B4-BE49-F238E27FC236}">
                <a16:creationId xmlns:a16="http://schemas.microsoft.com/office/drawing/2014/main" id="{2F7694E1-0B63-473F-A7DD-8400E8BAE872}"/>
              </a:ext>
            </a:extLst>
          </p:cNvPr>
          <p:cNvPicPr>
            <a:picLocks noChangeAspect="1"/>
          </p:cNvPicPr>
          <p:nvPr/>
        </p:nvPicPr>
        <p:blipFill>
          <a:blip r:embed="rId3"/>
          <a:stretch>
            <a:fillRect/>
          </a:stretch>
        </p:blipFill>
        <p:spPr>
          <a:xfrm>
            <a:off x="5883212" y="3678817"/>
            <a:ext cx="723900" cy="711681"/>
          </a:xfrm>
          <a:prstGeom prst="rect">
            <a:avLst/>
          </a:prstGeom>
        </p:spPr>
      </p:pic>
      <p:pic>
        <p:nvPicPr>
          <p:cNvPr id="17" name="Picture 16">
            <a:extLst>
              <a:ext uri="{FF2B5EF4-FFF2-40B4-BE49-F238E27FC236}">
                <a16:creationId xmlns:a16="http://schemas.microsoft.com/office/drawing/2014/main" id="{E9114D5E-B85E-48D7-A83D-FC3B0955C075}"/>
              </a:ext>
            </a:extLst>
          </p:cNvPr>
          <p:cNvPicPr>
            <a:picLocks noChangeAspect="1"/>
          </p:cNvPicPr>
          <p:nvPr/>
        </p:nvPicPr>
        <p:blipFill>
          <a:blip r:embed="rId4"/>
          <a:stretch>
            <a:fillRect/>
          </a:stretch>
        </p:blipFill>
        <p:spPr>
          <a:xfrm>
            <a:off x="5873687" y="5001232"/>
            <a:ext cx="733425" cy="714375"/>
          </a:xfrm>
          <a:prstGeom prst="rect">
            <a:avLst/>
          </a:prstGeom>
        </p:spPr>
      </p:pic>
      <p:sp>
        <p:nvSpPr>
          <p:cNvPr id="2" name="TextBox 1"/>
          <p:cNvSpPr txBox="1"/>
          <p:nvPr/>
        </p:nvSpPr>
        <p:spPr>
          <a:xfrm>
            <a:off x="5550408" y="4526280"/>
            <a:ext cx="2267712" cy="369332"/>
          </a:xfrm>
          <a:prstGeom prst="rect">
            <a:avLst/>
          </a:prstGeom>
          <a:noFill/>
        </p:spPr>
        <p:txBody>
          <a:bodyPr wrap="square" rtlCol="0">
            <a:spAutoFit/>
          </a:bodyPr>
          <a:lstStyle/>
          <a:p>
            <a:r>
              <a:rPr lang="en-US" dirty="0" smtClean="0"/>
              <a:t>Heat detector symbol </a:t>
            </a:r>
            <a:endParaRPr lang="en-US" dirty="0"/>
          </a:p>
        </p:txBody>
      </p:sp>
      <p:sp>
        <p:nvSpPr>
          <p:cNvPr id="18" name="TextBox 17"/>
          <p:cNvSpPr txBox="1"/>
          <p:nvPr/>
        </p:nvSpPr>
        <p:spPr>
          <a:xfrm>
            <a:off x="5473256" y="5715607"/>
            <a:ext cx="2710624" cy="369332"/>
          </a:xfrm>
          <a:prstGeom prst="rect">
            <a:avLst/>
          </a:prstGeom>
          <a:noFill/>
        </p:spPr>
        <p:txBody>
          <a:bodyPr wrap="square" rtlCol="0">
            <a:spAutoFit/>
          </a:bodyPr>
          <a:lstStyle/>
          <a:p>
            <a:r>
              <a:rPr lang="en-US" dirty="0" smtClean="0"/>
              <a:t>Smoke detector symbol </a:t>
            </a:r>
            <a:endParaRPr lang="en-US" dirty="0"/>
          </a:p>
        </p:txBody>
      </p:sp>
    </p:spTree>
    <p:extLst>
      <p:ext uri="{BB962C8B-B14F-4D97-AF65-F5344CB8AC3E}">
        <p14:creationId xmlns:p14="http://schemas.microsoft.com/office/powerpoint/2010/main" val="4686040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74320" y="192024"/>
            <a:ext cx="3328416" cy="584775"/>
          </a:xfrm>
          <a:prstGeom prst="rect">
            <a:avLst/>
          </a:prstGeom>
          <a:noFill/>
        </p:spPr>
        <p:txBody>
          <a:bodyPr wrap="square" rtlCol="0">
            <a:spAutoFit/>
          </a:bodyPr>
          <a:lstStyle/>
          <a:p>
            <a:r>
              <a:rPr lang="en-US" sz="3200" dirty="0" smtClean="0"/>
              <a:t>Fire fighting </a:t>
            </a:r>
            <a:endParaRPr lang="en-US" sz="3200" dirty="0"/>
          </a:p>
        </p:txBody>
      </p:sp>
      <p:sp>
        <p:nvSpPr>
          <p:cNvPr id="8" name="TextBox 7"/>
          <p:cNvSpPr txBox="1"/>
          <p:nvPr/>
        </p:nvSpPr>
        <p:spPr>
          <a:xfrm>
            <a:off x="5058981" y="1344282"/>
            <a:ext cx="2441448" cy="369332"/>
          </a:xfrm>
          <a:prstGeom prst="rect">
            <a:avLst/>
          </a:prstGeom>
          <a:noFill/>
        </p:spPr>
        <p:txBody>
          <a:bodyPr wrap="square" rtlCol="0">
            <a:spAutoFit/>
          </a:bodyPr>
          <a:lstStyle/>
          <a:p>
            <a:r>
              <a:rPr lang="en-US" dirty="0" smtClean="0"/>
              <a:t>Hose station </a:t>
            </a:r>
            <a:endParaRPr lang="en-US" dirty="0"/>
          </a:p>
        </p:txBody>
      </p:sp>
      <p:pic>
        <p:nvPicPr>
          <p:cNvPr id="9" name="Picture 8" descr="عالم الهندسة: نظام الخراطيم او صناديق الحريق"/>
          <p:cNvPicPr/>
          <p:nvPr/>
        </p:nvPicPr>
        <p:blipFill>
          <a:blip r:embed="rId2">
            <a:extLst>
              <a:ext uri="{28A0092B-C50C-407E-A947-70E740481C1C}">
                <a14:useLocalDpi xmlns:a14="http://schemas.microsoft.com/office/drawing/2010/main" val="0"/>
              </a:ext>
            </a:extLst>
          </a:blip>
          <a:srcRect/>
          <a:stretch>
            <a:fillRect/>
          </a:stretch>
        </p:blipFill>
        <p:spPr bwMode="auto">
          <a:xfrm>
            <a:off x="3977640" y="1772377"/>
            <a:ext cx="3896995" cy="2433320"/>
          </a:xfrm>
          <a:prstGeom prst="rect">
            <a:avLst/>
          </a:prstGeom>
          <a:noFill/>
          <a:ln>
            <a:noFill/>
          </a:ln>
        </p:spPr>
      </p:pic>
      <p:pic>
        <p:nvPicPr>
          <p:cNvPr id="10" name="Picture 9" descr="What are the Different Types of Fire Extinguishers UK? | BusinessWatch"/>
          <p:cNvPicPr/>
          <p:nvPr/>
        </p:nvPicPr>
        <p:blipFill>
          <a:blip r:embed="rId3">
            <a:extLst>
              <a:ext uri="{28A0092B-C50C-407E-A947-70E740481C1C}">
                <a14:useLocalDpi xmlns:a14="http://schemas.microsoft.com/office/drawing/2010/main" val="0"/>
              </a:ext>
            </a:extLst>
          </a:blip>
          <a:srcRect/>
          <a:stretch>
            <a:fillRect/>
          </a:stretch>
        </p:blipFill>
        <p:spPr bwMode="auto">
          <a:xfrm>
            <a:off x="3538728" y="4810083"/>
            <a:ext cx="5481955" cy="2039620"/>
          </a:xfrm>
          <a:prstGeom prst="rect">
            <a:avLst/>
          </a:prstGeom>
          <a:noFill/>
          <a:ln>
            <a:noFill/>
          </a:ln>
        </p:spPr>
      </p:pic>
      <p:sp>
        <p:nvSpPr>
          <p:cNvPr id="11" name="TextBox 10"/>
          <p:cNvSpPr txBox="1"/>
          <p:nvPr/>
        </p:nvSpPr>
        <p:spPr>
          <a:xfrm>
            <a:off x="4824984" y="4323224"/>
            <a:ext cx="2441448" cy="369332"/>
          </a:xfrm>
          <a:prstGeom prst="rect">
            <a:avLst/>
          </a:prstGeom>
          <a:noFill/>
        </p:spPr>
        <p:txBody>
          <a:bodyPr wrap="square" rtlCol="0">
            <a:spAutoFit/>
          </a:bodyPr>
          <a:lstStyle/>
          <a:p>
            <a:r>
              <a:rPr lang="en-US" dirty="0" smtClean="0"/>
              <a:t>FM200 classes </a:t>
            </a:r>
            <a:endParaRPr lang="en-US" dirty="0"/>
          </a:p>
        </p:txBody>
      </p:sp>
    </p:spTree>
    <p:extLst>
      <p:ext uri="{BB962C8B-B14F-4D97-AF65-F5344CB8AC3E}">
        <p14:creationId xmlns:p14="http://schemas.microsoft.com/office/powerpoint/2010/main" val="193139779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0" y="369332"/>
            <a:ext cx="5486400" cy="27370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0" y="2965450"/>
            <a:ext cx="5486400" cy="38925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6364224" y="1"/>
            <a:ext cx="5742432" cy="35295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p:nvPr/>
        </p:nvPicPr>
        <p:blipFill>
          <a:blip r:embed="rId5">
            <a:extLst>
              <a:ext uri="{28A0092B-C50C-407E-A947-70E740481C1C}">
                <a14:useLocalDpi xmlns:a14="http://schemas.microsoft.com/office/drawing/2010/main" val="0"/>
              </a:ext>
            </a:extLst>
          </a:blip>
          <a:stretch>
            <a:fillRect/>
          </a:stretch>
        </p:blipFill>
        <p:spPr>
          <a:xfrm>
            <a:off x="6364224" y="3529585"/>
            <a:ext cx="5742432" cy="32791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TextBox 10"/>
          <p:cNvSpPr txBox="1"/>
          <p:nvPr/>
        </p:nvSpPr>
        <p:spPr>
          <a:xfrm>
            <a:off x="2185416" y="744966"/>
            <a:ext cx="1938528" cy="369332"/>
          </a:xfrm>
          <a:prstGeom prst="rect">
            <a:avLst/>
          </a:prstGeom>
          <a:noFill/>
        </p:spPr>
        <p:txBody>
          <a:bodyPr wrap="square" rtlCol="0">
            <a:spAutoFit/>
          </a:bodyPr>
          <a:lstStyle/>
          <a:p>
            <a:r>
              <a:rPr lang="en-US" dirty="0" smtClean="0"/>
              <a:t>Basement </a:t>
            </a:r>
            <a:endParaRPr lang="en-US" dirty="0"/>
          </a:p>
        </p:txBody>
      </p:sp>
      <p:sp>
        <p:nvSpPr>
          <p:cNvPr id="12" name="TextBox 11"/>
          <p:cNvSpPr txBox="1"/>
          <p:nvPr/>
        </p:nvSpPr>
        <p:spPr>
          <a:xfrm>
            <a:off x="2825496" y="6439393"/>
            <a:ext cx="1737360" cy="369332"/>
          </a:xfrm>
          <a:prstGeom prst="rect">
            <a:avLst/>
          </a:prstGeom>
          <a:noFill/>
        </p:spPr>
        <p:txBody>
          <a:bodyPr wrap="square" rtlCol="0">
            <a:spAutoFit/>
          </a:bodyPr>
          <a:lstStyle/>
          <a:p>
            <a:r>
              <a:rPr lang="en-US" dirty="0" smtClean="0"/>
              <a:t>Ground </a:t>
            </a:r>
            <a:endParaRPr lang="en-US" dirty="0"/>
          </a:p>
        </p:txBody>
      </p:sp>
      <p:sp>
        <p:nvSpPr>
          <p:cNvPr id="13" name="TextBox 12"/>
          <p:cNvSpPr txBox="1"/>
          <p:nvPr/>
        </p:nvSpPr>
        <p:spPr>
          <a:xfrm>
            <a:off x="109728" y="0"/>
            <a:ext cx="3694176" cy="369332"/>
          </a:xfrm>
          <a:prstGeom prst="rect">
            <a:avLst/>
          </a:prstGeom>
          <a:noFill/>
        </p:spPr>
        <p:txBody>
          <a:bodyPr wrap="square" rtlCol="0">
            <a:spAutoFit/>
          </a:bodyPr>
          <a:lstStyle/>
          <a:p>
            <a:r>
              <a:rPr lang="en-US" dirty="0" smtClean="0"/>
              <a:t>Sprinkler plan </a:t>
            </a:r>
            <a:endParaRPr lang="en-US" dirty="0"/>
          </a:p>
        </p:txBody>
      </p:sp>
      <p:sp>
        <p:nvSpPr>
          <p:cNvPr id="14" name="TextBox 13"/>
          <p:cNvSpPr txBox="1"/>
          <p:nvPr/>
        </p:nvSpPr>
        <p:spPr>
          <a:xfrm>
            <a:off x="8522208" y="2965450"/>
            <a:ext cx="1380744" cy="369332"/>
          </a:xfrm>
          <a:prstGeom prst="rect">
            <a:avLst/>
          </a:prstGeom>
          <a:noFill/>
        </p:spPr>
        <p:txBody>
          <a:bodyPr wrap="square" rtlCol="0">
            <a:spAutoFit/>
          </a:bodyPr>
          <a:lstStyle/>
          <a:p>
            <a:r>
              <a:rPr lang="en-US" dirty="0" smtClean="0"/>
              <a:t>First </a:t>
            </a:r>
            <a:endParaRPr lang="en-US" dirty="0"/>
          </a:p>
        </p:txBody>
      </p:sp>
      <p:sp>
        <p:nvSpPr>
          <p:cNvPr id="15" name="TextBox 14"/>
          <p:cNvSpPr txBox="1"/>
          <p:nvPr/>
        </p:nvSpPr>
        <p:spPr>
          <a:xfrm>
            <a:off x="8455152" y="6125702"/>
            <a:ext cx="1380744" cy="369332"/>
          </a:xfrm>
          <a:prstGeom prst="rect">
            <a:avLst/>
          </a:prstGeom>
          <a:noFill/>
        </p:spPr>
        <p:txBody>
          <a:bodyPr wrap="square" rtlCol="0">
            <a:spAutoFit/>
          </a:bodyPr>
          <a:lstStyle/>
          <a:p>
            <a:r>
              <a:rPr lang="en-US" dirty="0" smtClean="0"/>
              <a:t>Second </a:t>
            </a:r>
            <a:endParaRPr lang="en-US" dirty="0"/>
          </a:p>
        </p:txBody>
      </p:sp>
    </p:spTree>
    <p:extLst>
      <p:ext uri="{BB962C8B-B14F-4D97-AF65-F5344CB8AC3E}">
        <p14:creationId xmlns:p14="http://schemas.microsoft.com/office/powerpoint/2010/main" val="379883482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29768" y="201168"/>
            <a:ext cx="5861304" cy="461665"/>
          </a:xfrm>
          <a:prstGeom prst="rect">
            <a:avLst/>
          </a:prstGeom>
          <a:noFill/>
        </p:spPr>
        <p:txBody>
          <a:bodyPr wrap="square" rtlCol="0">
            <a:spAutoFit/>
          </a:bodyPr>
          <a:lstStyle/>
          <a:p>
            <a:r>
              <a:rPr lang="en-US" sz="2400" dirty="0" smtClean="0"/>
              <a:t>Fire system distribution</a:t>
            </a:r>
            <a:endParaRPr lang="en-US" sz="2400" dirty="0"/>
          </a:p>
        </p:txBody>
      </p:sp>
      <p:pic>
        <p:nvPicPr>
          <p:cNvPr id="8" name="Picture 7"/>
          <p:cNvPicPr>
            <a:picLocks noChangeAspect="1"/>
          </p:cNvPicPr>
          <p:nvPr/>
        </p:nvPicPr>
        <p:blipFill>
          <a:blip r:embed="rId2"/>
          <a:stretch>
            <a:fillRect/>
          </a:stretch>
        </p:blipFill>
        <p:spPr>
          <a:xfrm>
            <a:off x="0" y="754273"/>
            <a:ext cx="6364224" cy="3845159"/>
          </a:xfrm>
          <a:prstGeom prst="rect">
            <a:avLst/>
          </a:prstGeom>
        </p:spPr>
      </p:pic>
      <p:pic>
        <p:nvPicPr>
          <p:cNvPr id="9" name="Picture 8"/>
          <p:cNvPicPr>
            <a:picLocks noChangeAspect="1"/>
          </p:cNvPicPr>
          <p:nvPr/>
        </p:nvPicPr>
        <p:blipFill>
          <a:blip r:embed="rId3"/>
          <a:stretch>
            <a:fillRect/>
          </a:stretch>
        </p:blipFill>
        <p:spPr>
          <a:xfrm>
            <a:off x="6463856" y="201168"/>
            <a:ext cx="5642800" cy="6373368"/>
          </a:xfrm>
          <a:prstGeom prst="rect">
            <a:avLst/>
          </a:prstGeom>
        </p:spPr>
      </p:pic>
      <p:sp>
        <p:nvSpPr>
          <p:cNvPr id="11" name="TextBox 10"/>
          <p:cNvSpPr txBox="1"/>
          <p:nvPr/>
        </p:nvSpPr>
        <p:spPr>
          <a:xfrm>
            <a:off x="6601016" y="4414766"/>
            <a:ext cx="667512" cy="369332"/>
          </a:xfrm>
          <a:prstGeom prst="rect">
            <a:avLst/>
          </a:prstGeom>
          <a:noFill/>
        </p:spPr>
        <p:txBody>
          <a:bodyPr wrap="square" rtlCol="0">
            <a:spAutoFit/>
          </a:bodyPr>
          <a:lstStyle/>
          <a:p>
            <a:r>
              <a:rPr lang="en-US" dirty="0" smtClean="0"/>
              <a:t>SD</a:t>
            </a:r>
            <a:endParaRPr lang="en-US" dirty="0"/>
          </a:p>
        </p:txBody>
      </p:sp>
      <p:pic>
        <p:nvPicPr>
          <p:cNvPr id="13" name="Picture 12">
            <a:extLst>
              <a:ext uri="{FF2B5EF4-FFF2-40B4-BE49-F238E27FC236}">
                <a16:creationId xmlns:a16="http://schemas.microsoft.com/office/drawing/2014/main" id="{2F7694E1-0B63-473F-A7DD-8400E8BAE872}"/>
              </a:ext>
            </a:extLst>
          </p:cNvPr>
          <p:cNvPicPr>
            <a:picLocks noChangeAspect="1"/>
          </p:cNvPicPr>
          <p:nvPr/>
        </p:nvPicPr>
        <p:blipFill>
          <a:blip r:embed="rId4"/>
          <a:stretch>
            <a:fillRect/>
          </a:stretch>
        </p:blipFill>
        <p:spPr>
          <a:xfrm>
            <a:off x="1731836" y="5498473"/>
            <a:ext cx="723900" cy="711681"/>
          </a:xfrm>
          <a:prstGeom prst="rect">
            <a:avLst/>
          </a:prstGeom>
        </p:spPr>
      </p:pic>
      <p:sp>
        <p:nvSpPr>
          <p:cNvPr id="14" name="TextBox 13"/>
          <p:cNvSpPr txBox="1"/>
          <p:nvPr/>
        </p:nvSpPr>
        <p:spPr>
          <a:xfrm>
            <a:off x="249270" y="4599432"/>
            <a:ext cx="2377440" cy="369332"/>
          </a:xfrm>
          <a:prstGeom prst="rect">
            <a:avLst/>
          </a:prstGeom>
          <a:noFill/>
        </p:spPr>
        <p:txBody>
          <a:bodyPr wrap="square" rtlCol="0">
            <a:spAutoFit/>
          </a:bodyPr>
          <a:lstStyle/>
          <a:p>
            <a:r>
              <a:rPr lang="en-US" dirty="0" smtClean="0"/>
              <a:t>Basement fire system </a:t>
            </a:r>
            <a:endParaRPr lang="en-US" dirty="0"/>
          </a:p>
        </p:txBody>
      </p:sp>
      <p:sp>
        <p:nvSpPr>
          <p:cNvPr id="15" name="TextBox 14"/>
          <p:cNvSpPr txBox="1"/>
          <p:nvPr/>
        </p:nvSpPr>
        <p:spPr>
          <a:xfrm>
            <a:off x="8769096" y="432000"/>
            <a:ext cx="2514600" cy="369332"/>
          </a:xfrm>
          <a:prstGeom prst="rect">
            <a:avLst/>
          </a:prstGeom>
          <a:noFill/>
        </p:spPr>
        <p:txBody>
          <a:bodyPr wrap="square" rtlCol="0">
            <a:spAutoFit/>
          </a:bodyPr>
          <a:lstStyle/>
          <a:p>
            <a:r>
              <a:rPr lang="en-US" dirty="0" smtClean="0"/>
              <a:t>First floor fire system</a:t>
            </a:r>
            <a:endParaRPr lang="en-US" dirty="0"/>
          </a:p>
        </p:txBody>
      </p:sp>
    </p:spTree>
    <p:extLst>
      <p:ext uri="{BB962C8B-B14F-4D97-AF65-F5344CB8AC3E}">
        <p14:creationId xmlns:p14="http://schemas.microsoft.com/office/powerpoint/2010/main" val="401004728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6888" y="0"/>
            <a:ext cx="5806440" cy="523220"/>
          </a:xfrm>
          <a:prstGeom prst="rect">
            <a:avLst/>
          </a:prstGeom>
          <a:noFill/>
        </p:spPr>
        <p:txBody>
          <a:bodyPr wrap="square" rtlCol="0">
            <a:spAutoFit/>
          </a:bodyPr>
          <a:lstStyle/>
          <a:p>
            <a:r>
              <a:rPr lang="en-US" sz="2800" dirty="0" smtClean="0"/>
              <a:t>Electrical work </a:t>
            </a:r>
            <a:endParaRPr lang="en-US" sz="2800" dirty="0"/>
          </a:p>
        </p:txBody>
      </p:sp>
      <p:sp>
        <p:nvSpPr>
          <p:cNvPr id="8" name="TextBox 7"/>
          <p:cNvSpPr txBox="1"/>
          <p:nvPr/>
        </p:nvSpPr>
        <p:spPr>
          <a:xfrm>
            <a:off x="246888" y="404475"/>
            <a:ext cx="2468880" cy="369332"/>
          </a:xfrm>
          <a:prstGeom prst="rect">
            <a:avLst/>
          </a:prstGeom>
          <a:noFill/>
        </p:spPr>
        <p:txBody>
          <a:bodyPr wrap="square" rtlCol="0">
            <a:spAutoFit/>
          </a:bodyPr>
          <a:lstStyle/>
          <a:p>
            <a:r>
              <a:rPr lang="en-US" dirty="0" smtClean="0"/>
              <a:t>1- PV sys </a:t>
            </a:r>
            <a:endParaRPr lang="en-US" dirty="0"/>
          </a:p>
        </p:txBody>
      </p:sp>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7918704" y="329184"/>
            <a:ext cx="3936492" cy="1520563"/>
          </a:xfrm>
          <a:prstGeom prst="rect">
            <a:avLst/>
          </a:prstGeom>
        </p:spPr>
      </p:pic>
      <p:pic>
        <p:nvPicPr>
          <p:cNvPr id="10" name="Picture 9"/>
          <p:cNvPicPr>
            <a:picLocks noChangeAspect="1"/>
          </p:cNvPicPr>
          <p:nvPr/>
        </p:nvPicPr>
        <p:blipFill>
          <a:blip r:embed="rId3"/>
          <a:stretch>
            <a:fillRect/>
          </a:stretch>
        </p:blipFill>
        <p:spPr>
          <a:xfrm>
            <a:off x="102108" y="2468499"/>
            <a:ext cx="4438079" cy="4267450"/>
          </a:xfrm>
          <a:prstGeom prst="rect">
            <a:avLst/>
          </a:prstGeom>
        </p:spPr>
      </p:pic>
      <p:pic>
        <p:nvPicPr>
          <p:cNvPr id="12" name="Picture 11"/>
          <p:cNvPicPr/>
          <p:nvPr/>
        </p:nvPicPr>
        <p:blipFill>
          <a:blip r:embed="rId4">
            <a:extLst>
              <a:ext uri="{28A0092B-C50C-407E-A947-70E740481C1C}">
                <a14:useLocalDpi xmlns:a14="http://schemas.microsoft.com/office/drawing/2010/main" val="0"/>
              </a:ext>
            </a:extLst>
          </a:blip>
          <a:stretch>
            <a:fillRect/>
          </a:stretch>
        </p:blipFill>
        <p:spPr>
          <a:xfrm>
            <a:off x="6272784" y="2451025"/>
            <a:ext cx="5919216" cy="4389501"/>
          </a:xfrm>
          <a:prstGeom prst="rect">
            <a:avLst/>
          </a:prstGeom>
        </p:spPr>
      </p:pic>
      <p:sp>
        <p:nvSpPr>
          <p:cNvPr id="13" name="Rectangle 12"/>
          <p:cNvSpPr/>
          <p:nvPr/>
        </p:nvSpPr>
        <p:spPr>
          <a:xfrm>
            <a:off x="102108" y="776268"/>
            <a:ext cx="7185660" cy="1779333"/>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Calculated the number of panel that we have distribution direction by landscape design and got 270 panels, height of module = 1.5 m to ignore shadow and to allow passage man maintenance.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The capacity of system = 270*400 </a:t>
            </a:r>
            <a:r>
              <a:rPr lang="en-US" dirty="0" err="1">
                <a:latin typeface="Times New Roman" panose="02020603050405020304" pitchFamily="18" charset="0"/>
                <a:ea typeface="Calibri" panose="020F0502020204030204" pitchFamily="34" charset="0"/>
                <a:cs typeface="Arial" panose="020B0604020202020204" pitchFamily="34" charset="0"/>
              </a:rPr>
              <a:t>Wp</a:t>
            </a:r>
            <a:r>
              <a:rPr lang="en-US" dirty="0">
                <a:latin typeface="Times New Roman" panose="02020603050405020304" pitchFamily="18" charset="0"/>
                <a:ea typeface="Calibri" panose="020F0502020204030204" pitchFamily="34" charset="0"/>
                <a:cs typeface="Arial" panose="020B0604020202020204" pitchFamily="34" charset="0"/>
              </a:rPr>
              <a:t> = 108000 </a:t>
            </a:r>
            <a:r>
              <a:rPr lang="en-US" dirty="0" err="1">
                <a:latin typeface="Times New Roman" panose="02020603050405020304" pitchFamily="18" charset="0"/>
                <a:ea typeface="Calibri" panose="020F0502020204030204" pitchFamily="34" charset="0"/>
                <a:cs typeface="Arial" panose="020B0604020202020204" pitchFamily="34" charset="0"/>
              </a:rPr>
              <a:t>Wp</a:t>
            </a:r>
            <a:r>
              <a:rPr lang="en-US" dirty="0">
                <a:latin typeface="Times New Roman" panose="02020603050405020304" pitchFamily="18" charset="0"/>
                <a:ea typeface="Calibri" panose="020F0502020204030204" pitchFamily="34" charset="0"/>
                <a:cs typeface="Arial" panose="020B0604020202020204" pitchFamily="34" charset="0"/>
              </a:rPr>
              <a:t> = 108 </a:t>
            </a:r>
            <a:r>
              <a:rPr lang="en-US" dirty="0" err="1">
                <a:latin typeface="Times New Roman" panose="02020603050405020304" pitchFamily="18" charset="0"/>
                <a:ea typeface="Calibri" panose="020F0502020204030204" pitchFamily="34" charset="0"/>
                <a:cs typeface="Arial" panose="020B0604020202020204" pitchFamily="34" charset="0"/>
              </a:rPr>
              <a:t>KWp</a:t>
            </a: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Active Area = 270 x (2.031x 1.011) = 554.5 m</a:t>
            </a:r>
            <a:r>
              <a:rPr lang="en-US" baseline="30000" dirty="0">
                <a:latin typeface="Times New Roman" panose="02020603050405020304" pitchFamily="18" charset="0"/>
                <a:ea typeface="Calibri" panose="020F0502020204030204" pitchFamily="34" charset="0"/>
                <a:cs typeface="Arial" panose="020B0604020202020204" pitchFamily="34" charset="0"/>
              </a:rPr>
              <a:t>2</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746294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0" y="1028192"/>
            <a:ext cx="5689600" cy="1870456"/>
          </a:xfrm>
          <a:prstGeom prst="rect">
            <a:avLst/>
          </a:prstGeom>
        </p:spPr>
      </p:pic>
      <p:sp>
        <p:nvSpPr>
          <p:cNvPr id="8" name="TextBox 7"/>
          <p:cNvSpPr txBox="1"/>
          <p:nvPr/>
        </p:nvSpPr>
        <p:spPr>
          <a:xfrm>
            <a:off x="192024" y="303764"/>
            <a:ext cx="2468880" cy="369332"/>
          </a:xfrm>
          <a:prstGeom prst="rect">
            <a:avLst/>
          </a:prstGeom>
          <a:noFill/>
        </p:spPr>
        <p:txBody>
          <a:bodyPr wrap="square" rtlCol="0">
            <a:spAutoFit/>
          </a:bodyPr>
          <a:lstStyle/>
          <a:p>
            <a:r>
              <a:rPr lang="en-US" dirty="0" smtClean="0"/>
              <a:t>1- PV sys </a:t>
            </a:r>
            <a:endParaRPr lang="en-US" dirty="0"/>
          </a:p>
        </p:txBody>
      </p:sp>
      <p:sp>
        <p:nvSpPr>
          <p:cNvPr id="10" name="TextBox 9"/>
          <p:cNvSpPr txBox="1"/>
          <p:nvPr/>
        </p:nvSpPr>
        <p:spPr>
          <a:xfrm rot="10800000" flipH="1" flipV="1">
            <a:off x="0" y="3355848"/>
            <a:ext cx="3756333" cy="369332"/>
          </a:xfrm>
          <a:prstGeom prst="rect">
            <a:avLst/>
          </a:prstGeom>
          <a:noFill/>
        </p:spPr>
        <p:txBody>
          <a:bodyPr wrap="square" rtlCol="0">
            <a:spAutoFit/>
          </a:bodyPr>
          <a:lstStyle/>
          <a:p>
            <a:r>
              <a:rPr lang="en-US" dirty="0" err="1" smtClean="0"/>
              <a:t>Pvsys</a:t>
            </a:r>
            <a:r>
              <a:rPr lang="en-US" dirty="0" smtClean="0"/>
              <a:t> program simulation result</a:t>
            </a:r>
            <a:endParaRPr lang="en-US" dirty="0"/>
          </a:p>
        </p:txBody>
      </p:sp>
      <p:sp>
        <p:nvSpPr>
          <p:cNvPr id="11" name="Rectangle 10"/>
          <p:cNvSpPr/>
          <p:nvPr/>
        </p:nvSpPr>
        <p:spPr>
          <a:xfrm>
            <a:off x="5782056" y="220631"/>
            <a:ext cx="6096000" cy="6270435"/>
          </a:xfrm>
          <a:prstGeom prst="rect">
            <a:avLst/>
          </a:prstGeom>
        </p:spPr>
        <p:txBody>
          <a:bodyPr>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Energy Cost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NIS/KWh = 0.7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Convert NIS/KWh to $/KWh = 0.7/3.5 =0.2 $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So 1 MWh = 200$</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Energy cost =51774 $/year from RET screen Program</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PV system Cost:</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Power system consist of:</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1) Cost of modules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=No. of module x watt x price/watt</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=270 x 400 x 0.1$/watt= 10800 $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Custom fees: assume an interest of 1.</a:t>
            </a:r>
            <a:r>
              <a:rPr lang="ar-SA" dirty="0">
                <a:latin typeface="Times New Roman" panose="02020603050405020304" pitchFamily="18" charset="0"/>
                <a:ea typeface="Calibri" panose="020F0502020204030204" pitchFamily="34" charset="0"/>
              </a:rPr>
              <a:t>3</a:t>
            </a:r>
            <a:r>
              <a:rPr lang="en-US" dirty="0">
                <a:latin typeface="Times New Roman" panose="02020603050405020304" pitchFamily="18" charset="0"/>
                <a:ea typeface="Calibri" panose="020F0502020204030204" pitchFamily="34" charset="0"/>
                <a:cs typeface="Arial" panose="020B0604020202020204" pitchFamily="34" charset="0"/>
              </a:rPr>
              <a:t> to delivered to Palestine so &amp;</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The cost of modules = 1.</a:t>
            </a:r>
            <a:r>
              <a:rPr lang="ar-SA" dirty="0">
                <a:latin typeface="Times New Roman" panose="02020603050405020304" pitchFamily="18" charset="0"/>
                <a:ea typeface="Calibri" panose="020F0502020204030204" pitchFamily="34" charset="0"/>
              </a:rPr>
              <a:t>3 </a:t>
            </a:r>
            <a:r>
              <a:rPr lang="en-US" dirty="0">
                <a:latin typeface="Times New Roman" panose="02020603050405020304" pitchFamily="18" charset="0"/>
                <a:ea typeface="Calibri" panose="020F0502020204030204" pitchFamily="34" charset="0"/>
                <a:cs typeface="Arial" panose="020B0604020202020204" pitchFamily="34" charset="0"/>
              </a:rPr>
              <a:t>x </a:t>
            </a:r>
            <a:r>
              <a:rPr lang="ar-SA" dirty="0">
                <a:latin typeface="Times New Roman" panose="02020603050405020304" pitchFamily="18" charset="0"/>
                <a:ea typeface="Calibri" panose="020F0502020204030204" pitchFamily="34" charset="0"/>
              </a:rPr>
              <a:t>10800</a:t>
            </a:r>
            <a:r>
              <a:rPr lang="en-US" dirty="0">
                <a:latin typeface="Times New Roman" panose="02020603050405020304" pitchFamily="18" charset="0"/>
                <a:ea typeface="Calibri" panose="020F0502020204030204" pitchFamily="34" charset="0"/>
                <a:cs typeface="Arial" panose="020B0604020202020204" pitchFamily="34" charset="0"/>
              </a:rPr>
              <a:t> = </a:t>
            </a:r>
            <a:r>
              <a:rPr lang="ar-SA" dirty="0">
                <a:latin typeface="Times New Roman" panose="02020603050405020304" pitchFamily="18" charset="0"/>
                <a:ea typeface="Calibri" panose="020F0502020204030204" pitchFamily="34" charset="0"/>
              </a:rPr>
              <a:t>14040 </a:t>
            </a:r>
            <a:r>
              <a:rPr lang="en-US" dirty="0">
                <a:latin typeface="Times New Roman" panose="02020603050405020304" pitchFamily="18" charset="0"/>
                <a:ea typeface="Calibri" panose="020F0502020204030204" pitchFamily="34" charset="0"/>
                <a:cs typeface="Arial" panose="020B0604020202020204" pitchFamily="34" charset="0"/>
              </a:rPr>
              <a:t>$</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2) cost of inverter</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Inverter cost=Price x # of inverter</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 = 1140 $ x </a:t>
            </a:r>
            <a:r>
              <a:rPr lang="ar-SA" dirty="0">
                <a:latin typeface="Times New Roman" panose="02020603050405020304" pitchFamily="18" charset="0"/>
                <a:ea typeface="Calibri" panose="020F0502020204030204" pitchFamily="34" charset="0"/>
              </a:rPr>
              <a:t>30</a:t>
            </a:r>
            <a:r>
              <a:rPr lang="en-US" dirty="0">
                <a:latin typeface="Times New Roman" panose="02020603050405020304" pitchFamily="18" charset="0"/>
                <a:ea typeface="Calibri" panose="020F0502020204030204" pitchFamily="34" charset="0"/>
                <a:cs typeface="Arial" panose="020B0604020202020204" pitchFamily="34" charset="0"/>
              </a:rPr>
              <a:t> = 34200 $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30076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14863" y="373118"/>
            <a:ext cx="2858689" cy="369332"/>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Earthling system</a:t>
            </a:r>
            <a:endParaRPr lang="en-US" dirty="0"/>
          </a:p>
        </p:txBody>
      </p:sp>
      <p:pic>
        <p:nvPicPr>
          <p:cNvPr id="8" name="Picture 7" descr="Earthing System For FTTH Cabinets and DPs - technopediasite-Ultimate  Resource For Telecom Technical Support"/>
          <p:cNvPicPr/>
          <p:nvPr/>
        </p:nvPicPr>
        <p:blipFill>
          <a:blip r:embed="rId2">
            <a:extLst>
              <a:ext uri="{28A0092B-C50C-407E-A947-70E740481C1C}">
                <a14:useLocalDpi xmlns:a14="http://schemas.microsoft.com/office/drawing/2010/main" val="0"/>
              </a:ext>
            </a:extLst>
          </a:blip>
          <a:srcRect/>
          <a:stretch>
            <a:fillRect/>
          </a:stretch>
        </p:blipFill>
        <p:spPr bwMode="auto">
          <a:xfrm>
            <a:off x="532892" y="927862"/>
            <a:ext cx="5995924" cy="2720594"/>
          </a:xfrm>
          <a:prstGeom prst="rect">
            <a:avLst/>
          </a:prstGeom>
          <a:noFill/>
          <a:ln>
            <a:noFill/>
          </a:ln>
        </p:spPr>
      </p:pic>
      <p:sp>
        <p:nvSpPr>
          <p:cNvPr id="9" name="Rectangle 8"/>
          <p:cNvSpPr/>
          <p:nvPr/>
        </p:nvSpPr>
        <p:spPr>
          <a:xfrm>
            <a:off x="140208" y="3733817"/>
            <a:ext cx="8354568" cy="685059"/>
          </a:xfrm>
          <a:prstGeom prst="rect">
            <a:avLst/>
          </a:prstGeom>
        </p:spPr>
        <p:txBody>
          <a:bodyPr wrap="square">
            <a:spAutoFit/>
          </a:bodyPr>
          <a:lstStyle/>
          <a:p>
            <a:pPr marL="514350" marR="0" indent="-285750">
              <a:lnSpc>
                <a:spcPct val="107000"/>
              </a:lnSpc>
              <a:spcBef>
                <a:spcPts val="0"/>
              </a:spcBef>
              <a:spcAft>
                <a:spcPts val="800"/>
              </a:spcAft>
              <a:buFont typeface="Arial" panose="020B0604020202020204" pitchFamily="34"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The </a:t>
            </a:r>
            <a:r>
              <a:rPr lang="en-US" dirty="0" err="1">
                <a:latin typeface="Times New Roman" panose="02020603050405020304" pitchFamily="18" charset="0"/>
                <a:ea typeface="Calibri" panose="020F0502020204030204" pitchFamily="34" charset="0"/>
                <a:cs typeface="Arial" panose="020B0604020202020204" pitchFamily="34" charset="0"/>
              </a:rPr>
              <a:t>earthing</a:t>
            </a:r>
            <a:r>
              <a:rPr lang="en-US" dirty="0">
                <a:latin typeface="Times New Roman" panose="02020603050405020304" pitchFamily="18" charset="0"/>
                <a:ea typeface="Calibri" panose="020F0502020204030204" pitchFamily="34" charset="0"/>
                <a:cs typeface="Arial" panose="020B0604020202020204" pitchFamily="34" charset="0"/>
              </a:rPr>
              <a:t> system for buildings is not designed in the Nablus Municipality building because it is provided by the Electricity Company.</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Rectangle 9"/>
          <p:cNvSpPr/>
          <p:nvPr/>
        </p:nvSpPr>
        <p:spPr>
          <a:xfrm>
            <a:off x="414862" y="4623739"/>
            <a:ext cx="6763177" cy="369332"/>
          </a:xfrm>
          <a:prstGeom prst="rect">
            <a:avLst/>
          </a:prstGeom>
        </p:spPr>
        <p:txBody>
          <a:bodyPr wrap="square">
            <a:spAutoFit/>
          </a:bodyPr>
          <a:lstStyle/>
          <a:p>
            <a:pPr marL="285750" indent="-285750">
              <a:buFont typeface="Arial" panose="020B0604020202020204" pitchFamily="34" charset="0"/>
              <a:buChar char="•"/>
            </a:pPr>
            <a:r>
              <a:rPr lang="en-US" dirty="0">
                <a:latin typeface="Times New Roman" panose="02020603050405020304" pitchFamily="18" charset="0"/>
                <a:ea typeface="Calibri" panose="020F0502020204030204" pitchFamily="34" charset="0"/>
              </a:rPr>
              <a:t>In municipality Nablus building we can use TN-S earthling system</a:t>
            </a:r>
            <a:endParaRPr lang="en-US" dirty="0"/>
          </a:p>
        </p:txBody>
      </p:sp>
    </p:spTree>
    <p:extLst>
      <p:ext uri="{BB962C8B-B14F-4D97-AF65-F5344CB8AC3E}">
        <p14:creationId xmlns:p14="http://schemas.microsoft.com/office/powerpoint/2010/main" val="24992294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058400" cy="868680"/>
          </a:xfrm>
        </p:spPr>
        <p:txBody>
          <a:bodyPr/>
          <a:lstStyle/>
          <a:p>
            <a:r>
              <a:rPr lang="en-US" dirty="0" smtClean="0"/>
              <a:t>Low voltage drop </a:t>
            </a:r>
            <a:endParaRPr lang="en-US" dirty="0"/>
          </a:p>
        </p:txBody>
      </p:sp>
      <p:pic>
        <p:nvPicPr>
          <p:cNvPr id="7" name="Picture 6"/>
          <p:cNvPicPr>
            <a:picLocks noChangeAspect="1"/>
          </p:cNvPicPr>
          <p:nvPr/>
        </p:nvPicPr>
        <p:blipFill>
          <a:blip r:embed="rId2"/>
          <a:stretch>
            <a:fillRect/>
          </a:stretch>
        </p:blipFill>
        <p:spPr>
          <a:xfrm>
            <a:off x="138112" y="868680"/>
            <a:ext cx="5972175" cy="5775007"/>
          </a:xfrm>
          <a:prstGeom prst="rect">
            <a:avLst/>
          </a:prstGeom>
        </p:spPr>
      </p:pic>
      <p:pic>
        <p:nvPicPr>
          <p:cNvPr id="8" name="Picture 7"/>
          <p:cNvPicPr>
            <a:picLocks noChangeAspect="1"/>
          </p:cNvPicPr>
          <p:nvPr/>
        </p:nvPicPr>
        <p:blipFill>
          <a:blip r:embed="rId3"/>
          <a:stretch>
            <a:fillRect/>
          </a:stretch>
        </p:blipFill>
        <p:spPr>
          <a:xfrm>
            <a:off x="6622351" y="868680"/>
            <a:ext cx="5127689" cy="4581144"/>
          </a:xfrm>
          <a:prstGeom prst="rect">
            <a:avLst/>
          </a:prstGeom>
        </p:spPr>
      </p:pic>
    </p:spTree>
    <p:extLst>
      <p:ext uri="{BB962C8B-B14F-4D97-AF65-F5344CB8AC3E}">
        <p14:creationId xmlns:p14="http://schemas.microsoft.com/office/powerpoint/2010/main" val="1514693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9254" y="472966"/>
            <a:ext cx="4918843" cy="1024759"/>
          </a:xfrm>
          <a:solidFill>
            <a:schemeClr val="bg2">
              <a:lumMod val="75000"/>
            </a:schemeClr>
          </a:solidFill>
        </p:spPr>
        <p:txBody>
          <a:bodyPr>
            <a:normAutofit/>
          </a:bodyPr>
          <a:lstStyle/>
          <a:p>
            <a:pPr lvl="0" defTabSz="914400">
              <a:lnSpc>
                <a:spcPct val="90000"/>
              </a:lnSpc>
              <a:spcBef>
                <a:spcPct val="30000"/>
              </a:spcBef>
              <a:buClr>
                <a:srgbClr val="A5A5A5"/>
              </a:buClr>
            </a:pPr>
            <a:r>
              <a:rPr lang="en-US" sz="3600" b="1" dirty="0">
                <a:solidFill>
                  <a:schemeClr val="bg1"/>
                </a:solidFill>
                <a:latin typeface="Times New Roman" panose="02020603050405020304" pitchFamily="18" charset="0"/>
                <a:cs typeface="Times New Roman" panose="02020603050405020304" pitchFamily="18" charset="0"/>
              </a:rPr>
              <a:t>General Information</a:t>
            </a:r>
          </a:p>
        </p:txBody>
      </p:sp>
      <p:sp>
        <p:nvSpPr>
          <p:cNvPr id="3" name="عنصر نائب للمحتوى 2"/>
          <p:cNvSpPr>
            <a:spLocks noGrp="1"/>
          </p:cNvSpPr>
          <p:nvPr>
            <p:ph idx="1"/>
          </p:nvPr>
        </p:nvSpPr>
        <p:spPr>
          <a:xfrm>
            <a:off x="1438740" y="1733577"/>
            <a:ext cx="10018713" cy="4167352"/>
          </a:xfrm>
        </p:spPr>
        <p:txBody>
          <a:bodyPr/>
          <a:lstStyle/>
          <a:p>
            <a:r>
              <a:rPr lang="en-US" dirty="0" smtClean="0">
                <a:latin typeface="Times New Roman" panose="02020603050405020304" pitchFamily="18" charset="0"/>
                <a:cs typeface="Times New Roman" panose="02020603050405020304" pitchFamily="18" charset="0"/>
              </a:rPr>
              <a:t>The </a:t>
            </a:r>
            <a:r>
              <a:rPr lang="en-US" dirty="0" smtClean="0">
                <a:latin typeface="Times New Roman"/>
                <a:ea typeface="Calibri"/>
              </a:rPr>
              <a:t>Nablus Municipality </a:t>
            </a:r>
            <a:r>
              <a:rPr lang="en-US" dirty="0" smtClean="0">
                <a:latin typeface="Times New Roman" panose="02020603050405020304" pitchFamily="18" charset="0"/>
                <a:cs typeface="Times New Roman" panose="02020603050405020304" pitchFamily="18" charset="0"/>
              </a:rPr>
              <a:t>includes </a:t>
            </a:r>
            <a:r>
              <a:rPr lang="en-US" b="1" i="1" dirty="0" smtClean="0">
                <a:latin typeface="Times New Roman" panose="02020603050405020304" pitchFamily="18" charset="0"/>
                <a:cs typeface="Times New Roman" panose="02020603050405020304" pitchFamily="18" charset="0"/>
              </a:rPr>
              <a:t>Five</a:t>
            </a:r>
            <a:r>
              <a:rPr lang="en-US" dirty="0" smtClean="0">
                <a:latin typeface="Times New Roman" panose="02020603050405020304" pitchFamily="18" charset="0"/>
                <a:cs typeface="Times New Roman" panose="02020603050405020304" pitchFamily="18" charset="0"/>
              </a:rPr>
              <a:t> story.</a:t>
            </a:r>
          </a:p>
          <a:p>
            <a:r>
              <a:rPr lang="en-US" dirty="0" smtClean="0">
                <a:latin typeface="Times New Roman"/>
                <a:ea typeface="Calibri"/>
              </a:rPr>
              <a:t>Total </a:t>
            </a:r>
            <a:r>
              <a:rPr lang="en-US" dirty="0">
                <a:latin typeface="Times New Roman"/>
                <a:ea typeface="Calibri"/>
              </a:rPr>
              <a:t>area equals to 6770 </a:t>
            </a:r>
            <a:r>
              <a:rPr lang="en-US" dirty="0" smtClean="0">
                <a:latin typeface="Times New Roman"/>
                <a:ea typeface="Calibri"/>
              </a:rPr>
              <a:t>m2.</a:t>
            </a:r>
            <a:endParaRPr lang="en-US" dirty="0">
              <a:latin typeface="Times New Roman" panose="02020603050405020304" pitchFamily="18" charset="0"/>
              <a:cs typeface="Times New Roman" panose="02020603050405020304" pitchFamily="18" charset="0"/>
            </a:endParaRPr>
          </a:p>
          <a:p>
            <a:endParaRPr lang="en-US" dirty="0"/>
          </a:p>
        </p:txBody>
      </p:sp>
      <p:sp>
        <p:nvSpPr>
          <p:cNvPr id="4" name="TextBox 3"/>
          <p:cNvSpPr txBox="1"/>
          <p:nvPr/>
        </p:nvSpPr>
        <p:spPr>
          <a:xfrm>
            <a:off x="11642103" y="6220485"/>
            <a:ext cx="766713" cy="707886"/>
          </a:xfrm>
          <a:prstGeom prst="rect">
            <a:avLst/>
          </a:prstGeom>
          <a:noFill/>
        </p:spPr>
        <p:txBody>
          <a:bodyPr wrap="square" rtlCol="0">
            <a:spAutoFit/>
          </a:bodyPr>
          <a:lstStyle/>
          <a:p>
            <a:r>
              <a:rPr lang="ar-SA" sz="4000" b="1" dirty="0" smtClean="0">
                <a:solidFill>
                  <a:schemeClr val="bg1"/>
                </a:solidFill>
              </a:rPr>
              <a:t>8</a:t>
            </a:r>
            <a:endParaRPr lang="en-US" sz="4000" b="1" dirty="0">
              <a:solidFill>
                <a:schemeClr val="bg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7516" y="648586"/>
            <a:ext cx="6014484" cy="525234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584041"/>
            <a:ext cx="6177516" cy="4273959"/>
          </a:xfrm>
          <a:prstGeom prst="rect">
            <a:avLst/>
          </a:prstGeom>
        </p:spPr>
      </p:pic>
    </p:spTree>
    <p:extLst>
      <p:ext uri="{BB962C8B-B14F-4D97-AF65-F5344CB8AC3E}">
        <p14:creationId xmlns:p14="http://schemas.microsoft.com/office/powerpoint/2010/main" val="183213362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65176" y="272715"/>
            <a:ext cx="4782312" cy="523220"/>
          </a:xfrm>
          <a:prstGeom prst="rect">
            <a:avLst/>
          </a:prstGeom>
          <a:noFill/>
        </p:spPr>
        <p:txBody>
          <a:bodyPr wrap="square" rtlCol="0">
            <a:spAutoFit/>
          </a:bodyPr>
          <a:lstStyle/>
          <a:p>
            <a:r>
              <a:rPr lang="en-US" sz="2800" dirty="0" smtClean="0"/>
              <a:t>Power design  </a:t>
            </a:r>
            <a:endParaRPr lang="en-US" sz="2800" dirty="0"/>
          </a:p>
        </p:txBody>
      </p:sp>
      <p:pic>
        <p:nvPicPr>
          <p:cNvPr id="9" name="Picture 8"/>
          <p:cNvPicPr>
            <a:picLocks noChangeAspect="1"/>
          </p:cNvPicPr>
          <p:nvPr/>
        </p:nvPicPr>
        <p:blipFill>
          <a:blip r:embed="rId2"/>
          <a:stretch>
            <a:fillRect/>
          </a:stretch>
        </p:blipFill>
        <p:spPr>
          <a:xfrm>
            <a:off x="78867" y="4113427"/>
            <a:ext cx="3219450" cy="1905000"/>
          </a:xfrm>
          <a:prstGeom prst="rect">
            <a:avLst/>
          </a:prstGeom>
        </p:spPr>
      </p:pic>
      <p:sp>
        <p:nvSpPr>
          <p:cNvPr id="10" name="Rectangle 9"/>
          <p:cNvSpPr/>
          <p:nvPr/>
        </p:nvSpPr>
        <p:spPr>
          <a:xfrm>
            <a:off x="78867" y="2089150"/>
            <a:ext cx="6096000" cy="1984518"/>
          </a:xfrm>
          <a:prstGeom prst="rect">
            <a:avLst/>
          </a:prstGeom>
        </p:spPr>
        <p:txBody>
          <a:bodyPr>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DF: diversity factor for lighting = 0.90</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DF: for socket =0.30.</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SF: safety factor = 1.20.</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220: electrical voltage for 1 phase.</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380: electrical voltage for 3 phase.</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1" name="Rectangle 10"/>
          <p:cNvSpPr/>
          <p:nvPr/>
        </p:nvSpPr>
        <p:spPr>
          <a:xfrm>
            <a:off x="78867" y="6018427"/>
            <a:ext cx="1333698"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current load</a:t>
            </a:r>
            <a:endParaRPr lang="en-US" dirty="0"/>
          </a:p>
        </p:txBody>
      </p:sp>
      <p:sp>
        <p:nvSpPr>
          <p:cNvPr id="12" name="Rectangle 11"/>
          <p:cNvSpPr/>
          <p:nvPr/>
        </p:nvSpPr>
        <p:spPr>
          <a:xfrm>
            <a:off x="-216408" y="795935"/>
            <a:ext cx="11436096" cy="981423"/>
          </a:xfrm>
          <a:prstGeom prst="rect">
            <a:avLst/>
          </a:prstGeom>
        </p:spPr>
        <p:txBody>
          <a:bodyPr wrap="square">
            <a:spAutoFit/>
          </a:bodyPr>
          <a:lstStyle/>
          <a:p>
            <a:pPr marL="228600" marR="0">
              <a:lnSpc>
                <a:spcPct val="107000"/>
              </a:lnSpc>
              <a:spcBef>
                <a:spcPts val="0"/>
              </a:spcBef>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In this building, the electrical design is intended to provide adequate power for all sockets and luminaires, and every system requires electricity, so these are the results obtained after performing all calculations and applying the equation of electric.in this section we provide the power design, Electrical sockets, circuit breaker boards and earthling system.</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4" name="Rectangle 13"/>
          <p:cNvSpPr/>
          <p:nvPr/>
        </p:nvSpPr>
        <p:spPr>
          <a:xfrm>
            <a:off x="4511928" y="2662566"/>
            <a:ext cx="6808343" cy="4661533"/>
          </a:xfrm>
          <a:prstGeom prst="rect">
            <a:avLst/>
          </a:prstGeom>
        </p:spPr>
        <p:txBody>
          <a:bodyPr wrap="square">
            <a:spAutoFit/>
          </a:bodyPr>
          <a:lstStyle/>
          <a:p>
            <a:pPr>
              <a:lnSpc>
                <a:spcPct val="107000"/>
              </a:lnSpc>
              <a:spcAft>
                <a:spcPts val="800"/>
              </a:spcAft>
              <a:tabLst>
                <a:tab pos="526415" algn="l"/>
              </a:tabLst>
            </a:pPr>
            <a:r>
              <a:rPr lang="en-US" dirty="0">
                <a:latin typeface="Times New Roman" panose="02020603050405020304" pitchFamily="18" charset="0"/>
                <a:ea typeface="Calibri" panose="020F0502020204030204" pitchFamily="34" charset="0"/>
                <a:cs typeface="Arial" panose="020B0604020202020204" pitchFamily="34" charset="0"/>
              </a:rPr>
              <a:t>HVAV system need 240.62 kW.</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526415" algn="l"/>
              </a:tabLst>
            </a:pPr>
            <a:r>
              <a:rPr lang="en-US" dirty="0">
                <a:latin typeface="Times New Roman" panose="02020603050405020304" pitchFamily="18" charset="0"/>
                <a:ea typeface="Calibri" panose="020F0502020204030204" pitchFamily="34" charset="0"/>
                <a:cs typeface="Arial" panose="020B0604020202020204" pitchFamily="34" charset="0"/>
              </a:rPr>
              <a:t>Elevator calculation </a:t>
            </a:r>
            <a:endParaRPr lang="en-US" sz="1600" dirty="0">
              <a:latin typeface="Calibri" panose="020F0502020204030204" pitchFamily="34" charset="0"/>
              <a:ea typeface="Calibri" panose="020F0502020204030204" pitchFamily="34" charset="0"/>
              <a:cs typeface="Arial" panose="020B0604020202020204" pitchFamily="34" charset="0"/>
            </a:endParaRPr>
          </a:p>
          <a:p>
            <a:pP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Power of elevator = mass in kg x acceleration x (h </a:t>
            </a:r>
            <a:r>
              <a:rPr lang="en-US" baseline="-25000" dirty="0">
                <a:solidFill>
                  <a:srgbClr val="44546A"/>
                </a:solidFill>
                <a:latin typeface="Times New Roman" panose="02020603050405020304" pitchFamily="18" charset="0"/>
                <a:ea typeface="Calibri" panose="020F0502020204030204" pitchFamily="34" charset="0"/>
                <a:cs typeface="Arial" panose="020B0604020202020204" pitchFamily="34" charset="0"/>
              </a:rPr>
              <a:t>final</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 – h </a:t>
            </a:r>
            <a:r>
              <a:rPr lang="en-US" baseline="-25000" dirty="0">
                <a:solidFill>
                  <a:srgbClr val="44546A"/>
                </a:solidFill>
                <a:latin typeface="Times New Roman" panose="02020603050405020304" pitchFamily="18" charset="0"/>
                <a:ea typeface="Calibri" panose="020F0502020204030204" pitchFamily="34" charset="0"/>
                <a:cs typeface="Arial" panose="020B0604020202020204" pitchFamily="34" charset="0"/>
              </a:rPr>
              <a:t>initial</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 speed (m/sec)</a:t>
            </a:r>
            <a:endParaRPr lang="en-US" sz="1100" i="1" dirty="0">
              <a:solidFill>
                <a:srgbClr val="44546A"/>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Power of one elevator = [(1200 x 9.81 x (20.3 – 0)] / 2 = </a:t>
            </a:r>
            <a:r>
              <a:rPr lang="en-US" dirty="0">
                <a:latin typeface="Times New Roman" panose="02020603050405020304" pitchFamily="18" charset="0"/>
                <a:ea typeface="Times New Roman" panose="02020603050405020304" pitchFamily="18" charset="0"/>
                <a:cs typeface="Arial" panose="020B0604020202020204" pitchFamily="34" charset="0"/>
              </a:rPr>
              <a:t>119486 </a:t>
            </a:r>
            <a:r>
              <a:rPr lang="en-US" dirty="0" smtClean="0">
                <a:latin typeface="Times New Roman" panose="02020603050405020304" pitchFamily="18" charset="0"/>
                <a:ea typeface="Times New Roman" panose="02020603050405020304" pitchFamily="18" charset="0"/>
                <a:cs typeface="Arial" panose="020B0604020202020204" pitchFamily="34" charset="0"/>
              </a:rPr>
              <a:t>watt</a:t>
            </a:r>
          </a:p>
          <a:p>
            <a:pPr>
              <a:lnSpc>
                <a:spcPct val="107000"/>
              </a:lnSpc>
              <a:spcAft>
                <a:spcPts val="80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Total power for ground floor = 23185.7 W</a:t>
            </a:r>
          </a:p>
          <a:p>
            <a:pPr>
              <a:lnSpc>
                <a:spcPct val="107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Total power for </a:t>
            </a:r>
            <a:r>
              <a:rPr lang="en-US" dirty="0" smtClean="0">
                <a:latin typeface="Times New Roman" panose="02020603050405020304" pitchFamily="18" charset="0"/>
                <a:ea typeface="Times New Roman" panose="02020603050405020304" pitchFamily="18" charset="0"/>
                <a:cs typeface="Arial" panose="020B0604020202020204" pitchFamily="34" charset="0"/>
              </a:rPr>
              <a:t>first floor </a:t>
            </a:r>
            <a:r>
              <a:rPr lang="en-US" dirty="0">
                <a:latin typeface="Times New Roman" panose="02020603050405020304" pitchFamily="18" charset="0"/>
                <a:ea typeface="Times New Roman" panose="02020603050405020304" pitchFamily="18" charset="0"/>
                <a:cs typeface="Arial" panose="020B0604020202020204" pitchFamily="34" charset="0"/>
              </a:rPr>
              <a:t>= </a:t>
            </a:r>
            <a:r>
              <a:rPr lang="en-US" dirty="0" smtClean="0">
                <a:latin typeface="Times New Roman" panose="02020603050405020304" pitchFamily="18" charset="0"/>
                <a:ea typeface="Times New Roman" panose="02020603050405020304" pitchFamily="18" charset="0"/>
                <a:cs typeface="Arial" panose="020B0604020202020204" pitchFamily="34" charset="0"/>
              </a:rPr>
              <a:t>21806 </a:t>
            </a:r>
            <a:r>
              <a:rPr lang="en-US" dirty="0">
                <a:latin typeface="Times New Roman" panose="02020603050405020304" pitchFamily="18" charset="0"/>
                <a:ea typeface="Times New Roman" panose="02020603050405020304" pitchFamily="18" charset="0"/>
                <a:cs typeface="Arial" panose="020B0604020202020204" pitchFamily="34" charset="0"/>
              </a:rPr>
              <a:t>W</a:t>
            </a:r>
          </a:p>
          <a:p>
            <a:pPr>
              <a:lnSpc>
                <a:spcPct val="107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Total power for </a:t>
            </a:r>
            <a:r>
              <a:rPr lang="en-US" dirty="0" smtClean="0">
                <a:latin typeface="Times New Roman" panose="02020603050405020304" pitchFamily="18" charset="0"/>
                <a:ea typeface="Times New Roman" panose="02020603050405020304" pitchFamily="18" charset="0"/>
                <a:cs typeface="Arial" panose="020B0604020202020204" pitchFamily="34" charset="0"/>
              </a:rPr>
              <a:t>second </a:t>
            </a:r>
            <a:r>
              <a:rPr lang="en-US" dirty="0">
                <a:latin typeface="Times New Roman" panose="02020603050405020304" pitchFamily="18" charset="0"/>
                <a:ea typeface="Times New Roman" panose="02020603050405020304" pitchFamily="18" charset="0"/>
                <a:cs typeface="Arial" panose="020B0604020202020204" pitchFamily="34" charset="0"/>
              </a:rPr>
              <a:t>floor = </a:t>
            </a:r>
            <a:r>
              <a:rPr lang="en-US" dirty="0" smtClean="0">
                <a:latin typeface="Times New Roman" panose="02020603050405020304" pitchFamily="18" charset="0"/>
                <a:ea typeface="Times New Roman" panose="02020603050405020304" pitchFamily="18" charset="0"/>
                <a:cs typeface="Arial" panose="020B0604020202020204" pitchFamily="34" charset="0"/>
              </a:rPr>
              <a:t>26304.3 W</a:t>
            </a:r>
          </a:p>
          <a:p>
            <a:pPr>
              <a:lnSpc>
                <a:spcPct val="107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Total power for </a:t>
            </a:r>
            <a:r>
              <a:rPr lang="en-US" dirty="0" smtClean="0">
                <a:latin typeface="Times New Roman" panose="02020603050405020304" pitchFamily="18" charset="0"/>
                <a:ea typeface="Times New Roman" panose="02020603050405020304" pitchFamily="18" charset="0"/>
                <a:cs typeface="Arial" panose="020B0604020202020204" pitchFamily="34" charset="0"/>
              </a:rPr>
              <a:t>third floor </a:t>
            </a:r>
            <a:r>
              <a:rPr lang="en-US" dirty="0">
                <a:latin typeface="Times New Roman" panose="02020603050405020304" pitchFamily="18" charset="0"/>
                <a:ea typeface="Times New Roman" panose="02020603050405020304" pitchFamily="18" charset="0"/>
                <a:cs typeface="Arial" panose="020B0604020202020204" pitchFamily="34" charset="0"/>
              </a:rPr>
              <a:t>= </a:t>
            </a:r>
            <a:r>
              <a:rPr lang="en-US" dirty="0" smtClean="0">
                <a:latin typeface="Times New Roman" panose="02020603050405020304" pitchFamily="18" charset="0"/>
                <a:ea typeface="Times New Roman" panose="02020603050405020304" pitchFamily="18" charset="0"/>
                <a:cs typeface="Arial" panose="020B0604020202020204" pitchFamily="34" charset="0"/>
              </a:rPr>
              <a:t>19809 </a:t>
            </a:r>
            <a:r>
              <a:rPr lang="en-US" dirty="0">
                <a:latin typeface="Times New Roman" panose="02020603050405020304" pitchFamily="18" charset="0"/>
                <a:ea typeface="Times New Roman" panose="02020603050405020304" pitchFamily="18" charset="0"/>
                <a:cs typeface="Arial" panose="020B0604020202020204" pitchFamily="34" charset="0"/>
              </a:rPr>
              <a:t>W</a:t>
            </a:r>
          </a:p>
          <a:p>
            <a:pPr>
              <a:lnSpc>
                <a:spcPct val="107000"/>
              </a:lnSpc>
              <a:spcAft>
                <a:spcPts val="800"/>
              </a:spcAft>
            </a:pPr>
            <a:endParaRPr lang="en-US" dirty="0">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800"/>
              </a:spcAft>
            </a:pPr>
            <a:endParaRPr lang="en-US" dirty="0" smtClean="0">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80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5" name="TextBox 14"/>
          <p:cNvSpPr txBox="1"/>
          <p:nvPr/>
        </p:nvSpPr>
        <p:spPr>
          <a:xfrm>
            <a:off x="4672901" y="2089150"/>
            <a:ext cx="3133344" cy="369332"/>
          </a:xfrm>
          <a:prstGeom prst="rect">
            <a:avLst/>
          </a:prstGeom>
          <a:noFill/>
        </p:spPr>
        <p:txBody>
          <a:bodyPr wrap="square" rtlCol="0">
            <a:spAutoFit/>
          </a:bodyPr>
          <a:lstStyle/>
          <a:p>
            <a:r>
              <a:rPr lang="en-US" dirty="0" smtClean="0"/>
              <a:t>Calculation power design </a:t>
            </a:r>
            <a:endParaRPr lang="en-US" dirty="0"/>
          </a:p>
        </p:txBody>
      </p:sp>
      <p:cxnSp>
        <p:nvCxnSpPr>
          <p:cNvPr id="17" name="Straight Connector 16"/>
          <p:cNvCxnSpPr/>
          <p:nvPr/>
        </p:nvCxnSpPr>
        <p:spPr>
          <a:xfrm>
            <a:off x="4334256" y="1777358"/>
            <a:ext cx="18288" cy="508064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316308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5057" y="657225"/>
            <a:ext cx="5695950" cy="6045327"/>
          </a:xfrm>
          <a:prstGeom prst="rect">
            <a:avLst/>
          </a:prstGeom>
        </p:spPr>
      </p:pic>
      <p:sp>
        <p:nvSpPr>
          <p:cNvPr id="8" name="TextBox 7"/>
          <p:cNvSpPr txBox="1"/>
          <p:nvPr/>
        </p:nvSpPr>
        <p:spPr>
          <a:xfrm>
            <a:off x="192024" y="146304"/>
            <a:ext cx="4764024" cy="369332"/>
          </a:xfrm>
          <a:prstGeom prst="rect">
            <a:avLst/>
          </a:prstGeom>
          <a:noFill/>
        </p:spPr>
        <p:txBody>
          <a:bodyPr wrap="square" rtlCol="0">
            <a:spAutoFit/>
          </a:bodyPr>
          <a:lstStyle/>
          <a:p>
            <a:r>
              <a:rPr lang="en-US" dirty="0" smtClean="0"/>
              <a:t>Power design  </a:t>
            </a:r>
            <a:endParaRPr lang="en-US" dirty="0"/>
          </a:p>
        </p:txBody>
      </p:sp>
      <p:pic>
        <p:nvPicPr>
          <p:cNvPr id="9" name="Picture 8"/>
          <p:cNvPicPr>
            <a:picLocks noChangeAspect="1"/>
          </p:cNvPicPr>
          <p:nvPr/>
        </p:nvPicPr>
        <p:blipFill>
          <a:blip r:embed="rId3"/>
          <a:stretch>
            <a:fillRect/>
          </a:stretch>
        </p:blipFill>
        <p:spPr>
          <a:xfrm>
            <a:off x="6281166" y="657224"/>
            <a:ext cx="5372100" cy="6045327"/>
          </a:xfrm>
          <a:prstGeom prst="rect">
            <a:avLst/>
          </a:prstGeom>
        </p:spPr>
      </p:pic>
      <p:sp>
        <p:nvSpPr>
          <p:cNvPr id="10" name="TextBox 9"/>
          <p:cNvSpPr txBox="1"/>
          <p:nvPr/>
        </p:nvSpPr>
        <p:spPr>
          <a:xfrm>
            <a:off x="2633472" y="850392"/>
            <a:ext cx="2322576" cy="369332"/>
          </a:xfrm>
          <a:prstGeom prst="rect">
            <a:avLst/>
          </a:prstGeom>
          <a:noFill/>
        </p:spPr>
        <p:txBody>
          <a:bodyPr wrap="square" rtlCol="0">
            <a:spAutoFit/>
          </a:bodyPr>
          <a:lstStyle/>
          <a:p>
            <a:r>
              <a:rPr lang="en-US" dirty="0" smtClean="0"/>
              <a:t>Ground floor </a:t>
            </a:r>
            <a:endParaRPr lang="en-US" dirty="0"/>
          </a:p>
        </p:txBody>
      </p:sp>
    </p:spTree>
    <p:extLst>
      <p:ext uri="{BB962C8B-B14F-4D97-AF65-F5344CB8AC3E}">
        <p14:creationId xmlns:p14="http://schemas.microsoft.com/office/powerpoint/2010/main" val="330195965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82806" y="281678"/>
            <a:ext cx="6236866" cy="584775"/>
          </a:xfrm>
          <a:prstGeom prst="rect">
            <a:avLst/>
          </a:prstGeom>
        </p:spPr>
        <p:txBody>
          <a:bodyPr wrap="square">
            <a:spAutoFit/>
          </a:bodyPr>
          <a:lstStyle/>
          <a:p>
            <a:r>
              <a:rPr lang="en-US" sz="3200" dirty="0">
                <a:latin typeface="Calibri" panose="020F0502020204030204" pitchFamily="34" charset="0"/>
                <a:ea typeface="Calibri" panose="020F0502020204030204" pitchFamily="34" charset="0"/>
                <a:cs typeface="Arial" panose="020B0604020202020204" pitchFamily="34" charset="0"/>
              </a:rPr>
              <a:t>Main circuit breaker for building</a:t>
            </a:r>
            <a:endParaRPr lang="en-US" sz="3200" dirty="0"/>
          </a:p>
        </p:txBody>
      </p:sp>
      <p:graphicFrame>
        <p:nvGraphicFramePr>
          <p:cNvPr id="8" name="Table 7"/>
          <p:cNvGraphicFramePr>
            <a:graphicFrameLocks noGrp="1"/>
          </p:cNvGraphicFramePr>
          <p:nvPr>
            <p:extLst>
              <p:ext uri="{D42A27DB-BD31-4B8C-83A1-F6EECF244321}">
                <p14:modId xmlns:p14="http://schemas.microsoft.com/office/powerpoint/2010/main" val="2853040507"/>
              </p:ext>
            </p:extLst>
          </p:nvPr>
        </p:nvGraphicFramePr>
        <p:xfrm>
          <a:off x="282806" y="1810513"/>
          <a:ext cx="7833297" cy="3008374"/>
        </p:xfrm>
        <a:graphic>
          <a:graphicData uri="http://schemas.openxmlformats.org/drawingml/2006/table">
            <a:tbl>
              <a:tblPr firstRow="1" firstCol="1" bandRow="1">
                <a:tableStyleId>{5C22544A-7EE6-4342-B048-85BDC9FD1C3A}</a:tableStyleId>
              </a:tblPr>
              <a:tblGrid>
                <a:gridCol w="1139659">
                  <a:extLst>
                    <a:ext uri="{9D8B030D-6E8A-4147-A177-3AD203B41FA5}">
                      <a16:colId xmlns:a16="http://schemas.microsoft.com/office/drawing/2014/main" val="3829244590"/>
                    </a:ext>
                  </a:extLst>
                </a:gridCol>
                <a:gridCol w="827964">
                  <a:extLst>
                    <a:ext uri="{9D8B030D-6E8A-4147-A177-3AD203B41FA5}">
                      <a16:colId xmlns:a16="http://schemas.microsoft.com/office/drawing/2014/main" val="3029625324"/>
                    </a:ext>
                  </a:extLst>
                </a:gridCol>
                <a:gridCol w="866647">
                  <a:extLst>
                    <a:ext uri="{9D8B030D-6E8A-4147-A177-3AD203B41FA5}">
                      <a16:colId xmlns:a16="http://schemas.microsoft.com/office/drawing/2014/main" val="4148492101"/>
                    </a:ext>
                  </a:extLst>
                </a:gridCol>
                <a:gridCol w="866647">
                  <a:extLst>
                    <a:ext uri="{9D8B030D-6E8A-4147-A177-3AD203B41FA5}">
                      <a16:colId xmlns:a16="http://schemas.microsoft.com/office/drawing/2014/main" val="3527709252"/>
                    </a:ext>
                  </a:extLst>
                </a:gridCol>
                <a:gridCol w="866647">
                  <a:extLst>
                    <a:ext uri="{9D8B030D-6E8A-4147-A177-3AD203B41FA5}">
                      <a16:colId xmlns:a16="http://schemas.microsoft.com/office/drawing/2014/main" val="1004234799"/>
                    </a:ext>
                  </a:extLst>
                </a:gridCol>
                <a:gridCol w="892683">
                  <a:extLst>
                    <a:ext uri="{9D8B030D-6E8A-4147-A177-3AD203B41FA5}">
                      <a16:colId xmlns:a16="http://schemas.microsoft.com/office/drawing/2014/main" val="2273997821"/>
                    </a:ext>
                  </a:extLst>
                </a:gridCol>
                <a:gridCol w="699269">
                  <a:extLst>
                    <a:ext uri="{9D8B030D-6E8A-4147-A177-3AD203B41FA5}">
                      <a16:colId xmlns:a16="http://schemas.microsoft.com/office/drawing/2014/main" val="4095194330"/>
                    </a:ext>
                  </a:extLst>
                </a:gridCol>
                <a:gridCol w="929878">
                  <a:extLst>
                    <a:ext uri="{9D8B030D-6E8A-4147-A177-3AD203B41FA5}">
                      <a16:colId xmlns:a16="http://schemas.microsoft.com/office/drawing/2014/main" val="4056546883"/>
                    </a:ext>
                  </a:extLst>
                </a:gridCol>
                <a:gridCol w="743903">
                  <a:extLst>
                    <a:ext uri="{9D8B030D-6E8A-4147-A177-3AD203B41FA5}">
                      <a16:colId xmlns:a16="http://schemas.microsoft.com/office/drawing/2014/main" val="3466456500"/>
                    </a:ext>
                  </a:extLst>
                </a:gridCol>
              </a:tblGrid>
              <a:tr h="228967">
                <a:tc gridSpan="9">
                  <a:txBody>
                    <a:bodyPr/>
                    <a:lstStyle/>
                    <a:p>
                      <a:pPr marL="0" marR="0" algn="ctr">
                        <a:lnSpc>
                          <a:spcPct val="107000"/>
                        </a:lnSpc>
                        <a:spcBef>
                          <a:spcPts val="0"/>
                        </a:spcBef>
                        <a:spcAft>
                          <a:spcPts val="0"/>
                        </a:spcAft>
                      </a:pPr>
                      <a:r>
                        <a:rPr lang="en-US" sz="1100" dirty="0">
                          <a:effectLst/>
                        </a:rPr>
                        <a:t>Main Circuit Breaker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32338458"/>
                  </a:ext>
                </a:extLst>
              </a:tr>
              <a:tr h="947671">
                <a:tc>
                  <a:txBody>
                    <a:bodyPr/>
                    <a:lstStyle/>
                    <a:p>
                      <a:pPr marL="0" marR="0" algn="ctr">
                        <a:lnSpc>
                          <a:spcPct val="107000"/>
                        </a:lnSpc>
                        <a:spcBef>
                          <a:spcPts val="0"/>
                        </a:spcBef>
                        <a:spcAft>
                          <a:spcPts val="0"/>
                        </a:spcAft>
                      </a:pPr>
                      <a:r>
                        <a:rPr lang="en-US" sz="1100" dirty="0">
                          <a:effectLst/>
                        </a:rPr>
                        <a:t>Floor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Circuit board name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Total Power (W)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400" dirty="0" err="1">
                          <a:effectLst/>
                        </a:rPr>
                        <a:t>I</a:t>
                      </a:r>
                      <a:r>
                        <a:rPr lang="en-US" sz="1200" dirty="0" err="1">
                          <a:effectLst/>
                        </a:rPr>
                        <a:t>l</a:t>
                      </a:r>
                      <a:r>
                        <a:rPr lang="en-US" sz="800" dirty="0" err="1">
                          <a:effectLst/>
                        </a:rPr>
                        <a:t>oad</a:t>
                      </a:r>
                      <a:r>
                        <a:rPr lang="en-US" sz="1200" dirty="0">
                          <a:effectLst/>
                        </a:rPr>
                        <a:t>  (A)</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200">
                          <a:effectLst/>
                        </a:rPr>
                        <a:t>I</a:t>
                      </a:r>
                      <a:r>
                        <a:rPr lang="en-US" sz="1100">
                          <a:effectLst/>
                        </a:rPr>
                        <a:t> C.B (A)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200">
                          <a:effectLst/>
                        </a:rPr>
                        <a:t>I </a:t>
                      </a:r>
                      <a:r>
                        <a:rPr lang="en-US" sz="1100">
                          <a:effectLst/>
                        </a:rPr>
                        <a:t>cable (A)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Circuit Breaker (A)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Cable Cross- secton area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Phase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21136776"/>
                  </a:ext>
                </a:extLst>
              </a:tr>
              <a:tr h="228967">
                <a:tc>
                  <a:txBody>
                    <a:bodyPr/>
                    <a:lstStyle/>
                    <a:p>
                      <a:pPr marL="0" marR="0" algn="ctr">
                        <a:lnSpc>
                          <a:spcPct val="107000"/>
                        </a:lnSpc>
                        <a:spcBef>
                          <a:spcPts val="0"/>
                        </a:spcBef>
                        <a:spcAft>
                          <a:spcPts val="0"/>
                        </a:spcAft>
                      </a:pPr>
                      <a:r>
                        <a:rPr lang="en-US" sz="1100">
                          <a:effectLst/>
                        </a:rPr>
                        <a:t>Master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DB.0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23185.7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94.85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109.08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125.44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50 mm^2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 Phase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16239240"/>
                  </a:ext>
                </a:extLst>
              </a:tr>
              <a:tr h="228967">
                <a:tc>
                  <a:txBody>
                    <a:bodyPr/>
                    <a:lstStyle/>
                    <a:p>
                      <a:pPr marL="0" marR="0" algn="ctr">
                        <a:lnSpc>
                          <a:spcPct val="107000"/>
                        </a:lnSpc>
                        <a:spcBef>
                          <a:spcPts val="0"/>
                        </a:spcBef>
                        <a:spcAft>
                          <a:spcPts val="0"/>
                        </a:spcAft>
                      </a:pPr>
                      <a:r>
                        <a:rPr lang="en-US" sz="1100">
                          <a:effectLst/>
                        </a:rPr>
                        <a:t>First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DB.1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21806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89.21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102.59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117.98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50 mm^2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 Phase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11278204"/>
                  </a:ext>
                </a:extLst>
              </a:tr>
              <a:tr h="228967">
                <a:tc>
                  <a:txBody>
                    <a:bodyPr/>
                    <a:lstStyle/>
                    <a:p>
                      <a:pPr marL="0" marR="0" algn="ctr">
                        <a:lnSpc>
                          <a:spcPct val="107000"/>
                        </a:lnSpc>
                        <a:spcBef>
                          <a:spcPts val="0"/>
                        </a:spcBef>
                        <a:spcAft>
                          <a:spcPts val="0"/>
                        </a:spcAft>
                      </a:pPr>
                      <a:r>
                        <a:rPr lang="en-US" sz="1100">
                          <a:effectLst/>
                        </a:rPr>
                        <a:t>Second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DB.2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26304.3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107.61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123.75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142.31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50 mm^2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 Phase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87869344"/>
                  </a:ext>
                </a:extLst>
              </a:tr>
              <a:tr h="228967">
                <a:tc>
                  <a:txBody>
                    <a:bodyPr/>
                    <a:lstStyle/>
                    <a:p>
                      <a:pPr marL="0" marR="0" algn="ctr">
                        <a:lnSpc>
                          <a:spcPct val="107000"/>
                        </a:lnSpc>
                        <a:spcBef>
                          <a:spcPts val="0"/>
                        </a:spcBef>
                        <a:spcAft>
                          <a:spcPts val="0"/>
                        </a:spcAft>
                      </a:pPr>
                      <a:r>
                        <a:rPr lang="en-US" sz="1100">
                          <a:effectLst/>
                        </a:rPr>
                        <a:t>Basement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DB.3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3300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13.50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15.53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17.85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4 mm^2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 Phase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48557001"/>
                  </a:ext>
                </a:extLst>
              </a:tr>
              <a:tr h="228967">
                <a:tc>
                  <a:txBody>
                    <a:bodyPr/>
                    <a:lstStyle/>
                    <a:p>
                      <a:pPr marL="0" marR="0" algn="ctr">
                        <a:lnSpc>
                          <a:spcPct val="107000"/>
                        </a:lnSpc>
                        <a:spcBef>
                          <a:spcPts val="0"/>
                        </a:spcBef>
                        <a:spcAft>
                          <a:spcPts val="0"/>
                        </a:spcAft>
                      </a:pPr>
                      <a:r>
                        <a:rPr lang="en-US" sz="1100">
                          <a:effectLst/>
                        </a:rPr>
                        <a:t>Third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DB.4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19809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81.04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93.19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107.17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50 mm^2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 Phase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212052700"/>
                  </a:ext>
                </a:extLst>
              </a:tr>
              <a:tr h="228967">
                <a:tc>
                  <a:txBody>
                    <a:bodyPr/>
                    <a:lstStyle/>
                    <a:p>
                      <a:pPr marL="0" marR="0" algn="ctr">
                        <a:lnSpc>
                          <a:spcPct val="107000"/>
                        </a:lnSpc>
                        <a:spcBef>
                          <a:spcPts val="0"/>
                        </a:spcBef>
                        <a:spcAft>
                          <a:spcPts val="0"/>
                        </a:spcAft>
                      </a:pPr>
                      <a:r>
                        <a:rPr lang="en-US" sz="1100">
                          <a:effectLst/>
                        </a:rPr>
                        <a:t>HVAC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M.C.B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240620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290.00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333.50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383.53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400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240 mm^2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 Phase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28499455"/>
                  </a:ext>
                </a:extLst>
              </a:tr>
              <a:tr h="228967">
                <a:tc>
                  <a:txBody>
                    <a:bodyPr/>
                    <a:lstStyle/>
                    <a:p>
                      <a:pPr marL="0" marR="0" algn="ctr">
                        <a:lnSpc>
                          <a:spcPct val="107000"/>
                        </a:lnSpc>
                        <a:spcBef>
                          <a:spcPts val="0"/>
                        </a:spcBef>
                        <a:spcAft>
                          <a:spcPts val="0"/>
                        </a:spcAft>
                      </a:pPr>
                      <a:r>
                        <a:rPr lang="en-US" sz="1100">
                          <a:effectLst/>
                        </a:rPr>
                        <a:t>Elevator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M.C.B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35316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144.47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166.15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191.07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66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25 mm^2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 Phase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22864699"/>
                  </a:ext>
                </a:extLst>
              </a:tr>
              <a:tr h="228967">
                <a:tc>
                  <a:txBody>
                    <a:bodyPr/>
                    <a:lstStyle/>
                    <a:p>
                      <a:pPr marL="0" marR="0" algn="ctr">
                        <a:lnSpc>
                          <a:spcPct val="107000"/>
                        </a:lnSpc>
                        <a:spcBef>
                          <a:spcPts val="0"/>
                        </a:spcBef>
                        <a:spcAft>
                          <a:spcPts val="0"/>
                        </a:spcAft>
                      </a:pPr>
                      <a:r>
                        <a:rPr lang="en-US" sz="1100">
                          <a:effectLst/>
                        </a:rPr>
                        <a:t>M.C,B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370341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100">
                          <a:effectLst/>
                        </a:rPr>
                        <a:t>506.41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100">
                          <a:effectLst/>
                        </a:rPr>
                        <a:t>582.37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100">
                          <a:effectLst/>
                        </a:rPr>
                        <a:t>669.72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100">
                          <a:effectLst/>
                        </a:rPr>
                        <a:t>723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550 mm^2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3 Phase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00052538"/>
                  </a:ext>
                </a:extLst>
              </a:tr>
            </a:tbl>
          </a:graphicData>
        </a:graphic>
      </p:graphicFrame>
      <p:pic>
        <p:nvPicPr>
          <p:cNvPr id="10" name="Picture 9"/>
          <p:cNvPicPr/>
          <p:nvPr/>
        </p:nvPicPr>
        <p:blipFill>
          <a:blip r:embed="rId2">
            <a:extLst>
              <a:ext uri="{28A0092B-C50C-407E-A947-70E740481C1C}">
                <a14:useLocalDpi xmlns:a14="http://schemas.microsoft.com/office/drawing/2010/main" val="0"/>
              </a:ext>
            </a:extLst>
          </a:blip>
          <a:stretch>
            <a:fillRect/>
          </a:stretch>
        </p:blipFill>
        <p:spPr>
          <a:xfrm>
            <a:off x="8116103" y="1133856"/>
            <a:ext cx="4075897" cy="3923919"/>
          </a:xfrm>
          <a:prstGeom prst="rect">
            <a:avLst/>
          </a:prstGeom>
        </p:spPr>
      </p:pic>
    </p:spTree>
    <p:extLst>
      <p:ext uri="{BB962C8B-B14F-4D97-AF65-F5344CB8AC3E}">
        <p14:creationId xmlns:p14="http://schemas.microsoft.com/office/powerpoint/2010/main" val="265578174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122474066"/>
              </p:ext>
            </p:extLst>
          </p:nvPr>
        </p:nvGraphicFramePr>
        <p:xfrm>
          <a:off x="132268" y="1234438"/>
          <a:ext cx="6789740" cy="2770633"/>
        </p:xfrm>
        <a:graphic>
          <a:graphicData uri="http://schemas.openxmlformats.org/drawingml/2006/table">
            <a:tbl>
              <a:tblPr firstRow="1" firstCol="1" bandRow="1">
                <a:tableStyleId>{5C22544A-7EE6-4342-B048-85BDC9FD1C3A}</a:tableStyleId>
              </a:tblPr>
              <a:tblGrid>
                <a:gridCol w="1290051">
                  <a:extLst>
                    <a:ext uri="{9D8B030D-6E8A-4147-A177-3AD203B41FA5}">
                      <a16:colId xmlns:a16="http://schemas.microsoft.com/office/drawing/2014/main" val="2588958674"/>
                    </a:ext>
                  </a:extLst>
                </a:gridCol>
                <a:gridCol w="882666">
                  <a:extLst>
                    <a:ext uri="{9D8B030D-6E8A-4147-A177-3AD203B41FA5}">
                      <a16:colId xmlns:a16="http://schemas.microsoft.com/office/drawing/2014/main" val="829467401"/>
                    </a:ext>
                  </a:extLst>
                </a:gridCol>
                <a:gridCol w="882666">
                  <a:extLst>
                    <a:ext uri="{9D8B030D-6E8A-4147-A177-3AD203B41FA5}">
                      <a16:colId xmlns:a16="http://schemas.microsoft.com/office/drawing/2014/main" val="3907562991"/>
                    </a:ext>
                  </a:extLst>
                </a:gridCol>
                <a:gridCol w="882666">
                  <a:extLst>
                    <a:ext uri="{9D8B030D-6E8A-4147-A177-3AD203B41FA5}">
                      <a16:colId xmlns:a16="http://schemas.microsoft.com/office/drawing/2014/main" val="791965516"/>
                    </a:ext>
                  </a:extLst>
                </a:gridCol>
                <a:gridCol w="1018461">
                  <a:extLst>
                    <a:ext uri="{9D8B030D-6E8A-4147-A177-3AD203B41FA5}">
                      <a16:colId xmlns:a16="http://schemas.microsoft.com/office/drawing/2014/main" val="1860056163"/>
                    </a:ext>
                  </a:extLst>
                </a:gridCol>
                <a:gridCol w="882666">
                  <a:extLst>
                    <a:ext uri="{9D8B030D-6E8A-4147-A177-3AD203B41FA5}">
                      <a16:colId xmlns:a16="http://schemas.microsoft.com/office/drawing/2014/main" val="4201681953"/>
                    </a:ext>
                  </a:extLst>
                </a:gridCol>
                <a:gridCol w="950564">
                  <a:extLst>
                    <a:ext uri="{9D8B030D-6E8A-4147-A177-3AD203B41FA5}">
                      <a16:colId xmlns:a16="http://schemas.microsoft.com/office/drawing/2014/main" val="1719615610"/>
                    </a:ext>
                  </a:extLst>
                </a:gridCol>
              </a:tblGrid>
              <a:tr h="273120">
                <a:tc>
                  <a:txBody>
                    <a:bodyPr/>
                    <a:lstStyle/>
                    <a:p>
                      <a:pPr marL="0" marR="0" algn="ctr">
                        <a:lnSpc>
                          <a:spcPct val="107000"/>
                        </a:lnSpc>
                        <a:spcBef>
                          <a:spcPts val="0"/>
                        </a:spcBef>
                        <a:spcAft>
                          <a:spcPts val="0"/>
                        </a:spcAft>
                      </a:pPr>
                      <a:r>
                        <a:rPr lang="en-US" sz="1100" dirty="0">
                          <a:effectLst/>
                        </a:rPr>
                        <a:t>options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2500/350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2500/400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bg2">
                        <a:lumMod val="50000"/>
                      </a:schemeClr>
                    </a:solidFill>
                  </a:tcPr>
                </a:tc>
                <a:tc>
                  <a:txBody>
                    <a:bodyPr/>
                    <a:lstStyle/>
                    <a:p>
                      <a:pPr marL="0" marR="0" algn="ctr">
                        <a:lnSpc>
                          <a:spcPct val="107000"/>
                        </a:lnSpc>
                        <a:spcBef>
                          <a:spcPts val="0"/>
                        </a:spcBef>
                        <a:spcAft>
                          <a:spcPts val="0"/>
                        </a:spcAft>
                      </a:pPr>
                      <a:r>
                        <a:rPr lang="en-US" sz="1100">
                          <a:effectLst/>
                        </a:rPr>
                        <a:t>3000/350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3000/400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3500/350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3500/400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59902958"/>
                  </a:ext>
                </a:extLst>
              </a:tr>
              <a:tr h="353089">
                <a:tc>
                  <a:txBody>
                    <a:bodyPr/>
                    <a:lstStyle/>
                    <a:p>
                      <a:pPr marL="0" marR="0" algn="ctr">
                        <a:lnSpc>
                          <a:spcPct val="107000"/>
                        </a:lnSpc>
                        <a:spcBef>
                          <a:spcPts val="0"/>
                        </a:spcBef>
                        <a:spcAft>
                          <a:spcPts val="0"/>
                        </a:spcAft>
                      </a:pPr>
                      <a:r>
                        <a:rPr lang="en-US" sz="1100">
                          <a:effectLst/>
                        </a:rPr>
                        <a:t> 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13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bg2">
                        <a:lumMod val="50000"/>
                      </a:schemeClr>
                    </a:solidFill>
                  </a:tcPr>
                </a:tc>
                <a:tc>
                  <a:txBody>
                    <a:bodyPr/>
                    <a:lstStyle/>
                    <a:p>
                      <a:pPr marL="0" marR="0" algn="ctr">
                        <a:lnSpc>
                          <a:spcPct val="107000"/>
                        </a:lnSpc>
                        <a:spcBef>
                          <a:spcPts val="0"/>
                        </a:spcBef>
                        <a:spcAft>
                          <a:spcPts val="0"/>
                        </a:spcAft>
                      </a:pPr>
                      <a:r>
                        <a:rPr lang="en-US" sz="1100">
                          <a:effectLst/>
                        </a:rPr>
                        <a:t>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16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61002436"/>
                  </a:ext>
                </a:extLst>
              </a:tr>
              <a:tr h="353089">
                <a:tc>
                  <a:txBody>
                    <a:bodyPr/>
                    <a:lstStyle/>
                    <a:p>
                      <a:pPr marL="0" marR="0" algn="ctr">
                        <a:lnSpc>
                          <a:spcPct val="107000"/>
                        </a:lnSpc>
                        <a:spcBef>
                          <a:spcPts val="0"/>
                        </a:spcBef>
                        <a:spcAft>
                          <a:spcPts val="0"/>
                        </a:spcAft>
                      </a:pPr>
                      <a:r>
                        <a:rPr lang="en-US" sz="1100">
                          <a:effectLst/>
                        </a:rPr>
                        <a:t> RT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83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bg2">
                        <a:lumMod val="50000"/>
                      </a:schemeClr>
                    </a:solidFill>
                  </a:tcPr>
                </a:tc>
                <a:tc>
                  <a:txBody>
                    <a:bodyPr/>
                    <a:lstStyle/>
                    <a:p>
                      <a:pPr marL="0" marR="0" algn="ctr">
                        <a:lnSpc>
                          <a:spcPct val="107000"/>
                        </a:lnSpc>
                        <a:spcBef>
                          <a:spcPts val="0"/>
                        </a:spcBef>
                        <a:spcAft>
                          <a:spcPts val="0"/>
                        </a:spcAft>
                      </a:pPr>
                      <a:r>
                        <a:rPr lang="en-US" sz="1100">
                          <a:effectLst/>
                        </a:rPr>
                        <a:t>106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109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30155345"/>
                  </a:ext>
                </a:extLst>
              </a:tr>
              <a:tr h="378979">
                <a:tc>
                  <a:txBody>
                    <a:bodyPr/>
                    <a:lstStyle/>
                    <a:p>
                      <a:pPr marL="0" marR="0" algn="ctr">
                        <a:lnSpc>
                          <a:spcPct val="107000"/>
                        </a:lnSpc>
                        <a:spcBef>
                          <a:spcPts val="0"/>
                        </a:spcBef>
                        <a:spcAft>
                          <a:spcPts val="0"/>
                        </a:spcAft>
                      </a:pPr>
                      <a:r>
                        <a:rPr lang="en-US" sz="1100">
                          <a:effectLst/>
                        </a:rPr>
                        <a:t>Hc=(300 x p)/RT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46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43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bg2">
                        <a:lumMod val="50000"/>
                      </a:schemeClr>
                    </a:solidFill>
                  </a:tcPr>
                </a:tc>
                <a:tc>
                  <a:txBody>
                    <a:bodyPr/>
                    <a:lstStyle/>
                    <a:p>
                      <a:pPr marL="0" marR="0" algn="ctr">
                        <a:lnSpc>
                          <a:spcPct val="107000"/>
                        </a:lnSpc>
                        <a:spcBef>
                          <a:spcPts val="0"/>
                        </a:spcBef>
                        <a:spcAft>
                          <a:spcPts val="0"/>
                        </a:spcAft>
                      </a:pPr>
                      <a:r>
                        <a:rPr lang="en-US" sz="1100">
                          <a:effectLst/>
                        </a:rPr>
                        <a:t>45.28302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48.48485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52.29358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54.28571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16647785"/>
                  </a:ext>
                </a:extLst>
              </a:tr>
              <a:tr h="353089">
                <a:tc>
                  <a:txBody>
                    <a:bodyPr/>
                    <a:lstStyle/>
                    <a:p>
                      <a:pPr marL="0" marR="0" algn="ctr">
                        <a:lnSpc>
                          <a:spcPct val="107000"/>
                        </a:lnSpc>
                        <a:spcBef>
                          <a:spcPts val="0"/>
                        </a:spcBef>
                        <a:spcAft>
                          <a:spcPts val="0"/>
                        </a:spcAft>
                      </a:pPr>
                      <a:r>
                        <a:rPr lang="en-US" sz="1100">
                          <a:effectLst/>
                        </a:rPr>
                        <a:t> 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2.354343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2.5186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bg2">
                        <a:lumMod val="50000"/>
                      </a:schemeClr>
                    </a:solidFill>
                  </a:tcPr>
                </a:tc>
                <a:tc>
                  <a:txBody>
                    <a:bodyPr/>
                    <a:lstStyle/>
                    <a:p>
                      <a:pPr marL="0" marR="0" algn="ctr">
                        <a:lnSpc>
                          <a:spcPct val="107000"/>
                        </a:lnSpc>
                        <a:spcBef>
                          <a:spcPts val="0"/>
                        </a:spcBef>
                        <a:spcAft>
                          <a:spcPts val="0"/>
                        </a:spcAft>
                      </a:pPr>
                      <a:r>
                        <a:rPr lang="en-US" sz="1100">
                          <a:effectLst/>
                        </a:rPr>
                        <a:t>2.391625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2.233688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2.071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1.995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46912002"/>
                  </a:ext>
                </a:extLst>
              </a:tr>
              <a:tr h="353089">
                <a:tc>
                  <a:txBody>
                    <a:bodyPr/>
                    <a:lstStyle/>
                    <a:p>
                      <a:pPr marL="0" marR="0" algn="ctr">
                        <a:lnSpc>
                          <a:spcPct val="107000"/>
                        </a:lnSpc>
                        <a:spcBef>
                          <a:spcPts val="0"/>
                        </a:spcBef>
                        <a:spcAft>
                          <a:spcPts val="0"/>
                        </a:spcAft>
                      </a:pPr>
                      <a:r>
                        <a:rPr lang="en-US" sz="1100">
                          <a:effectLst/>
                        </a:rPr>
                        <a:t> 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bg2">
                        <a:lumMod val="50000"/>
                      </a:schemeClr>
                    </a:solidFill>
                  </a:tcPr>
                </a:tc>
                <a:tc>
                  <a:txBody>
                    <a:bodyPr/>
                    <a:lstStyle/>
                    <a:p>
                      <a:pPr marL="0" marR="0" algn="ctr">
                        <a:lnSpc>
                          <a:spcPct val="107000"/>
                        </a:lnSpc>
                        <a:spcBef>
                          <a:spcPts val="0"/>
                        </a:spcBef>
                        <a:spcAft>
                          <a:spcPts val="0"/>
                        </a:spcAft>
                      </a:pPr>
                      <a:r>
                        <a:rPr lang="en-US"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889296295"/>
                  </a:ext>
                </a:extLst>
              </a:tr>
              <a:tr h="353089">
                <a:tc>
                  <a:txBody>
                    <a:bodyPr/>
                    <a:lstStyle/>
                    <a:p>
                      <a:pPr marL="0" marR="0" algn="ctr">
                        <a:lnSpc>
                          <a:spcPct val="107000"/>
                        </a:lnSpc>
                        <a:spcBef>
                          <a:spcPts val="0"/>
                        </a:spcBef>
                        <a:spcAft>
                          <a:spcPts val="0"/>
                        </a:spcAft>
                      </a:pPr>
                      <a:r>
                        <a:rPr lang="en-US" sz="1100">
                          <a:effectLst/>
                        </a:rPr>
                        <a:t>PHC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20.79%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14.49%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bg2">
                        <a:lumMod val="50000"/>
                      </a:schemeClr>
                    </a:solidFill>
                  </a:tcPr>
                </a:tc>
                <a:tc>
                  <a:txBody>
                    <a:bodyPr/>
                    <a:lstStyle/>
                    <a:p>
                      <a:pPr marL="0" marR="0" algn="ctr">
                        <a:lnSpc>
                          <a:spcPct val="107000"/>
                        </a:lnSpc>
                        <a:spcBef>
                          <a:spcPts val="0"/>
                        </a:spcBef>
                        <a:spcAft>
                          <a:spcPts val="0"/>
                        </a:spcAft>
                      </a:pPr>
                      <a:r>
                        <a:rPr lang="en-US" sz="1100">
                          <a:effectLst/>
                        </a:rPr>
                        <a:t>20.35%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10.90%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17.63%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24.06%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17364251"/>
                  </a:ext>
                </a:extLst>
              </a:tr>
              <a:tr h="353089">
                <a:tc>
                  <a:txBody>
                    <a:bodyPr/>
                    <a:lstStyle/>
                    <a:p>
                      <a:pPr marL="0" marR="0" algn="ctr">
                        <a:lnSpc>
                          <a:spcPct val="107000"/>
                        </a:lnSpc>
                        <a:spcBef>
                          <a:spcPts val="0"/>
                        </a:spcBef>
                        <a:spcAft>
                          <a:spcPts val="0"/>
                        </a:spcAft>
                      </a:pPr>
                      <a:r>
                        <a:rPr lang="en-US" sz="1100">
                          <a:effectLst/>
                        </a:rPr>
                        <a:t>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27.66667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bg2">
                        <a:lumMod val="50000"/>
                      </a:schemeClr>
                    </a:solidFill>
                  </a:tcPr>
                </a:tc>
                <a:tc>
                  <a:txBody>
                    <a:bodyPr/>
                    <a:lstStyle/>
                    <a:p>
                      <a:pPr marL="0" marR="0" algn="ctr">
                        <a:lnSpc>
                          <a:spcPct val="107000"/>
                        </a:lnSpc>
                        <a:spcBef>
                          <a:spcPts val="0"/>
                        </a:spcBef>
                        <a:spcAft>
                          <a:spcPts val="0"/>
                        </a:spcAft>
                      </a:pPr>
                      <a:r>
                        <a:rPr lang="en-US" sz="1100" dirty="0">
                          <a:effectLst/>
                        </a:rPr>
                        <a:t>26.5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49.5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36.33333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35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40326797"/>
                  </a:ext>
                </a:extLst>
              </a:tr>
            </a:tbl>
          </a:graphicData>
        </a:graphic>
      </p:graphicFrame>
      <p:sp>
        <p:nvSpPr>
          <p:cNvPr id="8" name="Rectangle 7"/>
          <p:cNvSpPr/>
          <p:nvPr/>
        </p:nvSpPr>
        <p:spPr>
          <a:xfrm>
            <a:off x="132268" y="263390"/>
            <a:ext cx="5372419" cy="461665"/>
          </a:xfrm>
          <a:prstGeom prst="rect">
            <a:avLst/>
          </a:prstGeom>
        </p:spPr>
        <p:txBody>
          <a:bodyPr wrap="square">
            <a:spAutoFit/>
          </a:bodyPr>
          <a:lstStyle/>
          <a:p>
            <a:r>
              <a:rPr lang="en-US" sz="2400" b="1" dirty="0">
                <a:latin typeface="Times New Roman" panose="02020603050405020304" pitchFamily="18" charset="0"/>
                <a:ea typeface="Calibri" panose="020F0502020204030204" pitchFamily="34" charset="0"/>
                <a:cs typeface="Arial" panose="020B0604020202020204" pitchFamily="34" charset="0"/>
              </a:rPr>
              <a:t>Vertical transportation (Elevator)</a:t>
            </a:r>
            <a:endParaRPr lang="en-US" sz="2400" dirty="0"/>
          </a:p>
        </p:txBody>
      </p:sp>
      <p:sp>
        <p:nvSpPr>
          <p:cNvPr id="9" name="Rectangle 8"/>
          <p:cNvSpPr/>
          <p:nvPr/>
        </p:nvSpPr>
        <p:spPr>
          <a:xfrm>
            <a:off x="132268" y="4450003"/>
            <a:ext cx="7019544" cy="646331"/>
          </a:xfrm>
          <a:prstGeom prst="rect">
            <a:avLst/>
          </a:prstGeom>
        </p:spPr>
        <p:txBody>
          <a:bodyPr wrap="square">
            <a:spAutoFit/>
          </a:bodyPr>
          <a:lstStyle/>
          <a:p>
            <a:pP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So we need three elevators with car capacity 2500 </a:t>
            </a:r>
            <a:r>
              <a:rPr lang="en-US" dirty="0" err="1">
                <a:solidFill>
                  <a:srgbClr val="44546A"/>
                </a:solidFill>
                <a:latin typeface="Times New Roman" panose="02020603050405020304" pitchFamily="18" charset="0"/>
                <a:ea typeface="Calibri" panose="020F0502020204030204" pitchFamily="34" charset="0"/>
                <a:cs typeface="Arial" panose="020B0604020202020204" pitchFamily="34" charset="0"/>
              </a:rPr>
              <a:t>Ib</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 and speed 400 fpm needed. </a:t>
            </a:r>
            <a:endParaRPr lang="en-US" sz="11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10" name="Picture 9" descr="Elevator | SICK"/>
          <p:cNvPicPr/>
          <p:nvPr/>
        </p:nvPicPr>
        <p:blipFill>
          <a:blip r:embed="rId2">
            <a:extLst>
              <a:ext uri="{28A0092B-C50C-407E-A947-70E740481C1C}">
                <a14:useLocalDpi xmlns:a14="http://schemas.microsoft.com/office/drawing/2010/main" val="0"/>
              </a:ext>
            </a:extLst>
          </a:blip>
          <a:srcRect/>
          <a:stretch>
            <a:fillRect/>
          </a:stretch>
        </p:blipFill>
        <p:spPr bwMode="auto">
          <a:xfrm>
            <a:off x="8251316" y="0"/>
            <a:ext cx="3480435" cy="3364992"/>
          </a:xfrm>
          <a:prstGeom prst="rect">
            <a:avLst/>
          </a:prstGeom>
          <a:noFill/>
          <a:ln>
            <a:noFill/>
          </a:ln>
        </p:spPr>
      </p:pic>
    </p:spTree>
    <p:extLst>
      <p:ext uri="{BB962C8B-B14F-4D97-AF65-F5344CB8AC3E}">
        <p14:creationId xmlns:p14="http://schemas.microsoft.com/office/powerpoint/2010/main" val="301455394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04216" y="407015"/>
            <a:ext cx="10530840" cy="954107"/>
          </a:xfrm>
          <a:prstGeom prst="rect">
            <a:avLst/>
          </a:prstGeom>
        </p:spPr>
        <p:txBody>
          <a:bodyPr wrap="square">
            <a:spAutoFit/>
          </a:bodyPr>
          <a:lstStyle/>
          <a:p>
            <a:r>
              <a:rPr lang="en-US" sz="2800" b="1" dirty="0">
                <a:latin typeface="Times New Roman" panose="02020603050405020304" pitchFamily="18" charset="0"/>
                <a:cs typeface="Times New Roman" panose="02020603050405020304" pitchFamily="18" charset="0"/>
              </a:rPr>
              <a:t>Lighting System </a:t>
            </a:r>
          </a:p>
          <a:p>
            <a:r>
              <a:rPr lang="en-US" sz="2800" dirty="0" err="1">
                <a:latin typeface="Times New Roman" panose="02020603050405020304" pitchFamily="18" charset="0"/>
                <a:cs typeface="Times New Roman" panose="02020603050405020304" pitchFamily="18" charset="0"/>
              </a:rPr>
              <a:t>DIALux</a:t>
            </a:r>
            <a:r>
              <a:rPr lang="en-US" sz="2800" dirty="0">
                <a:latin typeface="Times New Roman" panose="02020603050405020304" pitchFamily="18" charset="0"/>
                <a:cs typeface="Times New Roman" panose="02020603050405020304" pitchFamily="18" charset="0"/>
              </a:rPr>
              <a:t> program was used to design lighting system in </a:t>
            </a:r>
            <a:r>
              <a:rPr lang="en-US" sz="2800" dirty="0">
                <a:latin typeface="Times New Roman"/>
                <a:ea typeface="Times New Roman"/>
              </a:rPr>
              <a:t>Municipality</a:t>
            </a:r>
            <a:endParaRPr lang="en-US" sz="2800" dirty="0">
              <a:latin typeface="Times New Roman" panose="02020603050405020304" pitchFamily="18" charset="0"/>
              <a:cs typeface="Times New Roman" panose="02020603050405020304" pitchFamily="18" charset="0"/>
            </a:endParaRPr>
          </a:p>
        </p:txBody>
      </p:sp>
      <p:sp>
        <p:nvSpPr>
          <p:cNvPr id="8" name="Rectangle 7"/>
          <p:cNvSpPr/>
          <p:nvPr/>
        </p:nvSpPr>
        <p:spPr>
          <a:xfrm>
            <a:off x="0" y="1396810"/>
            <a:ext cx="6096000" cy="369332"/>
          </a:xfrm>
          <a:prstGeom prst="rect">
            <a:avLst/>
          </a:prstGeom>
        </p:spPr>
        <p:txBody>
          <a:bodyPr>
            <a:spAutoFit/>
          </a:bodyPr>
          <a:lstStyle/>
          <a:p>
            <a:r>
              <a:rPr lang="en-US" b="1" dirty="0">
                <a:latin typeface="Times New Roman" panose="02020603050405020304" pitchFamily="18" charset="0"/>
                <a:cs typeface="Times New Roman" panose="02020603050405020304" pitchFamily="18" charset="0"/>
              </a:rPr>
              <a:t>Lighting </a:t>
            </a:r>
            <a:r>
              <a:rPr lang="en-US" b="1" dirty="0" smtClean="0">
                <a:latin typeface="Times New Roman" panose="02020603050405020304" pitchFamily="18" charset="0"/>
                <a:cs typeface="Times New Roman" panose="02020603050405020304" pitchFamily="18" charset="0"/>
              </a:rPr>
              <a:t>System</a:t>
            </a:r>
            <a:endParaRPr lang="en-US" b="1" dirty="0">
              <a:latin typeface="Times New Roman" panose="02020603050405020304" pitchFamily="18" charset="0"/>
              <a:cs typeface="Times New Roman" panose="02020603050405020304" pitchFamily="18" charset="0"/>
            </a:endParaRPr>
          </a:p>
        </p:txBody>
      </p:sp>
      <p:pic>
        <p:nvPicPr>
          <p:cNvPr id="9" name="صورة 9"/>
          <p:cNvPicPr/>
          <p:nvPr/>
        </p:nvPicPr>
        <p:blipFill>
          <a:blip r:embed="rId2" cstate="print">
            <a:extLst>
              <a:ext uri="{28A0092B-C50C-407E-A947-70E740481C1C}">
                <a14:useLocalDpi xmlns:a14="http://schemas.microsoft.com/office/drawing/2010/main" val="0"/>
              </a:ext>
            </a:extLst>
          </a:blip>
          <a:stretch>
            <a:fillRect/>
          </a:stretch>
        </p:blipFill>
        <p:spPr>
          <a:xfrm>
            <a:off x="76200" y="2078828"/>
            <a:ext cx="4194048" cy="3393057"/>
          </a:xfrm>
          <a:prstGeom prst="rect">
            <a:avLst/>
          </a:prstGeom>
        </p:spPr>
      </p:pic>
      <p:sp>
        <p:nvSpPr>
          <p:cNvPr id="12" name="Rectangle 11">
            <a:extLst>
              <a:ext uri="{FF2B5EF4-FFF2-40B4-BE49-F238E27FC236}">
                <a16:creationId xmlns:a16="http://schemas.microsoft.com/office/drawing/2014/main" id="{A3E0A71B-99EB-4EC1-91AB-2E923975385B}"/>
              </a:ext>
            </a:extLst>
          </p:cNvPr>
          <p:cNvSpPr/>
          <p:nvPr/>
        </p:nvSpPr>
        <p:spPr>
          <a:xfrm>
            <a:off x="1493764" y="5542287"/>
            <a:ext cx="1368307" cy="369332"/>
          </a:xfrm>
          <a:prstGeom prst="rect">
            <a:avLst/>
          </a:prstGeom>
        </p:spPr>
        <p:txBody>
          <a:bodyPr wrap="square">
            <a:spAutoFit/>
          </a:bodyPr>
          <a:lstStyle/>
          <a:p>
            <a:r>
              <a:rPr lang="en-US" i="1" dirty="0" smtClean="0">
                <a:solidFill>
                  <a:srgbClr val="0070C0"/>
                </a:solidFill>
                <a:latin typeface="Times New Roman" panose="02020603050405020304" pitchFamily="18" charset="0"/>
              </a:rPr>
              <a:t>Public hall</a:t>
            </a:r>
            <a:endParaRPr lang="en-US" dirty="0">
              <a:solidFill>
                <a:srgbClr val="0070C0"/>
              </a:solidFill>
            </a:endParaRPr>
          </a:p>
        </p:txBody>
      </p:sp>
      <p:pic>
        <p:nvPicPr>
          <p:cNvPr id="13" name="صورة 27"/>
          <p:cNvPicPr/>
          <p:nvPr/>
        </p:nvPicPr>
        <p:blipFill>
          <a:blip r:embed="rId3">
            <a:extLst>
              <a:ext uri="{28A0092B-C50C-407E-A947-70E740481C1C}">
                <a14:useLocalDpi xmlns:a14="http://schemas.microsoft.com/office/drawing/2010/main" val="0"/>
              </a:ext>
            </a:extLst>
          </a:blip>
          <a:stretch>
            <a:fillRect/>
          </a:stretch>
        </p:blipFill>
        <p:spPr>
          <a:xfrm>
            <a:off x="5469636" y="1998563"/>
            <a:ext cx="5100828" cy="3473323"/>
          </a:xfrm>
          <a:prstGeom prst="rect">
            <a:avLst/>
          </a:prstGeom>
        </p:spPr>
      </p:pic>
      <p:sp>
        <p:nvSpPr>
          <p:cNvPr id="14" name="Rectangle 13"/>
          <p:cNvSpPr/>
          <p:nvPr/>
        </p:nvSpPr>
        <p:spPr>
          <a:xfrm>
            <a:off x="4933010" y="5679367"/>
            <a:ext cx="5873852" cy="369332"/>
          </a:xfrm>
          <a:prstGeom prst="rect">
            <a:avLst/>
          </a:prstGeom>
        </p:spPr>
        <p:txBody>
          <a:bodyPr wrap="none">
            <a:spAutoFit/>
          </a:bodyPr>
          <a:lstStyle/>
          <a:p>
            <a:r>
              <a:rPr lang="en-US" dirty="0" err="1">
                <a:latin typeface="Calibri" panose="020F0502020204030204" pitchFamily="34" charset="0"/>
                <a:ea typeface="Calibri" panose="020F0502020204030204" pitchFamily="34" charset="0"/>
                <a:cs typeface="Arial" panose="020B0604020202020204" pitchFamily="34" charset="0"/>
              </a:rPr>
              <a:t>Isoline</a:t>
            </a:r>
            <a:r>
              <a:rPr lang="en-US" dirty="0">
                <a:latin typeface="Calibri" panose="020F0502020204030204" pitchFamily="34" charset="0"/>
                <a:ea typeface="Calibri" panose="020F0502020204030204" pitchFamily="34" charset="0"/>
                <a:cs typeface="Arial" panose="020B0604020202020204" pitchFamily="34" charset="0"/>
              </a:rPr>
              <a:t> chart for the Perpendicular illuminance  in public hall.</a:t>
            </a:r>
            <a:endParaRPr lang="en-US" dirty="0"/>
          </a:p>
        </p:txBody>
      </p:sp>
    </p:spTree>
    <p:extLst>
      <p:ext uri="{BB962C8B-B14F-4D97-AF65-F5344CB8AC3E}">
        <p14:creationId xmlns:p14="http://schemas.microsoft.com/office/powerpoint/2010/main" val="354969854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5632487" y="1220724"/>
            <a:ext cx="4381500" cy="4101084"/>
          </a:xfrm>
          <a:prstGeom prst="rect">
            <a:avLst/>
          </a:prstGeom>
        </p:spPr>
      </p:pic>
      <p:sp>
        <p:nvSpPr>
          <p:cNvPr id="8" name="Rectangle 7"/>
          <p:cNvSpPr/>
          <p:nvPr/>
        </p:nvSpPr>
        <p:spPr>
          <a:xfrm>
            <a:off x="642938" y="272534"/>
            <a:ext cx="4002214" cy="584775"/>
          </a:xfrm>
          <a:prstGeom prst="rect">
            <a:avLst/>
          </a:prstGeom>
        </p:spPr>
        <p:txBody>
          <a:bodyPr wrap="square">
            <a:spAutoFit/>
          </a:bodyPr>
          <a:lstStyle/>
          <a:p>
            <a:r>
              <a:rPr lang="en-US" sz="3200" dirty="0" smtClean="0">
                <a:latin typeface="Times New Roman" panose="02020603050405020304" pitchFamily="18" charset="0"/>
                <a:ea typeface="Times New Roman" panose="02020603050405020304" pitchFamily="18" charset="0"/>
              </a:rPr>
              <a:t>Result for public hall</a:t>
            </a:r>
            <a:endParaRPr lang="en-US" sz="3200" dirty="0"/>
          </a:p>
        </p:txBody>
      </p:sp>
      <p:pic>
        <p:nvPicPr>
          <p:cNvPr id="10" name="صورة 23"/>
          <p:cNvPicPr/>
          <p:nvPr/>
        </p:nvPicPr>
        <p:blipFill rotWithShape="1">
          <a:blip r:embed="rId3">
            <a:extLst>
              <a:ext uri="{28A0092B-C50C-407E-A947-70E740481C1C}">
                <a14:useLocalDpi xmlns:a14="http://schemas.microsoft.com/office/drawing/2010/main" val="0"/>
              </a:ext>
            </a:extLst>
          </a:blip>
          <a:srcRect l="1922" t="2069" r="12395" b="25863"/>
          <a:stretch/>
        </p:blipFill>
        <p:spPr bwMode="auto">
          <a:xfrm>
            <a:off x="435102" y="1220724"/>
            <a:ext cx="4146042" cy="4101084"/>
          </a:xfrm>
          <a:prstGeom prst="rect">
            <a:avLst/>
          </a:prstGeom>
          <a:ln>
            <a:noFill/>
          </a:ln>
          <a:extLst>
            <a:ext uri="{53640926-AAD7-44D8-BBD7-CCE9431645EC}">
              <a14:shadowObscured xmlns:a14="http://schemas.microsoft.com/office/drawing/2010/main"/>
            </a:ext>
          </a:extLst>
        </p:spPr>
      </p:pic>
      <p:sp>
        <p:nvSpPr>
          <p:cNvPr id="11" name="Rectangle 10"/>
          <p:cNvSpPr/>
          <p:nvPr/>
        </p:nvSpPr>
        <p:spPr>
          <a:xfrm>
            <a:off x="0" y="5564124"/>
            <a:ext cx="5197385"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Type and specification of used luminaire in public hall</a:t>
            </a:r>
            <a:endParaRPr lang="en-US" dirty="0"/>
          </a:p>
        </p:txBody>
      </p:sp>
      <p:sp>
        <p:nvSpPr>
          <p:cNvPr id="12" name="Rectangle 11"/>
          <p:cNvSpPr/>
          <p:nvPr/>
        </p:nvSpPr>
        <p:spPr>
          <a:xfrm>
            <a:off x="5488917" y="5564124"/>
            <a:ext cx="3701334"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The result of simulation in public hall.</a:t>
            </a:r>
            <a:endParaRPr lang="en-US" dirty="0"/>
          </a:p>
        </p:txBody>
      </p:sp>
    </p:spTree>
    <p:extLst>
      <p:ext uri="{BB962C8B-B14F-4D97-AF65-F5344CB8AC3E}">
        <p14:creationId xmlns:p14="http://schemas.microsoft.com/office/powerpoint/2010/main" val="212794264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0"/>
            <a:ext cx="5632704" cy="2615184"/>
          </a:xfrm>
          <a:prstGeom prst="rect">
            <a:avLst/>
          </a:prstGeom>
        </p:spPr>
      </p:pic>
      <p:pic>
        <p:nvPicPr>
          <p:cNvPr id="9" name="Picture 8"/>
          <p:cNvPicPr>
            <a:picLocks noChangeAspect="1"/>
          </p:cNvPicPr>
          <p:nvPr/>
        </p:nvPicPr>
        <p:blipFill>
          <a:blip r:embed="rId3"/>
          <a:stretch>
            <a:fillRect/>
          </a:stretch>
        </p:blipFill>
        <p:spPr>
          <a:xfrm>
            <a:off x="0" y="2743200"/>
            <a:ext cx="5632704" cy="4114800"/>
          </a:xfrm>
          <a:prstGeom prst="rect">
            <a:avLst/>
          </a:prstGeom>
        </p:spPr>
      </p:pic>
      <p:pic>
        <p:nvPicPr>
          <p:cNvPr id="10" name="Picture 9"/>
          <p:cNvPicPr>
            <a:picLocks noChangeAspect="1"/>
          </p:cNvPicPr>
          <p:nvPr/>
        </p:nvPicPr>
        <p:blipFill>
          <a:blip r:embed="rId4"/>
          <a:stretch>
            <a:fillRect/>
          </a:stretch>
        </p:blipFill>
        <p:spPr>
          <a:xfrm>
            <a:off x="6302502" y="246888"/>
            <a:ext cx="5731002" cy="6089904"/>
          </a:xfrm>
          <a:prstGeom prst="rect">
            <a:avLst/>
          </a:prstGeom>
        </p:spPr>
      </p:pic>
      <p:sp>
        <p:nvSpPr>
          <p:cNvPr id="11" name="TextBox 10"/>
          <p:cNvSpPr txBox="1"/>
          <p:nvPr/>
        </p:nvSpPr>
        <p:spPr>
          <a:xfrm>
            <a:off x="804672" y="2373868"/>
            <a:ext cx="2587752" cy="369332"/>
          </a:xfrm>
          <a:prstGeom prst="rect">
            <a:avLst/>
          </a:prstGeom>
          <a:noFill/>
        </p:spPr>
        <p:txBody>
          <a:bodyPr wrap="square" rtlCol="0">
            <a:spAutoFit/>
          </a:bodyPr>
          <a:lstStyle/>
          <a:p>
            <a:r>
              <a:rPr lang="en-US" dirty="0" smtClean="0"/>
              <a:t>Basement </a:t>
            </a:r>
            <a:endParaRPr lang="en-US" dirty="0"/>
          </a:p>
        </p:txBody>
      </p:sp>
      <p:sp>
        <p:nvSpPr>
          <p:cNvPr id="12" name="TextBox 11"/>
          <p:cNvSpPr txBox="1"/>
          <p:nvPr/>
        </p:nvSpPr>
        <p:spPr>
          <a:xfrm>
            <a:off x="2410968" y="2852928"/>
            <a:ext cx="2587752" cy="369332"/>
          </a:xfrm>
          <a:prstGeom prst="rect">
            <a:avLst/>
          </a:prstGeom>
          <a:noFill/>
        </p:spPr>
        <p:txBody>
          <a:bodyPr wrap="square" rtlCol="0">
            <a:spAutoFit/>
          </a:bodyPr>
          <a:lstStyle/>
          <a:p>
            <a:r>
              <a:rPr lang="en-US" dirty="0" smtClean="0"/>
              <a:t>Ground floor  </a:t>
            </a:r>
            <a:endParaRPr lang="en-US" dirty="0"/>
          </a:p>
        </p:txBody>
      </p:sp>
      <p:sp>
        <p:nvSpPr>
          <p:cNvPr id="13" name="TextBox 12"/>
          <p:cNvSpPr txBox="1"/>
          <p:nvPr/>
        </p:nvSpPr>
        <p:spPr>
          <a:xfrm>
            <a:off x="8625840" y="563880"/>
            <a:ext cx="2587752" cy="369332"/>
          </a:xfrm>
          <a:prstGeom prst="rect">
            <a:avLst/>
          </a:prstGeom>
          <a:noFill/>
        </p:spPr>
        <p:txBody>
          <a:bodyPr wrap="square" rtlCol="0">
            <a:spAutoFit/>
          </a:bodyPr>
          <a:lstStyle/>
          <a:p>
            <a:r>
              <a:rPr lang="en-US" dirty="0" smtClean="0"/>
              <a:t>First floor </a:t>
            </a:r>
            <a:endParaRPr lang="en-US" dirty="0"/>
          </a:p>
        </p:txBody>
      </p:sp>
    </p:spTree>
    <p:extLst>
      <p:ext uri="{BB962C8B-B14F-4D97-AF65-F5344CB8AC3E}">
        <p14:creationId xmlns:p14="http://schemas.microsoft.com/office/powerpoint/2010/main" val="83105794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Quantity surveying &amp; cost estimate </a:t>
            </a:r>
            <a:r>
              <a:rPr lang="en-US" dirty="0"/>
              <a:t/>
            </a:r>
            <a:br>
              <a:rPr lang="en-US" dirty="0"/>
            </a:br>
            <a:endParaRPr lang="en-US" dirty="0"/>
          </a:p>
        </p:txBody>
      </p:sp>
      <p:sp>
        <p:nvSpPr>
          <p:cNvPr id="4" name="TextBox 3"/>
          <p:cNvSpPr txBox="1"/>
          <p:nvPr/>
        </p:nvSpPr>
        <p:spPr>
          <a:xfrm>
            <a:off x="11503879" y="6263015"/>
            <a:ext cx="766713" cy="707886"/>
          </a:xfrm>
          <a:prstGeom prst="rect">
            <a:avLst/>
          </a:prstGeom>
          <a:noFill/>
        </p:spPr>
        <p:txBody>
          <a:bodyPr wrap="square" rtlCol="0">
            <a:spAutoFit/>
          </a:bodyPr>
          <a:lstStyle/>
          <a:p>
            <a:r>
              <a:rPr lang="ar-SA" sz="4000" b="1" dirty="0" smtClean="0">
                <a:solidFill>
                  <a:schemeClr val="bg1"/>
                </a:solidFill>
              </a:rPr>
              <a:t>62</a:t>
            </a:r>
            <a:endParaRPr lang="en-US" sz="4000" b="1" dirty="0">
              <a:solidFill>
                <a:schemeClr val="bg1"/>
              </a:solidFill>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5978834" y="2753832"/>
            <a:ext cx="5743773" cy="4104167"/>
          </a:xfrm>
          <a:prstGeom prst="rect">
            <a:avLst/>
          </a:prstGeom>
        </p:spPr>
      </p:pic>
      <p:sp>
        <p:nvSpPr>
          <p:cNvPr id="9" name="Rectangle 8"/>
          <p:cNvSpPr/>
          <p:nvPr/>
        </p:nvSpPr>
        <p:spPr>
          <a:xfrm>
            <a:off x="1097280" y="1703589"/>
            <a:ext cx="9729217" cy="1084015"/>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After calculating the quantities and costs of materials and workers for all works in the building, the total cost is equal (14043896.93 NIS)</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Cost per m2 = 2204.693391 NIS/ m2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5518029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18411" y="208196"/>
            <a:ext cx="7187184" cy="707886"/>
          </a:xfrm>
          <a:prstGeom prst="rect">
            <a:avLst/>
          </a:prstGeom>
        </p:spPr>
        <p:txBody>
          <a:bodyPr wrap="square">
            <a:spAutoFit/>
          </a:bodyPr>
          <a:lstStyle/>
          <a:p>
            <a:pPr algn="ctr"/>
            <a:r>
              <a:rPr lang="en-US" sz="4000" b="1" i="1" dirty="0">
                <a:latin typeface="Algerian" panose="04020705040A02060702" pitchFamily="82" charset="0"/>
              </a:rPr>
              <a:t>END OF PRESENTATION </a:t>
            </a:r>
          </a:p>
        </p:txBody>
      </p:sp>
      <p:pic>
        <p:nvPicPr>
          <p:cNvPr id="1026" name="Picture 2" descr="How To Write A Thank You Note In Five Easy St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9014" y="1142325"/>
            <a:ext cx="9753600" cy="5495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0169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88676" y="685801"/>
            <a:ext cx="5722883" cy="748862"/>
          </a:xfrm>
        </p:spPr>
        <p:txBody>
          <a:bodyPr>
            <a:normAutofit fontScale="90000"/>
          </a:bodyPr>
          <a:lstStyle/>
          <a:p>
            <a:pPr marL="285750" lvl="0" indent="-285750">
              <a:spcBef>
                <a:spcPct val="20000"/>
              </a:spcBef>
              <a:spcAft>
                <a:spcPts val="600"/>
              </a:spcAft>
            </a:pPr>
            <a:r>
              <a:rPr lang="en-US" sz="3600" b="1" dirty="0">
                <a:ln>
                  <a:noFill/>
                </a:ln>
                <a:solidFill>
                  <a:prstClr val="black"/>
                </a:solidFill>
                <a:ea typeface="+mn-ea"/>
                <a:cs typeface="+mn-cs"/>
              </a:rPr>
              <a:t>Architectural Aspect </a:t>
            </a:r>
            <a:r>
              <a:rPr lang="en-US" sz="3600" dirty="0">
                <a:ln>
                  <a:noFill/>
                </a:ln>
                <a:solidFill>
                  <a:prstClr val="black"/>
                </a:solidFill>
                <a:ea typeface="+mn-ea"/>
                <a:cs typeface="+mn-cs"/>
              </a:rPr>
              <a:t/>
            </a:r>
            <a:br>
              <a:rPr lang="en-US" sz="3600" dirty="0">
                <a:ln>
                  <a:noFill/>
                </a:ln>
                <a:solidFill>
                  <a:prstClr val="black"/>
                </a:solidFill>
                <a:ea typeface="+mn-ea"/>
                <a:cs typeface="+mn-cs"/>
              </a:rPr>
            </a:br>
            <a:endParaRPr lang="en-US" dirty="0"/>
          </a:p>
        </p:txBody>
      </p:sp>
      <p:sp>
        <p:nvSpPr>
          <p:cNvPr id="3" name="عنصر نائب للمحتوى 2"/>
          <p:cNvSpPr>
            <a:spLocks noGrp="1"/>
          </p:cNvSpPr>
          <p:nvPr>
            <p:ph idx="1"/>
          </p:nvPr>
        </p:nvSpPr>
        <p:spPr>
          <a:xfrm>
            <a:off x="154962" y="685801"/>
            <a:ext cx="3324173" cy="930165"/>
          </a:xfrm>
        </p:spPr>
        <p:txBody>
          <a:bodyPr>
            <a:normAutofit/>
          </a:bodyPr>
          <a:lstStyle/>
          <a:p>
            <a:r>
              <a:rPr lang="en-US" dirty="0" smtClean="0">
                <a:latin typeface="Times New Roman" pitchFamily="18" charset="0"/>
                <a:cs typeface="Times New Roman" pitchFamily="18" charset="0"/>
              </a:rPr>
              <a:t> Area 6670. m2</a:t>
            </a:r>
          </a:p>
          <a:p>
            <a:r>
              <a:rPr lang="en-US" dirty="0" smtClean="0">
                <a:latin typeface="Times New Roman" pitchFamily="18" charset="0"/>
                <a:cs typeface="Times New Roman" pitchFamily="18" charset="0"/>
              </a:rPr>
              <a:t>Floor Height 4 m</a:t>
            </a:r>
            <a:endParaRPr lang="en-US" dirty="0">
              <a:latin typeface="Times New Roman" pitchFamily="18" charset="0"/>
              <a:cs typeface="Times New Roman" pitchFamily="18" charset="0"/>
            </a:endParaRPr>
          </a:p>
        </p:txBody>
      </p:sp>
      <p:sp>
        <p:nvSpPr>
          <p:cNvPr id="6" name="TextBox 5"/>
          <p:cNvSpPr txBox="1"/>
          <p:nvPr/>
        </p:nvSpPr>
        <p:spPr>
          <a:xfrm>
            <a:off x="11642103" y="6220485"/>
            <a:ext cx="766713" cy="707886"/>
          </a:xfrm>
          <a:prstGeom prst="rect">
            <a:avLst/>
          </a:prstGeom>
          <a:noFill/>
        </p:spPr>
        <p:txBody>
          <a:bodyPr wrap="square" rtlCol="0">
            <a:spAutoFit/>
          </a:bodyPr>
          <a:lstStyle/>
          <a:p>
            <a:r>
              <a:rPr lang="ar-SA" sz="4000" b="1" dirty="0" smtClean="0">
                <a:solidFill>
                  <a:schemeClr val="bg1"/>
                </a:solidFill>
              </a:rPr>
              <a:t>9</a:t>
            </a:r>
            <a:endParaRPr lang="en-US" sz="4000" b="1" dirty="0">
              <a:solidFill>
                <a:schemeClr val="bg1"/>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15966"/>
            <a:ext cx="3831336" cy="3687554"/>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1337" y="1615965"/>
            <a:ext cx="4160520" cy="4693395"/>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1857" y="1615964"/>
            <a:ext cx="4200143" cy="4693396"/>
          </a:xfrm>
          <a:prstGeom prst="rect">
            <a:avLst/>
          </a:prstGeom>
        </p:spPr>
      </p:pic>
    </p:spTree>
    <p:extLst>
      <p:ext uri="{BB962C8B-B14F-4D97-AF65-F5344CB8AC3E}">
        <p14:creationId xmlns:p14="http://schemas.microsoft.com/office/powerpoint/2010/main" val="32636404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88676" y="685801"/>
            <a:ext cx="5722883" cy="748862"/>
          </a:xfrm>
        </p:spPr>
        <p:txBody>
          <a:bodyPr>
            <a:normAutofit fontScale="90000"/>
          </a:bodyPr>
          <a:lstStyle/>
          <a:p>
            <a:pPr marL="285750" lvl="0" indent="-285750">
              <a:spcBef>
                <a:spcPct val="20000"/>
              </a:spcBef>
              <a:spcAft>
                <a:spcPts val="600"/>
              </a:spcAft>
            </a:pPr>
            <a:r>
              <a:rPr lang="en-US" sz="3600" b="1" dirty="0">
                <a:ln>
                  <a:noFill/>
                </a:ln>
                <a:solidFill>
                  <a:prstClr val="black"/>
                </a:solidFill>
                <a:ea typeface="+mn-ea"/>
                <a:cs typeface="+mn-cs"/>
              </a:rPr>
              <a:t>Architectural Aspect </a:t>
            </a:r>
            <a:r>
              <a:rPr lang="en-US" sz="3600" dirty="0">
                <a:ln>
                  <a:noFill/>
                </a:ln>
                <a:solidFill>
                  <a:prstClr val="black"/>
                </a:solidFill>
                <a:ea typeface="+mn-ea"/>
                <a:cs typeface="+mn-cs"/>
              </a:rPr>
              <a:t/>
            </a:r>
            <a:br>
              <a:rPr lang="en-US" sz="3600" dirty="0">
                <a:ln>
                  <a:noFill/>
                </a:ln>
                <a:solidFill>
                  <a:prstClr val="black"/>
                </a:solidFill>
                <a:ea typeface="+mn-ea"/>
                <a:cs typeface="+mn-cs"/>
              </a:rPr>
            </a:br>
            <a:endParaRPr lang="en-US" dirty="0"/>
          </a:p>
        </p:txBody>
      </p:sp>
      <p:sp>
        <p:nvSpPr>
          <p:cNvPr id="6" name="TextBox 5"/>
          <p:cNvSpPr txBox="1"/>
          <p:nvPr/>
        </p:nvSpPr>
        <p:spPr>
          <a:xfrm>
            <a:off x="11535777" y="6263015"/>
            <a:ext cx="766713" cy="707886"/>
          </a:xfrm>
          <a:prstGeom prst="rect">
            <a:avLst/>
          </a:prstGeom>
          <a:noFill/>
        </p:spPr>
        <p:txBody>
          <a:bodyPr wrap="square" rtlCol="0">
            <a:spAutoFit/>
          </a:bodyPr>
          <a:lstStyle/>
          <a:p>
            <a:r>
              <a:rPr lang="en-US" sz="4000" b="1" dirty="0" smtClean="0">
                <a:solidFill>
                  <a:schemeClr val="bg1"/>
                </a:solidFill>
              </a:rPr>
              <a:t>1</a:t>
            </a:r>
            <a:r>
              <a:rPr lang="ar-SA" sz="4000" b="1" dirty="0">
                <a:solidFill>
                  <a:schemeClr val="bg1"/>
                </a:solidFill>
              </a:rPr>
              <a:t>0</a:t>
            </a:r>
            <a:endParaRPr lang="en-US" sz="4000" b="1" dirty="0">
              <a:solidFill>
                <a:schemeClr val="bg1"/>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250" y="1060232"/>
            <a:ext cx="5203038" cy="495652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2665" y="1053881"/>
            <a:ext cx="5218151" cy="4962871"/>
          </a:xfrm>
          <a:prstGeom prst="rect">
            <a:avLst/>
          </a:prstGeom>
        </p:spPr>
      </p:pic>
    </p:spTree>
    <p:extLst>
      <p:ext uri="{BB962C8B-B14F-4D97-AF65-F5344CB8AC3E}">
        <p14:creationId xmlns:p14="http://schemas.microsoft.com/office/powerpoint/2010/main" val="2786815893"/>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docProps/app.xml><?xml version="1.0" encoding="utf-8"?>
<Properties xmlns="http://schemas.openxmlformats.org/officeDocument/2006/extended-properties" xmlns:vt="http://schemas.openxmlformats.org/officeDocument/2006/docPropsVTypes">
  <Template>Retrospect</Template>
  <TotalTime>1863</TotalTime>
  <Words>2391</Words>
  <Application>Microsoft Office PowerPoint</Application>
  <PresentationFormat>Widescreen</PresentationFormat>
  <Paragraphs>765</Paragraphs>
  <Slides>78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78</vt:i4>
      </vt:variant>
    </vt:vector>
  </HeadingPairs>
  <TitlesOfParts>
    <vt:vector size="86" baseType="lpstr">
      <vt:lpstr>Algerian</vt:lpstr>
      <vt:lpstr>Arial</vt:lpstr>
      <vt:lpstr>Calibri</vt:lpstr>
      <vt:lpstr>Calibri Light</vt:lpstr>
      <vt:lpstr>Cambria Math</vt:lpstr>
      <vt:lpstr>Times New Roman</vt:lpstr>
      <vt:lpstr>Wingdings</vt:lpstr>
      <vt:lpstr>Retrospect</vt:lpstr>
      <vt:lpstr>PowerPoint Presentation</vt:lpstr>
      <vt:lpstr>Content :</vt:lpstr>
      <vt:lpstr>Introduction </vt:lpstr>
      <vt:lpstr>Site Analysis </vt:lpstr>
      <vt:lpstr>Site Analysis   </vt:lpstr>
      <vt:lpstr>Architectural Aspect  </vt:lpstr>
      <vt:lpstr>General Information</vt:lpstr>
      <vt:lpstr>Architectural Aspect  </vt:lpstr>
      <vt:lpstr>Architectural Aspect  </vt:lpstr>
      <vt:lpstr>Architectural Aspect  </vt:lpstr>
      <vt:lpstr>Architectural Aspect  </vt:lpstr>
      <vt:lpstr>PowerPoint Presentation</vt:lpstr>
      <vt:lpstr>Architectural Aspect  </vt:lpstr>
      <vt:lpstr>Environmental Aspects  As any aspect , environmental design is very important and it should be taken into consideration   </vt:lpstr>
      <vt:lpstr>PowerPoint Presentation</vt:lpstr>
      <vt:lpstr>Daylight factor (DF) </vt:lpstr>
      <vt:lpstr>Shadow  </vt:lpstr>
      <vt:lpstr>DesignBuilder </vt:lpstr>
      <vt:lpstr>PowerPoint Presentation</vt:lpstr>
      <vt:lpstr>PowerPoint Presentation</vt:lpstr>
      <vt:lpstr>Heating design:</vt:lpstr>
      <vt:lpstr>PowerPoint Presentation</vt:lpstr>
      <vt:lpstr>PowerPoint Presentation</vt:lpstr>
      <vt:lpstr>PowerPoint Presentation</vt:lpstr>
      <vt:lpstr>U-value of wall equal = 0.369 which is good less than recommended value 0.5</vt:lpstr>
      <vt:lpstr>PowerPoint Presentation</vt:lpstr>
      <vt:lpstr>PowerPoint Presentation</vt:lpstr>
      <vt:lpstr>PowerPoint Presentation</vt:lpstr>
      <vt:lpstr>PowerPoint Presentation</vt:lpstr>
      <vt:lpstr>Sound pressure level:</vt:lpstr>
      <vt:lpstr>PowerPoint Presentation</vt:lpstr>
      <vt:lpstr>PowerPoint Presentation</vt:lpstr>
      <vt:lpstr>PowerPoint Presentation</vt:lpstr>
      <vt:lpstr>PowerPoint Presentation</vt:lpstr>
      <vt:lpstr>Internal wall</vt:lpstr>
      <vt:lpstr>Ceiling </vt:lpstr>
      <vt:lpstr>Structural Aspect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Mechanical work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Low voltage drop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Quantity surveying &amp; cost estimate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laptop center</dc:creator>
  <cp:lastModifiedBy>laptop center</cp:lastModifiedBy>
  <cp:revision>143</cp:revision>
  <dcterms:created xsi:type="dcterms:W3CDTF">2021-01-10T07:09:57Z</dcterms:created>
  <dcterms:modified xsi:type="dcterms:W3CDTF">2021-06-02T07:57:32Z</dcterms:modified>
</cp:coreProperties>
</file>