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8288000" cy="10287000"/>
  <p:notesSz cx="6858000" cy="9144000"/>
  <p:embeddedFontLst>
    <p:embeddedFont>
      <p:font typeface="DM Sans Bold" charset="1" panose="00000000000000000000"/>
      <p:regular r:id="rId26"/>
    </p:embeddedFont>
    <p:embeddedFont>
      <p:font typeface="Open Sauce" charset="1" panose="00000500000000000000"/>
      <p:regular r:id="rId27"/>
    </p:embeddedFont>
    <p:embeddedFont>
      <p:font typeface="DM Sans" charset="1" panose="00000000000000000000"/>
      <p:regular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Relationship Id="rId3" Target="../media/VAGrwqDo6qM.mp4" Type="http://schemas.openxmlformats.org/officeDocument/2006/relationships/video"/><Relationship Id="rId4" Target="../media/VAGrwqDo6qM.mp4" Type="http://schemas.microsoft.com/office/2007/relationships/media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14.png" Type="http://schemas.openxmlformats.org/officeDocument/2006/relationships/image"/><Relationship Id="rId4" Target="../media/image13.png" Type="http://schemas.openxmlformats.org/officeDocument/2006/relationships/image"/><Relationship Id="rId5" Target="../media/image16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jpeg" Type="http://schemas.openxmlformats.org/officeDocument/2006/relationships/image"/><Relationship Id="rId3" Target="../media/image18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20.pn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jpeg" Type="http://schemas.openxmlformats.org/officeDocument/2006/relationships/image"/><Relationship Id="rId3" Target="../media/image23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Relationship Id="rId3" Target="../media/image12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png" Type="http://schemas.openxmlformats.org/officeDocument/2006/relationships/image"/><Relationship Id="rId4" Target="../media/image27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8.png" Type="http://schemas.openxmlformats.org/officeDocument/2006/relationships/image"/><Relationship Id="rId3" Target="../media/image29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5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Relationship Id="rId3" Target="../media/image7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12.png" Type="http://schemas.openxmlformats.org/officeDocument/2006/relationships/image"/><Relationship Id="rId4" Target="../media/image13.png" Type="http://schemas.openxmlformats.org/officeDocument/2006/relationships/image"/><Relationship Id="rId5" Target="../media/image1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419461" y="-818748"/>
            <a:ext cx="11936082" cy="11924496"/>
            <a:chOff x="0" y="0"/>
            <a:chExt cx="890190" cy="88932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26885" y="20517"/>
              <a:ext cx="836420" cy="848293"/>
            </a:xfrm>
            <a:custGeom>
              <a:avLst/>
              <a:gdLst/>
              <a:ahLst/>
              <a:cxnLst/>
              <a:rect r="r" b="b" t="t" l="l"/>
              <a:pathLst>
                <a:path h="848293" w="836420">
                  <a:moveTo>
                    <a:pt x="464096" y="25325"/>
                  </a:moveTo>
                  <a:lnTo>
                    <a:pt x="817419" y="378304"/>
                  </a:lnTo>
                  <a:cubicBezTo>
                    <a:pt x="829585" y="390458"/>
                    <a:pt x="836420" y="406950"/>
                    <a:pt x="836420" y="424146"/>
                  </a:cubicBezTo>
                  <a:cubicBezTo>
                    <a:pt x="836420" y="441343"/>
                    <a:pt x="829585" y="457834"/>
                    <a:pt x="817419" y="469988"/>
                  </a:cubicBezTo>
                  <a:lnTo>
                    <a:pt x="464096" y="822968"/>
                  </a:lnTo>
                  <a:cubicBezTo>
                    <a:pt x="438747" y="848292"/>
                    <a:pt x="397673" y="848292"/>
                    <a:pt x="372324" y="822968"/>
                  </a:cubicBezTo>
                  <a:lnTo>
                    <a:pt x="19001" y="469988"/>
                  </a:lnTo>
                  <a:cubicBezTo>
                    <a:pt x="6836" y="457834"/>
                    <a:pt x="0" y="441343"/>
                    <a:pt x="0" y="424146"/>
                  </a:cubicBezTo>
                  <a:cubicBezTo>
                    <a:pt x="0" y="406950"/>
                    <a:pt x="6836" y="390458"/>
                    <a:pt x="19001" y="378304"/>
                  </a:cubicBezTo>
                  <a:lnTo>
                    <a:pt x="372324" y="25325"/>
                  </a:lnTo>
                  <a:cubicBezTo>
                    <a:pt x="397673" y="0"/>
                    <a:pt x="438747" y="0"/>
                    <a:pt x="464096" y="25325"/>
                  </a:cubicBezTo>
                  <a:close/>
                </a:path>
              </a:pathLst>
            </a:custGeom>
            <a:blipFill>
              <a:blip r:embed="rId2"/>
              <a:stretch>
                <a:fillRect l="-966" t="-22071" r="-966" b="-22071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-10800000">
            <a:off x="1028700" y="7186944"/>
            <a:ext cx="19970002" cy="9914866"/>
            <a:chOff x="0" y="0"/>
            <a:chExt cx="1557574" cy="77331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17653" y="0"/>
              <a:ext cx="1522267" cy="763314"/>
            </a:xfrm>
            <a:custGeom>
              <a:avLst/>
              <a:gdLst/>
              <a:ahLst/>
              <a:cxnLst/>
              <a:rect r="r" b="b" t="t" l="l"/>
              <a:pathLst>
                <a:path h="763314" w="1522267">
                  <a:moveTo>
                    <a:pt x="783692" y="750917"/>
                  </a:moveTo>
                  <a:lnTo>
                    <a:pt x="1517363" y="22399"/>
                  </a:lnTo>
                  <a:cubicBezTo>
                    <a:pt x="1521129" y="18659"/>
                    <a:pt x="1522267" y="13017"/>
                    <a:pt x="1520245" y="8109"/>
                  </a:cubicBezTo>
                  <a:cubicBezTo>
                    <a:pt x="1518222" y="3202"/>
                    <a:pt x="1513439" y="0"/>
                    <a:pt x="1508131" y="0"/>
                  </a:cubicBezTo>
                  <a:lnTo>
                    <a:pt x="14137" y="0"/>
                  </a:lnTo>
                  <a:cubicBezTo>
                    <a:pt x="8829" y="0"/>
                    <a:pt x="4046" y="3202"/>
                    <a:pt x="2023" y="8109"/>
                  </a:cubicBezTo>
                  <a:cubicBezTo>
                    <a:pt x="0" y="13017"/>
                    <a:pt x="1138" y="18659"/>
                    <a:pt x="4905" y="22399"/>
                  </a:cubicBezTo>
                  <a:lnTo>
                    <a:pt x="738576" y="750917"/>
                  </a:lnTo>
                  <a:cubicBezTo>
                    <a:pt x="751060" y="763314"/>
                    <a:pt x="771208" y="763314"/>
                    <a:pt x="783692" y="75091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3760050" y="-6813160"/>
            <a:ext cx="18788758" cy="9328392"/>
            <a:chOff x="0" y="0"/>
            <a:chExt cx="1557574" cy="773317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10" id="10"/>
          <p:cNvSpPr/>
          <p:nvPr/>
        </p:nvSpPr>
        <p:spPr>
          <a:xfrm>
            <a:off x="6906786" y="8867283"/>
            <a:ext cx="2647400" cy="0"/>
          </a:xfrm>
          <a:prstGeom prst="line">
            <a:avLst/>
          </a:prstGeom>
          <a:ln cap="rnd" w="66675">
            <a:solidFill>
              <a:srgbClr val="18368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1" id="11"/>
          <p:cNvSpPr txBox="true"/>
          <p:nvPr/>
        </p:nvSpPr>
        <p:spPr>
          <a:xfrm rot="0">
            <a:off x="1662141" y="2806725"/>
            <a:ext cx="13136690" cy="33001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480"/>
              </a:lnSpc>
            </a:pPr>
            <a:r>
              <a:rPr lang="en-US" sz="13867" b="true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COMPU</a:t>
            </a:r>
          </a:p>
          <a:p>
            <a:pPr algn="l">
              <a:lnSpc>
                <a:spcPts val="12480"/>
              </a:lnSpc>
            </a:pPr>
            <a:r>
              <a:rPr lang="en-US" sz="13867" b="true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SHADE</a:t>
            </a:r>
          </a:p>
        </p:txBody>
      </p:sp>
      <p:grpSp>
        <p:nvGrpSpPr>
          <p:cNvPr name="Group 12" id="12"/>
          <p:cNvGrpSpPr/>
          <p:nvPr/>
        </p:nvGrpSpPr>
        <p:grpSpPr>
          <a:xfrm rot="2700000">
            <a:off x="9886403" y="1707732"/>
            <a:ext cx="2254596" cy="2254596"/>
            <a:chOff x="0" y="0"/>
            <a:chExt cx="593803" cy="593803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593803" cy="593803"/>
            </a:xfrm>
            <a:custGeom>
              <a:avLst/>
              <a:gdLst/>
              <a:ahLst/>
              <a:cxnLst/>
              <a:rect r="r" b="b" t="t" l="l"/>
              <a:pathLst>
                <a:path h="593803" w="593803">
                  <a:moveTo>
                    <a:pt x="161390" y="0"/>
                  </a:moveTo>
                  <a:lnTo>
                    <a:pt x="432413" y="0"/>
                  </a:lnTo>
                  <a:cubicBezTo>
                    <a:pt x="475216" y="0"/>
                    <a:pt x="516266" y="17004"/>
                    <a:pt x="546533" y="47270"/>
                  </a:cubicBezTo>
                  <a:cubicBezTo>
                    <a:pt x="576800" y="77537"/>
                    <a:pt x="593803" y="118587"/>
                    <a:pt x="593803" y="161390"/>
                  </a:cubicBezTo>
                  <a:lnTo>
                    <a:pt x="593803" y="432413"/>
                  </a:lnTo>
                  <a:cubicBezTo>
                    <a:pt x="593803" y="475216"/>
                    <a:pt x="576800" y="516266"/>
                    <a:pt x="546533" y="546533"/>
                  </a:cubicBezTo>
                  <a:cubicBezTo>
                    <a:pt x="516266" y="576800"/>
                    <a:pt x="475216" y="593803"/>
                    <a:pt x="432413" y="593803"/>
                  </a:cubicBezTo>
                  <a:lnTo>
                    <a:pt x="161390" y="593803"/>
                  </a:lnTo>
                  <a:cubicBezTo>
                    <a:pt x="118587" y="593803"/>
                    <a:pt x="77537" y="576800"/>
                    <a:pt x="47270" y="546533"/>
                  </a:cubicBezTo>
                  <a:cubicBezTo>
                    <a:pt x="17004" y="516266"/>
                    <a:pt x="0" y="475216"/>
                    <a:pt x="0" y="432413"/>
                  </a:cubicBezTo>
                  <a:lnTo>
                    <a:pt x="0" y="161390"/>
                  </a:lnTo>
                  <a:cubicBezTo>
                    <a:pt x="0" y="118587"/>
                    <a:pt x="17004" y="77537"/>
                    <a:pt x="47270" y="47270"/>
                  </a:cubicBezTo>
                  <a:cubicBezTo>
                    <a:pt x="77537" y="17004"/>
                    <a:pt x="118587" y="0"/>
                    <a:pt x="161390" y="0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593803" cy="63190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064054" y="7870277"/>
            <a:ext cx="7166432" cy="6048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988"/>
              </a:lnSpc>
            </a:pPr>
            <a:r>
              <a:rPr lang="en-US" sz="3563">
                <a:solidFill>
                  <a:srgbClr val="1E1E1E"/>
                </a:solidFill>
                <a:latin typeface="Open Sauce"/>
                <a:ea typeface="Open Sauce"/>
                <a:cs typeface="Open Sauce"/>
                <a:sym typeface="Open Sauce"/>
              </a:rPr>
              <a:t>Nagham Hanani - Marah Dwikat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587119" y="860016"/>
            <a:ext cx="14046746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 3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7557394" y="-6859967"/>
            <a:ext cx="18788758" cy="9328392"/>
            <a:chOff x="0" y="0"/>
            <a:chExt cx="1557574" cy="7733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2740568" y="583791"/>
            <a:ext cx="3769268" cy="37692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pic>
        <p:nvPicPr>
          <p:cNvPr name="Picture 12" id="12">
            <a:hlinkClick action="ppaction://media"/>
          </p:cNvPr>
          <p:cNvPicPr>
            <a:picLocks noChangeAspect="true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rcRect l="657" t="0" r="657" b="0"/>
          <a:stretch>
            <a:fillRect/>
          </a:stretch>
        </p:blipFill>
        <p:spPr>
          <a:xfrm flipH="false" flipV="false" rot="0">
            <a:off x="9553614" y="4088065"/>
            <a:ext cx="8389097" cy="4781785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1566482" y="3661536"/>
            <a:ext cx="75775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 gear of the tubes moves a certain angle based on the shade selected 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937440" y="3709161"/>
            <a:ext cx="365519" cy="378905"/>
            <a:chOff x="0" y="0"/>
            <a:chExt cx="96268" cy="99794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1566482" y="5095875"/>
            <a:ext cx="7577518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Then a filling is pushed out of the selected tube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937440" y="5143500"/>
            <a:ext cx="365519" cy="378905"/>
            <a:chOff x="0" y="0"/>
            <a:chExt cx="96268" cy="99794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1566482" y="6713030"/>
            <a:ext cx="7577518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After the cutting is done the gear moves back to home position to close the tubes again so the material wouldn’t dry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937440" y="6760655"/>
            <a:ext cx="365519" cy="378905"/>
            <a:chOff x="0" y="0"/>
            <a:chExt cx="96268" cy="9979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  <p:timing>
    <p:tnLst>
      <p:par>
        <p:cTn dur="indefinite" restart="never" nodeType="tmRoot">
          <p:childTnLst>
            <p:video>
              <p:cMediaNode vol="0">
                <p:cTn fill="hold" display="false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427066" y="574357"/>
            <a:ext cx="14046746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 3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7557394" y="-6859967"/>
            <a:ext cx="18788758" cy="9328392"/>
            <a:chOff x="0" y="0"/>
            <a:chExt cx="1557574" cy="7733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2740568" y="583791"/>
            <a:ext cx="3769268" cy="37692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5278219" y="7542051"/>
            <a:ext cx="5482390" cy="5482390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38605" y="38605"/>
              <a:ext cx="735589" cy="735589"/>
            </a:xfrm>
            <a:custGeom>
              <a:avLst/>
              <a:gdLst/>
              <a:ahLst/>
              <a:cxnLst/>
              <a:rect r="r" b="b" t="t" l="l"/>
              <a:pathLst>
                <a:path h="735589" w="735589">
                  <a:moveTo>
                    <a:pt x="433698" y="27298"/>
                  </a:moveTo>
                  <a:lnTo>
                    <a:pt x="708292" y="301892"/>
                  </a:lnTo>
                  <a:cubicBezTo>
                    <a:pt x="725770" y="319370"/>
                    <a:pt x="735590" y="343076"/>
                    <a:pt x="735590" y="367795"/>
                  </a:cubicBezTo>
                  <a:cubicBezTo>
                    <a:pt x="735590" y="392514"/>
                    <a:pt x="725770" y="416220"/>
                    <a:pt x="708292" y="433698"/>
                  </a:cubicBezTo>
                  <a:lnTo>
                    <a:pt x="433698" y="708292"/>
                  </a:lnTo>
                  <a:cubicBezTo>
                    <a:pt x="416220" y="725770"/>
                    <a:pt x="392514" y="735590"/>
                    <a:pt x="367795" y="735590"/>
                  </a:cubicBezTo>
                  <a:cubicBezTo>
                    <a:pt x="343076" y="735590"/>
                    <a:pt x="319370" y="725770"/>
                    <a:pt x="301892" y="708292"/>
                  </a:cubicBezTo>
                  <a:lnTo>
                    <a:pt x="27298" y="433698"/>
                  </a:lnTo>
                  <a:cubicBezTo>
                    <a:pt x="9820" y="416220"/>
                    <a:pt x="0" y="392514"/>
                    <a:pt x="0" y="367795"/>
                  </a:cubicBezTo>
                  <a:cubicBezTo>
                    <a:pt x="0" y="343076"/>
                    <a:pt x="9820" y="319370"/>
                    <a:pt x="27298" y="301892"/>
                  </a:cubicBezTo>
                  <a:lnTo>
                    <a:pt x="301892" y="27298"/>
                  </a:lnTo>
                  <a:cubicBezTo>
                    <a:pt x="319370" y="9820"/>
                    <a:pt x="343076" y="0"/>
                    <a:pt x="367795" y="0"/>
                  </a:cubicBezTo>
                  <a:cubicBezTo>
                    <a:pt x="392514" y="0"/>
                    <a:pt x="416220" y="9820"/>
                    <a:pt x="433698" y="27298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219264" y="3068007"/>
            <a:ext cx="2560142" cy="2570103"/>
          </a:xfrm>
          <a:custGeom>
            <a:avLst/>
            <a:gdLst/>
            <a:ahLst/>
            <a:cxnLst/>
            <a:rect r="r" b="b" t="t" l="l"/>
            <a:pathLst>
              <a:path h="2570103" w="2560142">
                <a:moveTo>
                  <a:pt x="0" y="0"/>
                </a:moveTo>
                <a:lnTo>
                  <a:pt x="2560142" y="0"/>
                </a:lnTo>
                <a:lnTo>
                  <a:pt x="2560142" y="2570104"/>
                </a:lnTo>
                <a:lnTo>
                  <a:pt x="0" y="25701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888168" y="6134493"/>
            <a:ext cx="3222334" cy="2815116"/>
          </a:xfrm>
          <a:custGeom>
            <a:avLst/>
            <a:gdLst/>
            <a:ahLst/>
            <a:cxnLst/>
            <a:rect r="r" b="b" t="t" l="l"/>
            <a:pathLst>
              <a:path h="2815116" w="3222334">
                <a:moveTo>
                  <a:pt x="0" y="0"/>
                </a:moveTo>
                <a:lnTo>
                  <a:pt x="3222334" y="0"/>
                </a:lnTo>
                <a:lnTo>
                  <a:pt x="3222334" y="2815116"/>
                </a:lnTo>
                <a:lnTo>
                  <a:pt x="0" y="28151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4110502" y="4566679"/>
            <a:ext cx="2570103" cy="2570103"/>
          </a:xfrm>
          <a:custGeom>
            <a:avLst/>
            <a:gdLst/>
            <a:ahLst/>
            <a:cxnLst/>
            <a:rect r="r" b="b" t="t" l="l"/>
            <a:pathLst>
              <a:path h="2570103" w="2570103">
                <a:moveTo>
                  <a:pt x="0" y="0"/>
                </a:moveTo>
                <a:lnTo>
                  <a:pt x="2570103" y="0"/>
                </a:lnTo>
                <a:lnTo>
                  <a:pt x="2570103" y="2570103"/>
                </a:lnTo>
                <a:lnTo>
                  <a:pt x="0" y="25701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-5400000">
            <a:off x="9762947" y="657633"/>
            <a:ext cx="4604512" cy="10388195"/>
          </a:xfrm>
          <a:custGeom>
            <a:avLst/>
            <a:gdLst/>
            <a:ahLst/>
            <a:cxnLst/>
            <a:rect r="r" b="b" t="t" l="l"/>
            <a:pathLst>
              <a:path h="10388195" w="4604512">
                <a:moveTo>
                  <a:pt x="0" y="0"/>
                </a:moveTo>
                <a:lnTo>
                  <a:pt x="4604512" y="0"/>
                </a:lnTo>
                <a:lnTo>
                  <a:pt x="4604512" y="10388195"/>
                </a:lnTo>
                <a:lnTo>
                  <a:pt x="0" y="103881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4672" t="-5302" r="-43506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4412204" y="1790240"/>
            <a:ext cx="8076471" cy="678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67"/>
              </a:lnSpc>
            </a:pPr>
            <a:r>
              <a:rPr lang="en-US" b="true" sz="5519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COMPONENTS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307355" y="902993"/>
            <a:ext cx="14046746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 4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492171" y="1826215"/>
            <a:ext cx="5246370" cy="7432085"/>
            <a:chOff x="0" y="0"/>
            <a:chExt cx="812800" cy="115142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1151424"/>
            </a:xfrm>
            <a:custGeom>
              <a:avLst/>
              <a:gdLst/>
              <a:ahLst/>
              <a:cxnLst/>
              <a:rect r="r" b="b" t="t" l="l"/>
              <a:pathLst>
                <a:path h="1151424" w="812800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1117484"/>
                  </a:lnTo>
                  <a:cubicBezTo>
                    <a:pt x="812800" y="1126486"/>
                    <a:pt x="809224" y="1135118"/>
                    <a:pt x="802859" y="1141483"/>
                  </a:cubicBezTo>
                  <a:cubicBezTo>
                    <a:pt x="796494" y="1147849"/>
                    <a:pt x="787861" y="1151424"/>
                    <a:pt x="778860" y="1151424"/>
                  </a:cubicBezTo>
                  <a:lnTo>
                    <a:pt x="33940" y="1151424"/>
                  </a:lnTo>
                  <a:cubicBezTo>
                    <a:pt x="15196" y="1151424"/>
                    <a:pt x="0" y="1136229"/>
                    <a:pt x="0" y="1117484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2747" r="0" b="-12747"/>
              </a:stretch>
            </a:blipFill>
          </p:spPr>
        </p:sp>
      </p:grpSp>
      <p:grpSp>
        <p:nvGrpSpPr>
          <p:cNvPr name="Group 8" id="8"/>
          <p:cNvGrpSpPr/>
          <p:nvPr/>
        </p:nvGrpSpPr>
        <p:grpSpPr>
          <a:xfrm rot="0">
            <a:off x="-2740568" y="583791"/>
            <a:ext cx="3769268" cy="3769268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3010680" y="1849480"/>
            <a:ext cx="5246370" cy="7408820"/>
            <a:chOff x="0" y="0"/>
            <a:chExt cx="812800" cy="114782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1147820"/>
            </a:xfrm>
            <a:custGeom>
              <a:avLst/>
              <a:gdLst/>
              <a:ahLst/>
              <a:cxnLst/>
              <a:rect r="r" b="b" t="t" l="l"/>
              <a:pathLst>
                <a:path h="1147820" w="812800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1113880"/>
                  </a:lnTo>
                  <a:cubicBezTo>
                    <a:pt x="812800" y="1132624"/>
                    <a:pt x="797604" y="1147820"/>
                    <a:pt x="778860" y="1147820"/>
                  </a:cubicBezTo>
                  <a:lnTo>
                    <a:pt x="33940" y="1147820"/>
                  </a:lnTo>
                  <a:cubicBezTo>
                    <a:pt x="15196" y="1147820"/>
                    <a:pt x="0" y="1132624"/>
                    <a:pt x="0" y="1113880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11513" r="0" b="-14375"/>
              </a:stretch>
            </a:blip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7557394" y="-6859967"/>
            <a:ext cx="18788758" cy="9328392"/>
            <a:chOff x="0" y="0"/>
            <a:chExt cx="1557574" cy="77331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6554785" y="3154703"/>
            <a:ext cx="6083695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 material is cut by the wire and falls into the cup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5925743" y="3202328"/>
            <a:ext cx="365519" cy="378905"/>
            <a:chOff x="0" y="0"/>
            <a:chExt cx="96268" cy="9979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6554785" y="5079444"/>
            <a:ext cx="6083695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 cup then moves to the end for the doctor to pick up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5925743" y="5127069"/>
            <a:ext cx="365519" cy="378905"/>
            <a:chOff x="0" y="0"/>
            <a:chExt cx="96268" cy="99794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6737545" y="7004185"/>
            <a:ext cx="6083695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we notify them by printing a statement on the LCD and ringing a buzzer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6108503" y="7051810"/>
            <a:ext cx="365519" cy="378905"/>
            <a:chOff x="0" y="0"/>
            <a:chExt cx="96268" cy="99794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427066" y="574357"/>
            <a:ext cx="14046746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 4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7557394" y="-6859967"/>
            <a:ext cx="18788758" cy="9328392"/>
            <a:chOff x="0" y="0"/>
            <a:chExt cx="1557574" cy="7733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2740568" y="583791"/>
            <a:ext cx="3769268" cy="37692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5473812" y="7542051"/>
            <a:ext cx="5482390" cy="5482390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38605" y="38605"/>
              <a:ext cx="735589" cy="735589"/>
            </a:xfrm>
            <a:custGeom>
              <a:avLst/>
              <a:gdLst/>
              <a:ahLst/>
              <a:cxnLst/>
              <a:rect r="r" b="b" t="t" l="l"/>
              <a:pathLst>
                <a:path h="735589" w="735589">
                  <a:moveTo>
                    <a:pt x="433698" y="27298"/>
                  </a:moveTo>
                  <a:lnTo>
                    <a:pt x="708292" y="301892"/>
                  </a:lnTo>
                  <a:cubicBezTo>
                    <a:pt x="725770" y="319370"/>
                    <a:pt x="735590" y="343076"/>
                    <a:pt x="735590" y="367795"/>
                  </a:cubicBezTo>
                  <a:cubicBezTo>
                    <a:pt x="735590" y="392514"/>
                    <a:pt x="725770" y="416220"/>
                    <a:pt x="708292" y="433698"/>
                  </a:cubicBezTo>
                  <a:lnTo>
                    <a:pt x="433698" y="708292"/>
                  </a:lnTo>
                  <a:cubicBezTo>
                    <a:pt x="416220" y="725770"/>
                    <a:pt x="392514" y="735590"/>
                    <a:pt x="367795" y="735590"/>
                  </a:cubicBezTo>
                  <a:cubicBezTo>
                    <a:pt x="343076" y="735590"/>
                    <a:pt x="319370" y="725770"/>
                    <a:pt x="301892" y="708292"/>
                  </a:cubicBezTo>
                  <a:lnTo>
                    <a:pt x="27298" y="433698"/>
                  </a:lnTo>
                  <a:cubicBezTo>
                    <a:pt x="9820" y="416220"/>
                    <a:pt x="0" y="392514"/>
                    <a:pt x="0" y="367795"/>
                  </a:cubicBezTo>
                  <a:cubicBezTo>
                    <a:pt x="0" y="343076"/>
                    <a:pt x="9820" y="319370"/>
                    <a:pt x="27298" y="301892"/>
                  </a:cubicBezTo>
                  <a:lnTo>
                    <a:pt x="301892" y="27298"/>
                  </a:lnTo>
                  <a:cubicBezTo>
                    <a:pt x="319370" y="9820"/>
                    <a:pt x="343076" y="0"/>
                    <a:pt x="367795" y="0"/>
                  </a:cubicBezTo>
                  <a:cubicBezTo>
                    <a:pt x="392514" y="0"/>
                    <a:pt x="416220" y="9820"/>
                    <a:pt x="433698" y="27298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028700" y="3624615"/>
            <a:ext cx="4919320" cy="2342533"/>
          </a:xfrm>
          <a:custGeom>
            <a:avLst/>
            <a:gdLst/>
            <a:ahLst/>
            <a:cxnLst/>
            <a:rect r="r" b="b" t="t" l="l"/>
            <a:pathLst>
              <a:path h="2342533" w="4919320">
                <a:moveTo>
                  <a:pt x="0" y="0"/>
                </a:moveTo>
                <a:lnTo>
                  <a:pt x="4919320" y="0"/>
                </a:lnTo>
                <a:lnTo>
                  <a:pt x="4919320" y="2342533"/>
                </a:lnTo>
                <a:lnTo>
                  <a:pt x="0" y="23425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7339501" y="3348551"/>
            <a:ext cx="3152930" cy="3152930"/>
          </a:xfrm>
          <a:custGeom>
            <a:avLst/>
            <a:gdLst/>
            <a:ahLst/>
            <a:cxnLst/>
            <a:rect r="r" b="b" t="t" l="l"/>
            <a:pathLst>
              <a:path h="3152930" w="3152930">
                <a:moveTo>
                  <a:pt x="0" y="0"/>
                </a:moveTo>
                <a:lnTo>
                  <a:pt x="3152931" y="0"/>
                </a:lnTo>
                <a:lnTo>
                  <a:pt x="3152931" y="3152930"/>
                </a:lnTo>
                <a:lnTo>
                  <a:pt x="0" y="31529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1883913" y="3348551"/>
            <a:ext cx="3589899" cy="3589899"/>
          </a:xfrm>
          <a:custGeom>
            <a:avLst/>
            <a:gdLst/>
            <a:ahLst/>
            <a:cxnLst/>
            <a:rect r="r" b="b" t="t" l="l"/>
            <a:pathLst>
              <a:path h="3589899" w="3589899">
                <a:moveTo>
                  <a:pt x="0" y="0"/>
                </a:moveTo>
                <a:lnTo>
                  <a:pt x="3589899" y="0"/>
                </a:lnTo>
                <a:lnTo>
                  <a:pt x="3589899" y="3589898"/>
                </a:lnTo>
                <a:lnTo>
                  <a:pt x="0" y="35898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4412204" y="1790240"/>
            <a:ext cx="8076471" cy="678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67"/>
              </a:lnSpc>
            </a:pPr>
            <a:r>
              <a:rPr lang="en-US" b="true" sz="5519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COMPONENTS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654135" y="6266530"/>
            <a:ext cx="276522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LCD 16x2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8340931" y="6703499"/>
            <a:ext cx="276522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Buzzer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2868645" y="7119776"/>
            <a:ext cx="276522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cutting wire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7951486" y="-6859967"/>
            <a:ext cx="18788758" cy="9328392"/>
            <a:chOff x="0" y="0"/>
            <a:chExt cx="1557574" cy="7733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83626" y="2811072"/>
            <a:ext cx="5160985" cy="1932297"/>
            <a:chOff x="0" y="0"/>
            <a:chExt cx="1359272" cy="50891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59272" cy="508918"/>
            </a:xfrm>
            <a:custGeom>
              <a:avLst/>
              <a:gdLst/>
              <a:ahLst/>
              <a:cxnLst/>
              <a:rect r="r" b="b" t="t" l="l"/>
              <a:pathLst>
                <a:path h="508918" w="1359272">
                  <a:moveTo>
                    <a:pt x="67504" y="0"/>
                  </a:moveTo>
                  <a:lnTo>
                    <a:pt x="1291768" y="0"/>
                  </a:lnTo>
                  <a:cubicBezTo>
                    <a:pt x="1309671" y="0"/>
                    <a:pt x="1326841" y="7112"/>
                    <a:pt x="1339500" y="19771"/>
                  </a:cubicBezTo>
                  <a:cubicBezTo>
                    <a:pt x="1352160" y="32431"/>
                    <a:pt x="1359272" y="49601"/>
                    <a:pt x="1359272" y="67504"/>
                  </a:cubicBezTo>
                  <a:lnTo>
                    <a:pt x="1359272" y="441414"/>
                  </a:lnTo>
                  <a:cubicBezTo>
                    <a:pt x="1359272" y="478695"/>
                    <a:pt x="1329049" y="508918"/>
                    <a:pt x="1291768" y="508918"/>
                  </a:cubicBezTo>
                  <a:lnTo>
                    <a:pt x="67504" y="508918"/>
                  </a:lnTo>
                  <a:cubicBezTo>
                    <a:pt x="30223" y="508918"/>
                    <a:pt x="0" y="478695"/>
                    <a:pt x="0" y="441414"/>
                  </a:cubicBezTo>
                  <a:lnTo>
                    <a:pt x="0" y="67504"/>
                  </a:lnTo>
                  <a:cubicBezTo>
                    <a:pt x="0" y="30223"/>
                    <a:pt x="30223" y="0"/>
                    <a:pt x="675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183685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359272" cy="5184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  <a:r>
                <a:rPr lang="en-US" sz="3000">
                  <a:solidFill>
                    <a:srgbClr val="1E1E1E"/>
                  </a:solidFill>
                  <a:latin typeface="DM Sans"/>
                  <a:ea typeface="DM Sans"/>
                  <a:cs typeface="DM Sans"/>
                  <a:sym typeface="DM Sans"/>
                </a:rPr>
                <a:t>Empty cups detection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972749" y="3266343"/>
            <a:ext cx="1021755" cy="1021755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47078" y="47078"/>
              <a:ext cx="718644" cy="718644"/>
            </a:xfrm>
            <a:custGeom>
              <a:avLst/>
              <a:gdLst/>
              <a:ahLst/>
              <a:cxnLst/>
              <a:rect r="r" b="b" t="t" l="l"/>
              <a:pathLst>
                <a:path h="718644" w="718644">
                  <a:moveTo>
                    <a:pt x="439689" y="33289"/>
                  </a:moveTo>
                  <a:lnTo>
                    <a:pt x="685355" y="278955"/>
                  </a:lnTo>
                  <a:cubicBezTo>
                    <a:pt x="706670" y="300270"/>
                    <a:pt x="718644" y="329179"/>
                    <a:pt x="718644" y="359322"/>
                  </a:cubicBezTo>
                  <a:cubicBezTo>
                    <a:pt x="718644" y="389466"/>
                    <a:pt x="706670" y="418374"/>
                    <a:pt x="685355" y="439689"/>
                  </a:cubicBezTo>
                  <a:lnTo>
                    <a:pt x="439689" y="685355"/>
                  </a:lnTo>
                  <a:cubicBezTo>
                    <a:pt x="418374" y="706670"/>
                    <a:pt x="389466" y="718644"/>
                    <a:pt x="359322" y="718644"/>
                  </a:cubicBezTo>
                  <a:cubicBezTo>
                    <a:pt x="329179" y="718644"/>
                    <a:pt x="300270" y="706670"/>
                    <a:pt x="278955" y="685355"/>
                  </a:cubicBezTo>
                  <a:lnTo>
                    <a:pt x="33289" y="439689"/>
                  </a:lnTo>
                  <a:cubicBezTo>
                    <a:pt x="11974" y="418374"/>
                    <a:pt x="0" y="389466"/>
                    <a:pt x="0" y="359322"/>
                  </a:cubicBezTo>
                  <a:cubicBezTo>
                    <a:pt x="0" y="329179"/>
                    <a:pt x="11974" y="300270"/>
                    <a:pt x="33289" y="278955"/>
                  </a:cubicBezTo>
                  <a:lnTo>
                    <a:pt x="278955" y="33289"/>
                  </a:lnTo>
                  <a:cubicBezTo>
                    <a:pt x="300270" y="11974"/>
                    <a:pt x="329179" y="0"/>
                    <a:pt x="359322" y="0"/>
                  </a:cubicBezTo>
                  <a:cubicBezTo>
                    <a:pt x="389466" y="0"/>
                    <a:pt x="418374" y="11974"/>
                    <a:pt x="439689" y="33289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F7F7F7"/>
                  </a:solidFill>
                  <a:latin typeface="Open Sauce"/>
                  <a:ea typeface="Open Sauce"/>
                  <a:cs typeface="Open Sauce"/>
                  <a:sym typeface="Open Sauce"/>
                </a:rPr>
                <a:t>01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3980606" y="5390897"/>
            <a:ext cx="7454541" cy="7454541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21700" y="21700"/>
              <a:ext cx="769400" cy="769400"/>
            </a:xfrm>
            <a:custGeom>
              <a:avLst/>
              <a:gdLst/>
              <a:ahLst/>
              <a:cxnLst/>
              <a:rect r="r" b="b" t="t" l="l"/>
              <a:pathLst>
                <a:path h="769400" w="769400">
                  <a:moveTo>
                    <a:pt x="433168" y="26768"/>
                  </a:moveTo>
                  <a:lnTo>
                    <a:pt x="742632" y="336232"/>
                  </a:lnTo>
                  <a:cubicBezTo>
                    <a:pt x="769400" y="363000"/>
                    <a:pt x="769400" y="406400"/>
                    <a:pt x="742632" y="433168"/>
                  </a:cubicBezTo>
                  <a:lnTo>
                    <a:pt x="433168" y="742632"/>
                  </a:lnTo>
                  <a:cubicBezTo>
                    <a:pt x="406400" y="769400"/>
                    <a:pt x="363000" y="769400"/>
                    <a:pt x="336232" y="742632"/>
                  </a:cubicBezTo>
                  <a:lnTo>
                    <a:pt x="26768" y="433168"/>
                  </a:lnTo>
                  <a:cubicBezTo>
                    <a:pt x="0" y="406400"/>
                    <a:pt x="0" y="363000"/>
                    <a:pt x="26768" y="336232"/>
                  </a:cubicBezTo>
                  <a:lnTo>
                    <a:pt x="336232" y="26768"/>
                  </a:lnTo>
                  <a:cubicBezTo>
                    <a:pt x="363000" y="0"/>
                    <a:pt x="406400" y="0"/>
                    <a:pt x="433168" y="26768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6098474" y="711762"/>
            <a:ext cx="7038384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FEATURES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6582677" y="5204169"/>
            <a:ext cx="5160985" cy="1932297"/>
            <a:chOff x="0" y="0"/>
            <a:chExt cx="1359272" cy="50891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359272" cy="508918"/>
            </a:xfrm>
            <a:custGeom>
              <a:avLst/>
              <a:gdLst/>
              <a:ahLst/>
              <a:cxnLst/>
              <a:rect r="r" b="b" t="t" l="l"/>
              <a:pathLst>
                <a:path h="508918" w="1359272">
                  <a:moveTo>
                    <a:pt x="67504" y="0"/>
                  </a:moveTo>
                  <a:lnTo>
                    <a:pt x="1291768" y="0"/>
                  </a:lnTo>
                  <a:cubicBezTo>
                    <a:pt x="1309671" y="0"/>
                    <a:pt x="1326841" y="7112"/>
                    <a:pt x="1339500" y="19771"/>
                  </a:cubicBezTo>
                  <a:cubicBezTo>
                    <a:pt x="1352160" y="32431"/>
                    <a:pt x="1359272" y="49601"/>
                    <a:pt x="1359272" y="67504"/>
                  </a:cubicBezTo>
                  <a:lnTo>
                    <a:pt x="1359272" y="441414"/>
                  </a:lnTo>
                  <a:cubicBezTo>
                    <a:pt x="1359272" y="478695"/>
                    <a:pt x="1329049" y="508918"/>
                    <a:pt x="1291768" y="508918"/>
                  </a:cubicBezTo>
                  <a:lnTo>
                    <a:pt x="67504" y="508918"/>
                  </a:lnTo>
                  <a:cubicBezTo>
                    <a:pt x="30223" y="508918"/>
                    <a:pt x="0" y="478695"/>
                    <a:pt x="0" y="441414"/>
                  </a:cubicBezTo>
                  <a:lnTo>
                    <a:pt x="0" y="67504"/>
                  </a:lnTo>
                  <a:cubicBezTo>
                    <a:pt x="0" y="30223"/>
                    <a:pt x="30223" y="0"/>
                    <a:pt x="675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183685"/>
              </a:solidFill>
              <a:prstDash val="solid"/>
              <a:round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-9525"/>
              <a:ext cx="1359272" cy="5184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  <a:r>
                <a:rPr lang="en-US" sz="3000">
                  <a:solidFill>
                    <a:srgbClr val="1E1E1E"/>
                  </a:solidFill>
                  <a:latin typeface="DM Sans"/>
                  <a:ea typeface="DM Sans"/>
                  <a:cs typeface="DM Sans"/>
                  <a:sym typeface="DM Sans"/>
                </a:rPr>
                <a:t>Empty Tubes detection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6071799" y="5659440"/>
            <a:ext cx="1021755" cy="1021755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47078" y="47078"/>
              <a:ext cx="718644" cy="718644"/>
            </a:xfrm>
            <a:custGeom>
              <a:avLst/>
              <a:gdLst/>
              <a:ahLst/>
              <a:cxnLst/>
              <a:rect r="r" b="b" t="t" l="l"/>
              <a:pathLst>
                <a:path h="718644" w="718644">
                  <a:moveTo>
                    <a:pt x="439689" y="33289"/>
                  </a:moveTo>
                  <a:lnTo>
                    <a:pt x="685355" y="278955"/>
                  </a:lnTo>
                  <a:cubicBezTo>
                    <a:pt x="706670" y="300270"/>
                    <a:pt x="718644" y="329179"/>
                    <a:pt x="718644" y="359322"/>
                  </a:cubicBezTo>
                  <a:cubicBezTo>
                    <a:pt x="718644" y="389466"/>
                    <a:pt x="706670" y="418374"/>
                    <a:pt x="685355" y="439689"/>
                  </a:cubicBezTo>
                  <a:lnTo>
                    <a:pt x="439689" y="685355"/>
                  </a:lnTo>
                  <a:cubicBezTo>
                    <a:pt x="418374" y="706670"/>
                    <a:pt x="389466" y="718644"/>
                    <a:pt x="359322" y="718644"/>
                  </a:cubicBezTo>
                  <a:cubicBezTo>
                    <a:pt x="329179" y="718644"/>
                    <a:pt x="300270" y="706670"/>
                    <a:pt x="278955" y="685355"/>
                  </a:cubicBezTo>
                  <a:lnTo>
                    <a:pt x="33289" y="439689"/>
                  </a:lnTo>
                  <a:cubicBezTo>
                    <a:pt x="11974" y="418374"/>
                    <a:pt x="0" y="389466"/>
                    <a:pt x="0" y="359322"/>
                  </a:cubicBezTo>
                  <a:cubicBezTo>
                    <a:pt x="0" y="329179"/>
                    <a:pt x="11974" y="300270"/>
                    <a:pt x="33289" y="278955"/>
                  </a:cubicBezTo>
                  <a:lnTo>
                    <a:pt x="278955" y="33289"/>
                  </a:lnTo>
                  <a:cubicBezTo>
                    <a:pt x="300270" y="11974"/>
                    <a:pt x="329179" y="0"/>
                    <a:pt x="359322" y="0"/>
                  </a:cubicBezTo>
                  <a:cubicBezTo>
                    <a:pt x="389466" y="0"/>
                    <a:pt x="418374" y="11974"/>
                    <a:pt x="439689" y="33289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F7F7F7"/>
                  </a:solidFill>
                  <a:latin typeface="Open Sauce"/>
                  <a:ea typeface="Open Sauce"/>
                  <a:cs typeface="Open Sauce"/>
                  <a:sym typeface="Open Sauce"/>
                </a:rPr>
                <a:t>01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6609351" y="7631591"/>
            <a:ext cx="5160985" cy="1932297"/>
            <a:chOff x="0" y="0"/>
            <a:chExt cx="1359272" cy="508918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359272" cy="508918"/>
            </a:xfrm>
            <a:custGeom>
              <a:avLst/>
              <a:gdLst/>
              <a:ahLst/>
              <a:cxnLst/>
              <a:rect r="r" b="b" t="t" l="l"/>
              <a:pathLst>
                <a:path h="508918" w="1359272">
                  <a:moveTo>
                    <a:pt x="67504" y="0"/>
                  </a:moveTo>
                  <a:lnTo>
                    <a:pt x="1291768" y="0"/>
                  </a:lnTo>
                  <a:cubicBezTo>
                    <a:pt x="1309671" y="0"/>
                    <a:pt x="1326841" y="7112"/>
                    <a:pt x="1339500" y="19771"/>
                  </a:cubicBezTo>
                  <a:cubicBezTo>
                    <a:pt x="1352160" y="32431"/>
                    <a:pt x="1359272" y="49601"/>
                    <a:pt x="1359272" y="67504"/>
                  </a:cubicBezTo>
                  <a:lnTo>
                    <a:pt x="1359272" y="441414"/>
                  </a:lnTo>
                  <a:cubicBezTo>
                    <a:pt x="1359272" y="478695"/>
                    <a:pt x="1329049" y="508918"/>
                    <a:pt x="1291768" y="508918"/>
                  </a:cubicBezTo>
                  <a:lnTo>
                    <a:pt x="67504" y="508918"/>
                  </a:lnTo>
                  <a:cubicBezTo>
                    <a:pt x="30223" y="508918"/>
                    <a:pt x="0" y="478695"/>
                    <a:pt x="0" y="441414"/>
                  </a:cubicBezTo>
                  <a:lnTo>
                    <a:pt x="0" y="67504"/>
                  </a:lnTo>
                  <a:cubicBezTo>
                    <a:pt x="0" y="30223"/>
                    <a:pt x="30223" y="0"/>
                    <a:pt x="6750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183685"/>
              </a:solidFill>
              <a:prstDash val="solid"/>
              <a:round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-9525"/>
              <a:ext cx="1359272" cy="5184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  <a:r>
                <a:rPr lang="en-US" sz="3000">
                  <a:solidFill>
                    <a:srgbClr val="1E1E1E"/>
                  </a:solidFill>
                  <a:latin typeface="DM Sans"/>
                  <a:ea typeface="DM Sans"/>
                  <a:cs typeface="DM Sans"/>
                  <a:sym typeface="DM Sans"/>
                </a:rPr>
                <a:t>Remote control (App)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6098474" y="8086861"/>
            <a:ext cx="1021755" cy="1021755"/>
            <a:chOff x="0" y="0"/>
            <a:chExt cx="812800" cy="81280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47078" y="47078"/>
              <a:ext cx="718644" cy="718644"/>
            </a:xfrm>
            <a:custGeom>
              <a:avLst/>
              <a:gdLst/>
              <a:ahLst/>
              <a:cxnLst/>
              <a:rect r="r" b="b" t="t" l="l"/>
              <a:pathLst>
                <a:path h="718644" w="718644">
                  <a:moveTo>
                    <a:pt x="439689" y="33289"/>
                  </a:moveTo>
                  <a:lnTo>
                    <a:pt x="685355" y="278955"/>
                  </a:lnTo>
                  <a:cubicBezTo>
                    <a:pt x="706670" y="300270"/>
                    <a:pt x="718644" y="329179"/>
                    <a:pt x="718644" y="359322"/>
                  </a:cubicBezTo>
                  <a:cubicBezTo>
                    <a:pt x="718644" y="389466"/>
                    <a:pt x="706670" y="418374"/>
                    <a:pt x="685355" y="439689"/>
                  </a:cubicBezTo>
                  <a:lnTo>
                    <a:pt x="439689" y="685355"/>
                  </a:lnTo>
                  <a:cubicBezTo>
                    <a:pt x="418374" y="706670"/>
                    <a:pt x="389466" y="718644"/>
                    <a:pt x="359322" y="718644"/>
                  </a:cubicBezTo>
                  <a:cubicBezTo>
                    <a:pt x="329179" y="718644"/>
                    <a:pt x="300270" y="706670"/>
                    <a:pt x="278955" y="685355"/>
                  </a:cubicBezTo>
                  <a:lnTo>
                    <a:pt x="33289" y="439689"/>
                  </a:lnTo>
                  <a:cubicBezTo>
                    <a:pt x="11974" y="418374"/>
                    <a:pt x="0" y="389466"/>
                    <a:pt x="0" y="359322"/>
                  </a:cubicBezTo>
                  <a:cubicBezTo>
                    <a:pt x="0" y="329179"/>
                    <a:pt x="11974" y="300270"/>
                    <a:pt x="33289" y="278955"/>
                  </a:cubicBezTo>
                  <a:lnTo>
                    <a:pt x="278955" y="33289"/>
                  </a:lnTo>
                  <a:cubicBezTo>
                    <a:pt x="300270" y="11974"/>
                    <a:pt x="329179" y="0"/>
                    <a:pt x="359322" y="0"/>
                  </a:cubicBezTo>
                  <a:cubicBezTo>
                    <a:pt x="389466" y="0"/>
                    <a:pt x="418374" y="11974"/>
                    <a:pt x="439689" y="33289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F7F7F7"/>
                  </a:solidFill>
                  <a:latin typeface="Open Sauce"/>
                  <a:ea typeface="Open Sauce"/>
                  <a:cs typeface="Open Sauce"/>
                  <a:sym typeface="Open Sauce"/>
                </a:rPr>
                <a:t>01</a:t>
              </a: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-3554626" y="4743369"/>
            <a:ext cx="5482390" cy="5482390"/>
            <a:chOff x="0" y="0"/>
            <a:chExt cx="812800" cy="812800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38605" y="38605"/>
              <a:ext cx="735589" cy="735589"/>
            </a:xfrm>
            <a:custGeom>
              <a:avLst/>
              <a:gdLst/>
              <a:ahLst/>
              <a:cxnLst/>
              <a:rect r="r" b="b" t="t" l="l"/>
              <a:pathLst>
                <a:path h="735589" w="735589">
                  <a:moveTo>
                    <a:pt x="433698" y="27298"/>
                  </a:moveTo>
                  <a:lnTo>
                    <a:pt x="708292" y="301892"/>
                  </a:lnTo>
                  <a:cubicBezTo>
                    <a:pt x="725770" y="319370"/>
                    <a:pt x="735590" y="343076"/>
                    <a:pt x="735590" y="367795"/>
                  </a:cubicBezTo>
                  <a:cubicBezTo>
                    <a:pt x="735590" y="392514"/>
                    <a:pt x="725770" y="416220"/>
                    <a:pt x="708292" y="433698"/>
                  </a:cubicBezTo>
                  <a:lnTo>
                    <a:pt x="433698" y="708292"/>
                  </a:lnTo>
                  <a:cubicBezTo>
                    <a:pt x="416220" y="725770"/>
                    <a:pt x="392514" y="735590"/>
                    <a:pt x="367795" y="735590"/>
                  </a:cubicBezTo>
                  <a:cubicBezTo>
                    <a:pt x="343076" y="735590"/>
                    <a:pt x="319370" y="725770"/>
                    <a:pt x="301892" y="708292"/>
                  </a:cubicBezTo>
                  <a:lnTo>
                    <a:pt x="27298" y="433698"/>
                  </a:lnTo>
                  <a:cubicBezTo>
                    <a:pt x="9820" y="416220"/>
                    <a:pt x="0" y="392514"/>
                    <a:pt x="0" y="367795"/>
                  </a:cubicBezTo>
                  <a:cubicBezTo>
                    <a:pt x="0" y="343076"/>
                    <a:pt x="9820" y="319370"/>
                    <a:pt x="27298" y="301892"/>
                  </a:cubicBezTo>
                  <a:lnTo>
                    <a:pt x="301892" y="27298"/>
                  </a:lnTo>
                  <a:cubicBezTo>
                    <a:pt x="319370" y="9820"/>
                    <a:pt x="343076" y="0"/>
                    <a:pt x="367795" y="0"/>
                  </a:cubicBezTo>
                  <a:cubicBezTo>
                    <a:pt x="392514" y="0"/>
                    <a:pt x="416220" y="9820"/>
                    <a:pt x="433698" y="27298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5546805" y="-2671319"/>
            <a:ext cx="5482390" cy="5482390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38605" y="38605"/>
              <a:ext cx="735589" cy="735589"/>
            </a:xfrm>
            <a:custGeom>
              <a:avLst/>
              <a:gdLst/>
              <a:ahLst/>
              <a:cxnLst/>
              <a:rect r="r" b="b" t="t" l="l"/>
              <a:pathLst>
                <a:path h="735589" w="735589">
                  <a:moveTo>
                    <a:pt x="433698" y="27298"/>
                  </a:moveTo>
                  <a:lnTo>
                    <a:pt x="708292" y="301892"/>
                  </a:lnTo>
                  <a:cubicBezTo>
                    <a:pt x="725770" y="319370"/>
                    <a:pt x="735590" y="343076"/>
                    <a:pt x="735590" y="367795"/>
                  </a:cubicBezTo>
                  <a:cubicBezTo>
                    <a:pt x="735590" y="392514"/>
                    <a:pt x="725770" y="416220"/>
                    <a:pt x="708292" y="433698"/>
                  </a:cubicBezTo>
                  <a:lnTo>
                    <a:pt x="433698" y="708292"/>
                  </a:lnTo>
                  <a:cubicBezTo>
                    <a:pt x="416220" y="725770"/>
                    <a:pt x="392514" y="735590"/>
                    <a:pt x="367795" y="735590"/>
                  </a:cubicBezTo>
                  <a:cubicBezTo>
                    <a:pt x="343076" y="735590"/>
                    <a:pt x="319370" y="725770"/>
                    <a:pt x="301892" y="708292"/>
                  </a:cubicBezTo>
                  <a:lnTo>
                    <a:pt x="27298" y="433698"/>
                  </a:lnTo>
                  <a:cubicBezTo>
                    <a:pt x="9820" y="416220"/>
                    <a:pt x="0" y="392514"/>
                    <a:pt x="0" y="367795"/>
                  </a:cubicBezTo>
                  <a:cubicBezTo>
                    <a:pt x="0" y="343076"/>
                    <a:pt x="9820" y="319370"/>
                    <a:pt x="27298" y="301892"/>
                  </a:cubicBezTo>
                  <a:lnTo>
                    <a:pt x="301892" y="27298"/>
                  </a:lnTo>
                  <a:cubicBezTo>
                    <a:pt x="319370" y="9820"/>
                    <a:pt x="343076" y="0"/>
                    <a:pt x="367795" y="0"/>
                  </a:cubicBezTo>
                  <a:cubicBezTo>
                    <a:pt x="392514" y="0"/>
                    <a:pt x="416220" y="9820"/>
                    <a:pt x="433698" y="27298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893621" y="-5029987"/>
            <a:ext cx="18788758" cy="9328392"/>
            <a:chOff x="0" y="0"/>
            <a:chExt cx="1557574" cy="7733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7951486" y="-6859967"/>
            <a:ext cx="18788758" cy="9328392"/>
            <a:chOff x="0" y="0"/>
            <a:chExt cx="1557574" cy="7733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7259300" y="9112982"/>
            <a:ext cx="1671374" cy="167137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36661" y="36661"/>
              <a:ext cx="739478" cy="739478"/>
            </a:xfrm>
            <a:custGeom>
              <a:avLst/>
              <a:gdLst/>
              <a:ahLst/>
              <a:cxnLst/>
              <a:rect r="r" b="b" t="t" l="l"/>
              <a:pathLst>
                <a:path h="739478" w="739478">
                  <a:moveTo>
                    <a:pt x="451623" y="45223"/>
                  </a:moveTo>
                  <a:lnTo>
                    <a:pt x="694255" y="287855"/>
                  </a:lnTo>
                  <a:cubicBezTo>
                    <a:pt x="739478" y="333078"/>
                    <a:pt x="739478" y="406400"/>
                    <a:pt x="694255" y="451623"/>
                  </a:cubicBezTo>
                  <a:lnTo>
                    <a:pt x="451623" y="694255"/>
                  </a:lnTo>
                  <a:cubicBezTo>
                    <a:pt x="406400" y="739478"/>
                    <a:pt x="333078" y="739478"/>
                    <a:pt x="287855" y="694255"/>
                  </a:cubicBezTo>
                  <a:lnTo>
                    <a:pt x="45223" y="451623"/>
                  </a:lnTo>
                  <a:cubicBezTo>
                    <a:pt x="0" y="406400"/>
                    <a:pt x="0" y="333078"/>
                    <a:pt x="45223" y="287855"/>
                  </a:cubicBezTo>
                  <a:lnTo>
                    <a:pt x="287855" y="45223"/>
                  </a:lnTo>
                  <a:cubicBezTo>
                    <a:pt x="333078" y="0"/>
                    <a:pt x="406400" y="0"/>
                    <a:pt x="451623" y="45223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496098" y="9948669"/>
            <a:ext cx="5045976" cy="0"/>
          </a:xfrm>
          <a:prstGeom prst="line">
            <a:avLst/>
          </a:prstGeom>
          <a:ln cap="rnd" w="66675">
            <a:solidFill>
              <a:srgbClr val="183685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2" id="12"/>
          <p:cNvGrpSpPr/>
          <p:nvPr/>
        </p:nvGrpSpPr>
        <p:grpSpPr>
          <a:xfrm rot="0">
            <a:off x="10837272" y="3252492"/>
            <a:ext cx="6165860" cy="6165860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8879" y="0"/>
                  </a:moveTo>
                  <a:lnTo>
                    <a:pt x="783921" y="0"/>
                  </a:lnTo>
                  <a:cubicBezTo>
                    <a:pt x="791580" y="0"/>
                    <a:pt x="798926" y="3043"/>
                    <a:pt x="804342" y="8458"/>
                  </a:cubicBezTo>
                  <a:cubicBezTo>
                    <a:pt x="809757" y="13874"/>
                    <a:pt x="812800" y="21220"/>
                    <a:pt x="812800" y="28879"/>
                  </a:cubicBezTo>
                  <a:lnTo>
                    <a:pt x="812800" y="783921"/>
                  </a:lnTo>
                  <a:cubicBezTo>
                    <a:pt x="812800" y="791580"/>
                    <a:pt x="809757" y="798926"/>
                    <a:pt x="804342" y="804342"/>
                  </a:cubicBezTo>
                  <a:cubicBezTo>
                    <a:pt x="798926" y="809757"/>
                    <a:pt x="791580" y="812800"/>
                    <a:pt x="783921" y="812800"/>
                  </a:cubicBezTo>
                  <a:lnTo>
                    <a:pt x="28879" y="812800"/>
                  </a:lnTo>
                  <a:cubicBezTo>
                    <a:pt x="21220" y="812800"/>
                    <a:pt x="13874" y="809757"/>
                    <a:pt x="8458" y="804342"/>
                  </a:cubicBezTo>
                  <a:cubicBezTo>
                    <a:pt x="3043" y="798926"/>
                    <a:pt x="0" y="791580"/>
                    <a:pt x="0" y="783921"/>
                  </a:cubicBezTo>
                  <a:lnTo>
                    <a:pt x="0" y="28879"/>
                  </a:lnTo>
                  <a:cubicBezTo>
                    <a:pt x="0" y="21220"/>
                    <a:pt x="3043" y="13874"/>
                    <a:pt x="8458" y="8458"/>
                  </a:cubicBezTo>
                  <a:cubicBezTo>
                    <a:pt x="13874" y="3043"/>
                    <a:pt x="21220" y="0"/>
                    <a:pt x="28879" y="0"/>
                  </a:cubicBezTo>
                  <a:close/>
                </a:path>
              </a:pathLst>
            </a:custGeom>
            <a:blipFill>
              <a:blip r:embed="rId2"/>
              <a:stretch>
                <a:fillRect l="-38888" t="0" r="-38888" b="0"/>
              </a:stretch>
            </a:blipFill>
          </p:spPr>
        </p:sp>
      </p:grpSp>
      <p:sp>
        <p:nvSpPr>
          <p:cNvPr name="Freeform 14" id="14"/>
          <p:cNvSpPr/>
          <p:nvPr/>
        </p:nvSpPr>
        <p:spPr>
          <a:xfrm flipH="false" flipV="false" rot="0">
            <a:off x="496098" y="6858675"/>
            <a:ext cx="3996959" cy="2906458"/>
          </a:xfrm>
          <a:custGeom>
            <a:avLst/>
            <a:gdLst/>
            <a:ahLst/>
            <a:cxnLst/>
            <a:rect r="r" b="b" t="t" l="l"/>
            <a:pathLst>
              <a:path h="2906458" w="3996959">
                <a:moveTo>
                  <a:pt x="0" y="0"/>
                </a:moveTo>
                <a:lnTo>
                  <a:pt x="3996959" y="0"/>
                </a:lnTo>
                <a:lnTo>
                  <a:pt x="3996959" y="2906458"/>
                </a:lnTo>
                <a:lnTo>
                  <a:pt x="0" y="29064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9273" r="0" b="-18246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5198444" y="787761"/>
            <a:ext cx="8988452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600" b="true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EMPTY CUPS 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095164" y="3513100"/>
            <a:ext cx="365519" cy="378905"/>
            <a:chOff x="0" y="0"/>
            <a:chExt cx="96268" cy="9979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1724205" y="3437980"/>
            <a:ext cx="75775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 device can detect when there are no cups left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1028700" y="5170996"/>
            <a:ext cx="365519" cy="378905"/>
            <a:chOff x="0" y="0"/>
            <a:chExt cx="96268" cy="99794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1657742" y="5095875"/>
            <a:ext cx="75775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 doctor is notified using the LCD and the buzzer to refill them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893621" y="-5029987"/>
            <a:ext cx="18788758" cy="9328392"/>
            <a:chOff x="0" y="0"/>
            <a:chExt cx="1557574" cy="7733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7951486" y="-6859967"/>
            <a:ext cx="18788758" cy="9328392"/>
            <a:chOff x="0" y="0"/>
            <a:chExt cx="1557574" cy="7733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7259300" y="9112982"/>
            <a:ext cx="1671374" cy="167137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36661" y="36661"/>
              <a:ext cx="739478" cy="739478"/>
            </a:xfrm>
            <a:custGeom>
              <a:avLst/>
              <a:gdLst/>
              <a:ahLst/>
              <a:cxnLst/>
              <a:rect r="r" b="b" t="t" l="l"/>
              <a:pathLst>
                <a:path h="739478" w="739478">
                  <a:moveTo>
                    <a:pt x="451623" y="45223"/>
                  </a:moveTo>
                  <a:lnTo>
                    <a:pt x="694255" y="287855"/>
                  </a:lnTo>
                  <a:cubicBezTo>
                    <a:pt x="739478" y="333078"/>
                    <a:pt x="739478" y="406400"/>
                    <a:pt x="694255" y="451623"/>
                  </a:cubicBezTo>
                  <a:lnTo>
                    <a:pt x="451623" y="694255"/>
                  </a:lnTo>
                  <a:cubicBezTo>
                    <a:pt x="406400" y="739478"/>
                    <a:pt x="333078" y="739478"/>
                    <a:pt x="287855" y="694255"/>
                  </a:cubicBezTo>
                  <a:lnTo>
                    <a:pt x="45223" y="451623"/>
                  </a:lnTo>
                  <a:cubicBezTo>
                    <a:pt x="0" y="406400"/>
                    <a:pt x="0" y="333078"/>
                    <a:pt x="45223" y="287855"/>
                  </a:cubicBezTo>
                  <a:lnTo>
                    <a:pt x="287855" y="45223"/>
                  </a:lnTo>
                  <a:cubicBezTo>
                    <a:pt x="333078" y="0"/>
                    <a:pt x="406400" y="0"/>
                    <a:pt x="451623" y="45223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496098" y="9948669"/>
            <a:ext cx="5045976" cy="0"/>
          </a:xfrm>
          <a:prstGeom prst="line">
            <a:avLst/>
          </a:prstGeom>
          <a:ln cap="rnd" w="66675">
            <a:solidFill>
              <a:srgbClr val="183685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2" id="12"/>
          <p:cNvGrpSpPr/>
          <p:nvPr/>
        </p:nvGrpSpPr>
        <p:grpSpPr>
          <a:xfrm rot="0">
            <a:off x="9692670" y="5359556"/>
            <a:ext cx="8065814" cy="4589113"/>
            <a:chOff x="0" y="0"/>
            <a:chExt cx="1428575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428575" cy="812800"/>
            </a:xfrm>
            <a:custGeom>
              <a:avLst/>
              <a:gdLst/>
              <a:ahLst/>
              <a:cxnLst/>
              <a:rect r="r" b="b" t="t" l="l"/>
              <a:pathLst>
                <a:path h="812800" w="1428575">
                  <a:moveTo>
                    <a:pt x="22076" y="0"/>
                  </a:moveTo>
                  <a:lnTo>
                    <a:pt x="1406499" y="0"/>
                  </a:lnTo>
                  <a:cubicBezTo>
                    <a:pt x="1418691" y="0"/>
                    <a:pt x="1428575" y="9884"/>
                    <a:pt x="1428575" y="22076"/>
                  </a:cubicBezTo>
                  <a:lnTo>
                    <a:pt x="1428575" y="790724"/>
                  </a:lnTo>
                  <a:cubicBezTo>
                    <a:pt x="1428575" y="802916"/>
                    <a:pt x="1418691" y="812800"/>
                    <a:pt x="1406499" y="812800"/>
                  </a:cubicBezTo>
                  <a:lnTo>
                    <a:pt x="22076" y="812800"/>
                  </a:lnTo>
                  <a:cubicBezTo>
                    <a:pt x="9884" y="812800"/>
                    <a:pt x="0" y="802916"/>
                    <a:pt x="0" y="790724"/>
                  </a:cubicBezTo>
                  <a:lnTo>
                    <a:pt x="0" y="22076"/>
                  </a:lnTo>
                  <a:cubicBezTo>
                    <a:pt x="0" y="9884"/>
                    <a:pt x="9884" y="0"/>
                    <a:pt x="22076" y="0"/>
                  </a:cubicBezTo>
                  <a:close/>
                </a:path>
              </a:pathLst>
            </a:custGeom>
            <a:blipFill>
              <a:blip r:embed="rId2"/>
              <a:stretch>
                <a:fillRect l="-574" t="0" r="-574" b="0"/>
              </a:stretch>
            </a:blipFill>
          </p:spPr>
        </p:sp>
      </p:grpSp>
      <p:sp>
        <p:nvSpPr>
          <p:cNvPr name="TextBox 14" id="14"/>
          <p:cNvSpPr txBox="true"/>
          <p:nvPr/>
        </p:nvSpPr>
        <p:spPr>
          <a:xfrm rot="0">
            <a:off x="5198444" y="787761"/>
            <a:ext cx="8988452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600" b="true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EMPTY TUBES 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496098" y="7161504"/>
            <a:ext cx="2570626" cy="2570626"/>
          </a:xfrm>
          <a:custGeom>
            <a:avLst/>
            <a:gdLst/>
            <a:ahLst/>
            <a:cxnLst/>
            <a:rect r="r" b="b" t="t" l="l"/>
            <a:pathLst>
              <a:path h="2570626" w="2570626">
                <a:moveTo>
                  <a:pt x="0" y="0"/>
                </a:moveTo>
                <a:lnTo>
                  <a:pt x="2570626" y="0"/>
                </a:lnTo>
                <a:lnTo>
                  <a:pt x="2570626" y="2570625"/>
                </a:lnTo>
                <a:lnTo>
                  <a:pt x="0" y="25706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937440" y="3303716"/>
            <a:ext cx="365519" cy="378905"/>
            <a:chOff x="0" y="0"/>
            <a:chExt cx="96268" cy="9979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1566482" y="3228596"/>
            <a:ext cx="7577518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We counted the rotations of the tube needed to empty it, and stored it in the EEPROM of the Arduino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1028700" y="4767122"/>
            <a:ext cx="365519" cy="378905"/>
            <a:chOff x="0" y="0"/>
            <a:chExt cx="96268" cy="99794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1657742" y="4692001"/>
            <a:ext cx="75775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with each dispensing of the tube a counter is incremented 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937440" y="5818047"/>
            <a:ext cx="365519" cy="378905"/>
            <a:chOff x="0" y="0"/>
            <a:chExt cx="96268" cy="99794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1566482" y="5742927"/>
            <a:ext cx="7577518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before running, we check the counter if its over the limit then the tube is empty and the doctor is asked to replace it 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893621" y="-5029987"/>
            <a:ext cx="18788758" cy="9328392"/>
            <a:chOff x="0" y="0"/>
            <a:chExt cx="1557574" cy="7733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7951486" y="-6859967"/>
            <a:ext cx="18788758" cy="9328392"/>
            <a:chOff x="0" y="0"/>
            <a:chExt cx="1557574" cy="7733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7259300" y="9112982"/>
            <a:ext cx="1671374" cy="167137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36661" y="36661"/>
              <a:ext cx="739478" cy="739478"/>
            </a:xfrm>
            <a:custGeom>
              <a:avLst/>
              <a:gdLst/>
              <a:ahLst/>
              <a:cxnLst/>
              <a:rect r="r" b="b" t="t" l="l"/>
              <a:pathLst>
                <a:path h="739478" w="739478">
                  <a:moveTo>
                    <a:pt x="451623" y="45223"/>
                  </a:moveTo>
                  <a:lnTo>
                    <a:pt x="694255" y="287855"/>
                  </a:lnTo>
                  <a:cubicBezTo>
                    <a:pt x="739478" y="333078"/>
                    <a:pt x="739478" y="406400"/>
                    <a:pt x="694255" y="451623"/>
                  </a:cubicBezTo>
                  <a:lnTo>
                    <a:pt x="451623" y="694255"/>
                  </a:lnTo>
                  <a:cubicBezTo>
                    <a:pt x="406400" y="739478"/>
                    <a:pt x="333078" y="739478"/>
                    <a:pt x="287855" y="694255"/>
                  </a:cubicBezTo>
                  <a:lnTo>
                    <a:pt x="45223" y="451623"/>
                  </a:lnTo>
                  <a:cubicBezTo>
                    <a:pt x="0" y="406400"/>
                    <a:pt x="0" y="333078"/>
                    <a:pt x="45223" y="287855"/>
                  </a:cubicBezTo>
                  <a:lnTo>
                    <a:pt x="287855" y="45223"/>
                  </a:lnTo>
                  <a:cubicBezTo>
                    <a:pt x="333078" y="0"/>
                    <a:pt x="406400" y="0"/>
                    <a:pt x="451623" y="45223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496098" y="9948669"/>
            <a:ext cx="5045976" cy="0"/>
          </a:xfrm>
          <a:prstGeom prst="line">
            <a:avLst/>
          </a:prstGeom>
          <a:ln cap="rnd" w="66675">
            <a:solidFill>
              <a:srgbClr val="183685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3851353" y="2121645"/>
            <a:ext cx="3924167" cy="7480244"/>
            <a:chOff x="0" y="0"/>
            <a:chExt cx="8624570" cy="164401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411480" y="269240"/>
              <a:ext cx="7753350" cy="15908021"/>
            </a:xfrm>
            <a:custGeom>
              <a:avLst/>
              <a:gdLst/>
              <a:ahLst/>
              <a:cxnLst/>
              <a:rect r="r" b="b" t="t" l="l"/>
              <a:pathLst>
                <a:path h="15908021" w="7753350">
                  <a:moveTo>
                    <a:pt x="7753350" y="791210"/>
                  </a:moveTo>
                  <a:lnTo>
                    <a:pt x="7753350" y="15116810"/>
                  </a:lnTo>
                  <a:cubicBezTo>
                    <a:pt x="7753350" y="15553690"/>
                    <a:pt x="7399020" y="15908021"/>
                    <a:pt x="6962140" y="15908021"/>
                  </a:cubicBezTo>
                  <a:lnTo>
                    <a:pt x="791210" y="15908021"/>
                  </a:lnTo>
                  <a:cubicBezTo>
                    <a:pt x="354330" y="15908021"/>
                    <a:pt x="0" y="15553690"/>
                    <a:pt x="0" y="15116810"/>
                  </a:cubicBezTo>
                  <a:lnTo>
                    <a:pt x="0" y="791210"/>
                  </a:lnTo>
                  <a:cubicBezTo>
                    <a:pt x="0" y="354330"/>
                    <a:pt x="354330" y="0"/>
                    <a:pt x="791210" y="0"/>
                  </a:cubicBezTo>
                  <a:lnTo>
                    <a:pt x="6962140" y="0"/>
                  </a:lnTo>
                  <a:cubicBezTo>
                    <a:pt x="7399020" y="0"/>
                    <a:pt x="7753350" y="353060"/>
                    <a:pt x="7753350" y="791210"/>
                  </a:cubicBezTo>
                  <a:close/>
                </a:path>
              </a:pathLst>
            </a:custGeom>
            <a:blipFill>
              <a:blip r:embed="rId2"/>
              <a:stretch>
                <a:fillRect l="-1422" t="0" r="-1422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636000" cy="16446500"/>
            </a:xfrm>
            <a:custGeom>
              <a:avLst/>
              <a:gdLst/>
              <a:ahLst/>
              <a:cxnLst/>
              <a:rect r="r" b="b" t="t" l="l"/>
              <a:pathLst>
                <a:path h="16446500" w="8636000">
                  <a:moveTo>
                    <a:pt x="0" y="0"/>
                  </a:moveTo>
                  <a:lnTo>
                    <a:pt x="8636000" y="0"/>
                  </a:lnTo>
                  <a:lnTo>
                    <a:pt x="8636000" y="16446500"/>
                  </a:lnTo>
                  <a:lnTo>
                    <a:pt x="0" y="16446500"/>
                  </a:lnTo>
                  <a:close/>
                </a:path>
              </a:pathLst>
            </a:custGeom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1028700" y="2121645"/>
            <a:ext cx="3924167" cy="7480244"/>
            <a:chOff x="0" y="0"/>
            <a:chExt cx="8624570" cy="1644015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411480" y="269240"/>
              <a:ext cx="7753350" cy="15908021"/>
            </a:xfrm>
            <a:custGeom>
              <a:avLst/>
              <a:gdLst/>
              <a:ahLst/>
              <a:cxnLst/>
              <a:rect r="r" b="b" t="t" l="l"/>
              <a:pathLst>
                <a:path h="15908021" w="7753350">
                  <a:moveTo>
                    <a:pt x="7753350" y="791210"/>
                  </a:moveTo>
                  <a:lnTo>
                    <a:pt x="7753350" y="15116810"/>
                  </a:lnTo>
                  <a:cubicBezTo>
                    <a:pt x="7753350" y="15553690"/>
                    <a:pt x="7399020" y="15908021"/>
                    <a:pt x="6962140" y="15908021"/>
                  </a:cubicBezTo>
                  <a:lnTo>
                    <a:pt x="791210" y="15908021"/>
                  </a:lnTo>
                  <a:cubicBezTo>
                    <a:pt x="354330" y="15908021"/>
                    <a:pt x="0" y="15553690"/>
                    <a:pt x="0" y="15116810"/>
                  </a:cubicBezTo>
                  <a:lnTo>
                    <a:pt x="0" y="791210"/>
                  </a:lnTo>
                  <a:cubicBezTo>
                    <a:pt x="0" y="354330"/>
                    <a:pt x="354330" y="0"/>
                    <a:pt x="791210" y="0"/>
                  </a:cubicBezTo>
                  <a:lnTo>
                    <a:pt x="6962140" y="0"/>
                  </a:lnTo>
                  <a:cubicBezTo>
                    <a:pt x="7399020" y="0"/>
                    <a:pt x="7753350" y="353060"/>
                    <a:pt x="7753350" y="791210"/>
                  </a:cubicBezTo>
                  <a:close/>
                </a:path>
              </a:pathLst>
            </a:custGeom>
            <a:blipFill>
              <a:blip r:embed="rId3"/>
              <a:stretch>
                <a:fillRect l="-1037" t="0" r="-1037" b="0"/>
              </a:stretch>
            </a:blipFill>
          </p:spPr>
        </p:sp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636000" cy="16446500"/>
            </a:xfrm>
            <a:custGeom>
              <a:avLst/>
              <a:gdLst/>
              <a:ahLst/>
              <a:cxnLst/>
              <a:rect r="r" b="b" t="t" l="l"/>
              <a:pathLst>
                <a:path h="16446500" w="8636000">
                  <a:moveTo>
                    <a:pt x="0" y="0"/>
                  </a:moveTo>
                  <a:lnTo>
                    <a:pt x="8636000" y="0"/>
                  </a:lnTo>
                  <a:lnTo>
                    <a:pt x="8636000" y="16446500"/>
                  </a:lnTo>
                  <a:lnTo>
                    <a:pt x="0" y="16446500"/>
                  </a:lnTo>
                  <a:close/>
                </a:path>
              </a:pathLst>
            </a:custGeom>
          </p:spPr>
        </p:sp>
      </p:grpSp>
      <p:sp>
        <p:nvSpPr>
          <p:cNvPr name="Freeform 18" id="18"/>
          <p:cNvSpPr/>
          <p:nvPr/>
        </p:nvSpPr>
        <p:spPr>
          <a:xfrm flipH="false" flipV="false" rot="0">
            <a:off x="8040636" y="7564052"/>
            <a:ext cx="2722948" cy="2722948"/>
          </a:xfrm>
          <a:custGeom>
            <a:avLst/>
            <a:gdLst/>
            <a:ahLst/>
            <a:cxnLst/>
            <a:rect r="r" b="b" t="t" l="l"/>
            <a:pathLst>
              <a:path h="2722948" w="2722948">
                <a:moveTo>
                  <a:pt x="0" y="0"/>
                </a:moveTo>
                <a:lnTo>
                  <a:pt x="2722948" y="0"/>
                </a:lnTo>
                <a:lnTo>
                  <a:pt x="2722948" y="2722948"/>
                </a:lnTo>
                <a:lnTo>
                  <a:pt x="0" y="27229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490999" y="734410"/>
            <a:ext cx="2346273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600" b="true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APP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5298830" y="3128316"/>
            <a:ext cx="365519" cy="378905"/>
            <a:chOff x="0" y="0"/>
            <a:chExt cx="96268" cy="99794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5927872" y="3053196"/>
            <a:ext cx="75775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We built an app and connected it to the Arduino using HC-05 bluetooth module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5298830" y="5482862"/>
            <a:ext cx="365519" cy="378905"/>
            <a:chOff x="0" y="0"/>
            <a:chExt cx="96268" cy="99794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7" id="27"/>
          <p:cNvSpPr txBox="true"/>
          <p:nvPr/>
        </p:nvSpPr>
        <p:spPr>
          <a:xfrm rot="0">
            <a:off x="5927872" y="5407742"/>
            <a:ext cx="75775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 app allows the doctor to remotely run the device and get any shade they want 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893621" y="-5029987"/>
            <a:ext cx="18788758" cy="9328392"/>
            <a:chOff x="0" y="0"/>
            <a:chExt cx="1557574" cy="7733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7951486" y="-6859967"/>
            <a:ext cx="18788758" cy="9328392"/>
            <a:chOff x="0" y="0"/>
            <a:chExt cx="1557574" cy="7733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7259300" y="9112982"/>
            <a:ext cx="1671374" cy="1671374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36661" y="36661"/>
              <a:ext cx="739478" cy="739478"/>
            </a:xfrm>
            <a:custGeom>
              <a:avLst/>
              <a:gdLst/>
              <a:ahLst/>
              <a:cxnLst/>
              <a:rect r="r" b="b" t="t" l="l"/>
              <a:pathLst>
                <a:path h="739478" w="739478">
                  <a:moveTo>
                    <a:pt x="451623" y="45223"/>
                  </a:moveTo>
                  <a:lnTo>
                    <a:pt x="694255" y="287855"/>
                  </a:lnTo>
                  <a:cubicBezTo>
                    <a:pt x="739478" y="333078"/>
                    <a:pt x="739478" y="406400"/>
                    <a:pt x="694255" y="451623"/>
                  </a:cubicBezTo>
                  <a:lnTo>
                    <a:pt x="451623" y="694255"/>
                  </a:lnTo>
                  <a:cubicBezTo>
                    <a:pt x="406400" y="739478"/>
                    <a:pt x="333078" y="739478"/>
                    <a:pt x="287855" y="694255"/>
                  </a:cubicBezTo>
                  <a:lnTo>
                    <a:pt x="45223" y="451623"/>
                  </a:lnTo>
                  <a:cubicBezTo>
                    <a:pt x="0" y="406400"/>
                    <a:pt x="0" y="333078"/>
                    <a:pt x="45223" y="287855"/>
                  </a:cubicBezTo>
                  <a:lnTo>
                    <a:pt x="287855" y="45223"/>
                  </a:lnTo>
                  <a:cubicBezTo>
                    <a:pt x="333078" y="0"/>
                    <a:pt x="406400" y="0"/>
                    <a:pt x="451623" y="45223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496098" y="9948669"/>
            <a:ext cx="5045976" cy="0"/>
          </a:xfrm>
          <a:prstGeom prst="line">
            <a:avLst/>
          </a:prstGeom>
          <a:ln cap="rnd" w="66675">
            <a:solidFill>
              <a:srgbClr val="183685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13717225" y="1919320"/>
            <a:ext cx="4058295" cy="7735920"/>
            <a:chOff x="0" y="0"/>
            <a:chExt cx="8624570" cy="164401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411480" y="269240"/>
              <a:ext cx="7753350" cy="15908021"/>
            </a:xfrm>
            <a:custGeom>
              <a:avLst/>
              <a:gdLst/>
              <a:ahLst/>
              <a:cxnLst/>
              <a:rect r="r" b="b" t="t" l="l"/>
              <a:pathLst>
                <a:path h="15908021" w="7753350">
                  <a:moveTo>
                    <a:pt x="7753350" y="791210"/>
                  </a:moveTo>
                  <a:lnTo>
                    <a:pt x="7753350" y="15116810"/>
                  </a:lnTo>
                  <a:cubicBezTo>
                    <a:pt x="7753350" y="15553690"/>
                    <a:pt x="7399020" y="15908021"/>
                    <a:pt x="6962140" y="15908021"/>
                  </a:cubicBezTo>
                  <a:lnTo>
                    <a:pt x="791210" y="15908021"/>
                  </a:lnTo>
                  <a:cubicBezTo>
                    <a:pt x="354330" y="15908021"/>
                    <a:pt x="0" y="15553690"/>
                    <a:pt x="0" y="15116810"/>
                  </a:cubicBezTo>
                  <a:lnTo>
                    <a:pt x="0" y="791210"/>
                  </a:lnTo>
                  <a:cubicBezTo>
                    <a:pt x="0" y="354330"/>
                    <a:pt x="354330" y="0"/>
                    <a:pt x="791210" y="0"/>
                  </a:cubicBezTo>
                  <a:lnTo>
                    <a:pt x="6962140" y="0"/>
                  </a:lnTo>
                  <a:cubicBezTo>
                    <a:pt x="7399020" y="0"/>
                    <a:pt x="7753350" y="353060"/>
                    <a:pt x="7753350" y="791210"/>
                  </a:cubicBezTo>
                  <a:close/>
                </a:path>
              </a:pathLst>
            </a:custGeom>
            <a:blipFill>
              <a:blip r:embed="rId2"/>
              <a:stretch>
                <a:fillRect l="-1037" t="0" r="-1037" b="0"/>
              </a:stretch>
            </a:blip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636000" cy="16446500"/>
            </a:xfrm>
            <a:custGeom>
              <a:avLst/>
              <a:gdLst/>
              <a:ahLst/>
              <a:cxnLst/>
              <a:rect r="r" b="b" t="t" l="l"/>
              <a:pathLst>
                <a:path h="16446500" w="8636000">
                  <a:moveTo>
                    <a:pt x="0" y="0"/>
                  </a:moveTo>
                  <a:lnTo>
                    <a:pt x="8636000" y="0"/>
                  </a:lnTo>
                  <a:lnTo>
                    <a:pt x="8636000" y="16446500"/>
                  </a:lnTo>
                  <a:lnTo>
                    <a:pt x="0" y="16446500"/>
                  </a:lnTo>
                  <a:close/>
                </a:path>
              </a:pathLst>
            </a:custGeom>
          </p:spPr>
        </p:sp>
      </p:grpSp>
      <p:grpSp>
        <p:nvGrpSpPr>
          <p:cNvPr name="Group 15" id="15"/>
          <p:cNvGrpSpPr/>
          <p:nvPr/>
        </p:nvGrpSpPr>
        <p:grpSpPr>
          <a:xfrm rot="0">
            <a:off x="1869699" y="4298405"/>
            <a:ext cx="9394379" cy="5329593"/>
            <a:chOff x="0" y="0"/>
            <a:chExt cx="1432708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432708" cy="812800"/>
            </a:xfrm>
            <a:custGeom>
              <a:avLst/>
              <a:gdLst/>
              <a:ahLst/>
              <a:cxnLst/>
              <a:rect r="r" b="b" t="t" l="l"/>
              <a:pathLst>
                <a:path h="812800" w="1432708">
                  <a:moveTo>
                    <a:pt x="18954" y="0"/>
                  </a:moveTo>
                  <a:lnTo>
                    <a:pt x="1413754" y="0"/>
                  </a:lnTo>
                  <a:cubicBezTo>
                    <a:pt x="1418781" y="0"/>
                    <a:pt x="1423602" y="1997"/>
                    <a:pt x="1427156" y="5552"/>
                  </a:cubicBezTo>
                  <a:cubicBezTo>
                    <a:pt x="1430711" y="9106"/>
                    <a:pt x="1432708" y="13927"/>
                    <a:pt x="1432708" y="18954"/>
                  </a:cubicBezTo>
                  <a:lnTo>
                    <a:pt x="1432708" y="793846"/>
                  </a:lnTo>
                  <a:cubicBezTo>
                    <a:pt x="1432708" y="804314"/>
                    <a:pt x="1424222" y="812800"/>
                    <a:pt x="1413754" y="812800"/>
                  </a:cubicBezTo>
                  <a:lnTo>
                    <a:pt x="18954" y="812800"/>
                  </a:lnTo>
                  <a:cubicBezTo>
                    <a:pt x="13927" y="812800"/>
                    <a:pt x="9106" y="810803"/>
                    <a:pt x="5552" y="807248"/>
                  </a:cubicBezTo>
                  <a:cubicBezTo>
                    <a:pt x="1997" y="803694"/>
                    <a:pt x="0" y="798873"/>
                    <a:pt x="0" y="793846"/>
                  </a:cubicBezTo>
                  <a:lnTo>
                    <a:pt x="0" y="18954"/>
                  </a:lnTo>
                  <a:cubicBezTo>
                    <a:pt x="0" y="13927"/>
                    <a:pt x="1997" y="9106"/>
                    <a:pt x="5552" y="5552"/>
                  </a:cubicBezTo>
                  <a:cubicBezTo>
                    <a:pt x="9106" y="1997"/>
                    <a:pt x="13927" y="0"/>
                    <a:pt x="18954" y="0"/>
                  </a:cubicBezTo>
                  <a:close/>
                </a:path>
              </a:pathLst>
            </a:custGeom>
            <a:blipFill>
              <a:blip r:embed="rId3"/>
              <a:stretch>
                <a:fillRect l="-428" t="0" r="-428" b="0"/>
              </a:stretch>
            </a:blipFill>
          </p:spPr>
        </p:sp>
      </p:grpSp>
      <p:sp>
        <p:nvSpPr>
          <p:cNvPr name="TextBox 17" id="17"/>
          <p:cNvSpPr txBox="true"/>
          <p:nvPr/>
        </p:nvSpPr>
        <p:spPr>
          <a:xfrm rot="0">
            <a:off x="8490999" y="734410"/>
            <a:ext cx="2346273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600" b="true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APP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3481524" y="2607553"/>
            <a:ext cx="365519" cy="378905"/>
            <a:chOff x="0" y="0"/>
            <a:chExt cx="96268" cy="99794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4110566" y="2532432"/>
            <a:ext cx="7577518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in case of an empty tube, after notifying the doctor to replace it, they’re asked to reset it using the app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556234" y="881751"/>
            <a:ext cx="9175531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CONSTRAINTS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7424017" y="-6859967"/>
            <a:ext cx="18788758" cy="9328392"/>
            <a:chOff x="0" y="0"/>
            <a:chExt cx="1557574" cy="7733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028700" y="1028700"/>
            <a:ext cx="1671374" cy="167137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36661" y="36661"/>
              <a:ext cx="739478" cy="739478"/>
            </a:xfrm>
            <a:custGeom>
              <a:avLst/>
              <a:gdLst/>
              <a:ahLst/>
              <a:cxnLst/>
              <a:rect r="r" b="b" t="t" l="l"/>
              <a:pathLst>
                <a:path h="739478" w="739478">
                  <a:moveTo>
                    <a:pt x="451623" y="45223"/>
                  </a:moveTo>
                  <a:lnTo>
                    <a:pt x="694255" y="287855"/>
                  </a:lnTo>
                  <a:cubicBezTo>
                    <a:pt x="739478" y="333078"/>
                    <a:pt x="739478" y="406400"/>
                    <a:pt x="694255" y="451623"/>
                  </a:cubicBezTo>
                  <a:lnTo>
                    <a:pt x="451623" y="694255"/>
                  </a:lnTo>
                  <a:cubicBezTo>
                    <a:pt x="406400" y="739478"/>
                    <a:pt x="333078" y="739478"/>
                    <a:pt x="287855" y="694255"/>
                  </a:cubicBezTo>
                  <a:lnTo>
                    <a:pt x="45223" y="451623"/>
                  </a:lnTo>
                  <a:cubicBezTo>
                    <a:pt x="0" y="406400"/>
                    <a:pt x="0" y="333078"/>
                    <a:pt x="45223" y="287855"/>
                  </a:cubicBezTo>
                  <a:lnTo>
                    <a:pt x="287855" y="45223"/>
                  </a:lnTo>
                  <a:cubicBezTo>
                    <a:pt x="333078" y="0"/>
                    <a:pt x="406400" y="0"/>
                    <a:pt x="451623" y="45223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5375842" y="5531029"/>
            <a:ext cx="7454541" cy="7454541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21700" y="21700"/>
              <a:ext cx="769400" cy="769400"/>
            </a:xfrm>
            <a:custGeom>
              <a:avLst/>
              <a:gdLst/>
              <a:ahLst/>
              <a:cxnLst/>
              <a:rect r="r" b="b" t="t" l="l"/>
              <a:pathLst>
                <a:path h="769400" w="769400">
                  <a:moveTo>
                    <a:pt x="433168" y="26768"/>
                  </a:moveTo>
                  <a:lnTo>
                    <a:pt x="742632" y="336232"/>
                  </a:lnTo>
                  <a:cubicBezTo>
                    <a:pt x="769400" y="363000"/>
                    <a:pt x="769400" y="406400"/>
                    <a:pt x="742632" y="433168"/>
                  </a:cubicBezTo>
                  <a:lnTo>
                    <a:pt x="433168" y="742632"/>
                  </a:lnTo>
                  <a:cubicBezTo>
                    <a:pt x="406400" y="769400"/>
                    <a:pt x="363000" y="769400"/>
                    <a:pt x="336232" y="742632"/>
                  </a:cubicBezTo>
                  <a:lnTo>
                    <a:pt x="26768" y="433168"/>
                  </a:lnTo>
                  <a:cubicBezTo>
                    <a:pt x="0" y="406400"/>
                    <a:pt x="0" y="363000"/>
                    <a:pt x="26768" y="336232"/>
                  </a:cubicBezTo>
                  <a:lnTo>
                    <a:pt x="336232" y="26768"/>
                  </a:lnTo>
                  <a:cubicBezTo>
                    <a:pt x="363000" y="0"/>
                    <a:pt x="406400" y="0"/>
                    <a:pt x="433168" y="26768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4350427" y="3060076"/>
            <a:ext cx="784685" cy="784685"/>
            <a:chOff x="0" y="0"/>
            <a:chExt cx="206666" cy="206666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06666" cy="206666"/>
            </a:xfrm>
            <a:custGeom>
              <a:avLst/>
              <a:gdLst/>
              <a:ahLst/>
              <a:cxnLst/>
              <a:rect r="r" b="b" t="t" l="l"/>
              <a:pathLst>
                <a:path h="206666" w="206666">
                  <a:moveTo>
                    <a:pt x="103333" y="0"/>
                  </a:moveTo>
                  <a:lnTo>
                    <a:pt x="103333" y="0"/>
                  </a:lnTo>
                  <a:cubicBezTo>
                    <a:pt x="160402" y="0"/>
                    <a:pt x="206666" y="46264"/>
                    <a:pt x="206666" y="103333"/>
                  </a:cubicBezTo>
                  <a:lnTo>
                    <a:pt x="206666" y="103333"/>
                  </a:lnTo>
                  <a:cubicBezTo>
                    <a:pt x="206666" y="160402"/>
                    <a:pt x="160402" y="206666"/>
                    <a:pt x="103333" y="206666"/>
                  </a:cubicBezTo>
                  <a:lnTo>
                    <a:pt x="103333" y="206666"/>
                  </a:lnTo>
                  <a:cubicBezTo>
                    <a:pt x="46264" y="206666"/>
                    <a:pt x="0" y="160402"/>
                    <a:pt x="0" y="103333"/>
                  </a:cubicBezTo>
                  <a:lnTo>
                    <a:pt x="0" y="103333"/>
                  </a:lnTo>
                  <a:cubicBezTo>
                    <a:pt x="0" y="46264"/>
                    <a:pt x="46264" y="0"/>
                    <a:pt x="103333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206666" cy="2447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4350427" y="4746344"/>
            <a:ext cx="784685" cy="784685"/>
            <a:chOff x="0" y="0"/>
            <a:chExt cx="206666" cy="206666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06666" cy="206666"/>
            </a:xfrm>
            <a:custGeom>
              <a:avLst/>
              <a:gdLst/>
              <a:ahLst/>
              <a:cxnLst/>
              <a:rect r="r" b="b" t="t" l="l"/>
              <a:pathLst>
                <a:path h="206666" w="206666">
                  <a:moveTo>
                    <a:pt x="103333" y="0"/>
                  </a:moveTo>
                  <a:lnTo>
                    <a:pt x="103333" y="0"/>
                  </a:lnTo>
                  <a:cubicBezTo>
                    <a:pt x="160402" y="0"/>
                    <a:pt x="206666" y="46264"/>
                    <a:pt x="206666" y="103333"/>
                  </a:cubicBezTo>
                  <a:lnTo>
                    <a:pt x="206666" y="103333"/>
                  </a:lnTo>
                  <a:cubicBezTo>
                    <a:pt x="206666" y="160402"/>
                    <a:pt x="160402" y="206666"/>
                    <a:pt x="103333" y="206666"/>
                  </a:cubicBezTo>
                  <a:lnTo>
                    <a:pt x="103333" y="206666"/>
                  </a:lnTo>
                  <a:cubicBezTo>
                    <a:pt x="46264" y="206666"/>
                    <a:pt x="0" y="160402"/>
                    <a:pt x="0" y="103333"/>
                  </a:cubicBezTo>
                  <a:lnTo>
                    <a:pt x="0" y="103333"/>
                  </a:lnTo>
                  <a:cubicBezTo>
                    <a:pt x="0" y="46264"/>
                    <a:pt x="46264" y="0"/>
                    <a:pt x="103333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06666" cy="2447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4350427" y="6521629"/>
            <a:ext cx="784685" cy="784685"/>
            <a:chOff x="0" y="0"/>
            <a:chExt cx="206666" cy="206666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206666" cy="206666"/>
            </a:xfrm>
            <a:custGeom>
              <a:avLst/>
              <a:gdLst/>
              <a:ahLst/>
              <a:cxnLst/>
              <a:rect r="r" b="b" t="t" l="l"/>
              <a:pathLst>
                <a:path h="206666" w="206666">
                  <a:moveTo>
                    <a:pt x="103333" y="0"/>
                  </a:moveTo>
                  <a:lnTo>
                    <a:pt x="103333" y="0"/>
                  </a:lnTo>
                  <a:cubicBezTo>
                    <a:pt x="160402" y="0"/>
                    <a:pt x="206666" y="46264"/>
                    <a:pt x="206666" y="103333"/>
                  </a:cubicBezTo>
                  <a:lnTo>
                    <a:pt x="206666" y="103333"/>
                  </a:lnTo>
                  <a:cubicBezTo>
                    <a:pt x="206666" y="160402"/>
                    <a:pt x="160402" y="206666"/>
                    <a:pt x="103333" y="206666"/>
                  </a:cubicBezTo>
                  <a:lnTo>
                    <a:pt x="103333" y="206666"/>
                  </a:lnTo>
                  <a:cubicBezTo>
                    <a:pt x="46264" y="206666"/>
                    <a:pt x="0" y="160402"/>
                    <a:pt x="0" y="103333"/>
                  </a:cubicBezTo>
                  <a:lnTo>
                    <a:pt x="0" y="103333"/>
                  </a:lnTo>
                  <a:cubicBezTo>
                    <a:pt x="0" y="46264"/>
                    <a:pt x="46264" y="0"/>
                    <a:pt x="103333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206666" cy="24476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5726740" y="3074593"/>
            <a:ext cx="9304403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 nature of the composite material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5726740" y="4760861"/>
            <a:ext cx="8477465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Time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5966819" y="6572659"/>
            <a:ext cx="8477465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Cost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424017" y="-6859967"/>
            <a:ext cx="18788758" cy="9328392"/>
            <a:chOff x="0" y="0"/>
            <a:chExt cx="1557574" cy="7733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13692" y="4124297"/>
            <a:ext cx="616798" cy="616798"/>
            <a:chOff x="0" y="0"/>
            <a:chExt cx="162449" cy="16244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62449" cy="162449"/>
            </a:xfrm>
            <a:custGeom>
              <a:avLst/>
              <a:gdLst/>
              <a:ahLst/>
              <a:cxnLst/>
              <a:rect r="r" b="b" t="t" l="l"/>
              <a:pathLst>
                <a:path h="162449" w="162449">
                  <a:moveTo>
                    <a:pt x="81224" y="0"/>
                  </a:moveTo>
                  <a:lnTo>
                    <a:pt x="81224" y="0"/>
                  </a:lnTo>
                  <a:cubicBezTo>
                    <a:pt x="126083" y="0"/>
                    <a:pt x="162449" y="36365"/>
                    <a:pt x="162449" y="81224"/>
                  </a:cubicBezTo>
                  <a:lnTo>
                    <a:pt x="162449" y="81224"/>
                  </a:lnTo>
                  <a:cubicBezTo>
                    <a:pt x="162449" y="102767"/>
                    <a:pt x="153891" y="123426"/>
                    <a:pt x="138659" y="138659"/>
                  </a:cubicBezTo>
                  <a:cubicBezTo>
                    <a:pt x="123426" y="153891"/>
                    <a:pt x="102767" y="162449"/>
                    <a:pt x="81224" y="162449"/>
                  </a:cubicBezTo>
                  <a:lnTo>
                    <a:pt x="81224" y="162449"/>
                  </a:lnTo>
                  <a:cubicBezTo>
                    <a:pt x="59682" y="162449"/>
                    <a:pt x="39023" y="153891"/>
                    <a:pt x="23790" y="138659"/>
                  </a:cubicBezTo>
                  <a:cubicBezTo>
                    <a:pt x="8558" y="123426"/>
                    <a:pt x="0" y="102767"/>
                    <a:pt x="0" y="81224"/>
                  </a:cubicBezTo>
                  <a:lnTo>
                    <a:pt x="0" y="81224"/>
                  </a:lnTo>
                  <a:cubicBezTo>
                    <a:pt x="0" y="59682"/>
                    <a:pt x="8558" y="39023"/>
                    <a:pt x="23790" y="23790"/>
                  </a:cubicBezTo>
                  <a:cubicBezTo>
                    <a:pt x="39023" y="8558"/>
                    <a:pt x="59682" y="0"/>
                    <a:pt x="8122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62449" cy="200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9928159" y="4124297"/>
            <a:ext cx="8359841" cy="4104143"/>
          </a:xfrm>
          <a:custGeom>
            <a:avLst/>
            <a:gdLst/>
            <a:ahLst/>
            <a:cxnLst/>
            <a:rect r="r" b="b" t="t" l="l"/>
            <a:pathLst>
              <a:path h="4104143" w="8359841">
                <a:moveTo>
                  <a:pt x="0" y="0"/>
                </a:moveTo>
                <a:lnTo>
                  <a:pt x="8359841" y="0"/>
                </a:lnTo>
                <a:lnTo>
                  <a:pt x="8359841" y="4104143"/>
                </a:lnTo>
                <a:lnTo>
                  <a:pt x="0" y="41041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7604" r="0" b="-25998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690543" y="1932791"/>
            <a:ext cx="9949647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600" b="true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PROMBLEM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13692" y="4067147"/>
            <a:ext cx="9144000" cy="10287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29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Shade matching is an important aspect of restorative dental medicine  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784159" y="5690593"/>
            <a:ext cx="616798" cy="616798"/>
            <a:chOff x="0" y="0"/>
            <a:chExt cx="162449" cy="162449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162449" cy="162449"/>
            </a:xfrm>
            <a:custGeom>
              <a:avLst/>
              <a:gdLst/>
              <a:ahLst/>
              <a:cxnLst/>
              <a:rect r="r" b="b" t="t" l="l"/>
              <a:pathLst>
                <a:path h="162449" w="162449">
                  <a:moveTo>
                    <a:pt x="81224" y="0"/>
                  </a:moveTo>
                  <a:lnTo>
                    <a:pt x="81224" y="0"/>
                  </a:lnTo>
                  <a:cubicBezTo>
                    <a:pt x="126083" y="0"/>
                    <a:pt x="162449" y="36365"/>
                    <a:pt x="162449" y="81224"/>
                  </a:cubicBezTo>
                  <a:lnTo>
                    <a:pt x="162449" y="81224"/>
                  </a:lnTo>
                  <a:cubicBezTo>
                    <a:pt x="162449" y="102767"/>
                    <a:pt x="153891" y="123426"/>
                    <a:pt x="138659" y="138659"/>
                  </a:cubicBezTo>
                  <a:cubicBezTo>
                    <a:pt x="123426" y="153891"/>
                    <a:pt x="102767" y="162449"/>
                    <a:pt x="81224" y="162449"/>
                  </a:cubicBezTo>
                  <a:lnTo>
                    <a:pt x="81224" y="162449"/>
                  </a:lnTo>
                  <a:cubicBezTo>
                    <a:pt x="59682" y="162449"/>
                    <a:pt x="39023" y="153891"/>
                    <a:pt x="23790" y="138659"/>
                  </a:cubicBezTo>
                  <a:cubicBezTo>
                    <a:pt x="8558" y="123426"/>
                    <a:pt x="0" y="102767"/>
                    <a:pt x="0" y="81224"/>
                  </a:cubicBezTo>
                  <a:lnTo>
                    <a:pt x="0" y="81224"/>
                  </a:lnTo>
                  <a:cubicBezTo>
                    <a:pt x="0" y="59682"/>
                    <a:pt x="8558" y="39023"/>
                    <a:pt x="23790" y="23790"/>
                  </a:cubicBezTo>
                  <a:cubicBezTo>
                    <a:pt x="39023" y="8558"/>
                    <a:pt x="59682" y="0"/>
                    <a:pt x="8122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162449" cy="200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1092558" y="5718004"/>
            <a:ext cx="9144000" cy="504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29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It relies on the doctors sikills and lightening</a:t>
            </a:r>
          </a:p>
        </p:txBody>
      </p:sp>
      <p:grpSp>
        <p:nvGrpSpPr>
          <p:cNvPr name="Group 18" id="18"/>
          <p:cNvGrpSpPr/>
          <p:nvPr/>
        </p:nvGrpSpPr>
        <p:grpSpPr>
          <a:xfrm rot="0">
            <a:off x="784159" y="6983666"/>
            <a:ext cx="616798" cy="616798"/>
            <a:chOff x="0" y="0"/>
            <a:chExt cx="162449" cy="162449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62449" cy="162449"/>
            </a:xfrm>
            <a:custGeom>
              <a:avLst/>
              <a:gdLst/>
              <a:ahLst/>
              <a:cxnLst/>
              <a:rect r="r" b="b" t="t" l="l"/>
              <a:pathLst>
                <a:path h="162449" w="162449">
                  <a:moveTo>
                    <a:pt x="81224" y="0"/>
                  </a:moveTo>
                  <a:lnTo>
                    <a:pt x="81224" y="0"/>
                  </a:lnTo>
                  <a:cubicBezTo>
                    <a:pt x="126083" y="0"/>
                    <a:pt x="162449" y="36365"/>
                    <a:pt x="162449" y="81224"/>
                  </a:cubicBezTo>
                  <a:lnTo>
                    <a:pt x="162449" y="81224"/>
                  </a:lnTo>
                  <a:cubicBezTo>
                    <a:pt x="162449" y="102767"/>
                    <a:pt x="153891" y="123426"/>
                    <a:pt x="138659" y="138659"/>
                  </a:cubicBezTo>
                  <a:cubicBezTo>
                    <a:pt x="123426" y="153891"/>
                    <a:pt x="102767" y="162449"/>
                    <a:pt x="81224" y="162449"/>
                  </a:cubicBezTo>
                  <a:lnTo>
                    <a:pt x="81224" y="162449"/>
                  </a:lnTo>
                  <a:cubicBezTo>
                    <a:pt x="59682" y="162449"/>
                    <a:pt x="39023" y="153891"/>
                    <a:pt x="23790" y="138659"/>
                  </a:cubicBezTo>
                  <a:cubicBezTo>
                    <a:pt x="8558" y="123426"/>
                    <a:pt x="0" y="102767"/>
                    <a:pt x="0" y="81224"/>
                  </a:cubicBezTo>
                  <a:lnTo>
                    <a:pt x="0" y="81224"/>
                  </a:lnTo>
                  <a:cubicBezTo>
                    <a:pt x="0" y="59682"/>
                    <a:pt x="8558" y="39023"/>
                    <a:pt x="23790" y="23790"/>
                  </a:cubicBezTo>
                  <a:cubicBezTo>
                    <a:pt x="39023" y="8558"/>
                    <a:pt x="59682" y="0"/>
                    <a:pt x="8122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162449" cy="200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579541" y="6926516"/>
            <a:ext cx="9144000" cy="10287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29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manual selection is prone to errors and mismatches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7424017" y="-6859967"/>
            <a:ext cx="18788758" cy="9328392"/>
            <a:chOff x="0" y="0"/>
            <a:chExt cx="1557574" cy="77331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640425" y="1116899"/>
            <a:ext cx="7033690" cy="8257573"/>
            <a:chOff x="0" y="0"/>
            <a:chExt cx="812800" cy="95423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954230"/>
            </a:xfrm>
            <a:custGeom>
              <a:avLst/>
              <a:gdLst/>
              <a:ahLst/>
              <a:cxnLst/>
              <a:rect r="r" b="b" t="t" l="l"/>
              <a:pathLst>
                <a:path h="954230" w="812800">
                  <a:moveTo>
                    <a:pt x="25316" y="0"/>
                  </a:moveTo>
                  <a:lnTo>
                    <a:pt x="787484" y="0"/>
                  </a:lnTo>
                  <a:cubicBezTo>
                    <a:pt x="794198" y="0"/>
                    <a:pt x="800638" y="2667"/>
                    <a:pt x="805385" y="7415"/>
                  </a:cubicBezTo>
                  <a:cubicBezTo>
                    <a:pt x="810133" y="12163"/>
                    <a:pt x="812800" y="18602"/>
                    <a:pt x="812800" y="25316"/>
                  </a:cubicBezTo>
                  <a:lnTo>
                    <a:pt x="812800" y="928914"/>
                  </a:lnTo>
                  <a:cubicBezTo>
                    <a:pt x="812800" y="942895"/>
                    <a:pt x="801466" y="954230"/>
                    <a:pt x="787484" y="954230"/>
                  </a:cubicBezTo>
                  <a:lnTo>
                    <a:pt x="25316" y="954230"/>
                  </a:lnTo>
                  <a:cubicBezTo>
                    <a:pt x="18602" y="954230"/>
                    <a:pt x="12163" y="951562"/>
                    <a:pt x="7415" y="946815"/>
                  </a:cubicBezTo>
                  <a:cubicBezTo>
                    <a:pt x="2667" y="942067"/>
                    <a:pt x="0" y="935628"/>
                    <a:pt x="0" y="928914"/>
                  </a:cubicBezTo>
                  <a:lnTo>
                    <a:pt x="0" y="25316"/>
                  </a:lnTo>
                  <a:cubicBezTo>
                    <a:pt x="0" y="18602"/>
                    <a:pt x="2667" y="12163"/>
                    <a:pt x="7415" y="7415"/>
                  </a:cubicBezTo>
                  <a:cubicBezTo>
                    <a:pt x="12163" y="2667"/>
                    <a:pt x="18602" y="0"/>
                    <a:pt x="25316" y="0"/>
                  </a:cubicBezTo>
                  <a:close/>
                </a:path>
              </a:pathLst>
            </a:custGeom>
            <a:blipFill>
              <a:blip r:embed="rId2"/>
              <a:stretch>
                <a:fillRect l="-7744" t="-1898" r="-9655" b="-24616"/>
              </a:stretch>
            </a:blip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4748416" y="431127"/>
            <a:ext cx="1371544" cy="1371544"/>
            <a:chOff x="0" y="0"/>
            <a:chExt cx="361230" cy="36123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361230" cy="361230"/>
            </a:xfrm>
            <a:custGeom>
              <a:avLst/>
              <a:gdLst/>
              <a:ahLst/>
              <a:cxnLst/>
              <a:rect r="r" b="b" t="t" l="l"/>
              <a:pathLst>
                <a:path h="361230" w="361230">
                  <a:moveTo>
                    <a:pt x="141117" y="0"/>
                  </a:moveTo>
                  <a:lnTo>
                    <a:pt x="220113" y="0"/>
                  </a:lnTo>
                  <a:cubicBezTo>
                    <a:pt x="298050" y="0"/>
                    <a:pt x="361230" y="63180"/>
                    <a:pt x="361230" y="141117"/>
                  </a:cubicBezTo>
                  <a:lnTo>
                    <a:pt x="361230" y="220113"/>
                  </a:lnTo>
                  <a:cubicBezTo>
                    <a:pt x="361230" y="298050"/>
                    <a:pt x="298050" y="361230"/>
                    <a:pt x="220113" y="361230"/>
                  </a:cubicBezTo>
                  <a:lnTo>
                    <a:pt x="141117" y="361230"/>
                  </a:lnTo>
                  <a:cubicBezTo>
                    <a:pt x="63180" y="361230"/>
                    <a:pt x="0" y="298050"/>
                    <a:pt x="0" y="220113"/>
                  </a:cubicBezTo>
                  <a:lnTo>
                    <a:pt x="0" y="141117"/>
                  </a:lnTo>
                  <a:cubicBezTo>
                    <a:pt x="0" y="63180"/>
                    <a:pt x="63180" y="0"/>
                    <a:pt x="141117" y="0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361230" cy="3993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8278745" y="3989416"/>
            <a:ext cx="10009255" cy="1527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1116"/>
              </a:lnSpc>
            </a:pPr>
            <a:r>
              <a:rPr lang="en-US" sz="12351" b="true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THANK YOU !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7951486" y="-6859967"/>
            <a:ext cx="18788758" cy="9328392"/>
            <a:chOff x="0" y="0"/>
            <a:chExt cx="1557574" cy="7733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1884569" y="-2721153"/>
            <a:ext cx="12806862" cy="14183025"/>
            <a:chOff x="0" y="0"/>
            <a:chExt cx="890190" cy="98584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2426" y="19073"/>
              <a:ext cx="865339" cy="947700"/>
            </a:xfrm>
            <a:custGeom>
              <a:avLst/>
              <a:gdLst/>
              <a:ahLst/>
              <a:cxnLst/>
              <a:rect r="r" b="b" t="t" l="l"/>
              <a:pathLst>
                <a:path h="947700" w="865339">
                  <a:moveTo>
                    <a:pt x="461434" y="12782"/>
                  </a:moveTo>
                  <a:lnTo>
                    <a:pt x="849000" y="441994"/>
                  </a:lnTo>
                  <a:cubicBezTo>
                    <a:pt x="865339" y="460089"/>
                    <a:pt x="865339" y="487611"/>
                    <a:pt x="849000" y="505705"/>
                  </a:cubicBezTo>
                  <a:lnTo>
                    <a:pt x="461434" y="934917"/>
                  </a:lnTo>
                  <a:cubicBezTo>
                    <a:pt x="454085" y="943055"/>
                    <a:pt x="443634" y="947700"/>
                    <a:pt x="432669" y="947700"/>
                  </a:cubicBezTo>
                  <a:cubicBezTo>
                    <a:pt x="421705" y="947700"/>
                    <a:pt x="411253" y="943055"/>
                    <a:pt x="403905" y="934917"/>
                  </a:cubicBezTo>
                  <a:lnTo>
                    <a:pt x="16339" y="505705"/>
                  </a:lnTo>
                  <a:cubicBezTo>
                    <a:pt x="0" y="487611"/>
                    <a:pt x="0" y="460089"/>
                    <a:pt x="16339" y="441994"/>
                  </a:cubicBezTo>
                  <a:lnTo>
                    <a:pt x="403905" y="12782"/>
                  </a:lnTo>
                  <a:cubicBezTo>
                    <a:pt x="411253" y="4644"/>
                    <a:pt x="421705" y="0"/>
                    <a:pt x="432669" y="0"/>
                  </a:cubicBezTo>
                  <a:cubicBezTo>
                    <a:pt x="443634" y="0"/>
                    <a:pt x="454085" y="4644"/>
                    <a:pt x="461434" y="12782"/>
                  </a:cubicBezTo>
                  <a:close/>
                </a:path>
              </a:pathLst>
            </a:custGeom>
            <a:blipFill>
              <a:blip r:embed="rId2"/>
              <a:stretch>
                <a:fillRect l="-1926" t="-9518" r="183" b="-710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2687051" y="2014083"/>
            <a:ext cx="8920947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40"/>
              </a:lnSpc>
            </a:pPr>
            <a:r>
              <a:rPr lang="en-US" sz="9600" b="true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MAIN IDEA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3001343" y="6626710"/>
            <a:ext cx="1371544" cy="1371544"/>
            <a:chOff x="0" y="0"/>
            <a:chExt cx="361230" cy="36123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61230" cy="361230"/>
            </a:xfrm>
            <a:custGeom>
              <a:avLst/>
              <a:gdLst/>
              <a:ahLst/>
              <a:cxnLst/>
              <a:rect r="r" b="b" t="t" l="l"/>
              <a:pathLst>
                <a:path h="361230" w="361230">
                  <a:moveTo>
                    <a:pt x="141117" y="0"/>
                  </a:moveTo>
                  <a:lnTo>
                    <a:pt x="220113" y="0"/>
                  </a:lnTo>
                  <a:cubicBezTo>
                    <a:pt x="298050" y="0"/>
                    <a:pt x="361230" y="63180"/>
                    <a:pt x="361230" y="141117"/>
                  </a:cubicBezTo>
                  <a:lnTo>
                    <a:pt x="361230" y="220113"/>
                  </a:lnTo>
                  <a:cubicBezTo>
                    <a:pt x="361230" y="298050"/>
                    <a:pt x="298050" y="361230"/>
                    <a:pt x="220113" y="361230"/>
                  </a:cubicBezTo>
                  <a:lnTo>
                    <a:pt x="141117" y="361230"/>
                  </a:lnTo>
                  <a:cubicBezTo>
                    <a:pt x="63180" y="361230"/>
                    <a:pt x="0" y="298050"/>
                    <a:pt x="0" y="220113"/>
                  </a:cubicBezTo>
                  <a:lnTo>
                    <a:pt x="0" y="141117"/>
                  </a:lnTo>
                  <a:cubicBezTo>
                    <a:pt x="0" y="63180"/>
                    <a:pt x="63180" y="0"/>
                    <a:pt x="141117" y="0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361230" cy="3993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2366946" y="9258300"/>
            <a:ext cx="8470325" cy="0"/>
          </a:xfrm>
          <a:prstGeom prst="line">
            <a:avLst/>
          </a:prstGeom>
          <a:ln cap="rnd" w="66675">
            <a:solidFill>
              <a:srgbClr val="183685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2" id="12"/>
          <p:cNvSpPr txBox="true"/>
          <p:nvPr/>
        </p:nvSpPr>
        <p:spPr>
          <a:xfrm rot="0">
            <a:off x="1028700" y="4133928"/>
            <a:ext cx="9144000" cy="530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39"/>
              </a:lnSpc>
              <a:spcBef>
                <a:spcPct val="0"/>
              </a:spcBef>
            </a:pPr>
            <a:r>
              <a:rPr lang="en-US" sz="30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Automate shade selection and dispensing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720301" y="4124297"/>
            <a:ext cx="616798" cy="616798"/>
            <a:chOff x="0" y="0"/>
            <a:chExt cx="162449" cy="162449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2449" cy="162449"/>
            </a:xfrm>
            <a:custGeom>
              <a:avLst/>
              <a:gdLst/>
              <a:ahLst/>
              <a:cxnLst/>
              <a:rect r="r" b="b" t="t" l="l"/>
              <a:pathLst>
                <a:path h="162449" w="162449">
                  <a:moveTo>
                    <a:pt x="81224" y="0"/>
                  </a:moveTo>
                  <a:lnTo>
                    <a:pt x="81224" y="0"/>
                  </a:lnTo>
                  <a:cubicBezTo>
                    <a:pt x="126083" y="0"/>
                    <a:pt x="162449" y="36365"/>
                    <a:pt x="162449" y="81224"/>
                  </a:cubicBezTo>
                  <a:lnTo>
                    <a:pt x="162449" y="81224"/>
                  </a:lnTo>
                  <a:cubicBezTo>
                    <a:pt x="162449" y="102767"/>
                    <a:pt x="153891" y="123426"/>
                    <a:pt x="138659" y="138659"/>
                  </a:cubicBezTo>
                  <a:cubicBezTo>
                    <a:pt x="123426" y="153891"/>
                    <a:pt x="102767" y="162449"/>
                    <a:pt x="81224" y="162449"/>
                  </a:cubicBezTo>
                  <a:lnTo>
                    <a:pt x="81224" y="162449"/>
                  </a:lnTo>
                  <a:cubicBezTo>
                    <a:pt x="59682" y="162449"/>
                    <a:pt x="39023" y="153891"/>
                    <a:pt x="23790" y="138659"/>
                  </a:cubicBezTo>
                  <a:cubicBezTo>
                    <a:pt x="8558" y="123426"/>
                    <a:pt x="0" y="102767"/>
                    <a:pt x="0" y="81224"/>
                  </a:cubicBezTo>
                  <a:lnTo>
                    <a:pt x="0" y="81224"/>
                  </a:lnTo>
                  <a:cubicBezTo>
                    <a:pt x="0" y="59682"/>
                    <a:pt x="8558" y="39023"/>
                    <a:pt x="23790" y="23790"/>
                  </a:cubicBezTo>
                  <a:cubicBezTo>
                    <a:pt x="39023" y="8558"/>
                    <a:pt x="59682" y="0"/>
                    <a:pt x="8122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162449" cy="200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1028700" y="5674651"/>
            <a:ext cx="9144000" cy="5308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39"/>
              </a:lnSpc>
              <a:spcBef>
                <a:spcPct val="0"/>
              </a:spcBef>
            </a:pPr>
            <a:r>
              <a:rPr lang="en-US" sz="30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Utilize image processing and mechanincs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720301" y="5665020"/>
            <a:ext cx="616798" cy="616798"/>
            <a:chOff x="0" y="0"/>
            <a:chExt cx="162449" cy="16244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62449" cy="162449"/>
            </a:xfrm>
            <a:custGeom>
              <a:avLst/>
              <a:gdLst/>
              <a:ahLst/>
              <a:cxnLst/>
              <a:rect r="r" b="b" t="t" l="l"/>
              <a:pathLst>
                <a:path h="162449" w="162449">
                  <a:moveTo>
                    <a:pt x="81224" y="0"/>
                  </a:moveTo>
                  <a:lnTo>
                    <a:pt x="81224" y="0"/>
                  </a:lnTo>
                  <a:cubicBezTo>
                    <a:pt x="126083" y="0"/>
                    <a:pt x="162449" y="36365"/>
                    <a:pt x="162449" y="81224"/>
                  </a:cubicBezTo>
                  <a:lnTo>
                    <a:pt x="162449" y="81224"/>
                  </a:lnTo>
                  <a:cubicBezTo>
                    <a:pt x="162449" y="102767"/>
                    <a:pt x="153891" y="123426"/>
                    <a:pt x="138659" y="138659"/>
                  </a:cubicBezTo>
                  <a:cubicBezTo>
                    <a:pt x="123426" y="153891"/>
                    <a:pt x="102767" y="162449"/>
                    <a:pt x="81224" y="162449"/>
                  </a:cubicBezTo>
                  <a:lnTo>
                    <a:pt x="81224" y="162449"/>
                  </a:lnTo>
                  <a:cubicBezTo>
                    <a:pt x="59682" y="162449"/>
                    <a:pt x="39023" y="153891"/>
                    <a:pt x="23790" y="138659"/>
                  </a:cubicBezTo>
                  <a:cubicBezTo>
                    <a:pt x="8558" y="123426"/>
                    <a:pt x="0" y="102767"/>
                    <a:pt x="0" y="81224"/>
                  </a:cubicBezTo>
                  <a:lnTo>
                    <a:pt x="0" y="81224"/>
                  </a:lnTo>
                  <a:cubicBezTo>
                    <a:pt x="0" y="59682"/>
                    <a:pt x="8558" y="39023"/>
                    <a:pt x="23790" y="23790"/>
                  </a:cubicBezTo>
                  <a:cubicBezTo>
                    <a:pt x="39023" y="8558"/>
                    <a:pt x="59682" y="0"/>
                    <a:pt x="8122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38100"/>
              <a:ext cx="162449" cy="200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0" id="20"/>
          <p:cNvSpPr txBox="true"/>
          <p:nvPr/>
        </p:nvSpPr>
        <p:spPr>
          <a:xfrm rot="0">
            <a:off x="1028700" y="7454623"/>
            <a:ext cx="9144000" cy="10737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39"/>
              </a:lnSpc>
              <a:spcBef>
                <a:spcPct val="0"/>
              </a:spcBef>
            </a:pPr>
            <a:r>
              <a:rPr lang="en-US" sz="30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Add material tracking features and remote control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720301" y="7444991"/>
            <a:ext cx="616798" cy="616798"/>
            <a:chOff x="0" y="0"/>
            <a:chExt cx="162449" cy="162449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62449" cy="162449"/>
            </a:xfrm>
            <a:custGeom>
              <a:avLst/>
              <a:gdLst/>
              <a:ahLst/>
              <a:cxnLst/>
              <a:rect r="r" b="b" t="t" l="l"/>
              <a:pathLst>
                <a:path h="162449" w="162449">
                  <a:moveTo>
                    <a:pt x="81224" y="0"/>
                  </a:moveTo>
                  <a:lnTo>
                    <a:pt x="81224" y="0"/>
                  </a:lnTo>
                  <a:cubicBezTo>
                    <a:pt x="126083" y="0"/>
                    <a:pt x="162449" y="36365"/>
                    <a:pt x="162449" y="81224"/>
                  </a:cubicBezTo>
                  <a:lnTo>
                    <a:pt x="162449" y="81224"/>
                  </a:lnTo>
                  <a:cubicBezTo>
                    <a:pt x="162449" y="102767"/>
                    <a:pt x="153891" y="123426"/>
                    <a:pt x="138659" y="138659"/>
                  </a:cubicBezTo>
                  <a:cubicBezTo>
                    <a:pt x="123426" y="153891"/>
                    <a:pt x="102767" y="162449"/>
                    <a:pt x="81224" y="162449"/>
                  </a:cubicBezTo>
                  <a:lnTo>
                    <a:pt x="81224" y="162449"/>
                  </a:lnTo>
                  <a:cubicBezTo>
                    <a:pt x="59682" y="162449"/>
                    <a:pt x="39023" y="153891"/>
                    <a:pt x="23790" y="138659"/>
                  </a:cubicBezTo>
                  <a:cubicBezTo>
                    <a:pt x="8558" y="123426"/>
                    <a:pt x="0" y="102767"/>
                    <a:pt x="0" y="81224"/>
                  </a:cubicBezTo>
                  <a:lnTo>
                    <a:pt x="0" y="81224"/>
                  </a:lnTo>
                  <a:cubicBezTo>
                    <a:pt x="0" y="59682"/>
                    <a:pt x="8558" y="39023"/>
                    <a:pt x="23790" y="23790"/>
                  </a:cubicBezTo>
                  <a:cubicBezTo>
                    <a:pt x="39023" y="8558"/>
                    <a:pt x="59682" y="0"/>
                    <a:pt x="8122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162449" cy="2005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424017" y="-6859967"/>
            <a:ext cx="18788758" cy="9328392"/>
            <a:chOff x="0" y="0"/>
            <a:chExt cx="1557574" cy="77331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3144393" y="1932791"/>
            <a:ext cx="11999214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STAGES 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2740568" y="1028700"/>
            <a:ext cx="3769268" cy="37692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7602734" y="5363037"/>
            <a:ext cx="2801574" cy="2801574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41207" y="41207"/>
              <a:ext cx="730386" cy="730386"/>
            </a:xfrm>
            <a:custGeom>
              <a:avLst/>
              <a:gdLst/>
              <a:ahLst/>
              <a:cxnLst/>
              <a:rect r="r" b="b" t="t" l="l"/>
              <a:pathLst>
                <a:path h="730386" w="730386">
                  <a:moveTo>
                    <a:pt x="435538" y="29138"/>
                  </a:moveTo>
                  <a:lnTo>
                    <a:pt x="701248" y="294848"/>
                  </a:lnTo>
                  <a:cubicBezTo>
                    <a:pt x="719905" y="313505"/>
                    <a:pt x="730386" y="338808"/>
                    <a:pt x="730386" y="365193"/>
                  </a:cubicBezTo>
                  <a:cubicBezTo>
                    <a:pt x="730386" y="391578"/>
                    <a:pt x="719905" y="416881"/>
                    <a:pt x="701248" y="435538"/>
                  </a:cubicBezTo>
                  <a:lnTo>
                    <a:pt x="435538" y="701248"/>
                  </a:lnTo>
                  <a:cubicBezTo>
                    <a:pt x="416881" y="719905"/>
                    <a:pt x="391578" y="730386"/>
                    <a:pt x="365193" y="730386"/>
                  </a:cubicBezTo>
                  <a:cubicBezTo>
                    <a:pt x="338808" y="730386"/>
                    <a:pt x="313505" y="719905"/>
                    <a:pt x="294848" y="701248"/>
                  </a:cubicBezTo>
                  <a:lnTo>
                    <a:pt x="29138" y="435538"/>
                  </a:lnTo>
                  <a:cubicBezTo>
                    <a:pt x="10481" y="416881"/>
                    <a:pt x="0" y="391578"/>
                    <a:pt x="0" y="365193"/>
                  </a:cubicBezTo>
                  <a:cubicBezTo>
                    <a:pt x="0" y="338808"/>
                    <a:pt x="10481" y="313505"/>
                    <a:pt x="29138" y="294848"/>
                  </a:cubicBezTo>
                  <a:lnTo>
                    <a:pt x="294848" y="29138"/>
                  </a:lnTo>
                  <a:cubicBezTo>
                    <a:pt x="313505" y="10481"/>
                    <a:pt x="338808" y="0"/>
                    <a:pt x="365193" y="0"/>
                  </a:cubicBezTo>
                  <a:cubicBezTo>
                    <a:pt x="391578" y="0"/>
                    <a:pt x="416881" y="10481"/>
                    <a:pt x="435538" y="29138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2336212" y="4011554"/>
            <a:ext cx="5603250" cy="1788722"/>
            <a:chOff x="0" y="0"/>
            <a:chExt cx="1410051" cy="45013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410051" cy="450130"/>
            </a:xfrm>
            <a:custGeom>
              <a:avLst/>
              <a:gdLst/>
              <a:ahLst/>
              <a:cxnLst/>
              <a:rect r="r" b="b" t="t" l="l"/>
              <a:pathLst>
                <a:path h="450130" w="1410051">
                  <a:moveTo>
                    <a:pt x="62176" y="0"/>
                  </a:moveTo>
                  <a:lnTo>
                    <a:pt x="1347875" y="0"/>
                  </a:lnTo>
                  <a:cubicBezTo>
                    <a:pt x="1364365" y="0"/>
                    <a:pt x="1380180" y="6551"/>
                    <a:pt x="1391840" y="18211"/>
                  </a:cubicBezTo>
                  <a:cubicBezTo>
                    <a:pt x="1403500" y="29871"/>
                    <a:pt x="1410051" y="45686"/>
                    <a:pt x="1410051" y="62176"/>
                  </a:cubicBezTo>
                  <a:lnTo>
                    <a:pt x="1410051" y="387954"/>
                  </a:lnTo>
                  <a:cubicBezTo>
                    <a:pt x="1410051" y="404444"/>
                    <a:pt x="1403500" y="420259"/>
                    <a:pt x="1391840" y="431919"/>
                  </a:cubicBezTo>
                  <a:cubicBezTo>
                    <a:pt x="1380180" y="443579"/>
                    <a:pt x="1364365" y="450130"/>
                    <a:pt x="1347875" y="450130"/>
                  </a:cubicBezTo>
                  <a:lnTo>
                    <a:pt x="62176" y="450130"/>
                  </a:lnTo>
                  <a:cubicBezTo>
                    <a:pt x="45686" y="450130"/>
                    <a:pt x="29871" y="443579"/>
                    <a:pt x="18211" y="431919"/>
                  </a:cubicBezTo>
                  <a:cubicBezTo>
                    <a:pt x="6551" y="420259"/>
                    <a:pt x="0" y="404444"/>
                    <a:pt x="0" y="387954"/>
                  </a:cubicBezTo>
                  <a:lnTo>
                    <a:pt x="0" y="62176"/>
                  </a:lnTo>
                  <a:cubicBezTo>
                    <a:pt x="0" y="45686"/>
                    <a:pt x="6551" y="29871"/>
                    <a:pt x="18211" y="18211"/>
                  </a:cubicBezTo>
                  <a:cubicBezTo>
                    <a:pt x="29871" y="6551"/>
                    <a:pt x="45686" y="0"/>
                    <a:pt x="6217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183685"/>
              </a:solidFill>
              <a:prstDash val="solid"/>
              <a:round/>
            </a:ln>
          </p:spPr>
        </p:sp>
        <p:sp>
          <p:nvSpPr>
            <p:cNvPr name="TextBox 17" id="17"/>
            <p:cNvSpPr txBox="true"/>
            <p:nvPr/>
          </p:nvSpPr>
          <p:spPr>
            <a:xfrm>
              <a:off x="0" y="-9525"/>
              <a:ext cx="1410051" cy="45965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  <a:r>
                <a:rPr lang="en-US" sz="3000">
                  <a:solidFill>
                    <a:srgbClr val="1E1E1E"/>
                  </a:solidFill>
                  <a:latin typeface="DM Sans"/>
                  <a:ea typeface="DM Sans"/>
                  <a:cs typeface="DM Sans"/>
                  <a:sym typeface="DM Sans"/>
                </a:rPr>
                <a:t>Capturing the tooth and analyizing the shade</a:t>
              </a: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0236422" y="4071867"/>
            <a:ext cx="6028879" cy="1668096"/>
            <a:chOff x="0" y="0"/>
            <a:chExt cx="1411581" cy="390562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411581" cy="390562"/>
            </a:xfrm>
            <a:custGeom>
              <a:avLst/>
              <a:gdLst/>
              <a:ahLst/>
              <a:cxnLst/>
              <a:rect r="r" b="b" t="t" l="l"/>
              <a:pathLst>
                <a:path h="390562" w="1411581">
                  <a:moveTo>
                    <a:pt x="57786" y="0"/>
                  </a:moveTo>
                  <a:lnTo>
                    <a:pt x="1353795" y="0"/>
                  </a:lnTo>
                  <a:cubicBezTo>
                    <a:pt x="1369121" y="0"/>
                    <a:pt x="1383819" y="6088"/>
                    <a:pt x="1394656" y="16925"/>
                  </a:cubicBezTo>
                  <a:cubicBezTo>
                    <a:pt x="1405493" y="27762"/>
                    <a:pt x="1411581" y="42460"/>
                    <a:pt x="1411581" y="57786"/>
                  </a:cubicBezTo>
                  <a:lnTo>
                    <a:pt x="1411581" y="332776"/>
                  </a:lnTo>
                  <a:cubicBezTo>
                    <a:pt x="1411581" y="348102"/>
                    <a:pt x="1405493" y="362800"/>
                    <a:pt x="1394656" y="373637"/>
                  </a:cubicBezTo>
                  <a:cubicBezTo>
                    <a:pt x="1383819" y="384474"/>
                    <a:pt x="1369121" y="390562"/>
                    <a:pt x="1353795" y="390562"/>
                  </a:cubicBezTo>
                  <a:lnTo>
                    <a:pt x="57786" y="390562"/>
                  </a:lnTo>
                  <a:cubicBezTo>
                    <a:pt x="42460" y="390562"/>
                    <a:pt x="27762" y="384474"/>
                    <a:pt x="16925" y="373637"/>
                  </a:cubicBezTo>
                  <a:cubicBezTo>
                    <a:pt x="6088" y="362800"/>
                    <a:pt x="0" y="348102"/>
                    <a:pt x="0" y="332776"/>
                  </a:cubicBezTo>
                  <a:lnTo>
                    <a:pt x="0" y="57786"/>
                  </a:lnTo>
                  <a:cubicBezTo>
                    <a:pt x="0" y="42460"/>
                    <a:pt x="6088" y="27762"/>
                    <a:pt x="16925" y="16925"/>
                  </a:cubicBezTo>
                  <a:cubicBezTo>
                    <a:pt x="27762" y="6088"/>
                    <a:pt x="42460" y="0"/>
                    <a:pt x="57786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183685"/>
              </a:solidFill>
              <a:prstDash val="solid"/>
              <a:round/>
            </a:ln>
          </p:spPr>
        </p:sp>
        <p:sp>
          <p:nvSpPr>
            <p:cNvPr name="TextBox 20" id="20"/>
            <p:cNvSpPr txBox="true"/>
            <p:nvPr/>
          </p:nvSpPr>
          <p:spPr>
            <a:xfrm>
              <a:off x="0" y="-9525"/>
              <a:ext cx="1411581" cy="40008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  <a:r>
                <a:rPr lang="en-US" sz="3000">
                  <a:solidFill>
                    <a:srgbClr val="1E1E1E"/>
                  </a:solidFill>
                  <a:latin typeface="DM Sans"/>
                  <a:ea typeface="DM Sans"/>
                  <a:cs typeface="DM Sans"/>
                  <a:sym typeface="DM Sans"/>
                </a:rPr>
                <a:t>Releasing the disposable cup on the belt</a:t>
              </a: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2446367" y="6695626"/>
            <a:ext cx="5493095" cy="1983517"/>
            <a:chOff x="0" y="0"/>
            <a:chExt cx="1130627" cy="408261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1130627" cy="408261"/>
            </a:xfrm>
            <a:custGeom>
              <a:avLst/>
              <a:gdLst/>
              <a:ahLst/>
              <a:cxnLst/>
              <a:rect r="r" b="b" t="t" l="l"/>
              <a:pathLst>
                <a:path h="408261" w="1130627">
                  <a:moveTo>
                    <a:pt x="63423" y="0"/>
                  </a:moveTo>
                  <a:lnTo>
                    <a:pt x="1067205" y="0"/>
                  </a:lnTo>
                  <a:cubicBezTo>
                    <a:pt x="1084025" y="0"/>
                    <a:pt x="1100157" y="6682"/>
                    <a:pt x="1112051" y="18576"/>
                  </a:cubicBezTo>
                  <a:cubicBezTo>
                    <a:pt x="1123945" y="30470"/>
                    <a:pt x="1130627" y="46602"/>
                    <a:pt x="1130627" y="63423"/>
                  </a:cubicBezTo>
                  <a:lnTo>
                    <a:pt x="1130627" y="344839"/>
                  </a:lnTo>
                  <a:cubicBezTo>
                    <a:pt x="1130627" y="379866"/>
                    <a:pt x="1102232" y="408261"/>
                    <a:pt x="1067205" y="408261"/>
                  </a:cubicBezTo>
                  <a:lnTo>
                    <a:pt x="63423" y="408261"/>
                  </a:lnTo>
                  <a:cubicBezTo>
                    <a:pt x="28395" y="408261"/>
                    <a:pt x="0" y="379866"/>
                    <a:pt x="0" y="344839"/>
                  </a:cubicBezTo>
                  <a:lnTo>
                    <a:pt x="0" y="63423"/>
                  </a:lnTo>
                  <a:cubicBezTo>
                    <a:pt x="0" y="28395"/>
                    <a:pt x="28395" y="0"/>
                    <a:pt x="6342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183685"/>
              </a:solidFill>
              <a:prstDash val="solid"/>
              <a:round/>
            </a:ln>
          </p:spPr>
        </p:sp>
        <p:sp>
          <p:nvSpPr>
            <p:cNvPr name="TextBox 23" id="23"/>
            <p:cNvSpPr txBox="true"/>
            <p:nvPr/>
          </p:nvSpPr>
          <p:spPr>
            <a:xfrm>
              <a:off x="0" y="-9525"/>
              <a:ext cx="1130627" cy="41778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  <a:r>
                <a:rPr lang="en-US" sz="3000">
                  <a:solidFill>
                    <a:srgbClr val="1E1E1E"/>
                  </a:solidFill>
                  <a:latin typeface="DM Sans"/>
                  <a:ea typeface="DM Sans"/>
                  <a:cs typeface="DM Sans"/>
                  <a:sym typeface="DM Sans"/>
                </a:rPr>
                <a:t>Cutting and delivering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0236422" y="6695626"/>
            <a:ext cx="5867128" cy="1928857"/>
            <a:chOff x="0" y="0"/>
            <a:chExt cx="1545252" cy="508012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545252" cy="508012"/>
            </a:xfrm>
            <a:custGeom>
              <a:avLst/>
              <a:gdLst/>
              <a:ahLst/>
              <a:cxnLst/>
              <a:rect r="r" b="b" t="t" l="l"/>
              <a:pathLst>
                <a:path h="508012" w="1545252">
                  <a:moveTo>
                    <a:pt x="59379" y="0"/>
                  </a:moveTo>
                  <a:lnTo>
                    <a:pt x="1485872" y="0"/>
                  </a:lnTo>
                  <a:cubicBezTo>
                    <a:pt x="1518667" y="0"/>
                    <a:pt x="1545252" y="26585"/>
                    <a:pt x="1545252" y="59379"/>
                  </a:cubicBezTo>
                  <a:lnTo>
                    <a:pt x="1545252" y="448632"/>
                  </a:lnTo>
                  <a:cubicBezTo>
                    <a:pt x="1545252" y="481427"/>
                    <a:pt x="1518667" y="508012"/>
                    <a:pt x="1485872" y="508012"/>
                  </a:cubicBezTo>
                  <a:lnTo>
                    <a:pt x="59379" y="508012"/>
                  </a:lnTo>
                  <a:cubicBezTo>
                    <a:pt x="26585" y="508012"/>
                    <a:pt x="0" y="481427"/>
                    <a:pt x="0" y="448632"/>
                  </a:cubicBezTo>
                  <a:lnTo>
                    <a:pt x="0" y="59379"/>
                  </a:lnTo>
                  <a:cubicBezTo>
                    <a:pt x="0" y="26585"/>
                    <a:pt x="26585" y="0"/>
                    <a:pt x="5937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183685"/>
              </a:solidFill>
              <a:prstDash val="solid"/>
              <a:round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-9525"/>
              <a:ext cx="1545252" cy="51753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00"/>
                </a:lnSpc>
              </a:pPr>
              <a:r>
                <a:rPr lang="en-US" sz="3000">
                  <a:solidFill>
                    <a:srgbClr val="1E1E1E"/>
                  </a:solidFill>
                  <a:latin typeface="DM Sans"/>
                  <a:ea typeface="DM Sans"/>
                  <a:cs typeface="DM Sans"/>
                  <a:sym typeface="DM Sans"/>
                </a:rPr>
                <a:t>Tube selection and disposing</a:t>
              </a:r>
            </a:p>
          </p:txBody>
        </p:sp>
      </p:grpSp>
      <p:sp>
        <p:nvSpPr>
          <p:cNvPr name="AutoShape 27" id="27"/>
          <p:cNvSpPr/>
          <p:nvPr/>
        </p:nvSpPr>
        <p:spPr>
          <a:xfrm>
            <a:off x="8564859" y="4939253"/>
            <a:ext cx="579141" cy="0"/>
          </a:xfrm>
          <a:prstGeom prst="line">
            <a:avLst/>
          </a:prstGeom>
          <a:ln cap="rnd" w="66675">
            <a:solidFill>
              <a:srgbClr val="183685"/>
            </a:solidFill>
            <a:prstDash val="lgDash"/>
            <a:headEnd type="none" len="sm" w="sm"/>
            <a:tailEnd type="arrow" len="sm" w="med"/>
          </a:ln>
        </p:spPr>
      </p:sp>
      <p:sp>
        <p:nvSpPr>
          <p:cNvPr name="AutoShape 28" id="28"/>
          <p:cNvSpPr/>
          <p:nvPr/>
        </p:nvSpPr>
        <p:spPr>
          <a:xfrm>
            <a:off x="12577936" y="6026447"/>
            <a:ext cx="0" cy="429078"/>
          </a:xfrm>
          <a:prstGeom prst="line">
            <a:avLst/>
          </a:prstGeom>
          <a:ln cap="rnd" w="66675">
            <a:solidFill>
              <a:srgbClr val="183685"/>
            </a:solidFill>
            <a:prstDash val="lgDash"/>
            <a:headEnd type="none" len="sm" w="sm"/>
            <a:tailEnd type="arrow" len="sm" w="med"/>
          </a:ln>
        </p:spPr>
      </p:sp>
      <p:sp>
        <p:nvSpPr>
          <p:cNvPr name="AutoShape 29" id="29"/>
          <p:cNvSpPr/>
          <p:nvPr/>
        </p:nvSpPr>
        <p:spPr>
          <a:xfrm flipH="true">
            <a:off x="8564859" y="7421343"/>
            <a:ext cx="553357" cy="0"/>
          </a:xfrm>
          <a:prstGeom prst="line">
            <a:avLst/>
          </a:prstGeom>
          <a:ln cap="rnd" w="66675">
            <a:solidFill>
              <a:srgbClr val="183685"/>
            </a:solidFill>
            <a:prstDash val="lgDash"/>
            <a:headEnd type="none" len="sm" w="sm"/>
            <a:tailEnd type="arrow" len="sm" w="med"/>
          </a:ln>
        </p:spPr>
      </p:sp>
      <p:grpSp>
        <p:nvGrpSpPr>
          <p:cNvPr name="Group 30" id="30"/>
          <p:cNvGrpSpPr/>
          <p:nvPr/>
        </p:nvGrpSpPr>
        <p:grpSpPr>
          <a:xfrm rot="0">
            <a:off x="1758043" y="4291424"/>
            <a:ext cx="1149347" cy="1149347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41852" y="41852"/>
              <a:ext cx="729097" cy="729097"/>
            </a:xfrm>
            <a:custGeom>
              <a:avLst/>
              <a:gdLst/>
              <a:ahLst/>
              <a:cxnLst/>
              <a:rect r="r" b="b" t="t" l="l"/>
              <a:pathLst>
                <a:path h="729097" w="729097">
                  <a:moveTo>
                    <a:pt x="435993" y="29593"/>
                  </a:moveTo>
                  <a:lnTo>
                    <a:pt x="699503" y="293103"/>
                  </a:lnTo>
                  <a:cubicBezTo>
                    <a:pt x="718451" y="312051"/>
                    <a:pt x="729096" y="337751"/>
                    <a:pt x="729096" y="364548"/>
                  </a:cubicBezTo>
                  <a:cubicBezTo>
                    <a:pt x="729096" y="391345"/>
                    <a:pt x="718451" y="417045"/>
                    <a:pt x="699503" y="435993"/>
                  </a:cubicBezTo>
                  <a:lnTo>
                    <a:pt x="435993" y="699503"/>
                  </a:lnTo>
                  <a:cubicBezTo>
                    <a:pt x="417045" y="718451"/>
                    <a:pt x="391345" y="729096"/>
                    <a:pt x="364548" y="729096"/>
                  </a:cubicBezTo>
                  <a:cubicBezTo>
                    <a:pt x="337751" y="729096"/>
                    <a:pt x="312051" y="718451"/>
                    <a:pt x="293103" y="699503"/>
                  </a:cubicBezTo>
                  <a:lnTo>
                    <a:pt x="29593" y="435993"/>
                  </a:lnTo>
                  <a:cubicBezTo>
                    <a:pt x="10645" y="417045"/>
                    <a:pt x="0" y="391345"/>
                    <a:pt x="0" y="364548"/>
                  </a:cubicBezTo>
                  <a:cubicBezTo>
                    <a:pt x="0" y="337751"/>
                    <a:pt x="10645" y="312051"/>
                    <a:pt x="29593" y="293103"/>
                  </a:cubicBezTo>
                  <a:lnTo>
                    <a:pt x="293103" y="29593"/>
                  </a:lnTo>
                  <a:cubicBezTo>
                    <a:pt x="312051" y="10645"/>
                    <a:pt x="337751" y="0"/>
                    <a:pt x="364548" y="0"/>
                  </a:cubicBezTo>
                  <a:cubicBezTo>
                    <a:pt x="391345" y="0"/>
                    <a:pt x="417045" y="10645"/>
                    <a:pt x="435993" y="29593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F7F7F7"/>
                  </a:solidFill>
                  <a:latin typeface="Open Sauce"/>
                  <a:ea typeface="Open Sauce"/>
                  <a:cs typeface="Open Sauce"/>
                  <a:sym typeface="Open Sauce"/>
                </a:rPr>
                <a:t>1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9350722" y="4291424"/>
            <a:ext cx="1149347" cy="1149347"/>
            <a:chOff x="0" y="0"/>
            <a:chExt cx="812800" cy="812800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41852" y="41852"/>
              <a:ext cx="729097" cy="729097"/>
            </a:xfrm>
            <a:custGeom>
              <a:avLst/>
              <a:gdLst/>
              <a:ahLst/>
              <a:cxnLst/>
              <a:rect r="r" b="b" t="t" l="l"/>
              <a:pathLst>
                <a:path h="729097" w="729097">
                  <a:moveTo>
                    <a:pt x="435993" y="29593"/>
                  </a:moveTo>
                  <a:lnTo>
                    <a:pt x="699503" y="293103"/>
                  </a:lnTo>
                  <a:cubicBezTo>
                    <a:pt x="718451" y="312051"/>
                    <a:pt x="729096" y="337751"/>
                    <a:pt x="729096" y="364548"/>
                  </a:cubicBezTo>
                  <a:cubicBezTo>
                    <a:pt x="729096" y="391345"/>
                    <a:pt x="718451" y="417045"/>
                    <a:pt x="699503" y="435993"/>
                  </a:cubicBezTo>
                  <a:lnTo>
                    <a:pt x="435993" y="699503"/>
                  </a:lnTo>
                  <a:cubicBezTo>
                    <a:pt x="417045" y="718451"/>
                    <a:pt x="391345" y="729096"/>
                    <a:pt x="364548" y="729096"/>
                  </a:cubicBezTo>
                  <a:cubicBezTo>
                    <a:pt x="337751" y="729096"/>
                    <a:pt x="312051" y="718451"/>
                    <a:pt x="293103" y="699503"/>
                  </a:cubicBezTo>
                  <a:lnTo>
                    <a:pt x="29593" y="435993"/>
                  </a:lnTo>
                  <a:cubicBezTo>
                    <a:pt x="10645" y="417045"/>
                    <a:pt x="0" y="391345"/>
                    <a:pt x="0" y="364548"/>
                  </a:cubicBezTo>
                  <a:cubicBezTo>
                    <a:pt x="0" y="337751"/>
                    <a:pt x="10645" y="312051"/>
                    <a:pt x="29593" y="293103"/>
                  </a:cubicBezTo>
                  <a:lnTo>
                    <a:pt x="293103" y="29593"/>
                  </a:lnTo>
                  <a:cubicBezTo>
                    <a:pt x="312051" y="10645"/>
                    <a:pt x="337751" y="0"/>
                    <a:pt x="364548" y="0"/>
                  </a:cubicBezTo>
                  <a:cubicBezTo>
                    <a:pt x="391345" y="0"/>
                    <a:pt x="417045" y="10645"/>
                    <a:pt x="435993" y="29593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35" id="35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F7F7F7"/>
                  </a:solidFill>
                  <a:latin typeface="Open Sauce"/>
                  <a:ea typeface="Open Sauce"/>
                  <a:cs typeface="Open Sauce"/>
                  <a:sym typeface="Open Sauce"/>
                </a:rPr>
                <a:t>2</a:t>
              </a: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1758043" y="6911538"/>
            <a:ext cx="1187390" cy="1187390"/>
            <a:chOff x="0" y="0"/>
            <a:chExt cx="812800" cy="812800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30962" y="30962"/>
              <a:ext cx="750875" cy="750875"/>
            </a:xfrm>
            <a:custGeom>
              <a:avLst/>
              <a:gdLst/>
              <a:ahLst/>
              <a:cxnLst/>
              <a:rect r="r" b="b" t="t" l="l"/>
              <a:pathLst>
                <a:path h="750875" w="750875">
                  <a:moveTo>
                    <a:pt x="444594" y="38194"/>
                  </a:moveTo>
                  <a:lnTo>
                    <a:pt x="712682" y="306282"/>
                  </a:lnTo>
                  <a:cubicBezTo>
                    <a:pt x="750876" y="344476"/>
                    <a:pt x="750876" y="406400"/>
                    <a:pt x="712682" y="444594"/>
                  </a:cubicBezTo>
                  <a:lnTo>
                    <a:pt x="444594" y="712682"/>
                  </a:lnTo>
                  <a:cubicBezTo>
                    <a:pt x="406400" y="750876"/>
                    <a:pt x="344476" y="750876"/>
                    <a:pt x="306282" y="712682"/>
                  </a:cubicBezTo>
                  <a:lnTo>
                    <a:pt x="38194" y="444594"/>
                  </a:lnTo>
                  <a:cubicBezTo>
                    <a:pt x="0" y="406400"/>
                    <a:pt x="0" y="344476"/>
                    <a:pt x="38194" y="306282"/>
                  </a:cubicBezTo>
                  <a:lnTo>
                    <a:pt x="306282" y="38194"/>
                  </a:lnTo>
                  <a:cubicBezTo>
                    <a:pt x="344476" y="0"/>
                    <a:pt x="406400" y="0"/>
                    <a:pt x="444594" y="38194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38" id="38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F7F7F7"/>
                  </a:solidFill>
                  <a:latin typeface="Open Sauce"/>
                  <a:ea typeface="Open Sauce"/>
                  <a:cs typeface="Open Sauce"/>
                  <a:sym typeface="Open Sauce"/>
                </a:rPr>
                <a:t>4</a:t>
              </a:r>
            </a:p>
          </p:txBody>
        </p:sp>
      </p:grpSp>
      <p:grpSp>
        <p:nvGrpSpPr>
          <p:cNvPr name="Group 39" id="39"/>
          <p:cNvGrpSpPr/>
          <p:nvPr/>
        </p:nvGrpSpPr>
        <p:grpSpPr>
          <a:xfrm rot="0">
            <a:off x="9350722" y="6911538"/>
            <a:ext cx="1149347" cy="1149347"/>
            <a:chOff x="0" y="0"/>
            <a:chExt cx="812800" cy="812800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41852" y="41852"/>
              <a:ext cx="729097" cy="729097"/>
            </a:xfrm>
            <a:custGeom>
              <a:avLst/>
              <a:gdLst/>
              <a:ahLst/>
              <a:cxnLst/>
              <a:rect r="r" b="b" t="t" l="l"/>
              <a:pathLst>
                <a:path h="729097" w="729097">
                  <a:moveTo>
                    <a:pt x="435993" y="29593"/>
                  </a:moveTo>
                  <a:lnTo>
                    <a:pt x="699503" y="293103"/>
                  </a:lnTo>
                  <a:cubicBezTo>
                    <a:pt x="718451" y="312051"/>
                    <a:pt x="729096" y="337751"/>
                    <a:pt x="729096" y="364548"/>
                  </a:cubicBezTo>
                  <a:cubicBezTo>
                    <a:pt x="729096" y="391345"/>
                    <a:pt x="718451" y="417045"/>
                    <a:pt x="699503" y="435993"/>
                  </a:cubicBezTo>
                  <a:lnTo>
                    <a:pt x="435993" y="699503"/>
                  </a:lnTo>
                  <a:cubicBezTo>
                    <a:pt x="417045" y="718451"/>
                    <a:pt x="391345" y="729096"/>
                    <a:pt x="364548" y="729096"/>
                  </a:cubicBezTo>
                  <a:cubicBezTo>
                    <a:pt x="337751" y="729096"/>
                    <a:pt x="312051" y="718451"/>
                    <a:pt x="293103" y="699503"/>
                  </a:cubicBezTo>
                  <a:lnTo>
                    <a:pt x="29593" y="435993"/>
                  </a:lnTo>
                  <a:cubicBezTo>
                    <a:pt x="10645" y="417045"/>
                    <a:pt x="0" y="391345"/>
                    <a:pt x="0" y="364548"/>
                  </a:cubicBezTo>
                  <a:cubicBezTo>
                    <a:pt x="0" y="337751"/>
                    <a:pt x="10645" y="312051"/>
                    <a:pt x="29593" y="293103"/>
                  </a:cubicBezTo>
                  <a:lnTo>
                    <a:pt x="293103" y="29593"/>
                  </a:lnTo>
                  <a:cubicBezTo>
                    <a:pt x="312051" y="10645"/>
                    <a:pt x="337751" y="0"/>
                    <a:pt x="364548" y="0"/>
                  </a:cubicBezTo>
                  <a:cubicBezTo>
                    <a:pt x="391345" y="0"/>
                    <a:pt x="417045" y="10645"/>
                    <a:pt x="435993" y="29593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F7F7F7"/>
                  </a:solidFill>
                  <a:latin typeface="Open Sauce"/>
                  <a:ea typeface="Open Sauce"/>
                  <a:cs typeface="Open Sauce"/>
                  <a:sym typeface="Open Sauce"/>
                </a:rPr>
                <a:t>3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587119" y="860016"/>
            <a:ext cx="14046746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 1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7557394" y="-6859967"/>
            <a:ext cx="18788758" cy="9328392"/>
            <a:chOff x="0" y="0"/>
            <a:chExt cx="1557574" cy="7733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2740568" y="583791"/>
            <a:ext cx="3769268" cy="37692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3709942" y="2182442"/>
            <a:ext cx="3549358" cy="7075858"/>
          </a:xfrm>
          <a:custGeom>
            <a:avLst/>
            <a:gdLst/>
            <a:ahLst/>
            <a:cxnLst/>
            <a:rect r="r" b="b" t="t" l="l"/>
            <a:pathLst>
              <a:path h="7075858" w="3549358">
                <a:moveTo>
                  <a:pt x="0" y="0"/>
                </a:moveTo>
                <a:lnTo>
                  <a:pt x="3549358" y="0"/>
                </a:lnTo>
                <a:lnTo>
                  <a:pt x="3549358" y="7075858"/>
                </a:lnTo>
                <a:lnTo>
                  <a:pt x="0" y="70758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5951" t="0" r="-6403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-152400" y="3281896"/>
            <a:ext cx="4832901" cy="4832901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l="-11897" t="-9275" r="-7414" b="-25270"/>
              </a:stretch>
            </a:blip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5350820" y="5244321"/>
            <a:ext cx="8100304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We custom made a cone and fixed lightening to eliminate errors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461943" y="3426161"/>
            <a:ext cx="75775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An image of the tooth is taken, then processed to get compared with VITA shade guide samples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4832901" y="3501281"/>
            <a:ext cx="365519" cy="378905"/>
            <a:chOff x="0" y="0"/>
            <a:chExt cx="96268" cy="9979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4832901" y="5291946"/>
            <a:ext cx="365519" cy="428424"/>
            <a:chOff x="0" y="0"/>
            <a:chExt cx="96268" cy="112836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96268" cy="112836"/>
            </a:xfrm>
            <a:custGeom>
              <a:avLst/>
              <a:gdLst/>
              <a:ahLst/>
              <a:cxnLst/>
              <a:rect r="r" b="b" t="t" l="l"/>
              <a:pathLst>
                <a:path h="112836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64702"/>
                  </a:lnTo>
                  <a:cubicBezTo>
                    <a:pt x="96268" y="91286"/>
                    <a:pt x="74718" y="112836"/>
                    <a:pt x="48134" y="112836"/>
                  </a:cubicBezTo>
                  <a:lnTo>
                    <a:pt x="48134" y="112836"/>
                  </a:lnTo>
                  <a:cubicBezTo>
                    <a:pt x="21550" y="112836"/>
                    <a:pt x="0" y="91286"/>
                    <a:pt x="0" y="64702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96268" cy="1509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5350820" y="7215866"/>
            <a:ext cx="8100304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 selected shade is sent as a serial signal to the Arduino to start the dispensing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4832901" y="7263491"/>
            <a:ext cx="365519" cy="428424"/>
            <a:chOff x="0" y="0"/>
            <a:chExt cx="96268" cy="112836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96268" cy="112836"/>
            </a:xfrm>
            <a:custGeom>
              <a:avLst/>
              <a:gdLst/>
              <a:ahLst/>
              <a:cxnLst/>
              <a:rect r="r" b="b" t="t" l="l"/>
              <a:pathLst>
                <a:path h="112836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64702"/>
                  </a:lnTo>
                  <a:cubicBezTo>
                    <a:pt x="96268" y="91286"/>
                    <a:pt x="74718" y="112836"/>
                    <a:pt x="48134" y="112836"/>
                  </a:cubicBezTo>
                  <a:lnTo>
                    <a:pt x="48134" y="112836"/>
                  </a:lnTo>
                  <a:cubicBezTo>
                    <a:pt x="21550" y="112836"/>
                    <a:pt x="0" y="91286"/>
                    <a:pt x="0" y="64702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38100"/>
              <a:ext cx="96268" cy="15093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587119" y="860016"/>
            <a:ext cx="14046746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 1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7557394" y="-6859967"/>
            <a:ext cx="18788758" cy="9328392"/>
            <a:chOff x="0" y="0"/>
            <a:chExt cx="1557574" cy="7733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2740568" y="583791"/>
            <a:ext cx="3769268" cy="37692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1051052" y="5580543"/>
            <a:ext cx="6528353" cy="3364433"/>
            <a:chOff x="0" y="0"/>
            <a:chExt cx="1577159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577159" cy="812800"/>
            </a:xfrm>
            <a:custGeom>
              <a:avLst/>
              <a:gdLst/>
              <a:ahLst/>
              <a:cxnLst/>
              <a:rect r="r" b="b" t="t" l="l"/>
              <a:pathLst>
                <a:path h="812800" w="1577159">
                  <a:moveTo>
                    <a:pt x="27276" y="0"/>
                  </a:moveTo>
                  <a:lnTo>
                    <a:pt x="1549883" y="0"/>
                  </a:lnTo>
                  <a:cubicBezTo>
                    <a:pt x="1557117" y="0"/>
                    <a:pt x="1564055" y="2874"/>
                    <a:pt x="1569170" y="7989"/>
                  </a:cubicBezTo>
                  <a:cubicBezTo>
                    <a:pt x="1574285" y="13104"/>
                    <a:pt x="1577159" y="20042"/>
                    <a:pt x="1577159" y="27276"/>
                  </a:cubicBezTo>
                  <a:lnTo>
                    <a:pt x="1577159" y="785524"/>
                  </a:lnTo>
                  <a:cubicBezTo>
                    <a:pt x="1577159" y="792758"/>
                    <a:pt x="1574285" y="799696"/>
                    <a:pt x="1569170" y="804811"/>
                  </a:cubicBezTo>
                  <a:cubicBezTo>
                    <a:pt x="1564055" y="809926"/>
                    <a:pt x="1557117" y="812800"/>
                    <a:pt x="1549883" y="812800"/>
                  </a:cubicBezTo>
                  <a:lnTo>
                    <a:pt x="27276" y="812800"/>
                  </a:lnTo>
                  <a:cubicBezTo>
                    <a:pt x="20042" y="812800"/>
                    <a:pt x="13104" y="809926"/>
                    <a:pt x="7989" y="804811"/>
                  </a:cubicBezTo>
                  <a:cubicBezTo>
                    <a:pt x="2874" y="799696"/>
                    <a:pt x="0" y="792758"/>
                    <a:pt x="0" y="785524"/>
                  </a:cubicBezTo>
                  <a:lnTo>
                    <a:pt x="0" y="27276"/>
                  </a:lnTo>
                  <a:cubicBezTo>
                    <a:pt x="0" y="20042"/>
                    <a:pt x="2874" y="13104"/>
                    <a:pt x="7989" y="7989"/>
                  </a:cubicBezTo>
                  <a:cubicBezTo>
                    <a:pt x="13104" y="2874"/>
                    <a:pt x="20042" y="0"/>
                    <a:pt x="27276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4573" r="0" b="-4573"/>
              </a:stretch>
            </a:blip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616655" y="5459656"/>
            <a:ext cx="9106886" cy="3485321"/>
            <a:chOff x="0" y="0"/>
            <a:chExt cx="2123786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123786" cy="812800"/>
            </a:xfrm>
            <a:custGeom>
              <a:avLst/>
              <a:gdLst/>
              <a:ahLst/>
              <a:cxnLst/>
              <a:rect r="r" b="b" t="t" l="l"/>
              <a:pathLst>
                <a:path h="812800" w="2123786">
                  <a:moveTo>
                    <a:pt x="19553" y="0"/>
                  </a:moveTo>
                  <a:lnTo>
                    <a:pt x="2104234" y="0"/>
                  </a:lnTo>
                  <a:cubicBezTo>
                    <a:pt x="2109419" y="0"/>
                    <a:pt x="2114393" y="2060"/>
                    <a:pt x="2118060" y="5727"/>
                  </a:cubicBezTo>
                  <a:cubicBezTo>
                    <a:pt x="2121726" y="9394"/>
                    <a:pt x="2123786" y="14367"/>
                    <a:pt x="2123786" y="19553"/>
                  </a:cubicBezTo>
                  <a:lnTo>
                    <a:pt x="2123786" y="793247"/>
                  </a:lnTo>
                  <a:cubicBezTo>
                    <a:pt x="2123786" y="798433"/>
                    <a:pt x="2121726" y="803406"/>
                    <a:pt x="2118060" y="807073"/>
                  </a:cubicBezTo>
                  <a:cubicBezTo>
                    <a:pt x="2114393" y="810740"/>
                    <a:pt x="2109419" y="812800"/>
                    <a:pt x="2104234" y="812800"/>
                  </a:cubicBezTo>
                  <a:lnTo>
                    <a:pt x="19553" y="812800"/>
                  </a:lnTo>
                  <a:cubicBezTo>
                    <a:pt x="14367" y="812800"/>
                    <a:pt x="9394" y="810740"/>
                    <a:pt x="5727" y="807073"/>
                  </a:cubicBezTo>
                  <a:cubicBezTo>
                    <a:pt x="2060" y="803406"/>
                    <a:pt x="0" y="798433"/>
                    <a:pt x="0" y="793247"/>
                  </a:cubicBezTo>
                  <a:lnTo>
                    <a:pt x="0" y="19553"/>
                  </a:lnTo>
                  <a:cubicBezTo>
                    <a:pt x="0" y="14367"/>
                    <a:pt x="2060" y="9394"/>
                    <a:pt x="5727" y="5727"/>
                  </a:cubicBezTo>
                  <a:cubicBezTo>
                    <a:pt x="9394" y="2060"/>
                    <a:pt x="14367" y="0"/>
                    <a:pt x="19553" y="0"/>
                  </a:cubicBezTo>
                  <a:close/>
                </a:path>
              </a:pathLst>
            </a:custGeom>
            <a:blipFill>
              <a:blip r:embed="rId3"/>
              <a:stretch>
                <a:fillRect l="0" t="-43" r="0" b="-7303"/>
              </a:stretch>
            </a:blipFill>
          </p:spPr>
        </p:sp>
      </p:grpSp>
      <p:sp>
        <p:nvSpPr>
          <p:cNvPr name="TextBox 16" id="16"/>
          <p:cNvSpPr txBox="true"/>
          <p:nvPr/>
        </p:nvSpPr>
        <p:spPr>
          <a:xfrm rot="0">
            <a:off x="5461943" y="3426161"/>
            <a:ext cx="7577518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We took pictures of the samples in the shade guide as reference to ensure standard environment and resolution</a:t>
            </a:r>
          </a:p>
        </p:txBody>
      </p:sp>
      <p:grpSp>
        <p:nvGrpSpPr>
          <p:cNvPr name="Group 17" id="17"/>
          <p:cNvGrpSpPr/>
          <p:nvPr/>
        </p:nvGrpSpPr>
        <p:grpSpPr>
          <a:xfrm rot="0">
            <a:off x="4832901" y="3501281"/>
            <a:ext cx="365519" cy="378905"/>
            <a:chOff x="0" y="0"/>
            <a:chExt cx="96268" cy="9979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427066" y="574357"/>
            <a:ext cx="14046746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 1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7557394" y="-6859967"/>
            <a:ext cx="18788758" cy="9328392"/>
            <a:chOff x="0" y="0"/>
            <a:chExt cx="1557574" cy="7733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2740568" y="583791"/>
            <a:ext cx="3769268" cy="37692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5473812" y="6717350"/>
            <a:ext cx="5482390" cy="5482390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38605" y="38605"/>
              <a:ext cx="735589" cy="735589"/>
            </a:xfrm>
            <a:custGeom>
              <a:avLst/>
              <a:gdLst/>
              <a:ahLst/>
              <a:cxnLst/>
              <a:rect r="r" b="b" t="t" l="l"/>
              <a:pathLst>
                <a:path h="735589" w="735589">
                  <a:moveTo>
                    <a:pt x="433698" y="27298"/>
                  </a:moveTo>
                  <a:lnTo>
                    <a:pt x="708292" y="301892"/>
                  </a:lnTo>
                  <a:cubicBezTo>
                    <a:pt x="725770" y="319370"/>
                    <a:pt x="735590" y="343076"/>
                    <a:pt x="735590" y="367795"/>
                  </a:cubicBezTo>
                  <a:cubicBezTo>
                    <a:pt x="735590" y="392514"/>
                    <a:pt x="725770" y="416220"/>
                    <a:pt x="708292" y="433698"/>
                  </a:cubicBezTo>
                  <a:lnTo>
                    <a:pt x="433698" y="708292"/>
                  </a:lnTo>
                  <a:cubicBezTo>
                    <a:pt x="416220" y="725770"/>
                    <a:pt x="392514" y="735590"/>
                    <a:pt x="367795" y="735590"/>
                  </a:cubicBezTo>
                  <a:cubicBezTo>
                    <a:pt x="343076" y="735590"/>
                    <a:pt x="319370" y="725770"/>
                    <a:pt x="301892" y="708292"/>
                  </a:cubicBezTo>
                  <a:lnTo>
                    <a:pt x="27298" y="433698"/>
                  </a:lnTo>
                  <a:cubicBezTo>
                    <a:pt x="9820" y="416220"/>
                    <a:pt x="0" y="392514"/>
                    <a:pt x="0" y="367795"/>
                  </a:cubicBezTo>
                  <a:cubicBezTo>
                    <a:pt x="0" y="343076"/>
                    <a:pt x="9820" y="319370"/>
                    <a:pt x="27298" y="301892"/>
                  </a:cubicBezTo>
                  <a:lnTo>
                    <a:pt x="301892" y="27298"/>
                  </a:lnTo>
                  <a:cubicBezTo>
                    <a:pt x="319370" y="9820"/>
                    <a:pt x="343076" y="0"/>
                    <a:pt x="367795" y="0"/>
                  </a:cubicBezTo>
                  <a:cubicBezTo>
                    <a:pt x="392514" y="0"/>
                    <a:pt x="416220" y="9820"/>
                    <a:pt x="433698" y="27298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2470858" y="3240188"/>
            <a:ext cx="5246589" cy="3927614"/>
          </a:xfrm>
          <a:custGeom>
            <a:avLst/>
            <a:gdLst/>
            <a:ahLst/>
            <a:cxnLst/>
            <a:rect r="r" b="b" t="t" l="l"/>
            <a:pathLst>
              <a:path h="3927614" w="5246589">
                <a:moveTo>
                  <a:pt x="0" y="0"/>
                </a:moveTo>
                <a:lnTo>
                  <a:pt x="5246588" y="0"/>
                </a:lnTo>
                <a:lnTo>
                  <a:pt x="5246588" y="3927614"/>
                </a:lnTo>
                <a:lnTo>
                  <a:pt x="0" y="392761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0373572" y="2947031"/>
            <a:ext cx="4513927" cy="4513927"/>
          </a:xfrm>
          <a:custGeom>
            <a:avLst/>
            <a:gdLst/>
            <a:ahLst/>
            <a:cxnLst/>
            <a:rect r="r" b="b" t="t" l="l"/>
            <a:pathLst>
              <a:path h="4513927" w="4513927">
                <a:moveTo>
                  <a:pt x="0" y="0"/>
                </a:moveTo>
                <a:lnTo>
                  <a:pt x="4513927" y="0"/>
                </a:lnTo>
                <a:lnTo>
                  <a:pt x="4513927" y="4513927"/>
                </a:lnTo>
                <a:lnTo>
                  <a:pt x="0" y="45139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4412204" y="1790240"/>
            <a:ext cx="8076471" cy="678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67"/>
              </a:lnSpc>
            </a:pPr>
            <a:r>
              <a:rPr lang="en-US" b="true" sz="5519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COMPONENTS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711542" y="7422442"/>
            <a:ext cx="276522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Raspberry Pi 4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819281" y="7422442"/>
            <a:ext cx="443220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Raspberry Cam V2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587119" y="860016"/>
            <a:ext cx="14046746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 2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7557394" y="-6859967"/>
            <a:ext cx="18788758" cy="9328392"/>
            <a:chOff x="0" y="0"/>
            <a:chExt cx="1557574" cy="7733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2740568" y="583791"/>
            <a:ext cx="3769268" cy="37692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587119" y="3567754"/>
            <a:ext cx="365519" cy="378905"/>
            <a:chOff x="0" y="0"/>
            <a:chExt cx="96268" cy="9979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769878" y="5667476"/>
            <a:ext cx="365519" cy="378905"/>
            <a:chOff x="0" y="0"/>
            <a:chExt cx="96268" cy="9979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96268" cy="99794"/>
            </a:xfrm>
            <a:custGeom>
              <a:avLst/>
              <a:gdLst/>
              <a:ahLst/>
              <a:cxnLst/>
              <a:rect r="r" b="b" t="t" l="l"/>
              <a:pathLst>
                <a:path h="99794" w="96268">
                  <a:moveTo>
                    <a:pt x="48134" y="0"/>
                  </a:moveTo>
                  <a:lnTo>
                    <a:pt x="48134" y="0"/>
                  </a:lnTo>
                  <a:cubicBezTo>
                    <a:pt x="74718" y="0"/>
                    <a:pt x="96268" y="21550"/>
                    <a:pt x="96268" y="48134"/>
                  </a:cubicBezTo>
                  <a:lnTo>
                    <a:pt x="96268" y="51660"/>
                  </a:lnTo>
                  <a:cubicBezTo>
                    <a:pt x="96268" y="78243"/>
                    <a:pt x="74718" y="99794"/>
                    <a:pt x="48134" y="99794"/>
                  </a:cubicBezTo>
                  <a:lnTo>
                    <a:pt x="48134" y="99794"/>
                  </a:lnTo>
                  <a:cubicBezTo>
                    <a:pt x="21550" y="99794"/>
                    <a:pt x="0" y="78243"/>
                    <a:pt x="0" y="51660"/>
                  </a:cubicBezTo>
                  <a:lnTo>
                    <a:pt x="0" y="48134"/>
                  </a:lnTo>
                  <a:cubicBezTo>
                    <a:pt x="0" y="21550"/>
                    <a:pt x="21550" y="0"/>
                    <a:pt x="48134" y="0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96268" cy="1378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1348038" y="2468425"/>
            <a:ext cx="6251139" cy="6251139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28485" y="0"/>
                  </a:moveTo>
                  <a:lnTo>
                    <a:pt x="784315" y="0"/>
                  </a:lnTo>
                  <a:cubicBezTo>
                    <a:pt x="800047" y="0"/>
                    <a:pt x="812800" y="12753"/>
                    <a:pt x="812800" y="28485"/>
                  </a:cubicBezTo>
                  <a:lnTo>
                    <a:pt x="812800" y="784315"/>
                  </a:lnTo>
                  <a:cubicBezTo>
                    <a:pt x="812800" y="800047"/>
                    <a:pt x="800047" y="812800"/>
                    <a:pt x="784315" y="812800"/>
                  </a:cubicBezTo>
                  <a:lnTo>
                    <a:pt x="28485" y="812800"/>
                  </a:lnTo>
                  <a:cubicBezTo>
                    <a:pt x="12753" y="812800"/>
                    <a:pt x="0" y="800047"/>
                    <a:pt x="0" y="784315"/>
                  </a:cubicBezTo>
                  <a:lnTo>
                    <a:pt x="0" y="28485"/>
                  </a:lnTo>
                  <a:cubicBezTo>
                    <a:pt x="0" y="12753"/>
                    <a:pt x="12753" y="0"/>
                    <a:pt x="28485" y="0"/>
                  </a:cubicBezTo>
                  <a:close/>
                </a:path>
              </a:pathLst>
            </a:custGeom>
            <a:blipFill>
              <a:blip r:embed="rId2"/>
              <a:stretch>
                <a:fillRect l="0" t="-16991" r="0" b="-62318"/>
              </a:stretch>
            </a:blipFill>
          </p:spPr>
        </p:sp>
      </p:grpSp>
      <p:sp>
        <p:nvSpPr>
          <p:cNvPr name="TextBox 20" id="20"/>
          <p:cNvSpPr txBox="true"/>
          <p:nvPr/>
        </p:nvSpPr>
        <p:spPr>
          <a:xfrm rot="0">
            <a:off x="2216160" y="3492634"/>
            <a:ext cx="75775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A disposable cup is dispensed on the belt upon starting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398920" y="5592356"/>
            <a:ext cx="7577518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The belt moves the cup to be under the tubes to catch the material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F7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427066" y="574357"/>
            <a:ext cx="14046746" cy="1184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b="true" sz="9600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STAGE 2 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7557394" y="-6859967"/>
            <a:ext cx="18788758" cy="9328392"/>
            <a:chOff x="0" y="0"/>
            <a:chExt cx="1557574" cy="77331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8763" y="0"/>
              <a:ext cx="1520047" cy="762685"/>
            </a:xfrm>
            <a:custGeom>
              <a:avLst/>
              <a:gdLst/>
              <a:ahLst/>
              <a:cxnLst/>
              <a:rect r="r" b="b" t="t" l="l"/>
              <a:pathLst>
                <a:path h="762685" w="1520047">
                  <a:moveTo>
                    <a:pt x="784000" y="749509"/>
                  </a:moveTo>
                  <a:lnTo>
                    <a:pt x="1514835" y="23807"/>
                  </a:lnTo>
                  <a:cubicBezTo>
                    <a:pt x="1518838" y="19832"/>
                    <a:pt x="1520047" y="13835"/>
                    <a:pt x="1517898" y="8619"/>
                  </a:cubicBezTo>
                  <a:cubicBezTo>
                    <a:pt x="1515748" y="3404"/>
                    <a:pt x="1510664" y="0"/>
                    <a:pt x="1505023" y="0"/>
                  </a:cubicBezTo>
                  <a:lnTo>
                    <a:pt x="15025" y="0"/>
                  </a:lnTo>
                  <a:cubicBezTo>
                    <a:pt x="9384" y="0"/>
                    <a:pt x="4300" y="3404"/>
                    <a:pt x="2150" y="8619"/>
                  </a:cubicBezTo>
                  <a:cubicBezTo>
                    <a:pt x="0" y="13835"/>
                    <a:pt x="1210" y="19832"/>
                    <a:pt x="5213" y="23807"/>
                  </a:cubicBezTo>
                  <a:lnTo>
                    <a:pt x="736048" y="749509"/>
                  </a:lnTo>
                  <a:cubicBezTo>
                    <a:pt x="749317" y="762685"/>
                    <a:pt x="770731" y="762685"/>
                    <a:pt x="784000" y="749509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243371" y="17137"/>
              <a:ext cx="1070832" cy="39714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035888" y="9235036"/>
            <a:ext cx="21518857" cy="2096422"/>
            <a:chOff x="0" y="0"/>
            <a:chExt cx="5667518" cy="55214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5667518" cy="552144"/>
            </a:xfrm>
            <a:custGeom>
              <a:avLst/>
              <a:gdLst/>
              <a:ahLst/>
              <a:cxnLst/>
              <a:rect r="r" b="b" t="t" l="l"/>
              <a:pathLst>
                <a:path h="552144" w="5667518">
                  <a:moveTo>
                    <a:pt x="0" y="0"/>
                  </a:moveTo>
                  <a:lnTo>
                    <a:pt x="5667518" y="0"/>
                  </a:lnTo>
                  <a:lnTo>
                    <a:pt x="5667518" y="552144"/>
                  </a:lnTo>
                  <a:lnTo>
                    <a:pt x="0" y="552144"/>
                  </a:ln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5667518" cy="5902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-2740568" y="583791"/>
            <a:ext cx="3769268" cy="3769268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30628" y="30628"/>
              <a:ext cx="751544" cy="751544"/>
            </a:xfrm>
            <a:custGeom>
              <a:avLst/>
              <a:gdLst/>
              <a:ahLst/>
              <a:cxnLst/>
              <a:rect r="r" b="b" t="t" l="l"/>
              <a:pathLst>
                <a:path h="751544" w="751544">
                  <a:moveTo>
                    <a:pt x="428057" y="21657"/>
                  </a:moveTo>
                  <a:lnTo>
                    <a:pt x="729887" y="323487"/>
                  </a:lnTo>
                  <a:cubicBezTo>
                    <a:pt x="743754" y="337354"/>
                    <a:pt x="751544" y="356161"/>
                    <a:pt x="751544" y="375772"/>
                  </a:cubicBezTo>
                  <a:cubicBezTo>
                    <a:pt x="751544" y="395383"/>
                    <a:pt x="743754" y="414190"/>
                    <a:pt x="729887" y="428057"/>
                  </a:cubicBezTo>
                  <a:lnTo>
                    <a:pt x="428057" y="729887"/>
                  </a:lnTo>
                  <a:cubicBezTo>
                    <a:pt x="414190" y="743754"/>
                    <a:pt x="395383" y="751544"/>
                    <a:pt x="375772" y="751544"/>
                  </a:cubicBezTo>
                  <a:cubicBezTo>
                    <a:pt x="356161" y="751544"/>
                    <a:pt x="337354" y="743754"/>
                    <a:pt x="323487" y="729887"/>
                  </a:cubicBezTo>
                  <a:lnTo>
                    <a:pt x="21657" y="428057"/>
                  </a:lnTo>
                  <a:cubicBezTo>
                    <a:pt x="7790" y="414190"/>
                    <a:pt x="0" y="395383"/>
                    <a:pt x="0" y="375772"/>
                  </a:cubicBezTo>
                  <a:cubicBezTo>
                    <a:pt x="0" y="356161"/>
                    <a:pt x="7790" y="337354"/>
                    <a:pt x="21657" y="323487"/>
                  </a:cubicBezTo>
                  <a:lnTo>
                    <a:pt x="323487" y="21657"/>
                  </a:lnTo>
                  <a:cubicBezTo>
                    <a:pt x="337354" y="7790"/>
                    <a:pt x="356161" y="0"/>
                    <a:pt x="375772" y="0"/>
                  </a:cubicBezTo>
                  <a:cubicBezTo>
                    <a:pt x="395383" y="0"/>
                    <a:pt x="414190" y="7790"/>
                    <a:pt x="428057" y="21657"/>
                  </a:cubicBezTo>
                  <a:close/>
                </a:path>
              </a:pathLst>
            </a:custGeom>
            <a:solidFill>
              <a:srgbClr val="51B2BA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5304895" y="7170832"/>
            <a:ext cx="5482390" cy="5482390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38605" y="38605"/>
              <a:ext cx="735589" cy="735589"/>
            </a:xfrm>
            <a:custGeom>
              <a:avLst/>
              <a:gdLst/>
              <a:ahLst/>
              <a:cxnLst/>
              <a:rect r="r" b="b" t="t" l="l"/>
              <a:pathLst>
                <a:path h="735589" w="735589">
                  <a:moveTo>
                    <a:pt x="433698" y="27298"/>
                  </a:moveTo>
                  <a:lnTo>
                    <a:pt x="708292" y="301892"/>
                  </a:lnTo>
                  <a:cubicBezTo>
                    <a:pt x="725770" y="319370"/>
                    <a:pt x="735590" y="343076"/>
                    <a:pt x="735590" y="367795"/>
                  </a:cubicBezTo>
                  <a:cubicBezTo>
                    <a:pt x="735590" y="392514"/>
                    <a:pt x="725770" y="416220"/>
                    <a:pt x="708292" y="433698"/>
                  </a:cubicBezTo>
                  <a:lnTo>
                    <a:pt x="433698" y="708292"/>
                  </a:lnTo>
                  <a:cubicBezTo>
                    <a:pt x="416220" y="725770"/>
                    <a:pt x="392514" y="735590"/>
                    <a:pt x="367795" y="735590"/>
                  </a:cubicBezTo>
                  <a:cubicBezTo>
                    <a:pt x="343076" y="735590"/>
                    <a:pt x="319370" y="725770"/>
                    <a:pt x="301892" y="708292"/>
                  </a:cubicBezTo>
                  <a:lnTo>
                    <a:pt x="27298" y="433698"/>
                  </a:lnTo>
                  <a:cubicBezTo>
                    <a:pt x="9820" y="416220"/>
                    <a:pt x="0" y="392514"/>
                    <a:pt x="0" y="367795"/>
                  </a:cubicBezTo>
                  <a:cubicBezTo>
                    <a:pt x="0" y="343076"/>
                    <a:pt x="9820" y="319370"/>
                    <a:pt x="27298" y="301892"/>
                  </a:cubicBezTo>
                  <a:lnTo>
                    <a:pt x="301892" y="27298"/>
                  </a:lnTo>
                  <a:cubicBezTo>
                    <a:pt x="319370" y="9820"/>
                    <a:pt x="343076" y="0"/>
                    <a:pt x="367795" y="0"/>
                  </a:cubicBezTo>
                  <a:cubicBezTo>
                    <a:pt x="392514" y="0"/>
                    <a:pt x="416220" y="9820"/>
                    <a:pt x="433698" y="27298"/>
                  </a:cubicBezTo>
                  <a:close/>
                </a:path>
              </a:pathLst>
            </a:custGeom>
            <a:solidFill>
              <a:srgbClr val="183685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792458" y="3836237"/>
            <a:ext cx="3619746" cy="3633831"/>
          </a:xfrm>
          <a:custGeom>
            <a:avLst/>
            <a:gdLst/>
            <a:ahLst/>
            <a:cxnLst/>
            <a:rect r="r" b="b" t="t" l="l"/>
            <a:pathLst>
              <a:path h="3633831" w="3619746">
                <a:moveTo>
                  <a:pt x="0" y="0"/>
                </a:moveTo>
                <a:lnTo>
                  <a:pt x="3619746" y="0"/>
                </a:lnTo>
                <a:lnTo>
                  <a:pt x="3619746" y="3633830"/>
                </a:lnTo>
                <a:lnTo>
                  <a:pt x="0" y="36338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9723541" y="4173857"/>
            <a:ext cx="3684356" cy="3684356"/>
          </a:xfrm>
          <a:custGeom>
            <a:avLst/>
            <a:gdLst/>
            <a:ahLst/>
            <a:cxnLst/>
            <a:rect r="r" b="b" t="t" l="l"/>
            <a:pathLst>
              <a:path h="3684356" w="3684356">
                <a:moveTo>
                  <a:pt x="0" y="0"/>
                </a:moveTo>
                <a:lnTo>
                  <a:pt x="3684356" y="0"/>
                </a:lnTo>
                <a:lnTo>
                  <a:pt x="3684356" y="3684356"/>
                </a:lnTo>
                <a:lnTo>
                  <a:pt x="0" y="36843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3848437" y="2468425"/>
            <a:ext cx="3410863" cy="3410863"/>
          </a:xfrm>
          <a:custGeom>
            <a:avLst/>
            <a:gdLst/>
            <a:ahLst/>
            <a:cxnLst/>
            <a:rect r="r" b="b" t="t" l="l"/>
            <a:pathLst>
              <a:path h="3410863" w="3410863">
                <a:moveTo>
                  <a:pt x="0" y="0"/>
                </a:moveTo>
                <a:lnTo>
                  <a:pt x="3410863" y="0"/>
                </a:lnTo>
                <a:lnTo>
                  <a:pt x="3410863" y="3410863"/>
                </a:lnTo>
                <a:lnTo>
                  <a:pt x="0" y="34108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5042310" y="2822995"/>
            <a:ext cx="4101690" cy="3583345"/>
          </a:xfrm>
          <a:custGeom>
            <a:avLst/>
            <a:gdLst/>
            <a:ahLst/>
            <a:cxnLst/>
            <a:rect r="r" b="b" t="t" l="l"/>
            <a:pathLst>
              <a:path h="3583345" w="4101690">
                <a:moveTo>
                  <a:pt x="0" y="0"/>
                </a:moveTo>
                <a:lnTo>
                  <a:pt x="4101690" y="0"/>
                </a:lnTo>
                <a:lnTo>
                  <a:pt x="4101690" y="3583345"/>
                </a:lnTo>
                <a:lnTo>
                  <a:pt x="0" y="35833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4412204" y="1790240"/>
            <a:ext cx="8076471" cy="678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67"/>
              </a:lnSpc>
            </a:pPr>
            <a:r>
              <a:rPr lang="en-US" b="true" sz="5519">
                <a:solidFill>
                  <a:srgbClr val="183685"/>
                </a:solidFill>
                <a:latin typeface="DM Sans Bold"/>
                <a:ea typeface="DM Sans Bold"/>
                <a:cs typeface="DM Sans Bold"/>
                <a:sym typeface="DM Sans Bold"/>
              </a:rPr>
              <a:t>COMPONENTS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427066" y="7435937"/>
            <a:ext cx="276522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Nema 17 motor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710545" y="6358715"/>
            <a:ext cx="2765220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L298N Driver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0359480" y="7810588"/>
            <a:ext cx="212919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Arduino Mega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4174053" y="5661548"/>
            <a:ext cx="2759631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183685"/>
                </a:solidFill>
                <a:latin typeface="Open Sauce"/>
                <a:ea typeface="Open Sauce"/>
                <a:cs typeface="Open Sauce"/>
                <a:sym typeface="Open Sauce"/>
              </a:rPr>
              <a:t>Hall-effect sensor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DAGq9ePXfkQ</dc:identifier>
  <dcterms:modified xsi:type="dcterms:W3CDTF">2011-08-01T06:04:30Z</dcterms:modified>
  <cp:revision>1</cp:revision>
  <dc:title>CompuShade-Presentation</dc:title>
</cp:coreProperties>
</file>