
<file path=[Content_Types].xml><?xml version="1.0" encoding="utf-8"?>
<Types xmlns="http://schemas.openxmlformats.org/package/2006/content-types">
  <Default Extension="fntdata" ContentType="application/x-fontdata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webextensions/webextension3.xml" ContentType="application/vnd.ms-office.webextension+xml"/>
  <Override PartName="/ppt/webextensions/webextension4.xml" ContentType="application/vnd.ms-office.webextension+xml"/>
  <Override PartName="/ppt/webextensions/webextension5.xml" ContentType="application/vnd.ms-office.webextension+xml"/>
  <Override PartName="/ppt/webextensions/webextension6.xml" ContentType="application/vnd.ms-office.webextension+xml"/>
  <Override PartName="/ppt/webextensions/webextension7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0"/>
  </p:notesMasterIdLst>
  <p:handoutMasterIdLst>
    <p:handoutMasterId r:id="rId101"/>
  </p:handoutMasterIdLst>
  <p:sldIdLst>
    <p:sldId id="365" r:id="rId2"/>
    <p:sldId id="258" r:id="rId3"/>
    <p:sldId id="259" r:id="rId4"/>
    <p:sldId id="293" r:id="rId5"/>
    <p:sldId id="300" r:id="rId6"/>
    <p:sldId id="417" r:id="rId7"/>
    <p:sldId id="295" r:id="rId8"/>
    <p:sldId id="304" r:id="rId9"/>
    <p:sldId id="308" r:id="rId10"/>
    <p:sldId id="359" r:id="rId11"/>
    <p:sldId id="310" r:id="rId12"/>
    <p:sldId id="360" r:id="rId13"/>
    <p:sldId id="312" r:id="rId14"/>
    <p:sldId id="455" r:id="rId15"/>
    <p:sldId id="456" r:id="rId16"/>
    <p:sldId id="457" r:id="rId17"/>
    <p:sldId id="418" r:id="rId18"/>
    <p:sldId id="458" r:id="rId19"/>
    <p:sldId id="459" r:id="rId20"/>
    <p:sldId id="460" r:id="rId21"/>
    <p:sldId id="461" r:id="rId22"/>
    <p:sldId id="462" r:id="rId23"/>
    <p:sldId id="463" r:id="rId24"/>
    <p:sldId id="464" r:id="rId25"/>
    <p:sldId id="465" r:id="rId26"/>
    <p:sldId id="466" r:id="rId27"/>
    <p:sldId id="467" r:id="rId28"/>
    <p:sldId id="468" r:id="rId29"/>
    <p:sldId id="469" r:id="rId30"/>
    <p:sldId id="470" r:id="rId31"/>
    <p:sldId id="471" r:id="rId32"/>
    <p:sldId id="472" r:id="rId33"/>
    <p:sldId id="473" r:id="rId34"/>
    <p:sldId id="474" r:id="rId35"/>
    <p:sldId id="475" r:id="rId36"/>
    <p:sldId id="476" r:id="rId37"/>
    <p:sldId id="477" r:id="rId38"/>
    <p:sldId id="478" r:id="rId39"/>
    <p:sldId id="479" r:id="rId40"/>
    <p:sldId id="480" r:id="rId41"/>
    <p:sldId id="481" r:id="rId42"/>
    <p:sldId id="482" r:id="rId43"/>
    <p:sldId id="483" r:id="rId44"/>
    <p:sldId id="484" r:id="rId45"/>
    <p:sldId id="485" r:id="rId46"/>
    <p:sldId id="486" r:id="rId47"/>
    <p:sldId id="487" r:id="rId48"/>
    <p:sldId id="488" r:id="rId49"/>
    <p:sldId id="489" r:id="rId50"/>
    <p:sldId id="490" r:id="rId51"/>
    <p:sldId id="491" r:id="rId52"/>
    <p:sldId id="492" r:id="rId53"/>
    <p:sldId id="493" r:id="rId54"/>
    <p:sldId id="494" r:id="rId55"/>
    <p:sldId id="495" r:id="rId56"/>
    <p:sldId id="496" r:id="rId57"/>
    <p:sldId id="497" r:id="rId58"/>
    <p:sldId id="498" r:id="rId59"/>
    <p:sldId id="499" r:id="rId60"/>
    <p:sldId id="500" r:id="rId61"/>
    <p:sldId id="501" r:id="rId62"/>
    <p:sldId id="502" r:id="rId63"/>
    <p:sldId id="503" r:id="rId64"/>
    <p:sldId id="504" r:id="rId65"/>
    <p:sldId id="297" r:id="rId66"/>
    <p:sldId id="368" r:id="rId67"/>
    <p:sldId id="370" r:id="rId68"/>
    <p:sldId id="369" r:id="rId69"/>
    <p:sldId id="372" r:id="rId70"/>
    <p:sldId id="373" r:id="rId71"/>
    <p:sldId id="374" r:id="rId72"/>
    <p:sldId id="376" r:id="rId73"/>
    <p:sldId id="378" r:id="rId74"/>
    <p:sldId id="405" r:id="rId75"/>
    <p:sldId id="406" r:id="rId76"/>
    <p:sldId id="407" r:id="rId77"/>
    <p:sldId id="408" r:id="rId78"/>
    <p:sldId id="410" r:id="rId79"/>
    <p:sldId id="411" r:id="rId80"/>
    <p:sldId id="379" r:id="rId81"/>
    <p:sldId id="380" r:id="rId82"/>
    <p:sldId id="381" r:id="rId83"/>
    <p:sldId id="382" r:id="rId84"/>
    <p:sldId id="385" r:id="rId85"/>
    <p:sldId id="384" r:id="rId86"/>
    <p:sldId id="386" r:id="rId87"/>
    <p:sldId id="401" r:id="rId88"/>
    <p:sldId id="402" r:id="rId89"/>
    <p:sldId id="400" r:id="rId90"/>
    <p:sldId id="403" r:id="rId91"/>
    <p:sldId id="416" r:id="rId92"/>
    <p:sldId id="412" r:id="rId93"/>
    <p:sldId id="413" r:id="rId94"/>
    <p:sldId id="414" r:id="rId95"/>
    <p:sldId id="505" r:id="rId96"/>
    <p:sldId id="299" r:id="rId97"/>
    <p:sldId id="454" r:id="rId98"/>
    <p:sldId id="278" r:id="rId99"/>
  </p:sldIdLst>
  <p:sldSz cx="9144000" cy="5143500" type="screen16x9"/>
  <p:notesSz cx="6858000" cy="9144000"/>
  <p:embeddedFontLst>
    <p:embeddedFont>
      <p:font typeface="Barlow Light" panose="020B0604020202020204" charset="0"/>
      <p:regular r:id="rId102"/>
      <p:bold r:id="rId103"/>
      <p:italic r:id="rId104"/>
      <p:boldItalic r:id="rId105"/>
    </p:embeddedFont>
    <p:embeddedFont>
      <p:font typeface="Calibri" panose="020F0502020204030204" pitchFamily="34" charset="0"/>
      <p:regular r:id="rId106"/>
      <p:bold r:id="rId107"/>
      <p:italic r:id="rId108"/>
      <p:boldItalic r:id="rId109"/>
    </p:embeddedFont>
    <p:embeddedFont>
      <p:font typeface="Cambria Math" panose="02040503050406030204" pitchFamily="18" charset="0"/>
      <p:regular r:id="rId110"/>
    </p:embeddedFont>
    <p:embeddedFont>
      <p:font typeface="EB Garamond" panose="00000500000000000000" pitchFamily="2" charset="0"/>
      <p:regular r:id="rId111"/>
      <p:bold r:id="rId112"/>
      <p:italic r:id="rId113"/>
      <p:boldItalic r:id="rId114"/>
    </p:embeddedFont>
    <p:embeddedFont>
      <p:font typeface="Fira Sans Extra Condensed Medium" panose="020B0604020202020204" charset="0"/>
      <p:regular r:id="rId115"/>
      <p:bold r:id="rId116"/>
      <p:italic r:id="rId117"/>
      <p:boldItalic r:id="rId118"/>
    </p:embeddedFont>
    <p:embeddedFont>
      <p:font typeface="Montserrat Black" panose="020B0604020202020204" charset="0"/>
      <p:bold r:id="rId119"/>
      <p:boldItalic r:id="rId120"/>
    </p:embeddedFont>
    <p:embeddedFont>
      <p:font typeface="Montserrat ExtraBold" panose="020B0604020202020204" charset="0"/>
      <p:bold r:id="rId121"/>
      <p:boldItalic r:id="rId122"/>
    </p:embeddedFont>
    <p:embeddedFont>
      <p:font typeface="Montserrat Light" panose="020B0604020202020204" charset="0"/>
      <p:regular r:id="rId123"/>
      <p:bold r:id="rId124"/>
      <p:italic r:id="rId125"/>
      <p:boldItalic r:id="rId126"/>
    </p:embeddedFont>
    <p:embeddedFont>
      <p:font typeface="Squada One" panose="020B0604020202020204" charset="0"/>
      <p:regular r:id="rId1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A3B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A21DE4D-DB45-4A50-B6EA-811850B7E086}">
  <a:tblStyle styleId="{6A21DE4D-DB45-4A50-B6EA-811850B7E08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8" autoAdjust="0"/>
    <p:restoredTop sz="95033" autoAdjust="0"/>
  </p:normalViewPr>
  <p:slideViewPr>
    <p:cSldViewPr snapToGrid="0">
      <p:cViewPr>
        <p:scale>
          <a:sx n="100" d="100"/>
          <a:sy n="100" d="100"/>
        </p:scale>
        <p:origin x="888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3154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font" Target="fonts/font16.fntdata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font" Target="fonts/font11.fntdata"/><Relationship Id="rId16" Type="http://schemas.openxmlformats.org/officeDocument/2006/relationships/slide" Target="slides/slide15.xml"/><Relationship Id="rId107" Type="http://schemas.openxmlformats.org/officeDocument/2006/relationships/font" Target="fonts/font6.fntdata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font" Target="fonts/font1.fntdata"/><Relationship Id="rId123" Type="http://schemas.openxmlformats.org/officeDocument/2006/relationships/font" Target="fonts/font22.fntdata"/><Relationship Id="rId128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105" Type="http://schemas.openxmlformats.org/officeDocument/2006/relationships/font" Target="fonts/font4.fntdata"/><Relationship Id="rId113" Type="http://schemas.openxmlformats.org/officeDocument/2006/relationships/font" Target="fonts/font12.fntdata"/><Relationship Id="rId118" Type="http://schemas.openxmlformats.org/officeDocument/2006/relationships/font" Target="fonts/font17.fntdata"/><Relationship Id="rId126" Type="http://schemas.openxmlformats.org/officeDocument/2006/relationships/font" Target="fonts/font25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font" Target="fonts/font20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font" Target="fonts/font2.fntdata"/><Relationship Id="rId108" Type="http://schemas.openxmlformats.org/officeDocument/2006/relationships/font" Target="fonts/font7.fntdata"/><Relationship Id="rId116" Type="http://schemas.openxmlformats.org/officeDocument/2006/relationships/font" Target="fonts/font15.fntdata"/><Relationship Id="rId124" Type="http://schemas.openxmlformats.org/officeDocument/2006/relationships/font" Target="fonts/font23.fntdata"/><Relationship Id="rId12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font" Target="fonts/font5.fntdata"/><Relationship Id="rId114" Type="http://schemas.openxmlformats.org/officeDocument/2006/relationships/font" Target="fonts/font13.fntdata"/><Relationship Id="rId119" Type="http://schemas.openxmlformats.org/officeDocument/2006/relationships/font" Target="fonts/font18.fntdata"/><Relationship Id="rId127" Type="http://schemas.openxmlformats.org/officeDocument/2006/relationships/font" Target="fonts/font26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handoutMaster" Target="handoutMasters/handoutMaster1.xml"/><Relationship Id="rId122" Type="http://schemas.openxmlformats.org/officeDocument/2006/relationships/font" Target="fonts/font21.fntdata"/><Relationship Id="rId13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font" Target="fonts/font8.fntdata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font" Target="fonts/font3.fntdata"/><Relationship Id="rId120" Type="http://schemas.openxmlformats.org/officeDocument/2006/relationships/font" Target="fonts/font19.fntdata"/><Relationship Id="rId125" Type="http://schemas.openxmlformats.org/officeDocument/2006/relationships/font" Target="fonts/font24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font" Target="fonts/font9.fntdata"/><Relationship Id="rId115" Type="http://schemas.openxmlformats.org/officeDocument/2006/relationships/font" Target="fonts/font14.fntdata"/><Relationship Id="rId131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sys\Desktop\Ahamd%20Asfour\5th%20year%20-%202nd%20Semester\Graduation%20Project%20II\BOQ\BOQ-Final%20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>
        <c:manualLayout>
          <c:layoutTarget val="inner"/>
          <c:xMode val="edge"/>
          <c:yMode val="edge"/>
          <c:x val="6.8437086675405462E-2"/>
          <c:y val="0"/>
          <c:w val="0.70207295108644374"/>
          <c:h val="1"/>
        </c:manualLayout>
      </c:layout>
      <c:pieChart>
        <c:varyColors val="1"/>
        <c:ser>
          <c:idx val="0"/>
          <c:order val="0"/>
          <c:spPr>
            <a:effectLst/>
          </c:spPr>
          <c:dPt>
            <c:idx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D85-4BE0-AB57-8AEB7E7B792F}"/>
              </c:ext>
            </c:extLst>
          </c:dPt>
          <c:dPt>
            <c:idx val="1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D85-4BE0-AB57-8AEB7E7B792F}"/>
              </c:ext>
            </c:extLst>
          </c:dPt>
          <c:dPt>
            <c:idx val="2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D85-4BE0-AB57-8AEB7E7B792F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D85-4BE0-AB57-8AEB7E7B792F}"/>
              </c:ext>
            </c:extLst>
          </c:dPt>
          <c:dPt>
            <c:idx val="4"/>
            <c:bubble3D val="0"/>
            <c:spPr>
              <a:solidFill>
                <a:srgbClr val="5CA3B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D85-4BE0-AB57-8AEB7E7B792F}"/>
              </c:ext>
            </c:extLst>
          </c:dPt>
          <c:dLbls>
            <c:dLbl>
              <c:idx val="0"/>
              <c:layout>
                <c:manualLayout>
                  <c:x val="-1.6626790521818306E-2"/>
                  <c:y val="5.3146391746039454E-2"/>
                </c:manualLayout>
              </c:layout>
              <c:spPr>
                <a:noFill/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0993742893752539E-2"/>
                      <c:h val="6.067589965161937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6D85-4BE0-AB57-8AEB7E7B792F}"/>
                </c:ext>
              </c:extLst>
            </c:dLbl>
            <c:spPr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'BOQ (2)'!$R$6:$R$10</c:f>
              <c:strCache>
                <c:ptCount val="5"/>
                <c:pt idx="0">
                  <c:v>Earthwork</c:v>
                </c:pt>
                <c:pt idx="1">
                  <c:v>Structural Work</c:v>
                </c:pt>
                <c:pt idx="2">
                  <c:v>Electrical Work</c:v>
                </c:pt>
                <c:pt idx="3">
                  <c:v>Mechanical Work</c:v>
                </c:pt>
                <c:pt idx="4">
                  <c:v>Finishing Work</c:v>
                </c:pt>
              </c:strCache>
            </c:strRef>
          </c:cat>
          <c:val>
            <c:numRef>
              <c:f>'BOQ (2)'!$S$6:$S$10</c:f>
              <c:numCache>
                <c:formatCode>General</c:formatCode>
                <c:ptCount val="5"/>
                <c:pt idx="0">
                  <c:v>86305.01999999999</c:v>
                </c:pt>
                <c:pt idx="1">
                  <c:v>813839.52</c:v>
                </c:pt>
                <c:pt idx="2">
                  <c:v>669980</c:v>
                </c:pt>
                <c:pt idx="3">
                  <c:v>177953</c:v>
                </c:pt>
                <c:pt idx="4">
                  <c:v>765360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D85-4BE0-AB57-8AEB7E7B792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80C8D12-1822-4DB9-A844-5364909105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8B41B3-B0CD-4432-850F-7536D86C0EC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FCE93-4324-4F01-9DB1-6C536711AC48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9E9F75-5BA3-4160-BA53-38F8022184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C049B8-D31B-4E9B-A44D-3620990A314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36116-2710-4E7B-8F9A-0EDC19C71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838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0609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930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6770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6916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6680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8630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6238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8830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9612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3672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603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4dfce81f19_0_17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4dfce81f19_0_17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7875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5333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6204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2921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9792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9670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7628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6922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57239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794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56c698b07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56c698b07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94370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4649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5739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589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70947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51410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3072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94156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85359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00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01135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04936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67143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84804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9583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87393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09137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57152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05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72951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199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87492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41978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6" name="Google Shape;556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8576866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" name="Google Shape;1863;g5540b6adc3_2_9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4" name="Google Shape;1864;g5540b6adc3_2_9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511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284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140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043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_1">
    <p:bg>
      <p:bgPr>
        <a:solidFill>
          <a:srgbClr val="FFFFFF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ctrTitle"/>
          </p:nvPr>
        </p:nvSpPr>
        <p:spPr>
          <a:xfrm>
            <a:off x="3414640" y="1853313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ubTitle" idx="1"/>
          </p:nvPr>
        </p:nvSpPr>
        <p:spPr>
          <a:xfrm>
            <a:off x="3622740" y="2314760"/>
            <a:ext cx="19065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2" hasCustomPrompt="1"/>
          </p:nvPr>
        </p:nvSpPr>
        <p:spPr>
          <a:xfrm>
            <a:off x="3699102" y="1565141"/>
            <a:ext cx="1753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>
            <a:spLocks noGrp="1"/>
          </p:cNvSpPr>
          <p:nvPr>
            <p:ph type="ctrTitle" idx="3"/>
          </p:nvPr>
        </p:nvSpPr>
        <p:spPr>
          <a:xfrm>
            <a:off x="3414853" y="3359411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4"/>
          </p:nvPr>
        </p:nvSpPr>
        <p:spPr>
          <a:xfrm>
            <a:off x="3587640" y="3820858"/>
            <a:ext cx="19767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title" idx="5" hasCustomPrompt="1"/>
          </p:nvPr>
        </p:nvSpPr>
        <p:spPr>
          <a:xfrm>
            <a:off x="3699102" y="3091842"/>
            <a:ext cx="1753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3" name="Google Shape;23;p3"/>
          <p:cNvSpPr txBox="1">
            <a:spLocks noGrp="1"/>
          </p:cNvSpPr>
          <p:nvPr>
            <p:ph type="ctrTitle" idx="6"/>
          </p:nvPr>
        </p:nvSpPr>
        <p:spPr>
          <a:xfrm>
            <a:off x="5582025" y="1853313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7"/>
          </p:nvPr>
        </p:nvSpPr>
        <p:spPr>
          <a:xfrm>
            <a:off x="5789900" y="2314760"/>
            <a:ext cx="19065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title" idx="8" hasCustomPrompt="1"/>
          </p:nvPr>
        </p:nvSpPr>
        <p:spPr>
          <a:xfrm>
            <a:off x="5866262" y="1565141"/>
            <a:ext cx="1753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3"/>
          <p:cNvSpPr txBox="1">
            <a:spLocks noGrp="1"/>
          </p:cNvSpPr>
          <p:nvPr>
            <p:ph type="ctrTitle" idx="9"/>
          </p:nvPr>
        </p:nvSpPr>
        <p:spPr>
          <a:xfrm>
            <a:off x="5581987" y="3359411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7" name="Google Shape;27;p3"/>
          <p:cNvSpPr/>
          <p:nvPr/>
        </p:nvSpPr>
        <p:spPr>
          <a:xfrm>
            <a:off x="742950" y="710350"/>
            <a:ext cx="8686800" cy="279600"/>
          </a:xfrm>
          <a:prstGeom prst="rect">
            <a:avLst/>
          </a:prstGeom>
          <a:solidFill>
            <a:srgbClr val="74C1B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" name="Google Shape;28;p3"/>
          <p:cNvSpPr txBox="1">
            <a:spLocks noGrp="1"/>
          </p:cNvSpPr>
          <p:nvPr>
            <p:ph type="subTitle" idx="13"/>
          </p:nvPr>
        </p:nvSpPr>
        <p:spPr>
          <a:xfrm>
            <a:off x="5754800" y="3820858"/>
            <a:ext cx="19767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title" idx="14" hasCustomPrompt="1"/>
          </p:nvPr>
        </p:nvSpPr>
        <p:spPr>
          <a:xfrm>
            <a:off x="5866262" y="3091842"/>
            <a:ext cx="1753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30" name="Google Shape;30;p3"/>
          <p:cNvSpPr txBox="1">
            <a:spLocks noGrp="1"/>
          </p:cNvSpPr>
          <p:nvPr>
            <p:ph type="ctrTitle" idx="15"/>
          </p:nvPr>
        </p:nvSpPr>
        <p:spPr>
          <a:xfrm>
            <a:off x="790975" y="720000"/>
            <a:ext cx="5012400" cy="31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ctrTitle" idx="16"/>
          </p:nvPr>
        </p:nvSpPr>
        <p:spPr>
          <a:xfrm>
            <a:off x="1226125" y="1853313"/>
            <a:ext cx="2392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subTitle" idx="17"/>
          </p:nvPr>
        </p:nvSpPr>
        <p:spPr>
          <a:xfrm>
            <a:off x="1469325" y="2314760"/>
            <a:ext cx="19065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3"/>
          <p:cNvSpPr txBox="1">
            <a:spLocks noGrp="1"/>
          </p:cNvSpPr>
          <p:nvPr>
            <p:ph type="title" idx="18" hasCustomPrompt="1"/>
          </p:nvPr>
        </p:nvSpPr>
        <p:spPr>
          <a:xfrm>
            <a:off x="1545687" y="1565141"/>
            <a:ext cx="1753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34" name="Google Shape;34;p3"/>
          <p:cNvSpPr txBox="1">
            <a:spLocks noGrp="1"/>
          </p:cNvSpPr>
          <p:nvPr>
            <p:ph type="ctrTitle" idx="19"/>
          </p:nvPr>
        </p:nvSpPr>
        <p:spPr>
          <a:xfrm>
            <a:off x="1261437" y="3359411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subTitle" idx="20"/>
          </p:nvPr>
        </p:nvSpPr>
        <p:spPr>
          <a:xfrm>
            <a:off x="1434225" y="3820858"/>
            <a:ext cx="19767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3"/>
          <p:cNvSpPr txBox="1">
            <a:spLocks noGrp="1"/>
          </p:cNvSpPr>
          <p:nvPr>
            <p:ph type="title" idx="21" hasCustomPrompt="1"/>
          </p:nvPr>
        </p:nvSpPr>
        <p:spPr>
          <a:xfrm>
            <a:off x="1545687" y="3091842"/>
            <a:ext cx="1753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37" name="Google Shape;37;p3"/>
          <p:cNvSpPr/>
          <p:nvPr/>
        </p:nvSpPr>
        <p:spPr>
          <a:xfrm>
            <a:off x="419100" y="732400"/>
            <a:ext cx="235500" cy="235500"/>
          </a:xfrm>
          <a:prstGeom prst="ellipse">
            <a:avLst/>
          </a:prstGeom>
          <a:solidFill>
            <a:srgbClr val="FFCB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8" name="Google Shape;38;p3"/>
          <p:cNvSpPr/>
          <p:nvPr/>
        </p:nvSpPr>
        <p:spPr>
          <a:xfrm>
            <a:off x="95250" y="732400"/>
            <a:ext cx="235500" cy="235500"/>
          </a:xfrm>
          <a:prstGeom prst="ellipse">
            <a:avLst/>
          </a:prstGeom>
          <a:solidFill>
            <a:srgbClr val="FFE4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CUSTOM_7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4"/>
          <p:cNvSpPr/>
          <p:nvPr/>
        </p:nvSpPr>
        <p:spPr>
          <a:xfrm rot="-5400000">
            <a:off x="-101015" y="-226845"/>
            <a:ext cx="5995571" cy="6199231"/>
          </a:xfrm>
          <a:custGeom>
            <a:avLst/>
            <a:gdLst/>
            <a:ahLst/>
            <a:cxnLst/>
            <a:rect l="l" t="t" r="r" b="b"/>
            <a:pathLst>
              <a:path w="201481" h="208325" extrusionOk="0">
                <a:moveTo>
                  <a:pt x="11154" y="0"/>
                </a:moveTo>
                <a:cubicBezTo>
                  <a:pt x="4056" y="11322"/>
                  <a:pt x="0" y="25053"/>
                  <a:pt x="2324" y="39924"/>
                </a:cubicBezTo>
                <a:cubicBezTo>
                  <a:pt x="9717" y="87327"/>
                  <a:pt x="46473" y="78032"/>
                  <a:pt x="51839" y="97677"/>
                </a:cubicBezTo>
                <a:cubicBezTo>
                  <a:pt x="53106" y="102282"/>
                  <a:pt x="52853" y="108577"/>
                  <a:pt x="51712" y="115464"/>
                </a:cubicBezTo>
                <a:cubicBezTo>
                  <a:pt x="47938" y="138856"/>
                  <a:pt x="66191" y="159846"/>
                  <a:pt x="89765" y="159846"/>
                </a:cubicBezTo>
                <a:cubicBezTo>
                  <a:pt x="90204" y="159846"/>
                  <a:pt x="90644" y="159839"/>
                  <a:pt x="91087" y="159824"/>
                </a:cubicBezTo>
                <a:cubicBezTo>
                  <a:pt x="97764" y="159584"/>
                  <a:pt x="104483" y="159440"/>
                  <a:pt x="110886" y="159440"/>
                </a:cubicBezTo>
                <a:cubicBezTo>
                  <a:pt x="119109" y="159440"/>
                  <a:pt x="126814" y="159677"/>
                  <a:pt x="133250" y="160247"/>
                </a:cubicBezTo>
                <a:cubicBezTo>
                  <a:pt x="155895" y="162275"/>
                  <a:pt x="147826" y="197383"/>
                  <a:pt x="191257" y="208325"/>
                </a:cubicBezTo>
                <a:lnTo>
                  <a:pt x="195270" y="208325"/>
                </a:lnTo>
                <a:cubicBezTo>
                  <a:pt x="198692" y="208325"/>
                  <a:pt x="201481" y="205536"/>
                  <a:pt x="201481" y="202072"/>
                </a:cubicBezTo>
                <a:lnTo>
                  <a:pt x="201481" y="5999"/>
                </a:lnTo>
                <a:cubicBezTo>
                  <a:pt x="201481" y="3211"/>
                  <a:pt x="199622" y="760"/>
                  <a:pt x="196960" y="0"/>
                </a:cubicBezTo>
                <a:close/>
              </a:path>
            </a:pathLst>
          </a:custGeom>
          <a:solidFill>
            <a:srgbClr val="9AD7D2">
              <a:alpha val="120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1" name="Google Shape;41;p4"/>
          <p:cNvSpPr txBox="1">
            <a:spLocks noGrp="1"/>
          </p:cNvSpPr>
          <p:nvPr>
            <p:ph type="ctrTitle"/>
          </p:nvPr>
        </p:nvSpPr>
        <p:spPr>
          <a:xfrm>
            <a:off x="831200" y="376498"/>
            <a:ext cx="3867300" cy="20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subTitle" idx="1"/>
          </p:nvPr>
        </p:nvSpPr>
        <p:spPr>
          <a:xfrm>
            <a:off x="831200" y="2314225"/>
            <a:ext cx="42249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 userDrawn="1">
  <p:cSld name="CUSTOM_6"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7"/>
          <p:cNvSpPr/>
          <p:nvPr/>
        </p:nvSpPr>
        <p:spPr>
          <a:xfrm>
            <a:off x="742950" y="710350"/>
            <a:ext cx="8686800" cy="279600"/>
          </a:xfrm>
          <a:prstGeom prst="rect">
            <a:avLst/>
          </a:prstGeom>
          <a:solidFill>
            <a:srgbClr val="74C1B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0" name="Google Shape;60;p7"/>
          <p:cNvSpPr txBox="1">
            <a:spLocks noGrp="1"/>
          </p:cNvSpPr>
          <p:nvPr>
            <p:ph type="ctrTitle"/>
          </p:nvPr>
        </p:nvSpPr>
        <p:spPr>
          <a:xfrm>
            <a:off x="790975" y="720000"/>
            <a:ext cx="5012400" cy="31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7"/>
          <p:cNvSpPr/>
          <p:nvPr/>
        </p:nvSpPr>
        <p:spPr>
          <a:xfrm>
            <a:off x="419100" y="732400"/>
            <a:ext cx="235500" cy="235500"/>
          </a:xfrm>
          <a:prstGeom prst="ellipse">
            <a:avLst/>
          </a:prstGeom>
          <a:solidFill>
            <a:srgbClr val="FFCB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2" name="Google Shape;62;p7"/>
          <p:cNvSpPr/>
          <p:nvPr/>
        </p:nvSpPr>
        <p:spPr>
          <a:xfrm>
            <a:off x="95250" y="732400"/>
            <a:ext cx="235500" cy="235500"/>
          </a:xfrm>
          <a:prstGeom prst="ellipse">
            <a:avLst/>
          </a:prstGeom>
          <a:solidFill>
            <a:srgbClr val="FFE4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6_1">
    <p:bg>
      <p:bgPr>
        <a:solidFill>
          <a:srgbClr val="FFFFFF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/>
          <p:nvPr/>
        </p:nvSpPr>
        <p:spPr>
          <a:xfrm rot="-5400000">
            <a:off x="126769" y="-375501"/>
            <a:ext cx="6811569" cy="7337207"/>
          </a:xfrm>
          <a:custGeom>
            <a:avLst/>
            <a:gdLst/>
            <a:ahLst/>
            <a:cxnLst/>
            <a:rect l="l" t="t" r="r" b="b"/>
            <a:pathLst>
              <a:path w="201481" h="208325" extrusionOk="0">
                <a:moveTo>
                  <a:pt x="11154" y="0"/>
                </a:moveTo>
                <a:cubicBezTo>
                  <a:pt x="4056" y="11322"/>
                  <a:pt x="0" y="25053"/>
                  <a:pt x="2324" y="39924"/>
                </a:cubicBezTo>
                <a:cubicBezTo>
                  <a:pt x="9717" y="87327"/>
                  <a:pt x="46473" y="78032"/>
                  <a:pt x="51839" y="97677"/>
                </a:cubicBezTo>
                <a:cubicBezTo>
                  <a:pt x="53106" y="102282"/>
                  <a:pt x="52853" y="108577"/>
                  <a:pt x="51712" y="115464"/>
                </a:cubicBezTo>
                <a:cubicBezTo>
                  <a:pt x="47938" y="138856"/>
                  <a:pt x="66191" y="159846"/>
                  <a:pt x="89765" y="159846"/>
                </a:cubicBezTo>
                <a:cubicBezTo>
                  <a:pt x="90204" y="159846"/>
                  <a:pt x="90644" y="159839"/>
                  <a:pt x="91087" y="159824"/>
                </a:cubicBezTo>
                <a:cubicBezTo>
                  <a:pt x="97764" y="159584"/>
                  <a:pt x="104483" y="159440"/>
                  <a:pt x="110886" y="159440"/>
                </a:cubicBezTo>
                <a:cubicBezTo>
                  <a:pt x="119109" y="159440"/>
                  <a:pt x="126814" y="159677"/>
                  <a:pt x="133250" y="160247"/>
                </a:cubicBezTo>
                <a:cubicBezTo>
                  <a:pt x="155895" y="162275"/>
                  <a:pt x="147826" y="197383"/>
                  <a:pt x="191257" y="208325"/>
                </a:cubicBezTo>
                <a:lnTo>
                  <a:pt x="195270" y="208325"/>
                </a:lnTo>
                <a:cubicBezTo>
                  <a:pt x="198692" y="208325"/>
                  <a:pt x="201481" y="205536"/>
                  <a:pt x="201481" y="202072"/>
                </a:cubicBezTo>
                <a:lnTo>
                  <a:pt x="201481" y="5999"/>
                </a:lnTo>
                <a:cubicBezTo>
                  <a:pt x="201481" y="3211"/>
                  <a:pt x="199622" y="760"/>
                  <a:pt x="196960" y="0"/>
                </a:cubicBezTo>
                <a:close/>
              </a:path>
            </a:pathLst>
          </a:custGeom>
          <a:solidFill>
            <a:srgbClr val="ADDBD7">
              <a:alpha val="204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Google Shape;77;p10"/>
          <p:cNvSpPr txBox="1">
            <a:spLocks noGrp="1"/>
          </p:cNvSpPr>
          <p:nvPr>
            <p:ph type="ctrTitle"/>
          </p:nvPr>
        </p:nvSpPr>
        <p:spPr>
          <a:xfrm>
            <a:off x="477026" y="1557850"/>
            <a:ext cx="4209300" cy="85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CB64"/>
              </a:buClr>
              <a:buSzPts val="4800"/>
              <a:buNone/>
              <a:defRPr sz="4800">
                <a:solidFill>
                  <a:srgbClr val="FFCB6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0"/>
          <p:cNvSpPr txBox="1">
            <a:spLocks noGrp="1"/>
          </p:cNvSpPr>
          <p:nvPr>
            <p:ph type="subTitle" idx="1"/>
          </p:nvPr>
        </p:nvSpPr>
        <p:spPr>
          <a:xfrm flipH="1">
            <a:off x="1674026" y="2409550"/>
            <a:ext cx="3012300" cy="167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0"/>
          <p:cNvSpPr txBox="1"/>
          <p:nvPr/>
        </p:nvSpPr>
        <p:spPr>
          <a:xfrm>
            <a:off x="1263550" y="3683250"/>
            <a:ext cx="3398100" cy="17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rPr>
              <a:t>CREDITS: This presentation template was created by </a:t>
            </a:r>
            <a:r>
              <a:rPr lang="en" sz="900" b="1">
                <a:solidFill>
                  <a:srgbClr val="434343"/>
                </a:solidFill>
                <a:uFill>
                  <a:noFill/>
                </a:uFill>
                <a:latin typeface="EB Garamond"/>
                <a:ea typeface="EB Garamond"/>
                <a:cs typeface="EB Garamond"/>
                <a:sym typeface="EB Garamond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9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rPr>
              <a:t>, including icons by </a:t>
            </a:r>
            <a:r>
              <a:rPr lang="en" sz="900" b="1">
                <a:solidFill>
                  <a:srgbClr val="434343"/>
                </a:solidFill>
                <a:uFill>
                  <a:noFill/>
                </a:uFill>
                <a:latin typeface="EB Garamond"/>
                <a:ea typeface="EB Garamond"/>
                <a:cs typeface="EB Garamond"/>
                <a:sym typeface="EB Garamon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9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rPr>
              <a:t>, and infographics &amp; images by </a:t>
            </a:r>
            <a:r>
              <a:rPr lang="en" sz="900" b="1">
                <a:solidFill>
                  <a:srgbClr val="434343"/>
                </a:solidFill>
                <a:uFill>
                  <a:noFill/>
                </a:uFill>
                <a:latin typeface="EB Garamond"/>
                <a:ea typeface="EB Garamond"/>
                <a:cs typeface="EB Garamond"/>
                <a:sym typeface="EB Garamon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9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rPr>
              <a:t>. </a:t>
            </a:r>
            <a:endParaRPr sz="900" dirty="0">
              <a:solidFill>
                <a:srgbClr val="434343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marL="0" lvl="0" indent="0" algn="r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rPr>
              <a:t>Please keep this slide for attribution.</a:t>
            </a:r>
            <a:endParaRPr sz="900" b="1" dirty="0">
              <a:solidFill>
                <a:srgbClr val="434343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marL="0" lvl="0" indent="0" algn="r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dirty="0">
              <a:latin typeface="Barlow Light"/>
              <a:ea typeface="Barlow Light"/>
              <a:cs typeface="Barlow Light"/>
              <a:sym typeface="Barlow Light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Barlow Light"/>
              <a:ea typeface="Barlow Light"/>
              <a:cs typeface="Barlow Light"/>
              <a:sym typeface="Barlow Ligh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788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Montserrat ExtraBold"/>
              <a:buNone/>
              <a:defRPr sz="28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●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○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■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●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○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■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●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○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EB Garamond"/>
              <a:buChar char="■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9pPr>
          </a:lstStyle>
          <a:p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02C79A-D1BD-44AC-A97A-480F91CA4471}"/>
              </a:ext>
            </a:extLst>
          </p:cNvPr>
          <p:cNvSpPr txBox="1"/>
          <p:nvPr userDrawn="1"/>
        </p:nvSpPr>
        <p:spPr>
          <a:xfrm>
            <a:off x="8693426" y="4790661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07A6B23-4ECC-428A-A624-864248CDD542}" type="slidenum">
              <a:rPr lang="en-US" smtClean="0">
                <a:solidFill>
                  <a:schemeClr val="accent4"/>
                </a:solidFill>
              </a:rPr>
              <a:t>‹#›</a:t>
            </a:fld>
            <a:endParaRPr lang="en-US" dirty="0">
              <a:solidFill>
                <a:schemeClr val="accent4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6" r:id="rId4"/>
    <p:sldLayoutId id="2147483661" r:id="rId5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jp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4.png"/><Relationship Id="rId5" Type="http://schemas.openxmlformats.org/officeDocument/2006/relationships/image" Target="../media/image42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5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g"/><Relationship Id="rId2" Type="http://schemas.openxmlformats.org/officeDocument/2006/relationships/image" Target="../media/image110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4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9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6.png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7.png"/><Relationship Id="rId4" Type="http://schemas.openxmlformats.org/officeDocument/2006/relationships/image" Target="../media/image14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jpeg"/><Relationship Id="rId7" Type="http://schemas.openxmlformats.org/officeDocument/2006/relationships/image" Target="../media/image15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4.png"/><Relationship Id="rId5" Type="http://schemas.openxmlformats.org/officeDocument/2006/relationships/image" Target="../media/image153.jpeg"/><Relationship Id="rId4" Type="http://schemas.openxmlformats.org/officeDocument/2006/relationships/image" Target="../media/image152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7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7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0.png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2.png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1604019"/>
            <a:ext cx="8215503" cy="8292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89"/>
              </a:lnSpc>
            </a:pPr>
            <a:r>
              <a:rPr lang="en-US" sz="1575" b="1" spc="-16" dirty="0">
                <a:solidFill>
                  <a:srgbClr val="545454"/>
                </a:solidFill>
                <a:latin typeface="Aileron Heavy Bold"/>
              </a:rPr>
              <a:t>An-Najah National University</a:t>
            </a:r>
          </a:p>
          <a:p>
            <a:pPr algn="ctr">
              <a:lnSpc>
                <a:spcPts val="2189"/>
              </a:lnSpc>
            </a:pPr>
            <a:r>
              <a:rPr lang="en-US" sz="1575" b="1" spc="-16" dirty="0">
                <a:solidFill>
                  <a:srgbClr val="545454"/>
                </a:solidFill>
                <a:latin typeface="Aileron Heavy Bold"/>
              </a:rPr>
              <a:t>Faculty of Engineering &amp; Information Technology</a:t>
            </a:r>
          </a:p>
          <a:p>
            <a:pPr algn="ctr">
              <a:lnSpc>
                <a:spcPts val="2189"/>
              </a:lnSpc>
            </a:pPr>
            <a:r>
              <a:rPr lang="en-US" sz="1575" b="1" spc="-16" dirty="0">
                <a:solidFill>
                  <a:srgbClr val="545454"/>
                </a:solidFill>
                <a:latin typeface="Aileron Heavy Bold"/>
              </a:rPr>
              <a:t>Graduation Project - II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386644" y="156628"/>
            <a:ext cx="1289202" cy="1289202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8215503" y="-1561"/>
            <a:ext cx="928498" cy="5145061"/>
            <a:chOff x="0" y="0"/>
            <a:chExt cx="628169" cy="348085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28169" cy="3480856"/>
            </a:xfrm>
            <a:custGeom>
              <a:avLst/>
              <a:gdLst/>
              <a:ahLst/>
              <a:cxnLst/>
              <a:rect l="l" t="t" r="r" b="b"/>
              <a:pathLst>
                <a:path w="628169" h="3480856">
                  <a:moveTo>
                    <a:pt x="0" y="0"/>
                  </a:moveTo>
                  <a:lnTo>
                    <a:pt x="628169" y="0"/>
                  </a:lnTo>
                  <a:lnTo>
                    <a:pt x="628169" y="3480856"/>
                  </a:lnTo>
                  <a:lnTo>
                    <a:pt x="0" y="3480856"/>
                  </a:lnTo>
                  <a:close/>
                </a:path>
              </a:pathLst>
            </a:custGeom>
            <a:solidFill>
              <a:schemeClr val="accent4"/>
            </a:solidFill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0" y="2519535"/>
            <a:ext cx="8215503" cy="5001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50"/>
              </a:lnSpc>
            </a:pPr>
            <a:r>
              <a:rPr lang="en-US" sz="3500" spc="-35" dirty="0">
                <a:solidFill>
                  <a:schemeClr val="tx2"/>
                </a:solidFill>
                <a:latin typeface="Aileron Heavy Bold"/>
              </a:rPr>
              <a:t>Nablus Public Library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-1" y="3013060"/>
            <a:ext cx="8215503" cy="20854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98"/>
              </a:lnSpc>
            </a:pPr>
            <a:r>
              <a:rPr lang="en-US" sz="1900" b="1" spc="-16" dirty="0">
                <a:solidFill>
                  <a:srgbClr val="545454"/>
                </a:solidFill>
                <a:latin typeface="Aileron Heavy Bold"/>
              </a:rPr>
              <a:t>Group Members</a:t>
            </a:r>
          </a:p>
          <a:p>
            <a:pPr algn="ctr">
              <a:lnSpc>
                <a:spcPts val="2342"/>
              </a:lnSpc>
            </a:pPr>
            <a:r>
              <a:rPr lang="en-US" sz="1561" spc="-16" dirty="0">
                <a:solidFill>
                  <a:srgbClr val="545454"/>
                </a:solidFill>
                <a:latin typeface="Aileron Heavy"/>
              </a:rPr>
              <a:t>Ahmad Asfour </a:t>
            </a:r>
          </a:p>
          <a:p>
            <a:pPr algn="ctr">
              <a:lnSpc>
                <a:spcPts val="2342"/>
              </a:lnSpc>
            </a:pPr>
            <a:r>
              <a:rPr lang="en-US" sz="1561" spc="-16" dirty="0">
                <a:solidFill>
                  <a:srgbClr val="545454"/>
                </a:solidFill>
                <a:latin typeface="Aileron Heavy"/>
              </a:rPr>
              <a:t>AlGhalee Shihab</a:t>
            </a:r>
          </a:p>
          <a:p>
            <a:pPr algn="ctr">
              <a:lnSpc>
                <a:spcPts val="2342"/>
              </a:lnSpc>
            </a:pPr>
            <a:r>
              <a:rPr lang="en-US" sz="1561" spc="-16" dirty="0">
                <a:solidFill>
                  <a:srgbClr val="545454"/>
                </a:solidFill>
                <a:latin typeface="Aileron Heavy"/>
              </a:rPr>
              <a:t>Islam Bishawi</a:t>
            </a:r>
          </a:p>
          <a:p>
            <a:pPr algn="ctr">
              <a:lnSpc>
                <a:spcPts val="2342"/>
              </a:lnSpc>
            </a:pPr>
            <a:r>
              <a:rPr lang="en-US" sz="1561" spc="-16" dirty="0">
                <a:solidFill>
                  <a:srgbClr val="545454"/>
                </a:solidFill>
                <a:latin typeface="Aileron Heavy"/>
              </a:rPr>
              <a:t>Yasmeen Najjar</a:t>
            </a:r>
          </a:p>
          <a:p>
            <a:pPr algn="ctr">
              <a:lnSpc>
                <a:spcPts val="2498"/>
              </a:lnSpc>
            </a:pPr>
            <a:r>
              <a:rPr lang="en-US" sz="1900" b="1" spc="-16" dirty="0">
                <a:solidFill>
                  <a:srgbClr val="545454"/>
                </a:solidFill>
                <a:latin typeface="Aileron Heavy Bold"/>
              </a:rPr>
              <a:t>Supervisor</a:t>
            </a:r>
          </a:p>
          <a:p>
            <a:pPr algn="ctr">
              <a:lnSpc>
                <a:spcPts val="2170"/>
              </a:lnSpc>
            </a:pPr>
            <a:r>
              <a:rPr lang="en-US" sz="1561" spc="-16" dirty="0">
                <a:solidFill>
                  <a:srgbClr val="545454"/>
                </a:solidFill>
                <a:latin typeface="Aileron Heavy"/>
              </a:rPr>
              <a:t> Dr. Ahmad Haj Saleh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1A29F-C170-46FE-8309-7F68EA4C05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Architectural Aspects – Architectural Modifications (Cont’d)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9287B4-2BF8-49A6-9E50-92AE55AE0280}"/>
              </a:ext>
            </a:extLst>
          </p:cNvPr>
          <p:cNvSpPr txBox="1"/>
          <p:nvPr/>
        </p:nvSpPr>
        <p:spPr>
          <a:xfrm>
            <a:off x="182880" y="1113227"/>
            <a:ext cx="3304032" cy="12103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2. Ground Floor Modifications</a:t>
            </a:r>
          </a:p>
          <a:p>
            <a:pPr marL="285750" marR="0" lvl="0" indent="-2857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endParaRPr lang="en-US" sz="1600" dirty="0">
              <a:solidFill>
                <a:srgbClr val="202122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EF8EAB-41E6-4F59-B6FD-C4C861B7A7CD}"/>
              </a:ext>
            </a:extLst>
          </p:cNvPr>
          <p:cNvCxnSpPr>
            <a:cxnSpLocks/>
          </p:cNvCxnSpPr>
          <p:nvPr/>
        </p:nvCxnSpPr>
        <p:spPr>
          <a:xfrm>
            <a:off x="3993749" y="1767344"/>
            <a:ext cx="0" cy="2916578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29D2D36-B791-4968-9098-5B5983AD6D05}"/>
              </a:ext>
            </a:extLst>
          </p:cNvPr>
          <p:cNvSpPr txBox="1"/>
          <p:nvPr/>
        </p:nvSpPr>
        <p:spPr>
          <a:xfrm>
            <a:off x="1144424" y="4703113"/>
            <a:ext cx="15744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Before Modifications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C80C43-A7B0-4776-BC0E-F0F393CA3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8863" y="1559442"/>
            <a:ext cx="4906631" cy="3143671"/>
          </a:xfrm>
          <a:prstGeom prst="rect">
            <a:avLst/>
          </a:prstGeom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FC32BFD-E31F-4C8D-B2A6-ABF6F5756472}"/>
              </a:ext>
            </a:extLst>
          </p:cNvPr>
          <p:cNvSpPr txBox="1"/>
          <p:nvPr/>
        </p:nvSpPr>
        <p:spPr>
          <a:xfrm>
            <a:off x="5525652" y="4706634"/>
            <a:ext cx="1447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After Modifications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A8BC8E-D30D-4766-A6A5-DA124D233B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891" y="1626775"/>
            <a:ext cx="3577581" cy="30763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3517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Architectural Aspects – Architectural Modifications (Cont’d)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24264F2-4EEB-4BA4-9A1F-2BA0E592F046}"/>
              </a:ext>
            </a:extLst>
          </p:cNvPr>
          <p:cNvCxnSpPr>
            <a:cxnSpLocks/>
          </p:cNvCxnSpPr>
          <p:nvPr/>
        </p:nvCxnSpPr>
        <p:spPr>
          <a:xfrm>
            <a:off x="4293153" y="1786535"/>
            <a:ext cx="0" cy="2916578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09821DE-4516-44EA-B456-8D23F6528D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9531" y="1507522"/>
            <a:ext cx="1401964" cy="193738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BBB2295-B40F-4C57-A606-2AC27DB563C6}"/>
              </a:ext>
            </a:extLst>
          </p:cNvPr>
          <p:cNvSpPr txBox="1"/>
          <p:nvPr/>
        </p:nvSpPr>
        <p:spPr>
          <a:xfrm>
            <a:off x="378068" y="1142640"/>
            <a:ext cx="4713766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2. First Floor Modifications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7F4D19-0A4E-4029-A4DA-BA2719074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275" y="1655890"/>
            <a:ext cx="4045288" cy="30823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5690239-1775-4682-90ED-6E579D2A2021}"/>
              </a:ext>
            </a:extLst>
          </p:cNvPr>
          <p:cNvSpPr txBox="1"/>
          <p:nvPr/>
        </p:nvSpPr>
        <p:spPr>
          <a:xfrm>
            <a:off x="1144424" y="4703113"/>
            <a:ext cx="15744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Before Modifications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C53316-7379-44DD-94E1-202DEF665E91}"/>
              </a:ext>
            </a:extLst>
          </p:cNvPr>
          <p:cNvSpPr txBox="1"/>
          <p:nvPr/>
        </p:nvSpPr>
        <p:spPr>
          <a:xfrm>
            <a:off x="5357852" y="4720811"/>
            <a:ext cx="1483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After Modifications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1605608-C57D-4BF2-8B91-DD84E25B38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3114" y="1767062"/>
            <a:ext cx="3337280" cy="2936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62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Architectural Aspects – Architectural Modifications (Cont’d)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8617FB-0C91-41BD-87E9-A9500D7D87C0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37"/>
          <a:stretch/>
        </p:blipFill>
        <p:spPr bwMode="auto">
          <a:xfrm>
            <a:off x="7675879" y="1633327"/>
            <a:ext cx="1365235" cy="279017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3800010-D9A2-45E5-8925-E5852BD77951}"/>
              </a:ext>
            </a:extLst>
          </p:cNvPr>
          <p:cNvCxnSpPr>
            <a:cxnSpLocks/>
          </p:cNvCxnSpPr>
          <p:nvPr/>
        </p:nvCxnSpPr>
        <p:spPr>
          <a:xfrm>
            <a:off x="4088166" y="1261730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04604BE-7B15-49A4-ACED-B6ED85E221C8}"/>
              </a:ext>
            </a:extLst>
          </p:cNvPr>
          <p:cNvSpPr txBox="1"/>
          <p:nvPr/>
        </p:nvSpPr>
        <p:spPr>
          <a:xfrm>
            <a:off x="940292" y="4746517"/>
            <a:ext cx="18170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Before Modifications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CDFF4F-50A5-4D8B-94FB-14A8707D4FE0}"/>
              </a:ext>
            </a:extLst>
          </p:cNvPr>
          <p:cNvSpPr txBox="1"/>
          <p:nvPr/>
        </p:nvSpPr>
        <p:spPr>
          <a:xfrm>
            <a:off x="5310457" y="4746517"/>
            <a:ext cx="17244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After Modifications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4D19A6-31BB-44C8-A2CF-686B1D86A594}"/>
              </a:ext>
            </a:extLst>
          </p:cNvPr>
          <p:cNvSpPr txBox="1"/>
          <p:nvPr/>
        </p:nvSpPr>
        <p:spPr>
          <a:xfrm>
            <a:off x="209545" y="1058040"/>
            <a:ext cx="4713766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3. Second Floor Modifications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343836-9EF9-4185-AFE5-CE27EC855C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354" y="1743075"/>
            <a:ext cx="3560469" cy="28643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698A93-3160-475A-AC35-BA4BA0CFFC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4510" y="1549224"/>
            <a:ext cx="3593015" cy="305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834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Architectural Aspects – Architectural Modifications (Cont’d)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4D19A6-31BB-44C8-A2CF-686B1D86A594}"/>
              </a:ext>
            </a:extLst>
          </p:cNvPr>
          <p:cNvSpPr txBox="1"/>
          <p:nvPr/>
        </p:nvSpPr>
        <p:spPr>
          <a:xfrm>
            <a:off x="209545" y="1058040"/>
            <a:ext cx="4713766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4. Site Plan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3105C5-6663-41DF-9066-A61766886E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7777" y="1133562"/>
            <a:ext cx="4628445" cy="38965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9B8101-B6BF-44BB-AAA7-F6EFD7C0EB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 bright="70000" contrast="-70000"/>
          </a:blip>
          <a:srcRect b="15267"/>
          <a:stretch/>
        </p:blipFill>
        <p:spPr>
          <a:xfrm rot="19574117">
            <a:off x="5949478" y="2495332"/>
            <a:ext cx="966738" cy="81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005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Architectural Aspects – Elevations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B9B22F-BC0F-416B-9063-A6882BC65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5" y="1769651"/>
            <a:ext cx="4330994" cy="2093772"/>
          </a:xfrm>
          <a:prstGeom prst="rect">
            <a:avLst/>
          </a:prstGeom>
          <a:ln>
            <a:noFill/>
          </a:ln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29C2448-17A8-43E5-81EC-1D1B22FDA8F7}"/>
              </a:ext>
            </a:extLst>
          </p:cNvPr>
          <p:cNvCxnSpPr>
            <a:cxnSpLocks/>
          </p:cNvCxnSpPr>
          <p:nvPr/>
        </p:nvCxnSpPr>
        <p:spPr>
          <a:xfrm>
            <a:off x="4449672" y="1357878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9961924-AF72-432A-A602-43048D7A4D44}"/>
              </a:ext>
            </a:extLst>
          </p:cNvPr>
          <p:cNvSpPr txBox="1"/>
          <p:nvPr/>
        </p:nvSpPr>
        <p:spPr>
          <a:xfrm>
            <a:off x="1264763" y="4097536"/>
            <a:ext cx="18170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North Elevation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D96E7F-8EC6-4E8E-A24A-55715D045A04}"/>
              </a:ext>
            </a:extLst>
          </p:cNvPr>
          <p:cNvSpPr txBox="1"/>
          <p:nvPr/>
        </p:nvSpPr>
        <p:spPr>
          <a:xfrm>
            <a:off x="5732437" y="4115723"/>
            <a:ext cx="18170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South Elevation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59FD3E-85BD-46E7-BDD8-AFCD928226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769651"/>
            <a:ext cx="4330993" cy="209377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29426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Architectural Aspects – Elevations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29C2448-17A8-43E5-81EC-1D1B22FDA8F7}"/>
              </a:ext>
            </a:extLst>
          </p:cNvPr>
          <p:cNvCxnSpPr>
            <a:cxnSpLocks/>
          </p:cNvCxnSpPr>
          <p:nvPr/>
        </p:nvCxnSpPr>
        <p:spPr>
          <a:xfrm>
            <a:off x="4548909" y="1435850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9961924-AF72-432A-A602-43048D7A4D44}"/>
              </a:ext>
            </a:extLst>
          </p:cNvPr>
          <p:cNvSpPr txBox="1"/>
          <p:nvPr/>
        </p:nvSpPr>
        <p:spPr>
          <a:xfrm>
            <a:off x="1264762" y="4270068"/>
            <a:ext cx="18170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East Elevation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D96E7F-8EC6-4E8E-A24A-55715D045A04}"/>
              </a:ext>
            </a:extLst>
          </p:cNvPr>
          <p:cNvSpPr txBox="1"/>
          <p:nvPr/>
        </p:nvSpPr>
        <p:spPr>
          <a:xfrm>
            <a:off x="5803375" y="4116179"/>
            <a:ext cx="18170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South Elevation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4C25E3-B202-4CAE-BDFE-D86E134DBE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" y="1831718"/>
            <a:ext cx="4334256" cy="22658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3BC79C-B883-46EF-ABD8-DDC682B652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7072" y="1831718"/>
            <a:ext cx="3849689" cy="25229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B281336-6100-4463-9D73-6FF75095F3E6}"/>
              </a:ext>
            </a:extLst>
          </p:cNvPr>
          <p:cNvSpPr txBox="1"/>
          <p:nvPr/>
        </p:nvSpPr>
        <p:spPr>
          <a:xfrm>
            <a:off x="5803373" y="4354711"/>
            <a:ext cx="18170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West Elevation</a:t>
            </a:r>
          </a:p>
        </p:txBody>
      </p:sp>
    </p:spTree>
    <p:extLst>
      <p:ext uri="{BB962C8B-B14F-4D97-AF65-F5344CB8AC3E}">
        <p14:creationId xmlns:p14="http://schemas.microsoft.com/office/powerpoint/2010/main" val="3017781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Architectural Aspects – Sections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6E4200-2597-46E4-B436-61515AD121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139" y="1159254"/>
            <a:ext cx="6875721" cy="381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474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Architectural Aspects – Rendered Views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3C523B-A8E6-486F-84C0-B9C86DF34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17" y="1533321"/>
            <a:ext cx="4338083" cy="30313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14C5143-2A3A-4078-B635-F3790FB61C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3507" y="1533321"/>
            <a:ext cx="4075814" cy="303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722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13855-9AA0-4165-B8E4-FE094311B7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1199" y="376498"/>
            <a:ext cx="4455176" cy="2054100"/>
          </a:xfrm>
        </p:spPr>
        <p:txBody>
          <a:bodyPr/>
          <a:lstStyle/>
          <a:p>
            <a:r>
              <a:rPr lang="en-US" dirty="0"/>
              <a:t>Environmental Aspects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718E62-E9C0-4899-BDC1-42E407D76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200" y="2314224"/>
            <a:ext cx="4224900" cy="1910303"/>
          </a:xfrm>
        </p:spPr>
        <p:txBody>
          <a:bodyPr/>
          <a:lstStyle/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Design Builder Simulation and Results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Daylight Factor Analysis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Shading System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0C4329-9343-4CFD-87B1-95262F94541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286375" y="938766"/>
            <a:ext cx="3466394" cy="346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384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840E15A-CC5F-41DE-9AF5-E93D4A4130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44" y="3070616"/>
            <a:ext cx="2469004" cy="20296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Environmental Aspects– Daylight Factor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4D19A6-31BB-44C8-A2CF-686B1D86A594}"/>
              </a:ext>
            </a:extLst>
          </p:cNvPr>
          <p:cNvSpPr txBox="1"/>
          <p:nvPr/>
        </p:nvSpPr>
        <p:spPr>
          <a:xfrm>
            <a:off x="209545" y="1058040"/>
            <a:ext cx="8684424" cy="2535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Modifications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Opening was added to the stair case in the southern elevation.</a:t>
            </a:r>
          </a:p>
          <a:p>
            <a:pPr marL="342900" indent="-342900">
              <a:lnSpc>
                <a:spcPct val="150000"/>
              </a:lnSpc>
              <a:buClr>
                <a:schemeClr val="bg2"/>
              </a:buClr>
              <a:buFont typeface="Arial"/>
              <a:buAutoNum type="arabicPeriod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Louvers were added each 50cm horizontally and vertically on the northern elevation because it has the largest area of glazing.</a:t>
            </a:r>
          </a:p>
          <a:p>
            <a:pPr marL="342900" indent="-342900">
              <a:lnSpc>
                <a:spcPct val="150000"/>
              </a:lnSpc>
              <a:buClr>
                <a:schemeClr val="bg2"/>
              </a:buClr>
              <a:buFont typeface="Arial"/>
              <a:buAutoNum type="arabicPeriod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Stone frames acting as a cantilever to prevent glare.</a:t>
            </a:r>
            <a:endParaRPr lang="en-US" sz="1800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lnSpc>
                <a:spcPct val="150000"/>
              </a:lnSpc>
              <a:buClr>
                <a:schemeClr val="bg2"/>
              </a:buClr>
              <a:buFont typeface="Arial"/>
              <a:buAutoNum type="arabicPeriod"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9B7CA2-39EC-44E6-B8FC-FB6A04FC9B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2262" y="3225717"/>
            <a:ext cx="1096500" cy="17593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E432F6-4D65-4406-A06E-4625BFA9F74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249" r="14726" b="6977"/>
          <a:stretch/>
        </p:blipFill>
        <p:spPr>
          <a:xfrm>
            <a:off x="5777562" y="2721935"/>
            <a:ext cx="2990285" cy="214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510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6"/>
          <p:cNvSpPr txBox="1">
            <a:spLocks noGrp="1"/>
          </p:cNvSpPr>
          <p:nvPr>
            <p:ph type="ctrTitle" idx="15"/>
          </p:nvPr>
        </p:nvSpPr>
        <p:spPr>
          <a:xfrm>
            <a:off x="790975" y="720000"/>
            <a:ext cx="5012400" cy="31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 dirty="0"/>
          </a:p>
        </p:txBody>
      </p:sp>
      <p:sp>
        <p:nvSpPr>
          <p:cNvPr id="153" name="Google Shape;153;p16"/>
          <p:cNvSpPr/>
          <p:nvPr/>
        </p:nvSpPr>
        <p:spPr>
          <a:xfrm>
            <a:off x="6211396" y="1509475"/>
            <a:ext cx="657300" cy="657300"/>
          </a:xfrm>
          <a:prstGeom prst="ellipse">
            <a:avLst/>
          </a:prstGeom>
          <a:solidFill>
            <a:srgbClr val="FFE4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4" name="Google Shape;154;p16"/>
          <p:cNvSpPr/>
          <p:nvPr/>
        </p:nvSpPr>
        <p:spPr>
          <a:xfrm>
            <a:off x="1905000" y="1509475"/>
            <a:ext cx="657300" cy="657300"/>
          </a:xfrm>
          <a:prstGeom prst="ellipse">
            <a:avLst/>
          </a:prstGeom>
          <a:solidFill>
            <a:srgbClr val="FFE4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5" name="Google Shape;155;p16"/>
          <p:cNvSpPr txBox="1">
            <a:spLocks noGrp="1"/>
          </p:cNvSpPr>
          <p:nvPr>
            <p:ph type="title" idx="2"/>
          </p:nvPr>
        </p:nvSpPr>
        <p:spPr>
          <a:xfrm>
            <a:off x="3699102" y="1565141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156" name="Google Shape;156;p16"/>
          <p:cNvSpPr/>
          <p:nvPr/>
        </p:nvSpPr>
        <p:spPr>
          <a:xfrm>
            <a:off x="4052244" y="3012350"/>
            <a:ext cx="657300" cy="657300"/>
          </a:xfrm>
          <a:prstGeom prst="ellipse">
            <a:avLst/>
          </a:prstGeom>
          <a:solidFill>
            <a:srgbClr val="9AD7D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7" name="Google Shape;157;p16"/>
          <p:cNvSpPr txBox="1">
            <a:spLocks noGrp="1"/>
          </p:cNvSpPr>
          <p:nvPr>
            <p:ph type="title" idx="8"/>
          </p:nvPr>
        </p:nvSpPr>
        <p:spPr>
          <a:xfrm>
            <a:off x="5866256" y="1573041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 dirty="0"/>
          </a:p>
        </p:txBody>
      </p:sp>
      <p:sp>
        <p:nvSpPr>
          <p:cNvPr id="159" name="Google Shape;159;p16"/>
          <p:cNvSpPr txBox="1">
            <a:spLocks noGrp="1"/>
          </p:cNvSpPr>
          <p:nvPr>
            <p:ph type="title" idx="5"/>
          </p:nvPr>
        </p:nvSpPr>
        <p:spPr>
          <a:xfrm>
            <a:off x="3699102" y="3091842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161" name="Google Shape;161;p16"/>
          <p:cNvSpPr txBox="1">
            <a:spLocks noGrp="1"/>
          </p:cNvSpPr>
          <p:nvPr>
            <p:ph type="title" idx="14"/>
          </p:nvPr>
        </p:nvSpPr>
        <p:spPr>
          <a:xfrm>
            <a:off x="5866256" y="3091842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 dirty="0"/>
          </a:p>
        </p:txBody>
      </p:sp>
      <p:sp>
        <p:nvSpPr>
          <p:cNvPr id="162" name="Google Shape;162;p16"/>
          <p:cNvSpPr txBox="1">
            <a:spLocks noGrp="1"/>
          </p:cNvSpPr>
          <p:nvPr>
            <p:ph type="ctrTitle" idx="6"/>
          </p:nvPr>
        </p:nvSpPr>
        <p:spPr>
          <a:xfrm>
            <a:off x="5582006" y="1853313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Enviromental Aspects</a:t>
            </a:r>
            <a:endParaRPr dirty="0"/>
          </a:p>
        </p:txBody>
      </p:sp>
      <p:sp>
        <p:nvSpPr>
          <p:cNvPr id="164" name="Google Shape;164;p16"/>
          <p:cNvSpPr txBox="1">
            <a:spLocks noGrp="1"/>
          </p:cNvSpPr>
          <p:nvPr>
            <p:ph type="title" idx="18"/>
          </p:nvPr>
        </p:nvSpPr>
        <p:spPr>
          <a:xfrm>
            <a:off x="1545625" y="1565141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165" name="Google Shape;165;p16"/>
          <p:cNvSpPr txBox="1">
            <a:spLocks noGrp="1"/>
          </p:cNvSpPr>
          <p:nvPr>
            <p:ph type="ctrTitle" idx="9"/>
          </p:nvPr>
        </p:nvSpPr>
        <p:spPr>
          <a:xfrm>
            <a:off x="5582006" y="3545265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Quantity Survaying and Cost Estimation</a:t>
            </a:r>
            <a:endParaRPr dirty="0"/>
          </a:p>
        </p:txBody>
      </p:sp>
      <p:sp>
        <p:nvSpPr>
          <p:cNvPr id="166" name="Google Shape;166;p16"/>
          <p:cNvSpPr txBox="1">
            <a:spLocks noGrp="1"/>
          </p:cNvSpPr>
          <p:nvPr>
            <p:ph type="ctrTitle" idx="16"/>
          </p:nvPr>
        </p:nvSpPr>
        <p:spPr>
          <a:xfrm>
            <a:off x="1226125" y="1853313"/>
            <a:ext cx="2392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168" name="Google Shape;168;p16"/>
          <p:cNvSpPr txBox="1">
            <a:spLocks noGrp="1"/>
          </p:cNvSpPr>
          <p:nvPr>
            <p:ph type="ctrTitle" idx="19"/>
          </p:nvPr>
        </p:nvSpPr>
        <p:spPr>
          <a:xfrm>
            <a:off x="1264139" y="3383810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Structural Aspects</a:t>
            </a:r>
            <a:endParaRPr dirty="0"/>
          </a:p>
        </p:txBody>
      </p:sp>
      <p:sp>
        <p:nvSpPr>
          <p:cNvPr id="170" name="Google Shape;170;p16"/>
          <p:cNvSpPr txBox="1">
            <a:spLocks noGrp="1"/>
          </p:cNvSpPr>
          <p:nvPr>
            <p:ph type="title" idx="21"/>
          </p:nvPr>
        </p:nvSpPr>
        <p:spPr>
          <a:xfrm>
            <a:off x="1545625" y="3091842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 dirty="0"/>
          </a:p>
        </p:txBody>
      </p:sp>
      <p:sp>
        <p:nvSpPr>
          <p:cNvPr id="171" name="Google Shape;171;p16"/>
          <p:cNvSpPr txBox="1">
            <a:spLocks noGrp="1"/>
          </p:cNvSpPr>
          <p:nvPr>
            <p:ph type="ctrTitle"/>
          </p:nvPr>
        </p:nvSpPr>
        <p:spPr>
          <a:xfrm>
            <a:off x="3414640" y="1853313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Architectural Aspects</a:t>
            </a:r>
          </a:p>
        </p:txBody>
      </p:sp>
      <p:sp>
        <p:nvSpPr>
          <p:cNvPr id="173" name="Google Shape;173;p16"/>
          <p:cNvSpPr txBox="1">
            <a:spLocks noGrp="1"/>
          </p:cNvSpPr>
          <p:nvPr>
            <p:ph type="ctrTitle" idx="3"/>
          </p:nvPr>
        </p:nvSpPr>
        <p:spPr>
          <a:xfrm>
            <a:off x="3337279" y="3545265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Eloctro-Mechanical Aspects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Environmental Aspects– Daylight Factor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4D19A6-31BB-44C8-A2CF-686B1D86A594}"/>
              </a:ext>
            </a:extLst>
          </p:cNvPr>
          <p:cNvSpPr txBox="1"/>
          <p:nvPr/>
        </p:nvSpPr>
        <p:spPr>
          <a:xfrm>
            <a:off x="209545" y="1058040"/>
            <a:ext cx="4713766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Daylight Factor Analysis Ground Floor Plans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6D850F-2CA7-4E87-AEF4-8EDDC408604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431501" y="1549223"/>
            <a:ext cx="4309110" cy="3138931"/>
          </a:xfrm>
          <a:prstGeom prst="rect">
            <a:avLst/>
          </a:prstGeom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C82832-0F5F-4EA2-B356-9A4618FB837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89" y="1699972"/>
            <a:ext cx="3767132" cy="29881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4DA2AA-E595-4ADB-9ECB-31AE868B681E}"/>
              </a:ext>
            </a:extLst>
          </p:cNvPr>
          <p:cNvCxnSpPr>
            <a:cxnSpLocks/>
          </p:cNvCxnSpPr>
          <p:nvPr/>
        </p:nvCxnSpPr>
        <p:spPr>
          <a:xfrm>
            <a:off x="4431501" y="1549223"/>
            <a:ext cx="31990" cy="313893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5C43BA5-18F5-454B-8BC3-03BA16D2D04D}"/>
              </a:ext>
            </a:extLst>
          </p:cNvPr>
          <p:cNvSpPr txBox="1"/>
          <p:nvPr/>
        </p:nvSpPr>
        <p:spPr>
          <a:xfrm>
            <a:off x="1365219" y="4776817"/>
            <a:ext cx="19351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Before Modifications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5F238E-B289-4C80-9E24-4CC65A2AD1E0}"/>
              </a:ext>
            </a:extLst>
          </p:cNvPr>
          <p:cNvSpPr txBox="1"/>
          <p:nvPr/>
        </p:nvSpPr>
        <p:spPr>
          <a:xfrm>
            <a:off x="5803375" y="4791134"/>
            <a:ext cx="19351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After Modifications</a:t>
            </a:r>
          </a:p>
        </p:txBody>
      </p:sp>
    </p:spTree>
    <p:extLst>
      <p:ext uri="{BB962C8B-B14F-4D97-AF65-F5344CB8AC3E}">
        <p14:creationId xmlns:p14="http://schemas.microsoft.com/office/powerpoint/2010/main" val="18013610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Environmental Aspects– Daylight Factor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4D19A6-31BB-44C8-A2CF-686B1D86A594}"/>
              </a:ext>
            </a:extLst>
          </p:cNvPr>
          <p:cNvSpPr txBox="1"/>
          <p:nvPr/>
        </p:nvSpPr>
        <p:spPr>
          <a:xfrm>
            <a:off x="209545" y="1058040"/>
            <a:ext cx="4713766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Daylight Factor Analysis First Floor Plans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4DA2AA-E595-4ADB-9ECB-31AE868B681E}"/>
              </a:ext>
            </a:extLst>
          </p:cNvPr>
          <p:cNvCxnSpPr>
            <a:cxnSpLocks/>
          </p:cNvCxnSpPr>
          <p:nvPr/>
        </p:nvCxnSpPr>
        <p:spPr>
          <a:xfrm>
            <a:off x="4456767" y="1525284"/>
            <a:ext cx="13868" cy="3316427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110FDC83-7B60-40DF-8FDF-D910A0A1266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673367" y="1422384"/>
            <a:ext cx="4182186" cy="3393631"/>
          </a:xfrm>
          <a:prstGeom prst="rect">
            <a:avLst/>
          </a:prstGeom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53F370-4F6A-421D-883B-D170F48134E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1525284"/>
            <a:ext cx="4316375" cy="333437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5F9EE8-4CC6-48D0-8E39-8DDD7A24A27D}"/>
              </a:ext>
            </a:extLst>
          </p:cNvPr>
          <p:cNvSpPr txBox="1"/>
          <p:nvPr/>
        </p:nvSpPr>
        <p:spPr>
          <a:xfrm>
            <a:off x="6023038" y="4843994"/>
            <a:ext cx="19351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After Modifications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3E727C-2826-446A-8D22-0866B0566A41}"/>
              </a:ext>
            </a:extLst>
          </p:cNvPr>
          <p:cNvSpPr txBox="1"/>
          <p:nvPr/>
        </p:nvSpPr>
        <p:spPr>
          <a:xfrm>
            <a:off x="1514382" y="4859663"/>
            <a:ext cx="19351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Before Modifications</a:t>
            </a:r>
          </a:p>
        </p:txBody>
      </p:sp>
    </p:spTree>
    <p:extLst>
      <p:ext uri="{BB962C8B-B14F-4D97-AF65-F5344CB8AC3E}">
        <p14:creationId xmlns:p14="http://schemas.microsoft.com/office/powerpoint/2010/main" val="2183567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Environmental Aspects– Daylight Factor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4D19A6-31BB-44C8-A2CF-686B1D86A594}"/>
              </a:ext>
            </a:extLst>
          </p:cNvPr>
          <p:cNvSpPr txBox="1"/>
          <p:nvPr/>
        </p:nvSpPr>
        <p:spPr>
          <a:xfrm>
            <a:off x="209545" y="1058040"/>
            <a:ext cx="4713766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Daylight Factor Analysis Second Floor Plans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4DA2AA-E595-4ADB-9ECB-31AE868B681E}"/>
              </a:ext>
            </a:extLst>
          </p:cNvPr>
          <p:cNvCxnSpPr>
            <a:cxnSpLocks/>
          </p:cNvCxnSpPr>
          <p:nvPr/>
        </p:nvCxnSpPr>
        <p:spPr>
          <a:xfrm>
            <a:off x="4431501" y="1549223"/>
            <a:ext cx="31990" cy="313893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C6CB91CB-3231-4DD8-B2D5-C056B0B0F0F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724471" y="1549224"/>
            <a:ext cx="4016140" cy="3138932"/>
          </a:xfrm>
          <a:prstGeom prst="rect">
            <a:avLst/>
          </a:prstGeom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377240-0D25-4E64-9125-12CB231E387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89" y="1501346"/>
            <a:ext cx="4203971" cy="318680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32218CA-1577-43D5-AE61-8F8212302889}"/>
              </a:ext>
            </a:extLst>
          </p:cNvPr>
          <p:cNvSpPr txBox="1"/>
          <p:nvPr/>
        </p:nvSpPr>
        <p:spPr>
          <a:xfrm>
            <a:off x="1514382" y="4859663"/>
            <a:ext cx="19351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Before Modifications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53FF16-AF99-4026-9FF5-78E8F91029FE}"/>
              </a:ext>
            </a:extLst>
          </p:cNvPr>
          <p:cNvSpPr txBox="1"/>
          <p:nvPr/>
        </p:nvSpPr>
        <p:spPr>
          <a:xfrm>
            <a:off x="6023038" y="4843994"/>
            <a:ext cx="19351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After Modifications</a:t>
            </a:r>
          </a:p>
        </p:txBody>
      </p:sp>
    </p:spTree>
    <p:extLst>
      <p:ext uri="{BB962C8B-B14F-4D97-AF65-F5344CB8AC3E}">
        <p14:creationId xmlns:p14="http://schemas.microsoft.com/office/powerpoint/2010/main" val="27281939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20000"/>
            <a:ext cx="4192152" cy="300726"/>
          </a:xfrm>
        </p:spPr>
        <p:txBody>
          <a:bodyPr/>
          <a:lstStyle/>
          <a:p>
            <a:r>
              <a:rPr lang="en-US" dirty="0"/>
              <a:t>Environmental Aspects – Shading Analysis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-16744" y="1046795"/>
            <a:ext cx="2561467" cy="1981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Shading in summer</a:t>
            </a:r>
            <a:endParaRPr lang="en-US" sz="1600" b="1" dirty="0">
              <a:solidFill>
                <a:schemeClr val="tx2"/>
              </a:solidFill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748072" y="1505709"/>
            <a:ext cx="1920709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At 8:00 am</a:t>
            </a: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7194241" y="1505708"/>
            <a:ext cx="1931542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At 2:00 pm</a:t>
            </a: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3965740" y="1505710"/>
            <a:ext cx="1931542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At 12:00 pm</a:t>
            </a: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D7AAAC-D69D-4BDB-8607-C88256061E6C}"/>
              </a:ext>
            </a:extLst>
          </p:cNvPr>
          <p:cNvCxnSpPr>
            <a:cxnSpLocks/>
          </p:cNvCxnSpPr>
          <p:nvPr/>
        </p:nvCxnSpPr>
        <p:spPr>
          <a:xfrm>
            <a:off x="2993253" y="1505712"/>
            <a:ext cx="0" cy="3637788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A5D60F8-EA9A-4B19-9288-D8C5763454BA}"/>
              </a:ext>
            </a:extLst>
          </p:cNvPr>
          <p:cNvCxnSpPr>
            <a:cxnSpLocks/>
          </p:cNvCxnSpPr>
          <p:nvPr/>
        </p:nvCxnSpPr>
        <p:spPr>
          <a:xfrm>
            <a:off x="6008835" y="1505711"/>
            <a:ext cx="0" cy="3637788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082E8E4-F0F1-4404-8716-820C31C3B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23" y="2291204"/>
            <a:ext cx="2820552" cy="235449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B2F1CE-31C0-467A-BC26-F3E2AC6B44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0103" y="2291204"/>
            <a:ext cx="2882322" cy="22154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572A697-4D89-4FCF-9793-3F9DB11697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389" y="1920950"/>
            <a:ext cx="2792473" cy="2730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2349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20000"/>
            <a:ext cx="4192152" cy="300726"/>
          </a:xfrm>
        </p:spPr>
        <p:txBody>
          <a:bodyPr/>
          <a:lstStyle/>
          <a:p>
            <a:r>
              <a:rPr lang="en-US" dirty="0"/>
              <a:t>Environmental Aspects – Shading Analysis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-16744" y="1046795"/>
            <a:ext cx="2561467" cy="1981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Shading in Winter</a:t>
            </a:r>
            <a:endParaRPr lang="en-US" sz="1600" b="1" dirty="0">
              <a:solidFill>
                <a:schemeClr val="tx2"/>
              </a:solidFill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748072" y="1505709"/>
            <a:ext cx="1920709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At 8:00 am</a:t>
            </a: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7194241" y="1505708"/>
            <a:ext cx="1931542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At 3:00 pm</a:t>
            </a: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3965740" y="1505710"/>
            <a:ext cx="1931542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At 12:00 pm</a:t>
            </a: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D7AAAC-D69D-4BDB-8607-C88256061E6C}"/>
              </a:ext>
            </a:extLst>
          </p:cNvPr>
          <p:cNvCxnSpPr>
            <a:cxnSpLocks/>
          </p:cNvCxnSpPr>
          <p:nvPr/>
        </p:nvCxnSpPr>
        <p:spPr>
          <a:xfrm>
            <a:off x="2993253" y="1505712"/>
            <a:ext cx="0" cy="3637788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A5D60F8-EA9A-4B19-9288-D8C5763454BA}"/>
              </a:ext>
            </a:extLst>
          </p:cNvPr>
          <p:cNvCxnSpPr>
            <a:cxnSpLocks/>
          </p:cNvCxnSpPr>
          <p:nvPr/>
        </p:nvCxnSpPr>
        <p:spPr>
          <a:xfrm>
            <a:off x="6008835" y="1505711"/>
            <a:ext cx="0" cy="3637788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144D40EF-3AA0-44D6-BB66-9B4343D7E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8" y="2250710"/>
            <a:ext cx="2817147" cy="273241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4012CBA-EC4F-4C5B-B5B3-CBAFD0DB6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1332" y="2250710"/>
            <a:ext cx="2956554" cy="273404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2E282BF-125C-4D0B-8336-83185320FDE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9511"/>
          <a:stretch/>
        </p:blipFill>
        <p:spPr>
          <a:xfrm>
            <a:off x="6063388" y="2250710"/>
            <a:ext cx="2849475" cy="258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5432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4" y="720000"/>
            <a:ext cx="5209775" cy="314100"/>
          </a:xfrm>
        </p:spPr>
        <p:txBody>
          <a:bodyPr/>
          <a:lstStyle/>
          <a:p>
            <a:r>
              <a:rPr lang="en-US" dirty="0"/>
              <a:t>Environmental Aspects– Design Builder Analysis and Results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4D19A6-31BB-44C8-A2CF-686B1D86A594}"/>
              </a:ext>
            </a:extLst>
          </p:cNvPr>
          <p:cNvSpPr txBox="1"/>
          <p:nvPr/>
        </p:nvSpPr>
        <p:spPr>
          <a:xfrm>
            <a:off x="468976" y="4311646"/>
            <a:ext cx="1509872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Wall Section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F9B59F-D656-49AC-B352-99D72359CB5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14013" y="2018676"/>
            <a:ext cx="3126585" cy="225028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30EA8AC-B63E-4A7B-824C-2429194AF71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541354" y="3515733"/>
            <a:ext cx="4590017" cy="74295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FC5923-F78D-45BE-99A4-97FDF53B03CE}"/>
              </a:ext>
            </a:extLst>
          </p:cNvPr>
          <p:cNvSpPr txBox="1"/>
          <p:nvPr/>
        </p:nvSpPr>
        <p:spPr>
          <a:xfrm>
            <a:off x="4784721" y="4311646"/>
            <a:ext cx="2103282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Wall U-Value</a:t>
            </a:r>
          </a:p>
        </p:txBody>
      </p:sp>
      <p:sp>
        <p:nvSpPr>
          <p:cNvPr id="3" name="Rectangle 2"/>
          <p:cNvSpPr/>
          <p:nvPr/>
        </p:nvSpPr>
        <p:spPr>
          <a:xfrm>
            <a:off x="269275" y="1034099"/>
            <a:ext cx="34191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buClr>
                <a:schemeClr val="bg2"/>
              </a:buClr>
            </a:pPr>
            <a:r>
              <a:rPr lang="en-US" sz="16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Design Builder Simulation Analysis</a:t>
            </a:r>
          </a:p>
        </p:txBody>
      </p:sp>
      <p:pic>
        <p:nvPicPr>
          <p:cNvPr id="9" name="Picture 2" descr="No description available.">
            <a:extLst>
              <a:ext uri="{FF2B5EF4-FFF2-40B4-BE49-F238E27FC236}">
                <a16:creationId xmlns:a16="http://schemas.microsoft.com/office/drawing/2014/main" id="{26A20AD8-0BFD-46FC-8CAC-5C8DFF867F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404" y="1152088"/>
            <a:ext cx="3169967" cy="1901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0519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4" y="720000"/>
            <a:ext cx="5209775" cy="314100"/>
          </a:xfrm>
        </p:spPr>
        <p:txBody>
          <a:bodyPr/>
          <a:lstStyle/>
          <a:p>
            <a:r>
              <a:rPr lang="en-US" dirty="0"/>
              <a:t>Environmental Aspects– Design Builder Analysis and Results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4D19A6-31BB-44C8-A2CF-686B1D86A594}"/>
              </a:ext>
            </a:extLst>
          </p:cNvPr>
          <p:cNvSpPr txBox="1"/>
          <p:nvPr/>
        </p:nvSpPr>
        <p:spPr>
          <a:xfrm>
            <a:off x="229788" y="1034100"/>
            <a:ext cx="1509872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Roof Section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11A2946-B204-480E-B71A-089FA7B20978}"/>
              </a:ext>
            </a:extLst>
          </p:cNvPr>
          <p:cNvCxnSpPr>
            <a:cxnSpLocks/>
          </p:cNvCxnSpPr>
          <p:nvPr/>
        </p:nvCxnSpPr>
        <p:spPr>
          <a:xfrm>
            <a:off x="3699265" y="1373759"/>
            <a:ext cx="31990" cy="313893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2FC5923-F78D-45BE-99A4-97FDF53B03CE}"/>
              </a:ext>
            </a:extLst>
          </p:cNvPr>
          <p:cNvSpPr txBox="1"/>
          <p:nvPr/>
        </p:nvSpPr>
        <p:spPr>
          <a:xfrm>
            <a:off x="5526556" y="1051925"/>
            <a:ext cx="2103282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Roof U-Value</a:t>
            </a:r>
          </a:p>
        </p:txBody>
      </p:sp>
      <p:pic>
        <p:nvPicPr>
          <p:cNvPr id="9" name="Picture 8" descr="No description available.">
            <a:extLst>
              <a:ext uri="{FF2B5EF4-FFF2-40B4-BE49-F238E27FC236}">
                <a16:creationId xmlns:a16="http://schemas.microsoft.com/office/drawing/2014/main" id="{37555793-61A5-4397-A764-FF94FEE5014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22" y="1766369"/>
            <a:ext cx="3307475" cy="245958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40434A-5760-4EE0-AA1C-41F451D838E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912823" y="1766369"/>
            <a:ext cx="4831442" cy="622503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23EC30-18A6-4D0D-BE6A-9B0FFCE8FA7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658" y="2754629"/>
            <a:ext cx="3982797" cy="198167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2730050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4" y="720000"/>
            <a:ext cx="5209775" cy="314100"/>
          </a:xfrm>
        </p:spPr>
        <p:txBody>
          <a:bodyPr/>
          <a:lstStyle/>
          <a:p>
            <a:r>
              <a:rPr lang="en-US" dirty="0"/>
              <a:t>Environmental Aspects– Design Builder Analysis and Results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4D19A6-31BB-44C8-A2CF-686B1D86A594}"/>
              </a:ext>
            </a:extLst>
          </p:cNvPr>
          <p:cNvSpPr txBox="1"/>
          <p:nvPr/>
        </p:nvSpPr>
        <p:spPr>
          <a:xfrm>
            <a:off x="5501071" y="4300156"/>
            <a:ext cx="2174365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Window Definition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11A2946-B204-480E-B71A-089FA7B20978}"/>
              </a:ext>
            </a:extLst>
          </p:cNvPr>
          <p:cNvCxnSpPr>
            <a:cxnSpLocks/>
          </p:cNvCxnSpPr>
          <p:nvPr/>
        </p:nvCxnSpPr>
        <p:spPr>
          <a:xfrm>
            <a:off x="4148273" y="1373759"/>
            <a:ext cx="31990" cy="313893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2FC5923-F78D-45BE-99A4-97FDF53B03CE}"/>
              </a:ext>
            </a:extLst>
          </p:cNvPr>
          <p:cNvSpPr txBox="1"/>
          <p:nvPr/>
        </p:nvSpPr>
        <p:spPr>
          <a:xfrm>
            <a:off x="907456" y="4490452"/>
            <a:ext cx="2103282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Glass U-Value</a:t>
            </a:r>
          </a:p>
        </p:txBody>
      </p:sp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4695290" y="1373759"/>
            <a:ext cx="4027470" cy="305409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3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189554" y="3115753"/>
            <a:ext cx="3539086" cy="141065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475" y="1343654"/>
            <a:ext cx="2934336" cy="16807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44D19A6-31BB-44C8-A2CF-686B1D86A594}"/>
              </a:ext>
            </a:extLst>
          </p:cNvPr>
          <p:cNvSpPr txBox="1"/>
          <p:nvPr/>
        </p:nvSpPr>
        <p:spPr>
          <a:xfrm>
            <a:off x="584716" y="924674"/>
            <a:ext cx="2107114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Window Section </a:t>
            </a:r>
          </a:p>
        </p:txBody>
      </p:sp>
    </p:spTree>
    <p:extLst>
      <p:ext uri="{BB962C8B-B14F-4D97-AF65-F5344CB8AC3E}">
        <p14:creationId xmlns:p14="http://schemas.microsoft.com/office/powerpoint/2010/main" val="21180898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4" y="720000"/>
            <a:ext cx="5209775" cy="314100"/>
          </a:xfrm>
        </p:spPr>
        <p:txBody>
          <a:bodyPr/>
          <a:lstStyle/>
          <a:p>
            <a:r>
              <a:rPr lang="en-US" dirty="0"/>
              <a:t>Environmental Aspects– Design Builder Analysis and Results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4D19A6-31BB-44C8-A2CF-686B1D86A594}"/>
              </a:ext>
            </a:extLst>
          </p:cNvPr>
          <p:cNvSpPr txBox="1"/>
          <p:nvPr/>
        </p:nvSpPr>
        <p:spPr>
          <a:xfrm>
            <a:off x="229788" y="1034100"/>
            <a:ext cx="3956450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Design Builder Simulation Results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12EB19-C168-4575-B9F1-3B2E7603A5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96"/>
          <a:stretch/>
        </p:blipFill>
        <p:spPr>
          <a:xfrm>
            <a:off x="229788" y="1728551"/>
            <a:ext cx="5592368" cy="17257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4CD1DC-FF89-4741-A8D0-E888C1A12A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981" y="3702093"/>
            <a:ext cx="4793965" cy="112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6841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077C-823B-4D31-A606-DF1557408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4" y="720000"/>
            <a:ext cx="5209775" cy="314100"/>
          </a:xfrm>
        </p:spPr>
        <p:txBody>
          <a:bodyPr/>
          <a:lstStyle/>
          <a:p>
            <a:r>
              <a:rPr lang="en-US" dirty="0"/>
              <a:t>Environmental Aspects– Design Builder Analysis and Results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D9BA3AA-1558-442E-9619-E8238CDD3C58}"/>
              </a:ext>
            </a:extLst>
          </p:cNvPr>
          <p:cNvPicPr/>
          <p:nvPr/>
        </p:nvPicPr>
        <p:blipFill rotWithShape="1">
          <a:blip r:embed="rId3"/>
          <a:srcRect l="-55" t="-112" r="55" b="112"/>
          <a:stretch/>
        </p:blipFill>
        <p:spPr>
          <a:xfrm>
            <a:off x="4790320" y="1282473"/>
            <a:ext cx="4214813" cy="3544728"/>
          </a:xfrm>
          <a:prstGeom prst="rect">
            <a:avLst/>
          </a:prstGeom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37D441D-D1CA-4FB2-BF7C-7E571DBE18FD}"/>
              </a:ext>
            </a:extLst>
          </p:cNvPr>
          <p:cNvPicPr/>
          <p:nvPr/>
        </p:nvPicPr>
        <p:blipFill rotWithShape="1">
          <a:blip r:embed="rId4"/>
          <a:srcRect l="770"/>
          <a:stretch/>
        </p:blipFill>
        <p:spPr bwMode="auto">
          <a:xfrm>
            <a:off x="123407" y="1282473"/>
            <a:ext cx="4214813" cy="35447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7EBBF7C-EC10-472F-AFF1-C47733549799}"/>
              </a:ext>
            </a:extLst>
          </p:cNvPr>
          <p:cNvCxnSpPr>
            <a:cxnSpLocks/>
          </p:cNvCxnSpPr>
          <p:nvPr/>
        </p:nvCxnSpPr>
        <p:spPr>
          <a:xfrm>
            <a:off x="4522743" y="1128713"/>
            <a:ext cx="37398" cy="3917359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408BCB5-915C-47A0-8160-8E82B6D4686D}"/>
              </a:ext>
            </a:extLst>
          </p:cNvPr>
          <p:cNvSpPr txBox="1"/>
          <p:nvPr/>
        </p:nvSpPr>
        <p:spPr>
          <a:xfrm>
            <a:off x="5362210" y="4835723"/>
            <a:ext cx="27503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Energy Baseline Comparison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CF6813-CE76-4A05-ACDB-86BA83D379AB}"/>
              </a:ext>
            </a:extLst>
          </p:cNvPr>
          <p:cNvSpPr txBox="1"/>
          <p:nvPr/>
        </p:nvSpPr>
        <p:spPr>
          <a:xfrm>
            <a:off x="1199381" y="4827201"/>
            <a:ext cx="20628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Predicted Mean Value</a:t>
            </a:r>
          </a:p>
        </p:txBody>
      </p:sp>
    </p:spTree>
    <p:extLst>
      <p:ext uri="{BB962C8B-B14F-4D97-AF65-F5344CB8AC3E}">
        <p14:creationId xmlns:p14="http://schemas.microsoft.com/office/powerpoint/2010/main" val="4225283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7"/>
          <p:cNvSpPr txBox="1">
            <a:spLocks noGrp="1"/>
          </p:cNvSpPr>
          <p:nvPr>
            <p:ph type="ctrTitle"/>
          </p:nvPr>
        </p:nvSpPr>
        <p:spPr>
          <a:xfrm>
            <a:off x="831200" y="1605949"/>
            <a:ext cx="3867300" cy="82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</a:t>
            </a:r>
            <a:endParaRPr dirty="0">
              <a:solidFill>
                <a:srgbClr val="434343"/>
              </a:solidFill>
            </a:endParaRPr>
          </a:p>
        </p:txBody>
      </p:sp>
      <p:sp>
        <p:nvSpPr>
          <p:cNvPr id="185" name="Google Shape;185;p17"/>
          <p:cNvSpPr txBox="1">
            <a:spLocks noGrp="1"/>
          </p:cNvSpPr>
          <p:nvPr>
            <p:ph type="subTitle" idx="1"/>
          </p:nvPr>
        </p:nvSpPr>
        <p:spPr>
          <a:xfrm>
            <a:off x="831200" y="2314225"/>
            <a:ext cx="42249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dirty="0"/>
              <a:t>Project Description</a:t>
            </a:r>
            <a:endParaRPr lang="ar-JO" dirty="0"/>
          </a:p>
          <a:p>
            <a:pPr marL="171450" lvl="0" indent="-17145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dirty="0"/>
              <a:t>Methodology</a:t>
            </a:r>
          </a:p>
          <a:p>
            <a:pPr marL="171450" lvl="0" indent="-17145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dirty="0"/>
              <a:t>Project Location</a:t>
            </a:r>
            <a:endParaRPr lang="ar-JO" dirty="0"/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endParaRPr dirty="0">
              <a:solidFill>
                <a:srgbClr val="43434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434343"/>
              </a:solidFill>
            </a:endParaRPr>
          </a:p>
        </p:txBody>
      </p:sp>
      <p:sp>
        <p:nvSpPr>
          <p:cNvPr id="196" name="Google Shape;196;p17"/>
          <p:cNvSpPr txBox="1"/>
          <p:nvPr/>
        </p:nvSpPr>
        <p:spPr>
          <a:xfrm>
            <a:off x="4990213" y="3022413"/>
            <a:ext cx="4004930" cy="1076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rgbClr val="74C1B9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Nablus Public Library</a:t>
            </a:r>
            <a:endParaRPr sz="2800" dirty="0">
              <a:solidFill>
                <a:srgbClr val="74C1B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B625F2F-D664-435A-AFA1-18B5F92177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b="18068"/>
          <a:stretch/>
        </p:blipFill>
        <p:spPr>
          <a:xfrm>
            <a:off x="5557947" y="671395"/>
            <a:ext cx="2869462" cy="2351018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FC4F8-AAA8-48B4-8431-B42F24EC92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18B0E3-3856-4189-AEEA-AB921F9890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Preliminary Checks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Seismic Checks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Design Details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7C0AA7-F338-4FB8-9D78-B3D88764A6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b="13867"/>
          <a:stretch/>
        </p:blipFill>
        <p:spPr>
          <a:xfrm>
            <a:off x="5056100" y="1082805"/>
            <a:ext cx="3786513" cy="326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7918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System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153942" y="1206726"/>
            <a:ext cx="5550195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The following codes were used in the structural design:</a:t>
            </a:r>
          </a:p>
          <a:p>
            <a:pPr>
              <a:lnSpc>
                <a:spcPct val="150000"/>
              </a:lnSpc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ACI-318R-14 for reinforced concrete structural design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ASCE 7 2010 for load combinations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IBC – </a:t>
            </a:r>
            <a:r>
              <a:rPr lang="en-US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2016 for seismic design.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0376" y="1034100"/>
            <a:ext cx="2909682" cy="2130816"/>
          </a:xfrm>
          <a:prstGeom prst="rect">
            <a:avLst/>
          </a:prstGeom>
          <a:ln>
            <a:noFill/>
          </a:ln>
        </p:spPr>
      </p:pic>
      <p:pic>
        <p:nvPicPr>
          <p:cNvPr id="4098" name="Picture 2" descr="No description available.">
            <a:extLst>
              <a:ext uri="{FF2B5EF4-FFF2-40B4-BE49-F238E27FC236}">
                <a16:creationId xmlns:a16="http://schemas.microsoft.com/office/drawing/2014/main" id="{A80F5645-8FB3-4677-9E04-5D8BC915E5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957" y="2869747"/>
            <a:ext cx="3099419" cy="227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0187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 Design Data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49C31C7-A532-46CB-95F7-44E383D89D8E}"/>
              </a:ext>
            </a:extLst>
          </p:cNvPr>
          <p:cNvSpPr txBox="1">
            <a:spLocks/>
          </p:cNvSpPr>
          <p:nvPr/>
        </p:nvSpPr>
        <p:spPr>
          <a:xfrm>
            <a:off x="4940159" y="2256588"/>
            <a:ext cx="3314318" cy="1917378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dirty="0"/>
              <a:t>Concrete - 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28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dirty="0"/>
              <a:t> Steel - (</a:t>
            </a:r>
            <a:r>
              <a:rPr lang="en-US" i="1" dirty="0" err="1"/>
              <a:t>f</a:t>
            </a:r>
            <a:r>
              <a:rPr lang="en-US" i="1" baseline="-25000" dirty="0" err="1"/>
              <a:t>y</a:t>
            </a:r>
            <a:r>
              <a:rPr lang="en-US" dirty="0"/>
              <a:t>) = 420 </a:t>
            </a:r>
            <a:r>
              <a:rPr lang="en-US" dirty="0" err="1"/>
              <a:t>Mpa</a:t>
            </a:r>
            <a:endParaRPr lang="en-US" dirty="0"/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dirty="0"/>
              <a:t>Soil Bearing Capacity=250kn/m2</a:t>
            </a:r>
          </a:p>
          <a:p>
            <a:pPr>
              <a:lnSpc>
                <a:spcPct val="300000"/>
              </a:lnSpc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9C31C7-A532-46CB-95F7-44E383D89D8E}"/>
              </a:ext>
            </a:extLst>
          </p:cNvPr>
          <p:cNvSpPr txBox="1">
            <a:spLocks/>
          </p:cNvSpPr>
          <p:nvPr/>
        </p:nvSpPr>
        <p:spPr>
          <a:xfrm>
            <a:off x="692680" y="2256588"/>
            <a:ext cx="3314318" cy="264258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dirty="0"/>
              <a:t>Dead load (From ETABS)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dirty="0"/>
              <a:t>Superimposed Loads = 2.5 KN/m</a:t>
            </a:r>
            <a:r>
              <a:rPr lang="en-GB" baseline="30000" dirty="0"/>
              <a:t>2</a:t>
            </a:r>
            <a:r>
              <a:rPr lang="en-GB" dirty="0"/>
              <a:t> 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dirty="0"/>
              <a:t>Live Loads = 4 KN/m</a:t>
            </a:r>
            <a:r>
              <a:rPr lang="en-GB" baseline="30000" dirty="0"/>
              <a:t>2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49C31C7-A532-46CB-95F7-44E383D89D8E}"/>
              </a:ext>
            </a:extLst>
          </p:cNvPr>
          <p:cNvSpPr txBox="1">
            <a:spLocks/>
          </p:cNvSpPr>
          <p:nvPr/>
        </p:nvSpPr>
        <p:spPr>
          <a:xfrm>
            <a:off x="692681" y="720000"/>
            <a:ext cx="2059801" cy="51579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300000"/>
              </a:lnSpc>
            </a:pPr>
            <a:r>
              <a:rPr lang="en-GB" sz="1800" b="1" dirty="0">
                <a:solidFill>
                  <a:schemeClr val="tx2"/>
                </a:solidFill>
              </a:rPr>
              <a:t>Design Data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49C31C7-A532-46CB-95F7-44E383D89D8E}"/>
              </a:ext>
            </a:extLst>
          </p:cNvPr>
          <p:cNvSpPr txBox="1">
            <a:spLocks/>
          </p:cNvSpPr>
          <p:nvPr/>
        </p:nvSpPr>
        <p:spPr>
          <a:xfrm>
            <a:off x="5080008" y="1366221"/>
            <a:ext cx="2059801" cy="51579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300000"/>
              </a:lnSpc>
            </a:pPr>
            <a:r>
              <a:rPr lang="en-GB" sz="1800" b="1" dirty="0">
                <a:solidFill>
                  <a:schemeClr val="tx2"/>
                </a:solidFill>
              </a:rPr>
              <a:t>Materials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49C31C7-A532-46CB-95F7-44E383D89D8E}"/>
              </a:ext>
            </a:extLst>
          </p:cNvPr>
          <p:cNvSpPr txBox="1">
            <a:spLocks/>
          </p:cNvSpPr>
          <p:nvPr/>
        </p:nvSpPr>
        <p:spPr>
          <a:xfrm>
            <a:off x="845080" y="1395196"/>
            <a:ext cx="2059801" cy="51579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300000"/>
              </a:lnSpc>
            </a:pPr>
            <a:r>
              <a:rPr lang="en-GB" sz="1800" b="1" dirty="0">
                <a:solidFill>
                  <a:schemeClr val="tx2"/>
                </a:solidFill>
              </a:rPr>
              <a:t>Loads</a:t>
            </a:r>
          </a:p>
        </p:txBody>
      </p:sp>
    </p:spTree>
    <p:extLst>
      <p:ext uri="{BB962C8B-B14F-4D97-AF65-F5344CB8AC3E}">
        <p14:creationId xmlns:p14="http://schemas.microsoft.com/office/powerpoint/2010/main" val="26981575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253180" y="1340644"/>
            <a:ext cx="555019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Compatibility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409277" y="1562100"/>
            <a:ext cx="4505998" cy="3304331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1247927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253180" y="1340644"/>
            <a:ext cx="555019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Equilibrium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graphicFrame>
        <p:nvGraphicFramePr>
          <p:cNvPr id="7" name="Content Placeholder 5">
            <a:extLst>
              <a:ext uri="{FF2B5EF4-FFF2-40B4-BE49-F238E27FC236}">
                <a16:creationId xmlns:a16="http://schemas.microsoft.com/office/drawing/2014/main" id="{876488CA-EE69-45A2-95F6-5023CB0EF673}"/>
              </a:ext>
            </a:extLst>
          </p:cNvPr>
          <p:cNvGraphicFramePr>
            <a:graphicFrameLocks/>
          </p:cNvGraphicFramePr>
          <p:nvPr/>
        </p:nvGraphicFramePr>
        <p:xfrm>
          <a:off x="1396727" y="2209873"/>
          <a:ext cx="6350546" cy="1672794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100283">
                  <a:extLst>
                    <a:ext uri="{9D8B030D-6E8A-4147-A177-3AD203B41FA5}">
                      <a16:colId xmlns:a16="http://schemas.microsoft.com/office/drawing/2014/main" val="2704106037"/>
                    </a:ext>
                  </a:extLst>
                </a:gridCol>
                <a:gridCol w="1100283">
                  <a:extLst>
                    <a:ext uri="{9D8B030D-6E8A-4147-A177-3AD203B41FA5}">
                      <a16:colId xmlns:a16="http://schemas.microsoft.com/office/drawing/2014/main" val="333637127"/>
                    </a:ext>
                  </a:extLst>
                </a:gridCol>
                <a:gridCol w="1632485">
                  <a:extLst>
                    <a:ext uri="{9D8B030D-6E8A-4147-A177-3AD203B41FA5}">
                      <a16:colId xmlns:a16="http://schemas.microsoft.com/office/drawing/2014/main" val="2212192410"/>
                    </a:ext>
                  </a:extLst>
                </a:gridCol>
                <a:gridCol w="1417212">
                  <a:extLst>
                    <a:ext uri="{9D8B030D-6E8A-4147-A177-3AD203B41FA5}">
                      <a16:colId xmlns:a16="http://schemas.microsoft.com/office/drawing/2014/main" val="258763042"/>
                    </a:ext>
                  </a:extLst>
                </a:gridCol>
                <a:gridCol w="1100283">
                  <a:extLst>
                    <a:ext uri="{9D8B030D-6E8A-4147-A177-3AD203B41FA5}">
                      <a16:colId xmlns:a16="http://schemas.microsoft.com/office/drawing/2014/main" val="2924784469"/>
                    </a:ext>
                  </a:extLst>
                </a:gridCol>
              </a:tblGrid>
              <a:tr h="4121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EB Garamond" panose="020B0604020202020204" charset="0"/>
                          <a:cs typeface="EB Garamond" panose="020B0604020202020204" charset="0"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EB Garamond" panose="020B0604020202020204" charset="0"/>
                          <a:cs typeface="EB Garamond" panose="020B0604020202020204" charset="0"/>
                        </a:rPr>
                        <a:t>Etabs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EB Garamond" panose="020B0604020202020204" charset="0"/>
                          <a:cs typeface="EB Garamond" panose="020B0604020202020204" charset="0"/>
                        </a:rPr>
                        <a:t>Manual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EB Garamond" panose="020B0604020202020204" charset="0"/>
                          <a:cs typeface="EB Garamond" panose="020B0604020202020204" charset="0"/>
                        </a:rPr>
                        <a:t>Error(%)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EB Garamond" panose="020B0604020202020204" charset="0"/>
                          <a:cs typeface="EB Garamond" panose="020B0604020202020204" charset="0"/>
                        </a:rPr>
                        <a:t>&lt; 5 %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12308103"/>
                  </a:ext>
                </a:extLst>
              </a:tr>
              <a:tr h="41218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EB Garamond" panose="020B0604020202020204" charset="0"/>
                          <a:cs typeface="EB Garamond" panose="020B0604020202020204" charset="0"/>
                        </a:rPr>
                        <a:t>Dead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18096.79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17855.65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56826305"/>
                  </a:ext>
                </a:extLst>
              </a:tr>
              <a:tr h="41218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  <a:ea typeface="EB Garamond" panose="020B0604020202020204" charset="0"/>
                          <a:cs typeface="EB Garamond" panose="020B0604020202020204" charset="0"/>
                        </a:rPr>
                        <a:t>Live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6580</a:t>
                      </a:r>
                      <a:endParaRPr lang="en-GB" sz="1400" b="0" i="0" u="none" strike="noStrike" cap="none" dirty="0">
                        <a:solidFill>
                          <a:srgbClr val="000000"/>
                        </a:solidFill>
                        <a:effectLst/>
                        <a:latin typeface="+mn-lt"/>
                        <a:ea typeface="EB Garamond" panose="020B0604020202020204" charset="0"/>
                        <a:cs typeface="EB Garamond" panose="020B0604020202020204" charset="0"/>
                        <a:sym typeface="Arial"/>
                      </a:endParaRPr>
                    </a:p>
                    <a:p>
                      <a:pPr algn="ctr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6593.36</a:t>
                      </a:r>
                      <a:endParaRPr lang="en-GB" sz="1400" b="0" i="0" u="none" strike="noStrike" cap="none" dirty="0">
                        <a:solidFill>
                          <a:srgbClr val="000000"/>
                        </a:solidFill>
                        <a:effectLst/>
                        <a:latin typeface="+mn-lt"/>
                        <a:ea typeface="EB Garamond" panose="020B0604020202020204" charset="0"/>
                        <a:cs typeface="EB Garamond" panose="020B0604020202020204" charset="0"/>
                        <a:sym typeface="Arial"/>
                      </a:endParaRPr>
                    </a:p>
                    <a:p>
                      <a:pPr algn="ctr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0.203</a:t>
                      </a:r>
                      <a:endParaRPr lang="en-GB" sz="1400" b="0" i="0" u="none" strike="noStrike" cap="none" dirty="0">
                        <a:solidFill>
                          <a:srgbClr val="000000"/>
                        </a:solidFill>
                        <a:effectLst/>
                        <a:latin typeface="+mn-lt"/>
                        <a:ea typeface="EB Garamond" panose="020B0604020202020204" charset="0"/>
                        <a:cs typeface="EB Garamond" panose="020B0604020202020204" charset="0"/>
                        <a:sym typeface="Arial"/>
                      </a:endParaRPr>
                    </a:p>
                    <a:p>
                      <a:pPr algn="ctr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66672240"/>
                  </a:ext>
                </a:extLst>
              </a:tr>
              <a:tr h="41218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EB Garamond" panose="020B0604020202020204" charset="0"/>
                          <a:cs typeface="EB Garamond" panose="020B0604020202020204" charset="0"/>
                        </a:rPr>
                        <a:t>SID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15916.26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16129.52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1.32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EB Garamond" panose="020B0604020202020204" charset="0"/>
                        <a:cs typeface="EB Garamond" panose="020B060402020202020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5704607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D8D0BB96-C4D2-4A37-8A0D-169955B6D3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89"/>
          <a:stretch/>
        </p:blipFill>
        <p:spPr>
          <a:xfrm>
            <a:off x="6946922" y="2571750"/>
            <a:ext cx="557348" cy="4687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65BAFF-517E-47EE-AC1A-12EE0758B7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89"/>
          <a:stretch/>
        </p:blipFill>
        <p:spPr>
          <a:xfrm>
            <a:off x="6946922" y="3034239"/>
            <a:ext cx="557348" cy="4687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A37DAEA-E12C-4208-938C-0AB798C3A0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89"/>
          <a:stretch/>
        </p:blipFill>
        <p:spPr>
          <a:xfrm>
            <a:off x="6946922" y="3427001"/>
            <a:ext cx="557348" cy="46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4010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253180" y="1340644"/>
            <a:ext cx="555019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Stress-Strain Check – Columns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174165E-17E5-45AF-B4FA-363581D21582}"/>
              </a:ext>
            </a:extLst>
          </p:cNvPr>
          <p:cNvGraphicFramePr>
            <a:graphicFrameLocks noGrp="1"/>
          </p:cNvGraphicFramePr>
          <p:nvPr/>
        </p:nvGraphicFramePr>
        <p:xfrm>
          <a:off x="161031" y="1956196"/>
          <a:ext cx="4644885" cy="3012561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3051711">
                  <a:extLst>
                    <a:ext uri="{9D8B030D-6E8A-4147-A177-3AD203B41FA5}">
                      <a16:colId xmlns:a16="http://schemas.microsoft.com/office/drawing/2014/main" val="3974946414"/>
                    </a:ext>
                  </a:extLst>
                </a:gridCol>
                <a:gridCol w="1593174">
                  <a:extLst>
                    <a:ext uri="{9D8B030D-6E8A-4147-A177-3AD203B41FA5}">
                      <a16:colId xmlns:a16="http://schemas.microsoft.com/office/drawing/2014/main" val="1996281788"/>
                    </a:ext>
                  </a:extLst>
                </a:gridCol>
              </a:tblGrid>
              <a:tr h="33472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C 30*40m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702849"/>
                  </a:ext>
                </a:extLst>
              </a:tr>
              <a:tr h="3347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Structure elements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Manual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31738358"/>
                  </a:ext>
                </a:extLst>
              </a:tr>
              <a:tr h="3347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one way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85026899"/>
                  </a:ext>
                </a:extLst>
              </a:tr>
              <a:tr h="3347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two way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547.0164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49190846"/>
                  </a:ext>
                </a:extLst>
              </a:tr>
              <a:tr h="3347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main beams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185.8442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21047902"/>
                  </a:ext>
                </a:extLst>
              </a:tr>
              <a:tr h="3347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column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43.2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41728424"/>
                  </a:ext>
                </a:extLst>
              </a:tr>
              <a:tr h="3347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Total</a:t>
                      </a:r>
                      <a:endParaRPr lang="en-US" sz="12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776.0606</a:t>
                      </a:r>
                      <a:endParaRPr lang="en-US" sz="12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57833168"/>
                  </a:ext>
                </a:extLst>
              </a:tr>
              <a:tr h="3347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ETABS</a:t>
                      </a:r>
                      <a:endParaRPr lang="en-US" sz="12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715.6039</a:t>
                      </a:r>
                      <a:endParaRPr lang="en-US" sz="12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88309645"/>
                  </a:ext>
                </a:extLst>
              </a:tr>
              <a:tr h="3347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Difference</a:t>
                      </a:r>
                      <a:endParaRPr lang="en-US" sz="12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8.4 %</a:t>
                      </a:r>
                      <a:endParaRPr lang="en-US" sz="12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593578585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474" y="1709020"/>
            <a:ext cx="4133851" cy="285345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047966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253180" y="1340644"/>
            <a:ext cx="555019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Stress-Strain Check –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04D83ED-6252-4194-A1B1-8E690B066A6A}"/>
              </a:ext>
            </a:extLst>
          </p:cNvPr>
          <p:cNvGraphicFramePr>
            <a:graphicFrameLocks noGrp="1"/>
          </p:cNvGraphicFramePr>
          <p:nvPr/>
        </p:nvGraphicFramePr>
        <p:xfrm>
          <a:off x="113415" y="2191882"/>
          <a:ext cx="4724183" cy="2452579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886902">
                  <a:extLst>
                    <a:ext uri="{9D8B030D-6E8A-4147-A177-3AD203B41FA5}">
                      <a16:colId xmlns:a16="http://schemas.microsoft.com/office/drawing/2014/main" val="2732960607"/>
                    </a:ext>
                  </a:extLst>
                </a:gridCol>
                <a:gridCol w="447256">
                  <a:extLst>
                    <a:ext uri="{9D8B030D-6E8A-4147-A177-3AD203B41FA5}">
                      <a16:colId xmlns:a16="http://schemas.microsoft.com/office/drawing/2014/main" val="3213997908"/>
                    </a:ext>
                  </a:extLst>
                </a:gridCol>
                <a:gridCol w="447256">
                  <a:extLst>
                    <a:ext uri="{9D8B030D-6E8A-4147-A177-3AD203B41FA5}">
                      <a16:colId xmlns:a16="http://schemas.microsoft.com/office/drawing/2014/main" val="64151435"/>
                    </a:ext>
                  </a:extLst>
                </a:gridCol>
                <a:gridCol w="363395">
                  <a:extLst>
                    <a:ext uri="{9D8B030D-6E8A-4147-A177-3AD203B41FA5}">
                      <a16:colId xmlns:a16="http://schemas.microsoft.com/office/drawing/2014/main" val="1295742687"/>
                    </a:ext>
                  </a:extLst>
                </a:gridCol>
                <a:gridCol w="599401">
                  <a:extLst>
                    <a:ext uri="{9D8B030D-6E8A-4147-A177-3AD203B41FA5}">
                      <a16:colId xmlns:a16="http://schemas.microsoft.com/office/drawing/2014/main" val="475283540"/>
                    </a:ext>
                  </a:extLst>
                </a:gridCol>
                <a:gridCol w="979973">
                  <a:extLst>
                    <a:ext uri="{9D8B030D-6E8A-4147-A177-3AD203B41FA5}">
                      <a16:colId xmlns:a16="http://schemas.microsoft.com/office/drawing/2014/main" val="2060540059"/>
                    </a:ext>
                  </a:extLst>
                </a:gridCol>
              </a:tblGrid>
              <a:tr h="248121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Edge Beam (B45*30)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267017"/>
                  </a:ext>
                </a:extLst>
              </a:tr>
              <a:tr h="496242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Manual (KN)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ETABS (KN)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Difference (%)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05261295"/>
                  </a:ext>
                </a:extLst>
              </a:tr>
              <a:tr h="4676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One way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M1-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-295.43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9564655"/>
                  </a:ext>
                </a:extLst>
              </a:tr>
              <a:tr h="4962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Two way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64.8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242.44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M2-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-327.56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1351725"/>
                  </a:ext>
                </a:extLst>
              </a:tr>
              <a:tr h="4962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Weight (kN/m)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9.45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53.11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M+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168.69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377110"/>
                  </a:ext>
                </a:extLst>
              </a:tr>
              <a:tr h="2481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Total(KN)</a:t>
                      </a:r>
                      <a:endParaRPr lang="en-US" sz="12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518.098</a:t>
                      </a:r>
                      <a:endParaRPr lang="en-US" sz="11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480.189</a:t>
                      </a:r>
                      <a:endParaRPr lang="en-US" sz="12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7.89</a:t>
                      </a:r>
                      <a:endParaRPr lang="en-US" sz="12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65706192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255" y="1905127"/>
            <a:ext cx="3934145" cy="27430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053928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253180" y="1340644"/>
            <a:ext cx="555019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Stress-Strain Check – Slab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7DB03AF-6AE7-48EC-A5A3-BC4997CEA7C2}"/>
              </a:ext>
            </a:extLst>
          </p:cNvPr>
          <p:cNvGraphicFramePr>
            <a:graphicFrameLocks noGrp="1"/>
          </p:cNvGraphicFramePr>
          <p:nvPr/>
        </p:nvGraphicFramePr>
        <p:xfrm>
          <a:off x="253180" y="1772093"/>
          <a:ext cx="4450546" cy="3246472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739759">
                  <a:extLst>
                    <a:ext uri="{9D8B030D-6E8A-4147-A177-3AD203B41FA5}">
                      <a16:colId xmlns:a16="http://schemas.microsoft.com/office/drawing/2014/main" val="588496746"/>
                    </a:ext>
                  </a:extLst>
                </a:gridCol>
                <a:gridCol w="1976549">
                  <a:extLst>
                    <a:ext uri="{9D8B030D-6E8A-4147-A177-3AD203B41FA5}">
                      <a16:colId xmlns:a16="http://schemas.microsoft.com/office/drawing/2014/main" val="2032285057"/>
                    </a:ext>
                  </a:extLst>
                </a:gridCol>
                <a:gridCol w="734238">
                  <a:extLst>
                    <a:ext uri="{9D8B030D-6E8A-4147-A177-3AD203B41FA5}">
                      <a16:colId xmlns:a16="http://schemas.microsoft.com/office/drawing/2014/main" val="213491482"/>
                    </a:ext>
                  </a:extLst>
                </a:gridCol>
              </a:tblGrid>
              <a:tr h="324647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Slab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352926"/>
                  </a:ext>
                </a:extLst>
              </a:tr>
              <a:tr h="324647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ETABS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M1(-ve)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47237786"/>
                  </a:ext>
                </a:extLst>
              </a:tr>
              <a:tr h="3246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M2 (-ve)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74318733"/>
                  </a:ext>
                </a:extLst>
              </a:tr>
              <a:tr h="3246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M (+ve)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72989317"/>
                  </a:ext>
                </a:extLst>
              </a:tr>
              <a:tr h="6492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18553322"/>
                  </a:ext>
                </a:extLst>
              </a:tr>
              <a:tr h="32464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48.30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7068736"/>
                  </a:ext>
                </a:extLst>
              </a:tr>
              <a:tr h="32464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Difference</a:t>
                      </a:r>
                      <a:endParaRPr lang="en-US" sz="11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3.3953</a:t>
                      </a:r>
                      <a:r>
                        <a:rPr lang="en-US" sz="1400" b="0" i="0" u="none" strike="noStrike" cap="non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%</a:t>
                      </a:r>
                      <a:endParaRPr lang="en-US" sz="11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3498123"/>
                  </a:ext>
                </a:extLst>
              </a:tr>
              <a:tr h="6492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&lt; 10 %</a:t>
                      </a:r>
                      <a:endParaRPr lang="en-US" sz="11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03631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AF604610-A6C7-426C-B513-CAABA85A08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89"/>
          <a:stretch/>
        </p:blipFill>
        <p:spPr>
          <a:xfrm>
            <a:off x="3018501" y="4424732"/>
            <a:ext cx="557348" cy="4687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9CCDE25-8E3E-4751-A873-617E54A72855}"/>
                  </a:ext>
                </a:extLst>
              </p:cNvPr>
              <p:cNvSpPr txBox="1"/>
              <p:nvPr/>
            </p:nvSpPr>
            <p:spPr>
              <a:xfrm>
                <a:off x="1965721" y="3200595"/>
                <a:ext cx="2125111" cy="2976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1</m:t>
                          </m:r>
                          <m:d>
                            <m:d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𝑣𝑒</m:t>
                              </m:r>
                            </m:e>
                          </m:d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2 </m:t>
                          </m:r>
                          <m:d>
                            <m:d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𝑣𝑒</m:t>
                              </m:r>
                            </m:e>
                          </m:d>
                        </m:num>
                        <m:den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000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1000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1000" b="0" i="0" smtClean="0">
                          <a:latin typeface="Cambria Math" panose="02040503050406030204" pitchFamily="18" charset="0"/>
                        </a:rPr>
                        <m:t> (+</m:t>
                      </m:r>
                      <m:r>
                        <m:rPr>
                          <m:sty m:val="p"/>
                        </m:rPr>
                        <a:rPr lang="en-US" sz="1000" b="0" i="0" smtClean="0">
                          <a:latin typeface="Cambria Math" panose="02040503050406030204" pitchFamily="18" charset="0"/>
                        </a:rPr>
                        <m:t>ve</m:t>
                      </m:r>
                      <m:r>
                        <a:rPr lang="en-US" sz="1000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9CCDE25-8E3E-4751-A873-617E54A728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5721" y="3200595"/>
                <a:ext cx="2125111" cy="297646"/>
              </a:xfrm>
              <a:prstGeom prst="rect">
                <a:avLst/>
              </a:prstGeom>
              <a:blipFill>
                <a:blip r:embed="rId5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9650" y="1673532"/>
            <a:ext cx="4134287" cy="282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7216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253181" y="1340644"/>
            <a:ext cx="273767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Deflection Checks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53181" y="2074691"/>
                <a:ext cx="3390352" cy="4970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𝑎𝑙𝑙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240</m:t>
                          </m:r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8.1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240</m:t>
                          </m:r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1000</m:t>
                          </m:r>
                        </m:e>
                      </m:d>
                      <m:r>
                        <a:rPr lang="en-US">
                          <a:latin typeface="Cambria Math" panose="02040503050406030204" pitchFamily="18" charset="0"/>
                        </a:rPr>
                        <m:t>=33.75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181" y="2074691"/>
                <a:ext cx="3390352" cy="497059"/>
              </a:xfrm>
              <a:prstGeom prst="rect">
                <a:avLst/>
              </a:prstGeom>
              <a:blipFill rotWithShape="0">
                <a:blip r:embed="rId3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/>
          <p:nvPr/>
        </p:nvPicPr>
        <p:blipFill rotWithShape="1">
          <a:blip r:embed="rId4"/>
          <a:srcRect l="1626" t="1090" r="1"/>
          <a:stretch/>
        </p:blipFill>
        <p:spPr bwMode="auto">
          <a:xfrm>
            <a:off x="4596032" y="1712740"/>
            <a:ext cx="3624043" cy="3049759"/>
          </a:xfrm>
          <a:prstGeom prst="rect">
            <a:avLst/>
          </a:prstGeom>
          <a:ln>
            <a:solidFill>
              <a:srgbClr val="00206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902074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253181" y="1076087"/>
            <a:ext cx="164229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Seismic Checks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029652"/>
              </p:ext>
            </p:extLst>
          </p:nvPr>
        </p:nvGraphicFramePr>
        <p:xfrm>
          <a:off x="1344790" y="1929182"/>
          <a:ext cx="7010648" cy="2495550"/>
        </p:xfrm>
        <a:graphic>
          <a:graphicData uri="http://schemas.openxmlformats.org/drawingml/2006/table">
            <a:tbl>
              <a:tblPr>
                <a:tableStyleId>{6A21DE4D-DB45-4A50-B6EA-811850B7E086}</a:tableStyleId>
              </a:tblPr>
              <a:tblGrid>
                <a:gridCol w="2448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22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21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City of Structure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Nablus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Site Class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C- very dense soil and hard rock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4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Risk Category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II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4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Over strength factor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4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Deflection Amplification factor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14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Seismic Importance Factor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I=1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70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Structural Design Type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Building Frame System-Ordinary reinforced concrete shear walls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57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Response Modification factor</a:t>
                      </a:r>
                      <a:r>
                        <a:rPr lang="en-US" sz="1200" u="none" strike="noStrike" dirty="0">
                          <a:effectLst/>
                        </a:rPr>
                        <a:t> ( R)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R=5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7749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2E2DB-0580-41D2-93CB-2C3FCF821C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– Project Description</a:t>
            </a:r>
          </a:p>
        </p:txBody>
      </p:sp>
      <p:sp>
        <p:nvSpPr>
          <p:cNvPr id="3" name="Google Shape;141;p15">
            <a:extLst>
              <a:ext uri="{FF2B5EF4-FFF2-40B4-BE49-F238E27FC236}">
                <a16:creationId xmlns:a16="http://schemas.microsoft.com/office/drawing/2014/main" id="{369479E3-98FC-408D-BB56-CD00EC04824E}"/>
              </a:ext>
            </a:extLst>
          </p:cNvPr>
          <p:cNvSpPr txBox="1"/>
          <p:nvPr/>
        </p:nvSpPr>
        <p:spPr>
          <a:xfrm flipH="1">
            <a:off x="0" y="2395725"/>
            <a:ext cx="4394793" cy="1090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</a:pPr>
            <a:r>
              <a:rPr lang="en-US" sz="1200" dirty="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rPr>
              <a:t>In this graduation project, a public library consisting of Four floors with a total area of 1424 square meters was analyzed and re-designed.</a:t>
            </a:r>
          </a:p>
          <a:p>
            <a:pPr marL="158750"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</a:pPr>
            <a:endParaRPr lang="en-US" sz="1200" dirty="0">
              <a:solidFill>
                <a:srgbClr val="434343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5E65C2E-1DE2-4D8C-BFB1-E4A8A2AF45C3}"/>
              </a:ext>
            </a:extLst>
          </p:cNvPr>
          <p:cNvCxnSpPr>
            <a:cxnSpLocks/>
          </p:cNvCxnSpPr>
          <p:nvPr/>
        </p:nvCxnSpPr>
        <p:spPr>
          <a:xfrm>
            <a:off x="4572000" y="1460205"/>
            <a:ext cx="0" cy="3133060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4F4E8368-AF57-41B5-B088-AC762BDFE7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206" y="1906773"/>
            <a:ext cx="4217585" cy="237239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7613840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253181" y="1076087"/>
            <a:ext cx="164229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Seismic Checks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104311" y="1668780"/>
            <a:ext cx="4296410" cy="286512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4705350" y="1668780"/>
            <a:ext cx="4362450" cy="2887980"/>
          </a:xfrm>
          <a:prstGeom prst="rect">
            <a:avLst/>
          </a:prstGeom>
          <a:ln>
            <a:solidFill>
              <a:srgbClr val="002060"/>
            </a:solidFill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8D7AAAC-D69D-4BDB-8607-C88256061E6C}"/>
              </a:ext>
            </a:extLst>
          </p:cNvPr>
          <p:cNvCxnSpPr>
            <a:cxnSpLocks/>
          </p:cNvCxnSpPr>
          <p:nvPr/>
        </p:nvCxnSpPr>
        <p:spPr>
          <a:xfrm>
            <a:off x="4588168" y="1447800"/>
            <a:ext cx="2982" cy="3314700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4985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6E91D7D-D78C-4500-B44A-CD67262DEE77}"/>
                  </a:ext>
                </a:extLst>
              </p:cNvPr>
              <p:cNvSpPr txBox="1"/>
              <p:nvPr/>
            </p:nvSpPr>
            <p:spPr>
              <a:xfrm>
                <a:off x="352222" y="1942810"/>
                <a:ext cx="7457830" cy="23752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/>
                  <a:t>T </a:t>
                </a:r>
                <a:r>
                  <a:rPr lang="en-US" sz="1800" dirty="0" err="1"/>
                  <a:t>Etabs</a:t>
                </a:r>
                <a:r>
                  <a:rPr lang="en-US" sz="1800" dirty="0"/>
                  <a:t> (x direction) = 0.97 sec.</a:t>
                </a:r>
              </a:p>
              <a:p>
                <a:endParaRPr lang="en-US" sz="1800" dirty="0"/>
              </a:p>
              <a:p>
                <a:r>
                  <a:rPr lang="en-US" sz="1800" dirty="0"/>
                  <a:t>T </a:t>
                </a:r>
                <a:r>
                  <a:rPr lang="en-US" sz="1800" dirty="0" err="1"/>
                  <a:t>Etabs</a:t>
                </a:r>
                <a:r>
                  <a:rPr lang="en-US" sz="1800" dirty="0"/>
                  <a:t> (y direction) = 0.276 sec</a:t>
                </a:r>
              </a:p>
              <a:p>
                <a:endParaRPr lang="en-US" sz="1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 panose="02040503050406030204" pitchFamily="18" charset="0"/>
                        </a:rPr>
                        <m:t>𝑇𝑎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 = 0.0488∗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16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0.75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</a:rPr>
                        <m:t>= 0.3904 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𝑠𝑒𝑐</m:t>
                      </m:r>
                    </m:oMath>
                  </m:oMathPara>
                </a14:m>
                <a:endParaRPr lang="en-US" sz="1800" dirty="0"/>
              </a:p>
              <a:p>
                <a:endParaRPr lang="en-US" sz="1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𝑙𝑖𝑚𝑖𝑡</m:t>
                          </m:r>
                        </m:sub>
                      </m:sSub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d>
                            <m:dPr>
                              <m:begChr m:val="{"/>
                              <m:endChr m:val="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𝑓𝑟𝑜𝑚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𝐸𝑇𝐴𝐵𝑆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=0.276 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𝑠𝑒𝑐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e>
                                <m:e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=0.6304 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𝑠𝑒𝑐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e>
                              </m:eqArr>
                            </m:e>
                          </m:d>
                        </m:e>
                      </m:func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6E91D7D-D78C-4500-B44A-CD67262DEE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222" y="1942810"/>
                <a:ext cx="7457830" cy="2375266"/>
              </a:xfrm>
              <a:prstGeom prst="rect">
                <a:avLst/>
              </a:prstGeom>
              <a:blipFill rotWithShape="0">
                <a:blip r:embed="rId3"/>
                <a:stretch>
                  <a:fillRect l="-736" t="-15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352223" y="1333950"/>
            <a:ext cx="1853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Period  Check</a:t>
            </a:r>
          </a:p>
        </p:txBody>
      </p:sp>
    </p:spTree>
    <p:extLst>
      <p:ext uri="{BB962C8B-B14F-4D97-AF65-F5344CB8AC3E}">
        <p14:creationId xmlns:p14="http://schemas.microsoft.com/office/powerpoint/2010/main" val="41229640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274696" y="1032868"/>
            <a:ext cx="228562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Base shear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74696" y="1787703"/>
          <a:ext cx="8486454" cy="2599362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4358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61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9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6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67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67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67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967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967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8072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9674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86645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Axis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Tlimit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 final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Cs1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Cs2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Cs3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Cs final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r>
                        <a:rPr lang="en-US" sz="1100" baseline="-25000">
                          <a:effectLst/>
                        </a:rPr>
                        <a:t>ETABS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Error 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645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0.097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0.54656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0.097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0.103111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0.3592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0.0204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0.1031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2944.647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2898.1034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1.5806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645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0.276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0.54656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0.276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0.1031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0.1262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0.0204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0.1031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2944.647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2898.1034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1.5806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11238" y="2763660"/>
            <a:ext cx="916549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3424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253181" y="1076087"/>
            <a:ext cx="16422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Drift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53180" y="1431358"/>
                <a:ext cx="7664447" cy="34414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The allowable drift = 0.02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0.0007∗4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=0.0028 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Where:</a:t>
                </a:r>
              </a:p>
              <a:p>
                <a:endParaRPr lang="en-US" dirty="0"/>
              </a:p>
              <a:p>
                <a:r>
                  <a:rPr lang="en-US" dirty="0"/>
                  <a:t>C</a:t>
                </a:r>
                <a:r>
                  <a:rPr lang="en-US" baseline="-25000" dirty="0"/>
                  <a:t>d</a:t>
                </a:r>
                <a:r>
                  <a:rPr lang="en-US" dirty="0"/>
                  <a:t>: the floor height in meters.</a:t>
                </a:r>
              </a:p>
              <a:p>
                <a:endParaRPr lang="en-US" dirty="0"/>
              </a:p>
              <a:p>
                <a:r>
                  <a:rPr lang="en-US" dirty="0" err="1"/>
                  <a:t>Δ</a:t>
                </a:r>
                <a:r>
                  <a:rPr lang="en-US" baseline="-25000" dirty="0" err="1"/>
                  <a:t>max</a:t>
                </a:r>
                <a:r>
                  <a:rPr lang="en-US" dirty="0"/>
                  <a:t>: the story drift value from ETABS.</a:t>
                </a:r>
              </a:p>
              <a:p>
                <a:endParaRPr lang="en-US" dirty="0"/>
              </a:p>
              <a:p>
                <a:r>
                  <a:rPr lang="en-US" dirty="0" err="1"/>
                  <a:t>I</a:t>
                </a:r>
                <a:r>
                  <a:rPr lang="en-US" baseline="-25000" dirty="0" err="1"/>
                  <a:t>c</a:t>
                </a:r>
                <a:r>
                  <a:rPr lang="en-US" dirty="0"/>
                  <a:t>: the importance factor which equals 1 in this project.</a:t>
                </a:r>
              </a:p>
              <a:p>
                <a:endParaRPr lang="en-US" dirty="0"/>
              </a:p>
              <a:p>
                <a:r>
                  <a:rPr lang="en-US" dirty="0"/>
                  <a:t>So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=0.00028 &lt; 0.02 </a:t>
                </a: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endParaRPr lang="en-U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endParaRPr lang="en-US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180" y="1431358"/>
                <a:ext cx="7664447" cy="3441455"/>
              </a:xfrm>
              <a:prstGeom prst="rect">
                <a:avLst/>
              </a:prstGeom>
              <a:blipFill rotWithShape="0">
                <a:blip r:embed="rId3"/>
                <a:stretch>
                  <a:fillRect l="-239" t="-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87648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Checks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253181" y="1076087"/>
            <a:ext cx="164229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P-Delta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766121" y="2307193"/>
          <a:ext cx="3658688" cy="1530849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629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2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97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3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63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64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Axis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theta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32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38863.378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2.77*10</a:t>
                      </a:r>
                      <a:r>
                        <a:rPr lang="en-US" sz="1100" baseline="300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3.51*10</a:t>
                      </a:r>
                      <a:r>
                        <a:rPr lang="en-US" sz="1100" baseline="30000">
                          <a:effectLst/>
                        </a:rPr>
                        <a:t>-2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11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38863.378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5.35E*10</a:t>
                      </a:r>
                      <a:r>
                        <a:rPr lang="en-US" sz="1100" baseline="300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3.51*10</a:t>
                      </a:r>
                      <a:r>
                        <a:rPr lang="en-US" sz="1100" baseline="30000" dirty="0">
                          <a:effectLst/>
                        </a:rPr>
                        <a:t>-2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53181" y="1691640"/>
            <a:ext cx="3664786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Θ</a:t>
            </a:r>
            <a:r>
              <a:rPr kumimoji="0" lang="en-US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&lt; 0.1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If the previous equation is true, then the building is safe.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θ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</a:t>
            </a:r>
            <a:r>
              <a:rPr kumimoji="0" lang="en-US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PS*h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Where:</a:t>
            </a: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P: the story force in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kN.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S: story stiffness.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h: story height in meters.</a:t>
            </a: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5056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253181" y="1076087"/>
            <a:ext cx="1642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Slab Design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19" y="2704690"/>
            <a:ext cx="4834715" cy="13665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1932" y="1642271"/>
            <a:ext cx="3894739" cy="275817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D7AAAC-D69D-4BDB-8607-C88256061E6C}"/>
              </a:ext>
            </a:extLst>
          </p:cNvPr>
          <p:cNvCxnSpPr>
            <a:cxnSpLocks/>
          </p:cNvCxnSpPr>
          <p:nvPr/>
        </p:nvCxnSpPr>
        <p:spPr>
          <a:xfrm>
            <a:off x="5005242" y="1523103"/>
            <a:ext cx="2982" cy="3314700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792557" y="4400450"/>
            <a:ext cx="287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 Basement Slab Design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5803375" y="4465333"/>
            <a:ext cx="287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 Ground Floor Slab Design</a:t>
            </a:r>
          </a:p>
        </p:txBody>
      </p:sp>
    </p:spTree>
    <p:extLst>
      <p:ext uri="{BB962C8B-B14F-4D97-AF65-F5344CB8AC3E}">
        <p14:creationId xmlns:p14="http://schemas.microsoft.com/office/powerpoint/2010/main" val="265237358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253181" y="1076087"/>
            <a:ext cx="164229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Slab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25" y="1588865"/>
            <a:ext cx="4326850" cy="30755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7540" y="1904496"/>
            <a:ext cx="4561242" cy="2759955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8D7AAAC-D69D-4BDB-8607-C88256061E6C}"/>
              </a:ext>
            </a:extLst>
          </p:cNvPr>
          <p:cNvCxnSpPr>
            <a:cxnSpLocks/>
          </p:cNvCxnSpPr>
          <p:nvPr/>
        </p:nvCxnSpPr>
        <p:spPr>
          <a:xfrm>
            <a:off x="4536768" y="1588865"/>
            <a:ext cx="2982" cy="3314700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712509" y="4664451"/>
            <a:ext cx="287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 First Floor Slab Design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5361606" y="4629033"/>
            <a:ext cx="287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 Second Floor Slab Design</a:t>
            </a:r>
          </a:p>
        </p:txBody>
      </p:sp>
    </p:spTree>
    <p:extLst>
      <p:ext uri="{BB962C8B-B14F-4D97-AF65-F5344CB8AC3E}">
        <p14:creationId xmlns:p14="http://schemas.microsoft.com/office/powerpoint/2010/main" val="41176830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253181" y="1076087"/>
            <a:ext cx="164229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Slab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8D7AAAC-D69D-4BDB-8607-C88256061E6C}"/>
              </a:ext>
            </a:extLst>
          </p:cNvPr>
          <p:cNvCxnSpPr>
            <a:cxnSpLocks/>
          </p:cNvCxnSpPr>
          <p:nvPr/>
        </p:nvCxnSpPr>
        <p:spPr>
          <a:xfrm>
            <a:off x="4527493" y="1362953"/>
            <a:ext cx="2982" cy="3314700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1074328" y="3912394"/>
            <a:ext cx="252447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Two Way Ribbed Slab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5825734" y="3912394"/>
            <a:ext cx="290066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One Way Ribbed Slab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820" y="1619174"/>
            <a:ext cx="4109485" cy="204316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6663" y="1590880"/>
            <a:ext cx="4260056" cy="20714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795457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49C31C7-A532-46CB-95F7-44E383D89D8E}"/>
              </a:ext>
            </a:extLst>
          </p:cNvPr>
          <p:cNvSpPr txBox="1">
            <a:spLocks/>
          </p:cNvSpPr>
          <p:nvPr/>
        </p:nvSpPr>
        <p:spPr>
          <a:xfrm>
            <a:off x="790975" y="4330049"/>
            <a:ext cx="3429675" cy="80693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300000"/>
              </a:lnSpc>
            </a:pPr>
            <a:r>
              <a:rPr lang="en-GB" b="1" dirty="0">
                <a:solidFill>
                  <a:schemeClr val="tx2"/>
                </a:solidFill>
              </a:rPr>
              <a:t>Basement Column Distribution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24" y="1807053"/>
            <a:ext cx="4405776" cy="25229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49C31C7-A532-46CB-95F7-44E383D89D8E}"/>
              </a:ext>
            </a:extLst>
          </p:cNvPr>
          <p:cNvSpPr txBox="1">
            <a:spLocks/>
          </p:cNvSpPr>
          <p:nvPr/>
        </p:nvSpPr>
        <p:spPr>
          <a:xfrm>
            <a:off x="5258864" y="4336561"/>
            <a:ext cx="3429675" cy="80693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300000"/>
              </a:lnSpc>
            </a:pPr>
            <a:r>
              <a:rPr lang="en-GB" b="1" dirty="0">
                <a:solidFill>
                  <a:schemeClr val="tx2"/>
                </a:solidFill>
              </a:rPr>
              <a:t>Ground Floor Column Distribution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D7AAAC-D69D-4BDB-8607-C88256061E6C}"/>
              </a:ext>
            </a:extLst>
          </p:cNvPr>
          <p:cNvCxnSpPr>
            <a:cxnSpLocks/>
          </p:cNvCxnSpPr>
          <p:nvPr/>
        </p:nvCxnSpPr>
        <p:spPr>
          <a:xfrm>
            <a:off x="4651135" y="1112791"/>
            <a:ext cx="11183" cy="3914999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7589" y="1436352"/>
            <a:ext cx="3790950" cy="29002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127723" y="1056288"/>
            <a:ext cx="2206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Columns Design</a:t>
            </a:r>
          </a:p>
        </p:txBody>
      </p:sp>
    </p:spTree>
    <p:extLst>
      <p:ext uri="{BB962C8B-B14F-4D97-AF65-F5344CB8AC3E}">
        <p14:creationId xmlns:p14="http://schemas.microsoft.com/office/powerpoint/2010/main" val="234892800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49C31C7-A532-46CB-95F7-44E383D89D8E}"/>
              </a:ext>
            </a:extLst>
          </p:cNvPr>
          <p:cNvSpPr txBox="1">
            <a:spLocks/>
          </p:cNvSpPr>
          <p:nvPr/>
        </p:nvSpPr>
        <p:spPr>
          <a:xfrm>
            <a:off x="586891" y="4263258"/>
            <a:ext cx="3000185" cy="66675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300000"/>
              </a:lnSpc>
            </a:pPr>
            <a:r>
              <a:rPr lang="en-GB" b="1" dirty="0">
                <a:solidFill>
                  <a:schemeClr val="tx2"/>
                </a:solidFill>
              </a:rPr>
              <a:t>First Floor Column Distribution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961" y="1577812"/>
            <a:ext cx="3463637" cy="280848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8D7AAAC-D69D-4BDB-8607-C88256061E6C}"/>
              </a:ext>
            </a:extLst>
          </p:cNvPr>
          <p:cNvCxnSpPr>
            <a:cxnSpLocks/>
          </p:cNvCxnSpPr>
          <p:nvPr/>
        </p:nvCxnSpPr>
        <p:spPr>
          <a:xfrm flipH="1">
            <a:off x="4210050" y="1140311"/>
            <a:ext cx="44349" cy="3694473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49C31C7-A532-46CB-95F7-44E383D89D8E}"/>
              </a:ext>
            </a:extLst>
          </p:cNvPr>
          <p:cNvSpPr txBox="1">
            <a:spLocks/>
          </p:cNvSpPr>
          <p:nvPr/>
        </p:nvSpPr>
        <p:spPr>
          <a:xfrm>
            <a:off x="5044362" y="4263258"/>
            <a:ext cx="3362141" cy="66675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300000"/>
              </a:lnSpc>
            </a:pPr>
            <a:r>
              <a:rPr lang="en-GB" b="1" dirty="0">
                <a:solidFill>
                  <a:schemeClr val="tx2"/>
                </a:solidFill>
              </a:rPr>
              <a:t>Second Floor Column Distribution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7129" y="1577812"/>
            <a:ext cx="3689374" cy="28084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233979" y="1034100"/>
            <a:ext cx="1853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Columns Design</a:t>
            </a:r>
          </a:p>
        </p:txBody>
      </p:sp>
    </p:spTree>
    <p:extLst>
      <p:ext uri="{BB962C8B-B14F-4D97-AF65-F5344CB8AC3E}">
        <p14:creationId xmlns:p14="http://schemas.microsoft.com/office/powerpoint/2010/main" val="2558899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F1161-06C0-4AFE-B164-2F269E944B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– Site Location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0E0A38-B3CB-4834-B94C-C8CB04F86E95}"/>
              </a:ext>
            </a:extLst>
          </p:cNvPr>
          <p:cNvSpPr txBox="1"/>
          <p:nvPr/>
        </p:nvSpPr>
        <p:spPr>
          <a:xfrm>
            <a:off x="0" y="1737359"/>
            <a:ext cx="3905428" cy="21882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8750" lvl="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</a:pPr>
            <a:r>
              <a:rPr lang="en-US" sz="1400" dirty="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rPr>
              <a:t>The proposed architectural site for the project has been changed from Al-</a:t>
            </a:r>
            <a:r>
              <a:rPr lang="en-US" sz="1400" dirty="0" err="1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rPr>
              <a:t>Basateen</a:t>
            </a:r>
            <a:r>
              <a:rPr lang="en-US" sz="1400" dirty="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rPr>
              <a:t> Street to Al-</a:t>
            </a:r>
            <a:r>
              <a:rPr lang="en-US" sz="1400" dirty="0" err="1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rPr>
              <a:t>Maajin</a:t>
            </a:r>
            <a:r>
              <a:rPr lang="en-US" sz="1400" dirty="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rPr>
              <a:t> area, so that it is farther from the Nablus Municipal Library with a total distance of 1.85 km distance from the city center.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71ADA2-BEAE-4106-8A29-DAF7F50B79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41597" y="1034100"/>
            <a:ext cx="5012400" cy="4056547"/>
          </a:xfrm>
          <a:prstGeom prst="rect">
            <a:avLst/>
          </a:prstGeom>
          <a:solidFill>
            <a:srgbClr val="000000">
              <a:shade val="95000"/>
            </a:srgbClr>
          </a:solidFill>
          <a:ln w="3175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03B1B95-F663-4185-AD96-B422C8D4B1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duotone>
              <a:prstClr val="black"/>
              <a:schemeClr val="tx2">
                <a:lumMod val="5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1370" y="1737359"/>
            <a:ext cx="508086" cy="4421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545188-47C8-459B-9311-09B79798C65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tx2">
                <a:lumMod val="50000"/>
                <a:tint val="45000"/>
                <a:satMod val="400000"/>
              </a:schemeClr>
            </a:duotone>
          </a:blip>
          <a:srcRect b="14061"/>
          <a:stretch/>
        </p:blipFill>
        <p:spPr>
          <a:xfrm>
            <a:off x="7262593" y="3642360"/>
            <a:ext cx="535461" cy="46704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999B88-75E5-4BE1-9AD2-20202AC41F6C}"/>
              </a:ext>
            </a:extLst>
          </p:cNvPr>
          <p:cNvCxnSpPr>
            <a:cxnSpLocks/>
          </p:cNvCxnSpPr>
          <p:nvPr/>
        </p:nvCxnSpPr>
        <p:spPr>
          <a:xfrm flipH="1" flipV="1">
            <a:off x="5415413" y="2180887"/>
            <a:ext cx="2114910" cy="192718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153451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18768"/>
            <a:ext cx="5012400" cy="314100"/>
          </a:xfrm>
        </p:spPr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253180" y="1076087"/>
            <a:ext cx="229638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Columns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3182" y="1721223"/>
          <a:ext cx="8673221" cy="2923988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8244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2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61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63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28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11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118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2661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62196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7309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Column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 (cm)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 (cm)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Rebar Percentage (%)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Longitudinal Reinforcement (cm2)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Bar diameter (mm)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Bar area (cm2)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# of Bars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Stirrups at the Middle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Stirrups at Supports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09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C1 (Corner Column)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2.031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fi 10/150 mm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fi 10/150 mm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09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C2 (Edge Column)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fi 10/120 mm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fi 10/120 mm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09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C3 (Middle Column)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fi 10/120 mm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 fi 10/120 mm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39277" y="1537499"/>
            <a:ext cx="7987126" cy="40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45657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Columns Design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6796"/>
            <a:ext cx="8896001" cy="304381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63349" y="1107995"/>
            <a:ext cx="2253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Columns Design</a:t>
            </a:r>
          </a:p>
        </p:txBody>
      </p:sp>
    </p:spTree>
    <p:extLst>
      <p:ext uri="{BB962C8B-B14F-4D97-AF65-F5344CB8AC3E}">
        <p14:creationId xmlns:p14="http://schemas.microsoft.com/office/powerpoint/2010/main" val="144442035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49C31C7-A532-46CB-95F7-44E383D89D8E}"/>
              </a:ext>
            </a:extLst>
          </p:cNvPr>
          <p:cNvSpPr txBox="1">
            <a:spLocks/>
          </p:cNvSpPr>
          <p:nvPr/>
        </p:nvSpPr>
        <p:spPr>
          <a:xfrm>
            <a:off x="1095797" y="4330049"/>
            <a:ext cx="3429675" cy="80693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300000"/>
              </a:lnSpc>
            </a:pPr>
            <a:r>
              <a:rPr lang="en-GB" b="1" dirty="0">
                <a:solidFill>
                  <a:schemeClr val="tx2"/>
                </a:solidFill>
              </a:rPr>
              <a:t>Basement Beams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49C31C7-A532-46CB-95F7-44E383D89D8E}"/>
              </a:ext>
            </a:extLst>
          </p:cNvPr>
          <p:cNvSpPr txBox="1">
            <a:spLocks/>
          </p:cNvSpPr>
          <p:nvPr/>
        </p:nvSpPr>
        <p:spPr>
          <a:xfrm>
            <a:off x="5493546" y="4336561"/>
            <a:ext cx="3429675" cy="80693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300000"/>
              </a:lnSpc>
            </a:pPr>
            <a:r>
              <a:rPr lang="en-GB" b="1" dirty="0">
                <a:solidFill>
                  <a:schemeClr val="tx2"/>
                </a:solidFill>
              </a:rPr>
              <a:t>Ground Floor Beams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D7AAAC-D69D-4BDB-8607-C88256061E6C}"/>
              </a:ext>
            </a:extLst>
          </p:cNvPr>
          <p:cNvCxnSpPr>
            <a:cxnSpLocks/>
          </p:cNvCxnSpPr>
          <p:nvPr/>
        </p:nvCxnSpPr>
        <p:spPr>
          <a:xfrm>
            <a:off x="4651135" y="1112791"/>
            <a:ext cx="11183" cy="3914999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27723" y="1056288"/>
            <a:ext cx="2206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Beams Design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23" y="2945616"/>
            <a:ext cx="4323064" cy="13909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3745" y="1204383"/>
            <a:ext cx="4105566" cy="312566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8113309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49C31C7-A532-46CB-95F7-44E383D89D8E}"/>
              </a:ext>
            </a:extLst>
          </p:cNvPr>
          <p:cNvSpPr txBox="1">
            <a:spLocks/>
          </p:cNvSpPr>
          <p:nvPr/>
        </p:nvSpPr>
        <p:spPr>
          <a:xfrm>
            <a:off x="1095797" y="4330049"/>
            <a:ext cx="3429675" cy="80693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300000"/>
              </a:lnSpc>
            </a:pPr>
            <a:r>
              <a:rPr lang="en-GB" b="1" dirty="0">
                <a:solidFill>
                  <a:schemeClr val="tx2"/>
                </a:solidFill>
              </a:rPr>
              <a:t>First Floor Beams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49C31C7-A532-46CB-95F7-44E383D89D8E}"/>
              </a:ext>
            </a:extLst>
          </p:cNvPr>
          <p:cNvSpPr txBox="1">
            <a:spLocks/>
          </p:cNvSpPr>
          <p:nvPr/>
        </p:nvSpPr>
        <p:spPr>
          <a:xfrm>
            <a:off x="5493546" y="4336561"/>
            <a:ext cx="3429675" cy="80693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300000"/>
              </a:lnSpc>
            </a:pPr>
            <a:r>
              <a:rPr lang="en-GB" b="1" dirty="0">
                <a:solidFill>
                  <a:schemeClr val="tx2"/>
                </a:solidFill>
              </a:rPr>
              <a:t>Second Floor Beams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D7AAAC-D69D-4BDB-8607-C88256061E6C}"/>
              </a:ext>
            </a:extLst>
          </p:cNvPr>
          <p:cNvCxnSpPr>
            <a:cxnSpLocks/>
          </p:cNvCxnSpPr>
          <p:nvPr/>
        </p:nvCxnSpPr>
        <p:spPr>
          <a:xfrm>
            <a:off x="4407610" y="1059426"/>
            <a:ext cx="11183" cy="3914999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27723" y="1056288"/>
            <a:ext cx="2206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Beams Design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068" y="1638300"/>
            <a:ext cx="3953442" cy="294774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968" y="1892300"/>
            <a:ext cx="4414956" cy="269374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1702106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3" y="1056288"/>
            <a:ext cx="2206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Beams Design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31066" y="1721224"/>
          <a:ext cx="6439136" cy="2678653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330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3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33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45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78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34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Beam Label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Width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Depth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Bottom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Top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 </a:t>
                      </a:r>
                      <a:r>
                        <a:rPr lang="en-US" sz="1200">
                          <a:effectLst/>
                        </a:rPr>
                        <a:t>Ø</a:t>
                      </a:r>
                      <a:r>
                        <a:rPr lang="en-US" sz="1100">
                          <a:effectLst/>
                        </a:rPr>
                        <a:t> 18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 </a:t>
                      </a:r>
                      <a:r>
                        <a:rPr lang="en-US" sz="1200">
                          <a:effectLst/>
                        </a:rPr>
                        <a:t>Ø</a:t>
                      </a:r>
                      <a:r>
                        <a:rPr lang="en-US" sz="1100">
                          <a:effectLst/>
                        </a:rPr>
                        <a:t> 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 </a:t>
                      </a:r>
                      <a:r>
                        <a:rPr lang="en-US" sz="1200">
                          <a:effectLst/>
                        </a:rPr>
                        <a:t>Ø</a:t>
                      </a:r>
                      <a:r>
                        <a:rPr lang="en-US" sz="1100">
                          <a:effectLst/>
                        </a:rPr>
                        <a:t> 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</a:t>
                      </a:r>
                      <a:r>
                        <a:rPr lang="en-US" sz="1200">
                          <a:effectLst/>
                        </a:rPr>
                        <a:t>Ø</a:t>
                      </a:r>
                      <a:r>
                        <a:rPr lang="en-US" sz="1100">
                          <a:effectLst/>
                        </a:rPr>
                        <a:t> 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 </a:t>
                      </a:r>
                      <a:r>
                        <a:rPr lang="en-US" sz="1200">
                          <a:effectLst/>
                        </a:rPr>
                        <a:t>Ø</a:t>
                      </a:r>
                      <a:r>
                        <a:rPr lang="en-US" sz="1100">
                          <a:effectLst/>
                        </a:rPr>
                        <a:t> 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 </a:t>
                      </a:r>
                      <a:r>
                        <a:rPr lang="en-US" sz="1200">
                          <a:effectLst/>
                        </a:rPr>
                        <a:t>Ø</a:t>
                      </a:r>
                      <a:r>
                        <a:rPr lang="en-US" sz="1100">
                          <a:effectLst/>
                        </a:rPr>
                        <a:t> 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 </a:t>
                      </a:r>
                      <a:r>
                        <a:rPr lang="en-US" sz="1200">
                          <a:effectLst/>
                        </a:rPr>
                        <a:t>Ø</a:t>
                      </a:r>
                      <a:r>
                        <a:rPr lang="en-US" sz="1100">
                          <a:effectLst/>
                        </a:rPr>
                        <a:t> 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 </a:t>
                      </a:r>
                      <a:r>
                        <a:rPr lang="en-US" sz="1200">
                          <a:effectLst/>
                        </a:rPr>
                        <a:t>Ø</a:t>
                      </a:r>
                      <a:r>
                        <a:rPr lang="en-US" sz="1100">
                          <a:effectLst/>
                        </a:rPr>
                        <a:t> 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 </a:t>
                      </a:r>
                      <a:r>
                        <a:rPr lang="en-US" sz="1200">
                          <a:effectLst/>
                        </a:rPr>
                        <a:t>Ø</a:t>
                      </a:r>
                      <a:r>
                        <a:rPr lang="en-US" sz="1100">
                          <a:effectLst/>
                        </a:rPr>
                        <a:t> 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 </a:t>
                      </a:r>
                      <a:r>
                        <a:rPr lang="en-US" sz="1200">
                          <a:effectLst/>
                        </a:rPr>
                        <a:t>Ø</a:t>
                      </a:r>
                      <a:r>
                        <a:rPr lang="en-US" sz="1100">
                          <a:effectLst/>
                        </a:rPr>
                        <a:t> 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71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 </a:t>
                      </a:r>
                      <a:r>
                        <a:rPr lang="en-US" sz="1200">
                          <a:effectLst/>
                        </a:rPr>
                        <a:t>Ø</a:t>
                      </a:r>
                      <a:r>
                        <a:rPr lang="en-US" sz="1100">
                          <a:effectLst/>
                        </a:rPr>
                        <a:t> 18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 </a:t>
                      </a:r>
                      <a:r>
                        <a:rPr lang="en-US" sz="1200" dirty="0">
                          <a:effectLst/>
                        </a:rPr>
                        <a:t>Ø</a:t>
                      </a:r>
                      <a:r>
                        <a:rPr lang="en-US" sz="1100" dirty="0">
                          <a:effectLst/>
                        </a:rPr>
                        <a:t> 25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084954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3" y="1056288"/>
            <a:ext cx="2206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Beams Design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23" y="1645920"/>
            <a:ext cx="2673272" cy="12574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6206" y="1645920"/>
            <a:ext cx="2506200" cy="12631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7618" y="1645920"/>
            <a:ext cx="2275119" cy="12574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265" y="3353821"/>
            <a:ext cx="2582730" cy="13713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7618" y="3353821"/>
            <a:ext cx="2361174" cy="13535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96205" y="3353821"/>
            <a:ext cx="2506201" cy="134132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1359728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3" y="1056288"/>
            <a:ext cx="2206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Beams Design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573" y="1731980"/>
            <a:ext cx="8656305" cy="258174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3632231" y="4313727"/>
            <a:ext cx="24458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Frame Section</a:t>
            </a:r>
          </a:p>
        </p:txBody>
      </p:sp>
    </p:spTree>
    <p:extLst>
      <p:ext uri="{BB962C8B-B14F-4D97-AF65-F5344CB8AC3E}">
        <p14:creationId xmlns:p14="http://schemas.microsoft.com/office/powerpoint/2010/main" val="396988239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162322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Foundations Design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27722" y="2029209"/>
            <a:ext cx="5122010" cy="2068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Mat Foundation</a:t>
            </a:r>
          </a:p>
          <a:p>
            <a:pPr lvl="0"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Single Footings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Wall Footings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3337" y="1659876"/>
            <a:ext cx="5575331" cy="2058815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50710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56288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Foundations Design – Mat Foundation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1" y="1651521"/>
            <a:ext cx="8783276" cy="323895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1567221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56288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Foundations Design – Mat Foundation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22" y="1759518"/>
            <a:ext cx="8869013" cy="28293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85981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1283-3FDA-4461-B4C7-68579D2C91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622" y="720000"/>
            <a:ext cx="5012400" cy="314100"/>
          </a:xfrm>
        </p:spPr>
        <p:txBody>
          <a:bodyPr/>
          <a:lstStyle/>
          <a:p>
            <a:r>
              <a:rPr lang="en-US" dirty="0"/>
              <a:t>Introduction - Methodology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ED8A52-AD57-4E70-945E-1A57C27233E5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31258" y="1034100"/>
            <a:ext cx="8481484" cy="402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87071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56288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Foundations Design – Single Footings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75764" y="1828799"/>
          <a:ext cx="6572922" cy="226986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095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54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54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54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54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186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Type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Label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 (mm)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 (m)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 (m)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 (mm)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0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FT1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1,2,5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0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FT2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6,7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0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FT3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3,4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71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FT4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660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1868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56288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Foundations Design – Single Footings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524" y="1555384"/>
            <a:ext cx="6061224" cy="34012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2705822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56288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Foundations Design – Single Footings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85" y="1813322"/>
            <a:ext cx="2086823" cy="18873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408" y="1813322"/>
            <a:ext cx="2171657" cy="18873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0520" y="1813322"/>
            <a:ext cx="2166145" cy="188730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8D7AAAC-D69D-4BDB-8607-C88256061E6C}"/>
              </a:ext>
            </a:extLst>
          </p:cNvPr>
          <p:cNvCxnSpPr>
            <a:cxnSpLocks/>
          </p:cNvCxnSpPr>
          <p:nvPr/>
        </p:nvCxnSpPr>
        <p:spPr>
          <a:xfrm>
            <a:off x="4525518" y="1056288"/>
            <a:ext cx="11183" cy="3914999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7210" y="1805477"/>
            <a:ext cx="1977849" cy="189515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7623478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56288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Foundations Design – Single Footings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8D7AAAC-D69D-4BDB-8607-C88256061E6C}"/>
              </a:ext>
            </a:extLst>
          </p:cNvPr>
          <p:cNvCxnSpPr>
            <a:cxnSpLocks/>
          </p:cNvCxnSpPr>
          <p:nvPr/>
        </p:nvCxnSpPr>
        <p:spPr>
          <a:xfrm>
            <a:off x="4557550" y="1056288"/>
            <a:ext cx="11183" cy="3914999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774" y="1609151"/>
            <a:ext cx="2234712" cy="19086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7284" y="1609151"/>
            <a:ext cx="2024149" cy="19086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1167" y="1609152"/>
            <a:ext cx="2230711" cy="19086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61" y="1609151"/>
            <a:ext cx="2146580" cy="190868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1201998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4BC8-04ED-43FC-9BCA-DD39BE121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Aspects – Structural Elements 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722" y="1056288"/>
            <a:ext cx="4379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Foundations Design – wall  Footing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711" y="1583488"/>
            <a:ext cx="2575374" cy="3122980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E646E1-7F9A-4E28-9EB0-877373074F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76"/>
          <a:stretch/>
        </p:blipFill>
        <p:spPr>
          <a:xfrm>
            <a:off x="5170244" y="1583485"/>
            <a:ext cx="3227273" cy="2952901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8A5EF72-3275-41B2-9717-6DF8C7614C75}"/>
              </a:ext>
            </a:extLst>
          </p:cNvPr>
          <p:cNvCxnSpPr>
            <a:cxnSpLocks/>
          </p:cNvCxnSpPr>
          <p:nvPr/>
        </p:nvCxnSpPr>
        <p:spPr>
          <a:xfrm>
            <a:off x="4644391" y="1102437"/>
            <a:ext cx="11183" cy="3914999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E721716-E4EC-4E44-96E2-E7D47B9A2047}"/>
              </a:ext>
            </a:extLst>
          </p:cNvPr>
          <p:cNvSpPr txBox="1"/>
          <p:nvPr/>
        </p:nvSpPr>
        <p:spPr>
          <a:xfrm>
            <a:off x="5632502" y="4709659"/>
            <a:ext cx="2673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Footing Type 4 – 3D Detailing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D680A7-6080-4AD1-B929-34146F221793}"/>
              </a:ext>
            </a:extLst>
          </p:cNvPr>
          <p:cNvSpPr txBox="1"/>
          <p:nvPr/>
        </p:nvSpPr>
        <p:spPr>
          <a:xfrm>
            <a:off x="790975" y="4727169"/>
            <a:ext cx="2673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Wall Footing Detailing</a:t>
            </a:r>
          </a:p>
        </p:txBody>
      </p:sp>
    </p:spTree>
    <p:extLst>
      <p:ext uri="{BB962C8B-B14F-4D97-AF65-F5344CB8AC3E}">
        <p14:creationId xmlns:p14="http://schemas.microsoft.com/office/powerpoint/2010/main" val="250429690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B147E-431D-4CE6-97CF-66735A8F74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312" y="1380894"/>
            <a:ext cx="3930720" cy="971122"/>
          </a:xfrm>
        </p:spPr>
        <p:txBody>
          <a:bodyPr/>
          <a:lstStyle/>
          <a:p>
            <a:r>
              <a:rPr lang="en-US" dirty="0"/>
              <a:t>Electro-Mechanical Aspects</a:t>
            </a:r>
          </a:p>
        </p:txBody>
      </p:sp>
      <p:sp>
        <p:nvSpPr>
          <p:cNvPr id="9" name="Google Shape;1191;p32">
            <a:extLst>
              <a:ext uri="{FF2B5EF4-FFF2-40B4-BE49-F238E27FC236}">
                <a16:creationId xmlns:a16="http://schemas.microsoft.com/office/drawing/2014/main" id="{A4DE4E9D-565A-43F9-A076-5AA1099D2C04}"/>
              </a:ext>
            </a:extLst>
          </p:cNvPr>
          <p:cNvSpPr txBox="1"/>
          <p:nvPr/>
        </p:nvSpPr>
        <p:spPr>
          <a:xfrm>
            <a:off x="7633197" y="3107880"/>
            <a:ext cx="1598100" cy="54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20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Water Supply and Drainage</a:t>
            </a:r>
            <a:endParaRPr sz="1200" dirty="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0" name="Google Shape;1192;p32">
            <a:extLst>
              <a:ext uri="{FF2B5EF4-FFF2-40B4-BE49-F238E27FC236}">
                <a16:creationId xmlns:a16="http://schemas.microsoft.com/office/drawing/2014/main" id="{C16525DC-5D03-492F-9532-914A89AC4E7B}"/>
              </a:ext>
            </a:extLst>
          </p:cNvPr>
          <p:cNvSpPr txBox="1"/>
          <p:nvPr/>
        </p:nvSpPr>
        <p:spPr>
          <a:xfrm>
            <a:off x="2361842" y="2417536"/>
            <a:ext cx="2223196" cy="4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HVAC System</a:t>
            </a:r>
            <a:endParaRPr sz="1200" dirty="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1" name="Google Shape;1193;p32">
            <a:extLst>
              <a:ext uri="{FF2B5EF4-FFF2-40B4-BE49-F238E27FC236}">
                <a16:creationId xmlns:a16="http://schemas.microsoft.com/office/drawing/2014/main" id="{BECCFEF3-BBA5-4A58-B9C0-08E991975ED3}"/>
              </a:ext>
            </a:extLst>
          </p:cNvPr>
          <p:cNvSpPr txBox="1"/>
          <p:nvPr/>
        </p:nvSpPr>
        <p:spPr>
          <a:xfrm>
            <a:off x="7633197" y="1835376"/>
            <a:ext cx="1673700" cy="4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Power Design</a:t>
            </a:r>
            <a:endParaRPr sz="1200" dirty="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2" name="Google Shape;1194;p32">
            <a:extLst>
              <a:ext uri="{FF2B5EF4-FFF2-40B4-BE49-F238E27FC236}">
                <a16:creationId xmlns:a16="http://schemas.microsoft.com/office/drawing/2014/main" id="{9B3544EE-54EA-415D-853F-FF4E784B463D}"/>
              </a:ext>
            </a:extLst>
          </p:cNvPr>
          <p:cNvSpPr txBox="1"/>
          <p:nvPr/>
        </p:nvSpPr>
        <p:spPr>
          <a:xfrm>
            <a:off x="3505200" y="3542335"/>
            <a:ext cx="1704341" cy="4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20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Acoustical Design</a:t>
            </a:r>
            <a:endParaRPr sz="1200" dirty="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3" name="Google Shape;1195;p32">
            <a:extLst>
              <a:ext uri="{FF2B5EF4-FFF2-40B4-BE49-F238E27FC236}">
                <a16:creationId xmlns:a16="http://schemas.microsoft.com/office/drawing/2014/main" id="{F3338828-6AB0-41E7-9C51-1B497A742EEA}"/>
              </a:ext>
            </a:extLst>
          </p:cNvPr>
          <p:cNvSpPr txBox="1"/>
          <p:nvPr/>
        </p:nvSpPr>
        <p:spPr>
          <a:xfrm>
            <a:off x="3626164" y="985785"/>
            <a:ext cx="1844700" cy="4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Artificial Lighting</a:t>
            </a:r>
            <a:endParaRPr sz="1200" dirty="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4" name="Google Shape;1196;p32">
            <a:extLst>
              <a:ext uri="{FF2B5EF4-FFF2-40B4-BE49-F238E27FC236}">
                <a16:creationId xmlns:a16="http://schemas.microsoft.com/office/drawing/2014/main" id="{73B1A101-4E2F-4AD0-949A-123CF3F8DB9B}"/>
              </a:ext>
            </a:extLst>
          </p:cNvPr>
          <p:cNvSpPr/>
          <p:nvPr/>
        </p:nvSpPr>
        <p:spPr>
          <a:xfrm>
            <a:off x="4973402" y="1335165"/>
            <a:ext cx="2223196" cy="2867711"/>
          </a:xfrm>
          <a:custGeom>
            <a:avLst/>
            <a:gdLst/>
            <a:ahLst/>
            <a:cxnLst/>
            <a:rect l="l" t="t" r="r" b="b"/>
            <a:pathLst>
              <a:path w="138366" h="178479" extrusionOk="0">
                <a:moveTo>
                  <a:pt x="65053" y="1"/>
                </a:moveTo>
                <a:lnTo>
                  <a:pt x="65053" y="35048"/>
                </a:lnTo>
                <a:cubicBezTo>
                  <a:pt x="65053" y="46401"/>
                  <a:pt x="74287" y="55635"/>
                  <a:pt x="85640" y="55635"/>
                </a:cubicBezTo>
                <a:lnTo>
                  <a:pt x="111253" y="55635"/>
                </a:lnTo>
                <a:cubicBezTo>
                  <a:pt x="115118" y="55635"/>
                  <a:pt x="118242" y="58790"/>
                  <a:pt x="118203" y="62655"/>
                </a:cubicBezTo>
                <a:cubicBezTo>
                  <a:pt x="118162" y="66450"/>
                  <a:pt x="115046" y="69535"/>
                  <a:pt x="111253" y="69535"/>
                </a:cubicBezTo>
                <a:lnTo>
                  <a:pt x="32647" y="69535"/>
                </a:lnTo>
                <a:cubicBezTo>
                  <a:pt x="14645" y="69535"/>
                  <a:pt x="1" y="84182"/>
                  <a:pt x="1" y="102181"/>
                </a:cubicBezTo>
                <a:cubicBezTo>
                  <a:pt x="1" y="120183"/>
                  <a:pt x="14647" y="134827"/>
                  <a:pt x="32647" y="134827"/>
                </a:cubicBezTo>
                <a:lnTo>
                  <a:pt x="107026" y="134827"/>
                </a:lnTo>
                <a:cubicBezTo>
                  <a:pt x="113814" y="134827"/>
                  <a:pt x="119335" y="140351"/>
                  <a:pt x="119335" y="147139"/>
                </a:cubicBezTo>
                <a:cubicBezTo>
                  <a:pt x="119335" y="153925"/>
                  <a:pt x="113814" y="159448"/>
                  <a:pt x="107026" y="159448"/>
                </a:cubicBezTo>
                <a:lnTo>
                  <a:pt x="65223" y="159448"/>
                </a:lnTo>
                <a:lnTo>
                  <a:pt x="65223" y="178479"/>
                </a:lnTo>
                <a:lnTo>
                  <a:pt x="107026" y="178479"/>
                </a:lnTo>
                <a:cubicBezTo>
                  <a:pt x="124308" y="178479"/>
                  <a:pt x="138365" y="164418"/>
                  <a:pt x="138365" y="147139"/>
                </a:cubicBezTo>
                <a:cubicBezTo>
                  <a:pt x="138365" y="129857"/>
                  <a:pt x="124308" y="115797"/>
                  <a:pt x="107026" y="115797"/>
                </a:cubicBezTo>
                <a:lnTo>
                  <a:pt x="32647" y="115797"/>
                </a:lnTo>
                <a:cubicBezTo>
                  <a:pt x="25136" y="115797"/>
                  <a:pt x="19029" y="109690"/>
                  <a:pt x="19029" y="102181"/>
                </a:cubicBezTo>
                <a:cubicBezTo>
                  <a:pt x="19029" y="94673"/>
                  <a:pt x="25138" y="88566"/>
                  <a:pt x="32647" y="88566"/>
                </a:cubicBezTo>
                <a:lnTo>
                  <a:pt x="111255" y="88566"/>
                </a:lnTo>
                <a:cubicBezTo>
                  <a:pt x="125436" y="88566"/>
                  <a:pt x="137090" y="77028"/>
                  <a:pt x="137234" y="62847"/>
                </a:cubicBezTo>
                <a:cubicBezTo>
                  <a:pt x="137301" y="55858"/>
                  <a:pt x="134632" y="49273"/>
                  <a:pt x="129715" y="44308"/>
                </a:cubicBezTo>
                <a:cubicBezTo>
                  <a:pt x="124799" y="39340"/>
                  <a:pt x="118242" y="36607"/>
                  <a:pt x="111255" y="36607"/>
                </a:cubicBezTo>
                <a:lnTo>
                  <a:pt x="85640" y="36607"/>
                </a:lnTo>
                <a:cubicBezTo>
                  <a:pt x="84781" y="36604"/>
                  <a:pt x="84084" y="35907"/>
                  <a:pt x="84084" y="35048"/>
                </a:cubicBezTo>
                <a:lnTo>
                  <a:pt x="84084" y="1"/>
                </a:lnTo>
                <a:close/>
              </a:path>
            </a:pathLst>
          </a:custGeom>
          <a:solidFill>
            <a:srgbClr val="ADD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197;p32">
            <a:extLst>
              <a:ext uri="{FF2B5EF4-FFF2-40B4-BE49-F238E27FC236}">
                <a16:creationId xmlns:a16="http://schemas.microsoft.com/office/drawing/2014/main" id="{7305300A-9711-4192-A3E6-9F8CB7F7F1BF}"/>
              </a:ext>
            </a:extLst>
          </p:cNvPr>
          <p:cNvSpPr/>
          <p:nvPr/>
        </p:nvSpPr>
        <p:spPr>
          <a:xfrm>
            <a:off x="6021373" y="3687785"/>
            <a:ext cx="1175225" cy="515092"/>
          </a:xfrm>
          <a:custGeom>
            <a:avLst/>
            <a:gdLst/>
            <a:ahLst/>
            <a:cxnLst/>
            <a:rect l="l" t="t" r="r" b="b"/>
            <a:pathLst>
              <a:path w="73143" h="32058" extrusionOk="0">
                <a:moveTo>
                  <a:pt x="54091" y="1"/>
                </a:moveTo>
                <a:cubicBezTo>
                  <a:pt x="54104" y="237"/>
                  <a:pt x="54112" y="476"/>
                  <a:pt x="54112" y="715"/>
                </a:cubicBezTo>
                <a:cubicBezTo>
                  <a:pt x="54112" y="7504"/>
                  <a:pt x="48591" y="13027"/>
                  <a:pt x="41803" y="13027"/>
                </a:cubicBezTo>
                <a:lnTo>
                  <a:pt x="0" y="13027"/>
                </a:lnTo>
                <a:lnTo>
                  <a:pt x="0" y="32058"/>
                </a:lnTo>
                <a:lnTo>
                  <a:pt x="41803" y="32058"/>
                </a:lnTo>
                <a:cubicBezTo>
                  <a:pt x="59085" y="32058"/>
                  <a:pt x="73142" y="17997"/>
                  <a:pt x="73142" y="715"/>
                </a:cubicBezTo>
                <a:cubicBezTo>
                  <a:pt x="73142" y="476"/>
                  <a:pt x="73129" y="240"/>
                  <a:pt x="73124" y="1"/>
                </a:cubicBezTo>
                <a:close/>
              </a:path>
            </a:pathLst>
          </a:custGeom>
          <a:solidFill>
            <a:srgbClr val="66AA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198;p32">
            <a:extLst>
              <a:ext uri="{FF2B5EF4-FFF2-40B4-BE49-F238E27FC236}">
                <a16:creationId xmlns:a16="http://schemas.microsoft.com/office/drawing/2014/main" id="{9557ACEE-7D9A-4793-87AD-57A2822DDA9F}"/>
              </a:ext>
            </a:extLst>
          </p:cNvPr>
          <p:cNvSpPr/>
          <p:nvPr/>
        </p:nvSpPr>
        <p:spPr>
          <a:xfrm>
            <a:off x="4973370" y="2957131"/>
            <a:ext cx="2222939" cy="730670"/>
          </a:xfrm>
          <a:custGeom>
            <a:avLst/>
            <a:gdLst/>
            <a:ahLst/>
            <a:cxnLst/>
            <a:rect l="l" t="t" r="r" b="b"/>
            <a:pathLst>
              <a:path w="138350" h="45475" extrusionOk="0">
                <a:moveTo>
                  <a:pt x="34" y="0"/>
                </a:moveTo>
                <a:cubicBezTo>
                  <a:pt x="18" y="409"/>
                  <a:pt x="0" y="820"/>
                  <a:pt x="0" y="1234"/>
                </a:cubicBezTo>
                <a:cubicBezTo>
                  <a:pt x="0" y="19234"/>
                  <a:pt x="14647" y="33880"/>
                  <a:pt x="32646" y="33880"/>
                </a:cubicBezTo>
                <a:lnTo>
                  <a:pt x="107025" y="33880"/>
                </a:lnTo>
                <a:cubicBezTo>
                  <a:pt x="113574" y="33880"/>
                  <a:pt x="118943" y="39020"/>
                  <a:pt x="119313" y="45475"/>
                </a:cubicBezTo>
                <a:lnTo>
                  <a:pt x="138349" y="45475"/>
                </a:lnTo>
                <a:cubicBezTo>
                  <a:pt x="137966" y="28524"/>
                  <a:pt x="124068" y="14850"/>
                  <a:pt x="107025" y="14850"/>
                </a:cubicBezTo>
                <a:lnTo>
                  <a:pt x="32649" y="14850"/>
                </a:lnTo>
                <a:cubicBezTo>
                  <a:pt x="25140" y="14850"/>
                  <a:pt x="19031" y="8743"/>
                  <a:pt x="19031" y="1234"/>
                </a:cubicBezTo>
                <a:cubicBezTo>
                  <a:pt x="19031" y="818"/>
                  <a:pt x="19054" y="406"/>
                  <a:pt x="19090" y="0"/>
                </a:cubicBezTo>
                <a:close/>
              </a:path>
            </a:pathLst>
          </a:custGeom>
          <a:solidFill>
            <a:srgbClr val="66AA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199;p32">
            <a:extLst>
              <a:ext uri="{FF2B5EF4-FFF2-40B4-BE49-F238E27FC236}">
                <a16:creationId xmlns:a16="http://schemas.microsoft.com/office/drawing/2014/main" id="{1760E620-3156-4205-9CF2-AE7D502E75F0}"/>
              </a:ext>
            </a:extLst>
          </p:cNvPr>
          <p:cNvSpPr/>
          <p:nvPr/>
        </p:nvSpPr>
        <p:spPr>
          <a:xfrm>
            <a:off x="4973900" y="2452419"/>
            <a:ext cx="1439777" cy="504728"/>
          </a:xfrm>
          <a:custGeom>
            <a:avLst/>
            <a:gdLst/>
            <a:ahLst/>
            <a:cxnLst/>
            <a:rect l="l" t="t" r="r" b="b"/>
            <a:pathLst>
              <a:path w="89608" h="31413" extrusionOk="0">
                <a:moveTo>
                  <a:pt x="32616" y="0"/>
                </a:moveTo>
                <a:cubicBezTo>
                  <a:pt x="15028" y="0"/>
                  <a:pt x="654" y="13981"/>
                  <a:pt x="1" y="31410"/>
                </a:cubicBezTo>
                <a:lnTo>
                  <a:pt x="19057" y="31412"/>
                </a:lnTo>
                <a:cubicBezTo>
                  <a:pt x="19684" y="24480"/>
                  <a:pt x="25524" y="19031"/>
                  <a:pt x="32616" y="19031"/>
                </a:cubicBezTo>
                <a:lnTo>
                  <a:pt x="89607" y="19031"/>
                </a:lnTo>
                <a:lnTo>
                  <a:pt x="89607" y="0"/>
                </a:lnTo>
                <a:close/>
              </a:path>
            </a:pathLst>
          </a:custGeom>
          <a:solidFill>
            <a:srgbClr val="66AA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200;p32">
            <a:extLst>
              <a:ext uri="{FF2B5EF4-FFF2-40B4-BE49-F238E27FC236}">
                <a16:creationId xmlns:a16="http://schemas.microsoft.com/office/drawing/2014/main" id="{D3456CB9-F22F-45FF-A6D7-165188A6416E}"/>
              </a:ext>
            </a:extLst>
          </p:cNvPr>
          <p:cNvSpPr/>
          <p:nvPr/>
        </p:nvSpPr>
        <p:spPr>
          <a:xfrm>
            <a:off x="6018593" y="1596037"/>
            <a:ext cx="1160893" cy="1162210"/>
          </a:xfrm>
          <a:custGeom>
            <a:avLst/>
            <a:gdLst/>
            <a:ahLst/>
            <a:cxnLst/>
            <a:rect l="l" t="t" r="r" b="b"/>
            <a:pathLst>
              <a:path w="72251" h="72333" extrusionOk="0">
                <a:moveTo>
                  <a:pt x="1" y="0"/>
                </a:moveTo>
                <a:lnTo>
                  <a:pt x="1" y="18812"/>
                </a:lnTo>
                <a:cubicBezTo>
                  <a:pt x="1" y="30165"/>
                  <a:pt x="9237" y="39399"/>
                  <a:pt x="20587" y="39399"/>
                </a:cubicBezTo>
                <a:lnTo>
                  <a:pt x="46203" y="39399"/>
                </a:lnTo>
                <a:cubicBezTo>
                  <a:pt x="50070" y="39399"/>
                  <a:pt x="53192" y="42554"/>
                  <a:pt x="53153" y="46421"/>
                </a:cubicBezTo>
                <a:cubicBezTo>
                  <a:pt x="53115" y="50214"/>
                  <a:pt x="49996" y="53302"/>
                  <a:pt x="46203" y="53302"/>
                </a:cubicBezTo>
                <a:lnTo>
                  <a:pt x="24588" y="53302"/>
                </a:lnTo>
                <a:lnTo>
                  <a:pt x="24588" y="72333"/>
                </a:lnTo>
                <a:lnTo>
                  <a:pt x="46203" y="72333"/>
                </a:lnTo>
                <a:cubicBezTo>
                  <a:pt x="60384" y="72333"/>
                  <a:pt x="72040" y="60792"/>
                  <a:pt x="72181" y="46611"/>
                </a:cubicBezTo>
                <a:cubicBezTo>
                  <a:pt x="72251" y="39622"/>
                  <a:pt x="69582" y="33040"/>
                  <a:pt x="64665" y="28072"/>
                </a:cubicBezTo>
                <a:cubicBezTo>
                  <a:pt x="59746" y="23107"/>
                  <a:pt x="53189" y="20371"/>
                  <a:pt x="46203" y="20371"/>
                </a:cubicBezTo>
                <a:lnTo>
                  <a:pt x="20590" y="20371"/>
                </a:lnTo>
                <a:cubicBezTo>
                  <a:pt x="19731" y="20371"/>
                  <a:pt x="19034" y="19674"/>
                  <a:pt x="19034" y="18815"/>
                </a:cubicBezTo>
                <a:lnTo>
                  <a:pt x="19034" y="0"/>
                </a:lnTo>
                <a:close/>
              </a:path>
            </a:pathLst>
          </a:custGeom>
          <a:solidFill>
            <a:srgbClr val="66AA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201;p32">
            <a:extLst>
              <a:ext uri="{FF2B5EF4-FFF2-40B4-BE49-F238E27FC236}">
                <a16:creationId xmlns:a16="http://schemas.microsoft.com/office/drawing/2014/main" id="{3D7A1C03-5FD3-4470-B9C6-FD84916ECBAA}"/>
              </a:ext>
            </a:extLst>
          </p:cNvPr>
          <p:cNvSpPr/>
          <p:nvPr/>
        </p:nvSpPr>
        <p:spPr>
          <a:xfrm>
            <a:off x="5101026" y="1339760"/>
            <a:ext cx="1967739" cy="2735283"/>
          </a:xfrm>
          <a:custGeom>
            <a:avLst/>
            <a:gdLst/>
            <a:ahLst/>
            <a:cxnLst/>
            <a:rect l="l" t="t" r="r" b="b"/>
            <a:pathLst>
              <a:path w="122467" h="170237" extrusionOk="0">
                <a:moveTo>
                  <a:pt x="66624" y="0"/>
                </a:moveTo>
                <a:cubicBezTo>
                  <a:pt x="65763" y="0"/>
                  <a:pt x="65066" y="697"/>
                  <a:pt x="65066" y="1559"/>
                </a:cubicBezTo>
                <a:lnTo>
                  <a:pt x="65066" y="8483"/>
                </a:lnTo>
                <a:cubicBezTo>
                  <a:pt x="65064" y="9345"/>
                  <a:pt x="65763" y="10041"/>
                  <a:pt x="66622" y="10041"/>
                </a:cubicBezTo>
                <a:lnTo>
                  <a:pt x="66624" y="10041"/>
                </a:lnTo>
                <a:cubicBezTo>
                  <a:pt x="67486" y="10041"/>
                  <a:pt x="68183" y="9345"/>
                  <a:pt x="68183" y="8483"/>
                </a:cubicBezTo>
                <a:lnTo>
                  <a:pt x="68183" y="1559"/>
                </a:lnTo>
                <a:cubicBezTo>
                  <a:pt x="68183" y="697"/>
                  <a:pt x="67486" y="0"/>
                  <a:pt x="66624" y="0"/>
                </a:cubicBezTo>
                <a:close/>
                <a:moveTo>
                  <a:pt x="66624" y="13850"/>
                </a:moveTo>
                <a:cubicBezTo>
                  <a:pt x="65763" y="13850"/>
                  <a:pt x="65066" y="14549"/>
                  <a:pt x="65066" y="15410"/>
                </a:cubicBezTo>
                <a:lnTo>
                  <a:pt x="65066" y="22335"/>
                </a:lnTo>
                <a:cubicBezTo>
                  <a:pt x="65064" y="23196"/>
                  <a:pt x="65760" y="23896"/>
                  <a:pt x="66622" y="23896"/>
                </a:cubicBezTo>
                <a:lnTo>
                  <a:pt x="66624" y="23893"/>
                </a:lnTo>
                <a:cubicBezTo>
                  <a:pt x="67486" y="23893"/>
                  <a:pt x="68183" y="23196"/>
                  <a:pt x="68183" y="22335"/>
                </a:cubicBezTo>
                <a:lnTo>
                  <a:pt x="68183" y="15410"/>
                </a:lnTo>
                <a:cubicBezTo>
                  <a:pt x="68183" y="14549"/>
                  <a:pt x="67486" y="13850"/>
                  <a:pt x="66624" y="13850"/>
                </a:cubicBezTo>
                <a:close/>
                <a:moveTo>
                  <a:pt x="66624" y="27701"/>
                </a:moveTo>
                <a:cubicBezTo>
                  <a:pt x="65763" y="27701"/>
                  <a:pt x="65066" y="28401"/>
                  <a:pt x="65066" y="29262"/>
                </a:cubicBezTo>
                <a:lnTo>
                  <a:pt x="65066" y="34765"/>
                </a:lnTo>
                <a:cubicBezTo>
                  <a:pt x="65066" y="35305"/>
                  <a:pt x="65100" y="35845"/>
                  <a:pt x="65169" y="36382"/>
                </a:cubicBezTo>
                <a:cubicBezTo>
                  <a:pt x="65267" y="37159"/>
                  <a:pt x="65928" y="37743"/>
                  <a:pt x="66712" y="37743"/>
                </a:cubicBezTo>
                <a:lnTo>
                  <a:pt x="66712" y="37740"/>
                </a:lnTo>
                <a:cubicBezTo>
                  <a:pt x="67653" y="37740"/>
                  <a:pt x="68378" y="36917"/>
                  <a:pt x="68260" y="35984"/>
                </a:cubicBezTo>
                <a:cubicBezTo>
                  <a:pt x="68208" y="35580"/>
                  <a:pt x="68183" y="35171"/>
                  <a:pt x="68183" y="34762"/>
                </a:cubicBezTo>
                <a:lnTo>
                  <a:pt x="68183" y="29262"/>
                </a:lnTo>
                <a:cubicBezTo>
                  <a:pt x="68183" y="28401"/>
                  <a:pt x="67486" y="27701"/>
                  <a:pt x="66624" y="27701"/>
                </a:cubicBezTo>
                <a:close/>
                <a:moveTo>
                  <a:pt x="69637" y="40797"/>
                </a:moveTo>
                <a:cubicBezTo>
                  <a:pt x="69255" y="40797"/>
                  <a:pt x="68872" y="40937"/>
                  <a:pt x="68571" y="41219"/>
                </a:cubicBezTo>
                <a:cubicBezTo>
                  <a:pt x="67951" y="41803"/>
                  <a:pt x="67913" y="42777"/>
                  <a:pt x="68489" y="43407"/>
                </a:cubicBezTo>
                <a:cubicBezTo>
                  <a:pt x="70304" y="45344"/>
                  <a:pt x="72685" y="46660"/>
                  <a:pt x="75290" y="47164"/>
                </a:cubicBezTo>
                <a:cubicBezTo>
                  <a:pt x="75387" y="47182"/>
                  <a:pt x="75486" y="47192"/>
                  <a:pt x="75586" y="47192"/>
                </a:cubicBezTo>
                <a:lnTo>
                  <a:pt x="75586" y="47192"/>
                </a:lnTo>
                <a:cubicBezTo>
                  <a:pt x="76391" y="47190"/>
                  <a:pt x="77062" y="46580"/>
                  <a:pt x="77136" y="45781"/>
                </a:cubicBezTo>
                <a:cubicBezTo>
                  <a:pt x="77213" y="44981"/>
                  <a:pt x="76668" y="44256"/>
                  <a:pt x="75881" y="44104"/>
                </a:cubicBezTo>
                <a:cubicBezTo>
                  <a:pt x="74896" y="43914"/>
                  <a:pt x="73950" y="43569"/>
                  <a:pt x="73073" y="43081"/>
                </a:cubicBezTo>
                <a:cubicBezTo>
                  <a:pt x="72215" y="42600"/>
                  <a:pt x="71433" y="41991"/>
                  <a:pt x="70759" y="41273"/>
                </a:cubicBezTo>
                <a:cubicBezTo>
                  <a:pt x="70454" y="40957"/>
                  <a:pt x="70046" y="40797"/>
                  <a:pt x="69637" y="40797"/>
                </a:cubicBezTo>
                <a:close/>
                <a:moveTo>
                  <a:pt x="75586" y="47192"/>
                </a:moveTo>
                <a:cubicBezTo>
                  <a:pt x="75586" y="47192"/>
                  <a:pt x="75586" y="47192"/>
                  <a:pt x="75586" y="47192"/>
                </a:cubicBezTo>
                <a:lnTo>
                  <a:pt x="75588" y="47192"/>
                </a:lnTo>
                <a:cubicBezTo>
                  <a:pt x="75587" y="47192"/>
                  <a:pt x="75587" y="47192"/>
                  <a:pt x="75586" y="47192"/>
                </a:cubicBezTo>
                <a:close/>
                <a:moveTo>
                  <a:pt x="82500" y="44276"/>
                </a:moveTo>
                <a:cubicBezTo>
                  <a:pt x="81639" y="44276"/>
                  <a:pt x="80942" y="44973"/>
                  <a:pt x="80942" y="45835"/>
                </a:cubicBezTo>
                <a:cubicBezTo>
                  <a:pt x="80942" y="46696"/>
                  <a:pt x="81639" y="47393"/>
                  <a:pt x="82500" y="47393"/>
                </a:cubicBezTo>
                <a:lnTo>
                  <a:pt x="89425" y="47393"/>
                </a:lnTo>
                <a:cubicBezTo>
                  <a:pt x="90286" y="47393"/>
                  <a:pt x="90983" y="46696"/>
                  <a:pt x="90983" y="45835"/>
                </a:cubicBezTo>
                <a:cubicBezTo>
                  <a:pt x="90983" y="44973"/>
                  <a:pt x="90286" y="44276"/>
                  <a:pt x="89425" y="44276"/>
                </a:cubicBezTo>
                <a:close/>
                <a:moveTo>
                  <a:pt x="96352" y="44276"/>
                </a:moveTo>
                <a:cubicBezTo>
                  <a:pt x="95490" y="44276"/>
                  <a:pt x="94794" y="44973"/>
                  <a:pt x="94794" y="45835"/>
                </a:cubicBezTo>
                <a:cubicBezTo>
                  <a:pt x="94794" y="46696"/>
                  <a:pt x="95490" y="47393"/>
                  <a:pt x="96352" y="47393"/>
                </a:cubicBezTo>
                <a:lnTo>
                  <a:pt x="103276" y="47393"/>
                </a:lnTo>
                <a:cubicBezTo>
                  <a:pt x="104138" y="47393"/>
                  <a:pt x="104837" y="46696"/>
                  <a:pt x="104837" y="45835"/>
                </a:cubicBezTo>
                <a:cubicBezTo>
                  <a:pt x="104837" y="44973"/>
                  <a:pt x="104138" y="44276"/>
                  <a:pt x="103276" y="44276"/>
                </a:cubicBezTo>
                <a:close/>
                <a:moveTo>
                  <a:pt x="110004" y="45692"/>
                </a:moveTo>
                <a:cubicBezTo>
                  <a:pt x="109408" y="45692"/>
                  <a:pt x="108838" y="46036"/>
                  <a:pt x="108579" y="46616"/>
                </a:cubicBezTo>
                <a:cubicBezTo>
                  <a:pt x="108229" y="47403"/>
                  <a:pt x="108584" y="48324"/>
                  <a:pt x="109371" y="48673"/>
                </a:cubicBezTo>
                <a:cubicBezTo>
                  <a:pt x="111284" y="49530"/>
                  <a:pt x="112999" y="50777"/>
                  <a:pt x="114400" y="52338"/>
                </a:cubicBezTo>
                <a:cubicBezTo>
                  <a:pt x="114695" y="52666"/>
                  <a:pt x="115117" y="52854"/>
                  <a:pt x="115558" y="52854"/>
                </a:cubicBezTo>
                <a:lnTo>
                  <a:pt x="115558" y="52854"/>
                </a:lnTo>
                <a:cubicBezTo>
                  <a:pt x="116175" y="52854"/>
                  <a:pt x="116730" y="52492"/>
                  <a:pt x="116982" y="51929"/>
                </a:cubicBezTo>
                <a:cubicBezTo>
                  <a:pt x="117231" y="51368"/>
                  <a:pt x="117128" y="50710"/>
                  <a:pt x="116717" y="50255"/>
                </a:cubicBezTo>
                <a:cubicBezTo>
                  <a:pt x="115022" y="48367"/>
                  <a:pt x="112952" y="46861"/>
                  <a:pt x="110638" y="45827"/>
                </a:cubicBezTo>
                <a:cubicBezTo>
                  <a:pt x="110432" y="45735"/>
                  <a:pt x="110216" y="45692"/>
                  <a:pt x="110004" y="45692"/>
                </a:cubicBezTo>
                <a:close/>
                <a:moveTo>
                  <a:pt x="115558" y="52854"/>
                </a:moveTo>
                <a:cubicBezTo>
                  <a:pt x="115558" y="52854"/>
                  <a:pt x="115558" y="52854"/>
                  <a:pt x="115557" y="52854"/>
                </a:cubicBezTo>
                <a:lnTo>
                  <a:pt x="115560" y="52854"/>
                </a:lnTo>
                <a:cubicBezTo>
                  <a:pt x="115559" y="52854"/>
                  <a:pt x="115559" y="52854"/>
                  <a:pt x="115558" y="52854"/>
                </a:cubicBezTo>
                <a:close/>
                <a:moveTo>
                  <a:pt x="118985" y="55696"/>
                </a:moveTo>
                <a:cubicBezTo>
                  <a:pt x="118827" y="55696"/>
                  <a:pt x="118667" y="55720"/>
                  <a:pt x="118509" y="55770"/>
                </a:cubicBezTo>
                <a:cubicBezTo>
                  <a:pt x="117689" y="56035"/>
                  <a:pt x="117239" y="56912"/>
                  <a:pt x="117501" y="57732"/>
                </a:cubicBezTo>
                <a:cubicBezTo>
                  <a:pt x="117974" y="59208"/>
                  <a:pt x="118216" y="60746"/>
                  <a:pt x="118213" y="62297"/>
                </a:cubicBezTo>
                <a:lnTo>
                  <a:pt x="118213" y="62448"/>
                </a:lnTo>
                <a:cubicBezTo>
                  <a:pt x="118211" y="62942"/>
                  <a:pt x="118180" y="63438"/>
                  <a:pt x="118129" y="63924"/>
                </a:cubicBezTo>
                <a:cubicBezTo>
                  <a:pt x="118036" y="64780"/>
                  <a:pt x="118653" y="65549"/>
                  <a:pt x="119509" y="65642"/>
                </a:cubicBezTo>
                <a:cubicBezTo>
                  <a:pt x="119566" y="65650"/>
                  <a:pt x="119622" y="65652"/>
                  <a:pt x="119679" y="65652"/>
                </a:cubicBezTo>
                <a:cubicBezTo>
                  <a:pt x="120474" y="65650"/>
                  <a:pt x="121140" y="65050"/>
                  <a:pt x="121227" y="64261"/>
                </a:cubicBezTo>
                <a:cubicBezTo>
                  <a:pt x="121289" y="63675"/>
                  <a:pt x="121325" y="63076"/>
                  <a:pt x="121330" y="62482"/>
                </a:cubicBezTo>
                <a:lnTo>
                  <a:pt x="121330" y="62474"/>
                </a:lnTo>
                <a:lnTo>
                  <a:pt x="121330" y="62297"/>
                </a:lnTo>
                <a:cubicBezTo>
                  <a:pt x="121332" y="60425"/>
                  <a:pt x="121042" y="58560"/>
                  <a:pt x="120468" y="56778"/>
                </a:cubicBezTo>
                <a:cubicBezTo>
                  <a:pt x="120257" y="56116"/>
                  <a:pt x="119643" y="55696"/>
                  <a:pt x="118985" y="55696"/>
                </a:cubicBezTo>
                <a:close/>
                <a:moveTo>
                  <a:pt x="117523" y="69061"/>
                </a:moveTo>
                <a:cubicBezTo>
                  <a:pt x="116988" y="69061"/>
                  <a:pt x="116467" y="69337"/>
                  <a:pt x="116177" y="69831"/>
                </a:cubicBezTo>
                <a:cubicBezTo>
                  <a:pt x="115115" y="71641"/>
                  <a:pt x="113685" y="73207"/>
                  <a:pt x="111980" y="74428"/>
                </a:cubicBezTo>
                <a:cubicBezTo>
                  <a:pt x="111428" y="74822"/>
                  <a:pt x="111196" y="75526"/>
                  <a:pt x="111402" y="76172"/>
                </a:cubicBezTo>
                <a:cubicBezTo>
                  <a:pt x="111610" y="76817"/>
                  <a:pt x="112209" y="77254"/>
                  <a:pt x="112888" y="77254"/>
                </a:cubicBezTo>
                <a:cubicBezTo>
                  <a:pt x="113212" y="77254"/>
                  <a:pt x="113531" y="77151"/>
                  <a:pt x="113793" y="76964"/>
                </a:cubicBezTo>
                <a:cubicBezTo>
                  <a:pt x="115855" y="75488"/>
                  <a:pt x="117583" y="73595"/>
                  <a:pt x="118867" y="71409"/>
                </a:cubicBezTo>
                <a:cubicBezTo>
                  <a:pt x="119301" y="70666"/>
                  <a:pt x="119052" y="69710"/>
                  <a:pt x="118309" y="69275"/>
                </a:cubicBezTo>
                <a:cubicBezTo>
                  <a:pt x="118062" y="69130"/>
                  <a:pt x="117791" y="69061"/>
                  <a:pt x="117523" y="69061"/>
                </a:cubicBezTo>
                <a:close/>
                <a:moveTo>
                  <a:pt x="30422" y="77205"/>
                </a:moveTo>
                <a:cubicBezTo>
                  <a:pt x="29561" y="77205"/>
                  <a:pt x="28862" y="77902"/>
                  <a:pt x="28862" y="78763"/>
                </a:cubicBezTo>
                <a:cubicBezTo>
                  <a:pt x="28862" y="79625"/>
                  <a:pt x="29561" y="80324"/>
                  <a:pt x="30422" y="80324"/>
                </a:cubicBezTo>
                <a:lnTo>
                  <a:pt x="37347" y="80324"/>
                </a:lnTo>
                <a:cubicBezTo>
                  <a:pt x="38208" y="80324"/>
                  <a:pt x="38905" y="79625"/>
                  <a:pt x="38905" y="78763"/>
                </a:cubicBezTo>
                <a:cubicBezTo>
                  <a:pt x="38905" y="77902"/>
                  <a:pt x="38208" y="77205"/>
                  <a:pt x="37347" y="77205"/>
                </a:cubicBezTo>
                <a:close/>
                <a:moveTo>
                  <a:pt x="44274" y="77205"/>
                </a:moveTo>
                <a:cubicBezTo>
                  <a:pt x="43413" y="77205"/>
                  <a:pt x="42716" y="77902"/>
                  <a:pt x="42716" y="78763"/>
                </a:cubicBezTo>
                <a:cubicBezTo>
                  <a:pt x="42716" y="79625"/>
                  <a:pt x="43413" y="80324"/>
                  <a:pt x="44274" y="80324"/>
                </a:cubicBezTo>
                <a:lnTo>
                  <a:pt x="51199" y="80324"/>
                </a:lnTo>
                <a:cubicBezTo>
                  <a:pt x="52060" y="80324"/>
                  <a:pt x="52757" y="79625"/>
                  <a:pt x="52757" y="78763"/>
                </a:cubicBezTo>
                <a:cubicBezTo>
                  <a:pt x="52757" y="77902"/>
                  <a:pt x="52060" y="77205"/>
                  <a:pt x="51199" y="77205"/>
                </a:cubicBezTo>
                <a:close/>
                <a:moveTo>
                  <a:pt x="58126" y="77205"/>
                </a:moveTo>
                <a:cubicBezTo>
                  <a:pt x="57265" y="77205"/>
                  <a:pt x="56568" y="77902"/>
                  <a:pt x="56568" y="78763"/>
                </a:cubicBezTo>
                <a:cubicBezTo>
                  <a:pt x="56568" y="79625"/>
                  <a:pt x="57265" y="80324"/>
                  <a:pt x="58126" y="80324"/>
                </a:cubicBezTo>
                <a:lnTo>
                  <a:pt x="65051" y="80324"/>
                </a:lnTo>
                <a:cubicBezTo>
                  <a:pt x="65912" y="80324"/>
                  <a:pt x="66609" y="79625"/>
                  <a:pt x="66609" y="78763"/>
                </a:cubicBezTo>
                <a:cubicBezTo>
                  <a:pt x="66609" y="77902"/>
                  <a:pt x="65912" y="77205"/>
                  <a:pt x="65051" y="77205"/>
                </a:cubicBezTo>
                <a:close/>
                <a:moveTo>
                  <a:pt x="71978" y="77205"/>
                </a:moveTo>
                <a:cubicBezTo>
                  <a:pt x="71117" y="77205"/>
                  <a:pt x="70420" y="77902"/>
                  <a:pt x="70420" y="78763"/>
                </a:cubicBezTo>
                <a:cubicBezTo>
                  <a:pt x="70420" y="79625"/>
                  <a:pt x="71117" y="80324"/>
                  <a:pt x="71978" y="80324"/>
                </a:cubicBezTo>
                <a:lnTo>
                  <a:pt x="78903" y="80324"/>
                </a:lnTo>
                <a:cubicBezTo>
                  <a:pt x="79764" y="80324"/>
                  <a:pt x="80463" y="79625"/>
                  <a:pt x="80463" y="78763"/>
                </a:cubicBezTo>
                <a:cubicBezTo>
                  <a:pt x="80463" y="77902"/>
                  <a:pt x="79764" y="77205"/>
                  <a:pt x="78903" y="77205"/>
                </a:cubicBezTo>
                <a:close/>
                <a:moveTo>
                  <a:pt x="85830" y="77205"/>
                </a:moveTo>
                <a:cubicBezTo>
                  <a:pt x="84968" y="77205"/>
                  <a:pt x="84269" y="77902"/>
                  <a:pt x="84269" y="78763"/>
                </a:cubicBezTo>
                <a:cubicBezTo>
                  <a:pt x="84269" y="79625"/>
                  <a:pt x="84968" y="80324"/>
                  <a:pt x="85830" y="80324"/>
                </a:cubicBezTo>
                <a:lnTo>
                  <a:pt x="92754" y="80324"/>
                </a:lnTo>
                <a:cubicBezTo>
                  <a:pt x="93616" y="80324"/>
                  <a:pt x="94313" y="79625"/>
                  <a:pt x="94313" y="78763"/>
                </a:cubicBezTo>
                <a:cubicBezTo>
                  <a:pt x="94313" y="77902"/>
                  <a:pt x="93616" y="77205"/>
                  <a:pt x="92754" y="77205"/>
                </a:cubicBezTo>
                <a:close/>
                <a:moveTo>
                  <a:pt x="106629" y="76869"/>
                </a:moveTo>
                <a:cubicBezTo>
                  <a:pt x="106513" y="76869"/>
                  <a:pt x="106395" y="76882"/>
                  <a:pt x="106277" y="76910"/>
                </a:cubicBezTo>
                <a:cubicBezTo>
                  <a:pt x="105300" y="77108"/>
                  <a:pt x="104305" y="77205"/>
                  <a:pt x="103310" y="77205"/>
                </a:cubicBezTo>
                <a:lnTo>
                  <a:pt x="99682" y="77205"/>
                </a:lnTo>
                <a:cubicBezTo>
                  <a:pt x="98820" y="77205"/>
                  <a:pt x="98123" y="77902"/>
                  <a:pt x="98123" y="78763"/>
                </a:cubicBezTo>
                <a:cubicBezTo>
                  <a:pt x="98123" y="79625"/>
                  <a:pt x="98820" y="80324"/>
                  <a:pt x="99682" y="80324"/>
                </a:cubicBezTo>
                <a:lnTo>
                  <a:pt x="103310" y="80324"/>
                </a:lnTo>
                <a:cubicBezTo>
                  <a:pt x="104513" y="80322"/>
                  <a:pt x="105714" y="80203"/>
                  <a:pt x="106894" y="79964"/>
                </a:cubicBezTo>
                <a:cubicBezTo>
                  <a:pt x="107758" y="79815"/>
                  <a:pt x="108332" y="78979"/>
                  <a:pt x="108157" y="78121"/>
                </a:cubicBezTo>
                <a:cubicBezTo>
                  <a:pt x="108006" y="77378"/>
                  <a:pt x="107353" y="76869"/>
                  <a:pt x="106629" y="76869"/>
                </a:cubicBezTo>
                <a:close/>
                <a:moveTo>
                  <a:pt x="23501" y="77239"/>
                </a:moveTo>
                <a:cubicBezTo>
                  <a:pt x="23472" y="77239"/>
                  <a:pt x="23444" y="77240"/>
                  <a:pt x="23415" y="77241"/>
                </a:cubicBezTo>
                <a:cubicBezTo>
                  <a:pt x="20952" y="77365"/>
                  <a:pt x="18520" y="77861"/>
                  <a:pt x="16200" y="78709"/>
                </a:cubicBezTo>
                <a:cubicBezTo>
                  <a:pt x="15493" y="78972"/>
                  <a:pt x="15071" y="79702"/>
                  <a:pt x="15205" y="80445"/>
                </a:cubicBezTo>
                <a:cubicBezTo>
                  <a:pt x="15336" y="81188"/>
                  <a:pt x="15982" y="81731"/>
                  <a:pt x="16738" y="81731"/>
                </a:cubicBezTo>
                <a:cubicBezTo>
                  <a:pt x="16920" y="81731"/>
                  <a:pt x="17103" y="81700"/>
                  <a:pt x="17275" y="81636"/>
                </a:cubicBezTo>
                <a:cubicBezTo>
                  <a:pt x="19299" y="80895"/>
                  <a:pt x="21423" y="80461"/>
                  <a:pt x="23577" y="80353"/>
                </a:cubicBezTo>
                <a:cubicBezTo>
                  <a:pt x="24436" y="80309"/>
                  <a:pt x="25097" y="79576"/>
                  <a:pt x="25053" y="78717"/>
                </a:cubicBezTo>
                <a:cubicBezTo>
                  <a:pt x="25009" y="77884"/>
                  <a:pt x="24324" y="77239"/>
                  <a:pt x="23501" y="77239"/>
                </a:cubicBezTo>
                <a:close/>
                <a:moveTo>
                  <a:pt x="10673" y="81945"/>
                </a:moveTo>
                <a:cubicBezTo>
                  <a:pt x="10350" y="81945"/>
                  <a:pt x="10023" y="82045"/>
                  <a:pt x="9744" y="82253"/>
                </a:cubicBezTo>
                <a:cubicBezTo>
                  <a:pt x="7782" y="83747"/>
                  <a:pt x="6054" y="85529"/>
                  <a:pt x="4616" y="87534"/>
                </a:cubicBezTo>
                <a:cubicBezTo>
                  <a:pt x="4277" y="88010"/>
                  <a:pt x="4231" y="88635"/>
                  <a:pt x="4498" y="89154"/>
                </a:cubicBezTo>
                <a:cubicBezTo>
                  <a:pt x="4765" y="89674"/>
                  <a:pt x="5300" y="90000"/>
                  <a:pt x="5884" y="90000"/>
                </a:cubicBezTo>
                <a:cubicBezTo>
                  <a:pt x="6385" y="90000"/>
                  <a:pt x="6859" y="89759"/>
                  <a:pt x="7152" y="89350"/>
                </a:cubicBezTo>
                <a:cubicBezTo>
                  <a:pt x="8406" y="87596"/>
                  <a:pt x="9918" y="86038"/>
                  <a:pt x="11634" y="84732"/>
                </a:cubicBezTo>
                <a:cubicBezTo>
                  <a:pt x="12305" y="84204"/>
                  <a:pt x="12428" y="83238"/>
                  <a:pt x="11911" y="82559"/>
                </a:cubicBezTo>
                <a:cubicBezTo>
                  <a:pt x="11605" y="82157"/>
                  <a:pt x="11142" y="81945"/>
                  <a:pt x="10673" y="81945"/>
                </a:cubicBezTo>
                <a:close/>
                <a:moveTo>
                  <a:pt x="2753" y="93021"/>
                </a:moveTo>
                <a:cubicBezTo>
                  <a:pt x="2097" y="93021"/>
                  <a:pt x="1488" y="93438"/>
                  <a:pt x="1274" y="94096"/>
                </a:cubicBezTo>
                <a:cubicBezTo>
                  <a:pt x="494" y="96439"/>
                  <a:pt x="70" y="98884"/>
                  <a:pt x="19" y="101350"/>
                </a:cubicBezTo>
                <a:cubicBezTo>
                  <a:pt x="1" y="102212"/>
                  <a:pt x="682" y="102924"/>
                  <a:pt x="1544" y="102944"/>
                </a:cubicBezTo>
                <a:lnTo>
                  <a:pt x="1577" y="102944"/>
                </a:lnTo>
                <a:cubicBezTo>
                  <a:pt x="2426" y="102944"/>
                  <a:pt x="3117" y="102266"/>
                  <a:pt x="3138" y="101420"/>
                </a:cubicBezTo>
                <a:cubicBezTo>
                  <a:pt x="3182" y="99262"/>
                  <a:pt x="3549" y="97126"/>
                  <a:pt x="4231" y="95079"/>
                </a:cubicBezTo>
                <a:cubicBezTo>
                  <a:pt x="4506" y="94261"/>
                  <a:pt x="4066" y="93374"/>
                  <a:pt x="3246" y="93101"/>
                </a:cubicBezTo>
                <a:cubicBezTo>
                  <a:pt x="3082" y="93047"/>
                  <a:pt x="2916" y="93021"/>
                  <a:pt x="2753" y="93021"/>
                </a:cubicBezTo>
                <a:close/>
                <a:moveTo>
                  <a:pt x="2450" y="106669"/>
                </a:moveTo>
                <a:cubicBezTo>
                  <a:pt x="2309" y="106669"/>
                  <a:pt x="2165" y="106689"/>
                  <a:pt x="2022" y="106730"/>
                </a:cubicBezTo>
                <a:cubicBezTo>
                  <a:pt x="1194" y="106964"/>
                  <a:pt x="713" y="107825"/>
                  <a:pt x="950" y="108653"/>
                </a:cubicBezTo>
                <a:cubicBezTo>
                  <a:pt x="1623" y="111029"/>
                  <a:pt x="2654" y="113289"/>
                  <a:pt x="4002" y="115356"/>
                </a:cubicBezTo>
                <a:cubicBezTo>
                  <a:pt x="4288" y="115797"/>
                  <a:pt x="4779" y="116064"/>
                  <a:pt x="5303" y="116064"/>
                </a:cubicBezTo>
                <a:cubicBezTo>
                  <a:pt x="5306" y="116064"/>
                  <a:pt x="5308" y="116064"/>
                  <a:pt x="5311" y="116064"/>
                </a:cubicBezTo>
                <a:lnTo>
                  <a:pt x="5311" y="116064"/>
                </a:lnTo>
                <a:lnTo>
                  <a:pt x="5308" y="116066"/>
                </a:lnTo>
                <a:cubicBezTo>
                  <a:pt x="5881" y="116066"/>
                  <a:pt x="6406" y="115752"/>
                  <a:pt x="6679" y="115248"/>
                </a:cubicBezTo>
                <a:cubicBezTo>
                  <a:pt x="6951" y="114747"/>
                  <a:pt x="6925" y="114135"/>
                  <a:pt x="6612" y="113657"/>
                </a:cubicBezTo>
                <a:cubicBezTo>
                  <a:pt x="5434" y="111849"/>
                  <a:pt x="4537" y="109877"/>
                  <a:pt x="3948" y="107802"/>
                </a:cubicBezTo>
                <a:cubicBezTo>
                  <a:pt x="3752" y="107117"/>
                  <a:pt x="3128" y="106669"/>
                  <a:pt x="2450" y="106669"/>
                </a:cubicBezTo>
                <a:close/>
                <a:moveTo>
                  <a:pt x="9885" y="118104"/>
                </a:moveTo>
                <a:cubicBezTo>
                  <a:pt x="9439" y="118104"/>
                  <a:pt x="8997" y="118294"/>
                  <a:pt x="8689" y="118663"/>
                </a:cubicBezTo>
                <a:cubicBezTo>
                  <a:pt x="8137" y="119324"/>
                  <a:pt x="8226" y="120306"/>
                  <a:pt x="8887" y="120859"/>
                </a:cubicBezTo>
                <a:cubicBezTo>
                  <a:pt x="10782" y="122440"/>
                  <a:pt x="12901" y="123731"/>
                  <a:pt x="15179" y="124683"/>
                </a:cubicBezTo>
                <a:cubicBezTo>
                  <a:pt x="15370" y="124762"/>
                  <a:pt x="15575" y="124804"/>
                  <a:pt x="15781" y="124804"/>
                </a:cubicBezTo>
                <a:cubicBezTo>
                  <a:pt x="15783" y="124804"/>
                  <a:pt x="15785" y="124804"/>
                  <a:pt x="15787" y="124804"/>
                </a:cubicBezTo>
                <a:cubicBezTo>
                  <a:pt x="16527" y="124804"/>
                  <a:pt x="17162" y="124280"/>
                  <a:pt x="17309" y="123554"/>
                </a:cubicBezTo>
                <a:cubicBezTo>
                  <a:pt x="17455" y="122824"/>
                  <a:pt x="17067" y="122093"/>
                  <a:pt x="16383" y="121808"/>
                </a:cubicBezTo>
                <a:cubicBezTo>
                  <a:pt x="14393" y="120975"/>
                  <a:pt x="12539" y="119849"/>
                  <a:pt x="10883" y="118465"/>
                </a:cubicBezTo>
                <a:cubicBezTo>
                  <a:pt x="10591" y="118222"/>
                  <a:pt x="10237" y="118104"/>
                  <a:pt x="9885" y="118104"/>
                </a:cubicBezTo>
                <a:close/>
                <a:moveTo>
                  <a:pt x="22476" y="123362"/>
                </a:moveTo>
                <a:cubicBezTo>
                  <a:pt x="21682" y="123362"/>
                  <a:pt x="21004" y="123967"/>
                  <a:pt x="20926" y="124773"/>
                </a:cubicBezTo>
                <a:cubicBezTo>
                  <a:pt x="20844" y="125629"/>
                  <a:pt x="21474" y="126390"/>
                  <a:pt x="22330" y="126472"/>
                </a:cubicBezTo>
                <a:cubicBezTo>
                  <a:pt x="23112" y="126547"/>
                  <a:pt x="23912" y="126586"/>
                  <a:pt x="24704" y="126586"/>
                </a:cubicBezTo>
                <a:lnTo>
                  <a:pt x="29399" y="126586"/>
                </a:lnTo>
                <a:cubicBezTo>
                  <a:pt x="30260" y="126586"/>
                  <a:pt x="30957" y="125889"/>
                  <a:pt x="30957" y="125027"/>
                </a:cubicBezTo>
                <a:cubicBezTo>
                  <a:pt x="30957" y="124166"/>
                  <a:pt x="30260" y="123469"/>
                  <a:pt x="29399" y="123469"/>
                </a:cubicBezTo>
                <a:lnTo>
                  <a:pt x="24704" y="123469"/>
                </a:lnTo>
                <a:cubicBezTo>
                  <a:pt x="24009" y="123469"/>
                  <a:pt x="23310" y="123433"/>
                  <a:pt x="22626" y="123369"/>
                </a:cubicBezTo>
                <a:cubicBezTo>
                  <a:pt x="22576" y="123364"/>
                  <a:pt x="22525" y="123362"/>
                  <a:pt x="22476" y="123362"/>
                </a:cubicBezTo>
                <a:close/>
                <a:moveTo>
                  <a:pt x="36326" y="123466"/>
                </a:moveTo>
                <a:cubicBezTo>
                  <a:pt x="35465" y="123466"/>
                  <a:pt x="34768" y="124166"/>
                  <a:pt x="34768" y="125025"/>
                </a:cubicBezTo>
                <a:cubicBezTo>
                  <a:pt x="34768" y="125886"/>
                  <a:pt x="35465" y="126586"/>
                  <a:pt x="36326" y="126586"/>
                </a:cubicBezTo>
                <a:lnTo>
                  <a:pt x="43251" y="126586"/>
                </a:lnTo>
                <a:cubicBezTo>
                  <a:pt x="44112" y="126586"/>
                  <a:pt x="44809" y="125886"/>
                  <a:pt x="44809" y="125025"/>
                </a:cubicBezTo>
                <a:cubicBezTo>
                  <a:pt x="44809" y="124166"/>
                  <a:pt x="44112" y="123466"/>
                  <a:pt x="43251" y="123466"/>
                </a:cubicBezTo>
                <a:close/>
                <a:moveTo>
                  <a:pt x="50178" y="123466"/>
                </a:moveTo>
                <a:cubicBezTo>
                  <a:pt x="49317" y="123466"/>
                  <a:pt x="48620" y="124166"/>
                  <a:pt x="48620" y="125025"/>
                </a:cubicBezTo>
                <a:cubicBezTo>
                  <a:pt x="48620" y="125886"/>
                  <a:pt x="49317" y="126586"/>
                  <a:pt x="50178" y="126586"/>
                </a:cubicBezTo>
                <a:lnTo>
                  <a:pt x="57103" y="126586"/>
                </a:lnTo>
                <a:cubicBezTo>
                  <a:pt x="57964" y="126586"/>
                  <a:pt x="58661" y="125886"/>
                  <a:pt x="58661" y="125025"/>
                </a:cubicBezTo>
                <a:cubicBezTo>
                  <a:pt x="58661" y="124166"/>
                  <a:pt x="57964" y="123466"/>
                  <a:pt x="57103" y="123466"/>
                </a:cubicBezTo>
                <a:close/>
                <a:moveTo>
                  <a:pt x="64030" y="123466"/>
                </a:moveTo>
                <a:cubicBezTo>
                  <a:pt x="63169" y="123466"/>
                  <a:pt x="62472" y="124166"/>
                  <a:pt x="62472" y="125025"/>
                </a:cubicBezTo>
                <a:cubicBezTo>
                  <a:pt x="62472" y="125886"/>
                  <a:pt x="63169" y="126586"/>
                  <a:pt x="64030" y="126586"/>
                </a:cubicBezTo>
                <a:lnTo>
                  <a:pt x="70955" y="126586"/>
                </a:lnTo>
                <a:cubicBezTo>
                  <a:pt x="71816" y="126586"/>
                  <a:pt x="72515" y="125886"/>
                  <a:pt x="72515" y="125025"/>
                </a:cubicBezTo>
                <a:cubicBezTo>
                  <a:pt x="72515" y="124166"/>
                  <a:pt x="71816" y="123466"/>
                  <a:pt x="70955" y="123466"/>
                </a:cubicBezTo>
                <a:close/>
                <a:moveTo>
                  <a:pt x="77882" y="123466"/>
                </a:moveTo>
                <a:cubicBezTo>
                  <a:pt x="77020" y="123466"/>
                  <a:pt x="76324" y="124166"/>
                  <a:pt x="76324" y="125025"/>
                </a:cubicBezTo>
                <a:cubicBezTo>
                  <a:pt x="76324" y="125886"/>
                  <a:pt x="77020" y="126586"/>
                  <a:pt x="77882" y="126586"/>
                </a:cubicBezTo>
                <a:lnTo>
                  <a:pt x="84806" y="126586"/>
                </a:lnTo>
                <a:cubicBezTo>
                  <a:pt x="85668" y="126586"/>
                  <a:pt x="86367" y="125886"/>
                  <a:pt x="86367" y="125025"/>
                </a:cubicBezTo>
                <a:cubicBezTo>
                  <a:pt x="86367" y="124166"/>
                  <a:pt x="85668" y="123466"/>
                  <a:pt x="84806" y="123466"/>
                </a:cubicBezTo>
                <a:close/>
                <a:moveTo>
                  <a:pt x="91734" y="123466"/>
                </a:moveTo>
                <a:cubicBezTo>
                  <a:pt x="90872" y="123466"/>
                  <a:pt x="90175" y="124166"/>
                  <a:pt x="90175" y="125025"/>
                </a:cubicBezTo>
                <a:cubicBezTo>
                  <a:pt x="90175" y="125886"/>
                  <a:pt x="90872" y="126586"/>
                  <a:pt x="91734" y="126586"/>
                </a:cubicBezTo>
                <a:lnTo>
                  <a:pt x="98661" y="126586"/>
                </a:lnTo>
                <a:cubicBezTo>
                  <a:pt x="99520" y="126586"/>
                  <a:pt x="100219" y="125886"/>
                  <a:pt x="100219" y="125025"/>
                </a:cubicBezTo>
                <a:cubicBezTo>
                  <a:pt x="100219" y="124166"/>
                  <a:pt x="99520" y="123466"/>
                  <a:pt x="98661" y="123466"/>
                </a:cubicBezTo>
                <a:close/>
                <a:moveTo>
                  <a:pt x="105479" y="124421"/>
                </a:moveTo>
                <a:cubicBezTo>
                  <a:pt x="104813" y="124421"/>
                  <a:pt x="104195" y="124851"/>
                  <a:pt x="103989" y="125524"/>
                </a:cubicBezTo>
                <a:cubicBezTo>
                  <a:pt x="103737" y="126349"/>
                  <a:pt x="104205" y="127223"/>
                  <a:pt x="105030" y="127470"/>
                </a:cubicBezTo>
                <a:cubicBezTo>
                  <a:pt x="107085" y="128100"/>
                  <a:pt x="109023" y="129054"/>
                  <a:pt x="110774" y="130296"/>
                </a:cubicBezTo>
                <a:cubicBezTo>
                  <a:pt x="111037" y="130484"/>
                  <a:pt x="111353" y="130584"/>
                  <a:pt x="111674" y="130584"/>
                </a:cubicBezTo>
                <a:cubicBezTo>
                  <a:pt x="112353" y="130581"/>
                  <a:pt x="112955" y="130144"/>
                  <a:pt x="113161" y="129496"/>
                </a:cubicBezTo>
                <a:cubicBezTo>
                  <a:pt x="113366" y="128851"/>
                  <a:pt x="113130" y="128144"/>
                  <a:pt x="112574" y="127753"/>
                </a:cubicBezTo>
                <a:cubicBezTo>
                  <a:pt x="110553" y="126318"/>
                  <a:pt x="108314" y="125218"/>
                  <a:pt x="105945" y="124492"/>
                </a:cubicBezTo>
                <a:cubicBezTo>
                  <a:pt x="105790" y="124444"/>
                  <a:pt x="105634" y="124421"/>
                  <a:pt x="105479" y="124421"/>
                </a:cubicBezTo>
                <a:close/>
                <a:moveTo>
                  <a:pt x="116605" y="132284"/>
                </a:moveTo>
                <a:cubicBezTo>
                  <a:pt x="116282" y="132284"/>
                  <a:pt x="115955" y="132384"/>
                  <a:pt x="115675" y="132592"/>
                </a:cubicBezTo>
                <a:cubicBezTo>
                  <a:pt x="114986" y="133106"/>
                  <a:pt x="114842" y="134081"/>
                  <a:pt x="115357" y="134773"/>
                </a:cubicBezTo>
                <a:cubicBezTo>
                  <a:pt x="116637" y="136496"/>
                  <a:pt x="117637" y="138411"/>
                  <a:pt x="118316" y="140450"/>
                </a:cubicBezTo>
                <a:cubicBezTo>
                  <a:pt x="118527" y="141088"/>
                  <a:pt x="119124" y="141517"/>
                  <a:pt x="119795" y="141517"/>
                </a:cubicBezTo>
                <a:cubicBezTo>
                  <a:pt x="120857" y="141515"/>
                  <a:pt x="121608" y="140476"/>
                  <a:pt x="121273" y="139465"/>
                </a:cubicBezTo>
                <a:cubicBezTo>
                  <a:pt x="120489" y="137115"/>
                  <a:pt x="119337" y="134901"/>
                  <a:pt x="117856" y="132914"/>
                </a:cubicBezTo>
                <a:cubicBezTo>
                  <a:pt x="117551" y="132502"/>
                  <a:pt x="117081" y="132284"/>
                  <a:pt x="116605" y="132284"/>
                </a:cubicBezTo>
                <a:close/>
                <a:moveTo>
                  <a:pt x="120898" y="145205"/>
                </a:moveTo>
                <a:cubicBezTo>
                  <a:pt x="120039" y="145210"/>
                  <a:pt x="119342" y="145909"/>
                  <a:pt x="119347" y="146771"/>
                </a:cubicBezTo>
                <a:lnTo>
                  <a:pt x="119347" y="146850"/>
                </a:lnTo>
                <a:cubicBezTo>
                  <a:pt x="119350" y="148972"/>
                  <a:pt x="119018" y="151080"/>
                  <a:pt x="118368" y="153096"/>
                </a:cubicBezTo>
                <a:cubicBezTo>
                  <a:pt x="118041" y="154104"/>
                  <a:pt x="118792" y="155135"/>
                  <a:pt x="119849" y="155135"/>
                </a:cubicBezTo>
                <a:lnTo>
                  <a:pt x="119851" y="155135"/>
                </a:lnTo>
                <a:cubicBezTo>
                  <a:pt x="120528" y="155135"/>
                  <a:pt x="121124" y="154698"/>
                  <a:pt x="121332" y="154058"/>
                </a:cubicBezTo>
                <a:cubicBezTo>
                  <a:pt x="122083" y="151728"/>
                  <a:pt x="122466" y="149298"/>
                  <a:pt x="122464" y="146850"/>
                </a:cubicBezTo>
                <a:lnTo>
                  <a:pt x="122464" y="146758"/>
                </a:lnTo>
                <a:cubicBezTo>
                  <a:pt x="122461" y="145899"/>
                  <a:pt x="121764" y="145205"/>
                  <a:pt x="120906" y="145205"/>
                </a:cubicBezTo>
                <a:close/>
                <a:moveTo>
                  <a:pt x="116716" y="158158"/>
                </a:moveTo>
                <a:cubicBezTo>
                  <a:pt x="116235" y="158158"/>
                  <a:pt x="115761" y="158379"/>
                  <a:pt x="115457" y="158797"/>
                </a:cubicBezTo>
                <a:cubicBezTo>
                  <a:pt x="114187" y="160533"/>
                  <a:pt x="112652" y="162055"/>
                  <a:pt x="110908" y="163312"/>
                </a:cubicBezTo>
                <a:cubicBezTo>
                  <a:pt x="110358" y="163706"/>
                  <a:pt x="110126" y="164410"/>
                  <a:pt x="110335" y="165056"/>
                </a:cubicBezTo>
                <a:cubicBezTo>
                  <a:pt x="110543" y="165698"/>
                  <a:pt x="111142" y="166136"/>
                  <a:pt x="111821" y="166136"/>
                </a:cubicBezTo>
                <a:cubicBezTo>
                  <a:pt x="112148" y="166136"/>
                  <a:pt x="112466" y="166033"/>
                  <a:pt x="112731" y="165840"/>
                </a:cubicBezTo>
                <a:cubicBezTo>
                  <a:pt x="114742" y="164392"/>
                  <a:pt x="116511" y="162636"/>
                  <a:pt x="117972" y="160635"/>
                </a:cubicBezTo>
                <a:cubicBezTo>
                  <a:pt x="118481" y="159941"/>
                  <a:pt x="118329" y="158967"/>
                  <a:pt x="117632" y="158457"/>
                </a:cubicBezTo>
                <a:cubicBezTo>
                  <a:pt x="117355" y="158255"/>
                  <a:pt x="117034" y="158158"/>
                  <a:pt x="116716" y="158158"/>
                </a:cubicBezTo>
                <a:close/>
                <a:moveTo>
                  <a:pt x="57280" y="167118"/>
                </a:moveTo>
                <a:cubicBezTo>
                  <a:pt x="56419" y="167118"/>
                  <a:pt x="55722" y="167815"/>
                  <a:pt x="55722" y="168676"/>
                </a:cubicBezTo>
                <a:cubicBezTo>
                  <a:pt x="55722" y="169537"/>
                  <a:pt x="56419" y="170237"/>
                  <a:pt x="57280" y="170237"/>
                </a:cubicBezTo>
                <a:lnTo>
                  <a:pt x="64207" y="170237"/>
                </a:lnTo>
                <a:cubicBezTo>
                  <a:pt x="65066" y="170237"/>
                  <a:pt x="65766" y="169537"/>
                  <a:pt x="65766" y="168676"/>
                </a:cubicBezTo>
                <a:cubicBezTo>
                  <a:pt x="65766" y="167815"/>
                  <a:pt x="65066" y="167118"/>
                  <a:pt x="64207" y="167118"/>
                </a:cubicBezTo>
                <a:close/>
                <a:moveTo>
                  <a:pt x="71132" y="167118"/>
                </a:moveTo>
                <a:cubicBezTo>
                  <a:pt x="70271" y="167118"/>
                  <a:pt x="69574" y="167815"/>
                  <a:pt x="69574" y="168676"/>
                </a:cubicBezTo>
                <a:cubicBezTo>
                  <a:pt x="69574" y="169537"/>
                  <a:pt x="70271" y="170237"/>
                  <a:pt x="71132" y="170237"/>
                </a:cubicBezTo>
                <a:lnTo>
                  <a:pt x="78059" y="170237"/>
                </a:lnTo>
                <a:cubicBezTo>
                  <a:pt x="78918" y="170237"/>
                  <a:pt x="79617" y="169537"/>
                  <a:pt x="79617" y="168676"/>
                </a:cubicBezTo>
                <a:cubicBezTo>
                  <a:pt x="79617" y="167815"/>
                  <a:pt x="78918" y="167118"/>
                  <a:pt x="78059" y="167118"/>
                </a:cubicBezTo>
                <a:close/>
                <a:moveTo>
                  <a:pt x="84984" y="167118"/>
                </a:moveTo>
                <a:cubicBezTo>
                  <a:pt x="84122" y="167118"/>
                  <a:pt x="83426" y="167815"/>
                  <a:pt x="83426" y="168676"/>
                </a:cubicBezTo>
                <a:cubicBezTo>
                  <a:pt x="83426" y="169537"/>
                  <a:pt x="84122" y="170237"/>
                  <a:pt x="84984" y="170237"/>
                </a:cubicBezTo>
                <a:lnTo>
                  <a:pt x="91911" y="170237"/>
                </a:lnTo>
                <a:cubicBezTo>
                  <a:pt x="92772" y="170237"/>
                  <a:pt x="93469" y="169537"/>
                  <a:pt x="93469" y="168676"/>
                </a:cubicBezTo>
                <a:cubicBezTo>
                  <a:pt x="93469" y="167815"/>
                  <a:pt x="92772" y="167118"/>
                  <a:pt x="91911" y="167118"/>
                </a:cubicBezTo>
                <a:close/>
                <a:moveTo>
                  <a:pt x="105658" y="166109"/>
                </a:moveTo>
                <a:cubicBezTo>
                  <a:pt x="105503" y="166109"/>
                  <a:pt x="105345" y="166132"/>
                  <a:pt x="105190" y="166182"/>
                </a:cubicBezTo>
                <a:cubicBezTo>
                  <a:pt x="103220" y="166802"/>
                  <a:pt x="101169" y="167118"/>
                  <a:pt x="99108" y="167118"/>
                </a:cubicBezTo>
                <a:cubicBezTo>
                  <a:pt x="99099" y="167118"/>
                  <a:pt x="99091" y="167118"/>
                  <a:pt x="99083" y="167118"/>
                </a:cubicBezTo>
                <a:lnTo>
                  <a:pt x="98836" y="167118"/>
                </a:lnTo>
                <a:cubicBezTo>
                  <a:pt x="97974" y="167118"/>
                  <a:pt x="97277" y="167815"/>
                  <a:pt x="97277" y="168676"/>
                </a:cubicBezTo>
                <a:cubicBezTo>
                  <a:pt x="97277" y="169537"/>
                  <a:pt x="97974" y="170237"/>
                  <a:pt x="98836" y="170237"/>
                </a:cubicBezTo>
                <a:lnTo>
                  <a:pt x="99083" y="170237"/>
                </a:lnTo>
                <a:cubicBezTo>
                  <a:pt x="101471" y="170237"/>
                  <a:pt x="103847" y="169872"/>
                  <a:pt x="106128" y="169154"/>
                </a:cubicBezTo>
                <a:cubicBezTo>
                  <a:pt x="106948" y="168895"/>
                  <a:pt x="107403" y="168020"/>
                  <a:pt x="107144" y="167200"/>
                </a:cubicBezTo>
                <a:cubicBezTo>
                  <a:pt x="106933" y="166536"/>
                  <a:pt x="106320" y="166109"/>
                  <a:pt x="105658" y="16610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202;p32">
            <a:extLst>
              <a:ext uri="{FF2B5EF4-FFF2-40B4-BE49-F238E27FC236}">
                <a16:creationId xmlns:a16="http://schemas.microsoft.com/office/drawing/2014/main" id="{84AD8B14-A1ED-4FD5-8712-5F047A2EF00B}"/>
              </a:ext>
            </a:extLst>
          </p:cNvPr>
          <p:cNvSpPr/>
          <p:nvPr/>
        </p:nvSpPr>
        <p:spPr>
          <a:xfrm>
            <a:off x="6602293" y="3252140"/>
            <a:ext cx="811746" cy="811746"/>
          </a:xfrm>
          <a:custGeom>
            <a:avLst/>
            <a:gdLst/>
            <a:ahLst/>
            <a:cxnLst/>
            <a:rect l="l" t="t" r="r" b="b"/>
            <a:pathLst>
              <a:path w="50521" h="50521" extrusionOk="0">
                <a:moveTo>
                  <a:pt x="25259" y="1"/>
                </a:moveTo>
                <a:cubicBezTo>
                  <a:pt x="18561" y="1"/>
                  <a:pt x="12135" y="2662"/>
                  <a:pt x="7399" y="7401"/>
                </a:cubicBezTo>
                <a:cubicBezTo>
                  <a:pt x="2662" y="12138"/>
                  <a:pt x="1" y="18564"/>
                  <a:pt x="1" y="25262"/>
                </a:cubicBezTo>
                <a:cubicBezTo>
                  <a:pt x="1" y="31960"/>
                  <a:pt x="2662" y="38386"/>
                  <a:pt x="7399" y="43123"/>
                </a:cubicBezTo>
                <a:cubicBezTo>
                  <a:pt x="12135" y="47862"/>
                  <a:pt x="18561" y="50520"/>
                  <a:pt x="25259" y="50520"/>
                </a:cubicBezTo>
                <a:cubicBezTo>
                  <a:pt x="31960" y="50520"/>
                  <a:pt x="38383" y="47862"/>
                  <a:pt x="43122" y="43123"/>
                </a:cubicBezTo>
                <a:cubicBezTo>
                  <a:pt x="47859" y="38386"/>
                  <a:pt x="50520" y="31960"/>
                  <a:pt x="50520" y="25262"/>
                </a:cubicBezTo>
                <a:cubicBezTo>
                  <a:pt x="50520" y="18564"/>
                  <a:pt x="47859" y="12138"/>
                  <a:pt x="43122" y="7401"/>
                </a:cubicBezTo>
                <a:cubicBezTo>
                  <a:pt x="38383" y="2662"/>
                  <a:pt x="31960" y="1"/>
                  <a:pt x="2525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203;p32">
            <a:extLst>
              <a:ext uri="{FF2B5EF4-FFF2-40B4-BE49-F238E27FC236}">
                <a16:creationId xmlns:a16="http://schemas.microsoft.com/office/drawing/2014/main" id="{F672EAE4-28DE-42F3-97D9-66DC2383D36F}"/>
              </a:ext>
            </a:extLst>
          </p:cNvPr>
          <p:cNvSpPr/>
          <p:nvPr/>
        </p:nvSpPr>
        <p:spPr>
          <a:xfrm>
            <a:off x="6704884" y="3354779"/>
            <a:ext cx="606516" cy="606516"/>
          </a:xfrm>
          <a:custGeom>
            <a:avLst/>
            <a:gdLst/>
            <a:ahLst/>
            <a:cxnLst/>
            <a:rect l="l" t="t" r="r" b="b"/>
            <a:pathLst>
              <a:path w="37748" h="37748" extrusionOk="0">
                <a:moveTo>
                  <a:pt x="18874" y="0"/>
                </a:moveTo>
                <a:cubicBezTo>
                  <a:pt x="13870" y="0"/>
                  <a:pt x="9070" y="1988"/>
                  <a:pt x="5529" y="5529"/>
                </a:cubicBezTo>
                <a:cubicBezTo>
                  <a:pt x="1991" y="9067"/>
                  <a:pt x="1" y="13868"/>
                  <a:pt x="1" y="18874"/>
                </a:cubicBezTo>
                <a:cubicBezTo>
                  <a:pt x="1" y="23880"/>
                  <a:pt x="1991" y="28681"/>
                  <a:pt x="5529" y="32219"/>
                </a:cubicBezTo>
                <a:cubicBezTo>
                  <a:pt x="9070" y="35760"/>
                  <a:pt x="13870" y="37748"/>
                  <a:pt x="18874" y="37748"/>
                </a:cubicBezTo>
                <a:cubicBezTo>
                  <a:pt x="23881" y="37748"/>
                  <a:pt x="28681" y="35760"/>
                  <a:pt x="32220" y="32219"/>
                </a:cubicBezTo>
                <a:cubicBezTo>
                  <a:pt x="35760" y="28681"/>
                  <a:pt x="37748" y="23880"/>
                  <a:pt x="37748" y="18874"/>
                </a:cubicBezTo>
                <a:cubicBezTo>
                  <a:pt x="37748" y="13868"/>
                  <a:pt x="35760" y="9067"/>
                  <a:pt x="32220" y="5529"/>
                </a:cubicBezTo>
                <a:cubicBezTo>
                  <a:pt x="28681" y="1988"/>
                  <a:pt x="23881" y="0"/>
                  <a:pt x="188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" name="Google Shape;1204;p32">
            <a:extLst>
              <a:ext uri="{FF2B5EF4-FFF2-40B4-BE49-F238E27FC236}">
                <a16:creationId xmlns:a16="http://schemas.microsoft.com/office/drawing/2014/main" id="{A98F8ECF-E668-4E29-A961-5E00061C6020}"/>
              </a:ext>
            </a:extLst>
          </p:cNvPr>
          <p:cNvSpPr/>
          <p:nvPr/>
        </p:nvSpPr>
        <p:spPr>
          <a:xfrm>
            <a:off x="5442493" y="3644113"/>
            <a:ext cx="811746" cy="811746"/>
          </a:xfrm>
          <a:custGeom>
            <a:avLst/>
            <a:gdLst/>
            <a:ahLst/>
            <a:cxnLst/>
            <a:rect l="l" t="t" r="r" b="b"/>
            <a:pathLst>
              <a:path w="50521" h="50521" extrusionOk="0">
                <a:moveTo>
                  <a:pt x="25262" y="1"/>
                </a:moveTo>
                <a:cubicBezTo>
                  <a:pt x="18564" y="1"/>
                  <a:pt x="12138" y="2662"/>
                  <a:pt x="7401" y="7398"/>
                </a:cubicBezTo>
                <a:cubicBezTo>
                  <a:pt x="2662" y="12135"/>
                  <a:pt x="1" y="18561"/>
                  <a:pt x="1" y="25259"/>
                </a:cubicBezTo>
                <a:cubicBezTo>
                  <a:pt x="1" y="31960"/>
                  <a:pt x="2662" y="38383"/>
                  <a:pt x="7401" y="43122"/>
                </a:cubicBezTo>
                <a:cubicBezTo>
                  <a:pt x="12138" y="47859"/>
                  <a:pt x="18564" y="50520"/>
                  <a:pt x="25262" y="50520"/>
                </a:cubicBezTo>
                <a:cubicBezTo>
                  <a:pt x="31960" y="50520"/>
                  <a:pt x="38386" y="47859"/>
                  <a:pt x="43122" y="43122"/>
                </a:cubicBezTo>
                <a:cubicBezTo>
                  <a:pt x="47861" y="38383"/>
                  <a:pt x="50520" y="31960"/>
                  <a:pt x="50520" y="25259"/>
                </a:cubicBezTo>
                <a:cubicBezTo>
                  <a:pt x="50520" y="18561"/>
                  <a:pt x="47861" y="12135"/>
                  <a:pt x="43122" y="7398"/>
                </a:cubicBezTo>
                <a:cubicBezTo>
                  <a:pt x="38386" y="2662"/>
                  <a:pt x="31960" y="1"/>
                  <a:pt x="2526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1205;p32">
            <a:extLst>
              <a:ext uri="{FF2B5EF4-FFF2-40B4-BE49-F238E27FC236}">
                <a16:creationId xmlns:a16="http://schemas.microsoft.com/office/drawing/2014/main" id="{083761C1-DD34-45AF-A77B-06630BCA4819}"/>
              </a:ext>
            </a:extLst>
          </p:cNvPr>
          <p:cNvSpPr/>
          <p:nvPr/>
        </p:nvSpPr>
        <p:spPr>
          <a:xfrm>
            <a:off x="5545132" y="3746704"/>
            <a:ext cx="606516" cy="606516"/>
          </a:xfrm>
          <a:custGeom>
            <a:avLst/>
            <a:gdLst/>
            <a:ahLst/>
            <a:cxnLst/>
            <a:rect l="l" t="t" r="r" b="b"/>
            <a:pathLst>
              <a:path w="37748" h="37748" extrusionOk="0">
                <a:moveTo>
                  <a:pt x="18874" y="0"/>
                </a:moveTo>
                <a:cubicBezTo>
                  <a:pt x="13867" y="0"/>
                  <a:pt x="9067" y="1991"/>
                  <a:pt x="5529" y="5529"/>
                </a:cubicBezTo>
                <a:cubicBezTo>
                  <a:pt x="1988" y="9069"/>
                  <a:pt x="0" y="13870"/>
                  <a:pt x="0" y="18874"/>
                </a:cubicBezTo>
                <a:cubicBezTo>
                  <a:pt x="0" y="23880"/>
                  <a:pt x="1988" y="28681"/>
                  <a:pt x="5529" y="32222"/>
                </a:cubicBezTo>
                <a:cubicBezTo>
                  <a:pt x="9067" y="35760"/>
                  <a:pt x="13867" y="37748"/>
                  <a:pt x="18874" y="37748"/>
                </a:cubicBezTo>
                <a:cubicBezTo>
                  <a:pt x="23880" y="37748"/>
                  <a:pt x="28681" y="35760"/>
                  <a:pt x="32219" y="32222"/>
                </a:cubicBezTo>
                <a:cubicBezTo>
                  <a:pt x="35760" y="28681"/>
                  <a:pt x="37748" y="23880"/>
                  <a:pt x="37748" y="18874"/>
                </a:cubicBezTo>
                <a:cubicBezTo>
                  <a:pt x="37748" y="13870"/>
                  <a:pt x="35760" y="9069"/>
                  <a:pt x="32219" y="5529"/>
                </a:cubicBezTo>
                <a:cubicBezTo>
                  <a:pt x="28681" y="1991"/>
                  <a:pt x="23880" y="0"/>
                  <a:pt x="188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" name="Google Shape;1206;p32">
            <a:extLst>
              <a:ext uri="{FF2B5EF4-FFF2-40B4-BE49-F238E27FC236}">
                <a16:creationId xmlns:a16="http://schemas.microsoft.com/office/drawing/2014/main" id="{64F09B21-C53D-4E15-B09C-FFF2C9881324}"/>
              </a:ext>
            </a:extLst>
          </p:cNvPr>
          <p:cNvSpPr/>
          <p:nvPr/>
        </p:nvSpPr>
        <p:spPr>
          <a:xfrm>
            <a:off x="4823235" y="2517123"/>
            <a:ext cx="811730" cy="811730"/>
          </a:xfrm>
          <a:custGeom>
            <a:avLst/>
            <a:gdLst/>
            <a:ahLst/>
            <a:cxnLst/>
            <a:rect l="l" t="t" r="r" b="b"/>
            <a:pathLst>
              <a:path w="50520" h="50520" extrusionOk="0">
                <a:moveTo>
                  <a:pt x="25261" y="0"/>
                </a:moveTo>
                <a:cubicBezTo>
                  <a:pt x="18560" y="0"/>
                  <a:pt x="12137" y="2662"/>
                  <a:pt x="7398" y="7398"/>
                </a:cubicBezTo>
                <a:cubicBezTo>
                  <a:pt x="2661" y="12134"/>
                  <a:pt x="0" y="18560"/>
                  <a:pt x="0" y="25259"/>
                </a:cubicBezTo>
                <a:cubicBezTo>
                  <a:pt x="0" y="31960"/>
                  <a:pt x="2661" y="38383"/>
                  <a:pt x="7398" y="43122"/>
                </a:cubicBezTo>
                <a:cubicBezTo>
                  <a:pt x="12137" y="47858"/>
                  <a:pt x="18560" y="50520"/>
                  <a:pt x="25261" y="50520"/>
                </a:cubicBezTo>
                <a:cubicBezTo>
                  <a:pt x="31959" y="50520"/>
                  <a:pt x="38385" y="47858"/>
                  <a:pt x="43122" y="43122"/>
                </a:cubicBezTo>
                <a:cubicBezTo>
                  <a:pt x="47858" y="38383"/>
                  <a:pt x="50519" y="31960"/>
                  <a:pt x="50519" y="25259"/>
                </a:cubicBezTo>
                <a:cubicBezTo>
                  <a:pt x="50519" y="18560"/>
                  <a:pt x="47858" y="12134"/>
                  <a:pt x="43122" y="7398"/>
                </a:cubicBezTo>
                <a:cubicBezTo>
                  <a:pt x="38385" y="2662"/>
                  <a:pt x="31959" y="0"/>
                  <a:pt x="25261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1207;p32">
            <a:extLst>
              <a:ext uri="{FF2B5EF4-FFF2-40B4-BE49-F238E27FC236}">
                <a16:creationId xmlns:a16="http://schemas.microsoft.com/office/drawing/2014/main" id="{0050D0D2-18AC-407C-AA81-6DE1889EC97F}"/>
              </a:ext>
            </a:extLst>
          </p:cNvPr>
          <p:cNvSpPr/>
          <p:nvPr/>
        </p:nvSpPr>
        <p:spPr>
          <a:xfrm>
            <a:off x="4925858" y="2619697"/>
            <a:ext cx="606516" cy="606532"/>
          </a:xfrm>
          <a:custGeom>
            <a:avLst/>
            <a:gdLst/>
            <a:ahLst/>
            <a:cxnLst/>
            <a:rect l="l" t="t" r="r" b="b"/>
            <a:pathLst>
              <a:path w="37748" h="37749" extrusionOk="0">
                <a:moveTo>
                  <a:pt x="18874" y="1"/>
                </a:moveTo>
                <a:cubicBezTo>
                  <a:pt x="13868" y="1"/>
                  <a:pt x="9067" y="1991"/>
                  <a:pt x="5526" y="5529"/>
                </a:cubicBezTo>
                <a:cubicBezTo>
                  <a:pt x="1988" y="9070"/>
                  <a:pt x="0" y="13871"/>
                  <a:pt x="0" y="18875"/>
                </a:cubicBezTo>
                <a:cubicBezTo>
                  <a:pt x="0" y="23881"/>
                  <a:pt x="1988" y="28682"/>
                  <a:pt x="5526" y="32223"/>
                </a:cubicBezTo>
                <a:cubicBezTo>
                  <a:pt x="9067" y="35761"/>
                  <a:pt x="13868" y="37748"/>
                  <a:pt x="18874" y="37748"/>
                </a:cubicBezTo>
                <a:cubicBezTo>
                  <a:pt x="23878" y="37748"/>
                  <a:pt x="28678" y="35761"/>
                  <a:pt x="32219" y="32223"/>
                </a:cubicBezTo>
                <a:cubicBezTo>
                  <a:pt x="35757" y="28682"/>
                  <a:pt x="37748" y="23881"/>
                  <a:pt x="37748" y="18875"/>
                </a:cubicBezTo>
                <a:cubicBezTo>
                  <a:pt x="37748" y="13871"/>
                  <a:pt x="35757" y="9070"/>
                  <a:pt x="32219" y="5529"/>
                </a:cubicBezTo>
                <a:cubicBezTo>
                  <a:pt x="28678" y="1991"/>
                  <a:pt x="23878" y="1"/>
                  <a:pt x="1887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" name="Google Shape;1208;p32">
            <a:extLst>
              <a:ext uri="{FF2B5EF4-FFF2-40B4-BE49-F238E27FC236}">
                <a16:creationId xmlns:a16="http://schemas.microsoft.com/office/drawing/2014/main" id="{A57F4470-886D-4607-B358-641EC69EB803}"/>
              </a:ext>
            </a:extLst>
          </p:cNvPr>
          <p:cNvSpPr/>
          <p:nvPr/>
        </p:nvSpPr>
        <p:spPr>
          <a:xfrm>
            <a:off x="5711222" y="1098764"/>
            <a:ext cx="811730" cy="811730"/>
          </a:xfrm>
          <a:custGeom>
            <a:avLst/>
            <a:gdLst/>
            <a:ahLst/>
            <a:cxnLst/>
            <a:rect l="l" t="t" r="r" b="b"/>
            <a:pathLst>
              <a:path w="50520" h="50520" extrusionOk="0">
                <a:moveTo>
                  <a:pt x="25258" y="1"/>
                </a:moveTo>
                <a:cubicBezTo>
                  <a:pt x="18560" y="1"/>
                  <a:pt x="12134" y="2662"/>
                  <a:pt x="7398" y="7398"/>
                </a:cubicBezTo>
                <a:cubicBezTo>
                  <a:pt x="2659" y="12137"/>
                  <a:pt x="0" y="18561"/>
                  <a:pt x="0" y="25262"/>
                </a:cubicBezTo>
                <a:cubicBezTo>
                  <a:pt x="0" y="31960"/>
                  <a:pt x="2659" y="38386"/>
                  <a:pt x="7398" y="43122"/>
                </a:cubicBezTo>
                <a:cubicBezTo>
                  <a:pt x="12134" y="47859"/>
                  <a:pt x="18560" y="50520"/>
                  <a:pt x="25258" y="50520"/>
                </a:cubicBezTo>
                <a:cubicBezTo>
                  <a:pt x="31957" y="50520"/>
                  <a:pt x="38383" y="47859"/>
                  <a:pt x="43119" y="43122"/>
                </a:cubicBezTo>
                <a:cubicBezTo>
                  <a:pt x="47858" y="38386"/>
                  <a:pt x="50519" y="31960"/>
                  <a:pt x="50519" y="25262"/>
                </a:cubicBezTo>
                <a:cubicBezTo>
                  <a:pt x="50519" y="18561"/>
                  <a:pt x="47858" y="12137"/>
                  <a:pt x="43119" y="7398"/>
                </a:cubicBezTo>
                <a:cubicBezTo>
                  <a:pt x="38383" y="2662"/>
                  <a:pt x="31957" y="1"/>
                  <a:pt x="2525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1209;p32">
            <a:extLst>
              <a:ext uri="{FF2B5EF4-FFF2-40B4-BE49-F238E27FC236}">
                <a16:creationId xmlns:a16="http://schemas.microsoft.com/office/drawing/2014/main" id="{2F021CC9-00D6-42F7-8E0E-0B9ADDCC3436}"/>
              </a:ext>
            </a:extLst>
          </p:cNvPr>
          <p:cNvSpPr/>
          <p:nvPr/>
        </p:nvSpPr>
        <p:spPr>
          <a:xfrm>
            <a:off x="5813797" y="1201355"/>
            <a:ext cx="606532" cy="606564"/>
          </a:xfrm>
          <a:custGeom>
            <a:avLst/>
            <a:gdLst/>
            <a:ahLst/>
            <a:cxnLst/>
            <a:rect l="l" t="t" r="r" b="b"/>
            <a:pathLst>
              <a:path w="37749" h="37751" extrusionOk="0">
                <a:moveTo>
                  <a:pt x="18874" y="0"/>
                </a:moveTo>
                <a:cubicBezTo>
                  <a:pt x="13868" y="0"/>
                  <a:pt x="9067" y="1990"/>
                  <a:pt x="5529" y="5529"/>
                </a:cubicBezTo>
                <a:cubicBezTo>
                  <a:pt x="1988" y="9069"/>
                  <a:pt x="1" y="13870"/>
                  <a:pt x="1" y="18877"/>
                </a:cubicBezTo>
                <a:cubicBezTo>
                  <a:pt x="1" y="23880"/>
                  <a:pt x="1988" y="28681"/>
                  <a:pt x="5529" y="32222"/>
                </a:cubicBezTo>
                <a:cubicBezTo>
                  <a:pt x="9067" y="35760"/>
                  <a:pt x="13868" y="37750"/>
                  <a:pt x="18874" y="37750"/>
                </a:cubicBezTo>
                <a:cubicBezTo>
                  <a:pt x="23881" y="37750"/>
                  <a:pt x="28681" y="35760"/>
                  <a:pt x="32220" y="32222"/>
                </a:cubicBezTo>
                <a:cubicBezTo>
                  <a:pt x="35760" y="28681"/>
                  <a:pt x="37748" y="23880"/>
                  <a:pt x="37748" y="18877"/>
                </a:cubicBezTo>
                <a:cubicBezTo>
                  <a:pt x="37748" y="13870"/>
                  <a:pt x="35760" y="9069"/>
                  <a:pt x="32220" y="5529"/>
                </a:cubicBezTo>
                <a:cubicBezTo>
                  <a:pt x="28681" y="1990"/>
                  <a:pt x="23881" y="0"/>
                  <a:pt x="188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37" name="Google Shape;1219;p32">
            <a:extLst>
              <a:ext uri="{FF2B5EF4-FFF2-40B4-BE49-F238E27FC236}">
                <a16:creationId xmlns:a16="http://schemas.microsoft.com/office/drawing/2014/main" id="{CD7635C0-2702-4408-B18B-7AD0C28EF767}"/>
              </a:ext>
            </a:extLst>
          </p:cNvPr>
          <p:cNvGrpSpPr/>
          <p:nvPr/>
        </p:nvGrpSpPr>
        <p:grpSpPr>
          <a:xfrm>
            <a:off x="6602269" y="1946143"/>
            <a:ext cx="811730" cy="811746"/>
            <a:chOff x="4964259" y="2424308"/>
            <a:chExt cx="811730" cy="811746"/>
          </a:xfrm>
        </p:grpSpPr>
        <p:sp>
          <p:nvSpPr>
            <p:cNvPr id="38" name="Google Shape;1220;p32">
              <a:extLst>
                <a:ext uri="{FF2B5EF4-FFF2-40B4-BE49-F238E27FC236}">
                  <a16:creationId xmlns:a16="http://schemas.microsoft.com/office/drawing/2014/main" id="{8373BBC1-B192-4D1B-B178-F5424E4E9117}"/>
                </a:ext>
              </a:extLst>
            </p:cNvPr>
            <p:cNvSpPr/>
            <p:nvPr/>
          </p:nvSpPr>
          <p:spPr>
            <a:xfrm>
              <a:off x="4964259" y="2424308"/>
              <a:ext cx="811730" cy="811746"/>
            </a:xfrm>
            <a:custGeom>
              <a:avLst/>
              <a:gdLst/>
              <a:ahLst/>
              <a:cxnLst/>
              <a:rect l="l" t="t" r="r" b="b"/>
              <a:pathLst>
                <a:path w="50520" h="50521" extrusionOk="0">
                  <a:moveTo>
                    <a:pt x="25261" y="1"/>
                  </a:moveTo>
                  <a:cubicBezTo>
                    <a:pt x="18563" y="1"/>
                    <a:pt x="12137" y="2662"/>
                    <a:pt x="7401" y="7401"/>
                  </a:cubicBezTo>
                  <a:cubicBezTo>
                    <a:pt x="2662" y="12138"/>
                    <a:pt x="0" y="18563"/>
                    <a:pt x="0" y="25262"/>
                  </a:cubicBezTo>
                  <a:cubicBezTo>
                    <a:pt x="0" y="31960"/>
                    <a:pt x="2662" y="38386"/>
                    <a:pt x="7401" y="43122"/>
                  </a:cubicBezTo>
                  <a:cubicBezTo>
                    <a:pt x="12137" y="47861"/>
                    <a:pt x="18563" y="50520"/>
                    <a:pt x="25261" y="50520"/>
                  </a:cubicBezTo>
                  <a:cubicBezTo>
                    <a:pt x="31960" y="50520"/>
                    <a:pt x="38385" y="47861"/>
                    <a:pt x="43122" y="43122"/>
                  </a:cubicBezTo>
                  <a:cubicBezTo>
                    <a:pt x="47861" y="38386"/>
                    <a:pt x="50520" y="31960"/>
                    <a:pt x="50520" y="25262"/>
                  </a:cubicBezTo>
                  <a:cubicBezTo>
                    <a:pt x="50520" y="18563"/>
                    <a:pt x="47861" y="12138"/>
                    <a:pt x="43122" y="7401"/>
                  </a:cubicBezTo>
                  <a:cubicBezTo>
                    <a:pt x="38385" y="2662"/>
                    <a:pt x="31960" y="1"/>
                    <a:pt x="252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221;p32">
              <a:extLst>
                <a:ext uri="{FF2B5EF4-FFF2-40B4-BE49-F238E27FC236}">
                  <a16:creationId xmlns:a16="http://schemas.microsoft.com/office/drawing/2014/main" id="{2C4C17D0-D723-4CFD-8C15-ADD8B4F73FCE}"/>
                </a:ext>
              </a:extLst>
            </p:cNvPr>
            <p:cNvSpPr/>
            <p:nvPr/>
          </p:nvSpPr>
          <p:spPr>
            <a:xfrm>
              <a:off x="5066882" y="2526931"/>
              <a:ext cx="606532" cy="606532"/>
            </a:xfrm>
            <a:custGeom>
              <a:avLst/>
              <a:gdLst/>
              <a:ahLst/>
              <a:cxnLst/>
              <a:rect l="l" t="t" r="r" b="b"/>
              <a:pathLst>
                <a:path w="37749" h="37749" extrusionOk="0">
                  <a:moveTo>
                    <a:pt x="18874" y="1"/>
                  </a:moveTo>
                  <a:cubicBezTo>
                    <a:pt x="13868" y="1"/>
                    <a:pt x="9067" y="1989"/>
                    <a:pt x="5529" y="5529"/>
                  </a:cubicBezTo>
                  <a:cubicBezTo>
                    <a:pt x="1988" y="9068"/>
                    <a:pt x="1" y="13868"/>
                    <a:pt x="1" y="18875"/>
                  </a:cubicBezTo>
                  <a:cubicBezTo>
                    <a:pt x="1" y="23881"/>
                    <a:pt x="1988" y="28682"/>
                    <a:pt x="5529" y="32220"/>
                  </a:cubicBezTo>
                  <a:cubicBezTo>
                    <a:pt x="9067" y="35761"/>
                    <a:pt x="13868" y="37748"/>
                    <a:pt x="18874" y="37748"/>
                  </a:cubicBezTo>
                  <a:cubicBezTo>
                    <a:pt x="23881" y="37748"/>
                    <a:pt x="28681" y="35761"/>
                    <a:pt x="32220" y="32220"/>
                  </a:cubicBezTo>
                  <a:cubicBezTo>
                    <a:pt x="35760" y="28682"/>
                    <a:pt x="37748" y="23881"/>
                    <a:pt x="37748" y="18875"/>
                  </a:cubicBezTo>
                  <a:cubicBezTo>
                    <a:pt x="37748" y="13868"/>
                    <a:pt x="35760" y="9068"/>
                    <a:pt x="32220" y="5529"/>
                  </a:cubicBezTo>
                  <a:cubicBezTo>
                    <a:pt x="28681" y="1989"/>
                    <a:pt x="23881" y="1"/>
                    <a:pt x="188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68" name="Google Shape;1250;p32">
            <a:extLst>
              <a:ext uri="{FF2B5EF4-FFF2-40B4-BE49-F238E27FC236}">
                <a16:creationId xmlns:a16="http://schemas.microsoft.com/office/drawing/2014/main" id="{D84F5540-C9DE-4D85-8F62-E9192060C49A}"/>
              </a:ext>
            </a:extLst>
          </p:cNvPr>
          <p:cNvSpPr/>
          <p:nvPr/>
        </p:nvSpPr>
        <p:spPr>
          <a:xfrm>
            <a:off x="6395922" y="2452410"/>
            <a:ext cx="39600" cy="306000"/>
          </a:xfrm>
          <a:prstGeom prst="rect">
            <a:avLst/>
          </a:prstGeom>
          <a:solidFill>
            <a:srgbClr val="66AA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DDDC66-902B-4C24-B3CE-F0F8D14B89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0023" y="1223602"/>
            <a:ext cx="535900" cy="5359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9818326-F9F7-4E6A-A4D6-86F1DA40C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4884" y="2048766"/>
            <a:ext cx="611965" cy="61196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F4291E3-030C-44CA-8366-74D0B4B207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3081" y="2683637"/>
            <a:ext cx="504468" cy="50446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32060697-267C-4CD1-BD9F-75A1897E3F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1403" y="3458606"/>
            <a:ext cx="426520" cy="42652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83ED62C8-AC63-4259-871F-A992FC9083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5645" y="3764498"/>
            <a:ext cx="548756" cy="54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64299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Artificial Lighting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494104" y="1034100"/>
            <a:ext cx="8343953" cy="1302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DIALux</a:t>
            </a: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 has been used for this Analysis and Design.</a:t>
            </a: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9245DE-E2C1-4A45-8FF0-2E82D347B159}"/>
              </a:ext>
            </a:extLst>
          </p:cNvPr>
          <p:cNvSpPr txBox="1"/>
          <p:nvPr/>
        </p:nvSpPr>
        <p:spPr>
          <a:xfrm>
            <a:off x="494104" y="1685464"/>
            <a:ext cx="6609322" cy="3334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Designed Spaces: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Reading Area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Office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Children Room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Multiple Use Room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Achieve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Computer Lab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dirty="0">
              <a:solidFill>
                <a:srgbClr val="202122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C248E9-27CD-4610-BA04-02E7B9C93D2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164" y="3114214"/>
            <a:ext cx="2882612" cy="1896094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3A71FD-E625-4B47-A3FC-9F82AEB0F45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836" y="2085708"/>
            <a:ext cx="2628768" cy="180496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5CE7B5-5D5B-42A2-AB36-DE5484F67D2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045165" y="1183224"/>
            <a:ext cx="2882612" cy="1804969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428079245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Artificial Lighting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305942" y="781950"/>
            <a:ext cx="8343953" cy="1302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Reading Area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2FC1A7-FE59-49C5-AE94-CFE31B1BAD7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5942" y="1514475"/>
            <a:ext cx="8532115" cy="350758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810984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Artificial Lighting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305942" y="781950"/>
            <a:ext cx="8343953" cy="1302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Reading Area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D1F9E3-ED36-4102-B6C9-BFEA997AB85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5942" y="1514126"/>
            <a:ext cx="4266057" cy="3436493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C4F5400-00DB-4486-A886-65A6FB056A3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693444" y="1514125"/>
            <a:ext cx="4144613" cy="3436494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33809386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Artificial Lighting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305942" y="781950"/>
            <a:ext cx="8343953" cy="1302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Computer Lab.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BE8676-A079-48EE-BBBE-4B62990B07C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42" y="1577787"/>
            <a:ext cx="4066776" cy="3307556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62CACA-F9DF-4664-94AF-0FB6B8C1A8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0581" y="1096050"/>
            <a:ext cx="4277177" cy="3970992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739303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13855-9AA0-4165-B8E4-FE094311B7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1199" y="376498"/>
            <a:ext cx="4224899" cy="2054100"/>
          </a:xfrm>
        </p:spPr>
        <p:txBody>
          <a:bodyPr/>
          <a:lstStyle/>
          <a:p>
            <a:r>
              <a:rPr lang="en-US" dirty="0"/>
              <a:t>Architectural Aspects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718E62-E9C0-4899-BDC1-42E407D76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200" y="2314224"/>
            <a:ext cx="4224900" cy="1910303"/>
          </a:xfrm>
        </p:spPr>
        <p:txBody>
          <a:bodyPr/>
          <a:lstStyle/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Site Analysis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Architectural Plans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Rendered Shots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5600B6-EA27-4A7A-9183-ABD362F55C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b="12548"/>
          <a:stretch/>
        </p:blipFill>
        <p:spPr>
          <a:xfrm>
            <a:off x="5375075" y="1044875"/>
            <a:ext cx="3491909" cy="305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11241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Artificial Lighting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451060" y="690512"/>
            <a:ext cx="8343953" cy="1302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Lighting Plans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FCED8B0-69F8-427C-8289-8082D6AD3B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36" y="1371364"/>
            <a:ext cx="4231935" cy="346659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AD9224C-8DBF-4A04-9DFE-F42ED687E7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3037" y="1371364"/>
            <a:ext cx="4231934" cy="3466597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6882889-E06C-4D39-9E32-71AF9B832C81}"/>
              </a:ext>
            </a:extLst>
          </p:cNvPr>
          <p:cNvSpPr txBox="1"/>
          <p:nvPr/>
        </p:nvSpPr>
        <p:spPr>
          <a:xfrm>
            <a:off x="1535140" y="4867449"/>
            <a:ext cx="15665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Ground Floor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64C6BFF-E619-4B40-829E-262432F34866}"/>
              </a:ext>
            </a:extLst>
          </p:cNvPr>
          <p:cNvSpPr txBox="1"/>
          <p:nvPr/>
        </p:nvSpPr>
        <p:spPr>
          <a:xfrm>
            <a:off x="6189515" y="4835723"/>
            <a:ext cx="10989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First Floor</a:t>
            </a:r>
          </a:p>
        </p:txBody>
      </p:sp>
    </p:spTree>
    <p:extLst>
      <p:ext uri="{BB962C8B-B14F-4D97-AF65-F5344CB8AC3E}">
        <p14:creationId xmlns:p14="http://schemas.microsoft.com/office/powerpoint/2010/main" val="106370762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Power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348985" y="822632"/>
            <a:ext cx="8343953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Socket and Distribution Boards Plans				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64C6BFF-E619-4B40-829E-262432F34866}"/>
              </a:ext>
            </a:extLst>
          </p:cNvPr>
          <p:cNvSpPr txBox="1"/>
          <p:nvPr/>
        </p:nvSpPr>
        <p:spPr>
          <a:xfrm>
            <a:off x="3971474" y="4769428"/>
            <a:ext cx="10989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Basement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A4ECE7-8352-4774-BE1F-EA38C75E6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86" y="1584763"/>
            <a:ext cx="8343954" cy="2941779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85365385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Power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348985" y="720000"/>
            <a:ext cx="8343953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Socket and Distribution Boards Plans				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64C6BFF-E619-4B40-829E-262432F34866}"/>
              </a:ext>
            </a:extLst>
          </p:cNvPr>
          <p:cNvSpPr txBox="1"/>
          <p:nvPr/>
        </p:nvSpPr>
        <p:spPr>
          <a:xfrm>
            <a:off x="1977554" y="4834324"/>
            <a:ext cx="14443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Ground Floor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1719B3-9FA1-48B2-92F0-AB8C628B6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85" y="1423559"/>
            <a:ext cx="4007133" cy="341076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C11E99-9A06-48C9-8379-405BDB9E9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423558"/>
            <a:ext cx="4356116" cy="341076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1466955-177A-4D89-BBA6-F445A10BC758}"/>
              </a:ext>
            </a:extLst>
          </p:cNvPr>
          <p:cNvSpPr txBox="1"/>
          <p:nvPr/>
        </p:nvSpPr>
        <p:spPr>
          <a:xfrm>
            <a:off x="6027907" y="4872058"/>
            <a:ext cx="14443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First Floor</a:t>
            </a:r>
          </a:p>
        </p:txBody>
      </p:sp>
    </p:spTree>
    <p:extLst>
      <p:ext uri="{BB962C8B-B14F-4D97-AF65-F5344CB8AC3E}">
        <p14:creationId xmlns:p14="http://schemas.microsoft.com/office/powerpoint/2010/main" val="205248538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Power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370183" y="789526"/>
            <a:ext cx="8343953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Summary Tables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64C6BFF-E619-4B40-829E-262432F34866}"/>
              </a:ext>
            </a:extLst>
          </p:cNvPr>
          <p:cNvSpPr txBox="1"/>
          <p:nvPr/>
        </p:nvSpPr>
        <p:spPr>
          <a:xfrm>
            <a:off x="1977553" y="4834324"/>
            <a:ext cx="18800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Distribution Boards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466955-177A-4D89-BBA6-F445A10BC758}"/>
              </a:ext>
            </a:extLst>
          </p:cNvPr>
          <p:cNvSpPr txBox="1"/>
          <p:nvPr/>
        </p:nvSpPr>
        <p:spPr>
          <a:xfrm>
            <a:off x="4814886" y="4834323"/>
            <a:ext cx="45577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switches, sockets, luminaires and Distribution Boards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2E747B7-25DC-44D2-AD1B-9FAFB2C023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77850"/>
              </p:ext>
            </p:extLst>
          </p:nvPr>
        </p:nvGraphicFramePr>
        <p:xfrm>
          <a:off x="185737" y="1524875"/>
          <a:ext cx="4450556" cy="3323844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188624">
                  <a:extLst>
                    <a:ext uri="{9D8B030D-6E8A-4147-A177-3AD203B41FA5}">
                      <a16:colId xmlns:a16="http://schemas.microsoft.com/office/drawing/2014/main" val="2601055708"/>
                    </a:ext>
                  </a:extLst>
                </a:gridCol>
                <a:gridCol w="648312">
                  <a:extLst>
                    <a:ext uri="{9D8B030D-6E8A-4147-A177-3AD203B41FA5}">
                      <a16:colId xmlns:a16="http://schemas.microsoft.com/office/drawing/2014/main" val="858579220"/>
                    </a:ext>
                  </a:extLst>
                </a:gridCol>
                <a:gridCol w="498157">
                  <a:extLst>
                    <a:ext uri="{9D8B030D-6E8A-4147-A177-3AD203B41FA5}">
                      <a16:colId xmlns:a16="http://schemas.microsoft.com/office/drawing/2014/main" val="3537917121"/>
                    </a:ext>
                  </a:extLst>
                </a:gridCol>
                <a:gridCol w="955370">
                  <a:extLst>
                    <a:ext uri="{9D8B030D-6E8A-4147-A177-3AD203B41FA5}">
                      <a16:colId xmlns:a16="http://schemas.microsoft.com/office/drawing/2014/main" val="183678924"/>
                    </a:ext>
                  </a:extLst>
                </a:gridCol>
                <a:gridCol w="573223">
                  <a:extLst>
                    <a:ext uri="{9D8B030D-6E8A-4147-A177-3AD203B41FA5}">
                      <a16:colId xmlns:a16="http://schemas.microsoft.com/office/drawing/2014/main" val="835121917"/>
                    </a:ext>
                  </a:extLst>
                </a:gridCol>
                <a:gridCol w="586870">
                  <a:extLst>
                    <a:ext uri="{9D8B030D-6E8A-4147-A177-3AD203B41FA5}">
                      <a16:colId xmlns:a16="http://schemas.microsoft.com/office/drawing/2014/main" val="2957652063"/>
                    </a:ext>
                  </a:extLst>
                </a:gridCol>
              </a:tblGrid>
              <a:tr h="4759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DB-1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DB-2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DB-3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GF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(computer lab)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DB-4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FF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DB-5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SF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49921473"/>
                  </a:ext>
                </a:extLst>
              </a:tr>
              <a:tr h="3135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Lighting power (watt)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554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1935.6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2154.2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2018.5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9709504"/>
                  </a:ext>
                </a:extLst>
              </a:tr>
              <a:tr h="3135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Lighting current (Amp)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2.5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8.7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9.7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9.1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1121903"/>
                  </a:ext>
                </a:extLst>
              </a:tr>
              <a:tr h="3135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Number of lighting branches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76493494"/>
                  </a:ext>
                </a:extLst>
              </a:tr>
              <a:tr h="3135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Number of sockets branches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9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8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68857605"/>
                  </a:ext>
                </a:extLst>
              </a:tr>
              <a:tr h="4759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 Number of special load branches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63287026"/>
                  </a:ext>
                </a:extLst>
              </a:tr>
              <a:tr h="3135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Circuit breaker current (Amp)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33.8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35.8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38.4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36.8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35.9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7402577"/>
                  </a:ext>
                </a:extLst>
              </a:tr>
              <a:tr h="3135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Cable rated current (Amp)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37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37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84001255"/>
                  </a:ext>
                </a:extLst>
              </a:tr>
              <a:tr h="4759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Cable cross sectional area (mm2)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33567843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6518057-7C4F-4716-897E-7BB1D322E5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09678"/>
              </p:ext>
            </p:extLst>
          </p:nvPr>
        </p:nvGraphicFramePr>
        <p:xfrm>
          <a:off x="4893469" y="1524875"/>
          <a:ext cx="4100509" cy="3323843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809105">
                  <a:extLst>
                    <a:ext uri="{9D8B030D-6E8A-4147-A177-3AD203B41FA5}">
                      <a16:colId xmlns:a16="http://schemas.microsoft.com/office/drawing/2014/main" val="2291716476"/>
                    </a:ext>
                  </a:extLst>
                </a:gridCol>
                <a:gridCol w="1029055">
                  <a:extLst>
                    <a:ext uri="{9D8B030D-6E8A-4147-A177-3AD203B41FA5}">
                      <a16:colId xmlns:a16="http://schemas.microsoft.com/office/drawing/2014/main" val="2220652366"/>
                    </a:ext>
                  </a:extLst>
                </a:gridCol>
                <a:gridCol w="727437">
                  <a:extLst>
                    <a:ext uri="{9D8B030D-6E8A-4147-A177-3AD203B41FA5}">
                      <a16:colId xmlns:a16="http://schemas.microsoft.com/office/drawing/2014/main" val="3245266569"/>
                    </a:ext>
                  </a:extLst>
                </a:gridCol>
                <a:gridCol w="849730">
                  <a:extLst>
                    <a:ext uri="{9D8B030D-6E8A-4147-A177-3AD203B41FA5}">
                      <a16:colId xmlns:a16="http://schemas.microsoft.com/office/drawing/2014/main" val="1034681043"/>
                    </a:ext>
                  </a:extLst>
                </a:gridCol>
                <a:gridCol w="685182">
                  <a:extLst>
                    <a:ext uri="{9D8B030D-6E8A-4147-A177-3AD203B41FA5}">
                      <a16:colId xmlns:a16="http://schemas.microsoft.com/office/drawing/2014/main" val="3197902009"/>
                    </a:ext>
                  </a:extLst>
                </a:gridCol>
              </a:tblGrid>
              <a:tr h="1123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Floor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Number of luminaires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Number of sockets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Number of switches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Number of DB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77747317"/>
                  </a:ext>
                </a:extLst>
              </a:tr>
              <a:tr h="5500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Basement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26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05252887"/>
                  </a:ext>
                </a:extLst>
              </a:tr>
              <a:tr h="5500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Ground floor 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79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29477"/>
                  </a:ext>
                </a:extLst>
              </a:tr>
              <a:tr h="5500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First floor 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89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26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71711822"/>
                  </a:ext>
                </a:extLst>
              </a:tr>
              <a:tr h="5500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Second floor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82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26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6648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727734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Water Supply and Drainage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494104" y="2456625"/>
            <a:ext cx="2108888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Solar Boiler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156AE88-4B65-49C7-B967-AD8870FC34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101905"/>
              </p:ext>
            </p:extLst>
          </p:nvPr>
        </p:nvGraphicFramePr>
        <p:xfrm>
          <a:off x="494104" y="1755648"/>
          <a:ext cx="3975100" cy="876300"/>
        </p:xfrm>
        <a:graphic>
          <a:graphicData uri="http://schemas.openxmlformats.org/drawingml/2006/table">
            <a:tbl>
              <a:tblPr>
                <a:tableStyleId>{6A21DE4D-DB45-4A50-B6EA-811850B7E086}</a:tableStyleId>
              </a:tblPr>
              <a:tblGrid>
                <a:gridCol w="736600">
                  <a:extLst>
                    <a:ext uri="{9D8B030D-6E8A-4147-A177-3AD203B41FA5}">
                      <a16:colId xmlns:a16="http://schemas.microsoft.com/office/drawing/2014/main" val="2661710238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1401457667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119529431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9516569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Volume per Circulation (m3)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Tank Capacity (m3)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Number of Tanks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3418060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Cold Water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12000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436034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Hot Water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2400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6915714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A66D7882-FAA2-4235-A3E6-6B560621206B}"/>
              </a:ext>
            </a:extLst>
          </p:cNvPr>
          <p:cNvSpPr txBox="1"/>
          <p:nvPr/>
        </p:nvSpPr>
        <p:spPr>
          <a:xfrm>
            <a:off x="494104" y="985763"/>
            <a:ext cx="8343953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Water Tanks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D370AE-F0BB-441D-B709-053BCF26C620}"/>
              </a:ext>
            </a:extLst>
          </p:cNvPr>
          <p:cNvSpPr txBox="1"/>
          <p:nvPr/>
        </p:nvSpPr>
        <p:spPr>
          <a:xfrm>
            <a:off x="5858585" y="991196"/>
            <a:ext cx="2108888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Electrical Boiler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F77B96-BE85-4756-B388-F53088E92DB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226" y="1712155"/>
            <a:ext cx="3975100" cy="148894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EB1552F-B2E8-418F-AD62-EEE6E2CC934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94104" y="3122448"/>
            <a:ext cx="3696726" cy="13010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5710A5E-EAD5-4139-85A0-0A7DC89259FB}"/>
              </a:ext>
            </a:extLst>
          </p:cNvPr>
          <p:cNvSpPr txBox="1"/>
          <p:nvPr/>
        </p:nvSpPr>
        <p:spPr>
          <a:xfrm>
            <a:off x="628175" y="4502300"/>
            <a:ext cx="315134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Number of Solar Boilers = 11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6D06C2-BDA2-4935-A95F-1D275659B776}"/>
              </a:ext>
            </a:extLst>
          </p:cNvPr>
          <p:cNvSpPr txBox="1"/>
          <p:nvPr/>
        </p:nvSpPr>
        <p:spPr>
          <a:xfrm>
            <a:off x="5315103" y="3413640"/>
            <a:ext cx="315134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Tw</a:t>
            </a:r>
            <a:r>
              <a:rPr lang="en-US" dirty="0">
                <a:solidFill>
                  <a:schemeClr val="tx1"/>
                </a:solidFill>
              </a:rPr>
              <a:t>o Electrical Boilers were needed for the Ground Floor and Second Floor</a:t>
            </a:r>
          </a:p>
        </p:txBody>
      </p:sp>
    </p:spTree>
    <p:extLst>
      <p:ext uri="{BB962C8B-B14F-4D97-AF65-F5344CB8AC3E}">
        <p14:creationId xmlns:p14="http://schemas.microsoft.com/office/powerpoint/2010/main" val="20626013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Water Supply and Drainage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CD5D06E-2B4E-4335-A8F2-E6FEC48AA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693108"/>
              </p:ext>
            </p:extLst>
          </p:nvPr>
        </p:nvGraphicFramePr>
        <p:xfrm>
          <a:off x="57722" y="1193955"/>
          <a:ext cx="4812982" cy="3412313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733607">
                  <a:extLst>
                    <a:ext uri="{9D8B030D-6E8A-4147-A177-3AD203B41FA5}">
                      <a16:colId xmlns:a16="http://schemas.microsoft.com/office/drawing/2014/main" val="2185028095"/>
                    </a:ext>
                  </a:extLst>
                </a:gridCol>
                <a:gridCol w="687760">
                  <a:extLst>
                    <a:ext uri="{9D8B030D-6E8A-4147-A177-3AD203B41FA5}">
                      <a16:colId xmlns:a16="http://schemas.microsoft.com/office/drawing/2014/main" val="3083460408"/>
                    </a:ext>
                  </a:extLst>
                </a:gridCol>
                <a:gridCol w="684991">
                  <a:extLst>
                    <a:ext uri="{9D8B030D-6E8A-4147-A177-3AD203B41FA5}">
                      <a16:colId xmlns:a16="http://schemas.microsoft.com/office/drawing/2014/main" val="3212127166"/>
                    </a:ext>
                  </a:extLst>
                </a:gridCol>
                <a:gridCol w="670646">
                  <a:extLst>
                    <a:ext uri="{9D8B030D-6E8A-4147-A177-3AD203B41FA5}">
                      <a16:colId xmlns:a16="http://schemas.microsoft.com/office/drawing/2014/main" val="3929871713"/>
                    </a:ext>
                  </a:extLst>
                </a:gridCol>
                <a:gridCol w="572938">
                  <a:extLst>
                    <a:ext uri="{9D8B030D-6E8A-4147-A177-3AD203B41FA5}">
                      <a16:colId xmlns:a16="http://schemas.microsoft.com/office/drawing/2014/main" val="3765196149"/>
                    </a:ext>
                  </a:extLst>
                </a:gridCol>
                <a:gridCol w="825253">
                  <a:extLst>
                    <a:ext uri="{9D8B030D-6E8A-4147-A177-3AD203B41FA5}">
                      <a16:colId xmlns:a16="http://schemas.microsoft.com/office/drawing/2014/main" val="4004345791"/>
                    </a:ext>
                  </a:extLst>
                </a:gridCol>
                <a:gridCol w="637787">
                  <a:extLst>
                    <a:ext uri="{9D8B030D-6E8A-4147-A177-3AD203B41FA5}">
                      <a16:colId xmlns:a16="http://schemas.microsoft.com/office/drawing/2014/main" val="156686540"/>
                    </a:ext>
                  </a:extLst>
                </a:gridCol>
              </a:tblGrid>
              <a:tr h="2270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Ground floor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First floor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Second Floor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2677637"/>
                  </a:ext>
                </a:extLst>
              </a:tr>
              <a:tr h="7926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Feeder pipe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Diameter (Inch)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Pressure loss (Psi)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Diameter (Inch)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Pressure loss (Psi)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Diameter (Inch)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Pressure loss (Psi)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43582433"/>
                  </a:ext>
                </a:extLst>
              </a:tr>
              <a:tr h="3894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Vertical Feeder (1)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2.5’’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1.29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2.5’’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1.29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2.5’’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1.29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74381867"/>
                  </a:ext>
                </a:extLst>
              </a:tr>
              <a:tr h="3894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Horizontal 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2’’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2’’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2’’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74841603"/>
                  </a:ext>
                </a:extLst>
              </a:tr>
              <a:tr h="403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Main Branch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1.5’’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0.39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1.5’’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0.39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45473273"/>
                  </a:ext>
                </a:extLst>
              </a:tr>
              <a:tr h="403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Sub Branch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0.59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0.59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0.59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55985417"/>
                  </a:ext>
                </a:extLst>
              </a:tr>
              <a:tr h="403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Total losses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2.28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1.89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2.28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549091"/>
                  </a:ext>
                </a:extLst>
              </a:tr>
              <a:tr h="403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Max. losses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dirty="0">
                          <a:effectLst/>
                        </a:rPr>
                        <a:t>9</a:t>
                      </a:r>
                      <a:r>
                        <a:rPr lang="en-US" sz="800" dirty="0">
                          <a:effectLst/>
                        </a:rPr>
                        <a:t>.1</a:t>
                      </a:r>
                      <a:r>
                        <a:rPr lang="ar-SA" sz="800" dirty="0">
                          <a:effectLst/>
                        </a:rPr>
                        <a:t>9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dirty="0">
                          <a:effectLst/>
                        </a:rPr>
                        <a:t>3.5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-2.</a:t>
                      </a:r>
                      <a:r>
                        <a:rPr lang="ar-SA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79992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2D4E1D5-A159-4681-AAB5-606B029036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828398"/>
              </p:ext>
            </p:extLst>
          </p:nvPr>
        </p:nvGraphicFramePr>
        <p:xfrm>
          <a:off x="5071872" y="1193953"/>
          <a:ext cx="3968498" cy="3412313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659883">
                  <a:extLst>
                    <a:ext uri="{9D8B030D-6E8A-4147-A177-3AD203B41FA5}">
                      <a16:colId xmlns:a16="http://schemas.microsoft.com/office/drawing/2014/main" val="359193017"/>
                    </a:ext>
                  </a:extLst>
                </a:gridCol>
                <a:gridCol w="553199">
                  <a:extLst>
                    <a:ext uri="{9D8B030D-6E8A-4147-A177-3AD203B41FA5}">
                      <a16:colId xmlns:a16="http://schemas.microsoft.com/office/drawing/2014/main" val="465010553"/>
                    </a:ext>
                  </a:extLst>
                </a:gridCol>
                <a:gridCol w="487440">
                  <a:extLst>
                    <a:ext uri="{9D8B030D-6E8A-4147-A177-3AD203B41FA5}">
                      <a16:colId xmlns:a16="http://schemas.microsoft.com/office/drawing/2014/main" val="852203707"/>
                    </a:ext>
                  </a:extLst>
                </a:gridCol>
                <a:gridCol w="566994">
                  <a:extLst>
                    <a:ext uri="{9D8B030D-6E8A-4147-A177-3AD203B41FA5}">
                      <a16:colId xmlns:a16="http://schemas.microsoft.com/office/drawing/2014/main" val="2931967724"/>
                    </a:ext>
                  </a:extLst>
                </a:gridCol>
                <a:gridCol w="566994">
                  <a:extLst>
                    <a:ext uri="{9D8B030D-6E8A-4147-A177-3AD203B41FA5}">
                      <a16:colId xmlns:a16="http://schemas.microsoft.com/office/drawing/2014/main" val="2594759901"/>
                    </a:ext>
                  </a:extLst>
                </a:gridCol>
                <a:gridCol w="566994">
                  <a:extLst>
                    <a:ext uri="{9D8B030D-6E8A-4147-A177-3AD203B41FA5}">
                      <a16:colId xmlns:a16="http://schemas.microsoft.com/office/drawing/2014/main" val="2018971946"/>
                    </a:ext>
                  </a:extLst>
                </a:gridCol>
                <a:gridCol w="566994">
                  <a:extLst>
                    <a:ext uri="{9D8B030D-6E8A-4147-A177-3AD203B41FA5}">
                      <a16:colId xmlns:a16="http://schemas.microsoft.com/office/drawing/2014/main" val="2092508901"/>
                    </a:ext>
                  </a:extLst>
                </a:gridCol>
              </a:tblGrid>
              <a:tr h="2296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Ground floor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First floor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Second Floor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93178"/>
                  </a:ext>
                </a:extLst>
              </a:tr>
              <a:tr h="698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Feeder pipe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Diameter (Inch)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Pressure loss (Psi)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Diameter (Inch)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Pressure loss (Psi)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Diameter (Inch)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Pressure loss (Psi)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3427736"/>
                  </a:ext>
                </a:extLst>
              </a:tr>
              <a:tr h="4080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Vertical Feeder (2)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2’’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0.36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2’’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0.36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2’’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0.36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70139131"/>
                  </a:ext>
                </a:extLst>
              </a:tr>
              <a:tr h="4438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Horizontal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1.25’’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0.011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1.25’’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0.011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1.25’’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0.011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4589713"/>
                  </a:ext>
                </a:extLst>
              </a:tr>
              <a:tr h="4080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Main Branch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0.75’’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0.75’’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323834"/>
                  </a:ext>
                </a:extLst>
              </a:tr>
              <a:tr h="4080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Sub Branch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0.5’’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0.73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0.5’’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0.73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0.5’’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0.73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9997162"/>
                  </a:ext>
                </a:extLst>
              </a:tr>
              <a:tr h="4080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 losses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2.6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2.6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269560"/>
                  </a:ext>
                </a:extLst>
              </a:tr>
              <a:tr h="4080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Max. losses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effectLst/>
                        </a:rPr>
                        <a:t>9.19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effectLst/>
                        </a:rPr>
                        <a:t>3.5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-2.</a:t>
                      </a:r>
                      <a:r>
                        <a:rPr lang="ar-SA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36557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5568117-1BBD-4E8F-A70C-1B4689D3AD60}"/>
              </a:ext>
            </a:extLst>
          </p:cNvPr>
          <p:cNvSpPr txBox="1"/>
          <p:nvPr/>
        </p:nvSpPr>
        <p:spPr>
          <a:xfrm>
            <a:off x="1209622" y="4746390"/>
            <a:ext cx="25091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Cold Water Summary Table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D6CE09-8C84-47D3-A12D-4718439C7EA1}"/>
              </a:ext>
            </a:extLst>
          </p:cNvPr>
          <p:cNvSpPr txBox="1"/>
          <p:nvPr/>
        </p:nvSpPr>
        <p:spPr>
          <a:xfrm>
            <a:off x="6061307" y="4743996"/>
            <a:ext cx="24487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Hot Water Summary Table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23384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Water Supply and Drainage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6D7882-FAA2-4235-A3E6-6B560621206B}"/>
              </a:ext>
            </a:extLst>
          </p:cNvPr>
          <p:cNvSpPr txBox="1"/>
          <p:nvPr/>
        </p:nvSpPr>
        <p:spPr>
          <a:xfrm>
            <a:off x="400023" y="641028"/>
            <a:ext cx="8343953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Water Supply Plans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3A1F391-EF55-41B3-B233-90AC33B96EB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32" y="1385823"/>
            <a:ext cx="2459799" cy="300604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2D068C3-66F3-408A-B530-D8FE389F0D6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820344" y="1385822"/>
            <a:ext cx="2565400" cy="300604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D650872-504B-4532-A746-BD84AE2F382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577885" y="2297307"/>
            <a:ext cx="3474346" cy="1539343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D564FF4-41DA-4AE8-869D-DDC48C76DC16}"/>
              </a:ext>
            </a:extLst>
          </p:cNvPr>
          <p:cNvCxnSpPr>
            <a:cxnSpLocks/>
          </p:cNvCxnSpPr>
          <p:nvPr/>
        </p:nvCxnSpPr>
        <p:spPr>
          <a:xfrm>
            <a:off x="2723374" y="1203486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14B3EF1-DD2A-4489-976E-0A5AAD3A0600}"/>
              </a:ext>
            </a:extLst>
          </p:cNvPr>
          <p:cNvCxnSpPr>
            <a:cxnSpLocks/>
          </p:cNvCxnSpPr>
          <p:nvPr/>
        </p:nvCxnSpPr>
        <p:spPr>
          <a:xfrm>
            <a:off x="5484862" y="1182318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7CE41E0-2DC9-4BB6-8487-7202FB043280}"/>
              </a:ext>
            </a:extLst>
          </p:cNvPr>
          <p:cNvSpPr txBox="1"/>
          <p:nvPr/>
        </p:nvSpPr>
        <p:spPr>
          <a:xfrm>
            <a:off x="3592127" y="4546172"/>
            <a:ext cx="9798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First Floor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8BD1AF-9607-4B2D-BF32-C49AD77420A1}"/>
              </a:ext>
            </a:extLst>
          </p:cNvPr>
          <p:cNvSpPr txBox="1"/>
          <p:nvPr/>
        </p:nvSpPr>
        <p:spPr>
          <a:xfrm>
            <a:off x="995531" y="4546172"/>
            <a:ext cx="12782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Ground Floor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EDCC6AC-6E42-4904-B4B7-1F34314F237F}"/>
              </a:ext>
            </a:extLst>
          </p:cNvPr>
          <p:cNvSpPr txBox="1"/>
          <p:nvPr/>
        </p:nvSpPr>
        <p:spPr>
          <a:xfrm>
            <a:off x="6724829" y="4549198"/>
            <a:ext cx="12782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Second Floor</a:t>
            </a:r>
          </a:p>
        </p:txBody>
      </p:sp>
    </p:spTree>
    <p:extLst>
      <p:ext uri="{BB962C8B-B14F-4D97-AF65-F5344CB8AC3E}">
        <p14:creationId xmlns:p14="http://schemas.microsoft.com/office/powerpoint/2010/main" val="261701830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Water Supply and Drainage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A5574F-04E1-4383-8F71-C2E80BAB6DB2}"/>
              </a:ext>
            </a:extLst>
          </p:cNvPr>
          <p:cNvSpPr txBox="1"/>
          <p:nvPr/>
        </p:nvSpPr>
        <p:spPr>
          <a:xfrm>
            <a:off x="400023" y="720000"/>
            <a:ext cx="8343953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Drainage System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F1B9B3-CE32-446E-A448-BB5578A8E5C2}"/>
              </a:ext>
            </a:extLst>
          </p:cNvPr>
          <p:cNvSpPr txBox="1"/>
          <p:nvPr/>
        </p:nvSpPr>
        <p:spPr>
          <a:xfrm>
            <a:off x="400022" y="1195437"/>
            <a:ext cx="8343953" cy="32280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Used Diameters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W.C Horizantal Pipe = 4″ at slope of 1%</a:t>
            </a:r>
          </a:p>
          <a:p>
            <a:pPr marL="342900" indent="-342900">
              <a:lnSpc>
                <a:spcPct val="15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Lavatory Horizantal Pipe = 2″ at slope of 2%</a:t>
            </a:r>
          </a:p>
          <a:p>
            <a:pPr marL="342900" indent="-342900">
              <a:lnSpc>
                <a:spcPct val="15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Kitchen Sink Horizantal Pipe = 2″ at slope of 2%</a:t>
            </a:r>
          </a:p>
          <a:p>
            <a:pPr marL="342900" indent="-342900">
              <a:lnSpc>
                <a:spcPct val="15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Main Manhole’s Pipe = 6″ at slope of 1%</a:t>
            </a:r>
          </a:p>
          <a:p>
            <a:pPr marL="342900" indent="-342900">
              <a:lnSpc>
                <a:spcPct val="15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Branch Manhole’s Pipe = 4″ at slope of 1%</a:t>
            </a:r>
          </a:p>
          <a:p>
            <a:pPr marL="342900" indent="-342900">
              <a:lnSpc>
                <a:spcPct val="15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Rainwater Vertical Pipe = 4″</a:t>
            </a:r>
          </a:p>
        </p:txBody>
      </p:sp>
    </p:spTree>
    <p:extLst>
      <p:ext uri="{BB962C8B-B14F-4D97-AF65-F5344CB8AC3E}">
        <p14:creationId xmlns:p14="http://schemas.microsoft.com/office/powerpoint/2010/main" val="283555946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Water Supply and Drainage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A5574F-04E1-4383-8F71-C2E80BAB6DB2}"/>
              </a:ext>
            </a:extLst>
          </p:cNvPr>
          <p:cNvSpPr txBox="1"/>
          <p:nvPr/>
        </p:nvSpPr>
        <p:spPr>
          <a:xfrm>
            <a:off x="400023" y="720000"/>
            <a:ext cx="8343953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Drainage System Sample Plans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ECF96F-B6D9-4D1A-BF47-3A0449BA8C2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2550" y="2139250"/>
            <a:ext cx="5277595" cy="16935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9CE42C-07A3-4343-A623-70E4D9C996A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538470" y="1385823"/>
            <a:ext cx="3522980" cy="3200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8962049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Water Supply and Drainage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A5574F-04E1-4383-8F71-C2E80BAB6DB2}"/>
              </a:ext>
            </a:extLst>
          </p:cNvPr>
          <p:cNvSpPr txBox="1"/>
          <p:nvPr/>
        </p:nvSpPr>
        <p:spPr>
          <a:xfrm>
            <a:off x="400023" y="720000"/>
            <a:ext cx="8343953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Rainwater System and Manholes Plan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FA7CF3-B5B5-4C9A-AEBE-31D0CFC4F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499" y="1385823"/>
            <a:ext cx="5285039" cy="348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269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96F30-34F3-4650-B50C-4AEB261FBC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75" y="720000"/>
            <a:ext cx="5012400" cy="280125"/>
          </a:xfrm>
        </p:spPr>
        <p:txBody>
          <a:bodyPr/>
          <a:lstStyle/>
          <a:p>
            <a:r>
              <a:rPr lang="en-US" dirty="0"/>
              <a:t>Site Analysis – Environmental Effect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C2150F-55BD-4865-B0BE-DF65980F8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0982" y="1181100"/>
            <a:ext cx="4661892" cy="36191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747843E-BFA5-4BBD-AD00-360918F25801}"/>
              </a:ext>
            </a:extLst>
          </p:cNvPr>
          <p:cNvSpPr txBox="1"/>
          <p:nvPr/>
        </p:nvSpPr>
        <p:spPr>
          <a:xfrm>
            <a:off x="585788" y="1307306"/>
            <a:ext cx="1566454" cy="21882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Wind Direction</a:t>
            </a:r>
          </a:p>
          <a:p>
            <a:pPr>
              <a:lnSpc>
                <a:spcPct val="200000"/>
              </a:lnSpc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Noise Sources</a:t>
            </a:r>
          </a:p>
          <a:p>
            <a:pPr>
              <a:lnSpc>
                <a:spcPct val="200000"/>
              </a:lnSpc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Sun Path</a:t>
            </a:r>
          </a:p>
        </p:txBody>
      </p:sp>
    </p:spTree>
    <p:extLst>
      <p:ext uri="{BB962C8B-B14F-4D97-AF65-F5344CB8AC3E}">
        <p14:creationId xmlns:p14="http://schemas.microsoft.com/office/powerpoint/2010/main" val="301475347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Photovoltaic System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185737" y="720000"/>
            <a:ext cx="8343953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Module Specifications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A3ACDC-23BE-401F-A848-3912C90E0866}"/>
              </a:ext>
            </a:extLst>
          </p:cNvPr>
          <p:cNvPicPr/>
          <p:nvPr/>
        </p:nvPicPr>
        <p:blipFill rotWithShape="1">
          <a:blip r:embed="rId2"/>
          <a:srcRect l="15531" t="22828" r="50866" b="12156"/>
          <a:stretch/>
        </p:blipFill>
        <p:spPr bwMode="auto">
          <a:xfrm>
            <a:off x="342900" y="1496373"/>
            <a:ext cx="2724150" cy="3293745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678DF2-91E7-4F5C-A14D-1F64C600A0E1}"/>
              </a:ext>
            </a:extLst>
          </p:cNvPr>
          <p:cNvPicPr/>
          <p:nvPr/>
        </p:nvPicPr>
        <p:blipFill rotWithShape="1">
          <a:blip r:embed="rId2"/>
          <a:srcRect l="49491" t="21684" r="15556" b="20735"/>
          <a:stretch/>
        </p:blipFill>
        <p:spPr bwMode="auto">
          <a:xfrm>
            <a:off x="3646488" y="1496374"/>
            <a:ext cx="2794000" cy="3293745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9883B0-6D26-41FD-B872-5BEF596DC244}"/>
              </a:ext>
            </a:extLst>
          </p:cNvPr>
          <p:cNvPicPr/>
          <p:nvPr/>
        </p:nvPicPr>
        <p:blipFill rotWithShape="1">
          <a:blip r:embed="rId3"/>
          <a:srcRect l="15377" t="27906" r="56985" b="9697"/>
          <a:stretch/>
        </p:blipFill>
        <p:spPr bwMode="auto">
          <a:xfrm>
            <a:off x="6729413" y="1496374"/>
            <a:ext cx="2228850" cy="3293745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9290171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Photovoltaic System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185737" y="720000"/>
            <a:ext cx="8343953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Module Distribution Cases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1026C6-206A-4D75-9A6A-DE147901751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256621" y="1672152"/>
            <a:ext cx="4038600" cy="31635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1DCEB7-2C48-46D2-B892-B947F5471EB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491091" y="1672152"/>
            <a:ext cx="4038599" cy="31635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C07B36-8023-4079-AB5C-9CF2FE264BF3}"/>
              </a:ext>
            </a:extLst>
          </p:cNvPr>
          <p:cNvSpPr txBox="1"/>
          <p:nvPr/>
        </p:nvSpPr>
        <p:spPr>
          <a:xfrm>
            <a:off x="1923176" y="4835723"/>
            <a:ext cx="8304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Case 1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E8C7BC-801A-486B-A930-07B9F8BE7CAD}"/>
              </a:ext>
            </a:extLst>
          </p:cNvPr>
          <p:cNvSpPr txBox="1"/>
          <p:nvPr/>
        </p:nvSpPr>
        <p:spPr>
          <a:xfrm>
            <a:off x="6390351" y="4835722"/>
            <a:ext cx="8304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Case 2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64910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Photovoltaic System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185737" y="720000"/>
            <a:ext cx="8343953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Module Distribution Cases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C07B36-8023-4079-AB5C-9CF2FE264BF3}"/>
              </a:ext>
            </a:extLst>
          </p:cNvPr>
          <p:cNvSpPr txBox="1"/>
          <p:nvPr/>
        </p:nvSpPr>
        <p:spPr>
          <a:xfrm>
            <a:off x="1633234" y="2506861"/>
            <a:ext cx="15055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Summary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Table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C80C896-C95A-48C5-9001-879E6949E0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282388"/>
              </p:ext>
            </p:extLst>
          </p:nvPr>
        </p:nvGraphicFramePr>
        <p:xfrm>
          <a:off x="78580" y="1506638"/>
          <a:ext cx="4493420" cy="857944"/>
        </p:xfrm>
        <a:graphic>
          <a:graphicData uri="http://schemas.openxmlformats.org/drawingml/2006/table">
            <a:tbl>
              <a:tblPr>
                <a:tableStyleId>{6A21DE4D-DB45-4A50-B6EA-811850B7E086}</a:tableStyleId>
              </a:tblPr>
              <a:tblGrid>
                <a:gridCol w="571443">
                  <a:extLst>
                    <a:ext uri="{9D8B030D-6E8A-4147-A177-3AD203B41FA5}">
                      <a16:colId xmlns:a16="http://schemas.microsoft.com/office/drawing/2014/main" val="2944964537"/>
                    </a:ext>
                  </a:extLst>
                </a:gridCol>
                <a:gridCol w="511918">
                  <a:extLst>
                    <a:ext uri="{9D8B030D-6E8A-4147-A177-3AD203B41FA5}">
                      <a16:colId xmlns:a16="http://schemas.microsoft.com/office/drawing/2014/main" val="3099419809"/>
                    </a:ext>
                  </a:extLst>
                </a:gridCol>
                <a:gridCol w="488108">
                  <a:extLst>
                    <a:ext uri="{9D8B030D-6E8A-4147-A177-3AD203B41FA5}">
                      <a16:colId xmlns:a16="http://schemas.microsoft.com/office/drawing/2014/main" val="3931900417"/>
                    </a:ext>
                  </a:extLst>
                </a:gridCol>
                <a:gridCol w="547633">
                  <a:extLst>
                    <a:ext uri="{9D8B030D-6E8A-4147-A177-3AD203B41FA5}">
                      <a16:colId xmlns:a16="http://schemas.microsoft.com/office/drawing/2014/main" val="3156783075"/>
                    </a:ext>
                  </a:extLst>
                </a:gridCol>
                <a:gridCol w="593022">
                  <a:extLst>
                    <a:ext uri="{9D8B030D-6E8A-4147-A177-3AD203B41FA5}">
                      <a16:colId xmlns:a16="http://schemas.microsoft.com/office/drawing/2014/main" val="2811320508"/>
                    </a:ext>
                  </a:extLst>
                </a:gridCol>
                <a:gridCol w="904041">
                  <a:extLst>
                    <a:ext uri="{9D8B030D-6E8A-4147-A177-3AD203B41FA5}">
                      <a16:colId xmlns:a16="http://schemas.microsoft.com/office/drawing/2014/main" val="1988576154"/>
                    </a:ext>
                  </a:extLst>
                </a:gridCol>
                <a:gridCol w="877255">
                  <a:extLst>
                    <a:ext uri="{9D8B030D-6E8A-4147-A177-3AD203B41FA5}">
                      <a16:colId xmlns:a16="http://schemas.microsoft.com/office/drawing/2014/main" val="3896248271"/>
                    </a:ext>
                  </a:extLst>
                </a:gridCol>
              </a:tblGrid>
              <a:tr h="5147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Case No.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Number of Modules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Azimuth Angle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Tilt Angle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System Capacity (kWp)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Performance Ratio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Total yearly production (MWh/year)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592864922"/>
                  </a:ext>
                </a:extLst>
              </a:tr>
              <a:tr h="1715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Case 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109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27.25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75.59%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32.14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25667001"/>
                  </a:ext>
                </a:extLst>
              </a:tr>
              <a:tr h="1715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Case2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141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35.3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74.60%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47.9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1500582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F0FCDAC-0D3E-4901-BC46-A6BCE9373BCE}"/>
              </a:ext>
            </a:extLst>
          </p:cNvPr>
          <p:cNvSpPr txBox="1"/>
          <p:nvPr/>
        </p:nvSpPr>
        <p:spPr>
          <a:xfrm>
            <a:off x="1669257" y="4756039"/>
            <a:ext cx="19169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Performance Ratio</a:t>
            </a:r>
          </a:p>
        </p:txBody>
      </p:sp>
      <p:pic>
        <p:nvPicPr>
          <p:cNvPr id="14" name="Picture 13" descr="No description available.">
            <a:extLst>
              <a:ext uri="{FF2B5EF4-FFF2-40B4-BE49-F238E27FC236}">
                <a16:creationId xmlns:a16="http://schemas.microsoft.com/office/drawing/2014/main" id="{DFFD9C45-42B4-4830-94A2-BEA8794C4D71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795" r="1060" b="11946"/>
          <a:stretch/>
        </p:blipFill>
        <p:spPr bwMode="auto">
          <a:xfrm>
            <a:off x="78579" y="3041904"/>
            <a:ext cx="4521673" cy="148009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26E5704-596A-4156-BCC6-3CEC0C868FA8}"/>
              </a:ext>
            </a:extLst>
          </p:cNvPr>
          <p:cNvSpPr txBox="1"/>
          <p:nvPr/>
        </p:nvSpPr>
        <p:spPr>
          <a:xfrm>
            <a:off x="6543371" y="4756039"/>
            <a:ext cx="15055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Payback Period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DA73B2E-5D65-4821-9393-9CFE5EA09BC5}"/>
              </a:ext>
            </a:extLst>
          </p:cNvPr>
          <p:cNvCxnSpPr>
            <a:cxnSpLocks/>
          </p:cNvCxnSpPr>
          <p:nvPr/>
        </p:nvCxnSpPr>
        <p:spPr>
          <a:xfrm>
            <a:off x="4775440" y="1410327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026" name="Picture 2" descr="No description available.">
            <a:extLst>
              <a:ext uri="{FF2B5EF4-FFF2-40B4-BE49-F238E27FC236}">
                <a16:creationId xmlns:a16="http://schemas.microsoft.com/office/drawing/2014/main" id="{7D3BECD5-14A7-42AF-9EC9-04809010B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399" y="1506638"/>
            <a:ext cx="3401292" cy="289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22617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HVAC Design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494104" y="1034100"/>
            <a:ext cx="8343953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VRF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System has been considered.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133689-CE66-435E-9FAE-6DBE9A70305D}"/>
              </a:ext>
            </a:extLst>
          </p:cNvPr>
          <p:cNvSpPr txBox="1"/>
          <p:nvPr/>
        </p:nvSpPr>
        <p:spPr>
          <a:xfrm>
            <a:off x="494103" y="1686273"/>
            <a:ext cx="8343953" cy="2916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HVAC System Used Components: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Air handling Unit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Cassette Unit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Ducts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Diffusers</a:t>
            </a:r>
          </a:p>
        </p:txBody>
      </p:sp>
      <p:pic>
        <p:nvPicPr>
          <p:cNvPr id="1026" name="Picture 2" descr="No description available.">
            <a:extLst>
              <a:ext uri="{FF2B5EF4-FFF2-40B4-BE49-F238E27FC236}">
                <a16:creationId xmlns:a16="http://schemas.microsoft.com/office/drawing/2014/main" id="{EA1AD0DF-13C1-4DC2-88E9-38150F50E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422" y="1878839"/>
            <a:ext cx="5175228" cy="312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86210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HVAC Design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494104" y="1034100"/>
            <a:ext cx="8343953" cy="2743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Design Capacity =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155.72 kW</a:t>
            </a:r>
          </a:p>
          <a:p>
            <a:pPr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Total Design Flowrate =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15.443 m</a:t>
            </a:r>
            <a:r>
              <a:rPr lang="en-US" sz="1800" baseline="300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3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/sec.</a:t>
            </a:r>
          </a:p>
          <a:p>
            <a:pPr>
              <a:lnSpc>
                <a:spcPct val="250000"/>
              </a:lnSpc>
              <a:buClr>
                <a:schemeClr val="accent4"/>
              </a:buClr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B723FC-3169-45B9-A956-EE886A4A027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67" y="2957200"/>
            <a:ext cx="4459033" cy="917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02094F-C417-4B70-ADA0-A6E84FB047B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978881" y="1426360"/>
            <a:ext cx="3883760" cy="2665155"/>
          </a:xfrm>
          <a:prstGeom prst="rect">
            <a:avLst/>
          </a:prstGeom>
          <a:ln>
            <a:solidFill>
              <a:srgbClr val="002060"/>
            </a:solidFill>
          </a:ln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E9A9C3E-D8A0-472F-ACFA-E2A8F197FF18}"/>
              </a:ext>
            </a:extLst>
          </p:cNvPr>
          <p:cNvCxnSpPr>
            <a:cxnSpLocks/>
          </p:cNvCxnSpPr>
          <p:nvPr/>
        </p:nvCxnSpPr>
        <p:spPr>
          <a:xfrm>
            <a:off x="4775440" y="1410327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0D629AD-0C02-48E4-8FD2-C687A4D3BFD3}"/>
              </a:ext>
            </a:extLst>
          </p:cNvPr>
          <p:cNvSpPr txBox="1"/>
          <p:nvPr/>
        </p:nvSpPr>
        <p:spPr>
          <a:xfrm>
            <a:off x="1304926" y="4174968"/>
            <a:ext cx="24526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Air Handling Unit Catalogue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FAF3C6-1D33-4858-A882-10F71BFFBBF6}"/>
              </a:ext>
            </a:extLst>
          </p:cNvPr>
          <p:cNvSpPr txBox="1"/>
          <p:nvPr/>
        </p:nvSpPr>
        <p:spPr>
          <a:xfrm>
            <a:off x="5694417" y="4174968"/>
            <a:ext cx="24526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Air Handling Unit Location</a:t>
            </a:r>
          </a:p>
        </p:txBody>
      </p:sp>
    </p:spTree>
    <p:extLst>
      <p:ext uri="{BB962C8B-B14F-4D97-AF65-F5344CB8AC3E}">
        <p14:creationId xmlns:p14="http://schemas.microsoft.com/office/powerpoint/2010/main" val="203350018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HVAC Design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361094" y="810900"/>
            <a:ext cx="3082194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HVAC Plans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5468CF-2645-49DA-92AE-27CB9DF5A5A1}"/>
              </a:ext>
            </a:extLst>
          </p:cNvPr>
          <p:cNvSpPr txBox="1"/>
          <p:nvPr/>
        </p:nvSpPr>
        <p:spPr>
          <a:xfrm>
            <a:off x="5955636" y="4274403"/>
            <a:ext cx="12403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Ground Floor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8F411C2-45B7-49A1-A303-8D1EDB4882AF}"/>
              </a:ext>
            </a:extLst>
          </p:cNvPr>
          <p:cNvCxnSpPr>
            <a:cxnSpLocks/>
          </p:cNvCxnSpPr>
          <p:nvPr/>
        </p:nvCxnSpPr>
        <p:spPr>
          <a:xfrm>
            <a:off x="4375390" y="1360320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A3ECD69-BB5F-4177-B78F-009FC3EA8844}"/>
              </a:ext>
            </a:extLst>
          </p:cNvPr>
          <p:cNvSpPr txBox="1"/>
          <p:nvPr/>
        </p:nvSpPr>
        <p:spPr>
          <a:xfrm>
            <a:off x="1393795" y="4269611"/>
            <a:ext cx="10167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Basement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B1ED050-0DC4-4D03-B31D-CEF481B2FBE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42888" y="1721645"/>
            <a:ext cx="3964782" cy="2105344"/>
          </a:xfrm>
          <a:prstGeom prst="rect">
            <a:avLst/>
          </a:prstGeom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CDDBA9D-E711-4401-A540-2AD9EE111D3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0" y="1476723"/>
            <a:ext cx="4007635" cy="250745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039492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HVAC Design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361094" y="810900"/>
            <a:ext cx="3082194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HVAC Plans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5468CF-2645-49DA-92AE-27CB9DF5A5A1}"/>
              </a:ext>
            </a:extLst>
          </p:cNvPr>
          <p:cNvSpPr txBox="1"/>
          <p:nvPr/>
        </p:nvSpPr>
        <p:spPr>
          <a:xfrm>
            <a:off x="6076951" y="4238683"/>
            <a:ext cx="24526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Second Floor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8F411C2-45B7-49A1-A303-8D1EDB4882AF}"/>
              </a:ext>
            </a:extLst>
          </p:cNvPr>
          <p:cNvCxnSpPr>
            <a:cxnSpLocks/>
          </p:cNvCxnSpPr>
          <p:nvPr/>
        </p:nvCxnSpPr>
        <p:spPr>
          <a:xfrm>
            <a:off x="4375390" y="1360320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A3ECD69-BB5F-4177-B78F-009FC3EA8844}"/>
              </a:ext>
            </a:extLst>
          </p:cNvPr>
          <p:cNvSpPr txBox="1"/>
          <p:nvPr/>
        </p:nvSpPr>
        <p:spPr>
          <a:xfrm>
            <a:off x="1512095" y="4392572"/>
            <a:ext cx="10667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First Floor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E5C40F-7DFB-4F39-B768-29C3031B397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85752" y="1516600"/>
            <a:ext cx="3862383" cy="2713133"/>
          </a:xfrm>
          <a:prstGeom prst="rect">
            <a:avLst/>
          </a:prstGeom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569B612-D29E-40D2-8A7A-F0937BABD6B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1" y="1516600"/>
            <a:ext cx="4157662" cy="26832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895892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Acoustical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62DD7-425D-42B5-84B1-471781B66753}"/>
              </a:ext>
            </a:extLst>
          </p:cNvPr>
          <p:cNvSpPr txBox="1"/>
          <p:nvPr/>
        </p:nvSpPr>
        <p:spPr>
          <a:xfrm>
            <a:off x="494104" y="1034100"/>
            <a:ext cx="8343953" cy="1358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Insul</a:t>
            </a: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 has been used for the STC values</a:t>
            </a: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Ease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has been used for RT60 analysis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9245DE-E2C1-4A45-8FF0-2E82D347B159}"/>
              </a:ext>
            </a:extLst>
          </p:cNvPr>
          <p:cNvSpPr txBox="1"/>
          <p:nvPr/>
        </p:nvSpPr>
        <p:spPr>
          <a:xfrm>
            <a:off x="494104" y="2442373"/>
            <a:ext cx="6609322" cy="2503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Designed Spaces: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Offices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Children Room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Computer Lab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Multiple Use Room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dirty="0">
              <a:solidFill>
                <a:srgbClr val="202122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81169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Acoustical Design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2DF7E18-87BB-44AB-8FDF-1FA3B0F4BC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796302"/>
              </p:ext>
            </p:extLst>
          </p:nvPr>
        </p:nvGraphicFramePr>
        <p:xfrm>
          <a:off x="1469072" y="1567623"/>
          <a:ext cx="6205855" cy="3172016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2094865">
                  <a:extLst>
                    <a:ext uri="{9D8B030D-6E8A-4147-A177-3AD203B41FA5}">
                      <a16:colId xmlns:a16="http://schemas.microsoft.com/office/drawing/2014/main" val="992715445"/>
                    </a:ext>
                  </a:extLst>
                </a:gridCol>
                <a:gridCol w="665480">
                  <a:extLst>
                    <a:ext uri="{9D8B030D-6E8A-4147-A177-3AD203B41FA5}">
                      <a16:colId xmlns:a16="http://schemas.microsoft.com/office/drawing/2014/main" val="573349888"/>
                    </a:ext>
                  </a:extLst>
                </a:gridCol>
                <a:gridCol w="665480">
                  <a:extLst>
                    <a:ext uri="{9D8B030D-6E8A-4147-A177-3AD203B41FA5}">
                      <a16:colId xmlns:a16="http://schemas.microsoft.com/office/drawing/2014/main" val="3848050620"/>
                    </a:ext>
                  </a:extLst>
                </a:gridCol>
                <a:gridCol w="665480">
                  <a:extLst>
                    <a:ext uri="{9D8B030D-6E8A-4147-A177-3AD203B41FA5}">
                      <a16:colId xmlns:a16="http://schemas.microsoft.com/office/drawing/2014/main" val="2338616791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2732814729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3922118161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87801439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Material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125HZ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250HZ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1000HZ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2000HZ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4000HZ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4941728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Tiles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127299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Paint (Walls)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8808545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Glass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1120362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Gyptone Line (Ceiling)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0.61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002599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Plywood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4709596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Parquet sur lambourdes (Floor)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58797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Seats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850172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Moquette sur thibaude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1905679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Carpet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0626612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Rubber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9736845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35394E2-F3EE-406C-8112-2479A6671A2F}"/>
              </a:ext>
            </a:extLst>
          </p:cNvPr>
          <p:cNvSpPr txBox="1"/>
          <p:nvPr/>
        </p:nvSpPr>
        <p:spPr>
          <a:xfrm>
            <a:off x="361094" y="810900"/>
            <a:ext cx="3082194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Used Acoustical Materials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59085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Acoustical Design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D8E81EF-9C91-436C-89EC-4B32A445391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518152" y="1230662"/>
            <a:ext cx="1378798" cy="17853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5C3BE59-5FFD-47CF-B07E-358B5DEE973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803375" y="1190738"/>
            <a:ext cx="3003200" cy="17853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9688F3-1712-4241-9AAA-70208727AAA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093368" y="3212591"/>
            <a:ext cx="2228365" cy="16653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8380A77-89CC-4383-A362-C789ED8FBD0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803375" y="3212592"/>
            <a:ext cx="2987996" cy="185029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59B2C4D-4C13-4424-A129-7F8764675CF8}"/>
              </a:ext>
            </a:extLst>
          </p:cNvPr>
          <p:cNvSpPr txBox="1"/>
          <p:nvPr/>
        </p:nvSpPr>
        <p:spPr>
          <a:xfrm>
            <a:off x="217724" y="3661323"/>
            <a:ext cx="2604382" cy="6631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300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Children Room Allowed RT60</a:t>
            </a:r>
          </a:p>
          <a:p>
            <a:pPr marR="0"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300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 </a:t>
            </a:r>
            <a:r>
              <a:rPr lang="en-US" sz="13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0.4-0.80 Sec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F3945E-717C-4C00-9673-77792B906273}"/>
              </a:ext>
            </a:extLst>
          </p:cNvPr>
          <p:cNvSpPr txBox="1"/>
          <p:nvPr/>
        </p:nvSpPr>
        <p:spPr>
          <a:xfrm>
            <a:off x="217724" y="1791748"/>
            <a:ext cx="2604382" cy="6631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300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Office Allowed RT60</a:t>
            </a:r>
          </a:p>
          <a:p>
            <a:pPr marR="0"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300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 </a:t>
            </a:r>
            <a:r>
              <a:rPr lang="en-US" sz="13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0.4-0.70 Sec</a:t>
            </a:r>
          </a:p>
        </p:txBody>
      </p:sp>
    </p:spTree>
    <p:extLst>
      <p:ext uri="{BB962C8B-B14F-4D97-AF65-F5344CB8AC3E}">
        <p14:creationId xmlns:p14="http://schemas.microsoft.com/office/powerpoint/2010/main" val="3850697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766A6-8DB4-4036-A4E5-A2E5471E3E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Architectural Aspects – Architectural Modifications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219E49-4FDD-4C9D-A286-84574B9F95CB}"/>
              </a:ext>
            </a:extLst>
          </p:cNvPr>
          <p:cNvSpPr txBox="1"/>
          <p:nvPr/>
        </p:nvSpPr>
        <p:spPr>
          <a:xfrm>
            <a:off x="311682" y="1219307"/>
            <a:ext cx="3304032" cy="3672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Adding Basement:</a:t>
            </a:r>
          </a:p>
          <a:p>
            <a:pPr marL="285750" marR="0" lvl="0" indent="-28575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Mechanical Room.</a:t>
            </a:r>
          </a:p>
          <a:p>
            <a:pPr marL="285750" marR="0" lvl="0" indent="-28575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Book Repairing Room.</a:t>
            </a:r>
          </a:p>
          <a:p>
            <a:pPr marL="285750" marR="0" lvl="0" indent="-28575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Praying Room.</a:t>
            </a:r>
          </a:p>
          <a:p>
            <a:pPr marL="285750" marR="0" lvl="0" indent="-28575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600" dirty="0"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Cleaning Room.</a:t>
            </a:r>
          </a:p>
          <a:p>
            <a:pPr marL="285750" marR="0" lvl="0" indent="-2857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endParaRPr lang="en-US" sz="1600" dirty="0">
              <a:solidFill>
                <a:srgbClr val="202122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3EC34B-81B7-4D12-87D1-9D220186841E}"/>
              </a:ext>
            </a:extLst>
          </p:cNvPr>
          <p:cNvSpPr/>
          <p:nvPr/>
        </p:nvSpPr>
        <p:spPr>
          <a:xfrm>
            <a:off x="7511416" y="3725037"/>
            <a:ext cx="100202" cy="952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517B8BF-E8C2-4394-8C5A-F2E325E048F0}"/>
              </a:ext>
            </a:extLst>
          </p:cNvPr>
          <p:cNvCxnSpPr>
            <a:cxnSpLocks/>
          </p:cNvCxnSpPr>
          <p:nvPr/>
        </p:nvCxnSpPr>
        <p:spPr>
          <a:xfrm>
            <a:off x="2923735" y="1231537"/>
            <a:ext cx="0" cy="3345712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806A35CB-3A7F-49A4-84B5-EE2DDCE30C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7826" y="2170141"/>
            <a:ext cx="5734492" cy="1650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00248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Acoustical Design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9B2C4D-4C13-4424-A129-7F8764675CF8}"/>
              </a:ext>
            </a:extLst>
          </p:cNvPr>
          <p:cNvSpPr txBox="1"/>
          <p:nvPr/>
        </p:nvSpPr>
        <p:spPr>
          <a:xfrm>
            <a:off x="1321201" y="1217898"/>
            <a:ext cx="2604382" cy="6631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300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Partition Between Offices</a:t>
            </a:r>
          </a:p>
          <a:p>
            <a:pPr marR="0"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3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Min. STC Required = 40DB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B660F9-EED9-4EBF-9274-DE1C92CED601}"/>
              </a:ext>
            </a:extLst>
          </p:cNvPr>
          <p:cNvPicPr/>
          <p:nvPr/>
        </p:nvPicPr>
        <p:blipFill rotWithShape="1">
          <a:blip r:embed="rId2"/>
          <a:srcRect b="39072"/>
          <a:stretch/>
        </p:blipFill>
        <p:spPr bwMode="auto">
          <a:xfrm>
            <a:off x="1220932" y="2050440"/>
            <a:ext cx="2804921" cy="2373059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0C8268-BF58-4946-BD6A-F7810AE75EB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073502" y="2050439"/>
            <a:ext cx="2804921" cy="23730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66D0F64-3C71-419E-94FF-2F33B1DA341B}"/>
              </a:ext>
            </a:extLst>
          </p:cNvPr>
          <p:cNvSpPr txBox="1"/>
          <p:nvPr/>
        </p:nvSpPr>
        <p:spPr>
          <a:xfrm>
            <a:off x="5173771" y="1203979"/>
            <a:ext cx="2604382" cy="6631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300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Partition Between W.Cs and adjacent</a:t>
            </a:r>
          </a:p>
          <a:p>
            <a:pPr marR="0"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3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Min. STC Required = 50DB</a:t>
            </a:r>
          </a:p>
        </p:txBody>
      </p:sp>
    </p:spTree>
    <p:extLst>
      <p:ext uri="{BB962C8B-B14F-4D97-AF65-F5344CB8AC3E}">
        <p14:creationId xmlns:p14="http://schemas.microsoft.com/office/powerpoint/2010/main" val="74267616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Acoustical Design</a:t>
            </a:r>
          </a:p>
        </p:txBody>
      </p:sp>
      <p:pic>
        <p:nvPicPr>
          <p:cNvPr id="1026" name="Picture 2" descr="No description available.">
            <a:extLst>
              <a:ext uri="{FF2B5EF4-FFF2-40B4-BE49-F238E27FC236}">
                <a16:creationId xmlns:a16="http://schemas.microsoft.com/office/drawing/2014/main" id="{75DACD1B-FD0E-437E-A85A-BE9D2AF3A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963" y="1251046"/>
            <a:ext cx="4712660" cy="3172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9834C67-CA9A-4C4F-A66E-32ED5E28307B}"/>
              </a:ext>
            </a:extLst>
          </p:cNvPr>
          <p:cNvSpPr txBox="1"/>
          <p:nvPr/>
        </p:nvSpPr>
        <p:spPr>
          <a:xfrm>
            <a:off x="5178369" y="4640446"/>
            <a:ext cx="26918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Ground Floor Fire-Fighting Plan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CBC60B-01BD-44D0-919F-28B21819D367}"/>
              </a:ext>
            </a:extLst>
          </p:cNvPr>
          <p:cNvSpPr txBox="1"/>
          <p:nvPr/>
        </p:nvSpPr>
        <p:spPr>
          <a:xfrm>
            <a:off x="479928" y="2070492"/>
            <a:ext cx="3354882" cy="15335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Allowed Articulation Loss = </a:t>
            </a:r>
            <a:r>
              <a:rPr lang="en-US" sz="18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7.1%</a:t>
            </a:r>
          </a:p>
          <a:p>
            <a:pPr marR="0" lvl="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Maximum Articulation Loss ≈ </a:t>
            </a:r>
            <a:r>
              <a:rPr lang="en-US" sz="18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7% </a:t>
            </a:r>
          </a:p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srgbClr val="202122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46619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Fire Fighting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A133EC-9859-4904-95F7-353D6ED57739}"/>
              </a:ext>
            </a:extLst>
          </p:cNvPr>
          <p:cNvSpPr txBox="1"/>
          <p:nvPr/>
        </p:nvSpPr>
        <p:spPr>
          <a:xfrm>
            <a:off x="400023" y="1034100"/>
            <a:ext cx="8343953" cy="3470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Used Fire-fighting System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Dry Sprinkler System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Fire Hose Stations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Fire alarm System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Dry Stand Pipe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Fire-fighting Signs</a:t>
            </a:r>
          </a:p>
        </p:txBody>
      </p:sp>
      <p:pic>
        <p:nvPicPr>
          <p:cNvPr id="8" name="Picture 7" descr="Nirakar Fire Safety">
            <a:extLst>
              <a:ext uri="{FF2B5EF4-FFF2-40B4-BE49-F238E27FC236}">
                <a16:creationId xmlns:a16="http://schemas.microsoft.com/office/drawing/2014/main" id="{950A971E-EA27-4240-82D6-BB347194B1AB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5" r="22361"/>
          <a:stretch/>
        </p:blipFill>
        <p:spPr bwMode="auto">
          <a:xfrm>
            <a:off x="4872306" y="3512915"/>
            <a:ext cx="1342388" cy="13996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B08FE1A-77DB-4287-B735-AE886FA5738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393180" y="1269883"/>
            <a:ext cx="2472716" cy="20621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 descr="Fire Alarm Systems | UNISAFE Fire Protection &amp; Safety Systems | Cairo, Egypt">
            <a:extLst>
              <a:ext uri="{FF2B5EF4-FFF2-40B4-BE49-F238E27FC236}">
                <a16:creationId xmlns:a16="http://schemas.microsoft.com/office/drawing/2014/main" id="{F36F5A11-D571-4262-8071-A05A3D86E8CC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180" y="3512915"/>
            <a:ext cx="2472716" cy="13996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924E1CF-9442-49B4-B682-1414E4D8CCF2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3444140" y="2571750"/>
            <a:ext cx="1249680" cy="13085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390DD52-B946-4B51-8788-CE1A66AD1689}"/>
              </a:ext>
            </a:extLst>
          </p:cNvPr>
          <p:cNvPicPr/>
          <p:nvPr/>
        </p:nvPicPr>
        <p:blipFill rotWithShape="1">
          <a:blip r:embed="rId7"/>
          <a:srcRect r="13144" b="1772"/>
          <a:stretch/>
        </p:blipFill>
        <p:spPr bwMode="auto">
          <a:xfrm>
            <a:off x="4857066" y="1928813"/>
            <a:ext cx="1372868" cy="1285873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5830097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Fire Fighting System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374036-AE03-44BD-BB22-DB318B130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730" y="1118263"/>
            <a:ext cx="5071326" cy="38556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2D6684E-9CA9-4CCA-94C5-E9E7CCF3917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312195" y="1710813"/>
            <a:ext cx="2219747" cy="28016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78207FB-1F27-4C96-B6E8-4085D71D8658}"/>
              </a:ext>
            </a:extLst>
          </p:cNvPr>
          <p:cNvSpPr txBox="1"/>
          <p:nvPr/>
        </p:nvSpPr>
        <p:spPr>
          <a:xfrm>
            <a:off x="2610465" y="4685515"/>
            <a:ext cx="29938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Second Floor Fire-Fighting Plan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3A7334-D68D-4F8B-9E44-CD2C1376AFDA}"/>
              </a:ext>
            </a:extLst>
          </p:cNvPr>
          <p:cNvSpPr txBox="1"/>
          <p:nvPr/>
        </p:nvSpPr>
        <p:spPr>
          <a:xfrm>
            <a:off x="6571917" y="4690168"/>
            <a:ext cx="22197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Fire-fighting Symbols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1A7D626-3F86-4065-9A61-A260A46DD9E8}"/>
              </a:ext>
            </a:extLst>
          </p:cNvPr>
          <p:cNvCxnSpPr>
            <a:cxnSpLocks/>
          </p:cNvCxnSpPr>
          <p:nvPr/>
        </p:nvCxnSpPr>
        <p:spPr>
          <a:xfrm>
            <a:off x="5803375" y="1118263"/>
            <a:ext cx="0" cy="3855627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80378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AD4D92C-AA35-47D0-B6B6-6ED79D3936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336" y="1118263"/>
            <a:ext cx="4524326" cy="37079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Fire Fighting System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2D6684E-9CA9-4CCA-94C5-E9E7CCF3917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312195" y="1710813"/>
            <a:ext cx="2219747" cy="28016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78207FB-1F27-4C96-B6E8-4085D71D8658}"/>
              </a:ext>
            </a:extLst>
          </p:cNvPr>
          <p:cNvSpPr txBox="1"/>
          <p:nvPr/>
        </p:nvSpPr>
        <p:spPr>
          <a:xfrm>
            <a:off x="2610465" y="4685515"/>
            <a:ext cx="29938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Ground Floor Fire-Fighting Plan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3A7334-D68D-4F8B-9E44-CD2C1376AFDA}"/>
              </a:ext>
            </a:extLst>
          </p:cNvPr>
          <p:cNvSpPr txBox="1"/>
          <p:nvPr/>
        </p:nvSpPr>
        <p:spPr>
          <a:xfrm>
            <a:off x="6571917" y="4690168"/>
            <a:ext cx="22197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Fire-fighting Symbols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1A7D626-3F86-4065-9A61-A260A46DD9E8}"/>
              </a:ext>
            </a:extLst>
          </p:cNvPr>
          <p:cNvCxnSpPr>
            <a:cxnSpLocks/>
          </p:cNvCxnSpPr>
          <p:nvPr/>
        </p:nvCxnSpPr>
        <p:spPr>
          <a:xfrm>
            <a:off x="5803375" y="1118263"/>
            <a:ext cx="0" cy="3855627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925078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794A-C87C-4296-9F19-60A4CAAB3F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Aspects – Fire Fighting System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8207FB-1F27-4C96-B6E8-4085D71D8658}"/>
              </a:ext>
            </a:extLst>
          </p:cNvPr>
          <p:cNvSpPr txBox="1"/>
          <p:nvPr/>
        </p:nvSpPr>
        <p:spPr>
          <a:xfrm>
            <a:off x="1008493" y="4685515"/>
            <a:ext cx="29938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Ground Floor Excavation Plans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B80DB6-61D5-4C8F-9B1E-EF6F026C8E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83" y="1166228"/>
            <a:ext cx="4298917" cy="33871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0E11D5-0E5F-4D0C-84F4-C8D672DBC7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2746" y="1233377"/>
            <a:ext cx="3719462" cy="3452138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4CF2972-E465-4949-9A6E-CEB23BDB4913}"/>
              </a:ext>
            </a:extLst>
          </p:cNvPr>
          <p:cNvCxnSpPr>
            <a:cxnSpLocks/>
          </p:cNvCxnSpPr>
          <p:nvPr/>
        </p:nvCxnSpPr>
        <p:spPr>
          <a:xfrm>
            <a:off x="4775561" y="1137664"/>
            <a:ext cx="0" cy="3855627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453020C-60D7-448D-BD4B-1718C0D4802F}"/>
              </a:ext>
            </a:extLst>
          </p:cNvPr>
          <p:cNvSpPr txBox="1"/>
          <p:nvPr/>
        </p:nvSpPr>
        <p:spPr>
          <a:xfrm>
            <a:off x="5450050" y="4685514"/>
            <a:ext cx="29938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First Floor Excavation Plans</a:t>
            </a:r>
          </a:p>
        </p:txBody>
      </p:sp>
    </p:spTree>
    <p:extLst>
      <p:ext uri="{BB962C8B-B14F-4D97-AF65-F5344CB8AC3E}">
        <p14:creationId xmlns:p14="http://schemas.microsoft.com/office/powerpoint/2010/main" val="351982906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C53F8-5443-4FCF-935B-D027AD6B6C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392" y="1310640"/>
            <a:ext cx="4431792" cy="1113862"/>
          </a:xfrm>
        </p:spPr>
        <p:txBody>
          <a:bodyPr/>
          <a:lstStyle/>
          <a:p>
            <a:r>
              <a:rPr lang="en-US" dirty="0"/>
              <a:t>Quantity Surveying &amp; Cost Estimations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AD5193-C3DB-44E8-B081-C8258CF1B1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200" y="2314225"/>
            <a:ext cx="3691181" cy="1197071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Preliminary Cost Estimation of the Library has been conducted based on the Unit base method.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04AE3C-1A80-4A94-8F46-CDF7A14CBA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b="12335"/>
          <a:stretch/>
        </p:blipFill>
        <p:spPr>
          <a:xfrm>
            <a:off x="5956890" y="1890320"/>
            <a:ext cx="2775984" cy="243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6858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61"/>
          <p:cNvSpPr txBox="1">
            <a:spLocks noGrp="1"/>
          </p:cNvSpPr>
          <p:nvPr>
            <p:ph type="ctrTitle"/>
          </p:nvPr>
        </p:nvSpPr>
        <p:spPr>
          <a:xfrm>
            <a:off x="790975" y="720000"/>
            <a:ext cx="50124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</a:pPr>
            <a:r>
              <a:rPr lang="en-US" dirty="0"/>
              <a:t>Cost Estimation</a:t>
            </a:r>
            <a:endParaRPr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5A465E1-6190-46A5-B502-AB083FB486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5100093"/>
              </p:ext>
            </p:extLst>
          </p:nvPr>
        </p:nvGraphicFramePr>
        <p:xfrm>
          <a:off x="3957942" y="1275735"/>
          <a:ext cx="5186058" cy="3784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2E989445-C5DA-4D83-86BC-1A12CA0D514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47801219"/>
                  </p:ext>
                </p:extLst>
              </p:nvPr>
            </p:nvGraphicFramePr>
            <p:xfrm>
              <a:off x="182734" y="1155232"/>
              <a:ext cx="3821904" cy="3837111"/>
            </p:xfrm>
            <a:graphic>
              <a:graphicData uri="http://schemas.openxmlformats.org/drawingml/2006/table">
                <a:tbl>
                  <a:tblPr>
                    <a:tableStyleId>{6A21DE4D-DB45-4A50-B6EA-811850B7E086}</a:tableStyleId>
                  </a:tblPr>
                  <a:tblGrid>
                    <a:gridCol w="2184741">
                      <a:extLst>
                        <a:ext uri="{9D8B030D-6E8A-4147-A177-3AD203B41FA5}">
                          <a16:colId xmlns:a16="http://schemas.microsoft.com/office/drawing/2014/main" val="2242358865"/>
                        </a:ext>
                      </a:extLst>
                    </a:gridCol>
                    <a:gridCol w="1637163">
                      <a:extLst>
                        <a:ext uri="{9D8B030D-6E8A-4147-A177-3AD203B41FA5}">
                          <a16:colId xmlns:a16="http://schemas.microsoft.com/office/drawing/2014/main" val="3808901481"/>
                        </a:ext>
                      </a:extLst>
                    </a:gridCol>
                  </a:tblGrid>
                  <a:tr h="107328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Work Category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Cost (NIS)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635965007"/>
                      </a:ext>
                    </a:extLst>
                  </a:tr>
                  <a:tr h="34911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Earthwork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86,305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314987045"/>
                      </a:ext>
                    </a:extLst>
                  </a:tr>
                  <a:tr h="669136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Structural Work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813,839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975663964"/>
                      </a:ext>
                    </a:extLst>
                  </a:tr>
                  <a:tr h="34911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Electrical Work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669,980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108372255"/>
                      </a:ext>
                    </a:extLst>
                  </a:tr>
                  <a:tr h="34911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Mechanical Work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177953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253422490"/>
                      </a:ext>
                    </a:extLst>
                  </a:tr>
                  <a:tr h="34911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Finishing Work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765,360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184091407"/>
                      </a:ext>
                    </a:extLst>
                  </a:tr>
                  <a:tr h="34911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dirty="0">
                              <a:solidFill>
                                <a:schemeClr val="bg2"/>
                              </a:solidFill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Total Cost of the Project (NIS)</a:t>
                          </a:r>
                          <a:endParaRPr lang="en-US" sz="11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𝟐</m:t>
                                </m:r>
                                <m:r>
                                  <a:rPr lang="en-US" sz="11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,</m:t>
                                </m:r>
                                <m:r>
                                  <a:rPr lang="en-US" sz="11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𝟓𝟏𝟑</m:t>
                                </m:r>
                                <m:r>
                                  <a:rPr lang="en-US" sz="11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,</m:t>
                                </m:r>
                                <m:r>
                                  <a:rPr lang="en-US" sz="11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𝟒𝟑𝟕</m:t>
                                </m:r>
                              </m:oMath>
                            </m:oMathPara>
                          </a14:m>
                          <a:endParaRPr lang="en-US" sz="11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927076720"/>
                      </a:ext>
                    </a:extLst>
                  </a:tr>
                  <a:tr h="34911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dirty="0">
                              <a:solidFill>
                                <a:schemeClr val="bg2"/>
                              </a:solidFill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Unit Cost (NIS/m</a:t>
                          </a:r>
                          <a:r>
                            <a:rPr lang="en-US" sz="1100" b="1" i="0" baseline="30000" dirty="0">
                              <a:solidFill>
                                <a:schemeClr val="bg2"/>
                              </a:solidFill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2</a:t>
                          </a:r>
                          <a:r>
                            <a:rPr lang="en-US" sz="1100" b="1" i="0" baseline="0" dirty="0">
                              <a:solidFill>
                                <a:schemeClr val="bg2"/>
                              </a:solidFill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en-US" sz="11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𝟏</m:t>
                                </m:r>
                                <m:r>
                                  <a:rPr lang="en-US" sz="11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,</m:t>
                                </m:r>
                                <m:r>
                                  <a:rPr lang="en-US" sz="1100" b="1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𝟕𝟔𝟔</m:t>
                                </m:r>
                              </m:oMath>
                            </m:oMathPara>
                          </a14:m>
                          <a:endParaRPr lang="en-US" sz="11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79015758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2E989445-C5DA-4D83-86BC-1A12CA0D514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47801219"/>
                  </p:ext>
                </p:extLst>
              </p:nvPr>
            </p:nvGraphicFramePr>
            <p:xfrm>
              <a:off x="182734" y="1155232"/>
              <a:ext cx="3821904" cy="3837111"/>
            </p:xfrm>
            <a:graphic>
              <a:graphicData uri="http://schemas.openxmlformats.org/drawingml/2006/table">
                <a:tbl>
                  <a:tblPr>
                    <a:tableStyleId>{6A21DE4D-DB45-4A50-B6EA-811850B7E086}</a:tableStyleId>
                  </a:tblPr>
                  <a:tblGrid>
                    <a:gridCol w="2184741">
                      <a:extLst>
                        <a:ext uri="{9D8B030D-6E8A-4147-A177-3AD203B41FA5}">
                          <a16:colId xmlns:a16="http://schemas.microsoft.com/office/drawing/2014/main" val="2242358865"/>
                        </a:ext>
                      </a:extLst>
                    </a:gridCol>
                    <a:gridCol w="1637163">
                      <a:extLst>
                        <a:ext uri="{9D8B030D-6E8A-4147-A177-3AD203B41FA5}">
                          <a16:colId xmlns:a16="http://schemas.microsoft.com/office/drawing/2014/main" val="3808901481"/>
                        </a:ext>
                      </a:extLst>
                    </a:gridCol>
                  </a:tblGrid>
                  <a:tr h="107328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Work Category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Cost (NIS)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635965007"/>
                      </a:ext>
                    </a:extLst>
                  </a:tr>
                  <a:tr h="34911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Earthwork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86,305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314987045"/>
                      </a:ext>
                    </a:extLst>
                  </a:tr>
                  <a:tr h="669136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Structural Work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813,839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975663964"/>
                      </a:ext>
                    </a:extLst>
                  </a:tr>
                  <a:tr h="34911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Electrical Work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669,980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108372255"/>
                      </a:ext>
                    </a:extLst>
                  </a:tr>
                  <a:tr h="34911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Mechanical Work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177953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253422490"/>
                      </a:ext>
                    </a:extLst>
                  </a:tr>
                  <a:tr h="34911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Finishing Work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u="none" strike="noStrike" dirty="0">
                              <a:effectLst/>
                            </a:rPr>
                            <a:t>765,360</a:t>
                          </a:r>
                          <a:endParaRPr lang="en-US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184091407"/>
                      </a:ext>
                    </a:extLst>
                  </a:tr>
                  <a:tr h="34911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dirty="0">
                              <a:solidFill>
                                <a:schemeClr val="bg2"/>
                              </a:solidFill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Total Cost of the Project (NIS)</a:t>
                          </a:r>
                          <a:endParaRPr lang="en-US" sz="11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4"/>
                          <a:stretch>
                            <a:fillRect l="-133457" t="-889655" r="-743" b="-1017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27076720"/>
                      </a:ext>
                    </a:extLst>
                  </a:tr>
                  <a:tr h="34911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dirty="0">
                              <a:solidFill>
                                <a:schemeClr val="bg2"/>
                              </a:solidFill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Unit Cost (NIS/m</a:t>
                          </a:r>
                          <a:r>
                            <a:rPr lang="en-US" sz="1100" b="1" i="0" baseline="30000" dirty="0">
                              <a:solidFill>
                                <a:schemeClr val="bg2"/>
                              </a:solidFill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2</a:t>
                          </a:r>
                          <a:r>
                            <a:rPr lang="en-US" sz="1100" b="1" i="0" baseline="0" dirty="0">
                              <a:solidFill>
                                <a:schemeClr val="bg2"/>
                              </a:solidFill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en-US" sz="11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4"/>
                          <a:stretch>
                            <a:fillRect l="-133457" t="-1007018" r="-743" b="-35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015758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749379960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6" name="Google Shape;1866;p36"/>
          <p:cNvSpPr txBox="1">
            <a:spLocks noGrp="1"/>
          </p:cNvSpPr>
          <p:nvPr>
            <p:ph type="ctrTitle"/>
          </p:nvPr>
        </p:nvSpPr>
        <p:spPr>
          <a:xfrm>
            <a:off x="477026" y="1557850"/>
            <a:ext cx="4209300" cy="85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2"/>
                </a:solidFill>
              </a:rPr>
              <a:t>THANKS</a:t>
            </a:r>
            <a:endParaRPr dirty="0">
              <a:solidFill>
                <a:schemeClr val="lt2"/>
              </a:solidFill>
            </a:endParaRPr>
          </a:p>
        </p:txBody>
      </p:sp>
      <p:sp>
        <p:nvSpPr>
          <p:cNvPr id="1889" name="Google Shape;1889;p36"/>
          <p:cNvSpPr/>
          <p:nvPr/>
        </p:nvSpPr>
        <p:spPr>
          <a:xfrm>
            <a:off x="944935" y="811246"/>
            <a:ext cx="1067402" cy="636186"/>
          </a:xfrm>
          <a:custGeom>
            <a:avLst/>
            <a:gdLst/>
            <a:ahLst/>
            <a:cxnLst/>
            <a:rect l="l" t="t" r="r" b="b"/>
            <a:pathLst>
              <a:path w="35870" h="21379" extrusionOk="0">
                <a:moveTo>
                  <a:pt x="20195" y="1"/>
                </a:moveTo>
                <a:cubicBezTo>
                  <a:pt x="14830" y="1"/>
                  <a:pt x="10436" y="4268"/>
                  <a:pt x="10267" y="9634"/>
                </a:cubicBezTo>
                <a:lnTo>
                  <a:pt x="5831" y="9634"/>
                </a:lnTo>
                <a:cubicBezTo>
                  <a:pt x="2620" y="9676"/>
                  <a:pt x="1" y="12295"/>
                  <a:pt x="1" y="15506"/>
                </a:cubicBezTo>
                <a:cubicBezTo>
                  <a:pt x="1" y="18759"/>
                  <a:pt x="2620" y="21378"/>
                  <a:pt x="5831" y="21378"/>
                </a:cubicBezTo>
                <a:lnTo>
                  <a:pt x="30039" y="21378"/>
                </a:lnTo>
                <a:cubicBezTo>
                  <a:pt x="33250" y="21378"/>
                  <a:pt x="35869" y="18759"/>
                  <a:pt x="35869" y="15506"/>
                </a:cubicBezTo>
                <a:cubicBezTo>
                  <a:pt x="35869" y="12337"/>
                  <a:pt x="33334" y="9760"/>
                  <a:pt x="30166" y="9676"/>
                </a:cubicBezTo>
                <a:cubicBezTo>
                  <a:pt x="29997" y="4268"/>
                  <a:pt x="25603" y="1"/>
                  <a:pt x="2019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90" name="Google Shape;1890;p36"/>
          <p:cNvSpPr/>
          <p:nvPr/>
        </p:nvSpPr>
        <p:spPr>
          <a:xfrm>
            <a:off x="5479175" y="312600"/>
            <a:ext cx="1655580" cy="972905"/>
          </a:xfrm>
          <a:custGeom>
            <a:avLst/>
            <a:gdLst/>
            <a:ahLst/>
            <a:cxnLst/>
            <a:rect l="l" t="t" r="r" b="b"/>
            <a:pathLst>
              <a:path w="35870" h="21379" extrusionOk="0">
                <a:moveTo>
                  <a:pt x="20195" y="1"/>
                </a:moveTo>
                <a:cubicBezTo>
                  <a:pt x="14830" y="1"/>
                  <a:pt x="10436" y="4268"/>
                  <a:pt x="10267" y="9634"/>
                </a:cubicBezTo>
                <a:lnTo>
                  <a:pt x="5831" y="9634"/>
                </a:lnTo>
                <a:cubicBezTo>
                  <a:pt x="2620" y="9676"/>
                  <a:pt x="1" y="12295"/>
                  <a:pt x="1" y="15506"/>
                </a:cubicBezTo>
                <a:cubicBezTo>
                  <a:pt x="1" y="18759"/>
                  <a:pt x="2620" y="21378"/>
                  <a:pt x="5831" y="21378"/>
                </a:cubicBezTo>
                <a:lnTo>
                  <a:pt x="30039" y="21378"/>
                </a:lnTo>
                <a:cubicBezTo>
                  <a:pt x="33250" y="21378"/>
                  <a:pt x="35869" y="18759"/>
                  <a:pt x="35869" y="15506"/>
                </a:cubicBezTo>
                <a:cubicBezTo>
                  <a:pt x="35869" y="12337"/>
                  <a:pt x="33334" y="9760"/>
                  <a:pt x="30166" y="9676"/>
                </a:cubicBezTo>
                <a:cubicBezTo>
                  <a:pt x="29997" y="4268"/>
                  <a:pt x="25603" y="1"/>
                  <a:pt x="2019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91" name="Google Shape;1891;p36"/>
          <p:cNvSpPr txBox="1">
            <a:spLocks noGrp="1"/>
          </p:cNvSpPr>
          <p:nvPr>
            <p:ph type="subTitle" idx="1"/>
          </p:nvPr>
        </p:nvSpPr>
        <p:spPr>
          <a:xfrm flipH="1">
            <a:off x="1715568" y="2486690"/>
            <a:ext cx="3012300" cy="12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34343"/>
                </a:solidFill>
              </a:rPr>
              <a:t>Does anyone have any questions?</a:t>
            </a:r>
            <a:endParaRPr dirty="0">
              <a:solidFill>
                <a:srgbClr val="434343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434343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8FD329-08A6-42ED-ABC5-C1C14E6C17EA}"/>
              </a:ext>
            </a:extLst>
          </p:cNvPr>
          <p:cNvSpPr/>
          <p:nvPr/>
        </p:nvSpPr>
        <p:spPr>
          <a:xfrm>
            <a:off x="1478636" y="3985600"/>
            <a:ext cx="3249232" cy="6509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al Estate Marketing Plan ">
  <a:themeElements>
    <a:clrScheme name="Simple Light">
      <a:dk1>
        <a:srgbClr val="000000"/>
      </a:dk1>
      <a:lt1>
        <a:srgbClr val="FFFFFF"/>
      </a:lt1>
      <a:dk2>
        <a:srgbClr val="D39C2D"/>
      </a:dk2>
      <a:lt2>
        <a:srgbClr val="F9BF3E"/>
      </a:lt2>
      <a:accent1>
        <a:srgbClr val="FFCB64"/>
      </a:accent1>
      <a:accent2>
        <a:srgbClr val="FCD977"/>
      </a:accent2>
      <a:accent3>
        <a:srgbClr val="FFE48D"/>
      </a:accent3>
      <a:accent4>
        <a:srgbClr val="74C1B9"/>
      </a:accent4>
      <a:accent5>
        <a:srgbClr val="9AD7D2"/>
      </a:accent5>
      <a:accent6>
        <a:srgbClr val="E2A334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3" Type="http://schemas.microsoft.com/office/2011/relationships/webextension" Target="webextension3.xml"/><Relationship Id="rId7" Type="http://schemas.microsoft.com/office/2011/relationships/webextension" Target="webextension7.xml"/><Relationship Id="rId2" Type="http://schemas.microsoft.com/office/2011/relationships/webextension" Target="webextension2.xml"/><Relationship Id="rId1" Type="http://schemas.microsoft.com/office/2011/relationships/webextension" Target="webextension1.xml"/><Relationship Id="rId6" Type="http://schemas.microsoft.com/office/2011/relationships/webextension" Target="webextension6.xml"/><Relationship Id="rId5" Type="http://schemas.microsoft.com/office/2011/relationships/webextension" Target="webextension5.xml"/><Relationship Id="rId4" Type="http://schemas.microsoft.com/office/2011/relationships/webextension" Target="webextension4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1">
    <wetp:webextensionref xmlns:r="http://schemas.openxmlformats.org/officeDocument/2006/relationships" r:id="rId1"/>
  </wetp:taskpane>
  <wetp:taskpane dockstate="right" visibility="0" width="438" row="4">
    <wetp:webextensionref xmlns:r="http://schemas.openxmlformats.org/officeDocument/2006/relationships" r:id="rId2"/>
  </wetp:taskpane>
  <wetp:taskpane dockstate="right" visibility="0" width="438" row="5">
    <wetp:webextensionref xmlns:r="http://schemas.openxmlformats.org/officeDocument/2006/relationships" r:id="rId3"/>
  </wetp:taskpane>
  <wetp:taskpane dockstate="right" visibility="0" width="438" row="0">
    <wetp:webextensionref xmlns:r="http://schemas.openxmlformats.org/officeDocument/2006/relationships" r:id="rId4"/>
  </wetp:taskpane>
  <wetp:taskpane dockstate="right" visibility="0" width="438" row="7">
    <wetp:webextensionref xmlns:r="http://schemas.openxmlformats.org/officeDocument/2006/relationships" r:id="rId5"/>
  </wetp:taskpane>
  <wetp:taskpane dockstate="right" visibility="0" width="438" row="9">
    <wetp:webextensionref xmlns:r="http://schemas.openxmlformats.org/officeDocument/2006/relationships" r:id="rId6"/>
  </wetp:taskpane>
  <wetp:taskpane dockstate="right" visibility="0" width="438" row="11">
    <wetp:webextensionref xmlns:r="http://schemas.openxmlformats.org/officeDocument/2006/relationships" r:id="rId7"/>
  </wetp:taskpane>
</wetp:taskpanes>
</file>

<file path=ppt/webextensions/webextension1.xml><?xml version="1.0" encoding="utf-8"?>
<we:webextension xmlns:we="http://schemas.microsoft.com/office/webextensions/webextension/2010/11" id="{200A7117-0BF8-4BDD-B30F-C5E9307E9D66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DE750B19-974B-471B-89EE-A381771DD5DE}">
  <we:reference id="wa104381411" version="1.0.0.0" store="en-US" storeType="OMEX"/>
  <we:alternateReferences>
    <we:reference id="wa104381411" version="1.0.0.0" store="WA104381411" storeType="OMEX"/>
  </we:alternateReferences>
  <we:properties/>
  <we:bindings/>
  <we:snapshot xmlns:r="http://schemas.openxmlformats.org/officeDocument/2006/relationships"/>
</we:webextension>
</file>

<file path=ppt/webextensions/webextension3.xml><?xml version="1.0" encoding="utf-8"?>
<we:webextension xmlns:we="http://schemas.microsoft.com/office/webextensions/webextension/2010/11" id="{8CFF9CB3-C7A0-496F-908C-764ED35AA24D}">
  <we:reference id="wa104381063" version="1.0.0.1" store="en-US" storeType="OMEX"/>
  <we:alternateReferences>
    <we:reference id="wa104381063" version="1.0.0.1" store="WA104381063" storeType="OMEX"/>
  </we:alternateReferences>
  <we:properties/>
  <we:bindings/>
  <we:snapshot xmlns:r="http://schemas.openxmlformats.org/officeDocument/2006/relationships"/>
</we:webextension>
</file>

<file path=ppt/webextensions/webextension4.xml><?xml version="1.0" encoding="utf-8"?>
<we:webextension xmlns:we="http://schemas.microsoft.com/office/webextensions/webextension/2010/11" id="{7AC13C47-0EE4-41EC-9740-00CB31853340}">
  <we:reference id="wa200002185" version="1.0.0.0" store="en-US" storeType="OMEX"/>
  <we:alternateReferences>
    <we:reference id="wa200002185" version="1.0.0.0" store="WA200002185" storeType="OMEX"/>
  </we:alternateReferences>
  <we:properties>
    <we:property name="userStatus" value="true"/>
  </we:properties>
  <we:bindings/>
  <we:snapshot xmlns:r="http://schemas.openxmlformats.org/officeDocument/2006/relationships"/>
</we:webextension>
</file>

<file path=ppt/webextensions/webextension5.xml><?xml version="1.0" encoding="utf-8"?>
<we:webextension xmlns:we="http://schemas.microsoft.com/office/webextensions/webextension/2010/11" id="{9848ED21-04B1-474C-A2D8-08BB87E3AC13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ppt/webextensions/webextension6.xml><?xml version="1.0" encoding="utf-8"?>
<we:webextension xmlns:we="http://schemas.microsoft.com/office/webextensions/webextension/2010/11" id="{C5435DEA-7B88-4A5C-A54E-F0C560F0DB61}">
  <we:reference id="wa200001409" version="1.0.0.3" store="en-US" storeType="OMEX"/>
  <we:alternateReferences>
    <we:reference id="wa200001409" version="1.0.0.3" store="WA200001409" storeType="OMEX"/>
  </we:alternateReferences>
  <we:properties/>
  <we:bindings/>
  <we:snapshot xmlns:r="http://schemas.openxmlformats.org/officeDocument/2006/relationships"/>
</we:webextension>
</file>

<file path=ppt/webextensions/webextension7.xml><?xml version="1.0" encoding="utf-8"?>
<we:webextension xmlns:we="http://schemas.microsoft.com/office/webextensions/webextension/2010/11" id="{0BB38950-00C1-4FD7-B017-1D72A66BC18C}">
  <we:reference id="wa200000113" version="1.0.0.0" store="en-US" storeType="OMEX"/>
  <we:alternateReferences>
    <we:reference id="wa200000113" version="1.0.0.0" store="WA200000113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5266</TotalTime>
  <Words>2591</Words>
  <Application>Microsoft Office PowerPoint</Application>
  <PresentationFormat>On-screen Show (16:9)</PresentationFormat>
  <Paragraphs>1002</Paragraphs>
  <Slides>98</Slides>
  <Notes>52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98</vt:i4>
      </vt:variant>
    </vt:vector>
  </HeadingPairs>
  <TitlesOfParts>
    <vt:vector size="113" baseType="lpstr">
      <vt:lpstr>Arial</vt:lpstr>
      <vt:lpstr>Montserrat Black</vt:lpstr>
      <vt:lpstr>Montserrat Light</vt:lpstr>
      <vt:lpstr>Cambria Math</vt:lpstr>
      <vt:lpstr>Times New Roman</vt:lpstr>
      <vt:lpstr>Montserrat ExtraBold</vt:lpstr>
      <vt:lpstr>Aileron Heavy Bold</vt:lpstr>
      <vt:lpstr>Squada One</vt:lpstr>
      <vt:lpstr>Barlow Light</vt:lpstr>
      <vt:lpstr>Fira Sans Extra Condensed Medium</vt:lpstr>
      <vt:lpstr>EB Garamond</vt:lpstr>
      <vt:lpstr>Calibri</vt:lpstr>
      <vt:lpstr>Symbol</vt:lpstr>
      <vt:lpstr>Aileron Heavy</vt:lpstr>
      <vt:lpstr>Real Estate Marketing Plan </vt:lpstr>
      <vt:lpstr>PowerPoint Presentation</vt:lpstr>
      <vt:lpstr>TABLE OF CONTENTS</vt:lpstr>
      <vt:lpstr>Introduction</vt:lpstr>
      <vt:lpstr>Introduction – Project Description</vt:lpstr>
      <vt:lpstr>Introduction – Site Location</vt:lpstr>
      <vt:lpstr>Introduction - Methodology</vt:lpstr>
      <vt:lpstr>Architectural Aspects</vt:lpstr>
      <vt:lpstr>Site Analysis – Environmental Effect</vt:lpstr>
      <vt:lpstr>Architectural Aspects – Architectural Modifications</vt:lpstr>
      <vt:lpstr>Architectural Aspects – Architectural Modifications (Cont’d)</vt:lpstr>
      <vt:lpstr>Architectural Aspects – Architectural Modifications (Cont’d)</vt:lpstr>
      <vt:lpstr>Architectural Aspects – Architectural Modifications (Cont’d)</vt:lpstr>
      <vt:lpstr>Architectural Aspects – Architectural Modifications (Cont’d)</vt:lpstr>
      <vt:lpstr>Architectural Aspects – Elevations</vt:lpstr>
      <vt:lpstr>Architectural Aspects – Elevations</vt:lpstr>
      <vt:lpstr>Architectural Aspects – Sections</vt:lpstr>
      <vt:lpstr>Architectural Aspects – Rendered Views</vt:lpstr>
      <vt:lpstr>Environmental Aspects</vt:lpstr>
      <vt:lpstr>Environmental Aspects– Daylight Factor</vt:lpstr>
      <vt:lpstr>Environmental Aspects– Daylight Factor</vt:lpstr>
      <vt:lpstr>Environmental Aspects– Daylight Factor</vt:lpstr>
      <vt:lpstr>Environmental Aspects– Daylight Factor</vt:lpstr>
      <vt:lpstr>Environmental Aspects – Shading Analysis</vt:lpstr>
      <vt:lpstr>Environmental Aspects – Shading Analysis</vt:lpstr>
      <vt:lpstr>Environmental Aspects– Design Builder Analysis and Results</vt:lpstr>
      <vt:lpstr>Environmental Aspects– Design Builder Analysis and Results</vt:lpstr>
      <vt:lpstr>Environmental Aspects– Design Builder Analysis and Results</vt:lpstr>
      <vt:lpstr>Environmental Aspects– Design Builder Analysis and Results</vt:lpstr>
      <vt:lpstr>Environmental Aspects– Design Builder Analysis and Results</vt:lpstr>
      <vt:lpstr>Structural Aspects</vt:lpstr>
      <vt:lpstr>Structural Aspects – Structural System </vt:lpstr>
      <vt:lpstr>Structural Aspects –  Design Data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Checks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Columns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Structural Aspects – Structural Elements  Design</vt:lpstr>
      <vt:lpstr>Electro-Mechanical Aspects</vt:lpstr>
      <vt:lpstr>Electro-Mechanical Aspects – Artificial Lighting </vt:lpstr>
      <vt:lpstr>Electro-Mechanical Aspects – Artificial Lighting </vt:lpstr>
      <vt:lpstr>Electro-Mechanical Aspects – Artificial Lighting </vt:lpstr>
      <vt:lpstr>Electro-Mechanical Aspects – Artificial Lighting </vt:lpstr>
      <vt:lpstr>Electro-Mechanical Aspects – Artificial Lighting </vt:lpstr>
      <vt:lpstr>Electro-Mechanical Aspects – Power Design</vt:lpstr>
      <vt:lpstr>Electro-Mechanical Aspects – Power Design</vt:lpstr>
      <vt:lpstr>Electro-Mechanical Aspects – Power Design</vt:lpstr>
      <vt:lpstr>Electro-Mechanical Aspects – Water Supply and Drainage</vt:lpstr>
      <vt:lpstr>Electro-Mechanical Aspects – Water Supply and Drainage</vt:lpstr>
      <vt:lpstr>Electro-Mechanical Aspects – Water Supply and Drainage</vt:lpstr>
      <vt:lpstr>Electro-Mechanical Aspects – Water Supply and Drainage</vt:lpstr>
      <vt:lpstr>Electro-Mechanical Aspects – Water Supply and Drainage</vt:lpstr>
      <vt:lpstr>Electro-Mechanical Aspects – Water Supply and Drainage</vt:lpstr>
      <vt:lpstr>Electro-Mechanical Aspects – Photovoltaic System Design</vt:lpstr>
      <vt:lpstr>Electro-Mechanical Aspects – Photovoltaic System Design</vt:lpstr>
      <vt:lpstr>Electro-Mechanical Aspects – Photovoltaic System Design</vt:lpstr>
      <vt:lpstr>Electro-Mechanical Aspects – HVAC Design </vt:lpstr>
      <vt:lpstr>Electro-Mechanical Aspects – HVAC Design </vt:lpstr>
      <vt:lpstr>Electro-Mechanical Aspects – HVAC Design </vt:lpstr>
      <vt:lpstr>Electro-Mechanical Aspects – HVAC Design </vt:lpstr>
      <vt:lpstr>Electro-Mechanical Aspects – Acoustical Design</vt:lpstr>
      <vt:lpstr>Electro-Mechanical Aspects – Acoustical Design</vt:lpstr>
      <vt:lpstr>Electro-Mechanical Aspects – Acoustical Design</vt:lpstr>
      <vt:lpstr>Electro-Mechanical Aspects – Acoustical Design</vt:lpstr>
      <vt:lpstr>Electro-Mechanical Aspects – Acoustical Design</vt:lpstr>
      <vt:lpstr>Electro-Mechanical Aspects – Fire Fighting System</vt:lpstr>
      <vt:lpstr>Electro-Mechanical Aspects – Fire Fighting System</vt:lpstr>
      <vt:lpstr>Electro-Mechanical Aspects – Fire Fighting System</vt:lpstr>
      <vt:lpstr>Electro-Mechanical Aspects – Fire Fighting System</vt:lpstr>
      <vt:lpstr>Quantity Surveying &amp; Cost Estimations</vt:lpstr>
      <vt:lpstr>Cost Estimation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ESTATE MARKETING PLAN</dc:title>
  <dc:creator>Ahmad Asfour</dc:creator>
  <cp:lastModifiedBy>msys</cp:lastModifiedBy>
  <cp:revision>327</cp:revision>
  <dcterms:modified xsi:type="dcterms:W3CDTF">2021-06-03T08:01:03Z</dcterms:modified>
</cp:coreProperties>
</file>