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0" r:id="rId18"/>
    <p:sldId id="272" r:id="rId19"/>
    <p:sldId id="273" r:id="rId20"/>
    <p:sldId id="283" r:id="rId21"/>
    <p:sldId id="284" r:id="rId22"/>
    <p:sldId id="285" r:id="rId23"/>
    <p:sldId id="274" r:id="rId24"/>
    <p:sldId id="282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20575" autoAdjust="0"/>
    <p:restoredTop sz="98746" autoAdjust="0"/>
  </p:normalViewPr>
  <p:slideViewPr>
    <p:cSldViewPr>
      <p:cViewPr varScale="1">
        <p:scale>
          <a:sx n="96" d="100"/>
          <a:sy n="96" d="100"/>
        </p:scale>
        <p:origin x="-108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023EE-ABC9-4B12-A25D-632374C6B886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E4199F-59C1-4E94-B8B3-81A58E3EDD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 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NDK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(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Native Development Kit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is a tool that allows you to program in C/C++ for Android devices. It's intended to integrate with the SDK (it's described as a "companion tool") and used only for performance-critical portions of a project.</a:t>
            </a:r>
            <a:endParaRPr lang="ar-SA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ar-SA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-----</a:t>
            </a:r>
          </a:p>
          <a:p>
            <a:r>
              <a:rPr lang="en-US" dirty="0" smtClean="0"/>
              <a:t>All the computations are performed on the native level, hence the overhead is equal to a cost of one or several JNI calls.</a:t>
            </a:r>
            <a:endParaRPr lang="en-US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ar-SA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-----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 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Java Native Interface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(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JNI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is a programming framework that enables Java code running in a Java Virtual Machine (JVM) to call and be called by native applications (programs specific to a hardware and operating system platform) and libraries written in other languages such as C, C++ and assembly.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4199F-59C1-4E94-B8B3-81A58E3EDD3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A0A4927-1C67-4FF8-ABF1-06559A83D841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4EECC6A-AFEA-45DC-82B0-1C3531DBF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A4927-1C67-4FF8-ABF1-06559A83D841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ECC6A-AFEA-45DC-82B0-1C3531DBF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A4927-1C67-4FF8-ABF1-06559A83D841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ECC6A-AFEA-45DC-82B0-1C3531DBF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A4927-1C67-4FF8-ABF1-06559A83D841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ECC6A-AFEA-45DC-82B0-1C3531DBF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A4927-1C67-4FF8-ABF1-06559A83D841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ECC6A-AFEA-45DC-82B0-1C3531DBF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A4927-1C67-4FF8-ABF1-06559A83D841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ECC6A-AFEA-45DC-82B0-1C3531DBF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A0A4927-1C67-4FF8-ABF1-06559A83D841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4EECC6A-AFEA-45DC-82B0-1C3531DBFE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A0A4927-1C67-4FF8-ABF1-06559A83D841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4EECC6A-AFEA-45DC-82B0-1C3531DBF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A4927-1C67-4FF8-ABF1-06559A83D841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ECC6A-AFEA-45DC-82B0-1C3531DBF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A4927-1C67-4FF8-ABF1-06559A83D841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ECC6A-AFEA-45DC-82B0-1C3531DBF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A4927-1C67-4FF8-ABF1-06559A83D841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ECC6A-AFEA-45DC-82B0-1C3531DBF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A0A4927-1C67-4FF8-ABF1-06559A83D841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4EECC6A-AFEA-45DC-82B0-1C3531DBFE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Smart Grader	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8507288" cy="2958062"/>
          </a:xfrm>
        </p:spPr>
        <p:txBody>
          <a:bodyPr>
            <a:normAutofit/>
          </a:bodyPr>
          <a:lstStyle/>
          <a:p>
            <a:r>
              <a:rPr lang="en-US" b="1" dirty="0" smtClean="0"/>
              <a:t>Supervisor:</a:t>
            </a:r>
          </a:p>
          <a:p>
            <a:r>
              <a:rPr lang="en-US" dirty="0" smtClean="0"/>
              <a:t>Hussam </a:t>
            </a:r>
            <a:r>
              <a:rPr lang="en-US" dirty="0" err="1" smtClean="0"/>
              <a:t>A.Halim</a:t>
            </a:r>
            <a:endParaRPr lang="en-US" dirty="0" smtClean="0"/>
          </a:p>
          <a:p>
            <a:r>
              <a:rPr lang="en-US" b="1" dirty="0" smtClean="0"/>
              <a:t>Students:</a:t>
            </a:r>
          </a:p>
          <a:p>
            <a:r>
              <a:rPr lang="en-US" dirty="0" smtClean="0"/>
              <a:t>Saja Abu-Baker</a:t>
            </a:r>
          </a:p>
          <a:p>
            <a:r>
              <a:rPr lang="en-US" dirty="0" smtClean="0"/>
              <a:t>Suha </a:t>
            </a:r>
            <a:r>
              <a:rPr lang="en-US" dirty="0" err="1" smtClean="0"/>
              <a:t>Awartani</a:t>
            </a:r>
            <a:endParaRPr lang="en-US" dirty="0" smtClean="0"/>
          </a:p>
          <a:p>
            <a:r>
              <a:rPr lang="en-US" dirty="0" err="1" smtClean="0"/>
              <a:t>Shahad</a:t>
            </a:r>
            <a:r>
              <a:rPr lang="en-US" dirty="0" smtClean="0"/>
              <a:t> </a:t>
            </a:r>
            <a:r>
              <a:rPr lang="en-US" dirty="0" err="1" smtClean="0"/>
              <a:t>Abo-Romoh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SQLite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2"/>
                </a:solidFill>
              </a:rPr>
              <a:t>SQLite</a:t>
            </a:r>
            <a:r>
              <a:rPr lang="en-US" dirty="0" smtClean="0">
                <a:solidFill>
                  <a:schemeClr val="accent2"/>
                </a:solidFill>
              </a:rPr>
              <a:t> is an Open Source database.</a:t>
            </a:r>
          </a:p>
          <a:p>
            <a:r>
              <a:rPr lang="en-US" dirty="0" err="1" smtClean="0">
                <a:solidFill>
                  <a:schemeClr val="accent2"/>
                </a:solidFill>
              </a:rPr>
              <a:t>SQLite</a:t>
            </a:r>
            <a:r>
              <a:rPr lang="en-US" dirty="0" smtClean="0">
                <a:solidFill>
                  <a:schemeClr val="accent2"/>
                </a:solidFill>
              </a:rPr>
              <a:t> supports standard relational database .</a:t>
            </a:r>
          </a:p>
          <a:p>
            <a:r>
              <a:rPr lang="en-US" dirty="0" err="1" smtClean="0">
                <a:solidFill>
                  <a:schemeClr val="accent2"/>
                </a:solidFill>
              </a:rPr>
              <a:t>SQLite</a:t>
            </a:r>
            <a:r>
              <a:rPr lang="en-US" dirty="0" smtClean="0">
                <a:solidFill>
                  <a:schemeClr val="accent2"/>
                </a:solidFill>
              </a:rPr>
              <a:t> has a small footprint of about &lt; 500 kb with all its features.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Does not need a separate server. 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Disadvantage </a:t>
            </a:r>
            <a:r>
              <a:rPr lang="en-US" dirty="0" smtClean="0">
                <a:solidFill>
                  <a:schemeClr val="accent2"/>
                </a:solidFill>
              </a:rPr>
              <a:t>: not secure.</a:t>
            </a:r>
          </a:p>
          <a:p>
            <a:pPr>
              <a:buNone/>
            </a:pP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 DAO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2"/>
                </a:solidFill>
              </a:rPr>
              <a:t>greenDAO</a:t>
            </a:r>
            <a:r>
              <a:rPr lang="en-US" dirty="0" smtClean="0">
                <a:solidFill>
                  <a:schemeClr val="accent2"/>
                </a:solidFill>
              </a:rPr>
              <a:t> is an open source Android ORM</a:t>
            </a:r>
            <a:r>
              <a:rPr lang="en-US" sz="1800" dirty="0" smtClean="0">
                <a:solidFill>
                  <a:schemeClr val="accent2"/>
                </a:solidFill>
              </a:rPr>
              <a:t>(object relational mapping).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It makes development for </a:t>
            </a:r>
            <a:r>
              <a:rPr lang="en-US" dirty="0" err="1" smtClean="0">
                <a:solidFill>
                  <a:schemeClr val="accent2"/>
                </a:solidFill>
              </a:rPr>
              <a:t>SQLite</a:t>
            </a:r>
            <a:r>
              <a:rPr lang="en-US" dirty="0" smtClean="0">
                <a:solidFill>
                  <a:schemeClr val="accent2"/>
                </a:solidFill>
              </a:rPr>
              <a:t> databases easy and fast.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No need to deal with low-level database.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It maps Java objects to database tables.</a:t>
            </a:r>
          </a:p>
          <a:p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4" name="Picture 3" descr="greenDAO Android OR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5085184"/>
            <a:ext cx="4824536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 DAO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Uses </a:t>
            </a:r>
            <a:r>
              <a:rPr lang="en-US" dirty="0" err="1" smtClean="0">
                <a:solidFill>
                  <a:schemeClr val="accent2"/>
                </a:solidFill>
              </a:rPr>
              <a:t>SqlCipher</a:t>
            </a:r>
            <a:r>
              <a:rPr lang="en-US" dirty="0" smtClean="0">
                <a:solidFill>
                  <a:schemeClr val="accent2"/>
                </a:solidFill>
              </a:rPr>
              <a:t> that provides transparent 256-bit AES encryption of database files.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Small library size ( &lt;1000 kb ).</a:t>
            </a:r>
          </a:p>
          <a:p>
            <a:endParaRPr lang="en-US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OpenCV</a:t>
            </a:r>
            <a:r>
              <a:rPr lang="en-US" dirty="0" smtClean="0"/>
              <a:t> Algorithm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Step 1: Perform image preprocessing to make the image black &amp; white (</a:t>
            </a:r>
            <a:r>
              <a:rPr lang="en-US" dirty="0" err="1" smtClean="0">
                <a:solidFill>
                  <a:schemeClr val="accent2"/>
                </a:solidFill>
              </a:rPr>
              <a:t>binarization</a:t>
            </a:r>
            <a:r>
              <a:rPr lang="en-US" dirty="0" smtClean="0">
                <a:solidFill>
                  <a:schemeClr val="accent2"/>
                </a:solidFill>
              </a:rPr>
              <a:t>).</a:t>
            </a:r>
          </a:p>
          <a:p>
            <a:endParaRPr lang="en-US" dirty="0" smtClean="0">
              <a:solidFill>
                <a:schemeClr val="accent2"/>
              </a:solidFill>
            </a:endParaRPr>
          </a:p>
          <a:p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4" name="Picture 3" descr="http://blog.ayoungprogrammer.com/wp-content/uploads/2013/03/Clea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284984"/>
            <a:ext cx="3816424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OpenCV</a:t>
            </a:r>
            <a:r>
              <a:rPr lang="en-US" dirty="0" smtClean="0"/>
              <a:t> Algorithm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Step 2: Use </a:t>
            </a:r>
            <a:r>
              <a:rPr lang="en-US" dirty="0" err="1" smtClean="0">
                <a:solidFill>
                  <a:schemeClr val="accent2"/>
                </a:solidFill>
              </a:rPr>
              <a:t>hough</a:t>
            </a:r>
            <a:r>
              <a:rPr lang="en-US" dirty="0" smtClean="0">
                <a:solidFill>
                  <a:schemeClr val="accent2"/>
                </a:solidFill>
              </a:rPr>
              <a:t> transform to find the lines in the image.</a:t>
            </a:r>
          </a:p>
          <a:p>
            <a:endParaRPr lang="en-US" dirty="0" smtClean="0">
              <a:solidFill>
                <a:schemeClr val="accent2"/>
              </a:solidFill>
            </a:endParaRPr>
          </a:p>
          <a:p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4" name="Picture 3" descr="http://blog.ayoungprogrammer.com/wp-content/uploads/2013/03/Line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140968"/>
            <a:ext cx="3744416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OpenCV</a:t>
            </a:r>
            <a:r>
              <a:rPr lang="en-US" dirty="0" smtClean="0"/>
              <a:t> Algorithm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Step 3: Find point of intersection of lines to form the quadrilateral.</a:t>
            </a:r>
          </a:p>
          <a:p>
            <a:endParaRPr lang="en-US" dirty="0" smtClean="0">
              <a:solidFill>
                <a:schemeClr val="accent2"/>
              </a:solidFill>
            </a:endParaRPr>
          </a:p>
          <a:p>
            <a:endParaRPr lang="en-US" dirty="0" smtClean="0">
              <a:solidFill>
                <a:schemeClr val="accent2"/>
              </a:solidFill>
            </a:endParaRPr>
          </a:p>
          <a:p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4" name="Picture 3" descr="http://blog.ayoungprogrammer.com/wp-content/uploads/2013/03/PO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212976"/>
            <a:ext cx="3672408" cy="3361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OpenCV</a:t>
            </a:r>
            <a:r>
              <a:rPr lang="en-US" dirty="0" smtClean="0"/>
              <a:t> Algorithm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Step 4: Apply a minimum area rectangle for extracting the region and cropping it </a:t>
            </a:r>
          </a:p>
          <a:p>
            <a:endParaRPr lang="en-US" dirty="0" smtClean="0">
              <a:solidFill>
                <a:schemeClr val="accent2"/>
              </a:solidFill>
            </a:endParaRPr>
          </a:p>
          <a:p>
            <a:endParaRPr lang="en-US" dirty="0" smtClean="0">
              <a:solidFill>
                <a:schemeClr val="accent2"/>
              </a:solidFill>
            </a:endParaRPr>
          </a:p>
          <a:p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4" name="Picture 3" descr="http://blog.ayoungprogrammer.com/wp-content/uploads/2013/03/Croppe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284984"/>
            <a:ext cx="3432494" cy="328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OpenCV</a:t>
            </a:r>
            <a:r>
              <a:rPr lang="en-US" dirty="0" smtClean="0"/>
              <a:t> Algorithm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Step 4(cont.) :Apply perspective transform.</a:t>
            </a:r>
          </a:p>
          <a:p>
            <a:endParaRPr lang="en-US" dirty="0" smtClean="0">
              <a:solidFill>
                <a:schemeClr val="accent2"/>
              </a:solidFill>
            </a:endParaRPr>
          </a:p>
        </p:txBody>
      </p:sp>
      <p:pic>
        <p:nvPicPr>
          <p:cNvPr id="4" name="Picture 3" descr="res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3212976"/>
            <a:ext cx="3600400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OpenCV</a:t>
            </a:r>
            <a:r>
              <a:rPr lang="en-US" dirty="0" smtClean="0"/>
              <a:t> Algorithm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Step 5: Use </a:t>
            </a:r>
            <a:r>
              <a:rPr lang="en-US" dirty="0" err="1" smtClean="0">
                <a:solidFill>
                  <a:schemeClr val="accent2"/>
                </a:solidFill>
              </a:rPr>
              <a:t>hough</a:t>
            </a:r>
            <a:r>
              <a:rPr lang="en-US" dirty="0" smtClean="0">
                <a:solidFill>
                  <a:schemeClr val="accent2"/>
                </a:solidFill>
              </a:rPr>
              <a:t> transform to find the circles in the image.</a:t>
            </a:r>
          </a:p>
          <a:p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4" name="Picture 3" descr="http://blog.ayoungprogrammer.com/wp-content/uploads/2013/03/circle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356992"/>
            <a:ext cx="3614137" cy="3281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OpenCV</a:t>
            </a:r>
            <a:r>
              <a:rPr lang="en-US" dirty="0" smtClean="0"/>
              <a:t> Algorithm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Step 6: Sort circles into rows and columns.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Step 7: Find circles with area 30% or denser and designate these as “filled in”.</a:t>
            </a:r>
          </a:p>
          <a:p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5157192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Introduction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What is smart grader?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What does smart grader do?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How  smart grader is built?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Android studio</a:t>
            </a:r>
          </a:p>
          <a:p>
            <a:r>
              <a:rPr lang="en-US" dirty="0" err="1" smtClean="0">
                <a:solidFill>
                  <a:schemeClr val="accent2"/>
                </a:solidFill>
              </a:rPr>
              <a:t>OpenCV</a:t>
            </a:r>
            <a:r>
              <a:rPr lang="en-US" dirty="0" smtClean="0">
                <a:solidFill>
                  <a:schemeClr val="accent2"/>
                </a:solidFill>
              </a:rPr>
              <a:t> Library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Advantages and disadvantages of </a:t>
            </a:r>
            <a:r>
              <a:rPr lang="en-US" dirty="0" err="1" smtClean="0">
                <a:solidFill>
                  <a:schemeClr val="accent2"/>
                </a:solidFill>
              </a:rPr>
              <a:t>OpenCV</a:t>
            </a:r>
            <a:r>
              <a:rPr lang="en-US" dirty="0" smtClean="0">
                <a:solidFill>
                  <a:schemeClr val="accent2"/>
                </a:solidFill>
              </a:rPr>
              <a:t>.</a:t>
            </a:r>
          </a:p>
          <a:p>
            <a:r>
              <a:rPr lang="en-US" dirty="0" err="1" smtClean="0">
                <a:solidFill>
                  <a:schemeClr val="accent2"/>
                </a:solidFill>
              </a:rPr>
              <a:t>SQLite</a:t>
            </a: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err="1" smtClean="0">
                <a:solidFill>
                  <a:schemeClr val="accent2"/>
                </a:solidFill>
              </a:rPr>
              <a:t>GreenDAO</a:t>
            </a: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err="1" smtClean="0">
                <a:solidFill>
                  <a:schemeClr val="accent2"/>
                </a:solidFill>
              </a:rPr>
              <a:t>OpenCV</a:t>
            </a:r>
            <a:r>
              <a:rPr lang="en-US" dirty="0" smtClean="0">
                <a:solidFill>
                  <a:schemeClr val="accent2"/>
                </a:solidFill>
              </a:rPr>
              <a:t> Algorithm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System Diagrams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Demo.</a:t>
            </a:r>
          </a:p>
          <a:p>
            <a:endParaRPr lang="en-US" dirty="0" smtClean="0">
              <a:solidFill>
                <a:schemeClr val="accent2"/>
              </a:solidFill>
            </a:endParaRPr>
          </a:p>
          <a:p>
            <a:endParaRPr lang="en-US" dirty="0" smtClean="0">
              <a:solidFill>
                <a:schemeClr val="accent2"/>
              </a:solidFill>
            </a:endParaRPr>
          </a:p>
          <a:p>
            <a:endParaRPr lang="en-US" dirty="0" smtClean="0">
              <a:solidFill>
                <a:schemeClr val="accent2"/>
              </a:solidFill>
            </a:endParaRPr>
          </a:p>
          <a:p>
            <a:endParaRPr lang="en-US" dirty="0" smtClean="0">
              <a:solidFill>
                <a:schemeClr val="accent2"/>
              </a:solidFill>
            </a:endParaRPr>
          </a:p>
          <a:p>
            <a:endParaRPr lang="en-US" dirty="0" smtClean="0">
              <a:solidFill>
                <a:schemeClr val="accent2"/>
              </a:solidFill>
            </a:endParaRPr>
          </a:p>
          <a:p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066800"/>
          </a:xfrm>
        </p:spPr>
        <p:txBody>
          <a:bodyPr/>
          <a:lstStyle/>
          <a:p>
            <a:r>
              <a:rPr lang="en-US" dirty="0" smtClean="0"/>
              <a:t>Use Case Diagram</a:t>
            </a:r>
            <a:endParaRPr lang="en-US" dirty="0"/>
          </a:p>
        </p:txBody>
      </p:sp>
      <p:pic>
        <p:nvPicPr>
          <p:cNvPr id="4" name="Content Placeholder 3" descr="Untitled Diagram (1)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052736"/>
            <a:ext cx="5724459" cy="6169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/>
          <a:lstStyle/>
          <a:p>
            <a:r>
              <a:rPr lang="en-US" dirty="0" smtClean="0"/>
              <a:t>Class Diagram</a:t>
            </a:r>
            <a:endParaRPr lang="en-US" dirty="0"/>
          </a:p>
        </p:txBody>
      </p:sp>
      <p:pic>
        <p:nvPicPr>
          <p:cNvPr id="4" name="Content Placeholder 3" descr="Untitled Diagram (2)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264890"/>
            <a:ext cx="7272808" cy="55931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/>
          <a:lstStyle/>
          <a:p>
            <a:r>
              <a:rPr lang="en-US" dirty="0" smtClean="0"/>
              <a:t>ER Diagram</a:t>
            </a:r>
            <a:endParaRPr lang="en-US" dirty="0"/>
          </a:p>
        </p:txBody>
      </p:sp>
      <p:pic>
        <p:nvPicPr>
          <p:cNvPr id="4" name="Content Placeholder 3" descr="ER Smart.png"/>
          <p:cNvPicPr>
            <a:picLocks noGrp="1"/>
          </p:cNvPicPr>
          <p:nvPr>
            <p:ph idx="1"/>
          </p:nvPr>
        </p:nvPicPr>
        <p:blipFill>
          <a:blip r:embed="rId2" cstate="print"/>
          <a:srcRect l="13777" t="9366" r="14196" b="10334"/>
          <a:stretch>
            <a:fillRect/>
          </a:stretch>
        </p:blipFill>
        <p:spPr>
          <a:xfrm>
            <a:off x="395536" y="1340768"/>
            <a:ext cx="8748464" cy="5733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Now, we will demonstrate the program.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Smart Grader	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8507288" cy="2958062"/>
          </a:xfrm>
        </p:spPr>
        <p:txBody>
          <a:bodyPr>
            <a:normAutofit/>
          </a:bodyPr>
          <a:lstStyle/>
          <a:p>
            <a:r>
              <a:rPr lang="en-US" b="1" dirty="0" smtClean="0"/>
              <a:t>Supervisor:</a:t>
            </a:r>
          </a:p>
          <a:p>
            <a:r>
              <a:rPr lang="en-US" dirty="0" smtClean="0"/>
              <a:t>Hussam </a:t>
            </a:r>
            <a:r>
              <a:rPr lang="en-US" dirty="0" err="1" smtClean="0"/>
              <a:t>A.Halim</a:t>
            </a:r>
            <a:endParaRPr lang="en-US" dirty="0" smtClean="0"/>
          </a:p>
          <a:p>
            <a:r>
              <a:rPr lang="en-US" b="1" dirty="0" smtClean="0"/>
              <a:t>Students:</a:t>
            </a:r>
          </a:p>
          <a:p>
            <a:r>
              <a:rPr lang="en-US" dirty="0" smtClean="0"/>
              <a:t>Saja Abu-Baker</a:t>
            </a:r>
          </a:p>
          <a:p>
            <a:r>
              <a:rPr lang="en-US" dirty="0" smtClean="0"/>
              <a:t>Suha </a:t>
            </a:r>
            <a:r>
              <a:rPr lang="en-US" dirty="0" err="1" smtClean="0"/>
              <a:t>Awartani</a:t>
            </a:r>
            <a:endParaRPr lang="en-US" dirty="0" smtClean="0"/>
          </a:p>
          <a:p>
            <a:r>
              <a:rPr lang="en-US" dirty="0" err="1" smtClean="0"/>
              <a:t>Shahad</a:t>
            </a:r>
            <a:r>
              <a:rPr lang="en-US" dirty="0" smtClean="0"/>
              <a:t> </a:t>
            </a:r>
            <a:r>
              <a:rPr lang="en-US" dirty="0" err="1" smtClean="0"/>
              <a:t>Abo-Romoh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200" dirty="0" smtClean="0"/>
              <a:t>With the technological development in different fields in life, it’s necessary to employ this technology in education.</a:t>
            </a:r>
          </a:p>
          <a:p>
            <a:pPr lvl="1">
              <a:buNone/>
            </a:pPr>
            <a:r>
              <a:rPr lang="en-US" sz="3200" dirty="0" smtClean="0"/>
              <a:t> </a:t>
            </a:r>
          </a:p>
          <a:p>
            <a:pPr lvl="1"/>
            <a:r>
              <a:rPr lang="en-US" sz="3200" dirty="0" smtClean="0"/>
              <a:t>We propose “Smart Grader”.</a:t>
            </a:r>
          </a:p>
          <a:p>
            <a:pPr lvl="1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“Smart Grader”?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2"/>
                </a:solidFill>
                <a:latin typeface="Century Schoolbook" pitchFamily="18" charset="0"/>
              </a:rPr>
              <a:t>   It is an Android application that is used by teachers to help them grade and store multiple-choice questions using their phone’s camera in an efficient and simple way, instead of using old fashion ways.</a:t>
            </a:r>
            <a:endParaRPr lang="en-US" sz="3200" dirty="0">
              <a:solidFill>
                <a:schemeClr val="accent2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“Smart Grader”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/>
                </a:solidFill>
              </a:rPr>
              <a:t>Create Classes and quizzes.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/>
                </a:solidFill>
              </a:rPr>
              <a:t>Add students and questions.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/>
                </a:solidFill>
              </a:rPr>
              <a:t>Correct students’ papers by camera.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/>
                </a:solidFill>
              </a:rPr>
              <a:t>Save students’ grades in database.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/>
                </a:solidFill>
              </a:rPr>
              <a:t>Give statistics graphically by charts for each quiz and for each question.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“Smart grader” is built?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We used: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/>
                </a:solidFill>
              </a:rPr>
              <a:t> Android Studio for interface.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err="1" smtClean="0">
                <a:solidFill>
                  <a:schemeClr val="accent2"/>
                </a:solidFill>
              </a:rPr>
              <a:t>OpenCV</a:t>
            </a:r>
            <a:r>
              <a:rPr lang="en-US" dirty="0" smtClean="0">
                <a:solidFill>
                  <a:schemeClr val="accent2"/>
                </a:solidFill>
              </a:rPr>
              <a:t> for image processing.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err="1" smtClean="0">
                <a:solidFill>
                  <a:schemeClr val="accent2"/>
                </a:solidFill>
              </a:rPr>
              <a:t>SQLite</a:t>
            </a:r>
            <a:r>
              <a:rPr lang="en-US" dirty="0" smtClean="0">
                <a:solidFill>
                  <a:schemeClr val="accent2"/>
                </a:solidFill>
              </a:rPr>
              <a:t> for database.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/>
                </a:solidFill>
              </a:rPr>
              <a:t> Green DAO for enhancing the performance of    database operations.</a:t>
            </a:r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Android Studio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We used tabbed activity instead of buttons to reduce moving between screens.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Tabbed interfaces are more user-friendly than any other interfaces.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Each tab shows all related information from other tabs so that the user does not keep moving back and forth between tabs.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Main tabs are : classes, quizzes and students.</a:t>
            </a:r>
            <a:endParaRPr lang="ar-SA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OpenCV</a:t>
            </a:r>
            <a:r>
              <a:rPr lang="en-US" dirty="0" smtClean="0"/>
              <a:t> Library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2"/>
                </a:solidFill>
              </a:rPr>
              <a:t>OpenCV</a:t>
            </a:r>
            <a:r>
              <a:rPr lang="en-US" dirty="0" smtClean="0">
                <a:solidFill>
                  <a:schemeClr val="accent2"/>
                </a:solidFill>
              </a:rPr>
              <a:t> exposes almost all of its functionality to Java (including camera). 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It has C++, C, Python, Java and MATLAB interfaces.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 You simply add a reference to the </a:t>
            </a:r>
            <a:r>
              <a:rPr lang="en-US" dirty="0" err="1" smtClean="0">
                <a:solidFill>
                  <a:schemeClr val="accent2"/>
                </a:solidFill>
              </a:rPr>
              <a:t>OpenCV</a:t>
            </a:r>
            <a:r>
              <a:rPr lang="en-US" dirty="0" smtClean="0">
                <a:solidFill>
                  <a:schemeClr val="accent2"/>
                </a:solidFill>
              </a:rPr>
              <a:t>, import its classes and move forward. </a:t>
            </a:r>
            <a:endParaRPr lang="ar-SA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Advantages and disadvantages of </a:t>
            </a:r>
            <a:r>
              <a:rPr lang="en-US" dirty="0" err="1" smtClean="0"/>
              <a:t>OpenCV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Advantages: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/>
                </a:solidFill>
              </a:rPr>
              <a:t>Fast ramp-up, the simplest way to develop for Android with </a:t>
            </a:r>
            <a:r>
              <a:rPr lang="en-US" dirty="0" err="1" smtClean="0">
                <a:solidFill>
                  <a:schemeClr val="accent2"/>
                </a:solidFill>
              </a:rPr>
              <a:t>OpenCV</a:t>
            </a:r>
            <a:r>
              <a:rPr lang="en-US" dirty="0" smtClean="0">
                <a:solidFill>
                  <a:schemeClr val="accent2"/>
                </a:solidFill>
              </a:rPr>
              <a:t>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/>
                </a:solidFill>
              </a:rPr>
              <a:t>Easy development in a language with garbage collection.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Disadvantages: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/>
                </a:solidFill>
              </a:rPr>
              <a:t>Complex CV logic (with many calls to </a:t>
            </a:r>
            <a:r>
              <a:rPr lang="en-US" dirty="0" err="1" smtClean="0">
                <a:solidFill>
                  <a:schemeClr val="accent2"/>
                </a:solidFill>
              </a:rPr>
              <a:t>OpenCV</a:t>
            </a:r>
            <a:r>
              <a:rPr lang="en-US" dirty="0" smtClean="0">
                <a:solidFill>
                  <a:schemeClr val="accent2"/>
                </a:solidFill>
              </a:rPr>
              <a:t>) will work slowly because of additional cost of JNI calls.</a:t>
            </a:r>
          </a:p>
          <a:p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495</TotalTime>
  <Words>605</Words>
  <Application>Microsoft Office PowerPoint</Application>
  <PresentationFormat>On-screen Show (4:3)</PresentationFormat>
  <Paragraphs>106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Urban</vt:lpstr>
      <vt:lpstr>Smart Grader  </vt:lpstr>
      <vt:lpstr>Content</vt:lpstr>
      <vt:lpstr>Introduction </vt:lpstr>
      <vt:lpstr>What is “Smart Grader”? </vt:lpstr>
      <vt:lpstr>What does “Smart Grader” do?</vt:lpstr>
      <vt:lpstr>How “Smart grader” is built?</vt:lpstr>
      <vt:lpstr>Android Studio</vt:lpstr>
      <vt:lpstr>OpenCV Library </vt:lpstr>
      <vt:lpstr>Advantages and disadvantages of OpenCV</vt:lpstr>
      <vt:lpstr>SQLite </vt:lpstr>
      <vt:lpstr>Green DAO </vt:lpstr>
      <vt:lpstr>Green DAO (cont.)</vt:lpstr>
      <vt:lpstr>OpenCV Algorithm </vt:lpstr>
      <vt:lpstr>OpenCV Algorithm (Cont.)</vt:lpstr>
      <vt:lpstr>OpenCV Algorithm (Cont.)</vt:lpstr>
      <vt:lpstr>OpenCV Algorithm (Cont.)</vt:lpstr>
      <vt:lpstr>OpenCV Algorithm (Cont.)</vt:lpstr>
      <vt:lpstr>OpenCV Algorithm (Cont.)</vt:lpstr>
      <vt:lpstr>OpenCV Algorithm (Cont.)</vt:lpstr>
      <vt:lpstr>Use Case Diagram</vt:lpstr>
      <vt:lpstr>Class Diagram</vt:lpstr>
      <vt:lpstr>ER Diagram</vt:lpstr>
      <vt:lpstr>DEMO.</vt:lpstr>
      <vt:lpstr>Smart Grader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Grader  </dc:title>
  <dc:creator>suha mustafa</dc:creator>
  <cp:lastModifiedBy>it</cp:lastModifiedBy>
  <cp:revision>6</cp:revision>
  <dcterms:created xsi:type="dcterms:W3CDTF">2017-04-23T17:28:23Z</dcterms:created>
  <dcterms:modified xsi:type="dcterms:W3CDTF">2017-04-25T08:26:27Z</dcterms:modified>
</cp:coreProperties>
</file>