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288000" cy="10287000"/>
  <p:notesSz cx="6858000" cy="9144000"/>
  <p:embeddedFontLst>
    <p:embeddedFont>
      <p:font typeface="Brasika" charset="1" panose="00000000000000000000"/>
      <p:regular r:id="rId12"/>
    </p:embeddedFont>
    <p:embeddedFont>
      <p:font typeface="Lora Bold Italics" charset="1" panose="00000800000000000000"/>
      <p:regular r:id="rId13"/>
    </p:embeddedFont>
    <p:embeddedFont>
      <p:font typeface="Lora" charset="1" panose="00000500000000000000"/>
      <p:regular r:id="rId14"/>
    </p:embeddedFont>
    <p:embeddedFont>
      <p:font typeface="Canva Sans" charset="1" panose="020B0503030501040103"/>
      <p:regular r:id="rId15"/>
    </p:embeddedFont>
    <p:embeddedFont>
      <p:font typeface="Lora Bold" charset="1" panose="00000800000000000000"/>
      <p:regular r:id="rId16"/>
    </p:embeddedFont>
    <p:embeddedFont>
      <p:font typeface="Arimo Italics" charset="1" panose="020B0604020202090204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4.jpeg" Type="http://schemas.openxmlformats.org/officeDocument/2006/relationships/image"/><Relationship Id="rId4" Target="https://docs.google.com/document/d/1B6vFkXJKSb5rApCtNFKY-kTDJ27DH82dSaC2w2--PWo/edit#heading=h.jl6hqidblfkb" TargetMode="External" Type="http://schemas.openxmlformats.org/officeDocument/2006/relationships/hyperlink"/><Relationship Id="rId5" Target="https://docs.google.com/document/d/1B6vFkXJKSb5rApCtNFKY-kTDJ27DH82dSaC2w2--PWo/edit#heading=h.tt3fkavtepr5" TargetMode="External" Type="http://schemas.openxmlformats.org/officeDocument/2006/relationships/hyperlink"/><Relationship Id="rId6" Target="https://docs.google.com/document/d/1B6vFkXJKSb5rApCtNFKY-kTDJ27DH82dSaC2w2--PWo/edit#heading=h.gtmnk62adyu3" TargetMode="External" Type="http://schemas.openxmlformats.org/officeDocument/2006/relationships/hyperlink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5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6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7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Relationship Id="rId3" Target="../media/image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5280520" y="335096"/>
            <a:ext cx="2635310" cy="263531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67569" y="0"/>
                  </a:moveTo>
                  <a:lnTo>
                    <a:pt x="745231" y="0"/>
                  </a:lnTo>
                  <a:cubicBezTo>
                    <a:pt x="782549" y="0"/>
                    <a:pt x="812800" y="30251"/>
                    <a:pt x="812800" y="67569"/>
                  </a:cubicBezTo>
                  <a:lnTo>
                    <a:pt x="812800" y="745231"/>
                  </a:lnTo>
                  <a:cubicBezTo>
                    <a:pt x="812800" y="782549"/>
                    <a:pt x="782549" y="812800"/>
                    <a:pt x="745231" y="812800"/>
                  </a:cubicBezTo>
                  <a:lnTo>
                    <a:pt x="67569" y="812800"/>
                  </a:lnTo>
                  <a:cubicBezTo>
                    <a:pt x="30251" y="812800"/>
                    <a:pt x="0" y="782549"/>
                    <a:pt x="0" y="745231"/>
                  </a:cubicBezTo>
                  <a:lnTo>
                    <a:pt x="0" y="67569"/>
                  </a:lnTo>
                  <a:cubicBezTo>
                    <a:pt x="0" y="30251"/>
                    <a:pt x="30251" y="0"/>
                    <a:pt x="67569" y="0"/>
                  </a:cubicBezTo>
                  <a:close/>
                </a:path>
              </a:pathLst>
            </a:custGeom>
            <a:blipFill>
              <a:blip r:embed="rId3"/>
              <a:stretch>
                <a:fillRect l="0" t="0" r="0" b="0"/>
              </a:stretch>
            </a:blipFill>
          </p:spPr>
        </p:sp>
      </p:grpSp>
      <p:sp>
        <p:nvSpPr>
          <p:cNvPr name="TextBox 5" id="5"/>
          <p:cNvSpPr txBox="true"/>
          <p:nvPr/>
        </p:nvSpPr>
        <p:spPr>
          <a:xfrm rot="0">
            <a:off x="806450" y="2789431"/>
            <a:ext cx="14147086" cy="34461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27"/>
              </a:lnSpc>
            </a:pPr>
            <a:r>
              <a:rPr lang="en-US" sz="6448">
                <a:solidFill>
                  <a:srgbClr val="242424"/>
                </a:solidFill>
                <a:latin typeface="Brasika"/>
              </a:rPr>
              <a:t>Improving and automation of </a:t>
            </a:r>
          </a:p>
          <a:p>
            <a:pPr algn="l" marL="0" indent="0" lvl="0">
              <a:lnSpc>
                <a:spcPts val="9027"/>
              </a:lnSpc>
              <a:spcBef>
                <a:spcPct val="0"/>
              </a:spcBef>
            </a:pPr>
            <a:r>
              <a:rPr lang="en-US" sz="6448">
                <a:solidFill>
                  <a:srgbClr val="242424"/>
                </a:solidFill>
                <a:latin typeface="Brasika"/>
              </a:rPr>
              <a:t>Al-armoush store processes Using odoo ERP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06450" y="7861848"/>
            <a:ext cx="7002703" cy="16590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3"/>
              </a:lnSpc>
            </a:pPr>
            <a:r>
              <a:rPr lang="en-US" sz="4387" spc="188">
                <a:solidFill>
                  <a:srgbClr val="242424"/>
                </a:solidFill>
                <a:latin typeface="Lora Bold Italics"/>
              </a:rPr>
              <a:t> By: Rand Sabha, Zaina Abubaker,Tala Armoush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273040" y="7716737"/>
            <a:ext cx="6014960" cy="1804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311"/>
              </a:lnSpc>
              <a:spcBef>
                <a:spcPct val="0"/>
              </a:spcBef>
            </a:pPr>
            <a:r>
              <a:rPr lang="en-US" sz="4039" spc="173">
                <a:solidFill>
                  <a:srgbClr val="242424"/>
                </a:solidFill>
                <a:latin typeface="Lora Bold Italics"/>
              </a:rPr>
              <a:t>supervisor: Mr.Maher Abu Baker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93154" y="363671"/>
            <a:ext cx="12029777" cy="16522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>
                <a:solidFill>
                  <a:srgbClr val="242424"/>
                </a:solidFill>
                <a:latin typeface="Brasika"/>
              </a:rPr>
              <a:t>Graduation project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355740" y="0"/>
            <a:ext cx="7932260" cy="10429873"/>
          </a:xfrm>
          <a:custGeom>
            <a:avLst/>
            <a:gdLst/>
            <a:ahLst/>
            <a:cxnLst/>
            <a:rect r="r" b="b" t="t" l="l"/>
            <a:pathLst>
              <a:path h="10429873" w="7932260">
                <a:moveTo>
                  <a:pt x="0" y="0"/>
                </a:moveTo>
                <a:lnTo>
                  <a:pt x="7932260" y="0"/>
                </a:lnTo>
                <a:lnTo>
                  <a:pt x="7932260" y="10429873"/>
                </a:lnTo>
                <a:lnTo>
                  <a:pt x="0" y="1042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01" t="-8219" r="-4052" b="-13223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190826" y="342976"/>
            <a:ext cx="7717113" cy="11809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104"/>
              </a:lnSpc>
              <a:spcBef>
                <a:spcPct val="0"/>
              </a:spcBef>
            </a:pPr>
            <a:r>
              <a:rPr lang="en-US" sz="6503">
                <a:solidFill>
                  <a:srgbClr val="242424"/>
                </a:solidFill>
                <a:latin typeface="Brasika"/>
              </a:rPr>
              <a:t>Project Content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40485" y="2597150"/>
            <a:ext cx="9724281" cy="59526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776"/>
              </a:lnSpc>
            </a:pPr>
            <a:r>
              <a:rPr lang="en-US" sz="3743" spc="160">
                <a:solidFill>
                  <a:srgbClr val="242424"/>
                </a:solidFill>
                <a:latin typeface="Lora"/>
              </a:rPr>
              <a:t>1- </a:t>
            </a:r>
            <a:r>
              <a:rPr lang="en-US" sz="3743" spc="160" u="sng">
                <a:solidFill>
                  <a:srgbClr val="242424"/>
                </a:solidFill>
                <a:latin typeface="Lora Bold Italics"/>
                <a:hlinkClick r:id="rId4" tooltip="https://docs.google.com/document/d/1B6vFkXJKSb5rApCtNFKY-kTDJ27DH82dSaC2w2--PWo/edit#heading=h.jl6hqidblfkb"/>
              </a:rPr>
              <a:t>Historical overview of the store</a:t>
            </a:r>
          </a:p>
          <a:p>
            <a:pPr algn="just">
              <a:lnSpc>
                <a:spcPts val="6952"/>
              </a:lnSpc>
            </a:pPr>
          </a:p>
          <a:p>
            <a:pPr algn="just">
              <a:lnSpc>
                <a:spcPts val="6952"/>
              </a:lnSpc>
            </a:pPr>
            <a:r>
              <a:rPr lang="en-US" sz="3841" spc="165">
                <a:solidFill>
                  <a:srgbClr val="242424"/>
                </a:solidFill>
                <a:latin typeface="Lora"/>
              </a:rPr>
              <a:t>2- </a:t>
            </a:r>
            <a:r>
              <a:rPr lang="en-US" sz="3841" spc="165" u="sng">
                <a:solidFill>
                  <a:srgbClr val="242424"/>
                </a:solidFill>
                <a:latin typeface="Lora Bold Italics"/>
                <a:hlinkClick r:id="rId5" tooltip="https://docs.google.com/document/d/1B6vFkXJKSb5rApCtNFKY-kTDJ27DH82dSaC2w2--PWo/edit#heading=h.tt3fkavtepr5"/>
              </a:rPr>
              <a:t>Mechanism of Action</a:t>
            </a:r>
          </a:p>
          <a:p>
            <a:pPr algn="just">
              <a:lnSpc>
                <a:spcPts val="6776"/>
              </a:lnSpc>
            </a:pPr>
          </a:p>
          <a:p>
            <a:pPr algn="just">
              <a:lnSpc>
                <a:spcPts val="6957"/>
              </a:lnSpc>
            </a:pPr>
            <a:r>
              <a:rPr lang="en-US" sz="3843" spc="165">
                <a:solidFill>
                  <a:srgbClr val="242424"/>
                </a:solidFill>
                <a:latin typeface="Lora"/>
              </a:rPr>
              <a:t>3- </a:t>
            </a:r>
            <a:r>
              <a:rPr lang="en-US" sz="3843" spc="165" u="sng">
                <a:solidFill>
                  <a:srgbClr val="242424"/>
                </a:solidFill>
                <a:latin typeface="Lora Bold Italics"/>
                <a:hlinkClick r:id="rId6" tooltip="https://docs.google.com/document/d/1B6vFkXJKSb5rApCtNFKY-kTDJ27DH82dSaC2w2--PWo/edit#heading=h.gtmnk62adyu3"/>
              </a:rPr>
              <a:t>Summary of weaknesses for the store</a:t>
            </a:r>
          </a:p>
          <a:p>
            <a:pPr algn="l">
              <a:lnSpc>
                <a:spcPts val="6600"/>
              </a:lnSpc>
            </a:pPr>
          </a:p>
          <a:p>
            <a:pPr algn="l">
              <a:lnSpc>
                <a:spcPts val="6600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398107" y="-300391"/>
            <a:ext cx="9234069" cy="10587391"/>
          </a:xfrm>
          <a:custGeom>
            <a:avLst/>
            <a:gdLst/>
            <a:ahLst/>
            <a:cxnLst/>
            <a:rect r="r" b="b" t="t" l="l"/>
            <a:pathLst>
              <a:path h="10587391" w="9234069">
                <a:moveTo>
                  <a:pt x="0" y="0"/>
                </a:moveTo>
                <a:lnTo>
                  <a:pt x="9234069" y="0"/>
                </a:lnTo>
                <a:lnTo>
                  <a:pt x="9234069" y="10587391"/>
                </a:lnTo>
                <a:lnTo>
                  <a:pt x="0" y="105873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9699" t="0" r="-3619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742673" y="2346239"/>
            <a:ext cx="11289395" cy="66560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880"/>
              </a:lnSpc>
            </a:pPr>
            <a:r>
              <a:rPr lang="en-US" sz="4200">
                <a:solidFill>
                  <a:srgbClr val="242424"/>
                </a:solidFill>
                <a:latin typeface="Canva Sans"/>
              </a:rPr>
              <a:t>Armoush store, established in 2020 in Nablus, offers direct and online sales of toys and children's supplies, including strollers, cribs, and bicycles. The store focuses on providing comfort for </a:t>
            </a:r>
          </a:p>
          <a:p>
            <a:pPr algn="l">
              <a:lnSpc>
                <a:spcPts val="5880"/>
              </a:lnSpc>
            </a:pPr>
            <a:r>
              <a:rPr lang="en-US" sz="4200">
                <a:solidFill>
                  <a:srgbClr val="242424"/>
                </a:solidFill>
                <a:latin typeface="Canva Sans"/>
              </a:rPr>
              <a:t>children with beautiful goods from international brands. </a:t>
            </a:r>
          </a:p>
          <a:p>
            <a:pPr algn="ctr">
              <a:lnSpc>
                <a:spcPts val="5880"/>
              </a:lnSpc>
            </a:pPr>
          </a:p>
          <a:p>
            <a:pPr algn="ctr">
              <a:lnSpc>
                <a:spcPts val="5880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303720" y="525596"/>
            <a:ext cx="11289395" cy="8871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7"/>
              </a:lnSpc>
            </a:pPr>
            <a:r>
              <a:rPr lang="en-US" sz="5197">
                <a:solidFill>
                  <a:srgbClr val="242424"/>
                </a:solidFill>
                <a:latin typeface="Lora Bold"/>
              </a:rPr>
              <a:t>Historical overview of the store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45286"/>
            <a:ext cx="7234807" cy="883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7"/>
              </a:lnSpc>
            </a:pPr>
            <a:r>
              <a:rPr lang="en-US" sz="5197">
                <a:solidFill>
                  <a:srgbClr val="242424"/>
                </a:solidFill>
                <a:latin typeface="Lora Bold"/>
              </a:rPr>
              <a:t>Mechanism of Action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0" y="1730493"/>
            <a:ext cx="11352249" cy="69295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49109" indent="-424554" lvl="1">
              <a:lnSpc>
                <a:spcPts val="5506"/>
              </a:lnSpc>
              <a:buFont typeface="Arial"/>
              <a:buChar char="•"/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selling products online or from the store</a:t>
            </a:r>
          </a:p>
          <a:p>
            <a:pPr algn="l">
              <a:lnSpc>
                <a:spcPts val="5506"/>
              </a:lnSpc>
            </a:pPr>
          </a:p>
          <a:p>
            <a:pPr algn="l" marL="849109" indent="-424554" lvl="1">
              <a:lnSpc>
                <a:spcPts val="5506"/>
              </a:lnSpc>
              <a:buFont typeface="Arial"/>
              <a:buChar char="•"/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 The purchase is recorded in the sales book </a:t>
            </a:r>
          </a:p>
          <a:p>
            <a:pPr algn="l">
              <a:lnSpc>
                <a:spcPts val="5506"/>
              </a:lnSpc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         by the sales employee</a:t>
            </a:r>
          </a:p>
          <a:p>
            <a:pPr algn="l">
              <a:lnSpc>
                <a:spcPts val="5506"/>
              </a:lnSpc>
            </a:pPr>
          </a:p>
          <a:p>
            <a:pPr algn="just" marL="849109" indent="-424554" lvl="1">
              <a:lnSpc>
                <a:spcPts val="5506"/>
              </a:lnSpc>
              <a:buFont typeface="Arial"/>
              <a:buChar char="•"/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Verification of accounting transactions</a:t>
            </a:r>
          </a:p>
          <a:p>
            <a:pPr algn="just">
              <a:lnSpc>
                <a:spcPts val="5506"/>
              </a:lnSpc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 recorded on paper by the accounting manager       </a:t>
            </a:r>
          </a:p>
          <a:p>
            <a:pPr algn="just">
              <a:lnSpc>
                <a:spcPts val="5506"/>
              </a:lnSpc>
            </a:pPr>
          </a:p>
          <a:p>
            <a:pPr algn="l" marL="849109" indent="-424554" lvl="1">
              <a:lnSpc>
                <a:spcPts val="5506"/>
              </a:lnSpc>
              <a:spcBef>
                <a:spcPct val="0"/>
              </a:spcBef>
              <a:buFont typeface="Arial"/>
              <a:buChar char="•"/>
            </a:pPr>
            <a:r>
              <a:rPr lang="en-US" sz="3932">
                <a:solidFill>
                  <a:srgbClr val="242424"/>
                </a:solidFill>
                <a:latin typeface="Canva Sans"/>
              </a:rPr>
              <a:t>Bringing products from warehouses and recording products on paper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11352249" y="1529069"/>
            <a:ext cx="7162279" cy="7408603"/>
          </a:xfrm>
          <a:custGeom>
            <a:avLst/>
            <a:gdLst/>
            <a:ahLst/>
            <a:cxnLst/>
            <a:rect r="r" b="b" t="t" l="l"/>
            <a:pathLst>
              <a:path h="7408603" w="7162279">
                <a:moveTo>
                  <a:pt x="0" y="0"/>
                </a:moveTo>
                <a:lnTo>
                  <a:pt x="7162279" y="0"/>
                </a:lnTo>
                <a:lnTo>
                  <a:pt x="7162279" y="7408602"/>
                </a:lnTo>
                <a:lnTo>
                  <a:pt x="0" y="74086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2846" t="0" r="-22409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61172" y="0"/>
            <a:ext cx="9864096" cy="10287000"/>
          </a:xfrm>
          <a:custGeom>
            <a:avLst/>
            <a:gdLst/>
            <a:ahLst/>
            <a:cxnLst/>
            <a:rect r="r" b="b" t="t" l="l"/>
            <a:pathLst>
              <a:path h="10287000" w="9864096">
                <a:moveTo>
                  <a:pt x="0" y="0"/>
                </a:moveTo>
                <a:lnTo>
                  <a:pt x="9864096" y="0"/>
                </a:lnTo>
                <a:lnTo>
                  <a:pt x="9864096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776" t="0" r="-32205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-100209" y="1262859"/>
            <a:ext cx="9861589" cy="9298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84243" indent="-392122" lvl="1">
              <a:lnSpc>
                <a:spcPts val="5267"/>
              </a:lnSpc>
              <a:buFont typeface="Arial"/>
              <a:buChar char="•"/>
            </a:pPr>
            <a:r>
              <a:rPr lang="en-US" sz="3632" spc="36">
                <a:solidFill>
                  <a:srgbClr val="242424"/>
                </a:solidFill>
                <a:latin typeface="Arimo Italics"/>
              </a:rPr>
              <a:t>Perform all operations manually .</a:t>
            </a:r>
          </a:p>
          <a:p>
            <a:pPr algn="l">
              <a:lnSpc>
                <a:spcPts val="5267"/>
              </a:lnSpc>
            </a:pPr>
          </a:p>
          <a:p>
            <a:pPr algn="l" marL="784243" indent="-392122" lvl="1">
              <a:lnSpc>
                <a:spcPts val="5267"/>
              </a:lnSpc>
              <a:buFont typeface="Arial"/>
              <a:buChar char="•"/>
            </a:pPr>
            <a:r>
              <a:rPr lang="en-US" sz="3632" spc="36">
                <a:solidFill>
                  <a:srgbClr val="242424"/>
                </a:solidFill>
                <a:latin typeface="Arimo Italics"/>
              </a:rPr>
              <a:t>Errors in statistics related to inventory and sales, the lack of a reference to refer to and seeing coordinates and short movements.</a:t>
            </a:r>
          </a:p>
          <a:p>
            <a:pPr algn="l">
              <a:lnSpc>
                <a:spcPts val="5267"/>
              </a:lnSpc>
            </a:pPr>
          </a:p>
          <a:p>
            <a:pPr algn="l" marL="784243" indent="-392122" lvl="1">
              <a:lnSpc>
                <a:spcPts val="5267"/>
              </a:lnSpc>
              <a:buFont typeface="Arial"/>
              <a:buChar char="•"/>
            </a:pPr>
            <a:r>
              <a:rPr lang="en-US" sz="3632" spc="36">
                <a:solidFill>
                  <a:srgbClr val="242424"/>
                </a:solidFill>
                <a:latin typeface="Arimo Italics"/>
              </a:rPr>
              <a:t>Difficulty of making decisions in the store due to the lack of accurate visual indicators .</a:t>
            </a:r>
          </a:p>
          <a:p>
            <a:pPr algn="l">
              <a:lnSpc>
                <a:spcPts val="5267"/>
              </a:lnSpc>
            </a:pPr>
          </a:p>
          <a:p>
            <a:pPr algn="l" marL="784243" indent="-392122" lvl="1">
              <a:lnSpc>
                <a:spcPts val="5267"/>
              </a:lnSpc>
              <a:buFont typeface="Arial"/>
              <a:buChar char="•"/>
            </a:pPr>
            <a:r>
              <a:rPr lang="en-US" sz="3632" spc="36">
                <a:solidFill>
                  <a:srgbClr val="242424"/>
                </a:solidFill>
                <a:latin typeface="Arimo Italics"/>
              </a:rPr>
              <a:t>Difficult to conduct an audit of financial operations.</a:t>
            </a:r>
          </a:p>
          <a:p>
            <a:pPr algn="l">
              <a:lnSpc>
                <a:spcPts val="4980"/>
              </a:lnSpc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0" y="-16666"/>
            <a:ext cx="9661172" cy="13938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00"/>
              </a:lnSpc>
            </a:pPr>
            <a:r>
              <a:rPr lang="en-US" sz="4000">
                <a:solidFill>
                  <a:srgbClr val="242424"/>
                </a:solidFill>
                <a:latin typeface="Lora Bold"/>
              </a:rPr>
              <a:t>Summary of weaknesses for the store </a:t>
            </a:r>
          </a:p>
          <a:p>
            <a:pPr algn="l" marL="0" indent="0" lvl="0">
              <a:lnSpc>
                <a:spcPts val="56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9222" r="0" b="-922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95368" y="-80318"/>
            <a:ext cx="18683368" cy="10367318"/>
          </a:xfrm>
          <a:custGeom>
            <a:avLst/>
            <a:gdLst/>
            <a:ahLst/>
            <a:cxnLst/>
            <a:rect r="r" b="b" t="t" l="l"/>
            <a:pathLst>
              <a:path h="10367318" w="18683368">
                <a:moveTo>
                  <a:pt x="0" y="0"/>
                </a:moveTo>
                <a:lnTo>
                  <a:pt x="18683368" y="0"/>
                </a:lnTo>
                <a:lnTo>
                  <a:pt x="18683368" y="10367318"/>
                </a:lnTo>
                <a:lnTo>
                  <a:pt x="0" y="103673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9921" r="0" b="-9921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597740" y="2630329"/>
            <a:ext cx="13334927" cy="19796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5311"/>
              </a:lnSpc>
            </a:pPr>
            <a:r>
              <a:rPr lang="en-US" sz="10936" spc="360">
                <a:solidFill>
                  <a:srgbClr val="FBFAF6"/>
                </a:solidFill>
                <a:latin typeface="Brasika"/>
              </a:rPr>
              <a:t>Thank You</a:t>
            </a:r>
            <a:r>
              <a:rPr lang="en-US" sz="10936" spc="360">
                <a:solidFill>
                  <a:srgbClr val="FBFAF6"/>
                </a:solidFill>
                <a:latin typeface="Brasika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DAGHATScE8w</dc:identifier>
  <dcterms:modified xsi:type="dcterms:W3CDTF">2011-08-01T06:04:30Z</dcterms:modified>
  <cp:revision>1</cp:revision>
  <dc:title>Flower Shop Borcelle</dc:title>
</cp:coreProperties>
</file>