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79" r:id="rId20"/>
    <p:sldId id="266" r:id="rId21"/>
    <p:sldId id="267" r:id="rId22"/>
    <p:sldId id="268" r:id="rId23"/>
    <p:sldId id="280" r:id="rId24"/>
    <p:sldId id="269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A941D-1450-4FB7-9187-258F06675883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D25FF-88AF-4A00-8912-12DA1CAD9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0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D25FF-88AF-4A00-8912-12DA1CAD9E6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47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5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8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84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68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3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4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8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2C66B-8C7D-49E8-AC67-B752BC1F9E28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5491-1688-49A0-BD4C-992233768C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0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824" y="623781"/>
            <a:ext cx="10251583" cy="1275009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Documents Classification System </a:t>
            </a:r>
            <a:endParaRPr lang="en-US" sz="5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16" y="2130280"/>
            <a:ext cx="5653827" cy="3309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1427228" y="2613568"/>
            <a:ext cx="33147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Prepared By :</a:t>
            </a:r>
            <a:endParaRPr lang="en-US" sz="4400" u="sng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5942" y="3537556"/>
            <a:ext cx="2877326" cy="22320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Razan Abdulhaq</a:t>
            </a:r>
          </a:p>
          <a:p>
            <a:pPr algn="just">
              <a:lnSpc>
                <a:spcPct val="150000"/>
              </a:lnSpc>
            </a:pPr>
            <a:r>
              <a:rPr lang="en-US" sz="32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Shuruoq Adawi</a:t>
            </a:r>
          </a:p>
          <a:p>
            <a:pPr algn="just">
              <a:lnSpc>
                <a:spcPct val="150000"/>
              </a:lnSpc>
            </a:pPr>
            <a:r>
              <a:rPr lang="en-US" sz="32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Rasha Deriyieh</a:t>
            </a:r>
            <a:endParaRPr lang="en-US" sz="3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11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984433"/>
            <a:ext cx="10004265" cy="502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5829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08" y="231604"/>
            <a:ext cx="10515600" cy="4351338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endParaRPr lang="en-US" b="1" u="sng" dirty="0" smtClean="0"/>
          </a:p>
          <a:p>
            <a:pPr marL="0" indent="0">
              <a:buNone/>
            </a:pPr>
            <a:r>
              <a:rPr lang="en-US" b="1" u="sng" dirty="0" smtClean="0"/>
              <a:t>1- Data Acquisitions : </a:t>
            </a:r>
          </a:p>
          <a:p>
            <a:pPr marL="0" indent="0">
              <a:buNone/>
            </a:pPr>
            <a:r>
              <a:rPr lang="en-US" dirty="0" smtClean="0"/>
              <a:t>A first step in Text Mining Process and it’s responsible for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Collecting Data from many different Resources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27" y="2981776"/>
            <a:ext cx="4949057" cy="3202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10" y="3234965"/>
            <a:ext cx="6068272" cy="2695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7718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1638" y="787658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b="1" dirty="0" smtClean="0"/>
              <a:t>Data Cleaning </a:t>
            </a:r>
            <a:r>
              <a:rPr lang="en-US" dirty="0" smtClean="0"/>
              <a:t>: Cleaning Data that we collected using Kutools for Excel and RapidMiner . </a:t>
            </a:r>
            <a:endParaRPr lang="en-US" dirty="0"/>
          </a:p>
        </p:txBody>
      </p:sp>
      <p:pic>
        <p:nvPicPr>
          <p:cNvPr id="1026" name="Picture 2" descr="https://lh5.googleusercontent.com/0F513AtZS1-FU0yd-qliWneItPOeclr__cvkOhX0TU9s11rqgS6IrnWjM8rb8-itaxJ9cCA3RRYU0aNA1ZSMslJfRBgsFBA_Mo9CRpSIsrer35b6YuDGs8Lgh8EwYryZ5rSAbaY90y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27" y="2451103"/>
            <a:ext cx="10125075" cy="3924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23319" y="1816444"/>
            <a:ext cx="690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Data Before Cleaning : 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559699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/>
              <a:t>Data after Cleaning :</a:t>
            </a:r>
            <a:endParaRPr lang="en-US" sz="3600" b="1" u="sng" dirty="0"/>
          </a:p>
        </p:txBody>
      </p:sp>
      <p:pic>
        <p:nvPicPr>
          <p:cNvPr id="3074" name="Picture 2" descr="https://lh4.googleusercontent.com/4-wSUA8-bANM6YDNjX5Fe8v5EmXRgfuieAyxCB8WwT-wb-qKfApix5kKSXBTfUFDab5sSAOgEu1RpWbndltBBsFzr5RmG_XZWuspkTKDFnaEhT2fibJGsRcV9R4jJ9po1a4IZ-8lSk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74" y="1518905"/>
            <a:ext cx="9064315" cy="453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364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854" y="3527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/>
              <a:t>Rapid Miner Cleaning Process :</a:t>
            </a:r>
            <a:endParaRPr lang="en-US" sz="3600" b="1" u="sng" dirty="0"/>
          </a:p>
        </p:txBody>
      </p:sp>
      <p:pic>
        <p:nvPicPr>
          <p:cNvPr id="2050" name="Picture 2" descr="https://lh5.googleusercontent.com/WpR20jeZ1Z4JM_Wy_hwOSWdhoVnLcdDJ2xn5EtDjwGjbtpEUAdyDdvgWAMVdBlxBI-D26H0_A_KS6eRbVKCi473-Rh9jcIPtkDvFzlD76AB-hMQ7H9xgswV_Zs9YjPobanOoOQ_Vzm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042" y="2166917"/>
            <a:ext cx="8583223" cy="2457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03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918" y="407773"/>
            <a:ext cx="10515600" cy="1443553"/>
          </a:xfrm>
        </p:spPr>
        <p:txBody>
          <a:bodyPr>
            <a:normAutofit fontScale="90000"/>
          </a:bodyPr>
          <a:lstStyle/>
          <a:p>
            <a:pPr>
              <a:spcBef>
                <a:spcPts val="1000"/>
              </a:spcBef>
            </a:pPr>
            <a:r>
              <a:rPr lang="en-US" sz="2800" b="1" u="sng" dirty="0" smtClean="0">
                <a:latin typeface="+mn-lt"/>
                <a:ea typeface="+mn-ea"/>
                <a:cs typeface="+mn-cs"/>
              </a:rPr>
              <a:t/>
            </a:r>
            <a:br>
              <a:rPr lang="en-US" sz="2800" b="1" u="sng" dirty="0" smtClean="0">
                <a:latin typeface="+mn-lt"/>
                <a:ea typeface="+mn-ea"/>
                <a:cs typeface="+mn-cs"/>
              </a:rPr>
            </a:br>
            <a:r>
              <a:rPr lang="en-US" sz="2800" b="1" u="sng" dirty="0" smtClean="0">
                <a:latin typeface="+mn-lt"/>
                <a:ea typeface="+mn-ea"/>
                <a:cs typeface="+mn-cs"/>
              </a:rPr>
              <a:t>2- </a:t>
            </a:r>
            <a:r>
              <a:rPr lang="en-US" sz="2800" b="1" u="sng" dirty="0">
                <a:latin typeface="+mn-lt"/>
                <a:ea typeface="+mn-ea"/>
                <a:cs typeface="+mn-cs"/>
              </a:rPr>
              <a:t>Text </a:t>
            </a:r>
            <a:r>
              <a:rPr lang="en-US" sz="2800" b="1" u="sng" dirty="0" smtClean="0">
                <a:latin typeface="+mn-lt"/>
                <a:ea typeface="+mn-ea"/>
                <a:cs typeface="+mn-cs"/>
              </a:rPr>
              <a:t>Preprocessing :</a:t>
            </a:r>
            <a:br>
              <a:rPr lang="en-US" sz="2800" b="1" u="sng" dirty="0" smtClean="0">
                <a:latin typeface="+mn-lt"/>
                <a:ea typeface="+mn-ea"/>
                <a:cs typeface="+mn-cs"/>
              </a:rPr>
            </a:br>
            <a:r>
              <a:rPr lang="en-US" sz="2800" b="1" u="sng" dirty="0" smtClean="0">
                <a:latin typeface="+mn-lt"/>
                <a:ea typeface="+mn-ea"/>
                <a:cs typeface="+mn-cs"/>
              </a:rPr>
              <a:t/>
            </a:r>
            <a:br>
              <a:rPr lang="en-US" sz="2800" b="1" u="sng" dirty="0" smtClean="0">
                <a:latin typeface="+mn-lt"/>
                <a:ea typeface="+mn-ea"/>
                <a:cs typeface="+mn-cs"/>
              </a:rPr>
            </a:br>
            <a:r>
              <a:rPr lang="en-US" sz="3100" dirty="0">
                <a:latin typeface="+mn-lt"/>
                <a:ea typeface="+mn-ea"/>
                <a:cs typeface="+mn-cs"/>
              </a:rPr>
              <a:t>is an important task and critical step in Text mining, In the area of Text Mining, data preprocessing used for extracting interesting and non-trivial and knowledge from unstructured text data.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13486" y="2487827"/>
            <a:ext cx="8071023" cy="2726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en-US" sz="2800" b="1" u="sng" dirty="0" smtClean="0">
                <a:latin typeface="+mn-lt"/>
                <a:ea typeface="+mn-ea"/>
                <a:cs typeface="+mn-cs"/>
              </a:rPr>
              <a:t>Steps of Preprocessing :</a:t>
            </a:r>
          </a:p>
          <a:p>
            <a:pPr marL="457200" indent="-4572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Tokenization </a:t>
            </a:r>
          </a:p>
          <a:p>
            <a:pPr marL="457200" indent="-4572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Filtering Stop words (WorldNet)</a:t>
            </a:r>
          </a:p>
          <a:p>
            <a:pPr marL="457200" indent="-4572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Transformation </a:t>
            </a:r>
          </a:p>
          <a:p>
            <a:pPr marL="457200" indent="-4572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Stem </a:t>
            </a:r>
            <a:endParaRPr lang="en-US" sz="31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647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846" y="39365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The full pre processing Process in RapidMiner : </a:t>
            </a:r>
            <a:endParaRPr lang="en-US" b="1" u="sng" dirty="0"/>
          </a:p>
        </p:txBody>
      </p:sp>
      <p:pic>
        <p:nvPicPr>
          <p:cNvPr id="4098" name="Picture 2" descr="https://lh3.googleusercontent.com/Hp1QYXynH-chCOslIos2nUPZxGrk6SP0-Cql5U-uWIWFcVDtOFASPQAbbDwcPBIvpKo56KViKI1S0CLdBUz5_VAebVL0ooNPbGT47COh3K1xXlwzNle18gouiksDq-Q6Dsjbs7l8Aq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06" y="1717587"/>
            <a:ext cx="8824784" cy="23230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58061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>
                <a:latin typeface="+mn-lt"/>
                <a:ea typeface="+mn-ea"/>
                <a:cs typeface="+mn-cs"/>
              </a:rPr>
              <a:t>3- Modeling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205" y="1541419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The process of selecting the model that we </a:t>
            </a:r>
            <a:r>
              <a:rPr lang="en-US" sz="1800" dirty="0" smtClean="0"/>
              <a:t>will </a:t>
            </a:r>
            <a:r>
              <a:rPr lang="en-US" sz="2400" dirty="0" smtClean="0"/>
              <a:t>use to learn the algorithm from training data . </a:t>
            </a:r>
          </a:p>
          <a:p>
            <a:pPr algn="just"/>
            <a:r>
              <a:rPr lang="en-US" sz="2400" dirty="0" smtClean="0"/>
              <a:t>This will be after Text transformation , features extraction  and selection</a:t>
            </a:r>
          </a:p>
          <a:p>
            <a:endParaRPr lang="en-US" sz="2400" dirty="0"/>
          </a:p>
        </p:txBody>
      </p:sp>
      <p:pic>
        <p:nvPicPr>
          <p:cNvPr id="6146" name="Picture 2" descr="https://lh5.googleusercontent.com/rvMTHX6UPdYjS1eiybsPLnwFVtbFUKH28Y2e3cCMNl7hmIVp3aYX6IwPkamsmm0IO7-_Y4HCzL0MF3j8-UunbpVZ7quTo8_-xkwpSNmPLOxC_cJj7teB3Gjse-p0a9lQIhpkvQjqI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446" y="3339541"/>
            <a:ext cx="751522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929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4- Evaluation 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919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process of evaluate the success of our prediction </a:t>
            </a:r>
          </a:p>
        </p:txBody>
      </p:sp>
      <p:pic>
        <p:nvPicPr>
          <p:cNvPr id="7170" name="Picture 2" descr="https://lh5.googleusercontent.com/9W1im67IHtkiNo8oXCZiJKxOTLvCRpTdlO4RpDhMZ7891wzHD9Vmy3Yxh_ubdZQJqaXKKccYwzR_AdYEflq5WskTrbcFf-qn430SAtUEWxlN-jrY1T9WO6ciGWoxQ7UcnKxOx-IUD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973" y="3016251"/>
            <a:ext cx="7486650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46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Confusion Matrix : </a:t>
            </a:r>
          </a:p>
        </p:txBody>
      </p:sp>
      <p:pic>
        <p:nvPicPr>
          <p:cNvPr id="8194" name="Picture 2" descr="https://lh5.googleusercontent.com/3LUEfyUIQvgXOMb3G36ZzDT1mniG-l2Qxohj-0aCnz4RnooZ22v7T34BIUtt8997J5WHNnCH7Z4_W1H0t7jrEetorIb8liZyHL_wLdRev6qGabo_PsEfGXC9VqOGH_wa20tG9gmfrv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17" y="2187148"/>
            <a:ext cx="9315931" cy="289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47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u="sng" dirty="0" smtClean="0"/>
              <a:t>Main Point’s And Objectives :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 Introduction .</a:t>
            </a:r>
          </a:p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 What Is Documents Classification ? </a:t>
            </a:r>
          </a:p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 Types Of Documents Classification .</a:t>
            </a:r>
            <a:endParaRPr lang="fr-FR" dirty="0"/>
          </a:p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 Machine Learning Techniques .</a:t>
            </a:r>
          </a:p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Supervised Documents Classification Techniques .</a:t>
            </a:r>
            <a:endParaRPr lang="fr-FR" dirty="0"/>
          </a:p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 The Main Process Of Text Mining.</a:t>
            </a:r>
          </a:p>
          <a:p>
            <a:pPr fontAlgn="base">
              <a:buFont typeface="Wingdings" panose="05000000000000000000" pitchFamily="2" charset="2"/>
              <a:buChar char="q"/>
            </a:pPr>
            <a:r>
              <a:rPr lang="fr-FR" dirty="0" smtClean="0"/>
              <a:t> RapidMiner Problems and Recommandations 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575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effectLst/>
              </a:rPr>
              <a:t> </a:t>
            </a:r>
            <a:endParaRPr lang="en-US" dirty="0"/>
          </a:p>
        </p:txBody>
      </p:sp>
      <p:pic>
        <p:nvPicPr>
          <p:cNvPr id="6148" name="Picture 4" descr="https://lh6.googleusercontent.com/Hih1KE9VLSarN4IZ69P_1zxI3DUKgtf1XlEOTiF2vbajZaRoUk3khMmxtcBITFAeTX3S_0LRBOcVYwPp5qM32XHFL3Cj6FxVKMGA_Y5_tSZc6ztbkQ0pyKBd8wwgqsYdo3ttAfDJSo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04" y="1536007"/>
            <a:ext cx="10868025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73422" y="560176"/>
            <a:ext cx="54413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4000" b="1" u="sng" dirty="0">
                <a:latin typeface="+mj-lt"/>
                <a:ea typeface="+mj-ea"/>
                <a:cs typeface="+mj-cs"/>
              </a:rPr>
              <a:t>Our Project Final Process :</a:t>
            </a:r>
          </a:p>
        </p:txBody>
      </p:sp>
    </p:spTree>
    <p:extLst>
      <p:ext uri="{BB962C8B-B14F-4D97-AF65-F5344CB8AC3E}">
        <p14:creationId xmlns:p14="http://schemas.microsoft.com/office/powerpoint/2010/main" val="124996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789" y="361969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u="sng" dirty="0" smtClean="0"/>
              <a:t>Extract , load and Transform (ETL) Process </a:t>
            </a:r>
            <a:r>
              <a:rPr lang="en-US" sz="4000" b="1" u="sng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we extract the Result of Data using Write excel 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Then we load the Data on a new Excel files 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effectLst/>
              </a:rPr>
              <a:t> </a:t>
            </a:r>
            <a:endParaRPr lang="en-US" dirty="0"/>
          </a:p>
        </p:txBody>
      </p:sp>
      <p:pic>
        <p:nvPicPr>
          <p:cNvPr id="7170" name="Picture 2" descr="https://lh6.googleusercontent.com/vZ5ImONsdWLrNSF_MJbxdVobCujfDDsq4g2Ud1GlUXuCbj38nDl1xsnHUfJQ1O6iq1zq8P1FFvdNPO4mVUrM9-v3r9z2JNTCv15gPdG7u8dM2cX9tPsEEvQmgMFVDnDunmqtuEvkx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326" y="3244334"/>
            <a:ext cx="6500610" cy="2018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1" y="3429000"/>
            <a:ext cx="2334180" cy="1674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2807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079" y="82107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Transform The excel Data to many text files using a Kutools for Excel tool and  each of</a:t>
            </a:r>
            <a:r>
              <a:rPr lang="en-US" dirty="0"/>
              <a:t> </a:t>
            </a:r>
            <a:r>
              <a:rPr lang="en-US" dirty="0" smtClean="0"/>
              <a:t>These text has a defined Categories 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79" y="2562896"/>
            <a:ext cx="4034481" cy="27121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511" y="2562896"/>
            <a:ext cx="3602696" cy="2712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8461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5- Application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774459" cy="4351338"/>
          </a:xfrm>
        </p:spPr>
        <p:txBody>
          <a:bodyPr/>
          <a:lstStyle/>
          <a:p>
            <a:pPr fontAlgn="base"/>
            <a:r>
              <a:rPr lang="en-US" dirty="0"/>
              <a:t>Text Mining applies in a variety of </a:t>
            </a:r>
            <a:r>
              <a:rPr lang="en-US" dirty="0" smtClean="0"/>
              <a:t>areas</a:t>
            </a:r>
            <a:r>
              <a:rPr lang="en-US" dirty="0"/>
              <a:t> </a:t>
            </a:r>
            <a:r>
              <a:rPr lang="en-US" dirty="0" smtClean="0"/>
              <a:t>such as</a:t>
            </a:r>
          </a:p>
          <a:p>
            <a:pPr marL="0" indent="0" fontAlgn="base">
              <a:buNone/>
            </a:pPr>
            <a:r>
              <a:rPr lang="en-US" dirty="0" smtClean="0"/>
              <a:t> Web Mining Medical and Resume Filtering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29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dirty="0"/>
              <a:t>Corvid  System 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77" y="1690688"/>
            <a:ext cx="8568801" cy="3568081"/>
          </a:xfrm>
        </p:spPr>
      </p:pic>
    </p:spTree>
    <p:extLst>
      <p:ext uri="{BB962C8B-B14F-4D97-AF65-F5344CB8AC3E}">
        <p14:creationId xmlns:p14="http://schemas.microsoft.com/office/powerpoint/2010/main" val="1876591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Problems that faces us with we use RapidMiner</a:t>
            </a:r>
            <a:r>
              <a:rPr lang="en-US" sz="3600" dirty="0" smtClean="0"/>
              <a:t>: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1049000" cy="4351338"/>
          </a:xfrm>
        </p:spPr>
        <p:txBody>
          <a:bodyPr>
            <a:normAutofit/>
          </a:bodyPr>
          <a:lstStyle/>
          <a:p>
            <a:pPr lvl="0" algn="just" fontAlgn="base">
              <a:buFont typeface="Wingdings" panose="05000000000000000000" pitchFamily="2" charset="2"/>
              <a:buChar char="q"/>
            </a:pPr>
            <a:r>
              <a:rPr lang="en-US" sz="2400" dirty="0" smtClean="0"/>
              <a:t> Tool </a:t>
            </a:r>
            <a:r>
              <a:rPr lang="en-US" sz="2400" dirty="0"/>
              <a:t>not fully support some languages such as Arabic.</a:t>
            </a:r>
          </a:p>
          <a:p>
            <a:pPr lvl="0" algn="just" fontAlgn="base">
              <a:buFont typeface="Wingdings" panose="05000000000000000000" pitchFamily="2" charset="2"/>
              <a:buChar char="q"/>
            </a:pPr>
            <a:r>
              <a:rPr lang="en-US" sz="2400" dirty="0" smtClean="0"/>
              <a:t> Tool </a:t>
            </a:r>
            <a:r>
              <a:rPr lang="en-US" sz="2400" dirty="0"/>
              <a:t>does not support the huge number of data.</a:t>
            </a:r>
          </a:p>
          <a:p>
            <a:pPr lvl="0" algn="just" fontAlgn="base">
              <a:buFont typeface="Wingdings" panose="05000000000000000000" pitchFamily="2" charset="2"/>
              <a:buChar char="q"/>
            </a:pPr>
            <a:r>
              <a:rPr lang="en-US" sz="2400" dirty="0" smtClean="0"/>
              <a:t> Tool </a:t>
            </a:r>
            <a:r>
              <a:rPr lang="en-US" sz="2400" dirty="0"/>
              <a:t>must be paid to give better results in pulling data.</a:t>
            </a:r>
          </a:p>
          <a:p>
            <a:pPr lvl="0" algn="just" fontAlgn="base">
              <a:buFont typeface="Wingdings" panose="05000000000000000000" pitchFamily="2" charset="2"/>
              <a:buChar char="q"/>
            </a:pPr>
            <a:r>
              <a:rPr lang="en-US" sz="2400" dirty="0" smtClean="0"/>
              <a:t> Lack </a:t>
            </a:r>
            <a:r>
              <a:rPr lang="en-US" sz="2400" dirty="0"/>
              <a:t>of sufficient resources to learn through.</a:t>
            </a:r>
          </a:p>
          <a:p>
            <a:pPr lvl="0" algn="just" fontAlgn="base">
              <a:buFont typeface="Wingdings" panose="05000000000000000000" pitchFamily="2" charset="2"/>
              <a:buChar char="q"/>
            </a:pPr>
            <a:r>
              <a:rPr lang="en-US" sz="2400" dirty="0" smtClean="0"/>
              <a:t> Tool </a:t>
            </a:r>
            <a:r>
              <a:rPr lang="en-US" sz="2400" dirty="0"/>
              <a:t>takes a lot of time to process the documents and because our computers </a:t>
            </a:r>
            <a:r>
              <a:rPr lang="en-US" sz="2400" dirty="0" smtClean="0"/>
              <a:t>as a students </a:t>
            </a:r>
            <a:r>
              <a:rPr lang="en-US" sz="2400" dirty="0"/>
              <a:t>does not have a high processer so we face this problem when we dealing with a huge number of Data.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 smtClean="0"/>
              <a:t> Tool </a:t>
            </a:r>
            <a:r>
              <a:rPr lang="en-US" sz="2400" dirty="0"/>
              <a:t>can’t predict to more than one column (Hierarchical </a:t>
            </a:r>
            <a:r>
              <a:rPr lang="en-US" sz="2400" dirty="0" smtClean="0"/>
              <a:t>classification)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8068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 dirty="0"/>
              <a:t>Recommendation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9411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 smtClean="0"/>
              <a:t>According </a:t>
            </a:r>
            <a:r>
              <a:rPr lang="en-US" sz="2400" dirty="0"/>
              <a:t>to the Result that we obtained we recommend the companies to use our system with a RapidMiner Tool to classify their Documents instead of Manual Classification and use a Naïve Base algorithm for Doing that , because this will help to reduce the Employees time and efforts and make their work done more effectively and  efficiency 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345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11" y="631546"/>
            <a:ext cx="8281115" cy="586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2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209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u="sng" dirty="0"/>
              <a:t>INTRODUCTION 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5455"/>
            <a:ext cx="8125496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The exponential growth of the Internet has led to a great </a:t>
            </a:r>
            <a:r>
              <a:rPr lang="en-US" sz="2400" dirty="0" smtClean="0"/>
              <a:t>deal </a:t>
            </a:r>
            <a:r>
              <a:rPr lang="en-US" sz="2400" dirty="0"/>
              <a:t>of Interest especially by Companies in developing useful and efficient Tools or  Software’s to assist employees for doing their job and users for searching the Web.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231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744" y="26209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u="sng" dirty="0" smtClean="0"/>
              <a:t>Documents Classification Definition: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744" y="1449546"/>
            <a:ext cx="9928538" cy="4351338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 smtClean="0"/>
              <a:t>Is a </a:t>
            </a:r>
            <a:r>
              <a:rPr lang="en-US" sz="2400" dirty="0"/>
              <a:t>task of assigning a document to one or more classes </a:t>
            </a:r>
            <a:r>
              <a:rPr lang="en-US" sz="2400" dirty="0" smtClean="0"/>
              <a:t>or </a:t>
            </a:r>
            <a:r>
              <a:rPr lang="en-US" sz="2400" dirty="0"/>
              <a:t>categories making it easier to manage and </a:t>
            </a:r>
            <a:r>
              <a:rPr lang="en-US" sz="2400" dirty="0" smtClean="0"/>
              <a:t>sort that </a:t>
            </a:r>
            <a:r>
              <a:rPr lang="en-US" sz="2400" dirty="0"/>
              <a:t>may be done manually or algorithmically </a:t>
            </a:r>
            <a:r>
              <a:rPr lang="en-US" sz="2400" dirty="0" smtClean="0"/>
              <a:t>using different Text Mining Tool .</a:t>
            </a:r>
            <a:endParaRPr lang="en-US" sz="2400" b="0" dirty="0" smtClean="0">
              <a:effectLst/>
            </a:endParaRP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https://lh3.googleusercontent.com/MxdQIsWS99gYTTsGxlg7PsaFNv86dxS8W6XocELfOnnzhsYZXbPckczCCRLV656HamH0pNOyYb_0WA-afRIfR0iarKQCm_bk2vZoB8YBKrPfSMaEta6D2NuvHACRs72m88Ah0zqeSX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43" y="3625215"/>
            <a:ext cx="5943600" cy="23336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23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0731"/>
            <a:ext cx="10515600" cy="1325563"/>
          </a:xfrm>
        </p:spPr>
        <p:txBody>
          <a:bodyPr/>
          <a:lstStyle/>
          <a:p>
            <a:r>
              <a:rPr lang="en-US" sz="4000" b="1" u="sng" dirty="0" smtClean="0"/>
              <a:t>Types of Documents Classification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775" y="1626294"/>
            <a:ext cx="10515600" cy="435133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sz="2400" b="1" u="sng" dirty="0" smtClean="0"/>
              <a:t>Binary Classification</a:t>
            </a:r>
            <a:r>
              <a:rPr lang="en-US" sz="2400" b="1" u="sng" dirty="0"/>
              <a:t> </a:t>
            </a:r>
            <a:r>
              <a:rPr lang="en-US" sz="2400" b="1" u="sng" dirty="0" smtClean="0"/>
              <a:t>: </a:t>
            </a:r>
            <a:r>
              <a:rPr lang="en-US" sz="2400" dirty="0" smtClean="0"/>
              <a:t>is the task of classifying the elements of a given set into   two groups (predicting which group each one belongs to) on the basis of a</a:t>
            </a:r>
          </a:p>
          <a:p>
            <a:pPr marL="0" indent="0" algn="just">
              <a:buNone/>
            </a:pPr>
            <a:r>
              <a:rPr lang="en-US" sz="2400" dirty="0" smtClean="0"/>
              <a:t>    Classification rule such as Sentiment Analysis , </a:t>
            </a:r>
            <a:r>
              <a:rPr lang="en-US" sz="2400" u="sng" dirty="0" smtClean="0"/>
              <a:t>Spam</a:t>
            </a:r>
          </a:p>
          <a:p>
            <a:pPr marL="0" indent="0">
              <a:buNone/>
            </a:pPr>
            <a:r>
              <a:rPr lang="en-US" sz="2400" dirty="0" smtClean="0"/>
              <a:t>    </a:t>
            </a:r>
            <a:r>
              <a:rPr lang="en-US" sz="2400" u="sng" dirty="0" smtClean="0"/>
              <a:t>Detection </a:t>
            </a:r>
            <a:r>
              <a:rPr lang="en-US" sz="2400" dirty="0" smtClean="0"/>
              <a:t>and </a:t>
            </a:r>
            <a:r>
              <a:rPr lang="en-US" sz="2400" dirty="0"/>
              <a:t>Medical </a:t>
            </a:r>
            <a:r>
              <a:rPr lang="en-US" sz="2400" dirty="0" smtClean="0"/>
              <a:t>Diagnosis .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3074" name="Picture 2" descr="https://lh5.googleusercontent.com/yf45Yb1n6f6k1LPukv0cQ1QXS4ASeM5kXM96R7el6KDeJO9sCvTtWGfyLWwmLLe7Qt0XvpQX5lsHWwL_J3OviwfC-hPlrCJgaHZ07FXJQCjXKasf85aIb0L_3OT0wtLBgK_CNohju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428375"/>
            <a:ext cx="7620000" cy="3305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4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7279"/>
            <a:ext cx="7881870" cy="2436947"/>
          </a:xfrm>
        </p:spPr>
        <p:txBody>
          <a:bodyPr>
            <a:no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latin typeface="Calibri (Body)"/>
              </a:rPr>
              <a:t>Multi Class </a:t>
            </a:r>
            <a:r>
              <a:rPr lang="en-US" sz="2400" b="1" u="sng" dirty="0">
                <a:latin typeface="Calibri (Body)"/>
              </a:rPr>
              <a:t>C</a:t>
            </a:r>
            <a:r>
              <a:rPr lang="en-US" sz="2400" b="1" u="sng" dirty="0" smtClean="0">
                <a:latin typeface="Calibri (Body)"/>
              </a:rPr>
              <a:t>lassification : </a:t>
            </a:r>
            <a:r>
              <a:rPr lang="en-US" sz="2400" dirty="0">
                <a:latin typeface="Calibri (Body)"/>
              </a:rPr>
              <a:t> is the problem of classifying </a:t>
            </a:r>
            <a:r>
              <a:rPr lang="en-US" sz="2400" dirty="0" smtClean="0">
                <a:latin typeface="Calibri (Body)"/>
              </a:rPr>
              <a:t>instances </a:t>
            </a:r>
            <a:r>
              <a:rPr lang="en-US" sz="2400" dirty="0">
                <a:latin typeface="Calibri (Body)"/>
              </a:rPr>
              <a:t>into one of three or </a:t>
            </a:r>
            <a:r>
              <a:rPr lang="en-US" sz="2400" dirty="0" smtClean="0">
                <a:latin typeface="Calibri (Body)"/>
              </a:rPr>
              <a:t>more Classes such as  </a:t>
            </a:r>
            <a:r>
              <a:rPr lang="en-US" sz="2400" u="sng" dirty="0" smtClean="0">
                <a:latin typeface="Calibri (Body)"/>
              </a:rPr>
              <a:t>News Article's </a:t>
            </a:r>
            <a:r>
              <a:rPr lang="en-US" sz="2400" dirty="0" smtClean="0">
                <a:latin typeface="Calibri (Body)"/>
              </a:rPr>
              <a:t>, Consumer Complaints , Bank Data and more . </a:t>
            </a:r>
            <a:endParaRPr lang="en-US" sz="2400" dirty="0">
              <a:latin typeface="Calibri (Body)"/>
            </a:endParaRPr>
          </a:p>
        </p:txBody>
      </p:sp>
      <p:pic>
        <p:nvPicPr>
          <p:cNvPr id="4098" name="Picture 2" descr="https://lh6.googleusercontent.com/gtYU6g4e2j1m0KdnhWAuwnV0O6JjcMZ0zTJY4s-T7OvD_9rmtIMnHToQIxSuk7KJ0eaxMx3pOhPpNQbEnxthWzmgZUGxGMgL7TU4Aurj4tNpi0lfwOdqLa3MYQcTJCvOjkbP4rsQKR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946" y="2952102"/>
            <a:ext cx="6240082" cy="3209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5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66" y="33004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u="sng" dirty="0" smtClean="0"/>
              <a:t>What is Machine Learning :</a:t>
            </a:r>
            <a:endParaRPr lang="en-US" sz="4000" b="1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58" y="1690688"/>
            <a:ext cx="4728384" cy="3309869"/>
          </a:xfrm>
        </p:spPr>
      </p:pic>
      <p:sp>
        <p:nvSpPr>
          <p:cNvPr id="5" name="Rectangle 4"/>
          <p:cNvSpPr/>
          <p:nvPr/>
        </p:nvSpPr>
        <p:spPr>
          <a:xfrm>
            <a:off x="464713" y="1819476"/>
            <a:ext cx="62580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Calibri (Body)"/>
                <a:ea typeface="+mj-ea"/>
                <a:cs typeface="+mj-cs"/>
              </a:rPr>
              <a:t>Is </a:t>
            </a:r>
            <a:r>
              <a:rPr lang="en-US" sz="2400" dirty="0">
                <a:latin typeface="Calibri (Body)"/>
                <a:ea typeface="+mj-ea"/>
                <a:cs typeface="+mj-cs"/>
              </a:rPr>
              <a:t>a method of data analysis that automates analytical model building. </a:t>
            </a:r>
            <a:r>
              <a:rPr lang="en-US" sz="2400" dirty="0" smtClean="0">
                <a:latin typeface="Calibri (Body)"/>
                <a:ea typeface="+mj-ea"/>
                <a:cs typeface="+mj-cs"/>
              </a:rPr>
              <a:t>It </a:t>
            </a:r>
            <a:r>
              <a:rPr lang="en-US" sz="2400" dirty="0">
                <a:latin typeface="Calibri (Body)"/>
                <a:ea typeface="+mj-ea"/>
                <a:cs typeface="+mj-cs"/>
              </a:rPr>
              <a:t>is a branch of an artificial intelligence based on the idea that systems can learn from </a:t>
            </a:r>
            <a:r>
              <a:rPr lang="en-US" sz="2400" dirty="0" smtClean="0">
                <a:latin typeface="Calibri (Body)"/>
                <a:ea typeface="+mj-ea"/>
                <a:cs typeface="+mj-cs"/>
              </a:rPr>
              <a:t>data , </a:t>
            </a:r>
            <a:r>
              <a:rPr lang="en-US" sz="2400" dirty="0">
                <a:latin typeface="Calibri (Body)"/>
                <a:ea typeface="+mj-ea"/>
                <a:cs typeface="+mj-cs"/>
              </a:rPr>
              <a:t>identify patterns and make decisions with minimal human intervention. Importance. Today's World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1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533" y="989459"/>
            <a:ext cx="10515600" cy="1325563"/>
          </a:xfrm>
        </p:spPr>
        <p:txBody>
          <a:bodyPr>
            <a:noAutofit/>
          </a:bodyPr>
          <a:lstStyle/>
          <a:p>
            <a:r>
              <a:rPr lang="fr-FR" sz="3200" b="1" u="sng" dirty="0"/>
              <a:t>Document Classification Techniques (ML A</a:t>
            </a:r>
            <a:r>
              <a:rPr lang="fr-FR" sz="3200" b="1" u="sng" dirty="0" smtClean="0"/>
              <a:t>lgorithmes) </a:t>
            </a:r>
            <a:r>
              <a:rPr lang="fr-FR" sz="3200" b="1" u="sng" dirty="0"/>
              <a:t>:</a:t>
            </a:r>
            <a:br>
              <a:rPr lang="fr-FR" sz="3200" b="1" u="sng" dirty="0"/>
            </a:br>
            <a:r>
              <a:rPr lang="fr-FR" sz="3200" b="1" u="sng" dirty="0"/>
              <a:t/>
            </a:r>
            <a:br>
              <a:rPr lang="fr-FR" sz="3200" b="1" u="sng" dirty="0"/>
            </a:b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fontAlgn="base"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b="1" i="1" dirty="0" smtClean="0"/>
              <a:t>Supervised </a:t>
            </a:r>
            <a:r>
              <a:rPr lang="en-US" b="1" i="1" dirty="0"/>
              <a:t>Document Classification.</a:t>
            </a:r>
          </a:p>
          <a:p>
            <a:pPr fontAlgn="base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Unsupervised </a:t>
            </a:r>
            <a:r>
              <a:rPr lang="en-US" dirty="0"/>
              <a:t>Document Classification.</a:t>
            </a:r>
          </a:p>
          <a:p>
            <a:pPr marL="0" indent="0">
              <a:buNone/>
            </a:pP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7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345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u="sng" dirty="0"/>
              <a:t>Supervised Machine Learning </a:t>
            </a:r>
            <a:r>
              <a:rPr lang="en-US" sz="3600" b="1" u="sng" dirty="0" smtClean="0"/>
              <a:t>Algorithm </a:t>
            </a:r>
            <a:r>
              <a:rPr lang="en-US" sz="4800" b="1" dirty="0" smtClean="0"/>
              <a:t>:</a:t>
            </a:r>
            <a:endParaRPr lang="en-US" sz="4800" b="1" dirty="0"/>
          </a:p>
        </p:txBody>
      </p:sp>
      <p:pic>
        <p:nvPicPr>
          <p:cNvPr id="5122" name="Picture 2" descr="https://lh3.googleusercontent.com/4Mta81fHBXUJk0mH32cjTcFMLrWtUYq5A1bCha4cTogtGsME4Eh_bMzCn2cdYqWBATXYz9TzNQUw8eEFoT1rmt57PnPoE1An5pSS4SaQhfA19w-q5OdubCAzax9_MKMrWVN8u08KaE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69" y="1549020"/>
            <a:ext cx="9490656" cy="484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97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550</Words>
  <Application>Microsoft Office PowerPoint</Application>
  <PresentationFormat>Widescreen</PresentationFormat>
  <Paragraphs>75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</vt:lpstr>
      <vt:lpstr>Calibri</vt:lpstr>
      <vt:lpstr>Calibri (Body)</vt:lpstr>
      <vt:lpstr>Calibri Light</vt:lpstr>
      <vt:lpstr>Wingdings</vt:lpstr>
      <vt:lpstr>Office Theme</vt:lpstr>
      <vt:lpstr>Documents Classification System </vt:lpstr>
      <vt:lpstr>Main Point’s And Objectives :</vt:lpstr>
      <vt:lpstr>INTRODUCTION : </vt:lpstr>
      <vt:lpstr>Documents Classification Definition:</vt:lpstr>
      <vt:lpstr>Types of Documents Classification:</vt:lpstr>
      <vt:lpstr>Multi Class Classification :  is the problem of classifying instances into one of three or more Classes such as  News Article's , Consumer Complaints , Bank Data and more . </vt:lpstr>
      <vt:lpstr>What is Machine Learning :</vt:lpstr>
      <vt:lpstr>Document Classification Techniques (ML Algorithmes) :  </vt:lpstr>
      <vt:lpstr>Supervised Machine Learning Algorithm :</vt:lpstr>
      <vt:lpstr>PowerPoint Presentation</vt:lpstr>
      <vt:lpstr>PowerPoint Presentation</vt:lpstr>
      <vt:lpstr>PowerPoint Presentation</vt:lpstr>
      <vt:lpstr>Data after Cleaning :</vt:lpstr>
      <vt:lpstr>Rapid Miner Cleaning Process :</vt:lpstr>
      <vt:lpstr> 2- Text Preprocessing :  is an important task and critical step in Text mining, In the area of Text Mining, data preprocessing used for extracting interesting and non-trivial and knowledge from unstructured text data. </vt:lpstr>
      <vt:lpstr>PowerPoint Presentation</vt:lpstr>
      <vt:lpstr>3- Modeling :</vt:lpstr>
      <vt:lpstr>4- Evaluation :</vt:lpstr>
      <vt:lpstr>Confusion Matrix : </vt:lpstr>
      <vt:lpstr>PowerPoint Presentation</vt:lpstr>
      <vt:lpstr>Extract , load and Transform (ETL) Process :</vt:lpstr>
      <vt:lpstr>PowerPoint Presentation</vt:lpstr>
      <vt:lpstr>5- Application :</vt:lpstr>
      <vt:lpstr>Corvid  System :</vt:lpstr>
      <vt:lpstr>Problems that faces us with we use RapidMiner: </vt:lpstr>
      <vt:lpstr>Recommendation 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Documents Classification System</dc:title>
  <dc:creator>AdminHP</dc:creator>
  <cp:lastModifiedBy>AdminHP</cp:lastModifiedBy>
  <cp:revision>24</cp:revision>
  <dcterms:created xsi:type="dcterms:W3CDTF">2019-05-18T21:41:28Z</dcterms:created>
  <dcterms:modified xsi:type="dcterms:W3CDTF">2019-05-20T18:20:46Z</dcterms:modified>
</cp:coreProperties>
</file>