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4" r:id="rId3"/>
    <p:sldId id="257" r:id="rId4"/>
    <p:sldId id="258" r:id="rId5"/>
    <p:sldId id="259" r:id="rId6"/>
    <p:sldId id="260" r:id="rId7"/>
    <p:sldId id="261" r:id="rId8"/>
    <p:sldId id="262" r:id="rId9"/>
    <p:sldId id="263" r:id="rId10"/>
    <p:sldId id="264" r:id="rId11"/>
    <p:sldId id="265" r:id="rId12"/>
    <p:sldId id="266" r:id="rId13"/>
    <p:sldId id="267" r:id="rId14"/>
    <p:sldId id="268" r:id="rId15"/>
    <p:sldId id="271" r:id="rId16"/>
    <p:sldId id="273" r:id="rId17"/>
    <p:sldId id="269" r:id="rId18"/>
    <p:sldId id="272" r:id="rId19"/>
    <p:sldId id="270" r:id="rId20"/>
    <p:sldId id="275" r:id="rId21"/>
    <p:sldId id="276" r:id="rId22"/>
    <p:sldId id="277" r:id="rId23"/>
    <p:sldId id="279" r:id="rId24"/>
    <p:sldId id="280" r:id="rId25"/>
    <p:sldId id="281" r:id="rId26"/>
    <p:sldId id="282" r:id="rId27"/>
    <p:sldId id="285" r:id="rId28"/>
    <p:sldId id="28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D:\sajed\University\4th%20year\Graduation%20Project\WaterCAD\Graphs%20&amp;%20tabl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sajed\University\4th%20year\Graduation%20Project\WaterCAD\Graphs%20&amp;%20tabl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sajed\University\4th%20year\Graduation%20Project\pricing\UFW.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scatterChart>
        <c:scatterStyle val="lineMarker"/>
        <c:varyColors val="0"/>
        <c:ser>
          <c:idx val="0"/>
          <c:order val="0"/>
          <c:spPr>
            <a:ln w="25400" cap="rnd">
              <a:noFill/>
              <a:round/>
            </a:ln>
            <a:effectLst>
              <a:outerShdw blurRad="38100" dist="25400" dir="5400000" rotWithShape="0">
                <a:srgbClr val="000000">
                  <a:alpha val="25000"/>
                </a:srgbClr>
              </a:outerShdw>
            </a:effectLst>
          </c:spPr>
          <c:marker>
            <c:symbol val="circle"/>
            <c:size val="5"/>
            <c:spPr>
              <a:gradFill rotWithShape="1">
                <a:gsLst>
                  <a:gs pos="0">
                    <a:schemeClr val="accent3">
                      <a:tint val="96000"/>
                      <a:lumMod val="104000"/>
                    </a:schemeClr>
                  </a:gs>
                  <a:gs pos="100000">
                    <a:schemeClr val="accent3">
                      <a:shade val="98000"/>
                      <a:lumMod val="94000"/>
                    </a:schemeClr>
                  </a:gs>
                </a:gsLst>
                <a:lin ang="5400000" scaled="0"/>
              </a:gradFill>
              <a:ln w="9525">
                <a:solidFill>
                  <a:schemeClr val="accent3"/>
                </a:solidFill>
                <a:round/>
              </a:ln>
              <a:effectLst>
                <a:outerShdw blurRad="38100" dist="25400" dir="5400000" rotWithShape="0">
                  <a:srgbClr val="000000">
                    <a:alpha val="25000"/>
                  </a:srgbClr>
                </a:outerShdw>
              </a:effectLst>
            </c:spPr>
          </c:marker>
          <c:xVal>
            <c:strRef>
              <c:f>'Existing '!$B$2:$B$83</c:f>
              <c:strCache>
                <c:ptCount val="82"/>
                <c:pt idx="0">
                  <c:v>P-2</c:v>
                </c:pt>
                <c:pt idx="1">
                  <c:v>P-3</c:v>
                </c:pt>
                <c:pt idx="2">
                  <c:v>P-4</c:v>
                </c:pt>
                <c:pt idx="3">
                  <c:v>P-5</c:v>
                </c:pt>
                <c:pt idx="4">
                  <c:v>P-6</c:v>
                </c:pt>
                <c:pt idx="5">
                  <c:v>P-7</c:v>
                </c:pt>
                <c:pt idx="6">
                  <c:v>P-8</c:v>
                </c:pt>
                <c:pt idx="7">
                  <c:v>P-9</c:v>
                </c:pt>
                <c:pt idx="8">
                  <c:v>P-10</c:v>
                </c:pt>
                <c:pt idx="9">
                  <c:v>P-11</c:v>
                </c:pt>
                <c:pt idx="10">
                  <c:v>P-12</c:v>
                </c:pt>
                <c:pt idx="11">
                  <c:v>P-13</c:v>
                </c:pt>
                <c:pt idx="12">
                  <c:v>P-14</c:v>
                </c:pt>
                <c:pt idx="13">
                  <c:v>P-15</c:v>
                </c:pt>
                <c:pt idx="14">
                  <c:v>P-16</c:v>
                </c:pt>
                <c:pt idx="15">
                  <c:v>P-17</c:v>
                </c:pt>
                <c:pt idx="16">
                  <c:v>P-18</c:v>
                </c:pt>
                <c:pt idx="17">
                  <c:v>P-19</c:v>
                </c:pt>
                <c:pt idx="18">
                  <c:v>P-20</c:v>
                </c:pt>
                <c:pt idx="19">
                  <c:v>P-21</c:v>
                </c:pt>
                <c:pt idx="20">
                  <c:v>P-22</c:v>
                </c:pt>
                <c:pt idx="21">
                  <c:v>P-23</c:v>
                </c:pt>
                <c:pt idx="22">
                  <c:v>P-24</c:v>
                </c:pt>
                <c:pt idx="23">
                  <c:v>P-25</c:v>
                </c:pt>
                <c:pt idx="24">
                  <c:v>P-26</c:v>
                </c:pt>
                <c:pt idx="25">
                  <c:v>P-27</c:v>
                </c:pt>
                <c:pt idx="26">
                  <c:v>P-28</c:v>
                </c:pt>
                <c:pt idx="27">
                  <c:v>P-29</c:v>
                </c:pt>
                <c:pt idx="28">
                  <c:v>P-30</c:v>
                </c:pt>
                <c:pt idx="29">
                  <c:v>P-31</c:v>
                </c:pt>
                <c:pt idx="30">
                  <c:v>P-32</c:v>
                </c:pt>
                <c:pt idx="31">
                  <c:v>P-33</c:v>
                </c:pt>
                <c:pt idx="32">
                  <c:v>P-34</c:v>
                </c:pt>
                <c:pt idx="33">
                  <c:v>P-35</c:v>
                </c:pt>
                <c:pt idx="34">
                  <c:v>P-36</c:v>
                </c:pt>
                <c:pt idx="35">
                  <c:v>P-37</c:v>
                </c:pt>
                <c:pt idx="36">
                  <c:v>P-38</c:v>
                </c:pt>
                <c:pt idx="37">
                  <c:v>P-39</c:v>
                </c:pt>
                <c:pt idx="38">
                  <c:v>P-40</c:v>
                </c:pt>
                <c:pt idx="39">
                  <c:v>P-41</c:v>
                </c:pt>
                <c:pt idx="40">
                  <c:v>P-42</c:v>
                </c:pt>
                <c:pt idx="41">
                  <c:v>P-43</c:v>
                </c:pt>
                <c:pt idx="42">
                  <c:v>P-44</c:v>
                </c:pt>
                <c:pt idx="43">
                  <c:v>P-45</c:v>
                </c:pt>
                <c:pt idx="44">
                  <c:v>P-46</c:v>
                </c:pt>
                <c:pt idx="45">
                  <c:v>P-47</c:v>
                </c:pt>
                <c:pt idx="46">
                  <c:v>P-48</c:v>
                </c:pt>
                <c:pt idx="47">
                  <c:v>P-49</c:v>
                </c:pt>
                <c:pt idx="48">
                  <c:v>P-50</c:v>
                </c:pt>
                <c:pt idx="49">
                  <c:v>P-51</c:v>
                </c:pt>
                <c:pt idx="50">
                  <c:v>P-52</c:v>
                </c:pt>
                <c:pt idx="51">
                  <c:v>P-53</c:v>
                </c:pt>
                <c:pt idx="52">
                  <c:v>P-54</c:v>
                </c:pt>
                <c:pt idx="53">
                  <c:v>P-55</c:v>
                </c:pt>
                <c:pt idx="54">
                  <c:v>P-56</c:v>
                </c:pt>
                <c:pt idx="55">
                  <c:v>P-57</c:v>
                </c:pt>
                <c:pt idx="56">
                  <c:v>P-58</c:v>
                </c:pt>
                <c:pt idx="57">
                  <c:v>P-59</c:v>
                </c:pt>
                <c:pt idx="58">
                  <c:v>P-60</c:v>
                </c:pt>
                <c:pt idx="59">
                  <c:v>P-61</c:v>
                </c:pt>
                <c:pt idx="60">
                  <c:v>P-62</c:v>
                </c:pt>
                <c:pt idx="61">
                  <c:v>P-63</c:v>
                </c:pt>
                <c:pt idx="62">
                  <c:v>P-64</c:v>
                </c:pt>
                <c:pt idx="63">
                  <c:v>P-65</c:v>
                </c:pt>
                <c:pt idx="64">
                  <c:v>P-66</c:v>
                </c:pt>
                <c:pt idx="65">
                  <c:v>P-67</c:v>
                </c:pt>
                <c:pt idx="66">
                  <c:v>P-68</c:v>
                </c:pt>
                <c:pt idx="67">
                  <c:v>P-69</c:v>
                </c:pt>
                <c:pt idx="68">
                  <c:v>P-70</c:v>
                </c:pt>
                <c:pt idx="69">
                  <c:v>P-71</c:v>
                </c:pt>
                <c:pt idx="70">
                  <c:v>P-72</c:v>
                </c:pt>
                <c:pt idx="71">
                  <c:v>P-73</c:v>
                </c:pt>
                <c:pt idx="72">
                  <c:v>P-74</c:v>
                </c:pt>
                <c:pt idx="73">
                  <c:v>P-75</c:v>
                </c:pt>
                <c:pt idx="74">
                  <c:v>P-76</c:v>
                </c:pt>
                <c:pt idx="75">
                  <c:v>P-77</c:v>
                </c:pt>
                <c:pt idx="76">
                  <c:v>P-78</c:v>
                </c:pt>
                <c:pt idx="77">
                  <c:v>P-79</c:v>
                </c:pt>
                <c:pt idx="78">
                  <c:v>P-80</c:v>
                </c:pt>
                <c:pt idx="79">
                  <c:v>P-81</c:v>
                </c:pt>
                <c:pt idx="80">
                  <c:v>P-94</c:v>
                </c:pt>
                <c:pt idx="81">
                  <c:v>P-102</c:v>
                </c:pt>
              </c:strCache>
            </c:strRef>
          </c:xVal>
          <c:yVal>
            <c:numRef>
              <c:f>'Existing '!$C$2:$C$83</c:f>
              <c:numCache>
                <c:formatCode>General</c:formatCode>
                <c:ptCount val="82"/>
                <c:pt idx="0">
                  <c:v>0.59</c:v>
                </c:pt>
                <c:pt idx="1">
                  <c:v>0.54</c:v>
                </c:pt>
                <c:pt idx="2">
                  <c:v>0.96</c:v>
                </c:pt>
                <c:pt idx="3">
                  <c:v>0.14000000000000001</c:v>
                </c:pt>
                <c:pt idx="4">
                  <c:v>0.28000000000000003</c:v>
                </c:pt>
                <c:pt idx="5">
                  <c:v>0.28000000000000003</c:v>
                </c:pt>
                <c:pt idx="6">
                  <c:v>0.81</c:v>
                </c:pt>
                <c:pt idx="7">
                  <c:v>0.72</c:v>
                </c:pt>
                <c:pt idx="8">
                  <c:v>0.39</c:v>
                </c:pt>
                <c:pt idx="9">
                  <c:v>0.41</c:v>
                </c:pt>
                <c:pt idx="10">
                  <c:v>0.35</c:v>
                </c:pt>
                <c:pt idx="11">
                  <c:v>0.94</c:v>
                </c:pt>
                <c:pt idx="12">
                  <c:v>0.05</c:v>
                </c:pt>
                <c:pt idx="13">
                  <c:v>0.25</c:v>
                </c:pt>
                <c:pt idx="14">
                  <c:v>0.33</c:v>
                </c:pt>
                <c:pt idx="15">
                  <c:v>0.28000000000000003</c:v>
                </c:pt>
                <c:pt idx="16">
                  <c:v>0.59</c:v>
                </c:pt>
                <c:pt idx="17">
                  <c:v>0.56999999999999995</c:v>
                </c:pt>
                <c:pt idx="18">
                  <c:v>0.18</c:v>
                </c:pt>
                <c:pt idx="19">
                  <c:v>0.28999999999999998</c:v>
                </c:pt>
                <c:pt idx="20">
                  <c:v>0.31</c:v>
                </c:pt>
                <c:pt idx="21">
                  <c:v>0.16</c:v>
                </c:pt>
                <c:pt idx="22">
                  <c:v>0.34</c:v>
                </c:pt>
                <c:pt idx="23">
                  <c:v>0.23</c:v>
                </c:pt>
                <c:pt idx="24">
                  <c:v>0.26</c:v>
                </c:pt>
                <c:pt idx="25">
                  <c:v>0.14000000000000001</c:v>
                </c:pt>
                <c:pt idx="26">
                  <c:v>0.1</c:v>
                </c:pt>
                <c:pt idx="27">
                  <c:v>0.24</c:v>
                </c:pt>
                <c:pt idx="28">
                  <c:v>0.73</c:v>
                </c:pt>
                <c:pt idx="29">
                  <c:v>0.1</c:v>
                </c:pt>
                <c:pt idx="30">
                  <c:v>0.51</c:v>
                </c:pt>
                <c:pt idx="31">
                  <c:v>0.15</c:v>
                </c:pt>
                <c:pt idx="32">
                  <c:v>0.32</c:v>
                </c:pt>
                <c:pt idx="33">
                  <c:v>0.15</c:v>
                </c:pt>
                <c:pt idx="34">
                  <c:v>0.18</c:v>
                </c:pt>
                <c:pt idx="35">
                  <c:v>0.89</c:v>
                </c:pt>
                <c:pt idx="36">
                  <c:v>0.86</c:v>
                </c:pt>
                <c:pt idx="37">
                  <c:v>0.81</c:v>
                </c:pt>
                <c:pt idx="38">
                  <c:v>0.11</c:v>
                </c:pt>
                <c:pt idx="39">
                  <c:v>0.06</c:v>
                </c:pt>
                <c:pt idx="40">
                  <c:v>0.03</c:v>
                </c:pt>
                <c:pt idx="41">
                  <c:v>0.47</c:v>
                </c:pt>
                <c:pt idx="42">
                  <c:v>7.0000000000000007E-2</c:v>
                </c:pt>
                <c:pt idx="43">
                  <c:v>0.62</c:v>
                </c:pt>
                <c:pt idx="44">
                  <c:v>0.24</c:v>
                </c:pt>
                <c:pt idx="45">
                  <c:v>0.7</c:v>
                </c:pt>
                <c:pt idx="46">
                  <c:v>0.66</c:v>
                </c:pt>
                <c:pt idx="47">
                  <c:v>0.62</c:v>
                </c:pt>
                <c:pt idx="48">
                  <c:v>0.6</c:v>
                </c:pt>
                <c:pt idx="49">
                  <c:v>0.56999999999999995</c:v>
                </c:pt>
                <c:pt idx="50">
                  <c:v>0.53</c:v>
                </c:pt>
                <c:pt idx="51">
                  <c:v>0.48</c:v>
                </c:pt>
                <c:pt idx="52">
                  <c:v>0.41</c:v>
                </c:pt>
                <c:pt idx="53">
                  <c:v>0.81</c:v>
                </c:pt>
                <c:pt idx="54">
                  <c:v>0.49</c:v>
                </c:pt>
                <c:pt idx="55">
                  <c:v>0.33</c:v>
                </c:pt>
                <c:pt idx="56">
                  <c:v>0.14000000000000001</c:v>
                </c:pt>
                <c:pt idx="57">
                  <c:v>0.08</c:v>
                </c:pt>
                <c:pt idx="58">
                  <c:v>1.04</c:v>
                </c:pt>
                <c:pt idx="59">
                  <c:v>0.23</c:v>
                </c:pt>
                <c:pt idx="60">
                  <c:v>0.24</c:v>
                </c:pt>
                <c:pt idx="61">
                  <c:v>0.24</c:v>
                </c:pt>
                <c:pt idx="62">
                  <c:v>0.2</c:v>
                </c:pt>
                <c:pt idx="63">
                  <c:v>7.0000000000000007E-2</c:v>
                </c:pt>
                <c:pt idx="64">
                  <c:v>0.06</c:v>
                </c:pt>
                <c:pt idx="65">
                  <c:v>0.1</c:v>
                </c:pt>
                <c:pt idx="66">
                  <c:v>0.01</c:v>
                </c:pt>
                <c:pt idx="67">
                  <c:v>0.02</c:v>
                </c:pt>
                <c:pt idx="68">
                  <c:v>0.03</c:v>
                </c:pt>
                <c:pt idx="69">
                  <c:v>0.05</c:v>
                </c:pt>
                <c:pt idx="70">
                  <c:v>0.05</c:v>
                </c:pt>
                <c:pt idx="71">
                  <c:v>0.09</c:v>
                </c:pt>
                <c:pt idx="72">
                  <c:v>0.08</c:v>
                </c:pt>
                <c:pt idx="73">
                  <c:v>0.01</c:v>
                </c:pt>
                <c:pt idx="74">
                  <c:v>0.05</c:v>
                </c:pt>
                <c:pt idx="75">
                  <c:v>0.04</c:v>
                </c:pt>
                <c:pt idx="76">
                  <c:v>0.01</c:v>
                </c:pt>
                <c:pt idx="77">
                  <c:v>0.03</c:v>
                </c:pt>
                <c:pt idx="78">
                  <c:v>0.01</c:v>
                </c:pt>
                <c:pt idx="79">
                  <c:v>0.01</c:v>
                </c:pt>
                <c:pt idx="80">
                  <c:v>1.05</c:v>
                </c:pt>
                <c:pt idx="81">
                  <c:v>1.05</c:v>
                </c:pt>
              </c:numCache>
            </c:numRef>
          </c:yVal>
          <c:smooth val="0"/>
          <c:extLst>
            <c:ext xmlns:c16="http://schemas.microsoft.com/office/drawing/2014/chart" uri="{C3380CC4-5D6E-409C-BE32-E72D297353CC}">
              <c16:uniqueId val="{00000000-B9E2-42F4-BE77-4794E6373908}"/>
            </c:ext>
          </c:extLst>
        </c:ser>
        <c:dLbls>
          <c:showLegendKey val="0"/>
          <c:showVal val="0"/>
          <c:showCatName val="0"/>
          <c:showSerName val="0"/>
          <c:showPercent val="0"/>
          <c:showBubbleSize val="0"/>
        </c:dLbls>
        <c:axId val="206883344"/>
        <c:axId val="206886608"/>
      </c:scatterChart>
      <c:valAx>
        <c:axId val="206883344"/>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Pipe labels </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06886608"/>
        <c:crosses val="autoZero"/>
        <c:crossBetween val="midCat"/>
      </c:valAx>
      <c:valAx>
        <c:axId val="206886608"/>
        <c:scaling>
          <c:orientation val="minMax"/>
          <c:max val="3"/>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Velocity (m/s)</a:t>
                </a:r>
              </a:p>
            </c:rich>
          </c:tx>
          <c:layout>
            <c:manualLayout>
              <c:xMode val="edge"/>
              <c:yMode val="edge"/>
              <c:x val="2.7777777777777776E-2"/>
              <c:y val="0.30036271507728207"/>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0" spcFirstLastPara="1" vertOverflow="ellipsis" wrap="square" anchor="ctr" anchorCtr="1"/>
          <a:lstStyle/>
          <a:p>
            <a:pPr>
              <a:defRPr sz="1197" b="0" i="0" u="none" strike="noStrike" kern="1200" baseline="0">
                <a:solidFill>
                  <a:schemeClr val="tx2"/>
                </a:solidFill>
                <a:latin typeface="+mn-lt"/>
                <a:ea typeface="+mn-ea"/>
                <a:cs typeface="+mn-cs"/>
              </a:defRPr>
            </a:pPr>
            <a:endParaRPr lang="en-US"/>
          </a:p>
        </c:txPr>
        <c:crossAx val="20688334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13029893189814881"/>
          <c:y val="4.2053060490225488E-2"/>
          <c:w val="0.8326574824605989"/>
          <c:h val="0.79108677451434561"/>
        </c:manualLayout>
      </c:layout>
      <c:scatterChart>
        <c:scatterStyle val="lineMarker"/>
        <c:varyColors val="0"/>
        <c:ser>
          <c:idx val="0"/>
          <c:order val="0"/>
          <c:spPr>
            <a:ln w="25400" cap="rnd">
              <a:noFill/>
              <a:round/>
            </a:ln>
            <a:effectLst>
              <a:outerShdw blurRad="38100" dist="25400" dir="5400000" rotWithShape="0">
                <a:srgbClr val="000000">
                  <a:alpha val="25000"/>
                </a:srgbClr>
              </a:outerShdw>
            </a:effectLst>
          </c:spPr>
          <c:marker>
            <c:symbol val="circle"/>
            <c:size val="5"/>
            <c:spPr>
              <a:gradFill rotWithShape="1">
                <a:gsLst>
                  <a:gs pos="0">
                    <a:schemeClr val="accent3">
                      <a:tint val="96000"/>
                      <a:lumMod val="104000"/>
                    </a:schemeClr>
                  </a:gs>
                  <a:gs pos="100000">
                    <a:schemeClr val="accent3">
                      <a:shade val="98000"/>
                      <a:lumMod val="94000"/>
                    </a:schemeClr>
                  </a:gs>
                </a:gsLst>
                <a:lin ang="5400000" scaled="0"/>
              </a:gradFill>
              <a:ln w="9525">
                <a:solidFill>
                  <a:schemeClr val="accent3"/>
                </a:solidFill>
                <a:round/>
              </a:ln>
              <a:effectLst>
                <a:outerShdw blurRad="38100" dist="25400" dir="5400000" rotWithShape="0">
                  <a:srgbClr val="000000">
                    <a:alpha val="25000"/>
                  </a:srgbClr>
                </a:outerShdw>
              </a:effectLst>
            </c:spPr>
          </c:marker>
          <c:xVal>
            <c:strRef>
              <c:f>'Existing '!$O$2:$O$67</c:f>
              <c:strCache>
                <c:ptCount val="66"/>
                <c:pt idx="0">
                  <c:v>J-1</c:v>
                </c:pt>
                <c:pt idx="1">
                  <c:v>J-3</c:v>
                </c:pt>
                <c:pt idx="2">
                  <c:v>J-2</c:v>
                </c:pt>
                <c:pt idx="3">
                  <c:v>J-6</c:v>
                </c:pt>
                <c:pt idx="4">
                  <c:v>J-5</c:v>
                </c:pt>
                <c:pt idx="5">
                  <c:v>J-4</c:v>
                </c:pt>
                <c:pt idx="6">
                  <c:v>J-7</c:v>
                </c:pt>
                <c:pt idx="7">
                  <c:v>J-10</c:v>
                </c:pt>
                <c:pt idx="8">
                  <c:v>J-11</c:v>
                </c:pt>
                <c:pt idx="9">
                  <c:v>J-8</c:v>
                </c:pt>
                <c:pt idx="10">
                  <c:v>J-9</c:v>
                </c:pt>
                <c:pt idx="11">
                  <c:v>J-12</c:v>
                </c:pt>
                <c:pt idx="12">
                  <c:v>J-23</c:v>
                </c:pt>
                <c:pt idx="13">
                  <c:v>J-22</c:v>
                </c:pt>
                <c:pt idx="14">
                  <c:v>J-15</c:v>
                </c:pt>
                <c:pt idx="15">
                  <c:v>J-16</c:v>
                </c:pt>
                <c:pt idx="16">
                  <c:v>J-13</c:v>
                </c:pt>
                <c:pt idx="17">
                  <c:v>J-28</c:v>
                </c:pt>
                <c:pt idx="18">
                  <c:v>J-14</c:v>
                </c:pt>
                <c:pt idx="19">
                  <c:v>J-25</c:v>
                </c:pt>
                <c:pt idx="20">
                  <c:v>J-29</c:v>
                </c:pt>
                <c:pt idx="21">
                  <c:v>J-63</c:v>
                </c:pt>
                <c:pt idx="22">
                  <c:v>J-33</c:v>
                </c:pt>
                <c:pt idx="23">
                  <c:v>J-34</c:v>
                </c:pt>
                <c:pt idx="24">
                  <c:v>J-24</c:v>
                </c:pt>
                <c:pt idx="25">
                  <c:v>J-35</c:v>
                </c:pt>
                <c:pt idx="26">
                  <c:v>J-36</c:v>
                </c:pt>
                <c:pt idx="27">
                  <c:v>J-38</c:v>
                </c:pt>
                <c:pt idx="28">
                  <c:v>J-39</c:v>
                </c:pt>
                <c:pt idx="29">
                  <c:v>J-37</c:v>
                </c:pt>
                <c:pt idx="30">
                  <c:v>J-66</c:v>
                </c:pt>
                <c:pt idx="31">
                  <c:v>J-17</c:v>
                </c:pt>
                <c:pt idx="32">
                  <c:v>J-65</c:v>
                </c:pt>
                <c:pt idx="33">
                  <c:v>J-64</c:v>
                </c:pt>
                <c:pt idx="34">
                  <c:v>J-67</c:v>
                </c:pt>
                <c:pt idx="35">
                  <c:v>J-40</c:v>
                </c:pt>
                <c:pt idx="36">
                  <c:v>J-54</c:v>
                </c:pt>
                <c:pt idx="37">
                  <c:v>J-62</c:v>
                </c:pt>
                <c:pt idx="38">
                  <c:v>J-61</c:v>
                </c:pt>
                <c:pt idx="39">
                  <c:v>J-53</c:v>
                </c:pt>
                <c:pt idx="40">
                  <c:v>J-60</c:v>
                </c:pt>
                <c:pt idx="41">
                  <c:v>J-56</c:v>
                </c:pt>
                <c:pt idx="42">
                  <c:v>J-55</c:v>
                </c:pt>
                <c:pt idx="43">
                  <c:v>J-59</c:v>
                </c:pt>
                <c:pt idx="44">
                  <c:v>J-57</c:v>
                </c:pt>
                <c:pt idx="45">
                  <c:v>J-58</c:v>
                </c:pt>
                <c:pt idx="46">
                  <c:v>J-26</c:v>
                </c:pt>
                <c:pt idx="47">
                  <c:v>J-41</c:v>
                </c:pt>
                <c:pt idx="48">
                  <c:v>J-42</c:v>
                </c:pt>
                <c:pt idx="49">
                  <c:v>J-18</c:v>
                </c:pt>
                <c:pt idx="50">
                  <c:v>J-30</c:v>
                </c:pt>
                <c:pt idx="51">
                  <c:v>J-52</c:v>
                </c:pt>
                <c:pt idx="52">
                  <c:v>J-19</c:v>
                </c:pt>
                <c:pt idx="53">
                  <c:v>J-43</c:v>
                </c:pt>
                <c:pt idx="54">
                  <c:v>J-31</c:v>
                </c:pt>
                <c:pt idx="55">
                  <c:v>J-32</c:v>
                </c:pt>
                <c:pt idx="56">
                  <c:v>J-44</c:v>
                </c:pt>
                <c:pt idx="57">
                  <c:v>J-27</c:v>
                </c:pt>
                <c:pt idx="58">
                  <c:v>J-20</c:v>
                </c:pt>
                <c:pt idx="59">
                  <c:v>J-46</c:v>
                </c:pt>
                <c:pt idx="60">
                  <c:v>J-45</c:v>
                </c:pt>
                <c:pt idx="61">
                  <c:v>J-51</c:v>
                </c:pt>
                <c:pt idx="62">
                  <c:v>J-21</c:v>
                </c:pt>
                <c:pt idx="63">
                  <c:v>J-50</c:v>
                </c:pt>
                <c:pt idx="64">
                  <c:v>J-47</c:v>
                </c:pt>
                <c:pt idx="65">
                  <c:v>J-49</c:v>
                </c:pt>
              </c:strCache>
            </c:strRef>
          </c:xVal>
          <c:yVal>
            <c:numRef>
              <c:f>'Existing '!$P$2:$P$67</c:f>
              <c:numCache>
                <c:formatCode>General</c:formatCode>
                <c:ptCount val="66"/>
                <c:pt idx="0">
                  <c:v>144</c:v>
                </c:pt>
                <c:pt idx="1">
                  <c:v>143</c:v>
                </c:pt>
                <c:pt idx="2">
                  <c:v>143</c:v>
                </c:pt>
                <c:pt idx="3">
                  <c:v>139</c:v>
                </c:pt>
                <c:pt idx="4">
                  <c:v>139</c:v>
                </c:pt>
                <c:pt idx="5">
                  <c:v>138</c:v>
                </c:pt>
                <c:pt idx="6">
                  <c:v>138</c:v>
                </c:pt>
                <c:pt idx="7">
                  <c:v>133</c:v>
                </c:pt>
                <c:pt idx="8">
                  <c:v>132</c:v>
                </c:pt>
                <c:pt idx="9">
                  <c:v>131</c:v>
                </c:pt>
                <c:pt idx="10">
                  <c:v>129</c:v>
                </c:pt>
                <c:pt idx="11">
                  <c:v>128</c:v>
                </c:pt>
                <c:pt idx="12">
                  <c:v>128</c:v>
                </c:pt>
                <c:pt idx="13">
                  <c:v>125</c:v>
                </c:pt>
                <c:pt idx="14">
                  <c:v>125</c:v>
                </c:pt>
                <c:pt idx="15">
                  <c:v>124</c:v>
                </c:pt>
                <c:pt idx="16">
                  <c:v>124</c:v>
                </c:pt>
                <c:pt idx="17">
                  <c:v>123</c:v>
                </c:pt>
                <c:pt idx="18">
                  <c:v>121</c:v>
                </c:pt>
                <c:pt idx="19">
                  <c:v>120</c:v>
                </c:pt>
                <c:pt idx="20">
                  <c:v>119</c:v>
                </c:pt>
                <c:pt idx="21">
                  <c:v>119</c:v>
                </c:pt>
                <c:pt idx="22">
                  <c:v>118</c:v>
                </c:pt>
                <c:pt idx="23">
                  <c:v>116</c:v>
                </c:pt>
                <c:pt idx="24">
                  <c:v>115</c:v>
                </c:pt>
                <c:pt idx="25">
                  <c:v>113</c:v>
                </c:pt>
                <c:pt idx="26">
                  <c:v>113</c:v>
                </c:pt>
                <c:pt idx="27">
                  <c:v>112</c:v>
                </c:pt>
                <c:pt idx="28">
                  <c:v>112</c:v>
                </c:pt>
                <c:pt idx="29">
                  <c:v>111</c:v>
                </c:pt>
                <c:pt idx="30">
                  <c:v>111</c:v>
                </c:pt>
                <c:pt idx="31">
                  <c:v>110</c:v>
                </c:pt>
                <c:pt idx="32">
                  <c:v>110</c:v>
                </c:pt>
                <c:pt idx="33">
                  <c:v>109</c:v>
                </c:pt>
                <c:pt idx="34">
                  <c:v>109</c:v>
                </c:pt>
                <c:pt idx="35">
                  <c:v>108</c:v>
                </c:pt>
                <c:pt idx="36">
                  <c:v>108</c:v>
                </c:pt>
                <c:pt idx="37">
                  <c:v>108</c:v>
                </c:pt>
                <c:pt idx="38">
                  <c:v>108</c:v>
                </c:pt>
                <c:pt idx="39">
                  <c:v>107</c:v>
                </c:pt>
                <c:pt idx="40">
                  <c:v>106</c:v>
                </c:pt>
                <c:pt idx="41">
                  <c:v>106</c:v>
                </c:pt>
                <c:pt idx="42">
                  <c:v>105</c:v>
                </c:pt>
                <c:pt idx="43">
                  <c:v>105</c:v>
                </c:pt>
                <c:pt idx="44">
                  <c:v>105</c:v>
                </c:pt>
                <c:pt idx="45">
                  <c:v>104</c:v>
                </c:pt>
                <c:pt idx="46">
                  <c:v>104</c:v>
                </c:pt>
                <c:pt idx="47">
                  <c:v>102</c:v>
                </c:pt>
                <c:pt idx="48">
                  <c:v>96</c:v>
                </c:pt>
                <c:pt idx="49">
                  <c:v>94</c:v>
                </c:pt>
                <c:pt idx="50">
                  <c:v>93</c:v>
                </c:pt>
                <c:pt idx="51">
                  <c:v>93</c:v>
                </c:pt>
                <c:pt idx="52">
                  <c:v>92</c:v>
                </c:pt>
                <c:pt idx="53">
                  <c:v>89</c:v>
                </c:pt>
                <c:pt idx="54">
                  <c:v>88</c:v>
                </c:pt>
                <c:pt idx="55">
                  <c:v>87</c:v>
                </c:pt>
                <c:pt idx="56">
                  <c:v>86</c:v>
                </c:pt>
                <c:pt idx="57">
                  <c:v>79</c:v>
                </c:pt>
                <c:pt idx="58">
                  <c:v>79</c:v>
                </c:pt>
                <c:pt idx="59">
                  <c:v>78</c:v>
                </c:pt>
                <c:pt idx="60">
                  <c:v>78</c:v>
                </c:pt>
                <c:pt idx="61">
                  <c:v>75</c:v>
                </c:pt>
                <c:pt idx="62">
                  <c:v>75</c:v>
                </c:pt>
                <c:pt idx="63">
                  <c:v>74</c:v>
                </c:pt>
                <c:pt idx="64">
                  <c:v>73</c:v>
                </c:pt>
                <c:pt idx="65">
                  <c:v>71</c:v>
                </c:pt>
              </c:numCache>
            </c:numRef>
          </c:yVal>
          <c:smooth val="0"/>
          <c:extLst>
            <c:ext xmlns:c16="http://schemas.microsoft.com/office/drawing/2014/chart" uri="{C3380CC4-5D6E-409C-BE32-E72D297353CC}">
              <c16:uniqueId val="{00000000-D307-4BCB-8F78-9EC4DA9E0620}"/>
            </c:ext>
          </c:extLst>
        </c:ser>
        <c:dLbls>
          <c:showLegendKey val="0"/>
          <c:showVal val="0"/>
          <c:showCatName val="0"/>
          <c:showSerName val="0"/>
          <c:showPercent val="0"/>
          <c:showBubbleSize val="0"/>
        </c:dLbls>
        <c:axId val="206877904"/>
        <c:axId val="206880080"/>
      </c:scatterChart>
      <c:valAx>
        <c:axId val="206877904"/>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200" baseline="0" dirty="0"/>
                  <a:t>Junctions labels</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06880080"/>
        <c:crosses val="autoZero"/>
        <c:crossBetween val="midCat"/>
      </c:valAx>
      <c:valAx>
        <c:axId val="206880080"/>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200" baseline="0" dirty="0"/>
                  <a:t>Pressure (m H2O)</a:t>
                </a:r>
              </a:p>
            </c:rich>
          </c:tx>
          <c:layout>
            <c:manualLayout>
              <c:xMode val="edge"/>
              <c:yMode val="edge"/>
              <c:x val="2.7777777777777776E-2"/>
              <c:y val="0.31888123359580051"/>
            </c:manualLayout>
          </c:layout>
          <c:overlay val="0"/>
          <c:spPr>
            <a:noFill/>
            <a:ln>
              <a:noFill/>
            </a:ln>
            <a:effectLst/>
          </c:spPr>
          <c:txPr>
            <a:bodyPr rot="-540000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0" spcFirstLastPara="1" vertOverflow="ellipsis" wrap="square" anchor="ctr" anchorCtr="1"/>
          <a:lstStyle/>
          <a:p>
            <a:pPr>
              <a:defRPr sz="1197" b="0" i="0" u="none" strike="noStrike" kern="1200" baseline="0">
                <a:solidFill>
                  <a:schemeClr val="tx2"/>
                </a:solidFill>
                <a:latin typeface="+mn-lt"/>
                <a:ea typeface="+mn-ea"/>
                <a:cs typeface="+mn-cs"/>
              </a:defRPr>
            </a:pPr>
            <a:endParaRPr lang="en-US"/>
          </a:p>
        </c:txPr>
        <c:crossAx val="20687790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025419106643401"/>
          <c:y val="2.2759920711081596E-2"/>
          <c:w val="0.76708928325339709"/>
          <c:h val="0.80989401376246073"/>
        </c:manualLayout>
      </c:layout>
      <c:barChart>
        <c:barDir val="col"/>
        <c:grouping val="stacked"/>
        <c:varyColors val="0"/>
        <c:ser>
          <c:idx val="0"/>
          <c:order val="0"/>
          <c:tx>
            <c:v>Network replacement</c:v>
          </c:tx>
          <c:spPr>
            <a:solidFill>
              <a:schemeClr val="accent1">
                <a:tint val="70000"/>
                <a:lumMod val="104000"/>
              </a:schemeClr>
            </a:solidFill>
            <a:ln w="9525" cap="flat" cmpd="sng" algn="ctr">
              <a:solidFill>
                <a:schemeClr val="accent1">
                  <a:shade val="95000"/>
                </a:schemeClr>
              </a:solidFill>
              <a:round/>
            </a:ln>
            <a:effectLst/>
          </c:spPr>
          <c:invertIfNegative val="0"/>
          <c:cat>
            <c:numRef>
              <c:f>Sheet1!$U$4:$U$22</c:f>
              <c:numCache>
                <c:formatCode>General</c:formatCode>
                <c:ptCount val="19"/>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numCache>
            </c:numRef>
          </c:cat>
          <c:val>
            <c:numRef>
              <c:f>Sheet1!$V$4:$V$22</c:f>
              <c:numCache>
                <c:formatCode>General</c:formatCode>
                <c:ptCount val="19"/>
                <c:pt idx="0">
                  <c:v>272600</c:v>
                </c:pt>
                <c:pt idx="1">
                  <c:v>272600</c:v>
                </c:pt>
                <c:pt idx="2">
                  <c:v>272600</c:v>
                </c:pt>
                <c:pt idx="3">
                  <c:v>272600</c:v>
                </c:pt>
                <c:pt idx="4">
                  <c:v>272600</c:v>
                </c:pt>
                <c:pt idx="5">
                  <c:v>272600</c:v>
                </c:pt>
                <c:pt idx="6">
                  <c:v>272600</c:v>
                </c:pt>
                <c:pt idx="7">
                  <c:v>272600</c:v>
                </c:pt>
                <c:pt idx="8">
                  <c:v>272600</c:v>
                </c:pt>
                <c:pt idx="9">
                  <c:v>272600</c:v>
                </c:pt>
                <c:pt idx="10">
                  <c:v>272600</c:v>
                </c:pt>
                <c:pt idx="11">
                  <c:v>272600</c:v>
                </c:pt>
                <c:pt idx="12">
                  <c:v>272600</c:v>
                </c:pt>
                <c:pt idx="13">
                  <c:v>272600</c:v>
                </c:pt>
                <c:pt idx="14">
                  <c:v>272600</c:v>
                </c:pt>
                <c:pt idx="15">
                  <c:v>272600</c:v>
                </c:pt>
                <c:pt idx="16">
                  <c:v>272600</c:v>
                </c:pt>
                <c:pt idx="17">
                  <c:v>272600</c:v>
                </c:pt>
                <c:pt idx="18">
                  <c:v>272600</c:v>
                </c:pt>
              </c:numCache>
            </c:numRef>
          </c:val>
          <c:extLst>
            <c:ext xmlns:c16="http://schemas.microsoft.com/office/drawing/2014/chart" uri="{C3380CC4-5D6E-409C-BE32-E72D297353CC}">
              <c16:uniqueId val="{00000000-5A82-4D17-BD68-D90BA097EEC6}"/>
            </c:ext>
          </c:extLst>
        </c:ser>
        <c:ser>
          <c:idx val="1"/>
          <c:order val="1"/>
          <c:tx>
            <c:v>Meter Replacement </c:v>
          </c:tx>
          <c:spPr>
            <a:solidFill>
              <a:schemeClr val="accent2">
                <a:tint val="70000"/>
                <a:lumMod val="104000"/>
              </a:schemeClr>
            </a:solidFill>
            <a:ln w="9525" cap="flat" cmpd="sng" algn="ctr">
              <a:solidFill>
                <a:schemeClr val="accent2">
                  <a:shade val="95000"/>
                </a:schemeClr>
              </a:solidFill>
              <a:round/>
            </a:ln>
            <a:effectLst/>
          </c:spPr>
          <c:invertIfNegative val="0"/>
          <c:cat>
            <c:numRef>
              <c:f>Sheet1!$U$4:$U$22</c:f>
              <c:numCache>
                <c:formatCode>General</c:formatCode>
                <c:ptCount val="19"/>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numCache>
            </c:numRef>
          </c:cat>
          <c:val>
            <c:numRef>
              <c:f>Sheet1!$W$4:$W$22</c:f>
              <c:numCache>
                <c:formatCode>General</c:formatCode>
                <c:ptCount val="19"/>
                <c:pt idx="0">
                  <c:v>247900</c:v>
                </c:pt>
                <c:pt idx="1">
                  <c:v>247900</c:v>
                </c:pt>
                <c:pt idx="2">
                  <c:v>247900</c:v>
                </c:pt>
                <c:pt idx="3">
                  <c:v>247900</c:v>
                </c:pt>
                <c:pt idx="4">
                  <c:v>247900</c:v>
                </c:pt>
                <c:pt idx="5">
                  <c:v>247900</c:v>
                </c:pt>
                <c:pt idx="6">
                  <c:v>247900</c:v>
                </c:pt>
                <c:pt idx="7">
                  <c:v>247900</c:v>
                </c:pt>
                <c:pt idx="8">
                  <c:v>247900</c:v>
                </c:pt>
                <c:pt idx="9">
                  <c:v>247900</c:v>
                </c:pt>
                <c:pt idx="10">
                  <c:v>247900</c:v>
                </c:pt>
                <c:pt idx="11">
                  <c:v>247900</c:v>
                </c:pt>
                <c:pt idx="12">
                  <c:v>247900</c:v>
                </c:pt>
                <c:pt idx="13">
                  <c:v>247900</c:v>
                </c:pt>
                <c:pt idx="14">
                  <c:v>247900</c:v>
                </c:pt>
                <c:pt idx="15">
                  <c:v>247900</c:v>
                </c:pt>
                <c:pt idx="16">
                  <c:v>247900</c:v>
                </c:pt>
                <c:pt idx="17">
                  <c:v>247900</c:v>
                </c:pt>
                <c:pt idx="18">
                  <c:v>247900</c:v>
                </c:pt>
              </c:numCache>
            </c:numRef>
          </c:val>
          <c:extLst>
            <c:ext xmlns:c16="http://schemas.microsoft.com/office/drawing/2014/chart" uri="{C3380CC4-5D6E-409C-BE32-E72D297353CC}">
              <c16:uniqueId val="{00000001-5A82-4D17-BD68-D90BA097EEC6}"/>
            </c:ext>
          </c:extLst>
        </c:ser>
        <c:ser>
          <c:idx val="2"/>
          <c:order val="2"/>
          <c:tx>
            <c:v>Reservoirs</c:v>
          </c:tx>
          <c:spPr>
            <a:solidFill>
              <a:schemeClr val="accent3">
                <a:tint val="70000"/>
                <a:lumMod val="104000"/>
              </a:schemeClr>
            </a:solidFill>
            <a:ln w="9525" cap="flat" cmpd="sng" algn="ctr">
              <a:solidFill>
                <a:schemeClr val="accent3">
                  <a:shade val="95000"/>
                </a:schemeClr>
              </a:solidFill>
              <a:round/>
            </a:ln>
            <a:effectLst/>
          </c:spPr>
          <c:invertIfNegative val="0"/>
          <c:cat>
            <c:numRef>
              <c:f>Sheet1!$U$4:$U$22</c:f>
              <c:numCache>
                <c:formatCode>General</c:formatCode>
                <c:ptCount val="19"/>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numCache>
            </c:numRef>
          </c:cat>
          <c:val>
            <c:numRef>
              <c:f>Sheet1!$X$4:$X$22</c:f>
              <c:numCache>
                <c:formatCode>General</c:formatCode>
                <c:ptCount val="19"/>
                <c:pt idx="0">
                  <c:v>155000</c:v>
                </c:pt>
                <c:pt idx="1">
                  <c:v>155000</c:v>
                </c:pt>
                <c:pt idx="3">
                  <c:v>155000</c:v>
                </c:pt>
                <c:pt idx="4">
                  <c:v>155000</c:v>
                </c:pt>
                <c:pt idx="6">
                  <c:v>124000</c:v>
                </c:pt>
                <c:pt idx="7">
                  <c:v>124000</c:v>
                </c:pt>
                <c:pt idx="8">
                  <c:v>103350</c:v>
                </c:pt>
                <c:pt idx="9">
                  <c:v>103350</c:v>
                </c:pt>
                <c:pt idx="10">
                  <c:v>103350</c:v>
                </c:pt>
                <c:pt idx="11">
                  <c:v>186000</c:v>
                </c:pt>
                <c:pt idx="13">
                  <c:v>92000</c:v>
                </c:pt>
                <c:pt idx="14">
                  <c:v>124000</c:v>
                </c:pt>
                <c:pt idx="16">
                  <c:v>124000</c:v>
                </c:pt>
                <c:pt idx="17">
                  <c:v>124000</c:v>
                </c:pt>
                <c:pt idx="18">
                  <c:v>124000</c:v>
                </c:pt>
              </c:numCache>
            </c:numRef>
          </c:val>
          <c:extLst>
            <c:ext xmlns:c16="http://schemas.microsoft.com/office/drawing/2014/chart" uri="{C3380CC4-5D6E-409C-BE32-E72D297353CC}">
              <c16:uniqueId val="{00000002-5A82-4D17-BD68-D90BA097EEC6}"/>
            </c:ext>
          </c:extLst>
        </c:ser>
        <c:ser>
          <c:idx val="3"/>
          <c:order val="3"/>
          <c:tx>
            <c:v>Trunk Lines</c:v>
          </c:tx>
          <c:spPr>
            <a:solidFill>
              <a:schemeClr val="accent4">
                <a:tint val="70000"/>
                <a:lumMod val="104000"/>
              </a:schemeClr>
            </a:solidFill>
            <a:ln w="9525" cap="flat" cmpd="sng" algn="ctr">
              <a:solidFill>
                <a:schemeClr val="accent4">
                  <a:shade val="95000"/>
                </a:schemeClr>
              </a:solidFill>
              <a:round/>
            </a:ln>
            <a:effectLst/>
          </c:spPr>
          <c:invertIfNegative val="0"/>
          <c:cat>
            <c:numRef>
              <c:f>Sheet1!$U$4:$U$22</c:f>
              <c:numCache>
                <c:formatCode>General</c:formatCode>
                <c:ptCount val="19"/>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numCache>
            </c:numRef>
          </c:cat>
          <c:val>
            <c:numRef>
              <c:f>Sheet1!$Y$4:$Y$21</c:f>
              <c:numCache>
                <c:formatCode>General</c:formatCode>
                <c:ptCount val="18"/>
                <c:pt idx="2">
                  <c:v>91000</c:v>
                </c:pt>
                <c:pt idx="5">
                  <c:v>100000</c:v>
                </c:pt>
                <c:pt idx="6">
                  <c:v>16500</c:v>
                </c:pt>
                <c:pt idx="7">
                  <c:v>16500</c:v>
                </c:pt>
                <c:pt idx="9">
                  <c:v>80500</c:v>
                </c:pt>
                <c:pt idx="10">
                  <c:v>80500</c:v>
                </c:pt>
                <c:pt idx="12">
                  <c:v>116000</c:v>
                </c:pt>
                <c:pt idx="13">
                  <c:v>75000</c:v>
                </c:pt>
                <c:pt idx="15">
                  <c:v>120000</c:v>
                </c:pt>
                <c:pt idx="16">
                  <c:v>15000</c:v>
                </c:pt>
                <c:pt idx="17">
                  <c:v>15000</c:v>
                </c:pt>
              </c:numCache>
            </c:numRef>
          </c:val>
          <c:extLst>
            <c:ext xmlns:c16="http://schemas.microsoft.com/office/drawing/2014/chart" uri="{C3380CC4-5D6E-409C-BE32-E72D297353CC}">
              <c16:uniqueId val="{00000003-5A82-4D17-BD68-D90BA097EEC6}"/>
            </c:ext>
          </c:extLst>
        </c:ser>
        <c:ser>
          <c:idx val="4"/>
          <c:order val="4"/>
          <c:tx>
            <c:v>Wells </c:v>
          </c:tx>
          <c:spPr>
            <a:solidFill>
              <a:schemeClr val="accent5">
                <a:tint val="70000"/>
                <a:lumMod val="104000"/>
              </a:schemeClr>
            </a:solidFill>
            <a:ln w="9525" cap="flat" cmpd="sng" algn="ctr">
              <a:solidFill>
                <a:schemeClr val="accent5">
                  <a:shade val="95000"/>
                </a:schemeClr>
              </a:solidFill>
              <a:round/>
            </a:ln>
            <a:effectLst/>
          </c:spPr>
          <c:invertIfNegative val="0"/>
          <c:cat>
            <c:numRef>
              <c:f>Sheet1!$U$4:$U$22</c:f>
              <c:numCache>
                <c:formatCode>General</c:formatCode>
                <c:ptCount val="19"/>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numCache>
            </c:numRef>
          </c:cat>
          <c:val>
            <c:numRef>
              <c:f>Sheet1!$AA$4:$AA$22</c:f>
              <c:numCache>
                <c:formatCode>General</c:formatCode>
                <c:ptCount val="19"/>
                <c:pt idx="2">
                  <c:v>70700</c:v>
                </c:pt>
                <c:pt idx="8">
                  <c:v>70700</c:v>
                </c:pt>
                <c:pt idx="12">
                  <c:v>70700</c:v>
                </c:pt>
                <c:pt idx="18">
                  <c:v>70700</c:v>
                </c:pt>
              </c:numCache>
            </c:numRef>
          </c:val>
          <c:extLst>
            <c:ext xmlns:c16="http://schemas.microsoft.com/office/drawing/2014/chart" uri="{C3380CC4-5D6E-409C-BE32-E72D297353CC}">
              <c16:uniqueId val="{00000004-5A82-4D17-BD68-D90BA097EEC6}"/>
            </c:ext>
          </c:extLst>
        </c:ser>
        <c:ser>
          <c:idx val="5"/>
          <c:order val="5"/>
          <c:tx>
            <c:v>Pumps</c:v>
          </c:tx>
          <c:spPr>
            <a:solidFill>
              <a:schemeClr val="accent6">
                <a:tint val="70000"/>
                <a:lumMod val="104000"/>
              </a:schemeClr>
            </a:solidFill>
            <a:ln w="9525" cap="flat" cmpd="sng" algn="ctr">
              <a:solidFill>
                <a:schemeClr val="accent6">
                  <a:shade val="95000"/>
                </a:schemeClr>
              </a:solidFill>
              <a:round/>
            </a:ln>
            <a:effectLst/>
          </c:spPr>
          <c:invertIfNegative val="0"/>
          <c:val>
            <c:numRef>
              <c:f>Sheet1!$Z$4:$Z$22</c:f>
              <c:numCache>
                <c:formatCode>General</c:formatCode>
                <c:ptCount val="19"/>
                <c:pt idx="2" formatCode="#,##0">
                  <c:v>475000</c:v>
                </c:pt>
                <c:pt idx="5" formatCode="#,##0">
                  <c:v>237000</c:v>
                </c:pt>
                <c:pt idx="7" formatCode="#,##0">
                  <c:v>237000</c:v>
                </c:pt>
                <c:pt idx="10" formatCode="#,##0">
                  <c:v>132000</c:v>
                </c:pt>
                <c:pt idx="12" formatCode="#,##0">
                  <c:v>475000</c:v>
                </c:pt>
                <c:pt idx="13" formatCode="#,##0">
                  <c:v>237000</c:v>
                </c:pt>
                <c:pt idx="15" formatCode="#,##0">
                  <c:v>176000</c:v>
                </c:pt>
                <c:pt idx="18" formatCode="#,##0">
                  <c:v>237000</c:v>
                </c:pt>
              </c:numCache>
            </c:numRef>
          </c:val>
          <c:extLst>
            <c:ext xmlns:c16="http://schemas.microsoft.com/office/drawing/2014/chart" uri="{C3380CC4-5D6E-409C-BE32-E72D297353CC}">
              <c16:uniqueId val="{00000005-5A82-4D17-BD68-D90BA097EEC6}"/>
            </c:ext>
          </c:extLst>
        </c:ser>
        <c:dLbls>
          <c:showLegendKey val="0"/>
          <c:showVal val="0"/>
          <c:showCatName val="0"/>
          <c:showSerName val="0"/>
          <c:showPercent val="0"/>
          <c:showBubbleSize val="0"/>
        </c:dLbls>
        <c:gapWidth val="150"/>
        <c:overlap val="100"/>
        <c:axId val="937993183"/>
        <c:axId val="937994847"/>
      </c:barChart>
      <c:catAx>
        <c:axId val="937993183"/>
        <c:scaling>
          <c:orientation val="minMax"/>
        </c:scaling>
        <c:delete val="0"/>
        <c:axPos val="b"/>
        <c:majorGridlines>
          <c:spPr>
            <a:ln w="9525" cap="flat" cmpd="sng" algn="ctr">
              <a:solidFill>
                <a:schemeClr val="tx1">
                  <a:lumMod val="15000"/>
                  <a:lumOff val="85000"/>
                </a:schemeClr>
              </a:solidFill>
              <a:round/>
            </a:ln>
            <a:effectLst/>
          </c:spPr>
        </c:majorGridlines>
        <c:minorGridlines>
          <c:spPr>
            <a:ln>
              <a:solidFill>
                <a:schemeClr val="tx1">
                  <a:lumMod val="5000"/>
                  <a:lumOff val="95000"/>
                </a:schemeClr>
              </a:solidFill>
            </a:ln>
            <a:effectLst/>
          </c:spPr>
        </c:minorGridlines>
        <c:title>
          <c:tx>
            <c:rich>
              <a:bodyPr rot="0" spcFirstLastPara="1" vertOverflow="ellipsis" vert="horz" wrap="square" anchor="ctr" anchorCtr="1"/>
              <a:lstStyle/>
              <a:p>
                <a:pPr>
                  <a:defRPr sz="1197" b="0" i="0" u="none" strike="noStrike" kern="1200" cap="all" baseline="0">
                    <a:solidFill>
                      <a:schemeClr val="tx1">
                        <a:lumMod val="50000"/>
                        <a:lumOff val="50000"/>
                      </a:schemeClr>
                    </a:solidFill>
                    <a:latin typeface="+mn-lt"/>
                    <a:ea typeface="+mn-ea"/>
                    <a:cs typeface="+mn-cs"/>
                  </a:defRPr>
                </a:pPr>
                <a:r>
                  <a:rPr lang="en-US"/>
                  <a:t>Time </a:t>
                </a:r>
              </a:p>
            </c:rich>
          </c:tx>
          <c:layout>
            <c:manualLayout>
              <c:xMode val="edge"/>
              <c:yMode val="edge"/>
              <c:x val="0.51952919528807096"/>
              <c:y val="0.90352203679261534"/>
            </c:manualLayout>
          </c:layout>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50000"/>
                      <a:lumOff val="50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937994847"/>
        <c:crosses val="autoZero"/>
        <c:auto val="1"/>
        <c:lblAlgn val="ctr"/>
        <c:lblOffset val="100"/>
        <c:noMultiLvlLbl val="0"/>
      </c:catAx>
      <c:valAx>
        <c:axId val="937994847"/>
        <c:scaling>
          <c:orientation val="minMax"/>
        </c:scaling>
        <c:delete val="0"/>
        <c:axPos val="l"/>
        <c:majorGridlines>
          <c:spPr>
            <a:ln w="9525" cap="flat" cmpd="sng" algn="ctr">
              <a:solidFill>
                <a:schemeClr val="tx1">
                  <a:lumMod val="15000"/>
                  <a:lumOff val="85000"/>
                </a:schemeClr>
              </a:solidFill>
              <a:round/>
            </a:ln>
            <a:effectLst/>
          </c:spPr>
        </c:majorGridlines>
        <c:minorGridlines>
          <c:spPr>
            <a:ln>
              <a:solidFill>
                <a:schemeClr val="tx1">
                  <a:lumMod val="5000"/>
                  <a:lumOff val="95000"/>
                </a:schemeClr>
              </a:solidFill>
            </a:ln>
            <a:effectLst/>
          </c:spPr>
        </c:minorGridlines>
        <c:title>
          <c:tx>
            <c:rich>
              <a:bodyPr rot="-5400000" spcFirstLastPara="1" vertOverflow="ellipsis" vert="horz" wrap="square" anchor="ctr" anchorCtr="1"/>
              <a:lstStyle/>
              <a:p>
                <a:pPr>
                  <a:defRPr sz="1197" b="0" i="0" u="none" strike="noStrike" kern="1200" cap="all" baseline="0">
                    <a:solidFill>
                      <a:schemeClr val="tx1">
                        <a:lumMod val="50000"/>
                        <a:lumOff val="50000"/>
                      </a:schemeClr>
                    </a:solidFill>
                    <a:latin typeface="+mn-lt"/>
                    <a:ea typeface="+mn-ea"/>
                    <a:cs typeface="+mn-cs"/>
                  </a:defRPr>
                </a:pPr>
                <a:r>
                  <a:rPr lang="en-US" dirty="0"/>
                  <a:t>Cost (€)</a:t>
                </a:r>
              </a:p>
            </c:rich>
          </c:tx>
          <c:layout>
            <c:manualLayout>
              <c:xMode val="edge"/>
              <c:yMode val="edge"/>
              <c:x val="5.8755674947544946E-2"/>
              <c:y val="0.34796091394823836"/>
            </c:manualLayout>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50000"/>
                      <a:lumOff val="50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50000"/>
                    <a:lumOff val="50000"/>
                  </a:schemeClr>
                </a:solidFill>
                <a:latin typeface="+mn-lt"/>
                <a:ea typeface="+mn-ea"/>
                <a:cs typeface="+mn-cs"/>
              </a:defRPr>
            </a:pPr>
            <a:endParaRPr lang="en-US"/>
          </a:p>
        </c:txPr>
        <c:crossAx val="937993183"/>
        <c:crosses val="autoZero"/>
        <c:crossBetween val="between"/>
      </c:valAx>
      <c:spPr>
        <a:noFill/>
        <a:ln>
          <a:noFill/>
        </a:ln>
        <a:effectLst/>
      </c:spPr>
    </c:plotArea>
    <c:legend>
      <c:legendPos val="b"/>
      <c:layout>
        <c:manualLayout>
          <c:xMode val="edge"/>
          <c:yMode val="edge"/>
          <c:x val="0.18069217376451613"/>
          <c:y val="0.95293555259383977"/>
          <c:w val="0.75693794484892363"/>
          <c:h val="4.706444740616022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5/19/2016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7731" y="2562179"/>
            <a:ext cx="9594376" cy="1946322"/>
          </a:xfrm>
        </p:spPr>
        <p:txBody>
          <a:bodyPr>
            <a:normAutofit/>
          </a:bodyPr>
          <a:lstStyle/>
          <a:p>
            <a:pPr algn="ctr"/>
            <a:r>
              <a:rPr lang="en-US" sz="3600"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Development of </a:t>
            </a:r>
            <a:r>
              <a:rPr lang="en-US" sz="3600" dirty="0">
                <a:solidFill>
                  <a:schemeClr val="bg2">
                    <a:lumMod val="25000"/>
                  </a:schemeClr>
                </a:solidFill>
                <a:effectLst>
                  <a:outerShdw blurRad="38100" dist="38100" dir="2700000" algn="tl">
                    <a:srgbClr val="000000">
                      <a:alpha val="43137"/>
                    </a:srgbClr>
                  </a:outerShdw>
                </a:effectLst>
                <a:latin typeface="Baskerville Old Face" panose="02020602080505020303" pitchFamily="18" charset="0"/>
              </a:rPr>
              <a:t>a Facility Master Plan for Nablus City with Emphasis on Khalit Alamod Water Distribution Zone </a:t>
            </a:r>
            <a:endParaRPr lang="en-US" sz="3600" dirty="0">
              <a:solidFill>
                <a:schemeClr val="bg2">
                  <a:lumMod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Picture 3" descr="logo"/>
          <p:cNvPicPr/>
          <p:nvPr/>
        </p:nvPicPr>
        <p:blipFill>
          <a:blip r:embed="rId2"/>
          <a:srcRect/>
          <a:stretch>
            <a:fillRect/>
          </a:stretch>
        </p:blipFill>
        <p:spPr bwMode="auto">
          <a:xfrm>
            <a:off x="4981781" y="293654"/>
            <a:ext cx="2196941" cy="1985522"/>
          </a:xfrm>
          <a:prstGeom prst="rect">
            <a:avLst/>
          </a:prstGeom>
          <a:noFill/>
          <a:ln w="9525">
            <a:noFill/>
            <a:miter lim="800000"/>
            <a:headEnd/>
            <a:tailEnd/>
          </a:ln>
        </p:spPr>
      </p:pic>
      <p:sp>
        <p:nvSpPr>
          <p:cNvPr id="5" name="Subtitle 2"/>
          <p:cNvSpPr>
            <a:spLocks noGrp="1"/>
          </p:cNvSpPr>
          <p:nvPr>
            <p:ph type="subTitle" idx="1"/>
          </p:nvPr>
        </p:nvSpPr>
        <p:spPr>
          <a:xfrm>
            <a:off x="1856095" y="4508501"/>
            <a:ext cx="3875088" cy="2349499"/>
          </a:xfrm>
        </p:spPr>
        <p:txBody>
          <a:bodyPr>
            <a:noAutofit/>
          </a:bodyPr>
          <a:lstStyle/>
          <a:p>
            <a:pPr algn="l"/>
            <a:r>
              <a:rPr lang="en-US" sz="2400" b="1" cap="none" dirty="0">
                <a:solidFill>
                  <a:schemeClr val="bg2">
                    <a:lumMod val="25000"/>
                  </a:schemeClr>
                </a:solidFill>
                <a:effectLst>
                  <a:outerShdw blurRad="38100" dist="38100" dir="2700000" algn="tl">
                    <a:srgbClr val="000000">
                      <a:alpha val="43137"/>
                    </a:srgbClr>
                  </a:outerShdw>
                </a:effectLst>
                <a:latin typeface="Baskerville Old Face" panose="02020602080505020303" pitchFamily="18" charset="0"/>
              </a:rPr>
              <a:t>Prepared By </a:t>
            </a:r>
            <a:r>
              <a:rPr lang="en-US" sz="2400" b="1" dirty="0">
                <a:solidFill>
                  <a:schemeClr val="bg2">
                    <a:lumMod val="25000"/>
                  </a:schemeClr>
                </a:solidFill>
                <a:effectLst>
                  <a:outerShdw blurRad="38100" dist="38100" dir="2700000" algn="tl">
                    <a:srgbClr val="000000">
                      <a:alpha val="43137"/>
                    </a:srgbClr>
                  </a:outerShdw>
                </a:effectLst>
                <a:latin typeface="Baskerville Old Face" panose="02020602080505020303" pitchFamily="18" charset="0"/>
              </a:rPr>
              <a:t>: </a:t>
            </a:r>
          </a:p>
          <a:p>
            <a:pPr marL="342900" indent="-342900" algn="l">
              <a:buBlip>
                <a:blip r:embed="rId3"/>
              </a:buBlip>
            </a:pPr>
            <a:r>
              <a:rPr lang="en-US" sz="2400" cap="none" dirty="0">
                <a:solidFill>
                  <a:schemeClr val="bg2">
                    <a:lumMod val="25000"/>
                  </a:schemeClr>
                </a:solidFill>
                <a:effectLst>
                  <a:outerShdw blurRad="38100" dist="38100" dir="2700000" algn="tl">
                    <a:srgbClr val="000000">
                      <a:alpha val="43137"/>
                    </a:srgbClr>
                  </a:outerShdw>
                </a:effectLst>
                <a:latin typeface="Baskerville Old Face" panose="02020602080505020303" pitchFamily="18" charset="0"/>
              </a:rPr>
              <a:t>Amjad Abdullatef Abuzant.</a:t>
            </a:r>
          </a:p>
          <a:p>
            <a:pPr marL="342900" indent="-342900" algn="l">
              <a:buBlip>
                <a:blip r:embed="rId3"/>
              </a:buBlip>
            </a:pPr>
            <a:r>
              <a:rPr lang="en-US" sz="2400" cap="none" dirty="0">
                <a:solidFill>
                  <a:schemeClr val="bg2">
                    <a:lumMod val="25000"/>
                  </a:schemeClr>
                </a:solidFill>
                <a:effectLst>
                  <a:outerShdw blurRad="38100" dist="38100" dir="2700000" algn="tl">
                    <a:srgbClr val="000000">
                      <a:alpha val="43137"/>
                    </a:srgbClr>
                  </a:outerShdw>
                </a:effectLst>
                <a:latin typeface="Baskerville Old Face" panose="02020602080505020303" pitchFamily="18" charset="0"/>
              </a:rPr>
              <a:t>Ahmad Ayman Jury.</a:t>
            </a:r>
          </a:p>
          <a:p>
            <a:pPr marL="342900" indent="-342900" algn="l">
              <a:buBlip>
                <a:blip r:embed="rId3"/>
              </a:buBlip>
            </a:pPr>
            <a:r>
              <a:rPr lang="en-US" sz="2400" cap="none" dirty="0">
                <a:solidFill>
                  <a:schemeClr val="bg2">
                    <a:lumMod val="25000"/>
                  </a:schemeClr>
                </a:solidFill>
                <a:effectLst>
                  <a:outerShdw blurRad="38100" dist="38100" dir="2700000" algn="tl">
                    <a:srgbClr val="000000">
                      <a:alpha val="43137"/>
                    </a:srgbClr>
                  </a:outerShdw>
                </a:effectLst>
                <a:latin typeface="Baskerville Old Face" panose="02020602080505020303" pitchFamily="18" charset="0"/>
              </a:rPr>
              <a:t>Sajed Aladden Shakhsher.</a:t>
            </a:r>
          </a:p>
        </p:txBody>
      </p:sp>
      <p:sp>
        <p:nvSpPr>
          <p:cNvPr id="6" name="TextBox 5"/>
          <p:cNvSpPr txBox="1"/>
          <p:nvPr/>
        </p:nvSpPr>
        <p:spPr>
          <a:xfrm>
            <a:off x="7543002" y="4612943"/>
            <a:ext cx="3187700" cy="1200329"/>
          </a:xfrm>
          <a:prstGeom prst="rect">
            <a:avLst/>
          </a:prstGeom>
          <a:noFill/>
        </p:spPr>
        <p:txBody>
          <a:bodyPr wrap="square" rtlCol="0">
            <a:spAutoFit/>
          </a:bodyPr>
          <a:lstStyle/>
          <a:p>
            <a:r>
              <a:rPr lang="en-US" sz="2400" b="1" dirty="0">
                <a:solidFill>
                  <a:schemeClr val="bg2">
                    <a:lumMod val="25000"/>
                  </a:schemeClr>
                </a:solidFill>
                <a:effectLst>
                  <a:outerShdw blurRad="38100" dist="38100" dir="2700000" algn="tl">
                    <a:srgbClr val="000000">
                      <a:alpha val="43137"/>
                    </a:srgbClr>
                  </a:outerShdw>
                </a:effectLst>
                <a:latin typeface="Baskerville Old Face" panose="02020602080505020303" pitchFamily="18" charset="0"/>
              </a:rPr>
              <a:t>Under Supervision of:</a:t>
            </a:r>
          </a:p>
          <a:p>
            <a:endParaRPr lang="en-US" sz="2400" dirty="0">
              <a:solidFill>
                <a:schemeClr val="bg2">
                  <a:lumMod val="25000"/>
                </a:schemeClr>
              </a:solidFill>
              <a:effectLst>
                <a:outerShdw blurRad="38100" dist="38100" dir="2700000" algn="tl">
                  <a:srgbClr val="000000">
                    <a:alpha val="43137"/>
                  </a:srgbClr>
                </a:outerShdw>
              </a:effectLst>
              <a:latin typeface="Baskerville Old Face" panose="02020602080505020303" pitchFamily="18" charset="0"/>
            </a:endParaRPr>
          </a:p>
          <a:p>
            <a:pPr marL="342900" indent="-342900">
              <a:buBlip>
                <a:blip r:embed="rId3"/>
              </a:buBlip>
            </a:pPr>
            <a:r>
              <a:rPr lang="en-US" sz="2400" dirty="0">
                <a:solidFill>
                  <a:schemeClr val="bg2">
                    <a:lumMod val="25000"/>
                  </a:schemeClr>
                </a:solidFill>
                <a:effectLst>
                  <a:outerShdw blurRad="38100" dist="38100" dir="2700000" algn="tl">
                    <a:srgbClr val="000000">
                      <a:alpha val="43137"/>
                    </a:srgbClr>
                  </a:outerShdw>
                </a:effectLst>
                <a:latin typeface="Baskerville Old Face" panose="02020602080505020303" pitchFamily="18" charset="0"/>
              </a:rPr>
              <a:t>Dr. Anan F. Jayyousi</a:t>
            </a:r>
          </a:p>
        </p:txBody>
      </p:sp>
    </p:spTree>
    <p:extLst>
      <p:ext uri="{BB962C8B-B14F-4D97-AF65-F5344CB8AC3E}">
        <p14:creationId xmlns:p14="http://schemas.microsoft.com/office/powerpoint/2010/main" val="3191125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87108" y="645814"/>
            <a:ext cx="4982683" cy="800850"/>
          </a:xfrm>
        </p:spPr>
        <p:txBody>
          <a:bodyPr/>
          <a:lstStyle/>
          <a:p>
            <a:r>
              <a:rPr lang="en-GB" b="1" cap="none" dirty="0">
                <a:solidFill>
                  <a:schemeClr val="tx2">
                    <a:lumMod val="75000"/>
                  </a:schemeClr>
                </a:solidFill>
                <a:latin typeface="Times New Roman" panose="02020603050405020304" pitchFamily="18" charset="0"/>
                <a:cs typeface="Times New Roman" panose="02020603050405020304" pitchFamily="18" charset="0"/>
              </a:rPr>
              <a:t>Main Future Needs </a:t>
            </a:r>
            <a:endParaRPr lang="en-US" b="1" cap="none"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5" name="Content Placeholder 2"/>
          <p:cNvSpPr>
            <a:spLocks noGrp="1"/>
          </p:cNvSpPr>
          <p:nvPr>
            <p:ph sz="quarter" idx="4294967295"/>
          </p:nvPr>
        </p:nvSpPr>
        <p:spPr>
          <a:xfrm>
            <a:off x="1909435" y="2503570"/>
            <a:ext cx="8026135" cy="3298939"/>
          </a:xfrm>
          <a:prstGeom prst="rect">
            <a:avLst/>
          </a:prstGeom>
        </p:spPr>
        <p:txBody>
          <a:bodyPr>
            <a:normAutofit/>
          </a:bodyPr>
          <a:lstStyle/>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Pop. 2034: </a:t>
            </a:r>
            <a:r>
              <a:rPr lang="en-GB" sz="2400" cap="none" dirty="0">
                <a:latin typeface="Times New Roman" panose="02020603050405020304" pitchFamily="18" charset="0"/>
                <a:cs typeface="Times New Roman" panose="02020603050405020304" pitchFamily="18" charset="0"/>
              </a:rPr>
              <a:t>287,300 Capita.</a:t>
            </a:r>
          </a:p>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Standard Per Capita Consumption: </a:t>
            </a:r>
            <a:r>
              <a:rPr lang="en-GB" sz="2400" cap="none" dirty="0">
                <a:latin typeface="Times New Roman" panose="02020603050405020304" pitchFamily="18" charset="0"/>
                <a:cs typeface="Times New Roman" panose="02020603050405020304" pitchFamily="18" charset="0"/>
              </a:rPr>
              <a:t>120 L/C/Day (PWA).</a:t>
            </a:r>
          </a:p>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Standard Water Loss: </a:t>
            </a:r>
            <a:r>
              <a:rPr lang="en-GB" sz="2400" cap="none" dirty="0">
                <a:latin typeface="Times New Roman" panose="02020603050405020304" pitchFamily="18" charset="0"/>
                <a:cs typeface="Times New Roman" panose="02020603050405020304" pitchFamily="18" charset="0"/>
              </a:rPr>
              <a:t>15%.</a:t>
            </a:r>
          </a:p>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Future Demand: </a:t>
            </a:r>
            <a:r>
              <a:rPr lang="en-GB" sz="2400" cap="none" dirty="0">
                <a:latin typeface="Times New Roman" panose="02020603050405020304" pitchFamily="18" charset="0"/>
                <a:cs typeface="Times New Roman" panose="02020603050405020304" pitchFamily="18" charset="0"/>
              </a:rPr>
              <a:t>141.2 L/C/Day.</a:t>
            </a:r>
          </a:p>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Total Future Demand: </a:t>
            </a:r>
            <a:r>
              <a:rPr lang="en-GB" sz="2400" cap="none" dirty="0">
                <a:latin typeface="Times New Roman" panose="02020603050405020304" pitchFamily="18" charset="0"/>
                <a:cs typeface="Times New Roman" panose="02020603050405020304" pitchFamily="18" charset="0"/>
              </a:rPr>
              <a:t>14,803,500</a:t>
            </a:r>
            <a:r>
              <a:rPr lang="en-US" sz="2400" cap="none" dirty="0">
                <a:latin typeface="Times New Roman" panose="02020603050405020304" pitchFamily="18" charset="0"/>
                <a:cs typeface="Times New Roman" panose="02020603050405020304" pitchFamily="18" charset="0"/>
              </a:rPr>
              <a:t>m</a:t>
            </a:r>
            <a:r>
              <a:rPr lang="en-US" sz="2400" cap="none" baseline="30000" dirty="0">
                <a:latin typeface="Times New Roman" panose="02020603050405020304" pitchFamily="18" charset="0"/>
                <a:cs typeface="Times New Roman" panose="02020603050405020304" pitchFamily="18" charset="0"/>
              </a:rPr>
              <a:t>3</a:t>
            </a:r>
            <a:r>
              <a:rPr lang="en-GB" sz="2400" b="1" cap="none" dirty="0">
                <a:latin typeface="Times New Roman" panose="02020603050405020304" pitchFamily="18" charset="0"/>
                <a:cs typeface="Times New Roman" panose="02020603050405020304" pitchFamily="18" charset="0"/>
              </a:rPr>
              <a:t>.</a:t>
            </a:r>
          </a:p>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Additional Needed Quantities: </a:t>
            </a:r>
            <a:r>
              <a:rPr lang="en-GB" sz="2400" cap="none" dirty="0">
                <a:latin typeface="Times New Roman" panose="02020603050405020304" pitchFamily="18" charset="0"/>
                <a:cs typeface="Times New Roman" panose="02020603050405020304" pitchFamily="18" charset="0"/>
              </a:rPr>
              <a:t>8.1MCM.</a:t>
            </a:r>
          </a:p>
          <a:p>
            <a:endParaRPr lang="en-GB" dirty="0"/>
          </a:p>
          <a:p>
            <a:endParaRPr lang="en-US" dirty="0"/>
          </a:p>
        </p:txBody>
      </p:sp>
    </p:spTree>
    <p:extLst>
      <p:ext uri="{BB962C8B-B14F-4D97-AF65-F5344CB8AC3E}">
        <p14:creationId xmlns:p14="http://schemas.microsoft.com/office/powerpoint/2010/main" val="988348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7"/>
          <p:cNvPicPr>
            <a:picLocks noGrp="1" noChangeAspect="1"/>
          </p:cNvPicPr>
          <p:nvPr>
            <p:ph sz="quarter" idx="4294967295"/>
          </p:nvPr>
        </p:nvPicPr>
        <p:blipFill>
          <a:blip r:embed="rId2" cstate="hqprint">
            <a:extLst>
              <a:ext uri="{28A0092B-C50C-407E-A947-70E740481C1C}">
                <a14:useLocalDpi xmlns:a14="http://schemas.microsoft.com/office/drawing/2010/main"/>
              </a:ext>
            </a:extLst>
          </a:blip>
          <a:stretch>
            <a:fillRect/>
          </a:stretch>
        </p:blipFill>
        <p:spPr>
          <a:xfrm>
            <a:off x="1880937" y="27296"/>
            <a:ext cx="9698831" cy="6858000"/>
          </a:xfrm>
          <a:prstGeom prst="rect">
            <a:avLst/>
          </a:prstGeom>
          <a:ln>
            <a:noFill/>
          </a:ln>
          <a:effectLst>
            <a:softEdge rad="317500"/>
          </a:effectLst>
        </p:spPr>
      </p:pic>
    </p:spTree>
    <p:extLst>
      <p:ext uri="{BB962C8B-B14F-4D97-AF65-F5344CB8AC3E}">
        <p14:creationId xmlns:p14="http://schemas.microsoft.com/office/powerpoint/2010/main" val="3446683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79176" y="618518"/>
            <a:ext cx="5090615" cy="1278522"/>
          </a:xfrm>
        </p:spPr>
        <p:txBody>
          <a:bodyPr/>
          <a:lstStyle/>
          <a:p>
            <a:r>
              <a:rPr lang="en-GB" b="1" cap="none" dirty="0">
                <a:solidFill>
                  <a:schemeClr val="tx2">
                    <a:lumMod val="75000"/>
                  </a:schemeClr>
                </a:solidFill>
                <a:latin typeface="Times New Roman" panose="02020603050405020304" pitchFamily="18" charset="0"/>
                <a:cs typeface="Times New Roman" panose="02020603050405020304" pitchFamily="18" charset="0"/>
              </a:rPr>
              <a:t>General Characteristics </a:t>
            </a:r>
            <a:endParaRPr lang="en-US" b="1" cap="none"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quarter" idx="4294967295"/>
          </p:nvPr>
        </p:nvSpPr>
        <p:spPr>
          <a:xfrm>
            <a:off x="1910686" y="2367092"/>
            <a:ext cx="9366913" cy="3424107"/>
          </a:xfrm>
          <a:prstGeom prst="rect">
            <a:avLst/>
          </a:prstGeom>
        </p:spPr>
        <p:txBody>
          <a:bodyPr/>
          <a:lstStyle/>
          <a:p>
            <a:r>
              <a:rPr lang="en-GB" sz="2400" b="1" cap="none" dirty="0">
                <a:latin typeface="Times New Roman" panose="02020603050405020304" pitchFamily="18" charset="0"/>
                <a:cs typeface="Times New Roman" panose="02020603050405020304" pitchFamily="18" charset="0"/>
              </a:rPr>
              <a:t>Location: </a:t>
            </a:r>
            <a:r>
              <a:rPr lang="en-GB" sz="2400" cap="none" dirty="0">
                <a:latin typeface="Times New Roman" panose="02020603050405020304" pitchFamily="18" charset="0"/>
                <a:cs typeface="Times New Roman" panose="02020603050405020304" pitchFamily="18" charset="0"/>
              </a:rPr>
              <a:t>Southern Part Of The City.</a:t>
            </a:r>
          </a:p>
          <a:p>
            <a:r>
              <a:rPr lang="en-GB" sz="2400" b="1" cap="none" dirty="0">
                <a:latin typeface="Times New Roman" panose="02020603050405020304" pitchFamily="18" charset="0"/>
                <a:cs typeface="Times New Roman" panose="02020603050405020304" pitchFamily="18" charset="0"/>
              </a:rPr>
              <a:t>Area: </a:t>
            </a:r>
            <a:r>
              <a:rPr lang="en-GB" sz="2400" cap="none" dirty="0">
                <a:latin typeface="Times New Roman" panose="02020603050405020304" pitchFamily="18" charset="0"/>
                <a:cs typeface="Times New Roman" panose="02020603050405020304" pitchFamily="18" charset="0"/>
              </a:rPr>
              <a:t>0.31</a:t>
            </a:r>
            <a:r>
              <a:rPr lang="en-US" sz="2400" cap="none" dirty="0">
                <a:latin typeface="Times New Roman" panose="02020603050405020304" pitchFamily="18" charset="0"/>
                <a:cs typeface="Times New Roman" panose="02020603050405020304" pitchFamily="18" charset="0"/>
              </a:rPr>
              <a:t> Km</a:t>
            </a:r>
            <a:r>
              <a:rPr lang="en-US" sz="2400" cap="none" baseline="30000" dirty="0">
                <a:latin typeface="Times New Roman" panose="02020603050405020304" pitchFamily="18" charset="0"/>
                <a:cs typeface="Times New Roman" panose="02020603050405020304" pitchFamily="18" charset="0"/>
              </a:rPr>
              <a:t>2</a:t>
            </a:r>
            <a:r>
              <a:rPr lang="en-GB" sz="2400" cap="none" dirty="0">
                <a:latin typeface="Times New Roman" panose="02020603050405020304" pitchFamily="18" charset="0"/>
                <a:cs typeface="Times New Roman" panose="02020603050405020304" pitchFamily="18" charset="0"/>
              </a:rPr>
              <a:t>.</a:t>
            </a:r>
          </a:p>
          <a:p>
            <a:r>
              <a:rPr lang="en-GB" sz="2400" b="1" cap="none" dirty="0">
                <a:latin typeface="Times New Roman" panose="02020603050405020304" pitchFamily="18" charset="0"/>
                <a:cs typeface="Times New Roman" panose="02020603050405020304" pitchFamily="18" charset="0"/>
              </a:rPr>
              <a:t>No. Of Meters</a:t>
            </a:r>
            <a:r>
              <a:rPr lang="en-GB" sz="2400" b="1" cap="none" baseline="-25000" dirty="0">
                <a:latin typeface="Times New Roman" panose="02020603050405020304" pitchFamily="18" charset="0"/>
                <a:cs typeface="Times New Roman" panose="02020603050405020304" pitchFamily="18" charset="0"/>
              </a:rPr>
              <a:t>2014</a:t>
            </a:r>
            <a:r>
              <a:rPr lang="en-GB" sz="2400" b="1" cap="none" dirty="0">
                <a:latin typeface="Times New Roman" panose="02020603050405020304" pitchFamily="18" charset="0"/>
                <a:cs typeface="Times New Roman" panose="02020603050405020304" pitchFamily="18" charset="0"/>
              </a:rPr>
              <a:t>: </a:t>
            </a:r>
            <a:r>
              <a:rPr lang="en-GB" sz="2400" cap="none" dirty="0">
                <a:latin typeface="Times New Roman" panose="02020603050405020304" pitchFamily="18" charset="0"/>
                <a:cs typeface="Times New Roman" panose="02020603050405020304" pitchFamily="18" charset="0"/>
              </a:rPr>
              <a:t>1,270 Meter.</a:t>
            </a:r>
          </a:p>
          <a:p>
            <a:r>
              <a:rPr lang="en-GB" sz="2400" b="1" cap="none" dirty="0">
                <a:latin typeface="Times New Roman" panose="02020603050405020304" pitchFamily="18" charset="0"/>
                <a:cs typeface="Times New Roman" panose="02020603050405020304" pitchFamily="18" charset="0"/>
              </a:rPr>
              <a:t>Population</a:t>
            </a:r>
            <a:r>
              <a:rPr lang="en-GB" sz="2400" b="1" cap="none" baseline="-25000" dirty="0">
                <a:latin typeface="Times New Roman" panose="02020603050405020304" pitchFamily="18" charset="0"/>
                <a:cs typeface="Times New Roman" panose="02020603050405020304" pitchFamily="18" charset="0"/>
              </a:rPr>
              <a:t>2014</a:t>
            </a:r>
            <a:r>
              <a:rPr lang="en-GB" sz="2400" b="1" cap="none" dirty="0">
                <a:latin typeface="Times New Roman" panose="02020603050405020304" pitchFamily="18" charset="0"/>
                <a:cs typeface="Times New Roman" panose="02020603050405020304" pitchFamily="18" charset="0"/>
              </a:rPr>
              <a:t>: </a:t>
            </a:r>
            <a:r>
              <a:rPr lang="en-GB" sz="2400" cap="none" dirty="0">
                <a:latin typeface="Times New Roman" panose="02020603050405020304" pitchFamily="18" charset="0"/>
                <a:cs typeface="Times New Roman" panose="02020603050405020304" pitchFamily="18" charset="0"/>
              </a:rPr>
              <a:t>6,340 Capita.</a:t>
            </a:r>
          </a:p>
          <a:p>
            <a:r>
              <a:rPr lang="en-GB" sz="2400" b="1" cap="none" dirty="0">
                <a:latin typeface="Times New Roman" panose="02020603050405020304" pitchFamily="18" charset="0"/>
                <a:cs typeface="Times New Roman" panose="02020603050405020304" pitchFamily="18" charset="0"/>
              </a:rPr>
              <a:t>Elevation Difference: </a:t>
            </a:r>
            <a:r>
              <a:rPr lang="en-GB" sz="2400" cap="none" dirty="0">
                <a:latin typeface="Times New Roman" panose="02020603050405020304" pitchFamily="18" charset="0"/>
                <a:cs typeface="Times New Roman" panose="02020603050405020304" pitchFamily="18" charset="0"/>
              </a:rPr>
              <a:t>105 M (Resource – Highest Point).</a:t>
            </a:r>
          </a:p>
          <a:p>
            <a:endParaRPr lang="en-US" dirty="0"/>
          </a:p>
        </p:txBody>
      </p:sp>
    </p:spTree>
    <p:extLst>
      <p:ext uri="{BB962C8B-B14F-4D97-AF65-F5344CB8AC3E}">
        <p14:creationId xmlns:p14="http://schemas.microsoft.com/office/powerpoint/2010/main" val="892935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306471" y="659461"/>
            <a:ext cx="4612943" cy="910032"/>
          </a:xfrm>
        </p:spPr>
        <p:txBody>
          <a:bodyPr/>
          <a:lstStyle/>
          <a:p>
            <a:r>
              <a:rPr lang="en-GB" b="1" cap="none" dirty="0">
                <a:solidFill>
                  <a:schemeClr val="tx2">
                    <a:lumMod val="75000"/>
                  </a:schemeClr>
                </a:solidFill>
                <a:latin typeface="Times New Roman" panose="02020603050405020304" pitchFamily="18" charset="0"/>
                <a:cs typeface="Times New Roman" panose="02020603050405020304" pitchFamily="18" charset="0"/>
              </a:rPr>
              <a:t>Water Conditions </a:t>
            </a:r>
            <a:endParaRPr lang="en-US" b="1" cap="none"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5" name="Content Placeholder 2"/>
          <p:cNvSpPr>
            <a:spLocks noGrp="1"/>
          </p:cNvSpPr>
          <p:nvPr>
            <p:ph sz="quarter" idx="4294967295"/>
          </p:nvPr>
        </p:nvSpPr>
        <p:spPr>
          <a:xfrm>
            <a:off x="2306471" y="2435331"/>
            <a:ext cx="6988280" cy="3424107"/>
          </a:xfrm>
          <a:prstGeom prst="rect">
            <a:avLst/>
          </a:prstGeom>
        </p:spPr>
        <p:txBody>
          <a:bodyPr/>
          <a:lstStyle/>
          <a:p>
            <a:r>
              <a:rPr lang="en-GB" sz="2400" b="1" cap="none" dirty="0">
                <a:latin typeface="Times New Roman" panose="02020603050405020304" pitchFamily="18" charset="0"/>
                <a:cs typeface="Times New Roman" panose="02020603050405020304" pitchFamily="18" charset="0"/>
              </a:rPr>
              <a:t>Water Source:</a:t>
            </a:r>
            <a:r>
              <a:rPr lang="en-GB" sz="2400" cap="none" dirty="0">
                <a:latin typeface="Times New Roman" panose="02020603050405020304" pitchFamily="18" charset="0"/>
                <a:cs typeface="Times New Roman" panose="02020603050405020304" pitchFamily="18" charset="0"/>
              </a:rPr>
              <a:t> Ein Dafna Reservoir.</a:t>
            </a:r>
          </a:p>
          <a:p>
            <a:r>
              <a:rPr lang="en-GB" sz="2400" b="1" cap="none" dirty="0">
                <a:latin typeface="Times New Roman" panose="02020603050405020304" pitchFamily="18" charset="0"/>
                <a:cs typeface="Times New Roman" panose="02020603050405020304" pitchFamily="18" charset="0"/>
              </a:rPr>
              <a:t>Water Supplied: </a:t>
            </a:r>
            <a:r>
              <a:rPr lang="en-GB" sz="2400" cap="none" dirty="0">
                <a:latin typeface="Times New Roman" panose="02020603050405020304" pitchFamily="18" charset="0"/>
                <a:cs typeface="Times New Roman" panose="02020603050405020304" pitchFamily="18" charset="0"/>
              </a:rPr>
              <a:t>312,800 </a:t>
            </a:r>
            <a:r>
              <a:rPr lang="en-US" sz="2400" cap="none" dirty="0">
                <a:latin typeface="Times New Roman" panose="02020603050405020304" pitchFamily="18" charset="0"/>
                <a:cs typeface="Times New Roman" panose="02020603050405020304" pitchFamily="18" charset="0"/>
              </a:rPr>
              <a:t>M</a:t>
            </a:r>
            <a:r>
              <a:rPr lang="en-US" sz="2400" cap="none" baseline="30000" dirty="0">
                <a:latin typeface="Times New Roman" panose="02020603050405020304" pitchFamily="18" charset="0"/>
                <a:cs typeface="Times New Roman" panose="02020603050405020304" pitchFamily="18" charset="0"/>
              </a:rPr>
              <a:t>3</a:t>
            </a:r>
            <a:r>
              <a:rPr lang="en-GB" sz="2400" cap="none" dirty="0">
                <a:latin typeface="Times New Roman" panose="02020603050405020304" pitchFamily="18" charset="0"/>
                <a:cs typeface="Times New Roman" panose="02020603050405020304" pitchFamily="18" charset="0"/>
              </a:rPr>
              <a:t>/year.</a:t>
            </a:r>
          </a:p>
          <a:p>
            <a:r>
              <a:rPr lang="en-GB" sz="2400" b="1" cap="none" dirty="0">
                <a:latin typeface="Times New Roman" panose="02020603050405020304" pitchFamily="18" charset="0"/>
                <a:cs typeface="Times New Roman" panose="02020603050405020304" pitchFamily="18" charset="0"/>
              </a:rPr>
              <a:t>Water Consumed: </a:t>
            </a:r>
            <a:r>
              <a:rPr lang="en-GB" sz="2400" cap="none" dirty="0">
                <a:latin typeface="Times New Roman" panose="02020603050405020304" pitchFamily="18" charset="0"/>
                <a:cs typeface="Times New Roman" panose="02020603050405020304" pitchFamily="18" charset="0"/>
              </a:rPr>
              <a:t>170,500 </a:t>
            </a:r>
            <a:r>
              <a:rPr lang="en-US" sz="2400" cap="none" dirty="0">
                <a:latin typeface="Times New Roman" panose="02020603050405020304" pitchFamily="18" charset="0"/>
                <a:cs typeface="Times New Roman" panose="02020603050405020304" pitchFamily="18" charset="0"/>
              </a:rPr>
              <a:t>M</a:t>
            </a:r>
            <a:r>
              <a:rPr lang="en-US" sz="2400" cap="none" baseline="30000" dirty="0">
                <a:latin typeface="Times New Roman" panose="02020603050405020304" pitchFamily="18" charset="0"/>
                <a:cs typeface="Times New Roman" panose="02020603050405020304" pitchFamily="18" charset="0"/>
              </a:rPr>
              <a:t>3</a:t>
            </a:r>
            <a:r>
              <a:rPr lang="en-GB" sz="2400" cap="none" dirty="0">
                <a:latin typeface="Times New Roman" panose="02020603050405020304" pitchFamily="18" charset="0"/>
                <a:cs typeface="Times New Roman" panose="02020603050405020304" pitchFamily="18" charset="0"/>
              </a:rPr>
              <a:t>/year.</a:t>
            </a:r>
          </a:p>
          <a:p>
            <a:r>
              <a:rPr lang="en-GB" sz="2400" b="1" cap="none" dirty="0">
                <a:latin typeface="Times New Roman" panose="02020603050405020304" pitchFamily="18" charset="0"/>
                <a:cs typeface="Times New Roman" panose="02020603050405020304" pitchFamily="18" charset="0"/>
              </a:rPr>
              <a:t>UFW: </a:t>
            </a:r>
            <a:r>
              <a:rPr lang="en-GB" sz="2400" cap="none" dirty="0">
                <a:latin typeface="Times New Roman" panose="02020603050405020304" pitchFamily="18" charset="0"/>
                <a:cs typeface="Times New Roman" panose="02020603050405020304" pitchFamily="18" charset="0"/>
              </a:rPr>
              <a:t>45.5%.</a:t>
            </a:r>
          </a:p>
          <a:p>
            <a:r>
              <a:rPr lang="en-GB" sz="2400" b="1" cap="none" dirty="0">
                <a:latin typeface="Times New Roman" panose="02020603050405020304" pitchFamily="18" charset="0"/>
                <a:cs typeface="Times New Roman" panose="02020603050405020304" pitchFamily="18" charset="0"/>
              </a:rPr>
              <a:t>Per Capita Consumption: </a:t>
            </a:r>
            <a:r>
              <a:rPr lang="en-GB" sz="2400" cap="none" dirty="0">
                <a:latin typeface="Times New Roman" panose="02020603050405020304" pitchFamily="18" charset="0"/>
                <a:cs typeface="Times New Roman" panose="02020603050405020304" pitchFamily="18" charset="0"/>
              </a:rPr>
              <a:t>74 L/C/Day.</a:t>
            </a:r>
          </a:p>
          <a:p>
            <a:r>
              <a:rPr lang="en-GB" sz="2400" b="1" cap="none" dirty="0">
                <a:latin typeface="Times New Roman" panose="02020603050405020304" pitchFamily="18" charset="0"/>
                <a:cs typeface="Times New Roman" panose="02020603050405020304" pitchFamily="18" charset="0"/>
              </a:rPr>
              <a:t>Hourly Peak Factor: </a:t>
            </a:r>
            <a:r>
              <a:rPr lang="en-GB" sz="2400" cap="none" dirty="0">
                <a:latin typeface="Times New Roman" panose="02020603050405020304" pitchFamily="18" charset="0"/>
                <a:cs typeface="Times New Roman" panose="02020603050405020304" pitchFamily="18" charset="0"/>
              </a:rPr>
              <a:t>1.36.</a:t>
            </a:r>
          </a:p>
          <a:p>
            <a:endParaRPr lang="en-US" dirty="0"/>
          </a:p>
        </p:txBody>
      </p:sp>
    </p:spTree>
    <p:extLst>
      <p:ext uri="{BB962C8B-B14F-4D97-AF65-F5344CB8AC3E}">
        <p14:creationId xmlns:p14="http://schemas.microsoft.com/office/powerpoint/2010/main" val="236426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Existing Network Condition</a:t>
            </a:r>
          </a:p>
        </p:txBody>
      </p:sp>
      <p:sp>
        <p:nvSpPr>
          <p:cNvPr id="3" name="Content Placeholder 2"/>
          <p:cNvSpPr>
            <a:spLocks noGrp="1"/>
          </p:cNvSpPr>
          <p:nvPr>
            <p:ph idx="1"/>
          </p:nvPr>
        </p:nvSpPr>
        <p:spPr/>
        <p:txBody>
          <a:bodyPr/>
          <a:lstStyle/>
          <a:p>
            <a:r>
              <a:rPr lang="en-US" sz="2000" b="1" dirty="0">
                <a:latin typeface="Times New Roman" panose="02020603050405020304" pitchFamily="18" charset="0"/>
                <a:cs typeface="Times New Roman" panose="02020603050405020304" pitchFamily="18" charset="0"/>
              </a:rPr>
              <a:t>Age: </a:t>
            </a:r>
            <a:r>
              <a:rPr lang="en-US" sz="2000" dirty="0">
                <a:latin typeface="Times New Roman" panose="02020603050405020304" pitchFamily="18" charset="0"/>
                <a:cs typeface="Times New Roman" panose="02020603050405020304" pitchFamily="18" charset="0"/>
              </a:rPr>
              <a:t>(1952-2014).</a:t>
            </a:r>
          </a:p>
          <a:p>
            <a:r>
              <a:rPr lang="en-US" sz="2000" b="1" dirty="0">
                <a:latin typeface="Times New Roman" panose="02020603050405020304" pitchFamily="18" charset="0"/>
                <a:cs typeface="Times New Roman" panose="02020603050405020304" pitchFamily="18" charset="0"/>
              </a:rPr>
              <a:t>Length: </a:t>
            </a:r>
            <a:r>
              <a:rPr lang="en-US" sz="2000" dirty="0">
                <a:latin typeface="Times New Roman" panose="02020603050405020304" pitchFamily="18" charset="0"/>
                <a:cs typeface="Times New Roman" panose="02020603050405020304" pitchFamily="18" charset="0"/>
              </a:rPr>
              <a:t>10,650 m. </a:t>
            </a:r>
          </a:p>
          <a:p>
            <a:r>
              <a:rPr lang="en-US" sz="2000" b="1" dirty="0">
                <a:latin typeface="Times New Roman" panose="02020603050405020304" pitchFamily="18" charset="0"/>
                <a:cs typeface="Times New Roman" panose="02020603050405020304" pitchFamily="18" charset="0"/>
              </a:rPr>
              <a:t>Diameter:</a:t>
            </a:r>
            <a:r>
              <a:rPr lang="en-US" sz="2000" dirty="0">
                <a:latin typeface="Times New Roman" panose="02020603050405020304" pitchFamily="18" charset="0"/>
                <a:cs typeface="Times New Roman" panose="02020603050405020304" pitchFamily="18" charset="0"/>
              </a:rPr>
              <a:t> 0.5”-8”.</a:t>
            </a:r>
          </a:p>
          <a:p>
            <a:r>
              <a:rPr lang="en-US" sz="2000" b="1" dirty="0">
                <a:latin typeface="Times New Roman" panose="02020603050405020304" pitchFamily="18" charset="0"/>
                <a:cs typeface="Times New Roman" panose="02020603050405020304" pitchFamily="18" charset="0"/>
              </a:rPr>
              <a:t>Materials: </a:t>
            </a:r>
            <a:r>
              <a:rPr lang="en-US" sz="2000" dirty="0">
                <a:latin typeface="Times New Roman" panose="02020603050405020304" pitchFamily="18" charset="0"/>
                <a:cs typeface="Times New Roman" panose="02020603050405020304" pitchFamily="18" charset="0"/>
              </a:rPr>
              <a:t>HDPE, Polypropylene, Steel And Ductile Iron.</a:t>
            </a:r>
          </a:p>
          <a:p>
            <a:endParaRPr lang="en-US" dirty="0"/>
          </a:p>
        </p:txBody>
      </p:sp>
    </p:spTree>
    <p:extLst>
      <p:ext uri="{BB962C8B-B14F-4D97-AF65-F5344CB8AC3E}">
        <p14:creationId xmlns:p14="http://schemas.microsoft.com/office/powerpoint/2010/main" val="546644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Network Hydraulic Analysis </a:t>
            </a:r>
          </a:p>
        </p:txBody>
      </p:sp>
      <p:sp>
        <p:nvSpPr>
          <p:cNvPr id="3" name="Content Placeholder 2"/>
          <p:cNvSpPr>
            <a:spLocks noGrp="1"/>
          </p:cNvSpPr>
          <p:nvPr>
            <p:ph idx="1"/>
          </p:nvPr>
        </p:nvSpPr>
        <p:spPr>
          <a:xfrm>
            <a:off x="2425439" y="5511421"/>
            <a:ext cx="8915400" cy="1346579"/>
          </a:xfrm>
        </p:spPr>
        <p:txBody>
          <a:bodyPr>
            <a:normAutofit fontScale="85000" lnSpcReduction="20000"/>
          </a:bodyPr>
          <a:lstStyle/>
          <a:p>
            <a:r>
              <a:rPr lang="en-US" sz="2400" dirty="0">
                <a:latin typeface="Times New Roman" panose="02020603050405020304" pitchFamily="18" charset="0"/>
                <a:cs typeface="Times New Roman" panose="02020603050405020304" pitchFamily="18" charset="0"/>
              </a:rPr>
              <a:t>Water supply was 24 hrs. every 4 days.</a:t>
            </a:r>
          </a:p>
          <a:p>
            <a:r>
              <a:rPr lang="en-US" sz="2400" dirty="0">
                <a:latin typeface="Times New Roman" panose="02020603050405020304" pitchFamily="18" charset="0"/>
                <a:cs typeface="Times New Roman" panose="02020603050405020304" pitchFamily="18" charset="0"/>
              </a:rPr>
              <a:t>Junctions demand was estimated using both Thiessen Polygons &amp; Ortho map.</a:t>
            </a:r>
          </a:p>
          <a:p>
            <a:endParaRPr lang="en-US" dirty="0"/>
          </a:p>
          <a:p>
            <a:pPr marL="0" indent="0">
              <a:buNone/>
            </a:pPr>
            <a:r>
              <a:rPr lang="en-US" dirty="0"/>
              <a:t> </a:t>
            </a:r>
          </a:p>
          <a:p>
            <a:endParaRPr lang="en-US" dirty="0"/>
          </a:p>
        </p:txBody>
      </p:sp>
      <p:pic>
        <p:nvPicPr>
          <p:cNvPr id="5" name="Picture 4"/>
          <p:cNvPicPr>
            <a:picLocks noChangeAspect="1"/>
          </p:cNvPicPr>
          <p:nvPr/>
        </p:nvPicPr>
        <p:blipFill>
          <a:blip r:embed="rId2"/>
          <a:stretch>
            <a:fillRect/>
          </a:stretch>
        </p:blipFill>
        <p:spPr>
          <a:xfrm>
            <a:off x="1828800" y="1633822"/>
            <a:ext cx="8510090" cy="346869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52609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993511329"/>
              </p:ext>
            </p:extLst>
          </p:nvPr>
        </p:nvGraphicFramePr>
        <p:xfrm>
          <a:off x="523090" y="1632665"/>
          <a:ext cx="5454629" cy="401127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1758399279"/>
              </p:ext>
            </p:extLst>
          </p:nvPr>
        </p:nvGraphicFramePr>
        <p:xfrm>
          <a:off x="5718412" y="1632665"/>
          <a:ext cx="6196083" cy="401127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988860" y="655092"/>
            <a:ext cx="3562066" cy="646331"/>
          </a:xfrm>
          <a:prstGeom prst="rect">
            <a:avLst/>
          </a:prstGeom>
          <a:noFill/>
        </p:spPr>
        <p:txBody>
          <a:bodyPr wrap="square" rtlCol="0">
            <a:spAutoFit/>
          </a:bodyPr>
          <a:lstStyle/>
          <a:p>
            <a:r>
              <a:rPr lang="en-US" sz="3600" dirty="0">
                <a:solidFill>
                  <a:schemeClr val="tx2">
                    <a:lumMod val="75000"/>
                  </a:schemeClr>
                </a:solidFill>
                <a:latin typeface="Times New Roman" panose="02020603050405020304" pitchFamily="18" charset="0"/>
                <a:cs typeface="Times New Roman" panose="02020603050405020304" pitchFamily="18" charset="0"/>
              </a:rPr>
              <a:t>Results</a:t>
            </a:r>
            <a:r>
              <a:rPr lang="en-US" dirty="0"/>
              <a:t> </a:t>
            </a:r>
          </a:p>
        </p:txBody>
      </p:sp>
    </p:spTree>
    <p:extLst>
      <p:ext uri="{BB962C8B-B14F-4D97-AF65-F5344CB8AC3E}">
        <p14:creationId xmlns:p14="http://schemas.microsoft.com/office/powerpoint/2010/main" val="2719192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01131" y="618518"/>
            <a:ext cx="3999418" cy="1114748"/>
          </a:xfrm>
        </p:spPr>
        <p:txBody>
          <a:bodyPr/>
          <a:lstStyle/>
          <a:p>
            <a:r>
              <a:rPr lang="en-GB" cap="none" dirty="0">
                <a:solidFill>
                  <a:schemeClr val="tx2">
                    <a:lumMod val="75000"/>
                  </a:schemeClr>
                </a:solidFill>
                <a:latin typeface="Times New Roman" panose="02020603050405020304" pitchFamily="18" charset="0"/>
                <a:cs typeface="Times New Roman" panose="02020603050405020304" pitchFamily="18" charset="0"/>
              </a:rPr>
              <a:t>Main Problems </a:t>
            </a:r>
            <a:endParaRPr lang="en-US" cap="none"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5" name="Content Placeholder 2"/>
          <p:cNvSpPr>
            <a:spLocks noGrp="1"/>
          </p:cNvSpPr>
          <p:nvPr>
            <p:ph sz="quarter" idx="4294967295"/>
          </p:nvPr>
        </p:nvSpPr>
        <p:spPr>
          <a:xfrm>
            <a:off x="1991947" y="2380740"/>
            <a:ext cx="5132184" cy="3424107"/>
          </a:xfrm>
          <a:prstGeom prst="rect">
            <a:avLst/>
          </a:prstGeom>
        </p:spPr>
        <p:txBody>
          <a:bodyPr/>
          <a:lstStyle/>
          <a:p>
            <a:pPr marL="457200" indent="-457200">
              <a:buFont typeface="+mj-lt"/>
              <a:buAutoNum type="arabicPeriod"/>
            </a:pPr>
            <a:r>
              <a:rPr lang="en-GB" sz="2000" cap="none" dirty="0">
                <a:latin typeface="Times New Roman" panose="02020603050405020304" pitchFamily="18" charset="0"/>
                <a:cs typeface="Times New Roman" panose="02020603050405020304" pitchFamily="18" charset="0"/>
              </a:rPr>
              <a:t>Uncounted For Water (UFW).</a:t>
            </a:r>
          </a:p>
          <a:p>
            <a:pPr marL="457200" indent="-457200">
              <a:buFont typeface="+mj-lt"/>
              <a:buAutoNum type="arabicPeriod"/>
            </a:pPr>
            <a:r>
              <a:rPr lang="en-GB" sz="2000" cap="none" dirty="0">
                <a:latin typeface="Times New Roman" panose="02020603050405020304" pitchFamily="18" charset="0"/>
                <a:cs typeface="Times New Roman" panose="02020603050405020304" pitchFamily="18" charset="0"/>
              </a:rPr>
              <a:t>Water Resources.</a:t>
            </a:r>
          </a:p>
          <a:p>
            <a:pPr marL="457200" indent="-457200">
              <a:buFont typeface="+mj-lt"/>
              <a:buAutoNum type="arabicPeriod"/>
            </a:pPr>
            <a:r>
              <a:rPr lang="en-GB" sz="2000" cap="none" dirty="0">
                <a:latin typeface="Times New Roman" panose="02020603050405020304" pitchFamily="18" charset="0"/>
                <a:cs typeface="Times New Roman" panose="02020603050405020304" pitchFamily="18" charset="0"/>
              </a:rPr>
              <a:t>Reservoir Capacity.</a:t>
            </a:r>
          </a:p>
          <a:p>
            <a:pPr marL="457200" indent="-457200">
              <a:buFont typeface="+mj-lt"/>
              <a:buAutoNum type="arabicPeriod"/>
            </a:pPr>
            <a:r>
              <a:rPr lang="en-GB" sz="2000" cap="none" dirty="0">
                <a:latin typeface="Times New Roman" panose="02020603050405020304" pitchFamily="18" charset="0"/>
                <a:cs typeface="Times New Roman" panose="02020603050405020304" pitchFamily="18" charset="0"/>
              </a:rPr>
              <a:t>Water Network.</a:t>
            </a:r>
          </a:p>
          <a:p>
            <a:pPr marL="457200" indent="-457200">
              <a:buFont typeface="+mj-lt"/>
              <a:buAutoNum type="arabicPeriod"/>
            </a:pPr>
            <a:r>
              <a:rPr lang="en-GB" sz="2000" cap="none" dirty="0">
                <a:latin typeface="Times New Roman" panose="02020603050405020304" pitchFamily="18" charset="0"/>
                <a:cs typeface="Times New Roman" panose="02020603050405020304" pitchFamily="18" charset="0"/>
              </a:rPr>
              <a:t>Pumping.</a:t>
            </a:r>
          </a:p>
          <a:p>
            <a:pPr marL="457200" indent="-457200">
              <a:buFont typeface="+mj-lt"/>
              <a:buAutoNum type="arabicPeriod"/>
            </a:pPr>
            <a:r>
              <a:rPr lang="en-GB" sz="2000" cap="none" dirty="0">
                <a:latin typeface="Times New Roman" panose="02020603050405020304" pitchFamily="18" charset="0"/>
                <a:cs typeface="Times New Roman" panose="02020603050405020304" pitchFamily="18" charset="0"/>
              </a:rPr>
              <a:t>House Connections.</a:t>
            </a:r>
          </a:p>
          <a:p>
            <a:pPr marL="457200" indent="-457200">
              <a:buFont typeface="+mj-lt"/>
              <a:buAutoNum type="arabicPeriod"/>
            </a:pPr>
            <a:endParaRPr lang="en-US" dirty="0"/>
          </a:p>
        </p:txBody>
      </p:sp>
    </p:spTree>
    <p:extLst>
      <p:ext uri="{BB962C8B-B14F-4D97-AF65-F5344CB8AC3E}">
        <p14:creationId xmlns:p14="http://schemas.microsoft.com/office/powerpoint/2010/main" val="287236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Future Water Demand for the Zone</a:t>
            </a:r>
          </a:p>
        </p:txBody>
      </p:sp>
      <p:sp>
        <p:nvSpPr>
          <p:cNvPr id="3" name="Content Placeholder 2"/>
          <p:cNvSpPr>
            <a:spLocks noGrp="1"/>
          </p:cNvSpPr>
          <p:nvPr>
            <p:ph idx="1"/>
          </p:nvPr>
        </p:nvSpPr>
        <p:spPr/>
        <p:txBody>
          <a:bodyPr/>
          <a:lstStyle/>
          <a:p>
            <a:r>
              <a:rPr lang="en-GB" sz="2000" b="1" dirty="0">
                <a:latin typeface="Times New Roman" panose="02020603050405020304" pitchFamily="18" charset="0"/>
                <a:cs typeface="Times New Roman" panose="02020603050405020304" pitchFamily="18" charset="0"/>
              </a:rPr>
              <a:t>Population</a:t>
            </a:r>
            <a:r>
              <a:rPr lang="en-GB" sz="2000" b="1" baseline="-25000" dirty="0">
                <a:latin typeface="Times New Roman" panose="02020603050405020304" pitchFamily="18" charset="0"/>
                <a:cs typeface="Times New Roman" panose="02020603050405020304" pitchFamily="18" charset="0"/>
              </a:rPr>
              <a:t>2034</a:t>
            </a:r>
            <a:r>
              <a:rPr lang="en-GB" sz="2000" b="1" dirty="0">
                <a:latin typeface="Times New Roman" panose="02020603050405020304" pitchFamily="18" charset="0"/>
                <a:cs typeface="Times New Roman" panose="02020603050405020304" pitchFamily="18" charset="0"/>
              </a:rPr>
              <a:t>: </a:t>
            </a:r>
            <a:r>
              <a:rPr lang="en-GB" sz="2000" dirty="0">
                <a:latin typeface="Times New Roman" panose="02020603050405020304" pitchFamily="18" charset="0"/>
                <a:cs typeface="Times New Roman" panose="02020603050405020304" pitchFamily="18" charset="0"/>
              </a:rPr>
              <a:t>10,000 c</a:t>
            </a:r>
          </a:p>
          <a:p>
            <a:r>
              <a:rPr lang="en-GB" sz="2000" b="1" dirty="0">
                <a:latin typeface="Times New Roman" panose="02020603050405020304" pitchFamily="18" charset="0"/>
                <a:cs typeface="Times New Roman" panose="02020603050405020304" pitchFamily="18" charset="0"/>
              </a:rPr>
              <a:t>Saturation Pop.: </a:t>
            </a:r>
            <a:r>
              <a:rPr lang="en-GB" sz="2000" dirty="0">
                <a:latin typeface="Times New Roman" panose="02020603050405020304" pitchFamily="18" charset="0"/>
                <a:cs typeface="Times New Roman" panose="02020603050405020304" pitchFamily="18" charset="0"/>
              </a:rPr>
              <a:t>12,400 c</a:t>
            </a:r>
          </a:p>
          <a:p>
            <a:r>
              <a:rPr lang="en-GB" sz="2000" b="1" dirty="0">
                <a:latin typeface="Times New Roman" panose="02020603050405020304" pitchFamily="18" charset="0"/>
                <a:cs typeface="Times New Roman" panose="02020603050405020304" pitchFamily="18" charset="0"/>
              </a:rPr>
              <a:t>Future Demand: </a:t>
            </a:r>
            <a:r>
              <a:rPr lang="en-GB" sz="2000" dirty="0">
                <a:latin typeface="Times New Roman" panose="02020603050405020304" pitchFamily="18" charset="0"/>
                <a:cs typeface="Times New Roman" panose="02020603050405020304" pitchFamily="18" charset="0"/>
              </a:rPr>
              <a:t>515,400 m</a:t>
            </a:r>
            <a:r>
              <a:rPr lang="en-GB" sz="2000" baseline="30000" dirty="0">
                <a:latin typeface="Times New Roman" panose="02020603050405020304" pitchFamily="18" charset="0"/>
                <a:cs typeface="Times New Roman" panose="02020603050405020304" pitchFamily="18" charset="0"/>
              </a:rPr>
              <a:t>3</a:t>
            </a:r>
            <a:r>
              <a:rPr lang="en-GB" sz="2000" dirty="0">
                <a:latin typeface="Times New Roman" panose="02020603050405020304" pitchFamily="18" charset="0"/>
                <a:cs typeface="Times New Roman" panose="02020603050405020304" pitchFamily="18" charset="0"/>
              </a:rPr>
              <a:t>/year </a:t>
            </a:r>
            <a:r>
              <a:rPr lang="en-GB" sz="2000" dirty="0">
                <a:latin typeface="Times New Roman" panose="02020603050405020304" pitchFamily="18" charset="0"/>
                <a:cs typeface="Times New Roman" panose="02020603050405020304" pitchFamily="18" charset="0"/>
                <a:sym typeface="Wingdings" panose="05000000000000000000" pitchFamily="2" charset="2"/>
              </a:rPr>
              <a:t> 1412 </a:t>
            </a:r>
            <a:r>
              <a:rPr lang="en-GB" sz="2000" dirty="0">
                <a:latin typeface="Times New Roman" panose="02020603050405020304" pitchFamily="18" charset="0"/>
                <a:cs typeface="Times New Roman" panose="02020603050405020304" pitchFamily="18" charset="0"/>
              </a:rPr>
              <a:t>m</a:t>
            </a:r>
            <a:r>
              <a:rPr lang="en-GB" sz="2000" baseline="30000" dirty="0">
                <a:latin typeface="Times New Roman" panose="02020603050405020304" pitchFamily="18" charset="0"/>
                <a:cs typeface="Times New Roman" panose="02020603050405020304" pitchFamily="18" charset="0"/>
              </a:rPr>
              <a:t>3</a:t>
            </a:r>
            <a:r>
              <a:rPr lang="en-GB" sz="2000" dirty="0">
                <a:latin typeface="Times New Roman" panose="02020603050405020304" pitchFamily="18" charset="0"/>
                <a:cs typeface="Times New Roman" panose="02020603050405020304" pitchFamily="18" charset="0"/>
              </a:rPr>
              <a:t>/day</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Demand Pattern: </a:t>
            </a:r>
            <a:endParaRPr lang="en-US" sz="2000" b="1" dirty="0"/>
          </a:p>
          <a:p>
            <a:endParaRPr lang="en-GB"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5242749" y="3698543"/>
            <a:ext cx="6261863" cy="283191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694697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Expected Future Network </a:t>
            </a:r>
          </a:p>
        </p:txBody>
      </p:sp>
      <p:sp>
        <p:nvSpPr>
          <p:cNvPr id="3" name="Content Placeholder 2"/>
          <p:cNvSpPr>
            <a:spLocks noGrp="1"/>
          </p:cNvSpPr>
          <p:nvPr>
            <p:ph idx="1"/>
          </p:nvPr>
        </p:nvSpPr>
        <p:spPr>
          <a:xfrm>
            <a:off x="2589212" y="1555845"/>
            <a:ext cx="8915400" cy="5302155"/>
          </a:xfrm>
        </p:spPr>
        <p:txBody>
          <a:bodyPr>
            <a:normAutofit/>
          </a:bodyPr>
          <a:lstStyle/>
          <a:p>
            <a:r>
              <a:rPr lang="en-US" sz="2000" dirty="0">
                <a:latin typeface="Times New Roman" panose="02020603050405020304" pitchFamily="18" charset="0"/>
                <a:cs typeface="Times New Roman" panose="02020603050405020304" pitchFamily="18" charset="0"/>
              </a:rPr>
              <a:t>Proposed alternatives: </a:t>
            </a:r>
          </a:p>
          <a:p>
            <a:pPr marL="1201738">
              <a:buFont typeface="+mj-lt"/>
              <a:buAutoNum type="arabicPeriod"/>
            </a:pPr>
            <a:r>
              <a:rPr lang="en-US" sz="2000" dirty="0">
                <a:latin typeface="Times New Roman" panose="02020603050405020304" pitchFamily="18" charset="0"/>
                <a:cs typeface="Times New Roman" panose="02020603050405020304" pitchFamily="18" charset="0"/>
              </a:rPr>
              <a:t>Continuous Direct Pumping</a:t>
            </a:r>
          </a:p>
          <a:p>
            <a:pPr marL="1201738">
              <a:buFont typeface="+mj-lt"/>
              <a:buAutoNum type="arabicPeriod"/>
            </a:pPr>
            <a:r>
              <a:rPr lang="en-US" sz="2000" dirty="0">
                <a:latin typeface="Times New Roman" panose="02020603050405020304" pitchFamily="18" charset="0"/>
                <a:cs typeface="Times New Roman" panose="02020603050405020304" pitchFamily="18" charset="0"/>
              </a:rPr>
              <a:t>Gravity Flowing Network</a:t>
            </a:r>
          </a:p>
          <a:p>
            <a:r>
              <a:rPr lang="en-US" sz="2000" dirty="0">
                <a:latin typeface="Times New Roman" panose="02020603050405020304" pitchFamily="18" charset="0"/>
                <a:cs typeface="Times New Roman" panose="02020603050405020304" pitchFamily="18" charset="0"/>
              </a:rPr>
              <a:t>Multiple Criteria Decision Analysis.</a:t>
            </a: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Proposed Future Network: </a:t>
            </a:r>
            <a:r>
              <a:rPr lang="en-US" sz="2000" b="1" dirty="0">
                <a:latin typeface="Times New Roman" panose="02020603050405020304" pitchFamily="18" charset="0"/>
                <a:cs typeface="Times New Roman" panose="02020603050405020304" pitchFamily="18" charset="0"/>
              </a:rPr>
              <a:t>Gravity Flowing Network</a:t>
            </a:r>
            <a:r>
              <a:rPr lang="en-US" sz="2000" dirty="0">
                <a:latin typeface="Times New Roman" panose="02020603050405020304" pitchFamily="18" charset="0"/>
                <a:cs typeface="Times New Roman" panose="02020603050405020304" pitchFamily="18" charset="0"/>
              </a:rPr>
              <a:t>.</a:t>
            </a:r>
          </a:p>
        </p:txBody>
      </p:sp>
      <p:graphicFrame>
        <p:nvGraphicFramePr>
          <p:cNvPr id="5" name="Table 4"/>
          <p:cNvGraphicFramePr>
            <a:graphicFrameLocks noGrp="1"/>
          </p:cNvGraphicFramePr>
          <p:nvPr>
            <p:extLst>
              <p:ext uri="{D42A27DB-BD31-4B8C-83A1-F6EECF244321}">
                <p14:modId xmlns:p14="http://schemas.microsoft.com/office/powerpoint/2010/main" val="3397306141"/>
              </p:ext>
            </p:extLst>
          </p:nvPr>
        </p:nvGraphicFramePr>
        <p:xfrm>
          <a:off x="4094328" y="3459931"/>
          <a:ext cx="5823859" cy="2657153"/>
        </p:xfrm>
        <a:graphic>
          <a:graphicData uri="http://schemas.openxmlformats.org/drawingml/2006/table">
            <a:tbl>
              <a:tblPr firstRow="1" firstCol="1" bandRow="1">
                <a:tableStyleId>{8799B23B-EC83-4686-B30A-512413B5E67A}</a:tableStyleId>
              </a:tblPr>
              <a:tblGrid>
                <a:gridCol w="1898836">
                  <a:extLst>
                    <a:ext uri="{9D8B030D-6E8A-4147-A177-3AD203B41FA5}">
                      <a16:colId xmlns:a16="http://schemas.microsoft.com/office/drawing/2014/main" val="2160998621"/>
                    </a:ext>
                  </a:extLst>
                </a:gridCol>
                <a:gridCol w="1754271">
                  <a:extLst>
                    <a:ext uri="{9D8B030D-6E8A-4147-A177-3AD203B41FA5}">
                      <a16:colId xmlns:a16="http://schemas.microsoft.com/office/drawing/2014/main" val="3624370251"/>
                    </a:ext>
                  </a:extLst>
                </a:gridCol>
                <a:gridCol w="1130122">
                  <a:extLst>
                    <a:ext uri="{9D8B030D-6E8A-4147-A177-3AD203B41FA5}">
                      <a16:colId xmlns:a16="http://schemas.microsoft.com/office/drawing/2014/main" val="2767505726"/>
                    </a:ext>
                  </a:extLst>
                </a:gridCol>
                <a:gridCol w="1040630">
                  <a:extLst>
                    <a:ext uri="{9D8B030D-6E8A-4147-A177-3AD203B41FA5}">
                      <a16:colId xmlns:a16="http://schemas.microsoft.com/office/drawing/2014/main" val="3157534474"/>
                    </a:ext>
                  </a:extLst>
                </a:gridCol>
              </a:tblGrid>
              <a:tr h="413786">
                <a:tc gridSpan="2">
                  <a:txBody>
                    <a:bodyPr/>
                    <a:lstStyle/>
                    <a:p>
                      <a:pPr marL="0" marR="0">
                        <a:lnSpc>
                          <a:spcPct val="107000"/>
                        </a:lnSpc>
                        <a:spcBef>
                          <a:spcPts val="0"/>
                        </a:spcBef>
                        <a:spcAft>
                          <a:spcPts val="800"/>
                        </a:spcAft>
                      </a:pPr>
                      <a:r>
                        <a:rPr lang="en-US" sz="1600" dirty="0">
                          <a:effectLst/>
                          <a:latin typeface="Times New Roman" panose="02020603050405020304" pitchFamily="18" charset="0"/>
                          <a:cs typeface="Times New Roman" panose="02020603050405020304" pitchFamily="18" charset="0"/>
                        </a:rPr>
                        <a:t>Attribute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Weight of attribute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439174123"/>
                  </a:ext>
                </a:extLst>
              </a:tr>
              <a:tr h="413786">
                <a:tc gridSpan="2">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Process operational complexity</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15%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87585810"/>
                  </a:ext>
                </a:extLst>
              </a:tr>
              <a:tr h="214504">
                <a:tc gridSpan="2">
                  <a:txBody>
                    <a:bodyPr/>
                    <a:lstStyle/>
                    <a:p>
                      <a:pPr marL="0" marR="0">
                        <a:lnSpc>
                          <a:spcPct val="107000"/>
                        </a:lnSpc>
                        <a:spcBef>
                          <a:spcPts val="0"/>
                        </a:spcBef>
                        <a:spcAft>
                          <a:spcPts val="800"/>
                        </a:spcAft>
                      </a:pPr>
                      <a:r>
                        <a:rPr lang="en-US" sz="1600" dirty="0">
                          <a:effectLst/>
                          <a:latin typeface="Times New Roman" panose="02020603050405020304" pitchFamily="18" charset="0"/>
                          <a:cs typeface="Times New Roman" panose="02020603050405020304" pitchFamily="18" charset="0"/>
                        </a:rPr>
                        <a:t>Social aspects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10%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1087363284"/>
                  </a:ext>
                </a:extLst>
              </a:tr>
              <a:tr h="214504">
                <a:tc rowSpan="2">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Hydraulic</a:t>
                      </a:r>
                    </a:p>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aspects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Pressure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50%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15%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2406536"/>
                  </a:ext>
                </a:extLst>
              </a:tr>
              <a:tr h="326941">
                <a:tc vMerge="1">
                  <a:txBody>
                    <a:bodyPr/>
                    <a:lstStyle/>
                    <a:p>
                      <a:endParaRPr lang="en-US"/>
                    </a:p>
                  </a:txBody>
                  <a:tcPr/>
                </a:tc>
                <a:tc>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Velocity</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50%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15%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4389082"/>
                  </a:ext>
                </a:extLst>
              </a:tr>
              <a:tr h="423372">
                <a:tc gridSpan="2">
                  <a:txBody>
                    <a:bodyPr/>
                    <a:lstStyle/>
                    <a:p>
                      <a:pPr marL="0" marR="0">
                        <a:lnSpc>
                          <a:spcPct val="107000"/>
                        </a:lnSpc>
                        <a:spcBef>
                          <a:spcPts val="0"/>
                        </a:spcBef>
                        <a:spcAft>
                          <a:spcPts val="800"/>
                        </a:spcAft>
                      </a:pPr>
                      <a:r>
                        <a:rPr lang="en-US" sz="1600" dirty="0">
                          <a:effectLst/>
                          <a:latin typeface="Times New Roman" panose="02020603050405020304" pitchFamily="18" charset="0"/>
                          <a:cs typeface="Times New Roman" panose="02020603050405020304" pitchFamily="18" charset="0"/>
                        </a:rPr>
                        <a:t>Maintenance / Reliability of service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20%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216270892"/>
                  </a:ext>
                </a:extLst>
              </a:tr>
              <a:tr h="214504">
                <a:tc gridSpan="2">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Water quality</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20%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161072530"/>
                  </a:ext>
                </a:extLst>
              </a:tr>
              <a:tr h="214504">
                <a:tc gridSpan="2">
                  <a:txBody>
                    <a:bodyPr/>
                    <a:lstStyle/>
                    <a:p>
                      <a:pPr marL="0" marR="0">
                        <a:lnSpc>
                          <a:spcPct val="107000"/>
                        </a:lnSpc>
                        <a:spcBef>
                          <a:spcPts val="0"/>
                        </a:spcBef>
                        <a:spcAft>
                          <a:spcPts val="800"/>
                        </a:spcAft>
                      </a:pPr>
                      <a:r>
                        <a:rPr lang="en-US" sz="1600">
                          <a:effectLst/>
                          <a:latin typeface="Times New Roman" panose="02020603050405020304" pitchFamily="18" charset="0"/>
                          <a:cs typeface="Times New Roman" panose="02020603050405020304" pitchFamily="18" charset="0"/>
                        </a:rPr>
                        <a:t>Economic</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nSpc>
                          <a:spcPct val="107000"/>
                        </a:lnSpc>
                        <a:spcBef>
                          <a:spcPts val="0"/>
                        </a:spcBef>
                        <a:spcAft>
                          <a:spcPts val="800"/>
                        </a:spcAft>
                      </a:pPr>
                      <a:r>
                        <a:rPr lang="en-US" sz="1600" dirty="0">
                          <a:effectLst/>
                          <a:latin typeface="Times New Roman" panose="02020603050405020304" pitchFamily="18" charset="0"/>
                          <a:cs typeface="Times New Roman" panose="02020603050405020304" pitchFamily="18" charset="0"/>
                        </a:rPr>
                        <a:t>20%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extLst>
                  <a:ext uri="{0D108BD9-81ED-4DB2-BD59-A6C34878D82A}">
                    <a16:rowId xmlns:a16="http://schemas.microsoft.com/office/drawing/2014/main" val="1607225012"/>
                  </a:ext>
                </a:extLst>
              </a:tr>
            </a:tbl>
          </a:graphicData>
        </a:graphic>
      </p:graphicFrame>
    </p:spTree>
    <p:extLst>
      <p:ext uri="{BB962C8B-B14F-4D97-AF65-F5344CB8AC3E}">
        <p14:creationId xmlns:p14="http://schemas.microsoft.com/office/powerpoint/2010/main" val="570907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Outline</a:t>
            </a:r>
          </a:p>
        </p:txBody>
      </p:sp>
      <p:sp>
        <p:nvSpPr>
          <p:cNvPr id="3" name="Content Placeholder 2"/>
          <p:cNvSpPr>
            <a:spLocks noGrp="1"/>
          </p:cNvSpPr>
          <p:nvPr>
            <p:ph idx="1"/>
          </p:nvPr>
        </p:nvSpPr>
        <p:spPr/>
        <p:txBody>
          <a:bodyPr/>
          <a:lstStyle/>
          <a:p>
            <a:r>
              <a:rPr lang="en-US" sz="2000" dirty="0">
                <a:latin typeface="Times New Roman" panose="02020603050405020304" pitchFamily="18" charset="0"/>
                <a:cs typeface="Times New Roman" panose="02020603050405020304" pitchFamily="18" charset="0"/>
              </a:rPr>
              <a:t>Main characteristics of Nablus city.</a:t>
            </a:r>
          </a:p>
          <a:p>
            <a:r>
              <a:rPr lang="en-US" sz="2000" dirty="0">
                <a:latin typeface="Times New Roman" panose="02020603050405020304" pitchFamily="18" charset="0"/>
                <a:cs typeface="Times New Roman" panose="02020603050405020304" pitchFamily="18" charset="0"/>
              </a:rPr>
              <a:t>Analysis of the city’s water situation.</a:t>
            </a:r>
          </a:p>
          <a:p>
            <a:r>
              <a:rPr lang="en-US" sz="2000" dirty="0">
                <a:latin typeface="Times New Roman" panose="02020603050405020304" pitchFamily="18" charset="0"/>
                <a:cs typeface="Times New Roman" panose="02020603050405020304" pitchFamily="18" charset="0"/>
              </a:rPr>
              <a:t>Deep analysis of the critical zone (Khalit Alamod).</a:t>
            </a:r>
          </a:p>
          <a:p>
            <a:r>
              <a:rPr lang="en-US" sz="2000" dirty="0">
                <a:latin typeface="Times New Roman" panose="02020603050405020304" pitchFamily="18" charset="0"/>
                <a:cs typeface="Times New Roman" panose="02020603050405020304" pitchFamily="18" charset="0"/>
              </a:rPr>
              <a:t>Expected future network for Khalit Alamod.</a:t>
            </a:r>
          </a:p>
          <a:p>
            <a:r>
              <a:rPr lang="en-US" sz="2000" dirty="0">
                <a:latin typeface="Times New Roman" panose="02020603050405020304" pitchFamily="18" charset="0"/>
                <a:cs typeface="Times New Roman" panose="02020603050405020304" pitchFamily="18" charset="0"/>
              </a:rPr>
              <a:t>Generalizing the solution for the whole city of Nablus. </a:t>
            </a:r>
          </a:p>
          <a:p>
            <a:r>
              <a:rPr lang="en-US" sz="2000" dirty="0">
                <a:latin typeface="Times New Roman" panose="02020603050405020304" pitchFamily="18" charset="0"/>
                <a:cs typeface="Times New Roman" panose="02020603050405020304" pitchFamily="18" charset="0"/>
              </a:rPr>
              <a:t>Conclusion.</a:t>
            </a:r>
          </a:p>
          <a:p>
            <a:endParaRPr lang="en-US" dirty="0"/>
          </a:p>
          <a:p>
            <a:endParaRPr lang="en-US" dirty="0"/>
          </a:p>
          <a:p>
            <a:endParaRPr lang="en-US" dirty="0"/>
          </a:p>
        </p:txBody>
      </p:sp>
    </p:spTree>
    <p:extLst>
      <p:ext uri="{BB962C8B-B14F-4D97-AF65-F5344CB8AC3E}">
        <p14:creationId xmlns:p14="http://schemas.microsoft.com/office/powerpoint/2010/main" val="2102006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4353785" cy="863496"/>
          </a:xfrm>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Proposed Actions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55778109"/>
              </p:ext>
            </p:extLst>
          </p:nvPr>
        </p:nvGraphicFramePr>
        <p:xfrm>
          <a:off x="3575711" y="2252956"/>
          <a:ext cx="5936778" cy="2961517"/>
        </p:xfrm>
        <a:graphic>
          <a:graphicData uri="http://schemas.openxmlformats.org/drawingml/2006/table">
            <a:tbl>
              <a:tblPr firstRow="1" firstCol="1" bandRow="1">
                <a:tableStyleId>{8799B23B-EC83-4686-B30A-512413B5E67A}</a:tableStyleId>
              </a:tblPr>
              <a:tblGrid>
                <a:gridCol w="2968389">
                  <a:extLst>
                    <a:ext uri="{9D8B030D-6E8A-4147-A177-3AD203B41FA5}">
                      <a16:colId xmlns:a16="http://schemas.microsoft.com/office/drawing/2014/main" val="2804118524"/>
                    </a:ext>
                  </a:extLst>
                </a:gridCol>
                <a:gridCol w="2968389">
                  <a:extLst>
                    <a:ext uri="{9D8B030D-6E8A-4147-A177-3AD203B41FA5}">
                      <a16:colId xmlns:a16="http://schemas.microsoft.com/office/drawing/2014/main" val="2805013342"/>
                    </a:ext>
                  </a:extLst>
                </a:gridCol>
              </a:tblGrid>
              <a:tr h="587368">
                <a:tc>
                  <a:txBody>
                    <a:bodyPr/>
                    <a:lstStyle/>
                    <a:p>
                      <a:pPr marL="0" marR="54610" algn="l">
                        <a:lnSpc>
                          <a:spcPct val="150000"/>
                        </a:lnSpc>
                        <a:spcBef>
                          <a:spcPts val="0"/>
                        </a:spcBef>
                        <a:spcAft>
                          <a:spcPts val="0"/>
                        </a:spcAft>
                      </a:pPr>
                      <a:r>
                        <a:rPr lang="en-US" sz="2000" dirty="0">
                          <a:solidFill>
                            <a:schemeClr val="tx2">
                              <a:lumMod val="75000"/>
                            </a:schemeClr>
                          </a:solidFill>
                          <a:effectLst/>
                          <a:latin typeface="Times New Roman" panose="02020603050405020304" pitchFamily="18" charset="0"/>
                          <a:cs typeface="Times New Roman" panose="02020603050405020304" pitchFamily="18" charset="0"/>
                        </a:rPr>
                        <a:t>Proposed action</a:t>
                      </a:r>
                      <a:endParaRPr lang="en-US" sz="2000" dirty="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54610" algn="just">
                        <a:lnSpc>
                          <a:spcPct val="150000"/>
                        </a:lnSpc>
                        <a:spcBef>
                          <a:spcPts val="0"/>
                        </a:spcBef>
                        <a:spcAft>
                          <a:spcPts val="0"/>
                        </a:spcAft>
                      </a:pPr>
                      <a:r>
                        <a:rPr lang="en-US" sz="2000">
                          <a:solidFill>
                            <a:schemeClr val="tx2">
                              <a:lumMod val="75000"/>
                            </a:schemeClr>
                          </a:solidFill>
                          <a:effectLst/>
                          <a:latin typeface="Times New Roman" panose="02020603050405020304" pitchFamily="18" charset="0"/>
                          <a:cs typeface="Times New Roman" panose="02020603050405020304" pitchFamily="18" charset="0"/>
                        </a:rPr>
                        <a:t>Expected date (year)</a:t>
                      </a:r>
                      <a:endParaRPr lang="en-US" sz="200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97917096"/>
                  </a:ext>
                </a:extLst>
              </a:tr>
              <a:tr h="587368">
                <a:tc>
                  <a:txBody>
                    <a:bodyPr/>
                    <a:lstStyle/>
                    <a:p>
                      <a:pPr marL="0" marR="54610" algn="l">
                        <a:lnSpc>
                          <a:spcPct val="150000"/>
                        </a:lnSpc>
                        <a:spcBef>
                          <a:spcPts val="0"/>
                        </a:spcBef>
                        <a:spcAft>
                          <a:spcPts val="0"/>
                        </a:spcAft>
                      </a:pPr>
                      <a:r>
                        <a:rPr lang="en-US" sz="2000" b="0" dirty="0">
                          <a:solidFill>
                            <a:schemeClr val="tx2">
                              <a:lumMod val="75000"/>
                            </a:schemeClr>
                          </a:solidFill>
                          <a:effectLst/>
                          <a:latin typeface="Times New Roman" panose="02020603050405020304" pitchFamily="18" charset="0"/>
                          <a:cs typeface="Times New Roman" panose="02020603050405020304" pitchFamily="18" charset="0"/>
                        </a:rPr>
                        <a:t>New network</a:t>
                      </a:r>
                      <a:endParaRPr lang="en-US" sz="2000" b="0" dirty="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54610" algn="l">
                        <a:lnSpc>
                          <a:spcPct val="150000"/>
                        </a:lnSpc>
                        <a:spcBef>
                          <a:spcPts val="0"/>
                        </a:spcBef>
                        <a:spcAft>
                          <a:spcPts val="0"/>
                        </a:spcAft>
                      </a:pPr>
                      <a:r>
                        <a:rPr lang="en-US" sz="2000" dirty="0">
                          <a:solidFill>
                            <a:schemeClr val="tx2">
                              <a:lumMod val="75000"/>
                            </a:schemeClr>
                          </a:solidFill>
                          <a:effectLst/>
                          <a:latin typeface="Times New Roman" panose="02020603050405020304" pitchFamily="18" charset="0"/>
                          <a:cs typeface="Times New Roman" panose="02020603050405020304" pitchFamily="18" charset="0"/>
                        </a:rPr>
                        <a:t>2017-2018-2019-2020</a:t>
                      </a:r>
                      <a:endParaRPr lang="en-US" sz="2000" dirty="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75366914"/>
                  </a:ext>
                </a:extLst>
              </a:tr>
              <a:tr h="612045">
                <a:tc>
                  <a:txBody>
                    <a:bodyPr/>
                    <a:lstStyle/>
                    <a:p>
                      <a:pPr marL="0" marR="54610" algn="l">
                        <a:lnSpc>
                          <a:spcPct val="150000"/>
                        </a:lnSpc>
                        <a:spcBef>
                          <a:spcPts val="0"/>
                        </a:spcBef>
                        <a:spcAft>
                          <a:spcPts val="0"/>
                        </a:spcAft>
                      </a:pPr>
                      <a:r>
                        <a:rPr lang="en-US" sz="2000" b="0">
                          <a:solidFill>
                            <a:schemeClr val="tx2">
                              <a:lumMod val="75000"/>
                            </a:schemeClr>
                          </a:solidFill>
                          <a:effectLst/>
                          <a:latin typeface="Times New Roman" panose="02020603050405020304" pitchFamily="18" charset="0"/>
                          <a:cs typeface="Times New Roman" panose="02020603050405020304" pitchFamily="18" charset="0"/>
                        </a:rPr>
                        <a:t>New reservoir</a:t>
                      </a:r>
                      <a:endParaRPr lang="en-US" sz="2000" b="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54610" algn="l">
                        <a:lnSpc>
                          <a:spcPct val="150000"/>
                        </a:lnSpc>
                        <a:spcBef>
                          <a:spcPts val="0"/>
                        </a:spcBef>
                        <a:spcAft>
                          <a:spcPts val="0"/>
                        </a:spcAft>
                      </a:pPr>
                      <a:r>
                        <a:rPr lang="en-US" sz="2000">
                          <a:solidFill>
                            <a:schemeClr val="tx2">
                              <a:lumMod val="75000"/>
                            </a:schemeClr>
                          </a:solidFill>
                          <a:effectLst/>
                          <a:latin typeface="Times New Roman" panose="02020603050405020304" pitchFamily="18" charset="0"/>
                          <a:cs typeface="Times New Roman" panose="02020603050405020304" pitchFamily="18" charset="0"/>
                        </a:rPr>
                        <a:t>2017-2018</a:t>
                      </a:r>
                      <a:endParaRPr lang="en-US" sz="200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097350611"/>
                  </a:ext>
                </a:extLst>
              </a:tr>
              <a:tr h="587368">
                <a:tc>
                  <a:txBody>
                    <a:bodyPr/>
                    <a:lstStyle/>
                    <a:p>
                      <a:pPr marL="0" marR="54610" algn="l">
                        <a:lnSpc>
                          <a:spcPct val="150000"/>
                        </a:lnSpc>
                        <a:spcBef>
                          <a:spcPts val="0"/>
                        </a:spcBef>
                        <a:spcAft>
                          <a:spcPts val="0"/>
                        </a:spcAft>
                      </a:pPr>
                      <a:r>
                        <a:rPr lang="en-US" sz="2000" b="0" dirty="0">
                          <a:solidFill>
                            <a:schemeClr val="tx2">
                              <a:lumMod val="75000"/>
                            </a:schemeClr>
                          </a:solidFill>
                          <a:effectLst/>
                          <a:latin typeface="Times New Roman" panose="02020603050405020304" pitchFamily="18" charset="0"/>
                          <a:cs typeface="Times New Roman" panose="02020603050405020304" pitchFamily="18" charset="0"/>
                        </a:rPr>
                        <a:t>Transmission line</a:t>
                      </a:r>
                      <a:endParaRPr lang="en-US" sz="2000" b="0" dirty="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54610" algn="l">
                        <a:lnSpc>
                          <a:spcPct val="150000"/>
                        </a:lnSpc>
                        <a:spcBef>
                          <a:spcPts val="0"/>
                        </a:spcBef>
                        <a:spcAft>
                          <a:spcPts val="0"/>
                        </a:spcAft>
                      </a:pPr>
                      <a:r>
                        <a:rPr lang="en-US" sz="2000" dirty="0">
                          <a:solidFill>
                            <a:schemeClr val="tx2">
                              <a:lumMod val="75000"/>
                            </a:schemeClr>
                          </a:solidFill>
                          <a:effectLst/>
                          <a:latin typeface="Times New Roman" panose="02020603050405020304" pitchFamily="18" charset="0"/>
                          <a:cs typeface="Times New Roman" panose="02020603050405020304" pitchFamily="18" charset="0"/>
                        </a:rPr>
                        <a:t>2019</a:t>
                      </a:r>
                      <a:endParaRPr lang="en-US" sz="2000" dirty="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778991294"/>
                  </a:ext>
                </a:extLst>
              </a:tr>
              <a:tr h="587368">
                <a:tc>
                  <a:txBody>
                    <a:bodyPr/>
                    <a:lstStyle/>
                    <a:p>
                      <a:pPr marL="0" marR="54610" algn="l">
                        <a:lnSpc>
                          <a:spcPct val="150000"/>
                        </a:lnSpc>
                        <a:spcBef>
                          <a:spcPts val="0"/>
                        </a:spcBef>
                        <a:spcAft>
                          <a:spcPts val="0"/>
                        </a:spcAft>
                      </a:pPr>
                      <a:r>
                        <a:rPr lang="en-US" sz="2000" b="0" dirty="0">
                          <a:solidFill>
                            <a:schemeClr val="tx2">
                              <a:lumMod val="75000"/>
                            </a:schemeClr>
                          </a:solidFill>
                          <a:effectLst/>
                          <a:latin typeface="Times New Roman" panose="02020603050405020304" pitchFamily="18" charset="0"/>
                          <a:cs typeface="Times New Roman" panose="02020603050405020304" pitchFamily="18" charset="0"/>
                        </a:rPr>
                        <a:t>Meters maintenance</a:t>
                      </a:r>
                      <a:endParaRPr lang="en-US" sz="2000" b="0" dirty="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54610" algn="l">
                        <a:lnSpc>
                          <a:spcPct val="150000"/>
                        </a:lnSpc>
                        <a:spcBef>
                          <a:spcPts val="0"/>
                        </a:spcBef>
                        <a:spcAft>
                          <a:spcPts val="0"/>
                        </a:spcAft>
                      </a:pPr>
                      <a:r>
                        <a:rPr lang="en-US" sz="2000" dirty="0">
                          <a:solidFill>
                            <a:schemeClr val="tx2">
                              <a:lumMod val="75000"/>
                            </a:schemeClr>
                          </a:solidFill>
                          <a:effectLst/>
                          <a:latin typeface="Times New Roman" panose="02020603050405020304" pitchFamily="18" charset="0"/>
                          <a:cs typeface="Times New Roman" panose="02020603050405020304" pitchFamily="18" charset="0"/>
                        </a:rPr>
                        <a:t>2020</a:t>
                      </a:r>
                      <a:endParaRPr lang="en-US" sz="2000" dirty="0">
                        <a:solidFill>
                          <a:schemeClr val="tx2">
                            <a:lumMod val="75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05569192"/>
                  </a:ext>
                </a:extLst>
              </a:tr>
            </a:tbl>
          </a:graphicData>
        </a:graphic>
      </p:graphicFrame>
    </p:spTree>
    <p:extLst>
      <p:ext uri="{BB962C8B-B14F-4D97-AF65-F5344CB8AC3E}">
        <p14:creationId xmlns:p14="http://schemas.microsoft.com/office/powerpoint/2010/main" val="1720844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705997"/>
            <a:ext cx="8911687" cy="1280890"/>
          </a:xfrm>
        </p:spPr>
        <p:txBody>
          <a:bodyPr/>
          <a:lstStyle/>
          <a:p>
            <a:r>
              <a:rPr lang="en-US" dirty="0">
                <a:solidFill>
                  <a:srgbClr val="2E5369">
                    <a:lumMod val="75000"/>
                  </a:srgbClr>
                </a:solidFill>
                <a:latin typeface="Times New Roman" panose="02020603050405020304" pitchFamily="18" charset="0"/>
                <a:cs typeface="Times New Roman" panose="02020603050405020304" pitchFamily="18" charset="0"/>
              </a:rPr>
              <a:t>Cost Estimates for The Zone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000" dirty="0">
                    <a:latin typeface="Times New Roman" panose="02020603050405020304" pitchFamily="18" charset="0"/>
                    <a:cs typeface="Times New Roman" panose="02020603050405020304" pitchFamily="18" charset="0"/>
                  </a:rPr>
                  <a:t>Total Cost = 1,332,000 </a:t>
                </a:r>
                <a14:m>
                  <m:oMath xmlns:m="http://schemas.openxmlformats.org/officeDocument/2006/math">
                    <m:r>
                      <m:rPr>
                        <m:nor/>
                      </m:rPr>
                      <a:rPr lang="en-US" sz="2000" b="0" i="0" smtClean="0">
                        <a:latin typeface="Times New Roman" panose="02020603050405020304" pitchFamily="18" charset="0"/>
                        <a:cs typeface="Times New Roman" panose="02020603050405020304" pitchFamily="18" charset="0"/>
                      </a:rPr>
                      <m:t>NIS</m:t>
                    </m:r>
                  </m:oMath>
                </a14:m>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project period = 19 years </a:t>
                </a:r>
              </a:p>
              <a:p>
                <a:r>
                  <a:rPr lang="en-US" sz="2000" dirty="0">
                    <a:latin typeface="Times New Roman" panose="02020603050405020304" pitchFamily="18" charset="0"/>
                    <a:cs typeface="Times New Roman" panose="02020603050405020304" pitchFamily="18" charset="0"/>
                  </a:rPr>
                  <a:t>Avg. Pop. = 8,170 c</a:t>
                </a:r>
              </a:p>
              <a:p>
                <a:r>
                  <a:rPr lang="en-US" sz="2000" dirty="0">
                    <a:latin typeface="Times New Roman" panose="02020603050405020304" pitchFamily="18" charset="0"/>
                    <a:cs typeface="Times New Roman" panose="02020603050405020304" pitchFamily="18" charset="0"/>
                  </a:rPr>
                  <a:t>Per month house hold cost = </a:t>
                </a:r>
                <a:r>
                  <a:rPr lang="en-US" sz="2000" b="1" dirty="0">
                    <a:latin typeface="Times New Roman" panose="02020603050405020304" pitchFamily="18" charset="0"/>
                    <a:cs typeface="Times New Roman" panose="02020603050405020304" pitchFamily="18" charset="0"/>
                  </a:rPr>
                  <a:t>3.5 NIS/house/month.</a:t>
                </a:r>
              </a:p>
              <a:p>
                <a:r>
                  <a:rPr lang="en-US" sz="2000" dirty="0">
                    <a:latin typeface="Times New Roman" panose="02020603050405020304" pitchFamily="18" charset="0"/>
                    <a:cs typeface="Times New Roman" panose="02020603050405020304" pitchFamily="18" charset="0"/>
                  </a:rPr>
                  <a:t>Maintenance cost (Municipality) = </a:t>
                </a:r>
                <a:r>
                  <a:rPr lang="en-US" sz="2000" b="1" dirty="0">
                    <a:latin typeface="Times New Roman" panose="02020603050405020304" pitchFamily="18" charset="0"/>
                    <a:cs typeface="Times New Roman" panose="02020603050405020304" pitchFamily="18" charset="0"/>
                  </a:rPr>
                  <a:t>6.2 NIS/house/month.</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684" t="-806"/>
                </a:stretch>
              </a:blipFill>
            </p:spPr>
            <p:txBody>
              <a:bodyPr/>
              <a:lstStyle/>
              <a:p>
                <a:r>
                  <a:rPr lang="en-US">
                    <a:noFill/>
                  </a:rPr>
                  <a:t> </a:t>
                </a:r>
              </a:p>
            </p:txBody>
          </p:sp>
        </mc:Fallback>
      </mc:AlternateContent>
    </p:spTree>
    <p:extLst>
      <p:ext uri="{BB962C8B-B14F-4D97-AF65-F5344CB8AC3E}">
        <p14:creationId xmlns:p14="http://schemas.microsoft.com/office/powerpoint/2010/main" val="408784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9845" y="774235"/>
            <a:ext cx="8489056" cy="1286577"/>
          </a:xfrm>
        </p:spPr>
        <p:txBody>
          <a:bodyPr>
            <a:noAutofit/>
          </a:bodyPr>
          <a:lstStyle/>
          <a:p>
            <a:r>
              <a:rPr lang="en-US" sz="2800" dirty="0">
                <a:solidFill>
                  <a:schemeClr val="tx2">
                    <a:lumMod val="75000"/>
                  </a:schemeClr>
                </a:solidFill>
                <a:latin typeface="Times New Roman" panose="02020603050405020304" pitchFamily="18" charset="0"/>
                <a:cs typeface="Times New Roman" panose="02020603050405020304" pitchFamily="18" charset="0"/>
              </a:rPr>
              <a:t>Generalizing the solution for the whole city of Nablus needs the following proposed actions:</a:t>
            </a:r>
          </a:p>
        </p:txBody>
      </p:sp>
      <p:sp>
        <p:nvSpPr>
          <p:cNvPr id="3" name="Content Placeholder 2"/>
          <p:cNvSpPr>
            <a:spLocks noGrp="1"/>
          </p:cNvSpPr>
          <p:nvPr>
            <p:ph idx="1"/>
          </p:nvPr>
        </p:nvSpPr>
        <p:spPr>
          <a:xfrm>
            <a:off x="2452735" y="2251882"/>
            <a:ext cx="8915850" cy="3425588"/>
          </a:xfrm>
        </p:spPr>
        <p:txBody>
          <a:bodyPr>
            <a:normAutofit fontScale="70000" lnSpcReduction="20000"/>
          </a:bodyPr>
          <a:lstStyle/>
          <a:p>
            <a:pPr marL="571500" marR="54610" lvl="0" indent="0" algn="just">
              <a:lnSpc>
                <a:spcPct val="150000"/>
              </a:lnSpc>
              <a:spcBef>
                <a:spcPts val="0"/>
              </a:spcBef>
              <a:buNone/>
            </a:pPr>
            <a:endParaRPr lang="en-US" sz="2000" dirty="0">
              <a:latin typeface="Times New Roman" panose="02020603050405020304" pitchFamily="18" charset="0"/>
              <a:ea typeface="Times New Roman" panose="02020603050405020304" pitchFamily="18" charset="0"/>
              <a:cs typeface="Times New Roman" panose="02020603050405020304" pitchFamily="18" charset="0"/>
            </a:endParaRPr>
          </a:p>
          <a:p>
            <a:pPr marL="914400" marR="54610" algn="just">
              <a:lnSpc>
                <a:spcPct val="150000"/>
              </a:lnSpc>
              <a:spcBef>
                <a:spcPts val="0"/>
              </a:spcBef>
            </a:pPr>
            <a:r>
              <a:rPr lang="en-US" sz="2900" dirty="0">
                <a:latin typeface="Times New Roman" panose="02020603050405020304" pitchFamily="18" charset="0"/>
                <a:ea typeface="Times New Roman" panose="02020603050405020304" pitchFamily="18" charset="0"/>
                <a:cs typeface="Times New Roman" panose="02020603050405020304" pitchFamily="18" charset="0"/>
              </a:rPr>
              <a:t>Additional resources. </a:t>
            </a:r>
          </a:p>
          <a:p>
            <a:pPr marL="914400" marR="54610" algn="just">
              <a:lnSpc>
                <a:spcPct val="150000"/>
              </a:lnSpc>
              <a:spcBef>
                <a:spcPts val="0"/>
              </a:spcBef>
            </a:pPr>
            <a:r>
              <a:rPr lang="en-US" sz="2900" dirty="0">
                <a:latin typeface="Times New Roman" panose="02020603050405020304" pitchFamily="18" charset="0"/>
                <a:ea typeface="Times New Roman" panose="02020603050405020304" pitchFamily="18" charset="0"/>
                <a:cs typeface="Times New Roman" panose="02020603050405020304" pitchFamily="18" charset="0"/>
              </a:rPr>
              <a:t>Gravity flowing network:</a:t>
            </a:r>
          </a:p>
          <a:p>
            <a:pPr marL="1377950" marR="54610" lvl="0" indent="-457200" algn="just">
              <a:lnSpc>
                <a:spcPct val="150000"/>
              </a:lnSpc>
              <a:spcBef>
                <a:spcPts val="0"/>
              </a:spcBef>
              <a:buFont typeface="+mj-lt"/>
              <a:buAutoNum type="arabicPeriod"/>
            </a:pPr>
            <a:r>
              <a:rPr lang="en-US" sz="2900" dirty="0">
                <a:latin typeface="Times New Roman" panose="02020603050405020304" pitchFamily="18" charset="0"/>
                <a:ea typeface="Times New Roman" panose="02020603050405020304" pitchFamily="18" charset="0"/>
                <a:cs typeface="Times New Roman" panose="02020603050405020304" pitchFamily="18" charset="0"/>
              </a:rPr>
              <a:t>Trunk lines.</a:t>
            </a:r>
          </a:p>
          <a:p>
            <a:pPr marL="1377950" marR="54610" lvl="0" indent="-457200" algn="just">
              <a:lnSpc>
                <a:spcPct val="150000"/>
              </a:lnSpc>
              <a:spcBef>
                <a:spcPts val="0"/>
              </a:spcBef>
              <a:buFont typeface="+mj-lt"/>
              <a:buAutoNum type="arabicPeriod"/>
            </a:pPr>
            <a:r>
              <a:rPr lang="en-US" sz="2900" dirty="0">
                <a:latin typeface="Times New Roman" panose="02020603050405020304" pitchFamily="18" charset="0"/>
                <a:ea typeface="Times New Roman" panose="02020603050405020304" pitchFamily="18" charset="0"/>
                <a:cs typeface="Times New Roman" panose="02020603050405020304" pitchFamily="18" charset="0"/>
              </a:rPr>
              <a:t>Additional Reservoirs.</a:t>
            </a:r>
          </a:p>
          <a:p>
            <a:pPr marL="1377950" marR="54610" lvl="0" indent="-457200" algn="just">
              <a:lnSpc>
                <a:spcPct val="150000"/>
              </a:lnSpc>
              <a:spcBef>
                <a:spcPts val="0"/>
              </a:spcBef>
              <a:buFont typeface="+mj-lt"/>
              <a:buAutoNum type="arabicPeriod"/>
            </a:pPr>
            <a:r>
              <a:rPr lang="en-US" sz="2900" dirty="0">
                <a:latin typeface="Times New Roman" panose="02020603050405020304" pitchFamily="18" charset="0"/>
                <a:ea typeface="Times New Roman" panose="02020603050405020304" pitchFamily="18" charset="0"/>
                <a:cs typeface="Times New Roman" panose="02020603050405020304" pitchFamily="18" charset="0"/>
              </a:rPr>
              <a:t>Additional Pumps.</a:t>
            </a:r>
          </a:p>
          <a:p>
            <a:pPr marL="914400" marR="54610" algn="just">
              <a:lnSpc>
                <a:spcPct val="150000"/>
              </a:lnSpc>
              <a:spcBef>
                <a:spcPts val="0"/>
              </a:spcBef>
            </a:pPr>
            <a:r>
              <a:rPr lang="en-US" sz="2900" dirty="0">
                <a:latin typeface="Times New Roman" panose="02020603050405020304" pitchFamily="18" charset="0"/>
                <a:ea typeface="Times New Roman" panose="02020603050405020304" pitchFamily="18" charset="0"/>
                <a:cs typeface="Times New Roman" panose="02020603050405020304" pitchFamily="18" charset="0"/>
              </a:rPr>
              <a:t>Replacement for the existing network.</a:t>
            </a:r>
          </a:p>
          <a:p>
            <a:pPr marL="914400" marR="54610" algn="just">
              <a:lnSpc>
                <a:spcPct val="150000"/>
              </a:lnSpc>
              <a:spcBef>
                <a:spcPts val="0"/>
              </a:spcBef>
            </a:pPr>
            <a:r>
              <a:rPr lang="en-US" sz="2900" dirty="0">
                <a:latin typeface="Times New Roman" panose="02020603050405020304" pitchFamily="18" charset="0"/>
                <a:ea typeface="Times New Roman" panose="02020603050405020304" pitchFamily="18" charset="0"/>
                <a:cs typeface="Times New Roman" panose="02020603050405020304" pitchFamily="18" charset="0"/>
              </a:rPr>
              <a:t>Replacement for the existing meters.</a:t>
            </a:r>
          </a:p>
          <a:p>
            <a:pPr marL="571500" marR="54610" lvl="0" indent="0" algn="just">
              <a:lnSpc>
                <a:spcPct val="150000"/>
              </a:lnSpc>
              <a:spcBef>
                <a:spcPts val="0"/>
              </a:spcBef>
              <a:buNone/>
            </a:pPr>
            <a:endParaRPr lang="en-US" sz="2400"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0077880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317281" y="0"/>
            <a:ext cx="9874719" cy="6858000"/>
          </a:xfrm>
          <a:prstGeom prst="rect">
            <a:avLst/>
          </a:prstGeom>
          <a:ln>
            <a:noFill/>
          </a:ln>
          <a:effectLst>
            <a:softEdge rad="317500"/>
          </a:effectLst>
        </p:spPr>
      </p:pic>
    </p:spTree>
    <p:extLst>
      <p:ext uri="{BB962C8B-B14F-4D97-AF65-F5344CB8AC3E}">
        <p14:creationId xmlns:p14="http://schemas.microsoft.com/office/powerpoint/2010/main" val="4248951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Investments Cash Flow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84040118"/>
              </p:ext>
            </p:extLst>
          </p:nvPr>
        </p:nvGraphicFramePr>
        <p:xfrm>
          <a:off x="1295636" y="1217925"/>
          <a:ext cx="10304060" cy="54285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26246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406655" y="0"/>
            <a:ext cx="9785345" cy="6858000"/>
          </a:xfrm>
          <a:prstGeom prst="rect">
            <a:avLst/>
          </a:prstGeom>
          <a:ln>
            <a:noFill/>
          </a:ln>
          <a:effectLst>
            <a:softEdge rad="317500"/>
          </a:effectLst>
        </p:spPr>
      </p:pic>
    </p:spTree>
    <p:extLst>
      <p:ext uri="{BB962C8B-B14F-4D97-AF65-F5344CB8AC3E}">
        <p14:creationId xmlns:p14="http://schemas.microsoft.com/office/powerpoint/2010/main" val="285647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Financial Considerations </a:t>
            </a:r>
          </a:p>
        </p:txBody>
      </p:sp>
      <p:sp>
        <p:nvSpPr>
          <p:cNvPr id="3" name="Content Placeholder 2"/>
          <p:cNvSpPr>
            <a:spLocks noGrp="1"/>
          </p:cNvSpPr>
          <p:nvPr>
            <p:ph idx="1"/>
          </p:nvPr>
        </p:nvSpPr>
        <p:spPr/>
        <p:txBody>
          <a:bodyPr/>
          <a:lstStyle/>
          <a:p>
            <a:r>
              <a:rPr lang="en-US" sz="2000" dirty="0">
                <a:latin typeface="Times New Roman" panose="02020603050405020304" pitchFamily="18" charset="0"/>
                <a:cs typeface="Times New Roman" panose="02020603050405020304" pitchFamily="18" charset="0"/>
              </a:rPr>
              <a:t>Total Project Cost = 15,057,000 €.</a:t>
            </a:r>
          </a:p>
          <a:p>
            <a:r>
              <a:rPr lang="en-US" sz="2000" dirty="0">
                <a:latin typeface="Times New Roman" panose="02020603050405020304" pitchFamily="18" charset="0"/>
                <a:cs typeface="Times New Roman" panose="02020603050405020304" pitchFamily="18" charset="0"/>
              </a:rPr>
              <a:t>Project execution period = 19 years.</a:t>
            </a:r>
          </a:p>
          <a:p>
            <a:r>
              <a:rPr lang="en-US" sz="2000" dirty="0">
                <a:latin typeface="Times New Roman" panose="02020603050405020304" pitchFamily="18" charset="0"/>
                <a:cs typeface="Times New Roman" panose="02020603050405020304" pitchFamily="18" charset="0"/>
              </a:rPr>
              <a:t>Average Pop. of Nablus city = 188,680 c</a:t>
            </a:r>
          </a:p>
          <a:p>
            <a:r>
              <a:rPr lang="en-US" sz="2000" dirty="0">
                <a:latin typeface="Times New Roman" panose="02020603050405020304" pitchFamily="18" charset="0"/>
                <a:cs typeface="Times New Roman" panose="02020603050405020304" pitchFamily="18" charset="0"/>
              </a:rPr>
              <a:t>Per year capita cost = 4.20 €</a:t>
            </a:r>
          </a:p>
          <a:p>
            <a:r>
              <a:rPr lang="en-US" sz="2000" dirty="0">
                <a:latin typeface="Times New Roman" panose="02020603050405020304" pitchFamily="18" charset="0"/>
                <a:cs typeface="Times New Roman" panose="02020603050405020304" pitchFamily="18" charset="0"/>
              </a:rPr>
              <a:t>Per month capita cost = 0.35 € </a:t>
            </a:r>
            <a:r>
              <a:rPr lang="en-US" sz="2000" dirty="0">
                <a:latin typeface="Times New Roman" panose="02020603050405020304" pitchFamily="18" charset="0"/>
                <a:cs typeface="Times New Roman" panose="02020603050405020304" pitchFamily="18" charset="0"/>
                <a:sym typeface="Wingdings" panose="05000000000000000000" pitchFamily="2" charset="2"/>
              </a:rPr>
              <a:t> 1.47 NIS/c/month</a:t>
            </a:r>
          </a:p>
          <a:p>
            <a:r>
              <a:rPr lang="en-US" sz="2000" dirty="0">
                <a:latin typeface="Times New Roman" panose="02020603050405020304" pitchFamily="18" charset="0"/>
                <a:cs typeface="Times New Roman" panose="02020603050405020304" pitchFamily="18" charset="0"/>
                <a:sym typeface="Wingdings" panose="05000000000000000000" pitchFamily="2" charset="2"/>
              </a:rPr>
              <a:t>Per house hold = 7.35 NIS/house/month.</a:t>
            </a:r>
          </a:p>
          <a:p>
            <a:pPr marL="0" indent="0">
              <a:buNone/>
            </a:pPr>
            <a:endParaRPr lang="en-US" dirty="0"/>
          </a:p>
          <a:p>
            <a:endParaRPr lang="en-US" dirty="0"/>
          </a:p>
        </p:txBody>
      </p:sp>
    </p:spTree>
    <p:extLst>
      <p:ext uri="{BB962C8B-B14F-4D97-AF65-F5344CB8AC3E}">
        <p14:creationId xmlns:p14="http://schemas.microsoft.com/office/powerpoint/2010/main" val="25850314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92926" y="624110"/>
            <a:ext cx="3207374" cy="686075"/>
          </a:xfrm>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Conclusion</a:t>
            </a:r>
            <a:r>
              <a:rPr lang="en-US" dirty="0"/>
              <a:t> </a:t>
            </a:r>
          </a:p>
        </p:txBody>
      </p:sp>
      <p:sp>
        <p:nvSpPr>
          <p:cNvPr id="3" name="Content Placeholder 2"/>
          <p:cNvSpPr>
            <a:spLocks noGrp="1"/>
          </p:cNvSpPr>
          <p:nvPr>
            <p:ph idx="1"/>
          </p:nvPr>
        </p:nvSpPr>
        <p:spPr/>
        <p:txBody>
          <a:bodyPr>
            <a:normAutofit lnSpcReduction="10000"/>
          </a:bodyPr>
          <a:lstStyle/>
          <a:p>
            <a:r>
              <a:rPr lang="en-US" sz="2400" dirty="0">
                <a:latin typeface="Times New Roman" panose="02020603050405020304" pitchFamily="18" charset="0"/>
                <a:cs typeface="Times New Roman" panose="02020603050405020304" pitchFamily="18" charset="0"/>
              </a:rPr>
              <a:t>Studying the Whole city’s water problems.</a:t>
            </a:r>
          </a:p>
          <a:p>
            <a:r>
              <a:rPr lang="en-US" sz="2400" dirty="0">
                <a:latin typeface="Times New Roman" panose="02020603050405020304" pitchFamily="18" charset="0"/>
                <a:cs typeface="Times New Roman" panose="02020603050405020304" pitchFamily="18" charset="0"/>
              </a:rPr>
              <a:t>Analyzing the critical zone and solving its water problems.</a:t>
            </a:r>
          </a:p>
          <a:p>
            <a:r>
              <a:rPr lang="en-US" sz="2400" dirty="0">
                <a:latin typeface="Times New Roman" panose="02020603050405020304" pitchFamily="18" charset="0"/>
                <a:cs typeface="Times New Roman" panose="02020603050405020304" pitchFamily="18" charset="0"/>
              </a:rPr>
              <a:t>Generalizing the solutions from Khalit Alamod to The city of Nablus.</a:t>
            </a:r>
          </a:p>
          <a:p>
            <a:r>
              <a:rPr lang="en-US" sz="2400" dirty="0">
                <a:latin typeface="Times New Roman" panose="02020603050405020304" pitchFamily="18" charset="0"/>
                <a:cs typeface="Times New Roman" panose="02020603050405020304" pitchFamily="18" charset="0"/>
              </a:rPr>
              <a:t>A facility Master Plan for the city was developed. </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Future graduation projects could consider the analysis of other zones within the city of Nablus and more detailed design for each zone could be developed. In order to get more specific results.</a:t>
            </a:r>
          </a:p>
          <a:p>
            <a:endParaRPr lang="en-US" dirty="0"/>
          </a:p>
        </p:txBody>
      </p:sp>
    </p:spTree>
    <p:extLst>
      <p:ext uri="{BB962C8B-B14F-4D97-AF65-F5344CB8AC3E}">
        <p14:creationId xmlns:p14="http://schemas.microsoft.com/office/powerpoint/2010/main" val="18518512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15153" y="1542196"/>
            <a:ext cx="9198591" cy="3985706"/>
          </a:xfrm>
          <a:prstGeom prst="rect">
            <a:avLst/>
          </a:prstGeom>
          <a:noFill/>
        </p:spPr>
        <p:txBody>
          <a:bodyPr wrap="square" lIns="91440" tIns="45720" rIns="91440" bIns="45720">
            <a:spAutoFit/>
          </a:bodyPr>
          <a:lstStyle/>
          <a:p>
            <a:pPr algn="ctr"/>
            <a:r>
              <a:rPr lang="en-U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Questions &amp; Comments</a:t>
            </a:r>
          </a:p>
          <a:p>
            <a:pPr algn="ctr"/>
            <a:r>
              <a:rPr lang="en-US" sz="199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sym typeface="Wingdings" panose="05000000000000000000" pitchFamily="2" charset="2"/>
              </a:rPr>
              <a:t></a:t>
            </a:r>
            <a:endParaRPr lang="en-US" sz="199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3459729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a:picLocks noGrp="1" noChangeAspect="1"/>
          </p:cNvPicPr>
          <p:nvPr>
            <p:ph sz="quarter" idx="4294967295"/>
          </p:nvPr>
        </p:nvPicPr>
        <p:blipFill>
          <a:blip r:embed="rId2" cstate="print">
            <a:extLst>
              <a:ext uri="{28A0092B-C50C-407E-A947-70E740481C1C}">
                <a14:useLocalDpi xmlns:a14="http://schemas.microsoft.com/office/drawing/2010/main"/>
              </a:ext>
            </a:extLst>
          </a:blip>
          <a:stretch>
            <a:fillRect/>
          </a:stretch>
        </p:blipFill>
        <p:spPr>
          <a:xfrm>
            <a:off x="1643841" y="3709"/>
            <a:ext cx="9194800" cy="6854291"/>
          </a:xfrm>
          <a:prstGeom prst="rect">
            <a:avLst/>
          </a:prstGeom>
          <a:ln>
            <a:noFill/>
          </a:ln>
          <a:effectLst>
            <a:outerShdw blurRad="50800" dist="50800" dir="5400000" algn="ctr" rotWithShape="0">
              <a:schemeClr val="bg2">
                <a:lumMod val="60000"/>
                <a:lumOff val="40000"/>
                <a:alpha val="40000"/>
              </a:schemeClr>
            </a:outerShdw>
            <a:softEdge rad="457200"/>
          </a:effectLst>
        </p:spPr>
      </p:pic>
    </p:spTree>
    <p:extLst>
      <p:ext uri="{BB962C8B-B14F-4D97-AF65-F5344CB8AC3E}">
        <p14:creationId xmlns:p14="http://schemas.microsoft.com/office/powerpoint/2010/main" val="3634709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89212" y="588568"/>
            <a:ext cx="7575758" cy="858095"/>
          </a:xfrm>
        </p:spPr>
        <p:txBody>
          <a:bodyPr/>
          <a:lstStyle/>
          <a:p>
            <a:r>
              <a:rPr lang="en-US" b="1" cap="none" dirty="0">
                <a:solidFill>
                  <a:schemeClr val="tx2">
                    <a:lumMod val="75000"/>
                  </a:schemeClr>
                </a:solidFill>
                <a:latin typeface="Baskerville Old Face" panose="02020602080505020303" pitchFamily="18" charset="0"/>
              </a:rPr>
              <a:t>Main Characteristics About Nablus City</a:t>
            </a:r>
          </a:p>
        </p:txBody>
      </p:sp>
      <p:sp>
        <p:nvSpPr>
          <p:cNvPr id="5" name="Content Placeholder 2"/>
          <p:cNvSpPr>
            <a:spLocks noGrp="1"/>
          </p:cNvSpPr>
          <p:nvPr>
            <p:ph idx="1"/>
          </p:nvPr>
        </p:nvSpPr>
        <p:spPr>
          <a:xfrm>
            <a:off x="1225286" y="2488441"/>
            <a:ext cx="10303609" cy="3777622"/>
          </a:xfrm>
        </p:spPr>
        <p:txBody>
          <a:bodyPr>
            <a:normAutofit/>
          </a:bodyPr>
          <a:lstStyle/>
          <a:p>
            <a:r>
              <a:rPr lang="en-US" sz="2400" b="1" cap="none" dirty="0">
                <a:latin typeface="Baskerville Old Face" panose="02020602080505020303" pitchFamily="18" charset="0"/>
              </a:rPr>
              <a:t>Location: </a:t>
            </a:r>
            <a:r>
              <a:rPr lang="en-US" sz="2400" cap="none" dirty="0">
                <a:solidFill>
                  <a:srgbClr val="000000"/>
                </a:solidFill>
                <a:latin typeface="Baskerville Old Face" panose="02020602080505020303" pitchFamily="18" charset="0"/>
                <a:ea typeface="Times New Roman" panose="02020603050405020304" pitchFamily="18" charset="0"/>
                <a:cs typeface="Arial" panose="020B0604020202020204" pitchFamily="34" charset="0"/>
              </a:rPr>
              <a:t>69 km. North of Jerusalem and 42 km. East of the Mediterranean sea. </a:t>
            </a:r>
            <a:endParaRPr lang="en-US" sz="2400" cap="none" dirty="0">
              <a:latin typeface="Baskerville Old Face" panose="02020602080505020303" pitchFamily="18" charset="0"/>
            </a:endParaRPr>
          </a:p>
          <a:p>
            <a:r>
              <a:rPr lang="en-US" sz="2400" b="1" cap="none" dirty="0">
                <a:latin typeface="Baskerville Old Face" panose="02020602080505020303" pitchFamily="18" charset="0"/>
              </a:rPr>
              <a:t>Area: </a:t>
            </a:r>
            <a:r>
              <a:rPr lang="en-US" sz="2400" cap="none" dirty="0">
                <a:latin typeface="Baskerville Old Face" panose="02020602080505020303" pitchFamily="18" charset="0"/>
              </a:rPr>
              <a:t>29 Km</a:t>
            </a:r>
            <a:r>
              <a:rPr lang="en-US" sz="2400" cap="none" baseline="30000" dirty="0">
                <a:latin typeface="Baskerville Old Face" panose="02020602080505020303" pitchFamily="18" charset="0"/>
              </a:rPr>
              <a:t>2</a:t>
            </a:r>
            <a:r>
              <a:rPr lang="en-US" sz="2400" cap="none" dirty="0">
                <a:latin typeface="Baskerville Old Face" panose="02020602080505020303" pitchFamily="18" charset="0"/>
              </a:rPr>
              <a:t>.</a:t>
            </a:r>
            <a:endParaRPr lang="en-US" sz="2400" cap="none" baseline="30000" dirty="0">
              <a:latin typeface="Baskerville Old Face" panose="02020602080505020303" pitchFamily="18" charset="0"/>
            </a:endParaRPr>
          </a:p>
          <a:p>
            <a:r>
              <a:rPr lang="en-US" sz="2400" b="1" dirty="0">
                <a:latin typeface="Baskerville Old Face" panose="02020602080505020303" pitchFamily="18" charset="0"/>
              </a:rPr>
              <a:t>P</a:t>
            </a:r>
            <a:r>
              <a:rPr lang="en-US" sz="2400" b="1" cap="none" dirty="0">
                <a:latin typeface="Baskerville Old Face" panose="02020602080505020303" pitchFamily="18" charset="0"/>
              </a:rPr>
              <a:t>op</a:t>
            </a:r>
            <a:r>
              <a:rPr lang="en-US" sz="2400" b="1" cap="none" baseline="-25000" dirty="0">
                <a:latin typeface="Baskerville Old Face" panose="02020602080505020303" pitchFamily="18" charset="0"/>
              </a:rPr>
              <a:t>.2014</a:t>
            </a:r>
            <a:r>
              <a:rPr lang="en-US" sz="2400" b="1" cap="none" dirty="0">
                <a:latin typeface="Baskerville Old Face" panose="02020602080505020303" pitchFamily="18" charset="0"/>
              </a:rPr>
              <a:t>: </a:t>
            </a:r>
            <a:r>
              <a:rPr lang="en-US" sz="2400" dirty="0">
                <a:latin typeface="Baskerville Old Face" panose="02020602080505020303" pitchFamily="18" charset="0"/>
              </a:rPr>
              <a:t>182,300 </a:t>
            </a:r>
            <a:r>
              <a:rPr lang="en-US" sz="2400" cap="none" dirty="0">
                <a:latin typeface="Baskerville Old Face" panose="02020602080505020303" pitchFamily="18" charset="0"/>
              </a:rPr>
              <a:t>capita</a:t>
            </a:r>
            <a:r>
              <a:rPr lang="en-US" sz="2400" dirty="0">
                <a:latin typeface="Baskerville Old Face" panose="02020602080505020303" pitchFamily="18" charset="0"/>
              </a:rPr>
              <a:t>.</a:t>
            </a:r>
            <a:endParaRPr lang="en-US" sz="2400" cap="none" baseline="30000" dirty="0">
              <a:latin typeface="Baskerville Old Face" panose="02020602080505020303" pitchFamily="18" charset="0"/>
            </a:endParaRPr>
          </a:p>
          <a:p>
            <a:r>
              <a:rPr lang="en-US" sz="2400" b="1" cap="none" dirty="0">
                <a:latin typeface="Baskerville Old Face" panose="02020602080505020303" pitchFamily="18" charset="0"/>
              </a:rPr>
              <a:t>Elevation: </a:t>
            </a:r>
            <a:r>
              <a:rPr lang="en-US" sz="2400" cap="none" dirty="0">
                <a:latin typeface="Baskerville Old Face" panose="02020602080505020303" pitchFamily="18" charset="0"/>
              </a:rPr>
              <a:t>600m AMSL.</a:t>
            </a:r>
          </a:p>
          <a:p>
            <a:r>
              <a:rPr lang="en-US" sz="2400" b="1" cap="none" dirty="0">
                <a:latin typeface="Baskerville Old Face" panose="02020602080505020303" pitchFamily="18" charset="0"/>
              </a:rPr>
              <a:t>Climate: </a:t>
            </a:r>
            <a:r>
              <a:rPr lang="en-US" sz="2400" cap="none" dirty="0">
                <a:latin typeface="Baskerville Old Face" panose="02020602080505020303" pitchFamily="18" charset="0"/>
              </a:rPr>
              <a:t>mild climate. </a:t>
            </a:r>
          </a:p>
        </p:txBody>
      </p:sp>
    </p:spTree>
    <p:extLst>
      <p:ext uri="{BB962C8B-B14F-4D97-AF65-F5344CB8AC3E}">
        <p14:creationId xmlns:p14="http://schemas.microsoft.com/office/powerpoint/2010/main" val="1046427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Nablus Water Resources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51161265"/>
              </p:ext>
            </p:extLst>
          </p:nvPr>
        </p:nvGraphicFramePr>
        <p:xfrm>
          <a:off x="2361062" y="2719999"/>
          <a:ext cx="8925637" cy="2152252"/>
        </p:xfrm>
        <a:graphic>
          <a:graphicData uri="http://schemas.openxmlformats.org/drawingml/2006/table">
            <a:tbl>
              <a:tblPr firstRow="1" bandRow="1">
                <a:tableStyleId>{8799B23B-EC83-4686-B30A-512413B5E67A}</a:tableStyleId>
              </a:tblPr>
              <a:tblGrid>
                <a:gridCol w="4782176">
                  <a:extLst>
                    <a:ext uri="{9D8B030D-6E8A-4147-A177-3AD203B41FA5}">
                      <a16:colId xmlns:a16="http://schemas.microsoft.com/office/drawing/2014/main" val="3229264658"/>
                    </a:ext>
                  </a:extLst>
                </a:gridCol>
                <a:gridCol w="4143461">
                  <a:extLst>
                    <a:ext uri="{9D8B030D-6E8A-4147-A177-3AD203B41FA5}">
                      <a16:colId xmlns:a16="http://schemas.microsoft.com/office/drawing/2014/main" val="582651956"/>
                    </a:ext>
                  </a:extLst>
                </a:gridCol>
              </a:tblGrid>
              <a:tr h="439003">
                <a:tc>
                  <a:txBody>
                    <a:bodyPr/>
                    <a:lstStyle/>
                    <a:p>
                      <a:pPr algn="ctr"/>
                      <a:r>
                        <a:rPr lang="en-US" sz="2000" dirty="0">
                          <a:latin typeface="Times New Roman" panose="02020603050405020304" pitchFamily="18" charset="0"/>
                          <a:cs typeface="Times New Roman" panose="02020603050405020304" pitchFamily="18" charset="0"/>
                        </a:rPr>
                        <a:t>Resource</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a:effectLst/>
                          <a:latin typeface="Times New Roman" panose="02020603050405020304" pitchFamily="18" charset="0"/>
                          <a:cs typeface="Times New Roman" panose="02020603050405020304" pitchFamily="18" charset="0"/>
                        </a:rPr>
                        <a:t>Water Production</a:t>
                      </a:r>
                      <a:r>
                        <a:rPr lang="en-US" sz="2000" baseline="-25000" dirty="0">
                          <a:effectLst/>
                          <a:latin typeface="Times New Roman" panose="02020603050405020304" pitchFamily="18" charset="0"/>
                          <a:cs typeface="Times New Roman" panose="02020603050405020304" pitchFamily="18" charset="0"/>
                        </a:rPr>
                        <a:t>2014</a:t>
                      </a:r>
                      <a:r>
                        <a:rPr lang="en-US" sz="2000" baseline="0" dirty="0">
                          <a:effectLst/>
                          <a:latin typeface="Times New Roman" panose="02020603050405020304" pitchFamily="18" charset="0"/>
                          <a:cs typeface="Times New Roman" panose="02020603050405020304" pitchFamily="18" charset="0"/>
                        </a:rPr>
                        <a:t> (m</a:t>
                      </a:r>
                      <a:r>
                        <a:rPr lang="en-US" sz="2000" baseline="30000" dirty="0">
                          <a:effectLst/>
                          <a:latin typeface="Times New Roman" panose="02020603050405020304" pitchFamily="18" charset="0"/>
                          <a:cs typeface="Times New Roman" panose="02020603050405020304" pitchFamily="18" charset="0"/>
                        </a:rPr>
                        <a:t>3</a:t>
                      </a:r>
                      <a:r>
                        <a:rPr lang="en-US" sz="2000" baseline="0" dirty="0">
                          <a:effectLst/>
                          <a:latin typeface="Times New Roman" panose="02020603050405020304" pitchFamily="18" charset="0"/>
                          <a:cs typeface="Times New Roman" panose="02020603050405020304" pitchFamily="18" charset="0"/>
                        </a:rPr>
                        <a:t>/year)</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950366404"/>
                  </a:ext>
                </a:extLst>
              </a:tr>
              <a:tr h="439003">
                <a:tc>
                  <a:txBody>
                    <a:bodyPr/>
                    <a:lstStyle/>
                    <a:p>
                      <a:pPr algn="l"/>
                      <a:r>
                        <a:rPr lang="en-US" sz="2000" dirty="0">
                          <a:latin typeface="Times New Roman" panose="02020603050405020304" pitchFamily="18" charset="0"/>
                          <a:cs typeface="Times New Roman" panose="02020603050405020304" pitchFamily="18" charset="0"/>
                        </a:rPr>
                        <a:t>Wells</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a:effectLst/>
                          <a:latin typeface="Times New Roman" panose="02020603050405020304" pitchFamily="18" charset="0"/>
                          <a:cs typeface="Times New Roman" panose="02020603050405020304" pitchFamily="18" charset="0"/>
                        </a:rPr>
                        <a:t>6,336,000</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37465278"/>
                  </a:ext>
                </a:extLst>
              </a:tr>
              <a:tr h="439003">
                <a:tc>
                  <a:txBody>
                    <a:bodyPr/>
                    <a:lstStyle/>
                    <a:p>
                      <a:pPr algn="l"/>
                      <a:r>
                        <a:rPr lang="en-US" sz="2000" dirty="0">
                          <a:latin typeface="Times New Roman" panose="02020603050405020304" pitchFamily="18" charset="0"/>
                          <a:cs typeface="Times New Roman" panose="02020603050405020304" pitchFamily="18" charset="0"/>
                        </a:rPr>
                        <a:t>Springs</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a:effectLst/>
                          <a:latin typeface="Times New Roman" panose="02020603050405020304" pitchFamily="18" charset="0"/>
                          <a:cs typeface="Times New Roman" panose="02020603050405020304" pitchFamily="18" charset="0"/>
                        </a:rPr>
                        <a:t>1,031,400</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48562352"/>
                  </a:ext>
                </a:extLst>
              </a:tr>
              <a:tr h="439003">
                <a:tc>
                  <a:txBody>
                    <a:bodyPr/>
                    <a:lstStyle/>
                    <a:p>
                      <a:pPr algn="l"/>
                      <a:r>
                        <a:rPr lang="en-US" sz="2000" b="1" dirty="0">
                          <a:latin typeface="Times New Roman" panose="02020603050405020304" pitchFamily="18" charset="0"/>
                          <a:cs typeface="Times New Roman" panose="02020603050405020304" pitchFamily="18" charset="0"/>
                        </a:rPr>
                        <a:t>Total</a:t>
                      </a:r>
                    </a:p>
                  </a:txBody>
                  <a:tcPr/>
                </a:tc>
                <a:tc>
                  <a:txBody>
                    <a:bodyPr/>
                    <a:lstStyle/>
                    <a:p>
                      <a:pPr algn="ctr"/>
                      <a:r>
                        <a:rPr lang="en-US" sz="2000" b="1" dirty="0">
                          <a:latin typeface="Times New Roman" panose="02020603050405020304" pitchFamily="18" charset="0"/>
                          <a:cs typeface="Times New Roman" panose="02020603050405020304" pitchFamily="18" charset="0"/>
                        </a:rPr>
                        <a:t>7,367,400</a:t>
                      </a:r>
                    </a:p>
                  </a:txBody>
                  <a:tcPr/>
                </a:tc>
                <a:extLst>
                  <a:ext uri="{0D108BD9-81ED-4DB2-BD59-A6C34878D82A}">
                    <a16:rowId xmlns:a16="http://schemas.microsoft.com/office/drawing/2014/main" val="2585873570"/>
                  </a:ext>
                </a:extLst>
              </a:tr>
              <a:tr h="313899">
                <a:tc>
                  <a:txBody>
                    <a:bodyPr/>
                    <a:lstStyle/>
                    <a:p>
                      <a:pPr algn="l"/>
                      <a:r>
                        <a:rPr lang="en-US" sz="2000" b="1" dirty="0">
                          <a:latin typeface="Times New Roman" panose="02020603050405020304" pitchFamily="18" charset="0"/>
                          <a:cs typeface="Times New Roman" panose="02020603050405020304" pitchFamily="18" charset="0"/>
                        </a:rPr>
                        <a:t>Considering water loss in conveyance lines </a:t>
                      </a:r>
                    </a:p>
                  </a:txBody>
                  <a:tcPr/>
                </a:tc>
                <a:tc>
                  <a:txBody>
                    <a:bodyPr/>
                    <a:lstStyle/>
                    <a:p>
                      <a:pPr algn="ctr"/>
                      <a:r>
                        <a:rPr lang="en-US" sz="2000" b="1" dirty="0">
                          <a:latin typeface="Times New Roman" panose="02020603050405020304" pitchFamily="18" charset="0"/>
                          <a:cs typeface="Times New Roman" panose="02020603050405020304" pitchFamily="18" charset="0"/>
                        </a:rPr>
                        <a:t>6,697,200</a:t>
                      </a:r>
                    </a:p>
                  </a:txBody>
                  <a:tcPr/>
                </a:tc>
                <a:extLst>
                  <a:ext uri="{0D108BD9-81ED-4DB2-BD59-A6C34878D82A}">
                    <a16:rowId xmlns:a16="http://schemas.microsoft.com/office/drawing/2014/main" val="2681086581"/>
                  </a:ext>
                </a:extLst>
              </a:tr>
            </a:tbl>
          </a:graphicData>
        </a:graphic>
      </p:graphicFrame>
    </p:spTree>
    <p:extLst>
      <p:ext uri="{BB962C8B-B14F-4D97-AF65-F5344CB8AC3E}">
        <p14:creationId xmlns:p14="http://schemas.microsoft.com/office/powerpoint/2010/main" val="3117026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Grp="1" noChangeAspect="1"/>
          </p:cNvPicPr>
          <p:nvPr>
            <p:ph sz="quarter" idx="4294967295"/>
          </p:nvPr>
        </p:nvPicPr>
        <p:blipFill>
          <a:blip r:embed="rId2" cstate="hqprint">
            <a:extLst>
              <a:ext uri="{28A0092B-C50C-407E-A947-70E740481C1C}">
                <a14:useLocalDpi xmlns:a14="http://schemas.microsoft.com/office/drawing/2010/main"/>
              </a:ext>
            </a:extLst>
          </a:blip>
          <a:stretch>
            <a:fillRect/>
          </a:stretch>
        </p:blipFill>
        <p:spPr>
          <a:xfrm>
            <a:off x="2476500" y="-27296"/>
            <a:ext cx="9715500" cy="6858000"/>
          </a:xfrm>
          <a:prstGeom prst="rect">
            <a:avLst/>
          </a:prstGeom>
          <a:ln>
            <a:solidFill>
              <a:schemeClr val="accent1"/>
            </a:solidFill>
          </a:ln>
          <a:effectLst>
            <a:softEdge rad="203200"/>
          </a:effectLst>
        </p:spPr>
      </p:pic>
      <p:sp>
        <p:nvSpPr>
          <p:cNvPr id="5" name="TextBox 4"/>
          <p:cNvSpPr txBox="1"/>
          <p:nvPr/>
        </p:nvSpPr>
        <p:spPr>
          <a:xfrm>
            <a:off x="614149" y="2044005"/>
            <a:ext cx="2088107" cy="1384995"/>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Existing Reservoirs Distribution</a:t>
            </a:r>
          </a:p>
        </p:txBody>
      </p:sp>
      <p:sp>
        <p:nvSpPr>
          <p:cNvPr id="6" name="TextBox 5"/>
          <p:cNvSpPr txBox="1"/>
          <p:nvPr/>
        </p:nvSpPr>
        <p:spPr>
          <a:xfrm>
            <a:off x="6193266" y="399462"/>
            <a:ext cx="3211774" cy="461665"/>
          </a:xfrm>
          <a:prstGeom prst="rect">
            <a:avLst/>
          </a:prstGeom>
          <a:gradFill>
            <a:gsLst>
              <a:gs pos="100000">
                <a:schemeClr val="bg2">
                  <a:lumMod val="75000"/>
                </a:schemeClr>
              </a:gs>
              <a:gs pos="52000">
                <a:schemeClr val="bg2">
                  <a:lumMod val="90000"/>
                </a:schemeClr>
              </a:gs>
            </a:gsLst>
            <a:lin ang="5400000" scaled="1"/>
          </a:gradFill>
          <a:ln>
            <a:solidFill>
              <a:schemeClr val="tx1"/>
            </a:solidFill>
          </a:ln>
        </p:spPr>
        <p:txBody>
          <a:bodyPr wrap="square" rtlCol="0">
            <a:spAutoFit/>
          </a:bodyPr>
          <a:lstStyle/>
          <a:p>
            <a:r>
              <a:rPr lang="en-US" sz="2400" dirty="0">
                <a:latin typeface="Times New Roman" panose="02020603050405020304" pitchFamily="18" charset="0"/>
                <a:cs typeface="Times New Roman" panose="02020603050405020304" pitchFamily="18" charset="0"/>
              </a:rPr>
              <a:t>Reservoirs Distribution</a:t>
            </a:r>
          </a:p>
        </p:txBody>
      </p:sp>
    </p:spTree>
    <p:extLst>
      <p:ext uri="{BB962C8B-B14F-4D97-AF65-F5344CB8AC3E}">
        <p14:creationId xmlns:p14="http://schemas.microsoft.com/office/powerpoint/2010/main" val="629398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1856" y="610462"/>
            <a:ext cx="9485344" cy="1280890"/>
          </a:xfrm>
        </p:spPr>
        <p:txBody>
          <a:bodyPr/>
          <a:lstStyle/>
          <a:p>
            <a:r>
              <a:rPr lang="en-US" b="1" dirty="0">
                <a:solidFill>
                  <a:schemeClr val="tx2">
                    <a:lumMod val="75000"/>
                  </a:schemeClr>
                </a:solidFill>
                <a:latin typeface="Times New Roman" panose="02020603050405020304" pitchFamily="18" charset="0"/>
                <a:cs typeface="Times New Roman" panose="02020603050405020304" pitchFamily="18" charset="0"/>
              </a:rPr>
              <a:t>Information About The Existing Main Network </a:t>
            </a:r>
            <a:endParaRPr lang="en-US"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sz="2400" b="1" dirty="0">
                <a:latin typeface="Times New Roman" panose="02020603050405020304" pitchFamily="18" charset="0"/>
                <a:cs typeface="Times New Roman" panose="02020603050405020304" pitchFamily="18" charset="0"/>
              </a:rPr>
              <a:t>Length: </a:t>
            </a:r>
            <a:r>
              <a:rPr lang="en-US" sz="2400" dirty="0">
                <a:latin typeface="Times New Roman" panose="02020603050405020304" pitchFamily="18" charset="0"/>
                <a:cs typeface="Times New Roman" panose="02020603050405020304" pitchFamily="18" charset="0"/>
              </a:rPr>
              <a:t>68,600 m </a:t>
            </a:r>
          </a:p>
          <a:p>
            <a:r>
              <a:rPr lang="en-US" sz="2400" b="1" dirty="0">
                <a:latin typeface="Times New Roman" panose="02020603050405020304" pitchFamily="18" charset="0"/>
                <a:cs typeface="Times New Roman" panose="02020603050405020304" pitchFamily="18" charset="0"/>
              </a:rPr>
              <a:t>Diameter:</a:t>
            </a:r>
            <a:r>
              <a:rPr lang="en-US" sz="2400" dirty="0">
                <a:latin typeface="Times New Roman" panose="02020603050405020304" pitchFamily="18" charset="0"/>
                <a:cs typeface="Times New Roman" panose="02020603050405020304" pitchFamily="18" charset="0"/>
              </a:rPr>
              <a:t> 2”-12”</a:t>
            </a:r>
          </a:p>
          <a:p>
            <a:r>
              <a:rPr lang="en-US" sz="2400" b="1" dirty="0">
                <a:latin typeface="Times New Roman" panose="02020603050405020304" pitchFamily="18" charset="0"/>
                <a:cs typeface="Times New Roman" panose="02020603050405020304" pitchFamily="18" charset="0"/>
              </a:rPr>
              <a:t>Materials: </a:t>
            </a:r>
            <a:r>
              <a:rPr lang="en-US" sz="2400" dirty="0">
                <a:latin typeface="Times New Roman" panose="02020603050405020304" pitchFamily="18" charset="0"/>
                <a:cs typeface="Times New Roman" panose="02020603050405020304" pitchFamily="18" charset="0"/>
              </a:rPr>
              <a:t>HDPE, Steel And Ductile Iron.</a:t>
            </a:r>
          </a:p>
          <a:p>
            <a:endParaRPr lang="en-US" dirty="0"/>
          </a:p>
        </p:txBody>
      </p:sp>
    </p:spTree>
    <p:extLst>
      <p:ext uri="{BB962C8B-B14F-4D97-AF65-F5344CB8AC3E}">
        <p14:creationId xmlns:p14="http://schemas.microsoft.com/office/powerpoint/2010/main" val="1811555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Grp="1" noChangeAspect="1"/>
          </p:cNvPicPr>
          <p:nvPr>
            <p:ph sz="quarter" idx="4294967295"/>
          </p:nvPr>
        </p:nvPicPr>
        <p:blipFill>
          <a:blip r:embed="rId2" cstate="hqprint">
            <a:extLst>
              <a:ext uri="{28A0092B-C50C-407E-A947-70E740481C1C}">
                <a14:useLocalDpi xmlns:a14="http://schemas.microsoft.com/office/drawing/2010/main"/>
              </a:ext>
            </a:extLst>
          </a:blip>
          <a:stretch>
            <a:fillRect/>
          </a:stretch>
        </p:blipFill>
        <p:spPr>
          <a:xfrm>
            <a:off x="1942964" y="0"/>
            <a:ext cx="8665794" cy="6859260"/>
          </a:xfrm>
          <a:prstGeom prst="rect">
            <a:avLst/>
          </a:prstGeom>
          <a:ln>
            <a:noFill/>
          </a:ln>
          <a:effectLst>
            <a:outerShdw blurRad="50800" dist="50800" dir="5400000" algn="ctr" rotWithShape="0">
              <a:srgbClr val="000000">
                <a:alpha val="1000"/>
              </a:srgbClr>
            </a:outerShdw>
            <a:softEdge rad="266700"/>
          </a:effectLst>
        </p:spPr>
      </p:pic>
      <p:sp>
        <p:nvSpPr>
          <p:cNvPr id="5" name="TextBox 4"/>
          <p:cNvSpPr txBox="1"/>
          <p:nvPr/>
        </p:nvSpPr>
        <p:spPr>
          <a:xfrm>
            <a:off x="4378823" y="331662"/>
            <a:ext cx="3345810" cy="461665"/>
          </a:xfrm>
          <a:prstGeom prst="rect">
            <a:avLst/>
          </a:prstGeom>
          <a:gradFill>
            <a:gsLst>
              <a:gs pos="0">
                <a:schemeClr val="bg2">
                  <a:lumMod val="90000"/>
                </a:schemeClr>
              </a:gs>
              <a:gs pos="100000">
                <a:schemeClr val="bg2">
                  <a:lumMod val="75000"/>
                </a:schemeClr>
              </a:gs>
            </a:gsLst>
            <a:lin ang="5400000" scaled="0"/>
          </a:gradFill>
          <a:ln>
            <a:solidFill>
              <a:schemeClr val="tx1"/>
            </a:solidFill>
          </a:ln>
        </p:spPr>
        <p:txBody>
          <a:bodyPr wrap="square" rtlCol="0">
            <a:spAutoFit/>
          </a:bodyPr>
          <a:lstStyle/>
          <a:p>
            <a:r>
              <a:rPr lang="en-US" sz="2400" b="1" dirty="0">
                <a:latin typeface="Times New Roman" panose="02020603050405020304" pitchFamily="18" charset="0"/>
                <a:cs typeface="Times New Roman" panose="02020603050405020304" pitchFamily="18" charset="0"/>
              </a:rPr>
              <a:t>Existing Pressure Zones</a:t>
            </a:r>
          </a:p>
        </p:txBody>
      </p:sp>
    </p:spTree>
    <p:extLst>
      <p:ext uri="{BB962C8B-B14F-4D97-AF65-F5344CB8AC3E}">
        <p14:creationId xmlns:p14="http://schemas.microsoft.com/office/powerpoint/2010/main" val="689190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29804" y="618517"/>
            <a:ext cx="3671248" cy="759907"/>
          </a:xfrm>
        </p:spPr>
        <p:txBody>
          <a:bodyPr/>
          <a:lstStyle/>
          <a:p>
            <a:r>
              <a:rPr lang="en-US" b="1" cap="none" dirty="0">
                <a:solidFill>
                  <a:schemeClr val="tx2">
                    <a:lumMod val="75000"/>
                  </a:schemeClr>
                </a:solidFill>
                <a:latin typeface="Times New Roman" panose="02020603050405020304" pitchFamily="18" charset="0"/>
                <a:cs typeface="Times New Roman" panose="02020603050405020304" pitchFamily="18" charset="0"/>
              </a:rPr>
              <a:t>Main </a:t>
            </a:r>
            <a:r>
              <a:rPr lang="en-GB" b="1" cap="none" dirty="0">
                <a:solidFill>
                  <a:schemeClr val="tx2">
                    <a:lumMod val="75000"/>
                  </a:schemeClr>
                </a:solidFill>
                <a:latin typeface="Times New Roman" panose="02020603050405020304" pitchFamily="18" charset="0"/>
                <a:cs typeface="Times New Roman" panose="02020603050405020304" pitchFamily="18" charset="0"/>
              </a:rPr>
              <a:t>Results </a:t>
            </a:r>
            <a:endParaRPr lang="en-US" b="1" cap="none"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5" name="Content Placeholder 2"/>
          <p:cNvSpPr>
            <a:spLocks noGrp="1"/>
          </p:cNvSpPr>
          <p:nvPr>
            <p:ph sz="quarter" idx="4294967295"/>
          </p:nvPr>
        </p:nvSpPr>
        <p:spPr>
          <a:xfrm>
            <a:off x="2047164" y="2367092"/>
            <a:ext cx="9230436" cy="3424107"/>
          </a:xfrm>
          <a:prstGeom prst="rect">
            <a:avLst/>
          </a:prstGeom>
        </p:spPr>
        <p:txBody>
          <a:bodyPr/>
          <a:lstStyle/>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Total Water Supply:</a:t>
            </a:r>
            <a:r>
              <a:rPr lang="en-GB" sz="2400" cap="none" dirty="0">
                <a:latin typeface="Times New Roman" panose="02020603050405020304" pitchFamily="18" charset="0"/>
                <a:cs typeface="Times New Roman" panose="02020603050405020304" pitchFamily="18" charset="0"/>
              </a:rPr>
              <a:t> 6,697,200</a:t>
            </a:r>
            <a:r>
              <a:rPr lang="en-US" sz="2400" cap="none" dirty="0">
                <a:latin typeface="Times New Roman" panose="02020603050405020304" pitchFamily="18" charset="0"/>
                <a:cs typeface="Times New Roman" panose="02020603050405020304" pitchFamily="18" charset="0"/>
              </a:rPr>
              <a:t>m</a:t>
            </a:r>
            <a:r>
              <a:rPr lang="en-US" sz="2400" cap="none" baseline="30000" dirty="0">
                <a:latin typeface="Times New Roman" panose="02020603050405020304" pitchFamily="18" charset="0"/>
                <a:cs typeface="Times New Roman" panose="02020603050405020304" pitchFamily="18" charset="0"/>
              </a:rPr>
              <a:t>3</a:t>
            </a:r>
            <a:r>
              <a:rPr lang="en-GB" sz="2400" cap="none" dirty="0">
                <a:latin typeface="Times New Roman" panose="02020603050405020304" pitchFamily="18" charset="0"/>
                <a:cs typeface="Times New Roman" panose="02020603050405020304" pitchFamily="18" charset="0"/>
              </a:rPr>
              <a:t>/year.</a:t>
            </a:r>
          </a:p>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Per Capita Supply: </a:t>
            </a:r>
            <a:r>
              <a:rPr lang="en-GB" sz="2400" cap="none" dirty="0">
                <a:latin typeface="Times New Roman" panose="02020603050405020304" pitchFamily="18" charset="0"/>
                <a:cs typeface="Times New Roman" panose="02020603050405020304" pitchFamily="18" charset="0"/>
              </a:rPr>
              <a:t>100.65 L/C/Day.</a:t>
            </a:r>
          </a:p>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UFW: </a:t>
            </a:r>
            <a:r>
              <a:rPr lang="en-GB" sz="2400" cap="none" dirty="0">
                <a:latin typeface="Times New Roman" panose="02020603050405020304" pitchFamily="18" charset="0"/>
                <a:cs typeface="Times New Roman" panose="02020603050405020304" pitchFamily="18" charset="0"/>
              </a:rPr>
              <a:t>24.9%.</a:t>
            </a:r>
          </a:p>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Per Capita Consumption: </a:t>
            </a:r>
            <a:r>
              <a:rPr lang="en-GB" sz="2400" cap="none" dirty="0">
                <a:latin typeface="Times New Roman" panose="02020603050405020304" pitchFamily="18" charset="0"/>
                <a:cs typeface="Times New Roman" panose="02020603050405020304" pitchFamily="18" charset="0"/>
              </a:rPr>
              <a:t>75.6 L/C/Day.</a:t>
            </a:r>
          </a:p>
          <a:p>
            <a:pPr marL="457200" indent="-457200">
              <a:buFont typeface="+mj-lt"/>
              <a:buAutoNum type="arabicPeriod"/>
            </a:pPr>
            <a:r>
              <a:rPr lang="en-GB" sz="2400" b="1" cap="none" dirty="0">
                <a:latin typeface="Times New Roman" panose="02020603050405020304" pitchFamily="18" charset="0"/>
                <a:cs typeface="Times New Roman" panose="02020603050405020304" pitchFamily="18" charset="0"/>
              </a:rPr>
              <a:t>Monthly Peak Factor: </a:t>
            </a:r>
            <a:r>
              <a:rPr lang="en-GB" sz="2400" cap="none" dirty="0">
                <a:latin typeface="Times New Roman" panose="02020603050405020304" pitchFamily="18" charset="0"/>
                <a:cs typeface="Times New Roman" panose="02020603050405020304" pitchFamily="18" charset="0"/>
              </a:rPr>
              <a:t>1.27. </a:t>
            </a:r>
          </a:p>
          <a:p>
            <a:endParaRPr lang="en-US" dirty="0"/>
          </a:p>
        </p:txBody>
      </p:sp>
    </p:spTree>
    <p:extLst>
      <p:ext uri="{BB962C8B-B14F-4D97-AF65-F5344CB8AC3E}">
        <p14:creationId xmlns:p14="http://schemas.microsoft.com/office/powerpoint/2010/main" val="336031917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1501</TotalTime>
  <Words>763</Words>
  <Application>Microsoft Office PowerPoint</Application>
  <PresentationFormat>Widescreen</PresentationFormat>
  <Paragraphs>171</Paragraphs>
  <Slides>28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Baskerville Old Face</vt:lpstr>
      <vt:lpstr>Calibri</vt:lpstr>
      <vt:lpstr>Century Gothic</vt:lpstr>
      <vt:lpstr>Times New Roman</vt:lpstr>
      <vt:lpstr>Wingdings</vt:lpstr>
      <vt:lpstr>Wingdings 3</vt:lpstr>
      <vt:lpstr>Wisp</vt:lpstr>
      <vt:lpstr>Development of a Facility Master Plan for Nablus City with Emphasis on Khalit Alamod Water Distribution Zone </vt:lpstr>
      <vt:lpstr>Outline</vt:lpstr>
      <vt:lpstr>PowerPoint Presentation</vt:lpstr>
      <vt:lpstr>Main Characteristics About Nablus City</vt:lpstr>
      <vt:lpstr>Nablus Water Resources </vt:lpstr>
      <vt:lpstr>PowerPoint Presentation</vt:lpstr>
      <vt:lpstr>Information About The Existing Main Network </vt:lpstr>
      <vt:lpstr>PowerPoint Presentation</vt:lpstr>
      <vt:lpstr>Main Results </vt:lpstr>
      <vt:lpstr>Main Future Needs </vt:lpstr>
      <vt:lpstr>PowerPoint Presentation</vt:lpstr>
      <vt:lpstr>General Characteristics </vt:lpstr>
      <vt:lpstr>Water Conditions </vt:lpstr>
      <vt:lpstr>Existing Network Condition</vt:lpstr>
      <vt:lpstr>Network Hydraulic Analysis </vt:lpstr>
      <vt:lpstr>PowerPoint Presentation</vt:lpstr>
      <vt:lpstr>Main Problems </vt:lpstr>
      <vt:lpstr>Future Water Demand for the Zone</vt:lpstr>
      <vt:lpstr>Expected Future Network </vt:lpstr>
      <vt:lpstr>Proposed Actions </vt:lpstr>
      <vt:lpstr>Cost Estimates for The Zone </vt:lpstr>
      <vt:lpstr>Generalizing the solution for the whole city of Nablus needs the following proposed actions:</vt:lpstr>
      <vt:lpstr>PowerPoint Presentation</vt:lpstr>
      <vt:lpstr>Investments Cash Flow </vt:lpstr>
      <vt:lpstr>PowerPoint Presentation</vt:lpstr>
      <vt:lpstr>Financial Considerations </vt:lpstr>
      <vt:lpstr>Conclusion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a Facility Master Plan for Nablus City with Emphasis on Khalit Alamod Water Distribution Zone</dc:title>
  <dc:creator>Sajed Shakhsher</dc:creator>
  <cp:lastModifiedBy>Sajed Shakhsher</cp:lastModifiedBy>
  <cp:revision>56</cp:revision>
  <dcterms:created xsi:type="dcterms:W3CDTF">2016-05-11T16:51:30Z</dcterms:created>
  <dcterms:modified xsi:type="dcterms:W3CDTF">2016-05-19T07:28:35Z</dcterms:modified>
</cp:coreProperties>
</file>