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67"/>
  </p:notesMasterIdLst>
  <p:sldIdLst>
    <p:sldId id="256" r:id="rId2"/>
    <p:sldId id="303" r:id="rId3"/>
    <p:sldId id="427" r:id="rId4"/>
    <p:sldId id="428" r:id="rId5"/>
    <p:sldId id="426" r:id="rId6"/>
    <p:sldId id="425" r:id="rId7"/>
    <p:sldId id="368" r:id="rId8"/>
    <p:sldId id="273" r:id="rId9"/>
    <p:sldId id="274" r:id="rId10"/>
    <p:sldId id="305" r:id="rId11"/>
    <p:sldId id="369" r:id="rId12"/>
    <p:sldId id="370" r:id="rId13"/>
    <p:sldId id="371" r:id="rId14"/>
    <p:sldId id="430" r:id="rId15"/>
    <p:sldId id="372" r:id="rId16"/>
    <p:sldId id="373" r:id="rId17"/>
    <p:sldId id="374" r:id="rId18"/>
    <p:sldId id="375" r:id="rId19"/>
    <p:sldId id="376" r:id="rId20"/>
    <p:sldId id="377" r:id="rId21"/>
    <p:sldId id="378" r:id="rId22"/>
    <p:sldId id="379" r:id="rId23"/>
    <p:sldId id="380" r:id="rId24"/>
    <p:sldId id="381" r:id="rId25"/>
    <p:sldId id="429" r:id="rId26"/>
    <p:sldId id="382" r:id="rId27"/>
    <p:sldId id="384" r:id="rId28"/>
    <p:sldId id="385" r:id="rId29"/>
    <p:sldId id="386" r:id="rId30"/>
    <p:sldId id="387" r:id="rId31"/>
    <p:sldId id="388" r:id="rId32"/>
    <p:sldId id="394" r:id="rId33"/>
    <p:sldId id="389" r:id="rId34"/>
    <p:sldId id="392" r:id="rId35"/>
    <p:sldId id="393" r:id="rId36"/>
    <p:sldId id="390" r:id="rId37"/>
    <p:sldId id="399" r:id="rId38"/>
    <p:sldId id="400" r:id="rId39"/>
    <p:sldId id="401" r:id="rId40"/>
    <p:sldId id="402" r:id="rId41"/>
    <p:sldId id="403" r:id="rId42"/>
    <p:sldId id="395" r:id="rId43"/>
    <p:sldId id="404" r:id="rId44"/>
    <p:sldId id="405" r:id="rId45"/>
    <p:sldId id="396" r:id="rId46"/>
    <p:sldId id="397" r:id="rId47"/>
    <p:sldId id="398" r:id="rId48"/>
    <p:sldId id="406" r:id="rId49"/>
    <p:sldId id="407" r:id="rId50"/>
    <p:sldId id="409" r:id="rId51"/>
    <p:sldId id="410" r:id="rId52"/>
    <p:sldId id="411" r:id="rId53"/>
    <p:sldId id="412" r:id="rId54"/>
    <p:sldId id="413" r:id="rId55"/>
    <p:sldId id="414" r:id="rId56"/>
    <p:sldId id="415" r:id="rId57"/>
    <p:sldId id="416" r:id="rId58"/>
    <p:sldId id="417" r:id="rId59"/>
    <p:sldId id="418" r:id="rId60"/>
    <p:sldId id="419" r:id="rId61"/>
    <p:sldId id="420" r:id="rId62"/>
    <p:sldId id="421" r:id="rId63"/>
    <p:sldId id="422" r:id="rId64"/>
    <p:sldId id="423" r:id="rId65"/>
    <p:sldId id="424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350E9B-F12D-4A23-AACB-9E2DBAA9EC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561472-CEC5-4E52-9FA0-41A511C9A684}">
      <dgm:prSet custT="1"/>
      <dgm:spPr/>
      <dgm:t>
        <a:bodyPr/>
        <a:lstStyle/>
        <a:p>
          <a:pPr rtl="0"/>
          <a:r>
            <a:rPr lang="en-US" sz="4000" dirty="0" smtClean="0">
              <a:latin typeface="Arial" pitchFamily="34" charset="0"/>
              <a:cs typeface="Arial" pitchFamily="34" charset="0"/>
            </a:rPr>
            <a:t>Introduction.</a:t>
          </a:r>
          <a:endParaRPr lang="en-US" sz="4000" dirty="0">
            <a:latin typeface="Arial" pitchFamily="34" charset="0"/>
            <a:cs typeface="Arial" pitchFamily="34" charset="0"/>
          </a:endParaRPr>
        </a:p>
      </dgm:t>
    </dgm:pt>
    <dgm:pt modelId="{5037797F-688C-4F8B-9D5C-A37BAB9DCE64}" type="parTrans" cxnId="{863FDB3D-D76D-4FB9-94DB-C1F1EAD09D70}">
      <dgm:prSet/>
      <dgm:spPr/>
      <dgm:t>
        <a:bodyPr/>
        <a:lstStyle/>
        <a:p>
          <a:endParaRPr lang="en-US"/>
        </a:p>
      </dgm:t>
    </dgm:pt>
    <dgm:pt modelId="{704A5C15-9468-4622-8C3F-8E103E37536D}" type="sibTrans" cxnId="{863FDB3D-D76D-4FB9-94DB-C1F1EAD09D70}">
      <dgm:prSet/>
      <dgm:spPr/>
      <dgm:t>
        <a:bodyPr/>
        <a:lstStyle/>
        <a:p>
          <a:endParaRPr lang="en-US"/>
        </a:p>
      </dgm:t>
    </dgm:pt>
    <dgm:pt modelId="{2BE85080-0F7D-497C-B686-BE85D0702B7C}">
      <dgm:prSet/>
      <dgm:spPr/>
      <dgm:t>
        <a:bodyPr/>
        <a:lstStyle/>
        <a:p>
          <a:pPr rtl="0"/>
          <a:r>
            <a:rPr lang="en-US" dirty="0" smtClean="0">
              <a:latin typeface="Arial" pitchFamily="34" charset="0"/>
              <a:cs typeface="Arial" pitchFamily="34" charset="0"/>
            </a:rPr>
            <a:t>Design for torsion and shear 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5A0143F4-84F9-4AAA-8B62-BB91608B29CB}" type="parTrans" cxnId="{415BAC6A-94E6-4289-991A-6F11DC8E4F4D}">
      <dgm:prSet/>
      <dgm:spPr/>
      <dgm:t>
        <a:bodyPr/>
        <a:lstStyle/>
        <a:p>
          <a:endParaRPr lang="en-US"/>
        </a:p>
      </dgm:t>
    </dgm:pt>
    <dgm:pt modelId="{BEBFF7E5-24CB-4324-9D6D-56EB22EAE6B1}" type="sibTrans" cxnId="{415BAC6A-94E6-4289-991A-6F11DC8E4F4D}">
      <dgm:prSet/>
      <dgm:spPr/>
      <dgm:t>
        <a:bodyPr/>
        <a:lstStyle/>
        <a:p>
          <a:endParaRPr lang="en-US"/>
        </a:p>
      </dgm:t>
    </dgm:pt>
    <dgm:pt modelId="{5E7DB167-6FEB-4BA1-9F99-C19FD56A81D2}">
      <dgm:prSet/>
      <dgm:spPr/>
      <dgm:t>
        <a:bodyPr/>
        <a:lstStyle/>
        <a:p>
          <a:pPr rtl="0"/>
          <a:r>
            <a:rPr lang="en-US" dirty="0" smtClean="0">
              <a:latin typeface="Arial" pitchFamily="34" charset="0"/>
              <a:cs typeface="Arial" pitchFamily="34" charset="0"/>
            </a:rPr>
            <a:t>Design of shear walls 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602773F4-8ADE-4594-B47C-2567001DA482}" type="parTrans" cxnId="{35A0B78A-3EFF-4476-A75B-44B437A33B41}">
      <dgm:prSet/>
      <dgm:spPr/>
      <dgm:t>
        <a:bodyPr/>
        <a:lstStyle/>
        <a:p>
          <a:endParaRPr lang="en-US"/>
        </a:p>
      </dgm:t>
    </dgm:pt>
    <dgm:pt modelId="{6C86EF0F-3917-4C18-B8E8-816E764F3C92}" type="sibTrans" cxnId="{35A0B78A-3EFF-4476-A75B-44B437A33B41}">
      <dgm:prSet/>
      <dgm:spPr/>
      <dgm:t>
        <a:bodyPr/>
        <a:lstStyle/>
        <a:p>
          <a:endParaRPr lang="en-US"/>
        </a:p>
      </dgm:t>
    </dgm:pt>
    <dgm:pt modelId="{EC719368-2D40-423E-806C-0FDF89BCE6CC}">
      <dgm:prSet/>
      <dgm:spPr/>
      <dgm:t>
        <a:bodyPr/>
        <a:lstStyle/>
        <a:p>
          <a:pPr rtl="0"/>
          <a:r>
            <a:rPr lang="en-US" dirty="0" smtClean="0">
              <a:latin typeface="Arial" pitchFamily="34" charset="0"/>
              <a:cs typeface="Arial" pitchFamily="34" charset="0"/>
            </a:rPr>
            <a:t>Design of footing 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97EF7B7C-76DF-4311-BB88-A095CE4A3649}" type="parTrans" cxnId="{7286A9D2-E1DB-4783-A24C-16968614F532}">
      <dgm:prSet/>
      <dgm:spPr/>
      <dgm:t>
        <a:bodyPr/>
        <a:lstStyle/>
        <a:p>
          <a:endParaRPr lang="en-US"/>
        </a:p>
      </dgm:t>
    </dgm:pt>
    <dgm:pt modelId="{B2D6E691-ACF9-425C-A7E7-5FE9B95B6E64}" type="sibTrans" cxnId="{7286A9D2-E1DB-4783-A24C-16968614F532}">
      <dgm:prSet/>
      <dgm:spPr/>
      <dgm:t>
        <a:bodyPr/>
        <a:lstStyle/>
        <a:p>
          <a:endParaRPr lang="en-US"/>
        </a:p>
      </dgm:t>
    </dgm:pt>
    <dgm:pt modelId="{0E96FE84-DA2C-4793-8472-90EADAE57F9B}">
      <dgm:prSet/>
      <dgm:spPr/>
      <dgm:t>
        <a:bodyPr/>
        <a:lstStyle/>
        <a:p>
          <a:pPr rtl="0"/>
          <a:r>
            <a:rPr lang="en-US" dirty="0" smtClean="0">
              <a:latin typeface="Arial" pitchFamily="34" charset="0"/>
              <a:cs typeface="Arial" pitchFamily="34" charset="0"/>
            </a:rPr>
            <a:t>Deflection of beams and slabs </a:t>
          </a:r>
          <a:endParaRPr lang="en-US" dirty="0">
            <a:latin typeface="Arial" pitchFamily="34" charset="0"/>
            <a:cs typeface="Arial" pitchFamily="34" charset="0"/>
          </a:endParaRPr>
        </a:p>
      </dgm:t>
    </dgm:pt>
    <dgm:pt modelId="{8AA3D575-9B24-4966-B79D-ADFA6E28BB6B}" type="sibTrans" cxnId="{A29028A4-E115-4513-9B4D-B46D228719B4}">
      <dgm:prSet/>
      <dgm:spPr/>
      <dgm:t>
        <a:bodyPr/>
        <a:lstStyle/>
        <a:p>
          <a:endParaRPr lang="en-US"/>
        </a:p>
      </dgm:t>
    </dgm:pt>
    <dgm:pt modelId="{8F31445B-A4B5-4668-9AB6-114D307B8BB0}" type="parTrans" cxnId="{A29028A4-E115-4513-9B4D-B46D228719B4}">
      <dgm:prSet/>
      <dgm:spPr/>
      <dgm:t>
        <a:bodyPr/>
        <a:lstStyle/>
        <a:p>
          <a:endParaRPr lang="en-US"/>
        </a:p>
      </dgm:t>
    </dgm:pt>
    <dgm:pt modelId="{6AF57597-D55F-4CFF-8B26-1B679AA2E7BC}">
      <dgm:prSet custT="1"/>
      <dgm:spPr/>
      <dgm:t>
        <a:bodyPr/>
        <a:lstStyle/>
        <a:p>
          <a:pPr rtl="0"/>
          <a:r>
            <a:rPr lang="en-US" sz="4000" dirty="0" smtClean="0">
              <a:latin typeface="Arial" pitchFamily="34" charset="0"/>
              <a:cs typeface="Arial" pitchFamily="34" charset="0"/>
            </a:rPr>
            <a:t>Design for seismic loads</a:t>
          </a:r>
          <a:endParaRPr lang="en-US" sz="4000" dirty="0">
            <a:latin typeface="Arial" pitchFamily="34" charset="0"/>
            <a:cs typeface="Arial" pitchFamily="34" charset="0"/>
          </a:endParaRPr>
        </a:p>
      </dgm:t>
    </dgm:pt>
    <dgm:pt modelId="{4929E79D-D670-4532-B32F-42FDD34901CB}" type="sibTrans" cxnId="{764E0985-C965-474C-BFB0-E19E12B95A07}">
      <dgm:prSet/>
      <dgm:spPr/>
      <dgm:t>
        <a:bodyPr/>
        <a:lstStyle/>
        <a:p>
          <a:endParaRPr lang="en-US"/>
        </a:p>
      </dgm:t>
    </dgm:pt>
    <dgm:pt modelId="{584491DE-D4EA-4D2F-B6BA-44DBF6DF788E}" type="parTrans" cxnId="{764E0985-C965-474C-BFB0-E19E12B95A07}">
      <dgm:prSet/>
      <dgm:spPr/>
      <dgm:t>
        <a:bodyPr/>
        <a:lstStyle/>
        <a:p>
          <a:endParaRPr lang="en-US"/>
        </a:p>
      </dgm:t>
    </dgm:pt>
    <dgm:pt modelId="{8DAD9532-18AF-432F-960E-7634717B3A6B}" type="pres">
      <dgm:prSet presAssocID="{44350E9B-F12D-4A23-AACB-9E2DBAA9EC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E730AFE-3991-49DD-B7AF-5A5B82752355}" type="pres">
      <dgm:prSet presAssocID="{A1561472-CEC5-4E52-9FA0-41A511C9A684}" presName="horFlow" presStyleCnt="0"/>
      <dgm:spPr/>
    </dgm:pt>
    <dgm:pt modelId="{43D6D976-B2F5-4AA6-9105-63B1ED26501D}" type="pres">
      <dgm:prSet presAssocID="{A1561472-CEC5-4E52-9FA0-41A511C9A684}" presName="bigChev" presStyleLbl="node1" presStyleIdx="0" presStyleCnt="6" custScaleX="282504" custScaleY="97429" custLinFactNeighborX="11731" custLinFactNeighborY="31968"/>
      <dgm:spPr/>
      <dgm:t>
        <a:bodyPr/>
        <a:lstStyle/>
        <a:p>
          <a:endParaRPr lang="en-US"/>
        </a:p>
      </dgm:t>
    </dgm:pt>
    <dgm:pt modelId="{CE5F4EBE-783F-4CF1-A844-669D2D56A423}" type="pres">
      <dgm:prSet presAssocID="{A1561472-CEC5-4E52-9FA0-41A511C9A684}" presName="vSp" presStyleCnt="0"/>
      <dgm:spPr/>
    </dgm:pt>
    <dgm:pt modelId="{B5AEE634-7554-4976-9748-9C984D7ABCCB}" type="pres">
      <dgm:prSet presAssocID="{6AF57597-D55F-4CFF-8B26-1B679AA2E7BC}" presName="horFlow" presStyleCnt="0"/>
      <dgm:spPr/>
    </dgm:pt>
    <dgm:pt modelId="{E0843B7E-B882-4D10-86D0-8EB5295D2DCD}" type="pres">
      <dgm:prSet presAssocID="{6AF57597-D55F-4CFF-8B26-1B679AA2E7BC}" presName="bigChev" presStyleLbl="node1" presStyleIdx="1" presStyleCnt="6" custScaleX="275401" custScaleY="84346" custLinFactNeighborX="4010" custLinFactNeighborY="18095"/>
      <dgm:spPr/>
      <dgm:t>
        <a:bodyPr/>
        <a:lstStyle/>
        <a:p>
          <a:endParaRPr lang="en-US"/>
        </a:p>
      </dgm:t>
    </dgm:pt>
    <dgm:pt modelId="{62CE281A-2113-4C92-9CE4-1EDBCEE294C4}" type="pres">
      <dgm:prSet presAssocID="{6AF57597-D55F-4CFF-8B26-1B679AA2E7BC}" presName="vSp" presStyleCnt="0"/>
      <dgm:spPr/>
    </dgm:pt>
    <dgm:pt modelId="{F27C18DB-A6AE-4323-8B10-EB6EC1750B4D}" type="pres">
      <dgm:prSet presAssocID="{0E96FE84-DA2C-4793-8472-90EADAE57F9B}" presName="horFlow" presStyleCnt="0"/>
      <dgm:spPr/>
    </dgm:pt>
    <dgm:pt modelId="{4ABD6C78-406E-4759-B5CA-B4392DAACE7E}" type="pres">
      <dgm:prSet presAssocID="{0E96FE84-DA2C-4793-8472-90EADAE57F9B}" presName="bigChev" presStyleLbl="node1" presStyleIdx="2" presStyleCnt="6" custScaleX="270899" custScaleY="73304" custLinFactNeighborX="4438" custLinFactNeighborY="7298"/>
      <dgm:spPr/>
      <dgm:t>
        <a:bodyPr/>
        <a:lstStyle/>
        <a:p>
          <a:endParaRPr lang="en-US"/>
        </a:p>
      </dgm:t>
    </dgm:pt>
    <dgm:pt modelId="{DEE5E487-F4A1-4331-AF1D-8D90620C95DB}" type="pres">
      <dgm:prSet presAssocID="{0E96FE84-DA2C-4793-8472-90EADAE57F9B}" presName="vSp" presStyleCnt="0"/>
      <dgm:spPr/>
    </dgm:pt>
    <dgm:pt modelId="{B544C614-3747-4AFC-A358-B9092A7DE96F}" type="pres">
      <dgm:prSet presAssocID="{2BE85080-0F7D-497C-B686-BE85D0702B7C}" presName="horFlow" presStyleCnt="0"/>
      <dgm:spPr/>
    </dgm:pt>
    <dgm:pt modelId="{9A5F718E-21E1-4D20-B70C-EC3930344E66}" type="pres">
      <dgm:prSet presAssocID="{2BE85080-0F7D-497C-B686-BE85D0702B7C}" presName="bigChev" presStyleLbl="node1" presStyleIdx="3" presStyleCnt="6" custScaleX="270899" custScaleY="69481" custLinFactNeighborX="2764" custLinFactNeighborY="-451"/>
      <dgm:spPr/>
      <dgm:t>
        <a:bodyPr/>
        <a:lstStyle/>
        <a:p>
          <a:endParaRPr lang="en-US"/>
        </a:p>
      </dgm:t>
    </dgm:pt>
    <dgm:pt modelId="{48DA3C6E-E7D7-4321-9BF9-B8C4CAC6D36F}" type="pres">
      <dgm:prSet presAssocID="{2BE85080-0F7D-497C-B686-BE85D0702B7C}" presName="vSp" presStyleCnt="0"/>
      <dgm:spPr/>
    </dgm:pt>
    <dgm:pt modelId="{319F5B0C-F545-4543-AB62-9E13A9509CB8}" type="pres">
      <dgm:prSet presAssocID="{5E7DB167-6FEB-4BA1-9F99-C19FD56A81D2}" presName="horFlow" presStyleCnt="0"/>
      <dgm:spPr/>
    </dgm:pt>
    <dgm:pt modelId="{EEC77D31-9353-4CB8-BBDC-4CE0B09ABAEF}" type="pres">
      <dgm:prSet presAssocID="{5E7DB167-6FEB-4BA1-9F99-C19FD56A81D2}" presName="bigChev" presStyleLbl="node1" presStyleIdx="4" presStyleCnt="6" custScaleX="270899" custScaleY="90293" custLinFactNeighborX="2764" custLinFactNeighborY="-7914"/>
      <dgm:spPr/>
      <dgm:t>
        <a:bodyPr/>
        <a:lstStyle/>
        <a:p>
          <a:endParaRPr lang="en-US"/>
        </a:p>
      </dgm:t>
    </dgm:pt>
    <dgm:pt modelId="{9B1E6854-9FF2-4A15-9DC2-3AB84E08F53B}" type="pres">
      <dgm:prSet presAssocID="{5E7DB167-6FEB-4BA1-9F99-C19FD56A81D2}" presName="vSp" presStyleCnt="0"/>
      <dgm:spPr/>
    </dgm:pt>
    <dgm:pt modelId="{7259C2BE-F6DB-4815-B1BE-4FEB9E89678E}" type="pres">
      <dgm:prSet presAssocID="{EC719368-2D40-423E-806C-0FDF89BCE6CC}" presName="horFlow" presStyleCnt="0"/>
      <dgm:spPr/>
    </dgm:pt>
    <dgm:pt modelId="{E98B8E9A-B3F1-4B62-90CB-AA2220B544F1}" type="pres">
      <dgm:prSet presAssocID="{EC719368-2D40-423E-806C-0FDF89BCE6CC}" presName="bigChev" presStyleLbl="node1" presStyleIdx="5" presStyleCnt="6" custScaleX="270899" custScaleY="75562" custLinFactNeighborX="5528" custLinFactNeighborY="-15457"/>
      <dgm:spPr/>
      <dgm:t>
        <a:bodyPr/>
        <a:lstStyle/>
        <a:p>
          <a:endParaRPr lang="en-US"/>
        </a:p>
      </dgm:t>
    </dgm:pt>
  </dgm:ptLst>
  <dgm:cxnLst>
    <dgm:cxn modelId="{6103007C-2306-476E-B04F-1A501DBB7A0B}" type="presOf" srcId="{A1561472-CEC5-4E52-9FA0-41A511C9A684}" destId="{43D6D976-B2F5-4AA6-9105-63B1ED26501D}" srcOrd="0" destOrd="0" presId="urn:microsoft.com/office/officeart/2005/8/layout/lProcess3"/>
    <dgm:cxn modelId="{A29028A4-E115-4513-9B4D-B46D228719B4}" srcId="{44350E9B-F12D-4A23-AACB-9E2DBAA9ECCC}" destId="{0E96FE84-DA2C-4793-8472-90EADAE57F9B}" srcOrd="2" destOrd="0" parTransId="{8F31445B-A4B5-4668-9AB6-114D307B8BB0}" sibTransId="{8AA3D575-9B24-4966-B79D-ADFA6E28BB6B}"/>
    <dgm:cxn modelId="{34A4E3BF-EB94-4B80-B2E2-434556836FF0}" type="presOf" srcId="{6AF57597-D55F-4CFF-8B26-1B679AA2E7BC}" destId="{E0843B7E-B882-4D10-86D0-8EB5295D2DCD}" srcOrd="0" destOrd="0" presId="urn:microsoft.com/office/officeart/2005/8/layout/lProcess3"/>
    <dgm:cxn modelId="{C8FAE709-020E-4F6D-9896-808D2C845723}" type="presOf" srcId="{EC719368-2D40-423E-806C-0FDF89BCE6CC}" destId="{E98B8E9A-B3F1-4B62-90CB-AA2220B544F1}" srcOrd="0" destOrd="0" presId="urn:microsoft.com/office/officeart/2005/8/layout/lProcess3"/>
    <dgm:cxn modelId="{C294ECA9-4BA6-42BC-BE8E-853710C16078}" type="presOf" srcId="{5E7DB167-6FEB-4BA1-9F99-C19FD56A81D2}" destId="{EEC77D31-9353-4CB8-BBDC-4CE0B09ABAEF}" srcOrd="0" destOrd="0" presId="urn:microsoft.com/office/officeart/2005/8/layout/lProcess3"/>
    <dgm:cxn modelId="{574FE0AF-716B-4CA3-99F3-557C7CCAB2D5}" type="presOf" srcId="{0E96FE84-DA2C-4793-8472-90EADAE57F9B}" destId="{4ABD6C78-406E-4759-B5CA-B4392DAACE7E}" srcOrd="0" destOrd="0" presId="urn:microsoft.com/office/officeart/2005/8/layout/lProcess3"/>
    <dgm:cxn modelId="{7286A9D2-E1DB-4783-A24C-16968614F532}" srcId="{44350E9B-F12D-4A23-AACB-9E2DBAA9ECCC}" destId="{EC719368-2D40-423E-806C-0FDF89BCE6CC}" srcOrd="5" destOrd="0" parTransId="{97EF7B7C-76DF-4311-BB88-A095CE4A3649}" sibTransId="{B2D6E691-ACF9-425C-A7E7-5FE9B95B6E64}"/>
    <dgm:cxn modelId="{39FD341C-20F0-45DA-A52D-62BAD9A89865}" type="presOf" srcId="{44350E9B-F12D-4A23-AACB-9E2DBAA9ECCC}" destId="{8DAD9532-18AF-432F-960E-7634717B3A6B}" srcOrd="0" destOrd="0" presId="urn:microsoft.com/office/officeart/2005/8/layout/lProcess3"/>
    <dgm:cxn modelId="{764E0985-C965-474C-BFB0-E19E12B95A07}" srcId="{44350E9B-F12D-4A23-AACB-9E2DBAA9ECCC}" destId="{6AF57597-D55F-4CFF-8B26-1B679AA2E7BC}" srcOrd="1" destOrd="0" parTransId="{584491DE-D4EA-4D2F-B6BA-44DBF6DF788E}" sibTransId="{4929E79D-D670-4532-B32F-42FDD34901CB}"/>
    <dgm:cxn modelId="{863FDB3D-D76D-4FB9-94DB-C1F1EAD09D70}" srcId="{44350E9B-F12D-4A23-AACB-9E2DBAA9ECCC}" destId="{A1561472-CEC5-4E52-9FA0-41A511C9A684}" srcOrd="0" destOrd="0" parTransId="{5037797F-688C-4F8B-9D5C-A37BAB9DCE64}" sibTransId="{704A5C15-9468-4622-8C3F-8E103E37536D}"/>
    <dgm:cxn modelId="{415BAC6A-94E6-4289-991A-6F11DC8E4F4D}" srcId="{44350E9B-F12D-4A23-AACB-9E2DBAA9ECCC}" destId="{2BE85080-0F7D-497C-B686-BE85D0702B7C}" srcOrd="3" destOrd="0" parTransId="{5A0143F4-84F9-4AAA-8B62-BB91608B29CB}" sibTransId="{BEBFF7E5-24CB-4324-9D6D-56EB22EAE6B1}"/>
    <dgm:cxn modelId="{E37F2447-1F54-457F-8D5B-1AD784EDF3C0}" type="presOf" srcId="{2BE85080-0F7D-497C-B686-BE85D0702B7C}" destId="{9A5F718E-21E1-4D20-B70C-EC3930344E66}" srcOrd="0" destOrd="0" presId="urn:microsoft.com/office/officeart/2005/8/layout/lProcess3"/>
    <dgm:cxn modelId="{35A0B78A-3EFF-4476-A75B-44B437A33B41}" srcId="{44350E9B-F12D-4A23-AACB-9E2DBAA9ECCC}" destId="{5E7DB167-6FEB-4BA1-9F99-C19FD56A81D2}" srcOrd="4" destOrd="0" parTransId="{602773F4-8ADE-4594-B47C-2567001DA482}" sibTransId="{6C86EF0F-3917-4C18-B8E8-816E764F3C92}"/>
    <dgm:cxn modelId="{90CE33B9-979C-4A0F-B64B-42DB870130EB}" type="presParOf" srcId="{8DAD9532-18AF-432F-960E-7634717B3A6B}" destId="{6E730AFE-3991-49DD-B7AF-5A5B82752355}" srcOrd="0" destOrd="0" presId="urn:microsoft.com/office/officeart/2005/8/layout/lProcess3"/>
    <dgm:cxn modelId="{320B1F91-4B22-42FA-8A5D-2AD0DC3441EA}" type="presParOf" srcId="{6E730AFE-3991-49DD-B7AF-5A5B82752355}" destId="{43D6D976-B2F5-4AA6-9105-63B1ED26501D}" srcOrd="0" destOrd="0" presId="urn:microsoft.com/office/officeart/2005/8/layout/lProcess3"/>
    <dgm:cxn modelId="{7BA900E7-F642-48B5-939F-3D606E97F8C8}" type="presParOf" srcId="{8DAD9532-18AF-432F-960E-7634717B3A6B}" destId="{CE5F4EBE-783F-4CF1-A844-669D2D56A423}" srcOrd="1" destOrd="0" presId="urn:microsoft.com/office/officeart/2005/8/layout/lProcess3"/>
    <dgm:cxn modelId="{30FD6ECE-8EFC-4F02-BF2D-F99A6CBFE161}" type="presParOf" srcId="{8DAD9532-18AF-432F-960E-7634717B3A6B}" destId="{B5AEE634-7554-4976-9748-9C984D7ABCCB}" srcOrd="2" destOrd="0" presId="urn:microsoft.com/office/officeart/2005/8/layout/lProcess3"/>
    <dgm:cxn modelId="{88EBC8E3-B4AA-4ACE-BB3B-402C1503A7BA}" type="presParOf" srcId="{B5AEE634-7554-4976-9748-9C984D7ABCCB}" destId="{E0843B7E-B882-4D10-86D0-8EB5295D2DCD}" srcOrd="0" destOrd="0" presId="urn:microsoft.com/office/officeart/2005/8/layout/lProcess3"/>
    <dgm:cxn modelId="{563973CE-C923-4066-9AD9-AAE8C2F1EF7F}" type="presParOf" srcId="{8DAD9532-18AF-432F-960E-7634717B3A6B}" destId="{62CE281A-2113-4C92-9CE4-1EDBCEE294C4}" srcOrd="3" destOrd="0" presId="urn:microsoft.com/office/officeart/2005/8/layout/lProcess3"/>
    <dgm:cxn modelId="{198FB96F-134E-4A8D-BCF2-3EDE73F9A9DE}" type="presParOf" srcId="{8DAD9532-18AF-432F-960E-7634717B3A6B}" destId="{F27C18DB-A6AE-4323-8B10-EB6EC1750B4D}" srcOrd="4" destOrd="0" presId="urn:microsoft.com/office/officeart/2005/8/layout/lProcess3"/>
    <dgm:cxn modelId="{ADC75A1A-CC53-45BE-88E2-7B9B974DAAE0}" type="presParOf" srcId="{F27C18DB-A6AE-4323-8B10-EB6EC1750B4D}" destId="{4ABD6C78-406E-4759-B5CA-B4392DAACE7E}" srcOrd="0" destOrd="0" presId="urn:microsoft.com/office/officeart/2005/8/layout/lProcess3"/>
    <dgm:cxn modelId="{46999602-88FB-4D6C-A461-B4ACEC110FCB}" type="presParOf" srcId="{8DAD9532-18AF-432F-960E-7634717B3A6B}" destId="{DEE5E487-F4A1-4331-AF1D-8D90620C95DB}" srcOrd="5" destOrd="0" presId="urn:microsoft.com/office/officeart/2005/8/layout/lProcess3"/>
    <dgm:cxn modelId="{CB0FD0A0-1DC6-4604-9C4E-6395CB3E9395}" type="presParOf" srcId="{8DAD9532-18AF-432F-960E-7634717B3A6B}" destId="{B544C614-3747-4AFC-A358-B9092A7DE96F}" srcOrd="6" destOrd="0" presId="urn:microsoft.com/office/officeart/2005/8/layout/lProcess3"/>
    <dgm:cxn modelId="{77596306-85FF-4BED-8BAD-B7F3E6C1D741}" type="presParOf" srcId="{B544C614-3747-4AFC-A358-B9092A7DE96F}" destId="{9A5F718E-21E1-4D20-B70C-EC3930344E66}" srcOrd="0" destOrd="0" presId="urn:microsoft.com/office/officeart/2005/8/layout/lProcess3"/>
    <dgm:cxn modelId="{7704DEA3-FA90-4495-AF3A-72DAF56994F4}" type="presParOf" srcId="{8DAD9532-18AF-432F-960E-7634717B3A6B}" destId="{48DA3C6E-E7D7-4321-9BF9-B8C4CAC6D36F}" srcOrd="7" destOrd="0" presId="urn:microsoft.com/office/officeart/2005/8/layout/lProcess3"/>
    <dgm:cxn modelId="{70A4C08F-3DE3-4CAD-A6DD-E0C11AF5530B}" type="presParOf" srcId="{8DAD9532-18AF-432F-960E-7634717B3A6B}" destId="{319F5B0C-F545-4543-AB62-9E13A9509CB8}" srcOrd="8" destOrd="0" presId="urn:microsoft.com/office/officeart/2005/8/layout/lProcess3"/>
    <dgm:cxn modelId="{DFF0D802-728F-40EF-82DF-4F21DA730BD4}" type="presParOf" srcId="{319F5B0C-F545-4543-AB62-9E13A9509CB8}" destId="{EEC77D31-9353-4CB8-BBDC-4CE0B09ABAEF}" srcOrd="0" destOrd="0" presId="urn:microsoft.com/office/officeart/2005/8/layout/lProcess3"/>
    <dgm:cxn modelId="{9CDD4D5D-C486-4729-B739-0C3CDBFE4C16}" type="presParOf" srcId="{8DAD9532-18AF-432F-960E-7634717B3A6B}" destId="{9B1E6854-9FF2-4A15-9DC2-3AB84E08F53B}" srcOrd="9" destOrd="0" presId="urn:microsoft.com/office/officeart/2005/8/layout/lProcess3"/>
    <dgm:cxn modelId="{D681E866-66C1-4C0E-89DB-9E29AD1F3E0B}" type="presParOf" srcId="{8DAD9532-18AF-432F-960E-7634717B3A6B}" destId="{7259C2BE-F6DB-4815-B1BE-4FEB9E89678E}" srcOrd="10" destOrd="0" presId="urn:microsoft.com/office/officeart/2005/8/layout/lProcess3"/>
    <dgm:cxn modelId="{198267FF-34AD-4C75-B73C-9D149EFA8C0D}" type="presParOf" srcId="{7259C2BE-F6DB-4815-B1BE-4FEB9E89678E}" destId="{E98B8E9A-B3F1-4B62-90CB-AA2220B544F1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D6D976-B2F5-4AA6-9105-63B1ED26501D}">
      <dsp:nvSpPr>
        <dsp:cNvPr id="0" name=""/>
        <dsp:cNvSpPr/>
      </dsp:nvSpPr>
      <dsp:spPr>
        <a:xfrm>
          <a:off x="267262" y="326692"/>
          <a:ext cx="7200337" cy="9932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Arial" pitchFamily="34" charset="0"/>
              <a:cs typeface="Arial" pitchFamily="34" charset="0"/>
            </a:rPr>
            <a:t>Introduction.</a:t>
          </a:r>
          <a:endParaRPr lang="en-US" sz="4000" kern="1200" dirty="0">
            <a:latin typeface="Arial" pitchFamily="34" charset="0"/>
            <a:cs typeface="Arial" pitchFamily="34" charset="0"/>
          </a:endParaRPr>
        </a:p>
      </dsp:txBody>
      <dsp:txXfrm>
        <a:off x="267262" y="326692"/>
        <a:ext cx="7200337" cy="993291"/>
      </dsp:txXfrm>
    </dsp:sp>
    <dsp:sp modelId="{E0843B7E-B882-4D10-86D0-8EB5295D2DCD}">
      <dsp:nvSpPr>
        <dsp:cNvPr id="0" name=""/>
        <dsp:cNvSpPr/>
      </dsp:nvSpPr>
      <dsp:spPr>
        <a:xfrm>
          <a:off x="235836" y="1321278"/>
          <a:ext cx="7019299" cy="85990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Arial" pitchFamily="34" charset="0"/>
              <a:cs typeface="Arial" pitchFamily="34" charset="0"/>
            </a:rPr>
            <a:t>Design for seismic loads</a:t>
          </a:r>
          <a:endParaRPr lang="en-US" sz="4000" kern="1200" dirty="0">
            <a:latin typeface="Arial" pitchFamily="34" charset="0"/>
            <a:cs typeface="Arial" pitchFamily="34" charset="0"/>
          </a:endParaRPr>
        </a:p>
      </dsp:txBody>
      <dsp:txXfrm>
        <a:off x="235836" y="1321278"/>
        <a:ext cx="7019299" cy="859909"/>
      </dsp:txXfrm>
    </dsp:sp>
    <dsp:sp modelId="{4ABD6C78-406E-4759-B5CA-B4392DAACE7E}">
      <dsp:nvSpPr>
        <dsp:cNvPr id="0" name=""/>
        <dsp:cNvSpPr/>
      </dsp:nvSpPr>
      <dsp:spPr>
        <a:xfrm>
          <a:off x="246744" y="2213842"/>
          <a:ext cx="6904554" cy="7473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rial" pitchFamily="34" charset="0"/>
              <a:cs typeface="Arial" pitchFamily="34" charset="0"/>
            </a:rPr>
            <a:t>Deflection of beams and slabs </a:t>
          </a:r>
          <a:endParaRPr lang="en-US" sz="3500" kern="1200" dirty="0">
            <a:latin typeface="Arial" pitchFamily="34" charset="0"/>
            <a:cs typeface="Arial" pitchFamily="34" charset="0"/>
          </a:endParaRPr>
        </a:p>
      </dsp:txBody>
      <dsp:txXfrm>
        <a:off x="246744" y="2213842"/>
        <a:ext cx="6904554" cy="747336"/>
      </dsp:txXfrm>
    </dsp:sp>
    <dsp:sp modelId="{9A5F718E-21E1-4D20-B70C-EC3930344E66}">
      <dsp:nvSpPr>
        <dsp:cNvPr id="0" name=""/>
        <dsp:cNvSpPr/>
      </dsp:nvSpPr>
      <dsp:spPr>
        <a:xfrm>
          <a:off x="204078" y="3024907"/>
          <a:ext cx="6904554" cy="7083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rial" pitchFamily="34" charset="0"/>
              <a:cs typeface="Arial" pitchFamily="34" charset="0"/>
            </a:rPr>
            <a:t>Design for torsion and shear </a:t>
          </a:r>
          <a:endParaRPr lang="en-US" sz="3500" kern="1200" dirty="0">
            <a:latin typeface="Arial" pitchFamily="34" charset="0"/>
            <a:cs typeface="Arial" pitchFamily="34" charset="0"/>
          </a:endParaRPr>
        </a:p>
      </dsp:txBody>
      <dsp:txXfrm>
        <a:off x="204078" y="3024907"/>
        <a:ext cx="6904554" cy="708360"/>
      </dsp:txXfrm>
    </dsp:sp>
    <dsp:sp modelId="{EEC77D31-9353-4CB8-BBDC-4CE0B09ABAEF}">
      <dsp:nvSpPr>
        <dsp:cNvPr id="0" name=""/>
        <dsp:cNvSpPr/>
      </dsp:nvSpPr>
      <dsp:spPr>
        <a:xfrm>
          <a:off x="204078" y="3799912"/>
          <a:ext cx="6904554" cy="920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rial" pitchFamily="34" charset="0"/>
              <a:cs typeface="Arial" pitchFamily="34" charset="0"/>
            </a:rPr>
            <a:t>Design of shear walls </a:t>
          </a:r>
          <a:endParaRPr lang="en-US" sz="3500" kern="1200" dirty="0">
            <a:latin typeface="Arial" pitchFamily="34" charset="0"/>
            <a:cs typeface="Arial" pitchFamily="34" charset="0"/>
          </a:endParaRPr>
        </a:p>
      </dsp:txBody>
      <dsp:txXfrm>
        <a:off x="204078" y="3799912"/>
        <a:ext cx="6904554" cy="920539"/>
      </dsp:txXfrm>
    </dsp:sp>
    <dsp:sp modelId="{E98B8E9A-B3F1-4B62-90CB-AA2220B544F1}">
      <dsp:nvSpPr>
        <dsp:cNvPr id="0" name=""/>
        <dsp:cNvSpPr/>
      </dsp:nvSpPr>
      <dsp:spPr>
        <a:xfrm>
          <a:off x="274526" y="4786281"/>
          <a:ext cx="6904554" cy="7703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latin typeface="Arial" pitchFamily="34" charset="0"/>
              <a:cs typeface="Arial" pitchFamily="34" charset="0"/>
            </a:rPr>
            <a:t>Design of footing </a:t>
          </a:r>
          <a:endParaRPr lang="en-US" sz="3500" kern="1200" dirty="0">
            <a:latin typeface="Arial" pitchFamily="34" charset="0"/>
            <a:cs typeface="Arial" pitchFamily="34" charset="0"/>
          </a:endParaRPr>
        </a:p>
      </dsp:txBody>
      <dsp:txXfrm>
        <a:off x="274526" y="4786281"/>
        <a:ext cx="6904554" cy="770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E2139-8B07-44AA-A8B8-CCD053F0A8CF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2E79B-4922-4152-BA55-3E6993E8FF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1653085"/>
            <a:ext cx="6299860" cy="502920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en-US" sz="6700" b="1" i="0" dirty="0" smtClean="0">
                <a:solidFill>
                  <a:schemeClr val="tx1"/>
                </a:solidFill>
              </a:rPr>
              <a:t>AN-NAJAH NATIONAL UNIVRESITY</a:t>
            </a:r>
          </a:p>
          <a:p>
            <a:pPr algn="ctr"/>
            <a:r>
              <a:rPr lang="en-US" sz="6700" dirty="0" smtClean="0">
                <a:solidFill>
                  <a:schemeClr val="tx1"/>
                </a:solidFill>
              </a:rPr>
              <a:t>Faculty of Engineering</a:t>
            </a:r>
          </a:p>
          <a:p>
            <a:pPr algn="ctr"/>
            <a:endParaRPr lang="en-US" sz="6400" b="1" i="0" dirty="0" smtClean="0"/>
          </a:p>
          <a:p>
            <a:pPr rtl="1"/>
            <a:r>
              <a:rPr lang="en-US" sz="5100" dirty="0" smtClean="0">
                <a:solidFill>
                  <a:schemeClr val="tx1"/>
                </a:solidFill>
              </a:rPr>
              <a:t>Structural Analysis &amp; design of Al-Nour Building</a:t>
            </a:r>
          </a:p>
          <a:p>
            <a:pPr algn="ctr"/>
            <a:r>
              <a:rPr lang="ar-SA" sz="4900" b="1" i="0" dirty="0" smtClean="0"/>
              <a:t> </a:t>
            </a:r>
            <a:endParaRPr lang="en-US" sz="4900" b="1" i="0" dirty="0" smtClean="0"/>
          </a:p>
          <a:p>
            <a:pPr algn="ctr"/>
            <a:r>
              <a:rPr lang="en-US" sz="5100" b="1" i="0" dirty="0" smtClean="0">
                <a:solidFill>
                  <a:schemeClr val="tx1"/>
                </a:solidFill>
              </a:rPr>
              <a:t>By:</a:t>
            </a:r>
          </a:p>
          <a:p>
            <a:pPr algn="ctr"/>
            <a:r>
              <a:rPr lang="ar-SA" sz="5100" b="1" i="0" dirty="0" smtClean="0">
                <a:solidFill>
                  <a:schemeClr val="tx1"/>
                </a:solidFill>
              </a:rPr>
              <a:t>  </a:t>
            </a:r>
            <a:endParaRPr lang="en-US" sz="5100" i="0" dirty="0">
              <a:solidFill>
                <a:schemeClr val="tx1"/>
              </a:solidFill>
            </a:endParaRPr>
          </a:p>
          <a:p>
            <a:r>
              <a:rPr lang="en-US" sz="5100" dirty="0" smtClean="0">
                <a:solidFill>
                  <a:schemeClr val="tx1"/>
                </a:solidFill>
              </a:rPr>
              <a:t>Waleed  Basheer                    11107122</a:t>
            </a:r>
          </a:p>
          <a:p>
            <a:r>
              <a:rPr lang="en-US" sz="5100" dirty="0" smtClean="0">
                <a:solidFill>
                  <a:schemeClr val="tx1"/>
                </a:solidFill>
              </a:rPr>
              <a:t>Alaa Hamayel                        11142744</a:t>
            </a:r>
          </a:p>
          <a:p>
            <a:r>
              <a:rPr lang="en-US" sz="5100" dirty="0" smtClean="0">
                <a:solidFill>
                  <a:schemeClr val="tx1"/>
                </a:solidFill>
              </a:rPr>
              <a:t>Nour Emad Nana                  11107147</a:t>
            </a:r>
            <a:endParaRPr lang="en-US" sz="5100" i="0" dirty="0">
              <a:solidFill>
                <a:schemeClr val="tx1"/>
              </a:solidFill>
            </a:endParaRPr>
          </a:p>
          <a:p>
            <a:pPr algn="ctr"/>
            <a:r>
              <a:rPr lang="en-US" sz="5100" b="1" dirty="0">
                <a:solidFill>
                  <a:schemeClr val="tx1"/>
                </a:solidFill>
              </a:rPr>
              <a:t>Under supervision of:  Dr. </a:t>
            </a:r>
            <a:r>
              <a:rPr lang="en-US" sz="5100" dirty="0" smtClean="0">
                <a:solidFill>
                  <a:schemeClr val="tx1"/>
                </a:solidFill>
              </a:rPr>
              <a:t>Monther Diab</a:t>
            </a:r>
          </a:p>
          <a:p>
            <a:pPr algn="ctr"/>
            <a:endParaRPr lang="en-US" sz="5100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2400" y="0"/>
            <a:ext cx="139065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045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Loads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Dead loads </a:t>
            </a:r>
            <a:r>
              <a:rPr lang="en-US" dirty="0" smtClean="0"/>
              <a:t>: Own weight of structural elements.</a:t>
            </a:r>
          </a:p>
          <a:p>
            <a:r>
              <a:rPr lang="en-US" dirty="0" smtClean="0"/>
              <a:t> </a:t>
            </a:r>
            <a:r>
              <a:rPr lang="en-US" sz="2800" b="1" dirty="0" smtClean="0"/>
              <a:t>live load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Use ll =2.5 KN/M^2</a:t>
            </a:r>
            <a:endParaRPr lang="en-US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6134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667000"/>
            <a:ext cx="7239000" cy="2369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Load combinations according ubc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1.4 D                                              </a:t>
            </a:r>
            <a:r>
              <a:rPr lang="ar-SA" dirty="0" smtClean="0"/>
              <a:t>                    </a:t>
            </a:r>
            <a:endParaRPr lang="en-US" dirty="0" smtClean="0"/>
          </a:p>
          <a:p>
            <a:r>
              <a:rPr lang="en-US" dirty="0" smtClean="0"/>
              <a:t>1.2D + 1.6L </a:t>
            </a:r>
            <a:r>
              <a:rPr lang="ar-SA" dirty="0" smtClean="0"/>
              <a:t>                                           </a:t>
            </a:r>
            <a:endParaRPr lang="en-US" dirty="0" smtClean="0"/>
          </a:p>
          <a:p>
            <a:r>
              <a:rPr lang="en-US" dirty="0" smtClean="0"/>
              <a:t>1.2D + 1.6(</a:t>
            </a:r>
            <a:r>
              <a:rPr lang="en-US" dirty="0" err="1" smtClean="0"/>
              <a:t>Lr</a:t>
            </a:r>
            <a:r>
              <a:rPr lang="en-US" dirty="0" smtClean="0"/>
              <a:t> or S) + (f1L or 0.8)</a:t>
            </a:r>
          </a:p>
          <a:p>
            <a:r>
              <a:rPr lang="en-US" dirty="0" smtClean="0"/>
              <a:t>1.2D + 1.3W + f1L +0.5(</a:t>
            </a:r>
            <a:r>
              <a:rPr lang="en-US" dirty="0" err="1" smtClean="0"/>
              <a:t>Lr</a:t>
            </a:r>
            <a:r>
              <a:rPr lang="en-US" dirty="0" smtClean="0"/>
              <a:t> or S)</a:t>
            </a:r>
          </a:p>
          <a:p>
            <a:r>
              <a:rPr lang="en-US" dirty="0" smtClean="0"/>
              <a:t>1.2D + 1.0E + (f1L +f2S)</a:t>
            </a:r>
          </a:p>
          <a:p>
            <a:r>
              <a:rPr lang="en-US" dirty="0" smtClean="0"/>
              <a:t>0.9D ± (1.0E or 1.3W)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Change in architectural plans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1649" y="1981200"/>
            <a:ext cx="655361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Change in architectural plans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467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Change in architectural plans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6324599" cy="447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distribution of lateral load on shear walls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7772400" cy="3460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3999"/>
            <a:ext cx="60960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Design for seismic loads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72389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Equilibrium check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00201"/>
            <a:ext cx="81534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Seismic Design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en-GB" sz="2400" dirty="0" smtClean="0"/>
          </a:p>
          <a:p>
            <a:pPr lvl="0"/>
            <a:r>
              <a:rPr lang="en-GB" sz="2400" dirty="0" smtClean="0"/>
              <a:t> 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Zone factor,  </a:t>
            </a:r>
            <a:r>
              <a:rPr lang="en-US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Z = 0.2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Seismic Coefficient C</a:t>
            </a:r>
            <a:r>
              <a:rPr lang="en-US" sz="2400" baseline="-25000" dirty="0" smtClean="0">
                <a:latin typeface="Calibri" pitchFamily="34" charset="0"/>
                <a:cs typeface="Calibri" pitchFamily="34" charset="0"/>
              </a:rPr>
              <a:t>a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= 0.2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Seismic Coefficient C</a:t>
            </a:r>
            <a:r>
              <a:rPr lang="en-US" sz="2400" baseline="-25000" dirty="0" smtClean="0">
                <a:latin typeface="Calibri" pitchFamily="34" charset="0"/>
                <a:cs typeface="Calibri" pitchFamily="34" charset="0"/>
              </a:rPr>
              <a:t>v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= 0.2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Since, B.C = 330 KN/M2</a:t>
            </a:r>
            <a:br>
              <a:rPr lang="en-US" sz="2400" dirty="0" smtClean="0">
                <a:latin typeface="Calibri" pitchFamily="34" charset="0"/>
                <a:cs typeface="Calibri" pitchFamily="34" charset="0"/>
              </a:rPr>
            </a:br>
            <a:r>
              <a:rPr lang="en-US" sz="2400" dirty="0" smtClean="0">
                <a:latin typeface="Calibri" pitchFamily="34" charset="0"/>
                <a:cs typeface="Calibri" pitchFamily="34" charset="0"/>
              </a:rPr>
              <a:t>The Soil Profile Coefficient is S</a:t>
            </a:r>
            <a:r>
              <a:rPr lang="en-US" sz="2400" baseline="-25000" dirty="0" smtClean="0">
                <a:latin typeface="Calibri" pitchFamily="34" charset="0"/>
                <a:cs typeface="Calibri" pitchFamily="34" charset="0"/>
              </a:rPr>
              <a:t>B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Importance factor = I = 1.25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Over strength factor, R = 5.5 </a:t>
            </a:r>
          </a:p>
          <a:p>
            <a:endParaRPr lang="en-US" dirty="0"/>
          </a:p>
        </p:txBody>
      </p:sp>
      <p:pic>
        <p:nvPicPr>
          <p:cNvPr id="4" name="Picture 3" descr="L:\# Mashro3 Al-Ta5aroj\Our Work\Palestine-Zon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1532" y="0"/>
            <a:ext cx="3752468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31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921155796"/>
              </p:ext>
            </p:extLst>
          </p:nvPr>
        </p:nvGraphicFramePr>
        <p:xfrm>
          <a:off x="381000" y="1143000"/>
          <a:ext cx="74676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292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Periodic check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The </a:t>
            </a:r>
            <a:r>
              <a:rPr lang="en-GB" b="1" i="1" dirty="0" smtClean="0"/>
              <a:t>natural period</a:t>
            </a:r>
            <a:r>
              <a:rPr lang="en-GB" dirty="0" smtClean="0"/>
              <a:t> is the time required to complete one whole cycle during dynamic loading. </a:t>
            </a:r>
          </a:p>
          <a:p>
            <a:endParaRPr lang="en-GB" dirty="0" smtClean="0"/>
          </a:p>
          <a:p>
            <a:r>
              <a:rPr lang="en-GB" dirty="0" smtClean="0"/>
              <a:t>The following equation is used to check T:</a:t>
            </a:r>
            <a:endParaRPr lang="en-US" dirty="0" smtClean="0"/>
          </a:p>
          <a:p>
            <a:pPr marL="0" indent="0">
              <a:buNone/>
            </a:pPr>
            <a:r>
              <a:rPr lang="en-GB" dirty="0" smtClean="0"/>
              <a:t>    T= Ct (hn)3/4 , Ct : a constant = 0.0488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The structure has a period T =0.43918 seconds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Periodic check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81200"/>
            <a:ext cx="7543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base shear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2388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505200"/>
            <a:ext cx="58007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base shear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58578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419600"/>
            <a:ext cx="6172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base shear</a:t>
            </a:r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676400"/>
            <a:ext cx="312928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667000"/>
            <a:ext cx="32448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429000"/>
            <a:ext cx="379759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4267200"/>
            <a:ext cx="36004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2590800"/>
            <a:ext cx="35909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43200" y="3276600"/>
            <a:ext cx="38862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base shear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438400"/>
            <a:ext cx="784215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distribution</a:t>
            </a:r>
            <a:r>
              <a:rPr lang="en-US" b="1" dirty="0" smtClean="0">
                <a:solidFill>
                  <a:srgbClr val="FF0000"/>
                </a:solidFill>
              </a:rPr>
              <a:t> of shear</a:t>
            </a:r>
            <a:r>
              <a:rPr lang="en-US" dirty="0" smtClean="0">
                <a:solidFill>
                  <a:srgbClr val="FF0000"/>
                </a:solidFill>
              </a:rPr>
              <a:t> over floors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066800"/>
            <a:ext cx="8077200" cy="50292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Ft =0 because T&lt;0.7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5638800"/>
            <a:ext cx="304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905000"/>
          <a:ext cx="7848600" cy="3657600"/>
        </p:xfrm>
        <a:graphic>
          <a:graphicData uri="http://schemas.openxmlformats.org/drawingml/2006/table">
            <a:tbl>
              <a:tblPr/>
              <a:tblGrid>
                <a:gridCol w="1012179"/>
                <a:gridCol w="1012179"/>
                <a:gridCol w="1012179"/>
                <a:gridCol w="1012179"/>
                <a:gridCol w="1462386"/>
                <a:gridCol w="1227265"/>
                <a:gridCol w="1110233"/>
              </a:tblGrid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level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DL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Hx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Wx*H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Fi+Ft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Vx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3435.99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18.72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64321.7328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609.42857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609.4286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3435.99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15.6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53601.444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507.85714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1117.286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3435.99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12.48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42881.1552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406.28571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1523.571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3435.99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9.36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32160.8664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304.71429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1828.286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3435.99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6.24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21440.5776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203.14286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2031.429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3435.99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3.12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10720.2888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101.57143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2133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225126.0648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check Base shear distribution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57337"/>
            <a:ext cx="7709373" cy="484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deflection of beams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6934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410200"/>
            <a:ext cx="274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2000" y="1752600"/>
            <a:ext cx="4219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Stage 1: pre‐cracking stage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deflection of beams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Stage 2: post‐cracking stage</a:t>
            </a:r>
          </a:p>
          <a:p>
            <a:r>
              <a:rPr lang="en-US" dirty="0" smtClean="0"/>
              <a:t>Ma ≥ Mcr</a:t>
            </a:r>
          </a:p>
          <a:p>
            <a:r>
              <a:rPr lang="en-US" dirty="0" smtClean="0"/>
              <a:t>Mu ≤ ΦMn</a:t>
            </a:r>
          </a:p>
          <a:p>
            <a:r>
              <a:rPr lang="en-US" dirty="0" smtClean="0"/>
              <a:t>Ie ≤ Ig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Ma ≥ 3Mcr then Ie= Icr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429000"/>
            <a:ext cx="25241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Our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project is a Residential Building consists of sixe  floors having a total area about 1862 m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.Each floor has a total area of 266 m</a:t>
            </a:r>
            <a:r>
              <a:rPr lang="en-US" sz="24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The building includes a Parking floor with height of 3.12m and the residential floors have a height of 3.12m.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deflection of beams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Stage 3: post‐serviceability</a:t>
            </a:r>
          </a:p>
          <a:p>
            <a:r>
              <a:rPr lang="en-US" dirty="0" smtClean="0"/>
              <a:t>Mu &gt; ΦMn</a:t>
            </a:r>
          </a:p>
          <a:p>
            <a:r>
              <a:rPr lang="en-US" dirty="0" smtClean="0"/>
              <a:t>N= E</a:t>
            </a:r>
            <a:r>
              <a:rPr lang="en-US" baseline="-25000" dirty="0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Ec</a:t>
            </a:r>
            <a:r>
              <a:rPr lang="en-US" baseline="-25000" dirty="0" smtClean="0"/>
              <a:t> </a:t>
            </a:r>
            <a:r>
              <a:rPr lang="en-US" dirty="0" smtClean="0"/>
              <a:t>=8.1</a:t>
            </a:r>
          </a:p>
          <a:p>
            <a:r>
              <a:rPr lang="en-US" dirty="0" smtClean="0"/>
              <a:t>300(c</a:t>
            </a:r>
            <a:r>
              <a:rPr lang="en-US" baseline="30000" dirty="0" smtClean="0"/>
              <a:t>2</a:t>
            </a:r>
            <a:r>
              <a:rPr lang="en-US" dirty="0" smtClean="0"/>
              <a:t>/2)=8.1*(340-c)(402.12)</a:t>
            </a:r>
          </a:p>
          <a:p>
            <a:r>
              <a:rPr lang="en-US" dirty="0" smtClean="0"/>
              <a:t>C=75.75mm</a:t>
            </a:r>
          </a:p>
          <a:p>
            <a:r>
              <a:rPr lang="en-US" dirty="0" smtClean="0"/>
              <a:t>I</a:t>
            </a:r>
            <a:r>
              <a:rPr lang="en-US" baseline="-25000" dirty="0" smtClean="0"/>
              <a:t>cr </a:t>
            </a:r>
            <a:r>
              <a:rPr lang="en-US" dirty="0" smtClean="0"/>
              <a:t>=+8.1*402.12*(340-75.75)</a:t>
            </a:r>
            <a:r>
              <a:rPr lang="en-US" baseline="30000" dirty="0" smtClean="0"/>
              <a:t>2</a:t>
            </a:r>
            <a:r>
              <a:rPr lang="en-US" dirty="0" smtClean="0"/>
              <a:t> * 270*10</a:t>
            </a:r>
            <a:r>
              <a:rPr lang="en-US" baseline="30000" dirty="0" smtClean="0"/>
              <a:t>6</a:t>
            </a:r>
            <a:r>
              <a:rPr lang="en-US" dirty="0" smtClean="0"/>
              <a:t>= 270.8*10</a:t>
            </a:r>
            <a:r>
              <a:rPr lang="en-US" baseline="30000" dirty="0" smtClean="0"/>
              <a:t>6</a:t>
            </a:r>
            <a:endParaRPr lang="en-US" dirty="0" smtClean="0"/>
          </a:p>
          <a:p>
            <a:r>
              <a:rPr lang="en-US" dirty="0" smtClean="0"/>
              <a:t>I</a:t>
            </a:r>
            <a:r>
              <a:rPr lang="en-US" baseline="-25000" dirty="0" smtClean="0"/>
              <a:t>e</a:t>
            </a:r>
            <a:r>
              <a:rPr lang="en-US" dirty="0" smtClean="0"/>
              <a:t>=26.24/31.12)</a:t>
            </a:r>
            <a:r>
              <a:rPr lang="en-US" baseline="30000" dirty="0" smtClean="0"/>
              <a:t>3</a:t>
            </a:r>
            <a:r>
              <a:rPr lang="en-US" dirty="0" smtClean="0"/>
              <a:t>*160*10</a:t>
            </a:r>
            <a:r>
              <a:rPr lang="en-US" baseline="30000" dirty="0" smtClean="0"/>
              <a:t>7</a:t>
            </a:r>
            <a:r>
              <a:rPr lang="en-US" dirty="0" smtClean="0"/>
              <a:t> + (1-(26.24/31.12)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</a:p>
          <a:p>
            <a:r>
              <a:rPr lang="en-US" dirty="0" smtClean="0"/>
              <a:t>I</a:t>
            </a:r>
            <a:r>
              <a:rPr lang="en-US" baseline="-25000" dirty="0" smtClean="0"/>
              <a:t>e</a:t>
            </a:r>
            <a:r>
              <a:rPr lang="en-US" dirty="0" smtClean="0"/>
              <a:t>=1.05*10  1.6*10</a:t>
            </a:r>
            <a:r>
              <a:rPr lang="en-US" baseline="30000" dirty="0" smtClean="0"/>
              <a:t>9 </a:t>
            </a:r>
            <a:r>
              <a:rPr lang="en-US" dirty="0" smtClean="0"/>
              <a:t>ok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447800"/>
            <a:ext cx="24193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deflection of beams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3409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90" y="2131218"/>
            <a:ext cx="3843337" cy="29003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09600" y="3048000"/>
            <a:ext cx="27771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Cambria" pitchFamily="18" charset="0"/>
              <a:ea typeface="Calibri" pitchFamily="34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Cambria" pitchFamily="18" charset="0"/>
              <a:ea typeface="Calibri" pitchFamily="34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mbria" pitchFamily="18" charset="0"/>
                <a:ea typeface="Calibri" pitchFamily="34" charset="0"/>
                <a:cs typeface="Calibri" pitchFamily="34" charset="0"/>
              </a:rPr>
              <a:t>ΔLT= ΔL + λ∞ ΔD + λ t ΔLS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3581400"/>
            <a:ext cx="35285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=0.76 +1.83*2.53+1.83*0.38 = 6mm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deflection of beams by sap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362200"/>
            <a:ext cx="6248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deflection of beams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8077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362200" y="5210890"/>
            <a:ext cx="5181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L/180=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23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mm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 &gt;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     ΔL=0 .76mm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L/360=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11.6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mm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 &gt;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 ΔL=0 .76mm 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L/480=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8.7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mm           &gt;         ΔLT= 6mm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L/240=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17.4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Calibri" pitchFamily="34" charset="0"/>
              </a:rPr>
              <a:t>mm         &gt;         ΔLT= 6mm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deflection of slab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81200"/>
            <a:ext cx="579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2362200" y="3795981"/>
            <a:ext cx="4267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>
              <a:solidFill>
                <a:srgbClr val="000000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L/240 = 4100/240 = 17.08 mm.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SO, deformation is okay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for torsion and shear for 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8" name="Picture 2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4247" y="1622286"/>
            <a:ext cx="3227705" cy="118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7" name="Rectangle 23"/>
          <p:cNvSpPr>
            <a:spLocks noChangeArrowheads="1"/>
          </p:cNvSpPr>
          <p:nvPr/>
        </p:nvSpPr>
        <p:spPr bwMode="auto">
          <a:xfrm>
            <a:off x="2234247" y="3091854"/>
            <a:ext cx="1981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th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=3.4KN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28" name="Rectangle 24"/>
          <p:cNvSpPr>
            <a:spLocks noChangeArrowheads="1"/>
          </p:cNvSpPr>
          <p:nvPr/>
        </p:nvSpPr>
        <p:spPr bwMode="auto">
          <a:xfrm>
            <a:off x="2234247" y="3118248"/>
            <a:ext cx="1905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u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=9.3KN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u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=66KN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for torsion and shear for 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Check adequacy for the section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81200"/>
            <a:ext cx="5851842" cy="110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276600"/>
            <a:ext cx="459544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0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838575"/>
            <a:ext cx="43434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for torsion and shear for beam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32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743200"/>
            <a:ext cx="3886200" cy="200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2000" y="1795634"/>
            <a:ext cx="42998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Torsional longitudinal reinforcement </a:t>
            </a:r>
            <a:endParaRPr lang="en-US" sz="2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for torsion and shear for beam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Bars distribution 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Top bars for torsion = 47.3mm</a:t>
            </a:r>
            <a:r>
              <a:rPr lang="en-US" baseline="30000" dirty="0" smtClean="0"/>
              <a:t>2 </a:t>
            </a:r>
            <a:r>
              <a:rPr lang="en-US" dirty="0" smtClean="0"/>
              <a:t> = 2Ø8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Bottom bars for torsion = 47.3mm</a:t>
            </a:r>
            <a:r>
              <a:rPr lang="en-US" baseline="30000" dirty="0" smtClean="0"/>
              <a:t>2 </a:t>
            </a:r>
            <a:r>
              <a:rPr lang="en-US" dirty="0" smtClean="0"/>
              <a:t>= 2Ø8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Middle bars for torsion = 2Ø10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 for seismic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81200"/>
            <a:ext cx="7772400" cy="46482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following drawing show that no change in values of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moment before and after seismic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Located in Nablus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governorate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Structural dynamic analysis and design.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Model on SAP 2000 .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Hand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calculation used to check SAP results 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 for seismic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52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85899"/>
            <a:ext cx="6781800" cy="476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 for seismic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4999"/>
            <a:ext cx="6429375" cy="401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 for beam under seismic load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222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19275"/>
            <a:ext cx="502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505200"/>
            <a:ext cx="47053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Check for beam under seismic load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438400"/>
            <a:ext cx="6439799" cy="26476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73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0742" y="1700243"/>
            <a:ext cx="30099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90600" y="1905000"/>
            <a:ext cx="350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Reinforcement for stirrups </a:t>
            </a:r>
            <a:endParaRPr lang="en-US" sz="2000" dirty="0"/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514600"/>
            <a:ext cx="48768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01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828799"/>
            <a:ext cx="4876800" cy="394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017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6210300" cy="45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9153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752600"/>
            <a:ext cx="559446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0737" y="1981200"/>
            <a:ext cx="54197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09800"/>
            <a:ext cx="601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Significance of the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the project, mainly </a:t>
            </a:r>
          </a:p>
          <a:p>
            <a:pPr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apply what learned in engineering courses</a:t>
            </a:r>
          </a:p>
          <a:p>
            <a:pPr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improve skills in analysis and design by using computer especially SAP2000.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Secondly, how communicate with engineering office and with contractor through producing skeleton and drawings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5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80955"/>
            <a:ext cx="3786009" cy="35056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85937"/>
            <a:ext cx="5172075" cy="442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shear wall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24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752600"/>
            <a:ext cx="42005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477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7086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6781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65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570742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75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81200"/>
            <a:ext cx="5029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1524000"/>
            <a:ext cx="2208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depth of mat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876800"/>
            <a:ext cx="579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66800" y="4191000"/>
            <a:ext cx="2866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Wide beam shear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Checks of footing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1- Compatibility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590800"/>
            <a:ext cx="29527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Checks of footing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2 -Deflection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81200"/>
            <a:ext cx="48768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Codes &amp; Standards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Ultimate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Method to be used.</a:t>
            </a:r>
          </a:p>
          <a:p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Design will Use ACI 318-11 code</a:t>
            </a:r>
          </a:p>
          <a:p>
            <a:pPr lvl="0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Seismic Design UBC 97 Code.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Checks of footing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06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33600"/>
            <a:ext cx="3200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90600" y="1752600"/>
            <a:ext cx="1831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3 - stresses</a:t>
            </a:r>
            <a:endParaRPr lang="en-US" dirty="0"/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8025" y="1538288"/>
            <a:ext cx="26479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219200"/>
            <a:ext cx="2971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16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52800"/>
            <a:ext cx="6019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1680211"/>
            <a:ext cx="3921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design moments for  footing </a:t>
            </a:r>
            <a:endParaRPr lang="en-US" sz="24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27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6815137" cy="463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Design of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37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709" y="1752600"/>
            <a:ext cx="657899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shear  for 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524000"/>
            <a:ext cx="5181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743200"/>
            <a:ext cx="4181475" cy="375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design shear  for  footing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57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4672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original drawing of the building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92115"/>
            <a:ext cx="7772400" cy="448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Material Properties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 beams ,slabs, and columns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=28MPa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modulus of elasticity,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E =2.478x107 KN/m2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Unit weight of concrete, ϫ= 25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KN/ m3.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Reinforcing Steel with yielding strength,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Fy = 420 MPa,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Modulus of Elasticity ,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E = 200 GPa.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038600"/>
            <a:ext cx="4011295" cy="244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2875" cy="190500"/>
          </a:xfrm>
          <a:prstGeom prst="rect">
            <a:avLst/>
          </a:prstGeom>
          <a:noFill/>
        </p:spPr>
      </p:pic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2875" cy="19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3402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Loads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Super imposed dead load: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100 mm fill under tiles</a:t>
            </a:r>
          </a:p>
          <a:p>
            <a:r>
              <a:rPr lang="en-US" sz="2400" dirty="0" smtClean="0"/>
              <a:t> 15 mm mortar under tiles</a:t>
            </a:r>
          </a:p>
          <a:p>
            <a:r>
              <a:rPr lang="en-US" sz="2400" dirty="0" smtClean="0"/>
              <a:t>10 mm tiles</a:t>
            </a:r>
          </a:p>
          <a:p>
            <a:r>
              <a:rPr lang="en-US" sz="2400" dirty="0" smtClean="0"/>
              <a:t>W</a:t>
            </a:r>
            <a:r>
              <a:rPr lang="en-US" sz="2400" baseline="-25000" dirty="0" smtClean="0"/>
              <a:t>SD</a:t>
            </a:r>
            <a:r>
              <a:rPr lang="en-US" sz="2400" dirty="0" smtClean="0"/>
              <a:t>= 4 KN\m2 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19600" y="2057400"/>
            <a:ext cx="43434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9097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3141</TotalTime>
  <Words>825</Words>
  <Application>Microsoft Office PowerPoint</Application>
  <PresentationFormat>On-screen Show (4:3)</PresentationFormat>
  <Paragraphs>264</Paragraphs>
  <Slides>65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Equity</vt:lpstr>
      <vt:lpstr>Slide 1</vt:lpstr>
      <vt:lpstr>Content</vt:lpstr>
      <vt:lpstr>Project Description</vt:lpstr>
      <vt:lpstr>Project Description</vt:lpstr>
      <vt:lpstr>Significance of the Work</vt:lpstr>
      <vt:lpstr> Codes &amp; Standards</vt:lpstr>
      <vt:lpstr>original drawing of the building</vt:lpstr>
      <vt:lpstr>Material Properties</vt:lpstr>
      <vt:lpstr> Loads</vt:lpstr>
      <vt:lpstr>Loads</vt:lpstr>
      <vt:lpstr>Load combinations according ubc code</vt:lpstr>
      <vt:lpstr>Change in architectural plans</vt:lpstr>
      <vt:lpstr>Change in architectural plans</vt:lpstr>
      <vt:lpstr>Change in architectural plans</vt:lpstr>
      <vt:lpstr>distribution of lateral load on shear walls</vt:lpstr>
      <vt:lpstr>Design for seismic loads</vt:lpstr>
      <vt:lpstr>Checks</vt:lpstr>
      <vt:lpstr>Equilibrium check</vt:lpstr>
      <vt:lpstr>Seismic Design</vt:lpstr>
      <vt:lpstr>Periodic check </vt:lpstr>
      <vt:lpstr>Periodic check </vt:lpstr>
      <vt:lpstr>Design base shear</vt:lpstr>
      <vt:lpstr>Design base shear</vt:lpstr>
      <vt:lpstr>Design base shear</vt:lpstr>
      <vt:lpstr>Design base shear</vt:lpstr>
      <vt:lpstr>distribution of shear over floors </vt:lpstr>
      <vt:lpstr> check Base shear distribution </vt:lpstr>
      <vt:lpstr>deflection of beams</vt:lpstr>
      <vt:lpstr>deflection of beams</vt:lpstr>
      <vt:lpstr>deflection of beams</vt:lpstr>
      <vt:lpstr>deflection of beams</vt:lpstr>
      <vt:lpstr>deflection of beams by sap </vt:lpstr>
      <vt:lpstr>deflection of beams</vt:lpstr>
      <vt:lpstr>deflection of slab</vt:lpstr>
      <vt:lpstr>Design for torsion and shear for beam</vt:lpstr>
      <vt:lpstr>Design for torsion and shear for beam</vt:lpstr>
      <vt:lpstr>Design for torsion and shear for beam</vt:lpstr>
      <vt:lpstr>Design for torsion and shear for beam</vt:lpstr>
      <vt:lpstr>Check for seismic </vt:lpstr>
      <vt:lpstr>Check for seismic </vt:lpstr>
      <vt:lpstr>Check for seismic </vt:lpstr>
      <vt:lpstr>Check for beam under seismic load</vt:lpstr>
      <vt:lpstr>Check for beam under seismic load</vt:lpstr>
      <vt:lpstr>Design of shear wall </vt:lpstr>
      <vt:lpstr>Design of shear wall </vt:lpstr>
      <vt:lpstr>Design of shear wall </vt:lpstr>
      <vt:lpstr>Design of shear wall </vt:lpstr>
      <vt:lpstr>Design of shear wall </vt:lpstr>
      <vt:lpstr>Design of shear wall </vt:lpstr>
      <vt:lpstr>Design of shear wall </vt:lpstr>
      <vt:lpstr>Design of shear wall </vt:lpstr>
      <vt:lpstr>Design of shear wall </vt:lpstr>
      <vt:lpstr>Design of footing </vt:lpstr>
      <vt:lpstr>Design of footing </vt:lpstr>
      <vt:lpstr>Design of footing </vt:lpstr>
      <vt:lpstr>Design of footing </vt:lpstr>
      <vt:lpstr>Design of footing </vt:lpstr>
      <vt:lpstr>Checks of footing</vt:lpstr>
      <vt:lpstr>Checks of footing</vt:lpstr>
      <vt:lpstr>Checks of footing</vt:lpstr>
      <vt:lpstr>Design of footing </vt:lpstr>
      <vt:lpstr>Design of footing </vt:lpstr>
      <vt:lpstr>Design of footing </vt:lpstr>
      <vt:lpstr>design shear  for  footing </vt:lpstr>
      <vt:lpstr>design shear  for  footing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rasem</dc:creator>
  <cp:lastModifiedBy>alaa hamayel</cp:lastModifiedBy>
  <cp:revision>135</cp:revision>
  <dcterms:created xsi:type="dcterms:W3CDTF">2006-08-16T00:00:00Z</dcterms:created>
  <dcterms:modified xsi:type="dcterms:W3CDTF">2016-05-18T09:16:37Z</dcterms:modified>
</cp:coreProperties>
</file>