
<file path=[Content_Types].xml><?xml version="1.0" encoding="utf-8"?>
<Types xmlns="http://schemas.openxmlformats.org/package/2006/content-types">
  <Default Extension="xml" ContentType="application/xml"/>
  <Default Extension="jpeg" ContentType="image/jpeg"/>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85" r:id="rId2"/>
    <p:sldId id="286" r:id="rId3"/>
    <p:sldId id="313" r:id="rId4"/>
    <p:sldId id="314" r:id="rId5"/>
    <p:sldId id="315" r:id="rId6"/>
    <p:sldId id="262" r:id="rId7"/>
    <p:sldId id="316" r:id="rId8"/>
    <p:sldId id="317" r:id="rId9"/>
    <p:sldId id="318" r:id="rId10"/>
    <p:sldId id="319" r:id="rId11"/>
    <p:sldId id="301" r:id="rId12"/>
    <p:sldId id="290" r:id="rId13"/>
    <p:sldId id="320" r:id="rId14"/>
    <p:sldId id="322" r:id="rId15"/>
    <p:sldId id="324" r:id="rId16"/>
    <p:sldId id="323" r:id="rId17"/>
    <p:sldId id="325" r:id="rId18"/>
    <p:sldId id="326" r:id="rId19"/>
    <p:sldId id="327" r:id="rId20"/>
    <p:sldId id="328" r:id="rId21"/>
    <p:sldId id="329" r:id="rId22"/>
    <p:sldId id="293" r:id="rId23"/>
    <p:sldId id="294" r:id="rId24"/>
    <p:sldId id="308"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00"/>
    <a:srgbClr val="3506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842" autoAdjust="0"/>
    <p:restoredTop sz="94660"/>
  </p:normalViewPr>
  <p:slideViewPr>
    <p:cSldViewPr>
      <p:cViewPr varScale="1">
        <p:scale>
          <a:sx n="96" d="100"/>
          <a:sy n="96" d="100"/>
        </p:scale>
        <p:origin x="320" y="16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dmin\Desktop\&#1580;&#1583;&#1575;&#1608;&#1604;%20&#1575;&#1604;&#1606;&#1578;&#1575;&#1574;&#1580;1.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admin\Desktop\&#1580;&#1583;&#1575;&#1608;&#1604;%20&#1575;&#1604;&#1606;&#1578;&#1575;&#1574;&#1580;1.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admin\Desktop\pwf%20READY.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86487639620844"/>
          <c:y val="0.0854573990267705"/>
          <c:w val="0.669300952531738"/>
          <c:h val="0.761304316127152"/>
        </c:manualLayout>
      </c:layout>
      <c:scatterChart>
        <c:scatterStyle val="smoothMarker"/>
        <c:varyColors val="0"/>
        <c:ser>
          <c:idx val="0"/>
          <c:order val="0"/>
          <c:tx>
            <c:v>electricity cost</c:v>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'curve cooling'!$J$7:$J$11</c:f>
              <c:numCache>
                <c:formatCode>General</c:formatCode>
                <c:ptCount val="5"/>
                <c:pt idx="0">
                  <c:v>0.01</c:v>
                </c:pt>
                <c:pt idx="1">
                  <c:v>0.02</c:v>
                </c:pt>
                <c:pt idx="2">
                  <c:v>0.03</c:v>
                </c:pt>
                <c:pt idx="3">
                  <c:v>0.04</c:v>
                </c:pt>
                <c:pt idx="4">
                  <c:v>0.05</c:v>
                </c:pt>
              </c:numCache>
            </c:numRef>
          </c:xVal>
          <c:yVal>
            <c:numRef>
              <c:f>'curve cooling'!$H$7:$H$11</c:f>
              <c:numCache>
                <c:formatCode>General</c:formatCode>
                <c:ptCount val="5"/>
                <c:pt idx="0">
                  <c:v>6.852767999999997</c:v>
                </c:pt>
                <c:pt idx="1">
                  <c:v>4.905958909090907</c:v>
                </c:pt>
                <c:pt idx="2">
                  <c:v>3.820569769911504</c:v>
                </c:pt>
                <c:pt idx="3">
                  <c:v>3.1284375652174</c:v>
                </c:pt>
                <c:pt idx="4">
                  <c:v>2.64861585276074</c:v>
                </c:pt>
              </c:numCache>
            </c:numRef>
          </c:yVal>
          <c:smooth val="1"/>
          <c:extLst xmlns:c16r2="http://schemas.microsoft.com/office/drawing/2015/06/chart">
            <c:ext xmlns:c16="http://schemas.microsoft.com/office/drawing/2014/chart" uri="{C3380CC4-5D6E-409C-BE32-E72D297353CC}">
              <c16:uniqueId val="{00000000-AF77-40AF-A8E7-EB3DE327056B}"/>
            </c:ext>
          </c:extLst>
        </c:ser>
        <c:ser>
          <c:idx val="1"/>
          <c:order val="1"/>
          <c:tx>
            <c:v>insulation cost</c:v>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'curve cooling'!$J$7:$J$11</c:f>
              <c:numCache>
                <c:formatCode>General</c:formatCode>
                <c:ptCount val="5"/>
                <c:pt idx="0">
                  <c:v>0.01</c:v>
                </c:pt>
                <c:pt idx="1">
                  <c:v>0.02</c:v>
                </c:pt>
                <c:pt idx="2">
                  <c:v>0.03</c:v>
                </c:pt>
                <c:pt idx="3">
                  <c:v>0.04</c:v>
                </c:pt>
                <c:pt idx="4">
                  <c:v>0.05</c:v>
                </c:pt>
              </c:numCache>
            </c:numRef>
          </c:xVal>
          <c:yVal>
            <c:numRef>
              <c:f>'curve cooling'!$I$7:$I$11</c:f>
              <c:numCache>
                <c:formatCode>General</c:formatCode>
                <c:ptCount val="5"/>
                <c:pt idx="0">
                  <c:v>0.686</c:v>
                </c:pt>
                <c:pt idx="1">
                  <c:v>1.371999999999998</c:v>
                </c:pt>
                <c:pt idx="2">
                  <c:v>2.058</c:v>
                </c:pt>
                <c:pt idx="3">
                  <c:v>2.744</c:v>
                </c:pt>
                <c:pt idx="4">
                  <c:v>3.43</c:v>
                </c:pt>
              </c:numCache>
            </c:numRef>
          </c:yVal>
          <c:smooth val="1"/>
          <c:extLst xmlns:c16r2="http://schemas.microsoft.com/office/drawing/2015/06/chart">
            <c:ext xmlns:c16="http://schemas.microsoft.com/office/drawing/2014/chart" uri="{C3380CC4-5D6E-409C-BE32-E72D297353CC}">
              <c16:uniqueId val="{00000001-AF77-40AF-A8E7-EB3DE327056B}"/>
            </c:ext>
          </c:extLst>
        </c:ser>
        <c:ser>
          <c:idx val="2"/>
          <c:order val="2"/>
          <c:tx>
            <c:v>total cost</c:v>
          </c:tx>
          <c:spPr>
            <a:ln w="19050" cap="rnd">
              <a:solidFill>
                <a:srgbClr val="FF0000"/>
              </a:solidFill>
              <a:round/>
            </a:ln>
            <a:effectLst/>
          </c:spPr>
          <c:marker>
            <c:symbol val="circle"/>
            <c:size val="5"/>
            <c:spPr>
              <a:solidFill>
                <a:schemeClr val="accent3"/>
              </a:solidFill>
              <a:ln w="9525">
                <a:solidFill>
                  <a:schemeClr val="accent3"/>
                </a:solidFill>
              </a:ln>
              <a:effectLst/>
            </c:spPr>
          </c:marker>
          <c:xVal>
            <c:numRef>
              <c:f>'curve cooling'!$J$7:$J$11</c:f>
              <c:numCache>
                <c:formatCode>General</c:formatCode>
                <c:ptCount val="5"/>
                <c:pt idx="0">
                  <c:v>0.01</c:v>
                </c:pt>
                <c:pt idx="1">
                  <c:v>0.02</c:v>
                </c:pt>
                <c:pt idx="2">
                  <c:v>0.03</c:v>
                </c:pt>
                <c:pt idx="3">
                  <c:v>0.04</c:v>
                </c:pt>
                <c:pt idx="4">
                  <c:v>0.05</c:v>
                </c:pt>
              </c:numCache>
            </c:numRef>
          </c:xVal>
          <c:yVal>
            <c:numRef>
              <c:f>'curve cooling'!$G$7:$G$11</c:f>
              <c:numCache>
                <c:formatCode>General</c:formatCode>
                <c:ptCount val="5"/>
                <c:pt idx="0">
                  <c:v>7.538768</c:v>
                </c:pt>
                <c:pt idx="1">
                  <c:v>6.277958909090906</c:v>
                </c:pt>
                <c:pt idx="2">
                  <c:v>5.87856976991151</c:v>
                </c:pt>
                <c:pt idx="3">
                  <c:v>5.872437565217385</c:v>
                </c:pt>
                <c:pt idx="4">
                  <c:v>6.078615852760736</c:v>
                </c:pt>
              </c:numCache>
            </c:numRef>
          </c:yVal>
          <c:smooth val="1"/>
          <c:extLst xmlns:c16r2="http://schemas.microsoft.com/office/drawing/2015/06/chart">
            <c:ext xmlns:c16="http://schemas.microsoft.com/office/drawing/2014/chart" uri="{C3380CC4-5D6E-409C-BE32-E72D297353CC}">
              <c16:uniqueId val="{00000002-AF77-40AF-A8E7-EB3DE327056B}"/>
            </c:ext>
          </c:extLst>
        </c:ser>
        <c:dLbls>
          <c:showLegendKey val="0"/>
          <c:showVal val="0"/>
          <c:showCatName val="0"/>
          <c:showSerName val="0"/>
          <c:showPercent val="0"/>
          <c:showBubbleSize val="0"/>
        </c:dLbls>
        <c:axId val="-2010517200"/>
        <c:axId val="-2003418752"/>
      </c:scatterChart>
      <c:valAx>
        <c:axId val="-201051720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lang="en-US" sz="1000" b="0" i="0" u="none" strike="noStrike" kern="1200" baseline="0">
                    <a:solidFill>
                      <a:schemeClr val="tx1">
                        <a:lumMod val="65000"/>
                        <a:lumOff val="35000"/>
                      </a:schemeClr>
                    </a:solidFill>
                    <a:latin typeface="+mn-lt"/>
                    <a:ea typeface="+mn-ea"/>
                    <a:cs typeface="+mn-cs"/>
                  </a:defRPr>
                </a:pPr>
                <a:r>
                  <a:rPr lang="en-US" sz="1000" b="0" i="0" baseline="0">
                    <a:effectLst/>
                  </a:rPr>
                  <a:t>insulation thickness, m</a:t>
                </a:r>
                <a:endParaRPr lang="ar-SA" sz="1000">
                  <a:effectLst/>
                </a:endParaRP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n-US"/>
          </a:p>
        </c:txPr>
        <c:crossAx val="-2003418752"/>
        <c:crosses val="autoZero"/>
        <c:crossBetween val="midCat"/>
        <c:majorUnit val="0.01"/>
      </c:valAx>
      <c:valAx>
        <c:axId val="-200341875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lang="en-US" sz="1000" b="0" i="0" u="none" strike="noStrike" kern="1200" baseline="0">
                    <a:solidFill>
                      <a:schemeClr val="tx1">
                        <a:lumMod val="65000"/>
                        <a:lumOff val="35000"/>
                      </a:schemeClr>
                    </a:solidFill>
                    <a:latin typeface="+mn-lt"/>
                    <a:ea typeface="+mn-ea"/>
                    <a:cs typeface="+mn-cs"/>
                  </a:defRPr>
                </a:pPr>
                <a:r>
                  <a:rPr lang="en-US" sz="1000" b="0" i="0" baseline="0">
                    <a:effectLst/>
                  </a:rPr>
                  <a:t>annual cost $/𝑚^2    </a:t>
                </a:r>
                <a:endParaRPr lang="ar-SA" sz="1000">
                  <a:effectLst/>
                </a:endParaRPr>
              </a:p>
            </c:rich>
          </c:tx>
          <c:layout>
            <c:manualLayout>
              <c:xMode val="edge"/>
              <c:yMode val="edge"/>
              <c:x val="0.210247428221109"/>
              <c:y val="0.290489938757656"/>
            </c:manualLayout>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n-US"/>
          </a:p>
        </c:txPr>
        <c:crossAx val="-2010517200"/>
        <c:crosses val="autoZero"/>
        <c:crossBetween val="midCat"/>
      </c:valAx>
      <c:spPr>
        <a:noFill/>
        <a:ln>
          <a:noFill/>
        </a:ln>
        <a:effectLst/>
      </c:spPr>
    </c:plotArea>
    <c:legend>
      <c:legendPos val="l"/>
      <c:layout/>
      <c:overlay val="0"/>
      <c:spPr>
        <a:noFill/>
        <a:ln>
          <a:noFill/>
        </a:ln>
        <a:effectLst/>
      </c:spPr>
      <c:txPr>
        <a:bodyPr rot="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smoothMarker"/>
        <c:varyColors val="0"/>
        <c:ser>
          <c:idx val="0"/>
          <c:order val="0"/>
          <c:tx>
            <c:v>insulation cost</c:v>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'curve heating diesel'!$J$7:$J$11</c:f>
              <c:numCache>
                <c:formatCode>General</c:formatCode>
                <c:ptCount val="5"/>
                <c:pt idx="0">
                  <c:v>0.04</c:v>
                </c:pt>
                <c:pt idx="1">
                  <c:v>0.08</c:v>
                </c:pt>
                <c:pt idx="2">
                  <c:v>0.12</c:v>
                </c:pt>
                <c:pt idx="3">
                  <c:v>0.16</c:v>
                </c:pt>
                <c:pt idx="4">
                  <c:v>0.2</c:v>
                </c:pt>
              </c:numCache>
            </c:numRef>
          </c:xVal>
          <c:yVal>
            <c:numRef>
              <c:f>'curve heating diesel'!$I$7:$I$11</c:f>
              <c:numCache>
                <c:formatCode>General</c:formatCode>
                <c:ptCount val="5"/>
                <c:pt idx="0">
                  <c:v>2.744</c:v>
                </c:pt>
                <c:pt idx="1">
                  <c:v>5.488</c:v>
                </c:pt>
                <c:pt idx="2">
                  <c:v>8.232</c:v>
                </c:pt>
                <c:pt idx="3">
                  <c:v>10.976</c:v>
                </c:pt>
                <c:pt idx="4">
                  <c:v>13.72</c:v>
                </c:pt>
              </c:numCache>
            </c:numRef>
          </c:yVal>
          <c:smooth val="1"/>
          <c:extLst xmlns:c16r2="http://schemas.microsoft.com/office/drawing/2015/06/chart">
            <c:ext xmlns:c16="http://schemas.microsoft.com/office/drawing/2014/chart" uri="{C3380CC4-5D6E-409C-BE32-E72D297353CC}">
              <c16:uniqueId val="{00000000-4A1B-41C5-B9CA-1CD41AE1F839}"/>
            </c:ext>
          </c:extLst>
        </c:ser>
        <c:ser>
          <c:idx val="1"/>
          <c:order val="1"/>
          <c:tx>
            <c:v>fuel cost</c:v>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'curve heating diesel'!$J$7:$J$11</c:f>
              <c:numCache>
                <c:formatCode>General</c:formatCode>
                <c:ptCount val="5"/>
                <c:pt idx="0">
                  <c:v>0.04</c:v>
                </c:pt>
                <c:pt idx="1">
                  <c:v>0.08</c:v>
                </c:pt>
                <c:pt idx="2">
                  <c:v>0.12</c:v>
                </c:pt>
                <c:pt idx="3">
                  <c:v>0.16</c:v>
                </c:pt>
                <c:pt idx="4">
                  <c:v>0.2</c:v>
                </c:pt>
              </c:numCache>
            </c:numRef>
          </c:xVal>
          <c:yVal>
            <c:numRef>
              <c:f>'curve heating diesel'!$H$7:$H$11</c:f>
              <c:numCache>
                <c:formatCode>General</c:formatCode>
                <c:ptCount val="5"/>
                <c:pt idx="0">
                  <c:v>29.44411826086957</c:v>
                </c:pt>
                <c:pt idx="1">
                  <c:v>17.07263999999991</c:v>
                </c:pt>
                <c:pt idx="2">
                  <c:v>12.02156307692307</c:v>
                </c:pt>
                <c:pt idx="3">
                  <c:v>9.27691397260274</c:v>
                </c:pt>
                <c:pt idx="4">
                  <c:v>7.552580520446071</c:v>
                </c:pt>
              </c:numCache>
            </c:numRef>
          </c:yVal>
          <c:smooth val="1"/>
          <c:extLst xmlns:c16r2="http://schemas.microsoft.com/office/drawing/2015/06/chart">
            <c:ext xmlns:c16="http://schemas.microsoft.com/office/drawing/2014/chart" uri="{C3380CC4-5D6E-409C-BE32-E72D297353CC}">
              <c16:uniqueId val="{00000001-4A1B-41C5-B9CA-1CD41AE1F839}"/>
            </c:ext>
          </c:extLst>
        </c:ser>
        <c:ser>
          <c:idx val="2"/>
          <c:order val="2"/>
          <c:tx>
            <c:v>total cost</c:v>
          </c:tx>
          <c:spPr>
            <a:ln w="19050" cap="rnd">
              <a:solidFill>
                <a:srgbClr val="FF0000"/>
              </a:solidFill>
              <a:round/>
            </a:ln>
            <a:effectLst/>
          </c:spPr>
          <c:marker>
            <c:symbol val="circle"/>
            <c:size val="5"/>
            <c:spPr>
              <a:solidFill>
                <a:schemeClr val="accent3"/>
              </a:solidFill>
              <a:ln w="9525">
                <a:solidFill>
                  <a:schemeClr val="accent3"/>
                </a:solidFill>
              </a:ln>
              <a:effectLst/>
            </c:spPr>
          </c:marker>
          <c:xVal>
            <c:numRef>
              <c:f>'curve heating diesel'!$J$7:$J$11</c:f>
              <c:numCache>
                <c:formatCode>General</c:formatCode>
                <c:ptCount val="5"/>
                <c:pt idx="0">
                  <c:v>0.04</c:v>
                </c:pt>
                <c:pt idx="1">
                  <c:v>0.08</c:v>
                </c:pt>
                <c:pt idx="2">
                  <c:v>0.12</c:v>
                </c:pt>
                <c:pt idx="3">
                  <c:v>0.16</c:v>
                </c:pt>
                <c:pt idx="4">
                  <c:v>0.2</c:v>
                </c:pt>
              </c:numCache>
            </c:numRef>
          </c:xVal>
          <c:yVal>
            <c:numRef>
              <c:f>'curve heating diesel'!$G$7:$G$11</c:f>
              <c:numCache>
                <c:formatCode>General</c:formatCode>
                <c:ptCount val="5"/>
                <c:pt idx="0">
                  <c:v>32.18811826086965</c:v>
                </c:pt>
                <c:pt idx="1">
                  <c:v>22.56063999999989</c:v>
                </c:pt>
                <c:pt idx="2">
                  <c:v>20.25356307692302</c:v>
                </c:pt>
                <c:pt idx="3">
                  <c:v>20.25291397260273</c:v>
                </c:pt>
                <c:pt idx="4">
                  <c:v>21.27258052044609</c:v>
                </c:pt>
              </c:numCache>
            </c:numRef>
          </c:yVal>
          <c:smooth val="1"/>
          <c:extLst xmlns:c16r2="http://schemas.microsoft.com/office/drawing/2015/06/chart">
            <c:ext xmlns:c16="http://schemas.microsoft.com/office/drawing/2014/chart" uri="{C3380CC4-5D6E-409C-BE32-E72D297353CC}">
              <c16:uniqueId val="{00000002-4A1B-41C5-B9CA-1CD41AE1F839}"/>
            </c:ext>
          </c:extLst>
        </c:ser>
        <c:dLbls>
          <c:showLegendKey val="0"/>
          <c:showVal val="0"/>
          <c:showCatName val="0"/>
          <c:showSerName val="0"/>
          <c:showPercent val="0"/>
          <c:showBubbleSize val="0"/>
        </c:dLbls>
        <c:axId val="-1971206784"/>
        <c:axId val="-1963177984"/>
      </c:scatterChart>
      <c:valAx>
        <c:axId val="-197120678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lang="en-US" sz="1000" b="0" i="0" u="none" strike="noStrike" kern="1200" baseline="0">
                    <a:solidFill>
                      <a:schemeClr val="tx1">
                        <a:lumMod val="65000"/>
                        <a:lumOff val="35000"/>
                      </a:schemeClr>
                    </a:solidFill>
                    <a:latin typeface="+mn-lt"/>
                    <a:ea typeface="+mn-ea"/>
                    <a:cs typeface="+mn-cs"/>
                  </a:defRPr>
                </a:pPr>
                <a:r>
                  <a:rPr lang="en-US"/>
                  <a:t>insulation thickness, m</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n-US"/>
          </a:p>
        </c:txPr>
        <c:crossAx val="-1963177984"/>
        <c:crosses val="autoZero"/>
        <c:crossBetween val="midCat"/>
        <c:majorUnit val="0.03"/>
      </c:valAx>
      <c:valAx>
        <c:axId val="-196317798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lang="en-US" sz="1000" b="0" i="0" u="none" strike="noStrike" kern="1200" baseline="0">
                    <a:solidFill>
                      <a:sysClr val="windowText" lastClr="000000">
                        <a:lumMod val="65000"/>
                        <a:lumOff val="35000"/>
                      </a:sysClr>
                    </a:solidFill>
                    <a:latin typeface="+mn-lt"/>
                    <a:ea typeface="+mn-ea"/>
                    <a:cs typeface="+mn-cs"/>
                  </a:defRPr>
                </a:pPr>
                <a:r>
                  <a:rPr lang="en-US"/>
                  <a:t>annual cost $/</a:t>
                </a:r>
                <a:r>
                  <a:rPr lang="en-US" sz="1000" i="0">
                    <a:effectLst/>
                  </a:rPr>
                  <a:t>𝑚^2</a:t>
                </a:r>
                <a:endParaRPr lang="en-US" sz="1000">
                  <a:effectLst/>
                </a:endParaRPr>
              </a:p>
              <a:p>
                <a:pPr marL="0" marR="0" lvl="0" indent="0" algn="ctr" defTabSz="914400" rtl="0" eaLnBrk="1" fontAlgn="auto" latinLnBrk="0" hangingPunct="1">
                  <a:lnSpc>
                    <a:spcPct val="100000"/>
                  </a:lnSpc>
                  <a:spcBef>
                    <a:spcPts val="0"/>
                  </a:spcBef>
                  <a:spcAft>
                    <a:spcPts val="0"/>
                  </a:spcAft>
                  <a:buClrTx/>
                  <a:buSzTx/>
                  <a:buFontTx/>
                  <a:buNone/>
                  <a:tabLst/>
                  <a:defRPr lang="en-US" sz="1000" b="0" i="0" u="none" strike="noStrike" kern="1200" baseline="0">
                    <a:solidFill>
                      <a:sysClr val="windowText" lastClr="000000">
                        <a:lumMod val="65000"/>
                        <a:lumOff val="35000"/>
                      </a:sysClr>
                    </a:solidFill>
                    <a:latin typeface="+mn-lt"/>
                    <a:ea typeface="+mn-ea"/>
                    <a:cs typeface="+mn-cs"/>
                  </a:defRPr>
                </a:pPr>
                <a:endParaRPr lang="en-US"/>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n-US"/>
          </a:p>
        </c:txPr>
        <c:crossAx val="-1971206784"/>
        <c:crosses val="autoZero"/>
        <c:crossBetween val="midCat"/>
      </c:valAx>
      <c:spPr>
        <a:noFill/>
        <a:ln>
          <a:noFill/>
        </a:ln>
        <a:effectLst/>
      </c:spPr>
    </c:plotArea>
    <c:legend>
      <c:legendPos val="l"/>
      <c:layout/>
      <c:overlay val="0"/>
      <c:spPr>
        <a:noFill/>
        <a:ln>
          <a:noFill/>
        </a:ln>
        <a:effectLst/>
      </c:spPr>
      <c:txPr>
        <a:bodyPr rot="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60807695429824"/>
          <c:y val="0.038278363789432"/>
          <c:w val="0.716847011391617"/>
          <c:h val="0.816745406824147"/>
        </c:manualLayout>
      </c:layout>
      <c:scatterChart>
        <c:scatterStyle val="smoothMarker"/>
        <c:varyColors val="0"/>
        <c:ser>
          <c:idx val="0"/>
          <c:order val="0"/>
          <c:tx>
            <c:v>polystyerene</c:v>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'pwf1'!$D$36:$D$40</c:f>
              <c:numCache>
                <c:formatCode>General</c:formatCode>
                <c:ptCount val="5"/>
                <c:pt idx="0">
                  <c:v>2.0</c:v>
                </c:pt>
                <c:pt idx="1">
                  <c:v>4.0</c:v>
                </c:pt>
                <c:pt idx="2">
                  <c:v>6.0</c:v>
                </c:pt>
                <c:pt idx="3">
                  <c:v>8.0</c:v>
                </c:pt>
                <c:pt idx="4">
                  <c:v>10.0</c:v>
                </c:pt>
              </c:numCache>
            </c:numRef>
          </c:xVal>
          <c:yVal>
            <c:numRef>
              <c:f>'pwf1'!$H$29:$H$33</c:f>
              <c:numCache>
                <c:formatCode>General</c:formatCode>
                <c:ptCount val="5"/>
                <c:pt idx="0">
                  <c:v>0.0237</c:v>
                </c:pt>
                <c:pt idx="1">
                  <c:v>0.04</c:v>
                </c:pt>
                <c:pt idx="2">
                  <c:v>0.0524</c:v>
                </c:pt>
                <c:pt idx="3">
                  <c:v>0.0629</c:v>
                </c:pt>
                <c:pt idx="4">
                  <c:v>0.0722</c:v>
                </c:pt>
              </c:numCache>
            </c:numRef>
          </c:yVal>
          <c:smooth val="1"/>
          <c:extLst xmlns:c16r2="http://schemas.microsoft.com/office/drawing/2015/06/chart">
            <c:ext xmlns:c16="http://schemas.microsoft.com/office/drawing/2014/chart" uri="{C3380CC4-5D6E-409C-BE32-E72D297353CC}">
              <c16:uniqueId val="{00000000-44AF-408D-A698-48B6678819D9}"/>
            </c:ext>
          </c:extLst>
        </c:ser>
        <c:ser>
          <c:idx val="1"/>
          <c:order val="1"/>
          <c:tx>
            <c:v>polyurathene</c:v>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'pwf1'!$E$24:$E$28</c:f>
              <c:numCache>
                <c:formatCode>General</c:formatCode>
                <c:ptCount val="5"/>
                <c:pt idx="0">
                  <c:v>2.0</c:v>
                </c:pt>
                <c:pt idx="1">
                  <c:v>4.0</c:v>
                </c:pt>
                <c:pt idx="2">
                  <c:v>6.0</c:v>
                </c:pt>
                <c:pt idx="3">
                  <c:v>8.0</c:v>
                </c:pt>
                <c:pt idx="4">
                  <c:v>10.0</c:v>
                </c:pt>
              </c:numCache>
            </c:numRef>
          </c:xVal>
          <c:yVal>
            <c:numRef>
              <c:f>'pwf1'!$G$29:$G$33</c:f>
              <c:numCache>
                <c:formatCode>General</c:formatCode>
                <c:ptCount val="5"/>
                <c:pt idx="0">
                  <c:v>0.00780000000000001</c:v>
                </c:pt>
                <c:pt idx="1">
                  <c:v>0.0152</c:v>
                </c:pt>
                <c:pt idx="2">
                  <c:v>0.021</c:v>
                </c:pt>
                <c:pt idx="3">
                  <c:v>0.0258</c:v>
                </c:pt>
                <c:pt idx="4">
                  <c:v>0.03</c:v>
                </c:pt>
              </c:numCache>
            </c:numRef>
          </c:yVal>
          <c:smooth val="1"/>
          <c:extLst xmlns:c16r2="http://schemas.microsoft.com/office/drawing/2015/06/chart">
            <c:ext xmlns:c16="http://schemas.microsoft.com/office/drawing/2014/chart" uri="{C3380CC4-5D6E-409C-BE32-E72D297353CC}">
              <c16:uniqueId val="{00000001-44AF-408D-A698-48B6678819D9}"/>
            </c:ext>
          </c:extLst>
        </c:ser>
        <c:dLbls>
          <c:showLegendKey val="0"/>
          <c:showVal val="0"/>
          <c:showCatName val="0"/>
          <c:showSerName val="0"/>
          <c:showPercent val="0"/>
          <c:showBubbleSize val="0"/>
        </c:dLbls>
        <c:axId val="-2002220160"/>
        <c:axId val="-1937636208"/>
      </c:scatterChart>
      <c:valAx>
        <c:axId val="-200222016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lang="en-US" sz="1000" b="0" i="0" u="none" strike="noStrike" kern="1200" baseline="0">
                    <a:solidFill>
                      <a:schemeClr val="tx1">
                        <a:lumMod val="65000"/>
                        <a:lumOff val="35000"/>
                      </a:schemeClr>
                    </a:solidFill>
                    <a:latin typeface="+mn-lt"/>
                    <a:ea typeface="+mn-ea"/>
                    <a:cs typeface="+mn-cs"/>
                  </a:defRPr>
                </a:pPr>
                <a:r>
                  <a:rPr lang="en-US"/>
                  <a:t>PWF</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n-US"/>
          </a:p>
        </c:txPr>
        <c:crossAx val="-1937636208"/>
        <c:crosses val="autoZero"/>
        <c:crossBetween val="midCat"/>
      </c:valAx>
      <c:valAx>
        <c:axId val="-19376362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lang="en-US" sz="1000" b="0" i="0" u="none" strike="noStrike" kern="1200" baseline="0">
                    <a:solidFill>
                      <a:schemeClr val="tx1">
                        <a:lumMod val="65000"/>
                        <a:lumOff val="35000"/>
                      </a:schemeClr>
                    </a:solidFill>
                    <a:latin typeface="+mn-lt"/>
                    <a:ea typeface="+mn-ea"/>
                    <a:cs typeface="+mn-cs"/>
                  </a:defRPr>
                </a:pPr>
                <a:r>
                  <a:rPr lang="en-US" sz="1000" b="0" i="0" u="none" strike="noStrike" baseline="0">
                    <a:effectLst/>
                  </a:rPr>
                  <a:t>                                Insuation thickness , m</a:t>
                </a:r>
                <a:endParaRPr lang="en-US"/>
              </a:p>
            </c:rich>
          </c:tx>
          <c:layout>
            <c:manualLayout>
              <c:xMode val="edge"/>
              <c:yMode val="edge"/>
              <c:x val="0.178359850637227"/>
              <c:y val="0.204193037191106"/>
            </c:manualLayout>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n-US"/>
          </a:p>
        </c:txPr>
        <c:crossAx val="-2002220160"/>
        <c:crosses val="autoZero"/>
        <c:crossBetween val="midCat"/>
      </c:valAx>
      <c:spPr>
        <a:noFill/>
        <a:ln>
          <a:noFill/>
        </a:ln>
        <a:effectLst/>
      </c:spPr>
    </c:plotArea>
    <c:legend>
      <c:legendPos val="l"/>
      <c:layout/>
      <c:overlay val="0"/>
      <c:spPr>
        <a:noFill/>
        <a:ln>
          <a:noFill/>
        </a:ln>
        <a:effectLst/>
      </c:spPr>
      <c:txPr>
        <a:bodyPr rot="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CF5B79C-67F6-4E43-AA15-D94F5D6E29A5}" type="datetimeFigureOut">
              <a:rPr lang="en-US" smtClean="0"/>
              <a:t>12/27/19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6AA16F6-91BB-4B6C-95A4-FA9438EEF03A}" type="slidenum">
              <a:rPr lang="en-US" smtClean="0"/>
              <a:t>‹#›</a:t>
            </a:fld>
            <a:endParaRPr lang="en-US"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CF5B79C-67F6-4E43-AA15-D94F5D6E29A5}" type="datetimeFigureOut">
              <a:rPr lang="en-US" smtClean="0"/>
              <a:t>12/27/19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6AA16F6-91BB-4B6C-95A4-FA9438EEF03A}"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F5B79C-67F6-4E43-AA15-D94F5D6E29A5}" type="datetimeFigureOut">
              <a:rPr lang="en-US" smtClean="0"/>
              <a:t>12/27/19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6AA16F6-91BB-4B6C-95A4-FA9438EEF03A}"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CF5B79C-67F6-4E43-AA15-D94F5D6E29A5}" type="datetimeFigureOut">
              <a:rPr lang="en-US" smtClean="0"/>
              <a:t>12/27/19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6AA16F6-91BB-4B6C-95A4-FA9438EEF03A}"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CF5B79C-67F6-4E43-AA15-D94F5D6E29A5}" type="datetimeFigureOut">
              <a:rPr lang="en-US" smtClean="0"/>
              <a:t>12/27/19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6AA16F6-91BB-4B6C-95A4-FA9438EEF03A}" type="slidenum">
              <a:rPr lang="en-US" smtClean="0"/>
              <a:t>‹#›</a:t>
            </a:fld>
            <a:endParaRPr lang="en-US"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CF5B79C-67F6-4E43-AA15-D94F5D6E29A5}" type="datetimeFigureOut">
              <a:rPr lang="en-US" smtClean="0"/>
              <a:t>12/27/19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6AA16F6-91BB-4B6C-95A4-FA9438EEF03A}"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CF5B79C-67F6-4E43-AA15-D94F5D6E29A5}" type="datetimeFigureOut">
              <a:rPr lang="en-US" smtClean="0"/>
              <a:t>12/27/19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6AA16F6-91BB-4B6C-95A4-FA9438EEF03A}" type="slidenum">
              <a:rPr lang="en-US" smtClean="0"/>
              <a:t>‹#›</a:t>
            </a:fld>
            <a:endParaRPr lang="en-US"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CF5B79C-67F6-4E43-AA15-D94F5D6E29A5}" type="datetimeFigureOut">
              <a:rPr lang="en-US" smtClean="0"/>
              <a:t>12/27/19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6AA16F6-91BB-4B6C-95A4-FA9438EEF03A}"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F5B79C-67F6-4E43-AA15-D94F5D6E29A5}" type="datetimeFigureOut">
              <a:rPr lang="en-US" smtClean="0"/>
              <a:t>12/27/19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6AA16F6-91BB-4B6C-95A4-FA9438EEF03A}"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CF5B79C-67F6-4E43-AA15-D94F5D6E29A5}" type="datetimeFigureOut">
              <a:rPr lang="en-US" smtClean="0"/>
              <a:t>12/27/19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6AA16F6-91BB-4B6C-95A4-FA9438EEF03A}" type="slidenum">
              <a:rPr lang="en-US" smtClean="0"/>
              <a:t>‹#›</a:t>
            </a:fld>
            <a:endParaRPr lang="en-US"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CF5B79C-67F6-4E43-AA15-D94F5D6E29A5}" type="datetimeFigureOut">
              <a:rPr lang="en-US" smtClean="0"/>
              <a:t>12/27/19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6AA16F6-91BB-4B6C-95A4-FA9438EEF03A}"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4CF5B79C-67F6-4E43-AA15-D94F5D6E29A5}" type="datetimeFigureOut">
              <a:rPr lang="en-US" smtClean="0"/>
              <a:t>12/27/19</a:t>
            </a:fld>
            <a:endParaRPr lang="en-US"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46AA16F6-91BB-4B6C-95A4-FA9438EEF03A}"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chart" Target="../charts/char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chart" Target="../charts/char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microsoft.com/office/2007/relationships/hdphoto" Target="../media/hdphoto1.wdp"/></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003851"/>
            <a:ext cx="7848600" cy="1927225"/>
          </a:xfrm>
        </p:spPr>
        <p:txBody>
          <a:bodyPr/>
          <a:lstStyle/>
          <a:p>
            <a:pPr algn="just"/>
            <a:r>
              <a:rPr lang="en-US" sz="2400" b="1" dirty="0">
                <a:solidFill>
                  <a:srgbClr val="FF0000"/>
                </a:solidFill>
                <a:latin typeface="Times New Roman" panose="02020603050405020304" pitchFamily="18" charset="0"/>
                <a:cs typeface="Times New Roman" panose="02020603050405020304" pitchFamily="18" charset="0"/>
              </a:rPr>
              <a:t/>
            </a:r>
            <a:br>
              <a:rPr lang="en-US" sz="2400" b="1" dirty="0">
                <a:solidFill>
                  <a:srgbClr val="FF0000"/>
                </a:solidFill>
                <a:latin typeface="Times New Roman" panose="02020603050405020304" pitchFamily="18" charset="0"/>
                <a:cs typeface="Times New Roman" panose="02020603050405020304" pitchFamily="18" charset="0"/>
              </a:rPr>
            </a:br>
            <a:r>
              <a:rPr lang="en-US" sz="2400" b="1" dirty="0">
                <a:solidFill>
                  <a:srgbClr val="FF0000"/>
                </a:solidFill>
                <a:latin typeface="Times New Roman" panose="02020603050405020304" pitchFamily="18" charset="0"/>
                <a:cs typeface="Times New Roman" panose="02020603050405020304" pitchFamily="18" charset="0"/>
              </a:rPr>
              <a:t/>
            </a:r>
            <a:br>
              <a:rPr lang="en-US" sz="2400" b="1" dirty="0">
                <a:solidFill>
                  <a:srgbClr val="FF0000"/>
                </a:solidFill>
                <a:latin typeface="Times New Roman" panose="02020603050405020304" pitchFamily="18" charset="0"/>
                <a:cs typeface="Times New Roman" panose="02020603050405020304" pitchFamily="18" charset="0"/>
              </a:rPr>
            </a:br>
            <a:r>
              <a:rPr lang="en-US" sz="2400" b="1" dirty="0">
                <a:solidFill>
                  <a:srgbClr val="FF0000"/>
                </a:solidFill>
                <a:latin typeface="Times New Roman" panose="02020603050405020304" pitchFamily="18" charset="0"/>
                <a:cs typeface="Times New Roman" panose="02020603050405020304" pitchFamily="18" charset="0"/>
              </a:rPr>
              <a:t/>
            </a:r>
            <a:br>
              <a:rPr lang="en-US" sz="2400" b="1" dirty="0">
                <a:solidFill>
                  <a:srgbClr val="FF0000"/>
                </a:solidFill>
                <a:latin typeface="Times New Roman" panose="02020603050405020304" pitchFamily="18" charset="0"/>
                <a:cs typeface="Times New Roman" panose="02020603050405020304" pitchFamily="18" charset="0"/>
              </a:rPr>
            </a:br>
            <a:r>
              <a:rPr lang="en-US" sz="2400" b="1" dirty="0">
                <a:solidFill>
                  <a:srgbClr val="FF0000"/>
                </a:solidFill>
                <a:latin typeface="Times New Roman" panose="02020603050405020304" pitchFamily="18" charset="0"/>
                <a:cs typeface="Times New Roman" panose="02020603050405020304" pitchFamily="18" charset="0"/>
              </a:rPr>
              <a:t/>
            </a:r>
            <a:br>
              <a:rPr lang="en-US" sz="2400" b="1" dirty="0">
                <a:solidFill>
                  <a:srgbClr val="FF0000"/>
                </a:solidFill>
                <a:latin typeface="Times New Roman" panose="02020603050405020304" pitchFamily="18" charset="0"/>
                <a:cs typeface="Times New Roman" panose="02020603050405020304" pitchFamily="18" charset="0"/>
              </a:rPr>
            </a:br>
            <a:r>
              <a:rPr lang="en-US" sz="2400" b="1" dirty="0">
                <a:solidFill>
                  <a:srgbClr val="FF0000"/>
                </a:solidFill>
                <a:latin typeface="Times New Roman" panose="02020603050405020304" pitchFamily="18" charset="0"/>
                <a:cs typeface="Times New Roman" panose="02020603050405020304" pitchFamily="18" charset="0"/>
              </a:rPr>
              <a:t/>
            </a:r>
            <a:br>
              <a:rPr lang="en-US" sz="2400" b="1" dirty="0">
                <a:solidFill>
                  <a:srgbClr val="FF0000"/>
                </a:solidFill>
                <a:latin typeface="Times New Roman" panose="02020603050405020304" pitchFamily="18" charset="0"/>
                <a:cs typeface="Times New Roman" panose="02020603050405020304" pitchFamily="18" charset="0"/>
              </a:rPr>
            </a:br>
            <a:r>
              <a:rPr lang="en-US" sz="2400" b="1" dirty="0">
                <a:solidFill>
                  <a:srgbClr val="FF0000"/>
                </a:solidFill>
                <a:latin typeface="Times New Roman" panose="02020603050405020304" pitchFamily="18" charset="0"/>
                <a:cs typeface="Times New Roman" panose="02020603050405020304" pitchFamily="18" charset="0"/>
              </a:rPr>
              <a:t/>
            </a:r>
            <a:br>
              <a:rPr lang="en-US" sz="2400" b="1" dirty="0">
                <a:solidFill>
                  <a:srgbClr val="FF0000"/>
                </a:solidFill>
                <a:latin typeface="Times New Roman" panose="02020603050405020304" pitchFamily="18" charset="0"/>
                <a:cs typeface="Times New Roman" panose="02020603050405020304" pitchFamily="18" charset="0"/>
              </a:rPr>
            </a:br>
            <a:r>
              <a:rPr lang="en-US" sz="2400" b="1" dirty="0">
                <a:solidFill>
                  <a:srgbClr val="FF0000"/>
                </a:solidFill>
                <a:latin typeface="Times New Roman" panose="02020603050405020304" pitchFamily="18" charset="0"/>
                <a:cs typeface="Times New Roman" panose="02020603050405020304" pitchFamily="18" charset="0"/>
              </a:rPr>
              <a:t/>
            </a:r>
            <a:br>
              <a:rPr lang="en-US" sz="2400" b="1" dirty="0">
                <a:solidFill>
                  <a:srgbClr val="FF0000"/>
                </a:solidFill>
                <a:latin typeface="Times New Roman" panose="02020603050405020304" pitchFamily="18" charset="0"/>
                <a:cs typeface="Times New Roman" panose="02020603050405020304" pitchFamily="18" charset="0"/>
              </a:rPr>
            </a:br>
            <a:r>
              <a:rPr lang="en-US" sz="2400" b="1" dirty="0">
                <a:solidFill>
                  <a:srgbClr val="FF0000"/>
                </a:solidFill>
                <a:latin typeface="Times New Roman" panose="02020603050405020304" pitchFamily="18" charset="0"/>
                <a:cs typeface="Times New Roman" panose="02020603050405020304" pitchFamily="18" charset="0"/>
              </a:rPr>
              <a:t/>
            </a:r>
            <a:br>
              <a:rPr lang="en-US" sz="2400" b="1" dirty="0">
                <a:solidFill>
                  <a:srgbClr val="FF0000"/>
                </a:solidFill>
                <a:latin typeface="Times New Roman" panose="02020603050405020304" pitchFamily="18" charset="0"/>
                <a:cs typeface="Times New Roman" panose="02020603050405020304" pitchFamily="18" charset="0"/>
              </a:rPr>
            </a:br>
            <a:r>
              <a:rPr lang="en-US" sz="2400" b="1" dirty="0">
                <a:solidFill>
                  <a:srgbClr val="FF0000"/>
                </a:solidFill>
                <a:latin typeface="Times New Roman" panose="02020603050405020304" pitchFamily="18" charset="0"/>
                <a:cs typeface="Times New Roman" panose="02020603050405020304" pitchFamily="18" charset="0"/>
              </a:rPr>
              <a:t/>
            </a:r>
            <a:br>
              <a:rPr lang="en-US" sz="2400" b="1" dirty="0">
                <a:solidFill>
                  <a:srgbClr val="FF0000"/>
                </a:solidFill>
                <a:latin typeface="Times New Roman" panose="02020603050405020304" pitchFamily="18" charset="0"/>
                <a:cs typeface="Times New Roman" panose="02020603050405020304" pitchFamily="18" charset="0"/>
              </a:rPr>
            </a:br>
            <a:r>
              <a:rPr lang="en-US" sz="2400" b="1" dirty="0">
                <a:solidFill>
                  <a:srgbClr val="FF0000"/>
                </a:solidFill>
                <a:latin typeface="Times New Roman" panose="02020603050405020304" pitchFamily="18" charset="0"/>
                <a:cs typeface="Times New Roman" panose="02020603050405020304" pitchFamily="18" charset="0"/>
              </a:rPr>
              <a:t/>
            </a:r>
            <a:br>
              <a:rPr lang="en-US" sz="2400" b="1" dirty="0">
                <a:solidFill>
                  <a:srgbClr val="FF0000"/>
                </a:solidFill>
                <a:latin typeface="Times New Roman" panose="02020603050405020304" pitchFamily="18" charset="0"/>
                <a:cs typeface="Times New Roman" panose="02020603050405020304" pitchFamily="18" charset="0"/>
              </a:rPr>
            </a:br>
            <a:r>
              <a:rPr lang="en-US" sz="2400" b="1" dirty="0">
                <a:solidFill>
                  <a:srgbClr val="FF0000"/>
                </a:solidFill>
                <a:latin typeface="Times New Roman" panose="02020603050405020304" pitchFamily="18" charset="0"/>
                <a:cs typeface="Times New Roman" panose="02020603050405020304" pitchFamily="18" charset="0"/>
              </a:rPr>
              <a:t>"Numerical study of effect of wall insulation thickness on energy performance for different climate region of Palestine“</a:t>
            </a:r>
            <a:r>
              <a:rPr lang="en-US" sz="2400" b="1" dirty="0">
                <a:solidFill>
                  <a:srgbClr val="FF0000"/>
                </a:solidFill>
              </a:rPr>
              <a:t/>
            </a:r>
            <a:br>
              <a:rPr lang="en-US" sz="2400" b="1" dirty="0">
                <a:solidFill>
                  <a:srgbClr val="FF0000"/>
                </a:solidFill>
              </a:rPr>
            </a:br>
            <a:r>
              <a:rPr lang="en-US" sz="2400" cap="none" dirty="0">
                <a:solidFill>
                  <a:srgbClr val="FF0000"/>
                </a:solidFill>
              </a:rPr>
              <a:t/>
            </a:r>
            <a:br>
              <a:rPr lang="en-US" sz="2400" cap="none" dirty="0">
                <a:solidFill>
                  <a:srgbClr val="FF0000"/>
                </a:solidFill>
              </a:rPr>
            </a:br>
            <a:endParaRPr lang="en-US" sz="2400" cap="none" dirty="0">
              <a:solidFill>
                <a:srgbClr val="FF0000"/>
              </a:solidFill>
            </a:endParaRPr>
          </a:p>
        </p:txBody>
      </p:sp>
      <p:sp>
        <p:nvSpPr>
          <p:cNvPr id="3" name="Subtitle 2"/>
          <p:cNvSpPr>
            <a:spLocks noGrp="1"/>
          </p:cNvSpPr>
          <p:nvPr>
            <p:ph type="subTitle" idx="1"/>
          </p:nvPr>
        </p:nvSpPr>
        <p:spPr>
          <a:xfrm>
            <a:off x="685800" y="3923611"/>
            <a:ext cx="7239000" cy="1752600"/>
          </a:xfrm>
        </p:spPr>
        <p:txBody>
          <a:bodyPr>
            <a:noAutofit/>
          </a:bodyPr>
          <a:lstStyle/>
          <a:p>
            <a:pPr algn="just"/>
            <a:r>
              <a:rPr lang="en-US" sz="1800" b="1" dirty="0">
                <a:solidFill>
                  <a:schemeClr val="tx1"/>
                </a:solidFill>
                <a:latin typeface="Times New Roman" panose="02020603050405020304" pitchFamily="18" charset="0"/>
                <a:cs typeface="Times New Roman" panose="02020603050405020304" pitchFamily="18" charset="0"/>
              </a:rPr>
              <a:t>Prepared By:               </a:t>
            </a:r>
            <a:r>
              <a:rPr lang="en-US" sz="1800" b="1" dirty="0">
                <a:solidFill>
                  <a:schemeClr val="tx1"/>
                </a:solidFill>
              </a:rPr>
              <a:t>Majd qadous                                                                                                         </a:t>
            </a:r>
          </a:p>
          <a:p>
            <a:pPr algn="just"/>
            <a:r>
              <a:rPr lang="en-US" sz="1800" b="1" dirty="0">
                <a:solidFill>
                  <a:schemeClr val="tx1"/>
                </a:solidFill>
              </a:rPr>
              <a:t>                                                                                                                                        </a:t>
            </a:r>
          </a:p>
          <a:p>
            <a:pPr algn="just"/>
            <a:r>
              <a:rPr lang="en-US" sz="1800" b="1" dirty="0">
                <a:solidFill>
                  <a:schemeClr val="tx1"/>
                </a:solidFill>
              </a:rPr>
              <a:t>                                   Wajeeh nase </a:t>
            </a:r>
          </a:p>
          <a:p>
            <a:r>
              <a:rPr lang="en-US" sz="1800" dirty="0">
                <a:solidFill>
                  <a:schemeClr val="tx1"/>
                </a:solidFill>
                <a:latin typeface="Times New Roman" panose="02020603050405020304" pitchFamily="18" charset="0"/>
                <a:cs typeface="Times New Roman" panose="02020603050405020304" pitchFamily="18" charset="0"/>
              </a:rPr>
              <a:t> </a:t>
            </a:r>
          </a:p>
          <a:p>
            <a:pPr algn="just"/>
            <a:r>
              <a:rPr lang="en-US" sz="2000" b="1" dirty="0">
                <a:solidFill>
                  <a:schemeClr val="tx1"/>
                </a:solidFill>
                <a:latin typeface="Times New Roman" panose="02020603050405020304" pitchFamily="18" charset="0"/>
                <a:cs typeface="Times New Roman" panose="02020603050405020304" pitchFamily="18" charset="0"/>
              </a:rPr>
              <a:t>Supervised by :            </a:t>
            </a:r>
            <a:r>
              <a:rPr lang="en-US" sz="2000" b="1" dirty="0">
                <a:solidFill>
                  <a:schemeClr val="tx1"/>
                </a:solidFill>
              </a:rPr>
              <a:t>Dr. Ramez khaledy </a:t>
            </a:r>
          </a:p>
          <a:p>
            <a:endParaRPr lang="en-US" sz="2000" b="1" dirty="0">
              <a:solidFill>
                <a:schemeClr val="tx1"/>
              </a:solidFill>
            </a:endParaRPr>
          </a:p>
        </p:txBody>
      </p:sp>
    </p:spTree>
    <p:extLst>
      <p:ext uri="{BB962C8B-B14F-4D97-AF65-F5344CB8AC3E}">
        <p14:creationId xmlns:p14="http://schemas.microsoft.com/office/powerpoint/2010/main" val="8666384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80" y="152400"/>
            <a:ext cx="8229600" cy="990600"/>
          </a:xfrm>
        </p:spPr>
        <p:txBody>
          <a:bodyPr>
            <a:normAutofit fontScale="90000"/>
          </a:bodyPr>
          <a:lstStyle/>
          <a:p>
            <a:r>
              <a:rPr lang="en-US" dirty="0">
                <a:solidFill>
                  <a:srgbClr val="223362"/>
                </a:solidFill>
                <a:latin typeface="Segoe UI Semibold" panose="020B0702040204020203" pitchFamily="34" charset="0"/>
                <a:cs typeface="Segoe UI Semibold" panose="020B0702040204020203" pitchFamily="34" charset="0"/>
              </a:rPr>
              <a:t/>
            </a:r>
            <a:br>
              <a:rPr lang="en-US" dirty="0">
                <a:solidFill>
                  <a:srgbClr val="223362"/>
                </a:solidFill>
                <a:latin typeface="Segoe UI Semibold" panose="020B0702040204020203" pitchFamily="34" charset="0"/>
                <a:cs typeface="Segoe UI Semibold" panose="020B0702040204020203" pitchFamily="34" charset="0"/>
              </a:rPr>
            </a:br>
            <a:r>
              <a:rPr lang="en-US" dirty="0">
                <a:solidFill>
                  <a:srgbClr val="223362"/>
                </a:solidFill>
                <a:latin typeface="Segoe UI Semibold" panose="020B0702040204020203" pitchFamily="34" charset="0"/>
                <a:cs typeface="Segoe UI Semibold" panose="020B0702040204020203" pitchFamily="34" charset="0"/>
              </a:rPr>
              <a:t>LITRATURE REVIEW</a:t>
            </a:r>
            <a:r>
              <a:rPr lang="en-US" b="1" dirty="0"/>
              <a:t/>
            </a:r>
            <a:br>
              <a:rPr lang="en-US" b="1" dirty="0"/>
            </a:br>
            <a:endParaRPr lang="en-US" b="1" dirty="0"/>
          </a:p>
        </p:txBody>
      </p:sp>
      <p:sp>
        <p:nvSpPr>
          <p:cNvPr id="3" name="Content Placeholder 2"/>
          <p:cNvSpPr>
            <a:spLocks noGrp="1"/>
          </p:cNvSpPr>
          <p:nvPr>
            <p:ph idx="1"/>
          </p:nvPr>
        </p:nvSpPr>
        <p:spPr>
          <a:xfrm>
            <a:off x="209780" y="990600"/>
            <a:ext cx="8477020" cy="5715000"/>
          </a:xfrm>
        </p:spPr>
        <p:txBody>
          <a:bodyPr>
            <a:normAutofit/>
          </a:bodyPr>
          <a:lstStyle/>
          <a:p>
            <a:pPr marL="0" indent="0" algn="just">
              <a:buNone/>
            </a:pPr>
            <a:r>
              <a:rPr lang="en-US" sz="2000" dirty="0">
                <a:solidFill>
                  <a:srgbClr val="0070C0"/>
                </a:solidFill>
              </a:rPr>
              <a:t>Life cycle and payback period:</a:t>
            </a:r>
          </a:p>
          <a:p>
            <a:pPr marL="0" indent="0" algn="ctr">
              <a:buNone/>
            </a:pPr>
            <a:r>
              <a:rPr lang="en-US" sz="2000" dirty="0"/>
              <a:t>Hasan (1999) </a:t>
            </a:r>
          </a:p>
          <a:p>
            <a:pPr marL="0" indent="0" algn="just">
              <a:buNone/>
            </a:pPr>
            <a:r>
              <a:rPr lang="en-US" sz="2000" dirty="0"/>
              <a:t>The payback period for polystyrene 1.4-2.3 but the life cycle savings over 10 year is 8.27-19.70($/𝑚2) </a:t>
            </a:r>
          </a:p>
          <a:p>
            <a:pPr marL="0" indent="0" algn="just">
              <a:buNone/>
            </a:pPr>
            <a:endParaRPr lang="en-US" sz="2000" dirty="0"/>
          </a:p>
        </p:txBody>
      </p:sp>
      <p:pic>
        <p:nvPicPr>
          <p:cNvPr id="4" name="Picture 3">
            <a:extLst>
              <a:ext uri="{FF2B5EF4-FFF2-40B4-BE49-F238E27FC236}">
                <a16:creationId xmlns:a16="http://schemas.microsoft.com/office/drawing/2014/main" xmlns="" id="{04BB8124-395B-47E5-B8FC-BCFBE3687DC4}"/>
              </a:ext>
            </a:extLst>
          </p:cNvPr>
          <p:cNvPicPr>
            <a:picLocks noChangeAspect="1"/>
          </p:cNvPicPr>
          <p:nvPr/>
        </p:nvPicPr>
        <p:blipFill>
          <a:blip r:embed="rId2"/>
          <a:stretch>
            <a:fillRect/>
          </a:stretch>
        </p:blipFill>
        <p:spPr>
          <a:xfrm>
            <a:off x="1990725" y="2590800"/>
            <a:ext cx="5162550" cy="4114800"/>
          </a:xfrm>
          <a:prstGeom prst="rect">
            <a:avLst/>
          </a:prstGeom>
        </p:spPr>
      </p:pic>
    </p:spTree>
    <p:extLst>
      <p:ext uri="{BB962C8B-B14F-4D97-AF65-F5344CB8AC3E}">
        <p14:creationId xmlns:p14="http://schemas.microsoft.com/office/powerpoint/2010/main" val="4933044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09600" y="1447800"/>
            <a:ext cx="7848600" cy="1927225"/>
          </a:xfrm>
        </p:spPr>
        <p:txBody>
          <a:bodyPr/>
          <a:lstStyle/>
          <a:p>
            <a:r>
              <a:rPr lang="en-US" dirty="0"/>
              <a:t>Methodology </a:t>
            </a:r>
          </a:p>
        </p:txBody>
      </p:sp>
    </p:spTree>
    <p:extLst>
      <p:ext uri="{BB962C8B-B14F-4D97-AF65-F5344CB8AC3E}">
        <p14:creationId xmlns:p14="http://schemas.microsoft.com/office/powerpoint/2010/main" val="30433462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Degree day</a:t>
            </a:r>
          </a:p>
        </p:txBody>
      </p:sp>
      <p:sp>
        <p:nvSpPr>
          <p:cNvPr id="5" name="Content Placeholder 4">
            <a:extLst>
              <a:ext uri="{FF2B5EF4-FFF2-40B4-BE49-F238E27FC236}">
                <a16:creationId xmlns:a16="http://schemas.microsoft.com/office/drawing/2014/main" xmlns="" id="{76794D4A-BF83-4C79-9DF8-5DCC6691AD8A}"/>
              </a:ext>
            </a:extLst>
          </p:cNvPr>
          <p:cNvSpPr>
            <a:spLocks noGrp="1"/>
          </p:cNvSpPr>
          <p:nvPr>
            <p:ph idx="1"/>
          </p:nvPr>
        </p:nvSpPr>
        <p:spPr/>
        <p:txBody>
          <a:bodyPr/>
          <a:lstStyle/>
          <a:p>
            <a:pPr marL="0" indent="0">
              <a:buNone/>
            </a:pPr>
            <a:r>
              <a:rPr lang="en-US" dirty="0"/>
              <a:t>Heating degree day :</a:t>
            </a:r>
          </a:p>
          <a:p>
            <a:pPr marL="0" indent="0">
              <a:buNone/>
            </a:pPr>
            <a:r>
              <a:rPr lang="en-US" dirty="0">
                <a:solidFill>
                  <a:srgbClr val="00B0F0"/>
                </a:solidFill>
              </a:rPr>
              <a:t>DDh = (18.3 - Ta)*Nh</a:t>
            </a:r>
          </a:p>
          <a:p>
            <a:pPr marL="0" indent="0">
              <a:buNone/>
            </a:pPr>
            <a:endParaRPr lang="en-US" dirty="0"/>
          </a:p>
          <a:p>
            <a:pPr marL="0" indent="0">
              <a:buNone/>
            </a:pPr>
            <a:r>
              <a:rPr lang="en-US" dirty="0"/>
              <a:t> cooling degree day :</a:t>
            </a:r>
          </a:p>
          <a:p>
            <a:pPr marL="0" indent="0">
              <a:buNone/>
            </a:pPr>
            <a:r>
              <a:rPr lang="en-US" dirty="0">
                <a:solidFill>
                  <a:srgbClr val="00B0F0"/>
                </a:solidFill>
              </a:rPr>
              <a:t>DDc = (Ta+ 0.026*SHG)</a:t>
            </a:r>
          </a:p>
          <a:p>
            <a:pPr marL="0" indent="0">
              <a:buNone/>
            </a:pPr>
            <a:endParaRPr lang="en-US" dirty="0">
              <a:solidFill>
                <a:srgbClr val="FF0000"/>
              </a:solidFill>
            </a:endParaRPr>
          </a:p>
          <a:p>
            <a:pPr marL="0" indent="0">
              <a:buNone/>
            </a:pPr>
            <a:r>
              <a:rPr lang="en-US" dirty="0"/>
              <a:t>heating and cooling degree day :</a:t>
            </a:r>
          </a:p>
          <a:p>
            <a:pPr marL="0" indent="0">
              <a:buNone/>
            </a:pPr>
            <a:r>
              <a:rPr lang="en-US" dirty="0">
                <a:solidFill>
                  <a:srgbClr val="00B0F0"/>
                </a:solidFill>
                <a:latin typeface="Arial Black" panose="020B0A04020102020204" pitchFamily="34" charset="0"/>
              </a:rPr>
              <a:t>𝐷𝐷</a:t>
            </a:r>
            <a:r>
              <a:rPr lang="en-US" dirty="0">
                <a:solidFill>
                  <a:srgbClr val="00B0F0"/>
                </a:solidFill>
              </a:rPr>
              <a:t> =(DDc / 𝐶𝑂𝑃)+(DDh / </a:t>
            </a:r>
            <a:r>
              <a:rPr lang="el-GR" dirty="0">
                <a:solidFill>
                  <a:srgbClr val="00B0F0"/>
                </a:solidFill>
              </a:rPr>
              <a:t>η</a:t>
            </a:r>
            <a:r>
              <a:rPr lang="en-US" dirty="0">
                <a:solidFill>
                  <a:srgbClr val="00B0F0"/>
                </a:solidFill>
              </a:rPr>
              <a:t>)</a:t>
            </a:r>
            <a:endParaRPr lang="el-GR" dirty="0">
              <a:solidFill>
                <a:srgbClr val="00B0F0"/>
              </a:solidFill>
            </a:endParaRPr>
          </a:p>
          <a:p>
            <a:endParaRPr lang="ar-SA" dirty="0"/>
          </a:p>
        </p:txBody>
      </p:sp>
    </p:spTree>
    <p:extLst>
      <p:ext uri="{BB962C8B-B14F-4D97-AF65-F5344CB8AC3E}">
        <p14:creationId xmlns:p14="http://schemas.microsoft.com/office/powerpoint/2010/main" val="26462076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Optimum insulation thickness</a:t>
            </a:r>
          </a:p>
        </p:txBody>
      </p:sp>
      <p:sp>
        <p:nvSpPr>
          <p:cNvPr id="5" name="Content Placeholder 4">
            <a:extLst>
              <a:ext uri="{FF2B5EF4-FFF2-40B4-BE49-F238E27FC236}">
                <a16:creationId xmlns:a16="http://schemas.microsoft.com/office/drawing/2014/main" xmlns="" id="{76794D4A-BF83-4C79-9DF8-5DCC6691AD8A}"/>
              </a:ext>
            </a:extLst>
          </p:cNvPr>
          <p:cNvSpPr>
            <a:spLocks noGrp="1"/>
          </p:cNvSpPr>
          <p:nvPr>
            <p:ph idx="1"/>
          </p:nvPr>
        </p:nvSpPr>
        <p:spPr/>
        <p:txBody>
          <a:bodyPr/>
          <a:lstStyle/>
          <a:p>
            <a:pPr marL="0" indent="0">
              <a:buNone/>
            </a:pPr>
            <a:r>
              <a:rPr lang="en-US" dirty="0"/>
              <a:t> Xopt for heating system by diesel :</a:t>
            </a:r>
          </a:p>
          <a:p>
            <a:pPr marL="0" indent="0">
              <a:buNone/>
            </a:pPr>
            <a:endParaRPr lang="en-US" dirty="0"/>
          </a:p>
          <a:p>
            <a:pPr marL="0" indent="0">
              <a:buNone/>
            </a:pPr>
            <a:r>
              <a:rPr lang="en-US" sz="2000" dirty="0">
                <a:solidFill>
                  <a:srgbClr val="0070C0"/>
                </a:solidFill>
              </a:rPr>
              <a:t>Xopt = [(86400 ∗ Cf ∗ DDh ∗ K ∗ PWF)/(Ci ∗ H ∗ </a:t>
            </a:r>
            <a:r>
              <a:rPr lang="el-GR" sz="2000" dirty="0">
                <a:solidFill>
                  <a:srgbClr val="0070C0"/>
                </a:solidFill>
              </a:rPr>
              <a:t>η)] 1/2 - </a:t>
            </a:r>
            <a:r>
              <a:rPr lang="en-US" sz="2000" dirty="0">
                <a:solidFill>
                  <a:srgbClr val="0070C0"/>
                </a:solidFill>
              </a:rPr>
              <a:t>K*Rt </a:t>
            </a:r>
          </a:p>
          <a:p>
            <a:pPr marL="0" indent="0">
              <a:buNone/>
            </a:pPr>
            <a:endParaRPr lang="en-US" dirty="0"/>
          </a:p>
          <a:p>
            <a:pPr marL="0" indent="0">
              <a:buNone/>
            </a:pPr>
            <a:r>
              <a:rPr lang="en-US" dirty="0"/>
              <a:t>Xopt for cooling system by electricity:</a:t>
            </a:r>
          </a:p>
          <a:p>
            <a:pPr marL="0" indent="0">
              <a:buNone/>
            </a:pPr>
            <a:r>
              <a:rPr lang="en-US" dirty="0">
                <a:solidFill>
                  <a:srgbClr val="FF0000"/>
                </a:solidFill>
              </a:rPr>
              <a:t> </a:t>
            </a:r>
          </a:p>
          <a:p>
            <a:pPr marL="0" indent="0">
              <a:buNone/>
            </a:pPr>
            <a:r>
              <a:rPr lang="en-US" sz="2000" dirty="0">
                <a:solidFill>
                  <a:srgbClr val="0070C0"/>
                </a:solidFill>
              </a:rPr>
              <a:t>Xopt = [(0.024∗ Ce ∗ DDc ∗ K ∗ PWF)/(Ci ∗ cop)] 1/2 - K*Rt </a:t>
            </a:r>
          </a:p>
          <a:p>
            <a:endParaRPr lang="ar-SA" dirty="0"/>
          </a:p>
        </p:txBody>
      </p:sp>
    </p:spTree>
    <p:extLst>
      <p:ext uri="{BB962C8B-B14F-4D97-AF65-F5344CB8AC3E}">
        <p14:creationId xmlns:p14="http://schemas.microsoft.com/office/powerpoint/2010/main" val="36126507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Life cycle saving and payback period</a:t>
            </a:r>
          </a:p>
        </p:txBody>
      </p:sp>
      <p:sp>
        <p:nvSpPr>
          <p:cNvPr id="5" name="Content Placeholder 4">
            <a:extLst>
              <a:ext uri="{FF2B5EF4-FFF2-40B4-BE49-F238E27FC236}">
                <a16:creationId xmlns:a16="http://schemas.microsoft.com/office/drawing/2014/main" xmlns="" id="{76794D4A-BF83-4C79-9DF8-5DCC6691AD8A}"/>
              </a:ext>
            </a:extLst>
          </p:cNvPr>
          <p:cNvSpPr>
            <a:spLocks noGrp="1"/>
          </p:cNvSpPr>
          <p:nvPr>
            <p:ph idx="1"/>
          </p:nvPr>
        </p:nvSpPr>
        <p:spPr/>
        <p:txBody>
          <a:bodyPr>
            <a:normAutofit/>
          </a:bodyPr>
          <a:lstStyle/>
          <a:p>
            <a:pPr marL="0" indent="0">
              <a:buNone/>
            </a:pPr>
            <a:r>
              <a:rPr lang="en-US" dirty="0"/>
              <a:t>saving by diesel:</a:t>
            </a:r>
          </a:p>
          <a:p>
            <a:pPr marL="0" indent="0">
              <a:buNone/>
            </a:pPr>
            <a:r>
              <a:rPr lang="en-US" sz="2000" dirty="0">
                <a:solidFill>
                  <a:srgbClr val="00B0F0"/>
                </a:solidFill>
              </a:rPr>
              <a:t>Ct1= 86400* PWF *Cf*DDh /(Rt∗H∗ </a:t>
            </a:r>
            <a:r>
              <a:rPr lang="el-GR" sz="2000" dirty="0">
                <a:solidFill>
                  <a:srgbClr val="00B0F0"/>
                </a:solidFill>
              </a:rPr>
              <a:t>η</a:t>
            </a:r>
            <a:r>
              <a:rPr lang="en-US" sz="2000" dirty="0">
                <a:solidFill>
                  <a:srgbClr val="00B0F0"/>
                </a:solidFill>
              </a:rPr>
              <a:t>)</a:t>
            </a:r>
            <a:r>
              <a:rPr lang="el-GR" sz="2000" dirty="0">
                <a:solidFill>
                  <a:srgbClr val="00B0F0"/>
                </a:solidFill>
              </a:rPr>
              <a:t> </a:t>
            </a:r>
          </a:p>
          <a:p>
            <a:pPr marL="0" indent="0">
              <a:buNone/>
            </a:pPr>
            <a:r>
              <a:rPr lang="en-US" sz="2000" dirty="0">
                <a:solidFill>
                  <a:srgbClr val="00B0F0"/>
                </a:solidFill>
              </a:rPr>
              <a:t>Ct2 = 86400*PWF*Cf*DDh [(Rt+(Xopt/K))/(H∗0.7)] + Ci*Xopt </a:t>
            </a:r>
          </a:p>
          <a:p>
            <a:pPr marL="0" indent="0">
              <a:buNone/>
            </a:pPr>
            <a:r>
              <a:rPr lang="en-US" sz="2000" dirty="0">
                <a:solidFill>
                  <a:srgbClr val="00B0F0"/>
                </a:solidFill>
              </a:rPr>
              <a:t>saving = Ct1-Ct2 </a:t>
            </a:r>
          </a:p>
          <a:p>
            <a:pPr marL="0" indent="0">
              <a:buNone/>
            </a:pPr>
            <a:r>
              <a:rPr lang="en-US" dirty="0"/>
              <a:t> </a:t>
            </a:r>
          </a:p>
          <a:p>
            <a:pPr marL="0" indent="0">
              <a:buNone/>
            </a:pPr>
            <a:r>
              <a:rPr lang="en-US" dirty="0"/>
              <a:t>cooling degree day :</a:t>
            </a:r>
          </a:p>
          <a:p>
            <a:pPr marL="0" indent="0">
              <a:buNone/>
            </a:pPr>
            <a:r>
              <a:rPr lang="en-US" sz="2000" dirty="0">
                <a:solidFill>
                  <a:srgbClr val="00B0F0"/>
                </a:solidFill>
              </a:rPr>
              <a:t>Ct1= 0.024 * PWF *Ce *DDc /(Rt∗cop)</a:t>
            </a:r>
          </a:p>
          <a:p>
            <a:pPr marL="0" indent="0">
              <a:buNone/>
            </a:pPr>
            <a:r>
              <a:rPr lang="en-US" sz="2000" dirty="0">
                <a:solidFill>
                  <a:srgbClr val="00B0F0"/>
                </a:solidFill>
              </a:rPr>
              <a:t>Ct2 = 0.024* PWF * Ce * DDc [(Rt+(Xopt/K))/(cop)] + Ci*Xopt </a:t>
            </a:r>
          </a:p>
          <a:p>
            <a:pPr marL="0" indent="0">
              <a:buNone/>
            </a:pPr>
            <a:r>
              <a:rPr lang="en-US" sz="2000" dirty="0">
                <a:solidFill>
                  <a:srgbClr val="00B0F0"/>
                </a:solidFill>
              </a:rPr>
              <a:t> saving =  Ct1 - Ct2 </a:t>
            </a:r>
            <a:endParaRPr lang="ar-SA" sz="2000" dirty="0">
              <a:solidFill>
                <a:srgbClr val="00B0F0"/>
              </a:solidFill>
            </a:endParaRPr>
          </a:p>
        </p:txBody>
      </p:sp>
    </p:spTree>
    <p:extLst>
      <p:ext uri="{BB962C8B-B14F-4D97-AF65-F5344CB8AC3E}">
        <p14:creationId xmlns:p14="http://schemas.microsoft.com/office/powerpoint/2010/main" val="19180971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371600"/>
          </a:xfrm>
        </p:spPr>
        <p:txBody>
          <a:bodyPr/>
          <a:lstStyle/>
          <a:p>
            <a:pPr algn="ctr" rtl="1"/>
            <a:r>
              <a:rPr lang="en-US"/>
              <a:t>Result &amp; Discussion </a:t>
            </a:r>
            <a:endParaRPr lang="en-US" dirty="0"/>
          </a:p>
        </p:txBody>
      </p:sp>
      <p:sp>
        <p:nvSpPr>
          <p:cNvPr id="3" name="Content Placeholder 2"/>
          <p:cNvSpPr>
            <a:spLocks noGrp="1"/>
          </p:cNvSpPr>
          <p:nvPr>
            <p:ph idx="1"/>
          </p:nvPr>
        </p:nvSpPr>
        <p:spPr/>
        <p:txBody>
          <a:bodyPr>
            <a:norm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endParaRPr lang="en-US" sz="3600" dirty="0"/>
          </a:p>
        </p:txBody>
      </p:sp>
    </p:spTree>
    <p:extLst>
      <p:ext uri="{BB962C8B-B14F-4D97-AF65-F5344CB8AC3E}">
        <p14:creationId xmlns:p14="http://schemas.microsoft.com/office/powerpoint/2010/main" val="4199129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en-US" dirty="0"/>
              <a:t>Result &amp; Discussion </a:t>
            </a:r>
            <a:endParaRPr lang="en-US" dirty="0"/>
          </a:p>
        </p:txBody>
      </p:sp>
      <p:sp>
        <p:nvSpPr>
          <p:cNvPr id="5" name="Content Placeholder 4"/>
          <p:cNvSpPr>
            <a:spLocks noGrp="1"/>
          </p:cNvSpPr>
          <p:nvPr>
            <p:ph idx="1"/>
          </p:nvPr>
        </p:nvSpPr>
        <p:spPr>
          <a:xfrm>
            <a:off x="457200" y="1416327"/>
            <a:ext cx="8229600" cy="4876800"/>
          </a:xfrm>
        </p:spPr>
        <p:txBody>
          <a:bodyPr>
            <a:normAutofit/>
          </a:bodyPr>
          <a:lstStyle/>
          <a:p>
            <a:pPr rtl="1"/>
            <a:r>
              <a:rPr lang="en-US" sz="2000" dirty="0"/>
              <a:t>The optimum insulation thickness for cooling by electricity(Jericho</a:t>
            </a:r>
            <a:r>
              <a:rPr lang="en-US" sz="2000" dirty="0" smtClean="0"/>
              <a:t>)</a:t>
            </a:r>
            <a:endParaRPr lang="ar-SA" sz="2000" dirty="0" smtClean="0"/>
          </a:p>
          <a:p>
            <a:pPr rtl="1"/>
            <a:r>
              <a:rPr lang="en-US" sz="2000" dirty="0" smtClean="0"/>
              <a:t> </a:t>
            </a:r>
            <a:endParaRPr lang="en-US" sz="2000" dirty="0"/>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654326" y="1923366"/>
            <a:ext cx="6400800" cy="1828800"/>
          </a:xfrm>
          <a:prstGeom prst="rect">
            <a:avLst/>
          </a:prstGeom>
          <a:noFill/>
          <a:ln>
            <a:noFill/>
          </a:ln>
        </p:spPr>
      </p:pic>
      <p:graphicFrame>
        <p:nvGraphicFramePr>
          <p:cNvPr id="8" name="Chart 7">
            <a:extLst>
              <a:ext uri="{FF2B5EF4-FFF2-40B4-BE49-F238E27FC236}">
                <a16:creationId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6="http://schemas.microsoft.com/office/drawing/2014/main" xmlns:lc="http://schemas.openxmlformats.org/drawingml/2006/lockedCanvas" id="{5445350B-5848-4ACA-846E-7972AFDB78D5}"/>
              </a:ext>
            </a:extLst>
          </p:cNvPr>
          <p:cNvGraphicFramePr/>
          <p:nvPr>
            <p:extLst>
              <p:ext uri="{D42A27DB-BD31-4B8C-83A1-F6EECF244321}">
                <p14:modId xmlns:p14="http://schemas.microsoft.com/office/powerpoint/2010/main" val="856528634"/>
              </p:ext>
            </p:extLst>
          </p:nvPr>
        </p:nvGraphicFramePr>
        <p:xfrm>
          <a:off x="664265" y="3960456"/>
          <a:ext cx="5920409" cy="2231334"/>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angle 8"/>
          <p:cNvSpPr/>
          <p:nvPr/>
        </p:nvSpPr>
        <p:spPr>
          <a:xfrm>
            <a:off x="1447800" y="6188622"/>
            <a:ext cx="4572000" cy="646331"/>
          </a:xfrm>
          <a:prstGeom prst="rect">
            <a:avLst/>
          </a:prstGeom>
        </p:spPr>
        <p:txBody>
          <a:bodyPr>
            <a:spAutoFit/>
          </a:bodyPr>
          <a:lstStyle/>
          <a:p>
            <a:pPr algn="ctr">
              <a:spcBef>
                <a:spcPts val="345"/>
              </a:spcBef>
            </a:pPr>
            <a:r>
              <a:rPr lang="en-US" kern="0" dirty="0" smtClean="0">
                <a:latin typeface="Times New Roman" charset="0"/>
                <a:ea typeface="Comic Sans MS" charset="0"/>
                <a:cs typeface="Arial" charset="0"/>
              </a:rPr>
              <a:t>Fig: Cost </a:t>
            </a:r>
            <a:r>
              <a:rPr lang="en-US" kern="0" dirty="0">
                <a:latin typeface="Times New Roman" charset="0"/>
                <a:ea typeface="Comic Sans MS" charset="0"/>
                <a:cs typeface="Arial" charset="0"/>
              </a:rPr>
              <a:t>of cooling (south) for insulated buildings versus insulation thickness </a:t>
            </a:r>
            <a:r>
              <a:rPr lang="en-US" kern="0" dirty="0" smtClean="0">
                <a:latin typeface="Times New Roman" charset="0"/>
                <a:ea typeface="Comic Sans MS" charset="0"/>
                <a:cs typeface="Arial" charset="0"/>
              </a:rPr>
              <a:t>for </a:t>
            </a:r>
            <a:r>
              <a:rPr lang="en-US" kern="0" dirty="0" err="1" smtClean="0">
                <a:latin typeface="Times New Roman" charset="0"/>
                <a:ea typeface="Comic Sans MS" charset="0"/>
                <a:cs typeface="Arial" charset="0"/>
              </a:rPr>
              <a:t>Jerich</a:t>
            </a:r>
            <a:r>
              <a:rPr lang="en-US" kern="0" dirty="0" smtClean="0">
                <a:latin typeface="Times New Roman" charset="0"/>
                <a:ea typeface="Comic Sans MS" charset="0"/>
                <a:cs typeface="Arial" charset="0"/>
              </a:rPr>
              <a:t>.</a:t>
            </a:r>
            <a:endParaRPr lang="en-US" sz="4800" b="1" kern="0" dirty="0">
              <a:effectLst/>
              <a:latin typeface="Comic Sans MS" charset="0"/>
              <a:ea typeface="Comic Sans MS" charset="0"/>
              <a:cs typeface="Comic Sans MS" charset="0"/>
            </a:endParaRPr>
          </a:p>
        </p:txBody>
      </p:sp>
    </p:spTree>
    <p:extLst>
      <p:ext uri="{BB962C8B-B14F-4D97-AF65-F5344CB8AC3E}">
        <p14:creationId xmlns:p14="http://schemas.microsoft.com/office/powerpoint/2010/main" val="15782516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Result &amp; Discussion </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9600" y="2057400"/>
            <a:ext cx="5181600" cy="1066800"/>
          </a:xfrm>
          <a:prstGeom prst="rect">
            <a:avLst/>
          </a:prstGeom>
          <a:noFill/>
          <a:ln>
            <a:noFill/>
          </a:ln>
        </p:spPr>
      </p:pic>
      <p:sp>
        <p:nvSpPr>
          <p:cNvPr id="5" name="Rectangle 4"/>
          <p:cNvSpPr/>
          <p:nvPr/>
        </p:nvSpPr>
        <p:spPr>
          <a:xfrm>
            <a:off x="493642" y="1487269"/>
            <a:ext cx="6364357" cy="369332"/>
          </a:xfrm>
          <a:prstGeom prst="rect">
            <a:avLst/>
          </a:prstGeom>
        </p:spPr>
        <p:txBody>
          <a:bodyPr wrap="square">
            <a:spAutoFit/>
          </a:bodyPr>
          <a:lstStyle/>
          <a:p>
            <a:r>
              <a:rPr lang="en-US" dirty="0">
                <a:latin typeface="Times New Roman" charset="0"/>
                <a:ea typeface="Times New Roman" charset="0"/>
                <a:cs typeface="Arial" charset="0"/>
              </a:rPr>
              <a:t> </a:t>
            </a:r>
            <a:r>
              <a:rPr lang="en-US" dirty="0">
                <a:latin typeface="Times New Roman" charset="0"/>
                <a:ea typeface="Times New Roman" charset="0"/>
              </a:rPr>
              <a:t>The optimum insulation thickness for</a:t>
            </a:r>
            <a:r>
              <a:rPr lang="en-US" dirty="0">
                <a:latin typeface="Times New Roman" charset="0"/>
                <a:ea typeface="Times New Roman" charset="0"/>
                <a:cs typeface="Arial" charset="0"/>
              </a:rPr>
              <a:t> </a:t>
            </a:r>
            <a:r>
              <a:rPr lang="en-US" dirty="0" smtClean="0">
                <a:latin typeface="Times New Roman" charset="0"/>
                <a:ea typeface="Times New Roman" charset="0"/>
                <a:cs typeface="Arial" charset="0"/>
              </a:rPr>
              <a:t>heating   by </a:t>
            </a:r>
            <a:r>
              <a:rPr lang="en-US" dirty="0">
                <a:latin typeface="Times New Roman" charset="0"/>
                <a:ea typeface="Times New Roman" charset="0"/>
                <a:cs typeface="Arial" charset="0"/>
              </a:rPr>
              <a:t>diesel </a:t>
            </a:r>
            <a:r>
              <a:rPr lang="en-US" dirty="0">
                <a:latin typeface="Times New Roman" charset="0"/>
                <a:ea typeface="Times New Roman" charset="0"/>
              </a:rPr>
              <a:t>(Jericho</a:t>
            </a:r>
            <a:r>
              <a:rPr lang="en-US" dirty="0" smtClean="0">
                <a:latin typeface="Times New Roman" charset="0"/>
                <a:ea typeface="Times New Roman" charset="0"/>
              </a:rPr>
              <a:t>)</a:t>
            </a:r>
            <a:r>
              <a:rPr lang="en-US" dirty="0" smtClean="0"/>
              <a:t> </a:t>
            </a:r>
            <a:endParaRPr lang="en-US" dirty="0"/>
          </a:p>
        </p:txBody>
      </p:sp>
      <p:graphicFrame>
        <p:nvGraphicFramePr>
          <p:cNvPr id="6" name="Chart 5">
            <a:extLst>
              <a:ext uri="{FF2B5EF4-FFF2-40B4-BE49-F238E27FC236}">
                <a16:creationId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6="http://schemas.microsoft.com/office/drawing/2014/main" xmlns:lc="http://schemas.openxmlformats.org/drawingml/2006/lockedCanvas" id="{29E7FDE5-E356-454B-AE2B-0E03A088BAE6}"/>
              </a:ext>
            </a:extLst>
          </p:cNvPr>
          <p:cNvGraphicFramePr/>
          <p:nvPr>
            <p:extLst>
              <p:ext uri="{D42A27DB-BD31-4B8C-83A1-F6EECF244321}">
                <p14:modId xmlns:p14="http://schemas.microsoft.com/office/powerpoint/2010/main" val="1067609531"/>
              </p:ext>
            </p:extLst>
          </p:nvPr>
        </p:nvGraphicFramePr>
        <p:xfrm>
          <a:off x="762000" y="3429000"/>
          <a:ext cx="5343525"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6"/>
          <p:cNvSpPr/>
          <p:nvPr/>
        </p:nvSpPr>
        <p:spPr>
          <a:xfrm>
            <a:off x="457200" y="6211669"/>
            <a:ext cx="7772400" cy="646331"/>
          </a:xfrm>
          <a:prstGeom prst="rect">
            <a:avLst/>
          </a:prstGeom>
        </p:spPr>
        <p:txBody>
          <a:bodyPr wrap="square">
            <a:spAutoFit/>
          </a:bodyPr>
          <a:lstStyle/>
          <a:p>
            <a:pPr algn="ctr">
              <a:spcBef>
                <a:spcPts val="345"/>
              </a:spcBef>
            </a:pPr>
            <a:r>
              <a:rPr lang="en-US" kern="0" dirty="0" smtClean="0">
                <a:latin typeface="Times New Roman" charset="0"/>
                <a:ea typeface="Comic Sans MS" charset="0"/>
                <a:cs typeface="Arial" charset="0"/>
              </a:rPr>
              <a:t>Fig : Cost </a:t>
            </a:r>
            <a:r>
              <a:rPr lang="en-US" kern="0" dirty="0">
                <a:latin typeface="Times New Roman" charset="0"/>
                <a:ea typeface="Comic Sans MS" charset="0"/>
                <a:cs typeface="Arial" charset="0"/>
              </a:rPr>
              <a:t>of heating (diesel) for insulated buildings versus insulation thickness for Jericho.</a:t>
            </a:r>
            <a:endParaRPr lang="en-US" sz="4800" b="1" kern="0" dirty="0">
              <a:effectLst/>
              <a:latin typeface="Comic Sans MS" charset="0"/>
              <a:ea typeface="Comic Sans MS" charset="0"/>
              <a:cs typeface="Comic Sans MS" charset="0"/>
            </a:endParaRPr>
          </a:p>
        </p:txBody>
      </p:sp>
    </p:spTree>
    <p:extLst>
      <p:ext uri="{BB962C8B-B14F-4D97-AF65-F5344CB8AC3E}">
        <p14:creationId xmlns:p14="http://schemas.microsoft.com/office/powerpoint/2010/main" val="9075545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Result &amp; Discussion </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70452" y="1893332"/>
            <a:ext cx="5048250" cy="2257425"/>
          </a:xfrm>
          <a:prstGeom prst="rect">
            <a:avLst/>
          </a:prstGeom>
          <a:noFill/>
          <a:ln>
            <a:noFill/>
          </a:ln>
        </p:spPr>
      </p:pic>
      <p:sp>
        <p:nvSpPr>
          <p:cNvPr id="5" name="Rectangle 4"/>
          <p:cNvSpPr/>
          <p:nvPr/>
        </p:nvSpPr>
        <p:spPr>
          <a:xfrm>
            <a:off x="437322" y="1524000"/>
            <a:ext cx="7716078" cy="369332"/>
          </a:xfrm>
          <a:prstGeom prst="rect">
            <a:avLst/>
          </a:prstGeom>
        </p:spPr>
        <p:txBody>
          <a:bodyPr wrap="square">
            <a:spAutoFit/>
          </a:bodyPr>
          <a:lstStyle/>
          <a:p>
            <a:r>
              <a:rPr lang="en-US" dirty="0" smtClean="0">
                <a:latin typeface="Times New Roman" charset="0"/>
                <a:ea typeface="Times New Roman" charset="0"/>
              </a:rPr>
              <a:t>The </a:t>
            </a:r>
            <a:r>
              <a:rPr lang="en-US" dirty="0">
                <a:latin typeface="Times New Roman" charset="0"/>
                <a:ea typeface="Times New Roman" charset="0"/>
              </a:rPr>
              <a:t>optimum insulation thickness for</a:t>
            </a:r>
            <a:r>
              <a:rPr lang="en-US" dirty="0">
                <a:latin typeface="Times New Roman" charset="0"/>
                <a:ea typeface="Times New Roman" charset="0"/>
                <a:cs typeface="Arial" charset="0"/>
              </a:rPr>
              <a:t> cooling and  heating by electricity</a:t>
            </a:r>
            <a:r>
              <a:rPr lang="en-US" dirty="0">
                <a:latin typeface="Times New Roman" charset="0"/>
                <a:ea typeface="Times New Roman" charset="0"/>
              </a:rPr>
              <a:t>(Jericho)</a:t>
            </a:r>
            <a:r>
              <a:rPr lang="en-US" dirty="0"/>
              <a:t> </a:t>
            </a:r>
          </a:p>
        </p:txBody>
      </p:sp>
      <p:pic>
        <p:nvPicPr>
          <p:cNvPr id="6" name="Picture 5"/>
          <p:cNvPicPr/>
          <p:nvPr/>
        </p:nvPicPr>
        <p:blipFill>
          <a:blip r:embed="rId3">
            <a:extLst>
              <a:ext uri="{28A0092B-C50C-407E-A947-70E740481C1C}">
                <a14:useLocalDpi xmlns:a14="http://schemas.microsoft.com/office/drawing/2010/main" val="0"/>
              </a:ext>
            </a:extLst>
          </a:blip>
          <a:srcRect/>
          <a:stretch>
            <a:fillRect/>
          </a:stretch>
        </p:blipFill>
        <p:spPr bwMode="auto">
          <a:xfrm>
            <a:off x="470452" y="5045765"/>
            <a:ext cx="5048250" cy="1050235"/>
          </a:xfrm>
          <a:prstGeom prst="rect">
            <a:avLst/>
          </a:prstGeom>
          <a:noFill/>
          <a:ln>
            <a:noFill/>
          </a:ln>
        </p:spPr>
      </p:pic>
      <p:sp>
        <p:nvSpPr>
          <p:cNvPr id="7" name="Rectangle 6"/>
          <p:cNvSpPr/>
          <p:nvPr/>
        </p:nvSpPr>
        <p:spPr>
          <a:xfrm>
            <a:off x="434008" y="4382869"/>
            <a:ext cx="6042991" cy="646331"/>
          </a:xfrm>
          <a:prstGeom prst="rect">
            <a:avLst/>
          </a:prstGeom>
        </p:spPr>
        <p:txBody>
          <a:bodyPr wrap="square">
            <a:spAutoFit/>
          </a:bodyPr>
          <a:lstStyle/>
          <a:p>
            <a:r>
              <a:rPr lang="en-US" dirty="0">
                <a:latin typeface="Times New Roman" charset="0"/>
                <a:ea typeface="Times New Roman" charset="0"/>
              </a:rPr>
              <a:t>The optimum insulation thickness for</a:t>
            </a:r>
            <a:r>
              <a:rPr lang="en-US" dirty="0">
                <a:latin typeface="Times New Roman" charset="0"/>
                <a:ea typeface="Times New Roman" charset="0"/>
                <a:cs typeface="Arial" charset="0"/>
              </a:rPr>
              <a:t> heating  by electricity </a:t>
            </a:r>
            <a:r>
              <a:rPr lang="en-US" dirty="0">
                <a:latin typeface="Times New Roman" charset="0"/>
                <a:ea typeface="Times New Roman" charset="0"/>
              </a:rPr>
              <a:t>(Jericho)</a:t>
            </a:r>
            <a:r>
              <a:rPr lang="en-US" dirty="0"/>
              <a:t> </a:t>
            </a:r>
          </a:p>
        </p:txBody>
      </p:sp>
    </p:spTree>
    <p:extLst>
      <p:ext uri="{BB962C8B-B14F-4D97-AF65-F5344CB8AC3E}">
        <p14:creationId xmlns:p14="http://schemas.microsoft.com/office/powerpoint/2010/main" val="19297169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Result &amp; Discussion </a:t>
            </a:r>
          </a:p>
        </p:txBody>
      </p:sp>
      <p:sp>
        <p:nvSpPr>
          <p:cNvPr id="3" name="Content Placeholder 2"/>
          <p:cNvSpPr>
            <a:spLocks noGrp="1"/>
          </p:cNvSpPr>
          <p:nvPr>
            <p:ph idx="1"/>
          </p:nvPr>
        </p:nvSpPr>
        <p:spPr/>
        <p:txBody>
          <a:bodyPr/>
          <a:lstStyle/>
          <a:p>
            <a:r>
              <a:rPr lang="en-US" dirty="0"/>
              <a:t>life cycle and payback period for cooling by electricity (Jericho) </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628923" y="2427506"/>
            <a:ext cx="5781262" cy="2076450"/>
          </a:xfrm>
          <a:prstGeom prst="rect">
            <a:avLst/>
          </a:prstGeom>
          <a:noFill/>
          <a:ln>
            <a:noFill/>
          </a:ln>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642175" y="5271340"/>
            <a:ext cx="5880100" cy="981075"/>
          </a:xfrm>
          <a:prstGeom prst="rect">
            <a:avLst/>
          </a:prstGeom>
          <a:noFill/>
          <a:ln>
            <a:noFill/>
          </a:ln>
        </p:spPr>
      </p:pic>
      <p:sp>
        <p:nvSpPr>
          <p:cNvPr id="6" name="Rectangle 5"/>
          <p:cNvSpPr/>
          <p:nvPr/>
        </p:nvSpPr>
        <p:spPr>
          <a:xfrm>
            <a:off x="628923" y="4655114"/>
            <a:ext cx="4572000" cy="646331"/>
          </a:xfrm>
          <a:prstGeom prst="rect">
            <a:avLst/>
          </a:prstGeom>
        </p:spPr>
        <p:txBody>
          <a:bodyPr>
            <a:spAutoFit/>
          </a:bodyPr>
          <a:lstStyle/>
          <a:p>
            <a:r>
              <a:rPr lang="en-US" b="1" dirty="0" smtClean="0">
                <a:latin typeface="Times New Roman" charset="0"/>
                <a:ea typeface="Times New Roman" charset="0"/>
                <a:cs typeface="Arial" charset="0"/>
              </a:rPr>
              <a:t> </a:t>
            </a:r>
            <a:r>
              <a:rPr lang="en-US" b="1" dirty="0">
                <a:latin typeface="Times New Roman" charset="0"/>
                <a:ea typeface="Times New Roman" charset="0"/>
                <a:cs typeface="Arial" charset="0"/>
              </a:rPr>
              <a:t>life cycle and payback period for heating by electricity (Jericho) </a:t>
            </a:r>
            <a:endParaRPr lang="en-US" dirty="0"/>
          </a:p>
        </p:txBody>
      </p:sp>
    </p:spTree>
    <p:extLst>
      <p:ext uri="{BB962C8B-B14F-4D97-AF65-F5344CB8AC3E}">
        <p14:creationId xmlns:p14="http://schemas.microsoft.com/office/powerpoint/2010/main" val="7052602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Introduction</a:t>
            </a:r>
          </a:p>
        </p:txBody>
      </p:sp>
      <p:sp>
        <p:nvSpPr>
          <p:cNvPr id="3" name="Content Placeholder 2"/>
          <p:cNvSpPr>
            <a:spLocks noGrp="1"/>
          </p:cNvSpPr>
          <p:nvPr>
            <p:ph idx="1"/>
          </p:nvPr>
        </p:nvSpPr>
        <p:spPr/>
        <p:txBody>
          <a:bodyPr>
            <a:normAutofit/>
          </a:bodyPr>
          <a:lstStyle/>
          <a:p>
            <a:pPr marL="285750" indent="-285750" algn="just"/>
            <a:endParaRPr lang="en-US" sz="2000" dirty="0"/>
          </a:p>
          <a:p>
            <a:pPr marL="285750" indent="-285750" algn="just"/>
            <a:r>
              <a:rPr lang="en-US" sz="2000" dirty="0"/>
              <a:t>The project will apply on both  heating and cooling system</a:t>
            </a:r>
          </a:p>
          <a:p>
            <a:pPr algn="just"/>
            <a:endParaRPr lang="en-US" sz="2000" dirty="0"/>
          </a:p>
          <a:p>
            <a:pPr marL="285750" indent="-285750" algn="just"/>
            <a:r>
              <a:rPr lang="en-US" sz="2000" dirty="0"/>
              <a:t>The main problem that the project will treat is the loss of energy from the walls</a:t>
            </a:r>
          </a:p>
          <a:p>
            <a:pPr algn="just"/>
            <a:endParaRPr lang="en-US" sz="2000" dirty="0"/>
          </a:p>
          <a:p>
            <a:pPr marL="285750" indent="-285750" algn="just"/>
            <a:r>
              <a:rPr lang="en-US" sz="2000" dirty="0"/>
              <a:t> the main objective is reduced energy consumption by use insulation material thickness</a:t>
            </a:r>
          </a:p>
          <a:p>
            <a:pPr algn="just"/>
            <a:endParaRPr lang="en-US" sz="2000" dirty="0"/>
          </a:p>
          <a:p>
            <a:pPr marL="342900" indent="-342900" algn="just"/>
            <a:r>
              <a:rPr lang="en-US" sz="2000" dirty="0"/>
              <a:t>parameters: effect of wall orientation, life cycle and payback period</a:t>
            </a:r>
          </a:p>
          <a:p>
            <a:pPr marL="342900" indent="-342900" algn="just"/>
            <a:endParaRPr lang="en-US" sz="2000" dirty="0"/>
          </a:p>
          <a:p>
            <a:pPr marL="342900" indent="-342900" algn="just"/>
            <a:r>
              <a:rPr lang="en-US" sz="2000" dirty="0"/>
              <a:t>type of insulation materials are polystyrene and polyurethane</a:t>
            </a:r>
          </a:p>
          <a:p>
            <a:pPr>
              <a:buFont typeface="Wingdings" panose="05000000000000000000" pitchFamily="2" charset="2"/>
              <a:buChar char="v"/>
            </a:pPr>
            <a:endParaRPr lang="en-US" dirty="0"/>
          </a:p>
        </p:txBody>
      </p:sp>
    </p:spTree>
    <p:extLst>
      <p:ext uri="{BB962C8B-B14F-4D97-AF65-F5344CB8AC3E}">
        <p14:creationId xmlns:p14="http://schemas.microsoft.com/office/powerpoint/2010/main" val="32899812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Result &amp; Discussion </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09612" y="2144648"/>
            <a:ext cx="7724775" cy="1457325"/>
          </a:xfrm>
          <a:prstGeom prst="rect">
            <a:avLst/>
          </a:prstGeom>
          <a:noFill/>
          <a:ln>
            <a:noFill/>
          </a:ln>
        </p:spPr>
      </p:pic>
      <p:sp>
        <p:nvSpPr>
          <p:cNvPr id="5" name="Rectangle 4"/>
          <p:cNvSpPr/>
          <p:nvPr/>
        </p:nvSpPr>
        <p:spPr>
          <a:xfrm>
            <a:off x="709612" y="1447472"/>
            <a:ext cx="7138988" cy="646331"/>
          </a:xfrm>
          <a:prstGeom prst="rect">
            <a:avLst/>
          </a:prstGeom>
        </p:spPr>
        <p:txBody>
          <a:bodyPr wrap="square">
            <a:spAutoFit/>
          </a:bodyPr>
          <a:lstStyle/>
          <a:p>
            <a:r>
              <a:rPr lang="en-US" b="1" dirty="0">
                <a:latin typeface="Times New Roman" charset="0"/>
                <a:ea typeface="Times New Roman" charset="0"/>
                <a:cs typeface="Arial" charset="0"/>
              </a:rPr>
              <a:t>life cycle and payback period for heating and cooling by electricity (Jericho) </a:t>
            </a:r>
            <a:endParaRPr lang="en-US" dirty="0"/>
          </a:p>
        </p:txBody>
      </p:sp>
      <p:pic>
        <p:nvPicPr>
          <p:cNvPr id="6" name="Picture 5"/>
          <p:cNvPicPr/>
          <p:nvPr/>
        </p:nvPicPr>
        <p:blipFill>
          <a:blip r:embed="rId3">
            <a:extLst>
              <a:ext uri="{28A0092B-C50C-407E-A947-70E740481C1C}">
                <a14:useLocalDpi xmlns:a14="http://schemas.microsoft.com/office/drawing/2010/main" val="0"/>
              </a:ext>
            </a:extLst>
          </a:blip>
          <a:srcRect/>
          <a:stretch>
            <a:fillRect/>
          </a:stretch>
        </p:blipFill>
        <p:spPr bwMode="auto">
          <a:xfrm>
            <a:off x="709612" y="4495800"/>
            <a:ext cx="6453188" cy="1524000"/>
          </a:xfrm>
          <a:prstGeom prst="rect">
            <a:avLst/>
          </a:prstGeom>
          <a:noFill/>
          <a:ln>
            <a:noFill/>
          </a:ln>
        </p:spPr>
      </p:pic>
      <p:sp>
        <p:nvSpPr>
          <p:cNvPr id="7" name="Rectangle 6"/>
          <p:cNvSpPr/>
          <p:nvPr/>
        </p:nvSpPr>
        <p:spPr>
          <a:xfrm>
            <a:off x="709612" y="3928738"/>
            <a:ext cx="6453188" cy="369332"/>
          </a:xfrm>
          <a:prstGeom prst="rect">
            <a:avLst/>
          </a:prstGeom>
        </p:spPr>
        <p:txBody>
          <a:bodyPr wrap="square">
            <a:spAutoFit/>
          </a:bodyPr>
          <a:lstStyle/>
          <a:p>
            <a:r>
              <a:rPr lang="en-US" b="1" dirty="0">
                <a:latin typeface="Times New Roman" charset="0"/>
                <a:ea typeface="Times New Roman" charset="0"/>
                <a:cs typeface="Arial" charset="0"/>
              </a:rPr>
              <a:t>life cycle and payback period for heating by diesel (Jericho) </a:t>
            </a:r>
            <a:endParaRPr lang="en-US" dirty="0"/>
          </a:p>
        </p:txBody>
      </p:sp>
    </p:spTree>
    <p:extLst>
      <p:ext uri="{BB962C8B-B14F-4D97-AF65-F5344CB8AC3E}">
        <p14:creationId xmlns:p14="http://schemas.microsoft.com/office/powerpoint/2010/main" val="10542408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Result &amp; Discussion </a:t>
            </a:r>
          </a:p>
        </p:txBody>
      </p:sp>
      <p:graphicFrame>
        <p:nvGraphicFramePr>
          <p:cNvPr id="4" name="Content Placeholder 3">
            <a:extLst>
              <a:ext uri="{FF2B5EF4-FFF2-40B4-BE49-F238E27FC236}">
                <a16:creationId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6="http://schemas.microsoft.com/office/drawing/2014/main" xmlns:lc="http://schemas.openxmlformats.org/drawingml/2006/lockedCanvas" id="{A99EA96C-9711-4417-9F84-4141F0416C50}"/>
              </a:ext>
            </a:extLst>
          </p:cNvPr>
          <p:cNvGraphicFramePr>
            <a:graphicFrameLocks noGrp="1"/>
          </p:cNvGraphicFramePr>
          <p:nvPr>
            <p:ph idx="1"/>
            <p:extLst>
              <p:ext uri="{D42A27DB-BD31-4B8C-83A1-F6EECF244321}">
                <p14:modId xmlns:p14="http://schemas.microsoft.com/office/powerpoint/2010/main" val="1396483714"/>
              </p:ext>
            </p:extLst>
          </p:nvPr>
        </p:nvGraphicFramePr>
        <p:xfrm>
          <a:off x="762000" y="1972772"/>
          <a:ext cx="7391400" cy="40386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762000" y="6011372"/>
            <a:ext cx="6317974" cy="646331"/>
          </a:xfrm>
          <a:prstGeom prst="rect">
            <a:avLst/>
          </a:prstGeom>
          <a:noFill/>
        </p:spPr>
        <p:txBody>
          <a:bodyPr wrap="square" rtlCol="0">
            <a:spAutoFit/>
          </a:bodyPr>
          <a:lstStyle/>
          <a:p>
            <a:r>
              <a:rPr lang="en-US" b="1"/>
              <a:t>Optimum insulation thickness versus present worth factor for wall1 heating electricity</a:t>
            </a:r>
            <a:r>
              <a:rPr lang="en-US"/>
              <a:t> </a:t>
            </a:r>
          </a:p>
        </p:txBody>
      </p:sp>
    </p:spTree>
    <p:extLst>
      <p:ext uri="{BB962C8B-B14F-4D97-AF65-F5344CB8AC3E}">
        <p14:creationId xmlns:p14="http://schemas.microsoft.com/office/powerpoint/2010/main" val="2940695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Conclusion </a:t>
            </a:r>
            <a:r>
              <a:rPr lang="en-US" dirty="0"/>
              <a:t/>
            </a:r>
            <a:br>
              <a:rPr lang="en-US" dirty="0"/>
            </a:br>
            <a:endParaRPr lang="en-US" dirty="0"/>
          </a:p>
        </p:txBody>
      </p:sp>
      <p:sp>
        <p:nvSpPr>
          <p:cNvPr id="3" name="Content Placeholder 2"/>
          <p:cNvSpPr>
            <a:spLocks noGrp="1"/>
          </p:cNvSpPr>
          <p:nvPr>
            <p:ph idx="1"/>
          </p:nvPr>
        </p:nvSpPr>
        <p:spPr>
          <a:xfrm>
            <a:off x="457200" y="1295400"/>
            <a:ext cx="8229600" cy="4114800"/>
          </a:xfrm>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In conclusion </a:t>
            </a:r>
          </a:p>
          <a:p>
            <a:pPr marL="0" indent="0">
              <a:buNone/>
            </a:pPr>
            <a:endParaRPr lang="en-US" sz="2000" b="1" dirty="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Ø"/>
            </a:pPr>
            <a:r>
              <a:rPr lang="en-US" sz="2000" dirty="0"/>
              <a:t>We have studied a number of knowledge in the literature review and we have obtained several results. The most important of these results when increasing the insulation thickness, we get less cooling and heating load and also according to </a:t>
            </a:r>
            <a:r>
              <a:rPr lang="en-US" sz="2000" dirty="0" smtClean="0"/>
              <a:t>research, it </a:t>
            </a:r>
            <a:r>
              <a:rPr lang="en-US" sz="2000" dirty="0"/>
              <a:t>was found that the best insulation thickness in the process is </a:t>
            </a:r>
            <a:r>
              <a:rPr lang="en-US" sz="2000" dirty="0" smtClean="0"/>
              <a:t>5cm,  </a:t>
            </a:r>
            <a:r>
              <a:rPr lang="en-US" sz="2000" dirty="0" smtClean="0">
                <a:latin typeface="Times New Roman" panose="02020603050405020304" pitchFamily="18" charset="0"/>
                <a:cs typeface="Times New Roman" panose="02020603050405020304" pitchFamily="18" charset="0"/>
              </a:rPr>
              <a:t> </a:t>
            </a:r>
          </a:p>
          <a:p>
            <a:pPr algn="just">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 </a:t>
            </a:r>
            <a:r>
              <a:rPr lang="en-US" sz="2000" dirty="0"/>
              <a:t>Using diesel for heating is better than </a:t>
            </a:r>
            <a:r>
              <a:rPr lang="en-US" sz="2000" dirty="0" smtClean="0"/>
              <a:t>electricity because the pay pack period and saving for diesel is better .</a:t>
            </a:r>
          </a:p>
        </p:txBody>
      </p:sp>
    </p:spTree>
    <p:extLst>
      <p:ext uri="{BB962C8B-B14F-4D97-AF65-F5344CB8AC3E}">
        <p14:creationId xmlns:p14="http://schemas.microsoft.com/office/powerpoint/2010/main" val="10939407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Future work </a:t>
            </a:r>
            <a:r>
              <a:rPr lang="en-US" dirty="0"/>
              <a:t/>
            </a:r>
            <a:br>
              <a:rPr lang="en-US" dirty="0"/>
            </a:br>
            <a:endParaRPr lang="en-US" dirty="0"/>
          </a:p>
        </p:txBody>
      </p:sp>
      <p:sp>
        <p:nvSpPr>
          <p:cNvPr id="3" name="Content Placeholder 2"/>
          <p:cNvSpPr>
            <a:spLocks noGrp="1"/>
          </p:cNvSpPr>
          <p:nvPr>
            <p:ph idx="1"/>
          </p:nvPr>
        </p:nvSpPr>
        <p:spPr/>
        <p:txBody>
          <a:bodyPr>
            <a:normAutofit/>
          </a:bodyPr>
          <a:lstStyle/>
          <a:p>
            <a:pPr algn="just">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In our project, we calculated the best insulation in the West Bank, and we hope that in the future they will calculate the optimum insulation for the Gaza Strip, develop the </a:t>
            </a:r>
            <a:r>
              <a:rPr lang="en-US" sz="2000" dirty="0" err="1">
                <a:latin typeface="Times New Roman" panose="02020603050405020304" pitchFamily="18" charset="0"/>
                <a:cs typeface="Times New Roman" panose="02020603050405020304" pitchFamily="18" charset="0"/>
              </a:rPr>
              <a:t>Matlab</a:t>
            </a:r>
            <a:r>
              <a:rPr lang="en-US" sz="2000" dirty="0">
                <a:latin typeface="Times New Roman" panose="02020603050405020304" pitchFamily="18" charset="0"/>
                <a:cs typeface="Times New Roman" panose="02020603050405020304" pitchFamily="18" charset="0"/>
              </a:rPr>
              <a:t> program and search for new types of walls spread to calculate the best </a:t>
            </a:r>
            <a:r>
              <a:rPr lang="en-US" sz="2000" dirty="0" smtClean="0">
                <a:latin typeface="Times New Roman" panose="02020603050405020304" pitchFamily="18" charset="0"/>
                <a:cs typeface="Times New Roman" panose="02020603050405020304" pitchFamily="18" charset="0"/>
              </a:rPr>
              <a:t>insulation</a:t>
            </a:r>
          </a:p>
          <a:p>
            <a:pPr algn="just">
              <a:buFont typeface="Wingdings" panose="05000000000000000000" pitchFamily="2" charset="2"/>
              <a:buChar char="Ø"/>
            </a:pPr>
            <a:r>
              <a:rPr lang="en-US" sz="2000" dirty="0"/>
              <a:t>it is necessary to study other influencing factors other than the orientation of the walls and save energy. For example, the effect of the arrangement of components on the thickness of the insulation and the effect of the glass should be studied, as well as the study of the insulation of the ceiling and the floor  and do not study limited.</a:t>
            </a:r>
            <a:r>
              <a:rPr lang="en-US" sz="2000" dirty="0"/>
              <a:t> </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771276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81000"/>
            <a:ext cx="9144000" cy="6477000"/>
          </a:xfrm>
          <a:prstGeom prst="rect">
            <a:avLst/>
          </a:prstGeom>
        </p:spPr>
      </p:pic>
    </p:spTree>
    <p:extLst>
      <p:ext uri="{BB962C8B-B14F-4D97-AF65-F5344CB8AC3E}">
        <p14:creationId xmlns:p14="http://schemas.microsoft.com/office/powerpoint/2010/main" val="11070318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Introduction</a:t>
            </a:r>
          </a:p>
        </p:txBody>
      </p:sp>
      <p:sp>
        <p:nvSpPr>
          <p:cNvPr id="3" name="Content Placeholder 2"/>
          <p:cNvSpPr>
            <a:spLocks noGrp="1"/>
          </p:cNvSpPr>
          <p:nvPr>
            <p:ph idx="1"/>
          </p:nvPr>
        </p:nvSpPr>
        <p:spPr/>
        <p:txBody>
          <a:bodyPr>
            <a:normAutofit/>
          </a:bodyPr>
          <a:lstStyle/>
          <a:p>
            <a:pPr marL="285750" indent="-285750" algn="just"/>
            <a:endParaRPr lang="en-US" sz="2000" dirty="0"/>
          </a:p>
          <a:p>
            <a:pPr marL="0" indent="0" algn="just">
              <a:buNone/>
            </a:pPr>
            <a:r>
              <a:rPr lang="en-US" sz="2000" dirty="0"/>
              <a:t>First, because Palestine has limited renewable sources of energy, there has to be a way to reduce energy consumption lost through the walls. Therefore, engineers resorted to a way to reduce energy consumption, which is insulation.</a:t>
            </a:r>
          </a:p>
          <a:p>
            <a:pPr>
              <a:buFont typeface="Wingdings" panose="05000000000000000000" pitchFamily="2" charset="2"/>
              <a:buChar char="v"/>
            </a:pPr>
            <a:endParaRPr lang="en-US" dirty="0"/>
          </a:p>
        </p:txBody>
      </p:sp>
      <p:pic>
        <p:nvPicPr>
          <p:cNvPr id="4" name="Picture 3" descr="ÙØªÙØ¬Ø© Ø¨Ø­Ø« Ø§ÙØµÙØ± Ø¹Ù âªheat transfer from the wallâ¬â">
            <a:extLst>
              <a:ext uri="{FF2B5EF4-FFF2-40B4-BE49-F238E27FC236}">
                <a16:creationId xmlns:a16="http://schemas.microsoft.com/office/drawing/2014/main" xmlns="" id="{DA884236-B2D0-4173-B838-A21CDD4608B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029200" y="3200400"/>
            <a:ext cx="3040776" cy="2990850"/>
          </a:xfrm>
          <a:prstGeom prst="rect">
            <a:avLst/>
          </a:prstGeom>
          <a:noFill/>
          <a:ln>
            <a:noFill/>
          </a:ln>
        </p:spPr>
      </p:pic>
    </p:spTree>
    <p:extLst>
      <p:ext uri="{BB962C8B-B14F-4D97-AF65-F5344CB8AC3E}">
        <p14:creationId xmlns:p14="http://schemas.microsoft.com/office/powerpoint/2010/main" val="31844192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Introduction</a:t>
            </a:r>
            <a:br>
              <a:rPr lang="en-US" b="1" dirty="0"/>
            </a:br>
            <a:endParaRPr lang="en-US" b="1" dirty="0"/>
          </a:p>
        </p:txBody>
      </p:sp>
      <p:sp>
        <p:nvSpPr>
          <p:cNvPr id="3" name="Content Placeholder 2"/>
          <p:cNvSpPr>
            <a:spLocks noGrp="1"/>
          </p:cNvSpPr>
          <p:nvPr>
            <p:ph idx="1"/>
          </p:nvPr>
        </p:nvSpPr>
        <p:spPr>
          <a:xfrm>
            <a:off x="457200" y="1295400"/>
            <a:ext cx="8229600" cy="5181600"/>
          </a:xfrm>
        </p:spPr>
        <p:txBody>
          <a:bodyPr>
            <a:normAutofit/>
          </a:bodyPr>
          <a:lstStyle/>
          <a:p>
            <a:pPr marL="285750" indent="-285750" algn="just"/>
            <a:r>
              <a:rPr lang="en-US" sz="2000" dirty="0">
                <a:solidFill>
                  <a:srgbClr val="0070C0"/>
                </a:solidFill>
              </a:rPr>
              <a:t>insulation material</a:t>
            </a:r>
          </a:p>
          <a:p>
            <a:pPr marL="0" indent="0" algn="just">
              <a:buNone/>
            </a:pPr>
            <a:endParaRPr lang="en-US" sz="2000" dirty="0">
              <a:solidFill>
                <a:srgbClr val="0070C0"/>
              </a:solidFill>
            </a:endParaRPr>
          </a:p>
          <a:p>
            <a:pPr marL="0" indent="0" algn="just">
              <a:buNone/>
            </a:pPr>
            <a:r>
              <a:rPr lang="en-US" sz="2000" dirty="0">
                <a:ea typeface="Calibri" panose="020F0502020204030204" pitchFamily="34" charset="0"/>
                <a:cs typeface="Segoe UI Semibold" panose="020B0702040204020203" pitchFamily="34" charset="0"/>
              </a:rPr>
              <a:t>it was found that the put of the insulating material reduces the energy lost, and when  increase thickness of the  insulation material then energy lost will decrease and the costs will increase.</a:t>
            </a:r>
            <a:endParaRPr lang="en-US" dirty="0"/>
          </a:p>
        </p:txBody>
      </p:sp>
      <p:pic>
        <p:nvPicPr>
          <p:cNvPr id="5" name="Picture 4" descr="ØµÙØ±Ø© Ø°Ø§Øª ØµÙØ©">
            <a:extLst>
              <a:ext uri="{FF2B5EF4-FFF2-40B4-BE49-F238E27FC236}">
                <a16:creationId xmlns:a16="http://schemas.microsoft.com/office/drawing/2014/main" xmlns="" id="{81FE55DD-570E-4124-8C3B-7A64F9810F20}"/>
              </a:ext>
            </a:extLst>
          </p:cNvPr>
          <p:cNvPicPr/>
          <p:nvPr/>
        </p:nvPicPr>
        <p:blipFill>
          <a:blip r:embed="rId2" cstate="print">
            <a:extLst>
              <a:ext uri="{BEBA8EAE-BF5A-486C-A8C5-ECC9F3942E4B}">
                <a14:imgProps xmlns:a14="http://schemas.microsoft.com/office/drawing/2010/main">
                  <a14:imgLayer r:embed="rId3">
                    <a14:imgEffect>
                      <a14:colorTemperature colorTemp="8800"/>
                    </a14:imgEffect>
                  </a14:imgLayer>
                </a14:imgProps>
              </a:ext>
              <a:ext uri="{28A0092B-C50C-407E-A947-70E740481C1C}">
                <a14:useLocalDpi xmlns:a14="http://schemas.microsoft.com/office/drawing/2010/main" val="0"/>
              </a:ext>
            </a:extLst>
          </a:blip>
          <a:srcRect/>
          <a:stretch>
            <a:fillRect/>
          </a:stretch>
        </p:blipFill>
        <p:spPr bwMode="auto">
          <a:xfrm>
            <a:off x="838200" y="3429000"/>
            <a:ext cx="7162801" cy="3276600"/>
          </a:xfrm>
          <a:prstGeom prst="rect">
            <a:avLst/>
          </a:prstGeom>
          <a:noFill/>
          <a:ln>
            <a:noFill/>
          </a:ln>
        </p:spPr>
      </p:pic>
    </p:spTree>
    <p:extLst>
      <p:ext uri="{BB962C8B-B14F-4D97-AF65-F5344CB8AC3E}">
        <p14:creationId xmlns:p14="http://schemas.microsoft.com/office/powerpoint/2010/main" val="8265293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Introduction</a:t>
            </a:r>
            <a:br>
              <a:rPr lang="en-US" b="1" dirty="0"/>
            </a:br>
            <a:endParaRPr lang="en-US" b="1" dirty="0"/>
          </a:p>
        </p:txBody>
      </p:sp>
      <p:sp>
        <p:nvSpPr>
          <p:cNvPr id="3" name="Content Placeholder 2"/>
          <p:cNvSpPr>
            <a:spLocks noGrp="1"/>
          </p:cNvSpPr>
          <p:nvPr>
            <p:ph idx="1"/>
          </p:nvPr>
        </p:nvSpPr>
        <p:spPr>
          <a:xfrm>
            <a:off x="457200" y="1295400"/>
            <a:ext cx="8229600" cy="5181600"/>
          </a:xfrm>
        </p:spPr>
        <p:txBody>
          <a:bodyPr>
            <a:normAutofit/>
          </a:bodyPr>
          <a:lstStyle/>
          <a:p>
            <a:pPr marL="0" indent="0" algn="just">
              <a:buNone/>
            </a:pPr>
            <a:r>
              <a:rPr lang="en-US" sz="2000" b="1" dirty="0">
                <a:solidFill>
                  <a:srgbClr val="0070C0"/>
                </a:solidFill>
                <a:latin typeface="Times New Roman" charset="0"/>
              </a:rPr>
              <a:t>Orientation of building</a:t>
            </a:r>
          </a:p>
          <a:p>
            <a:pPr marL="0" indent="0" algn="just">
              <a:buNone/>
            </a:pPr>
            <a:endParaRPr lang="en-US" sz="2000" dirty="0">
              <a:solidFill>
                <a:srgbClr val="0070C0"/>
              </a:solidFill>
            </a:endParaRPr>
          </a:p>
          <a:p>
            <a:pPr marL="0" indent="0" algn="just">
              <a:buNone/>
            </a:pPr>
            <a:r>
              <a:rPr lang="en-US" sz="2000" dirty="0"/>
              <a:t>At first, people did not take into account the direction of the walls, but with engineers it was found that the direction of the wall was a very important factor to provide as much energy as possible by absorbing as much of the sun as possible</a:t>
            </a:r>
          </a:p>
        </p:txBody>
      </p:sp>
      <p:pic>
        <p:nvPicPr>
          <p:cNvPr id="6" name="Picture 5" descr="ÙØªÙØ¬Ø© Ø¨Ø­Ø« Ø§ÙØµÙØ± Ø¹Ù âªeffect of wall orientation on absorbing heatâ¬â">
            <a:extLst>
              <a:ext uri="{FF2B5EF4-FFF2-40B4-BE49-F238E27FC236}">
                <a16:creationId xmlns:a16="http://schemas.microsoft.com/office/drawing/2014/main" xmlns="" id="{FE3971F8-4902-42A1-91F3-87974BF8D8A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066800" y="3452529"/>
            <a:ext cx="7372580" cy="3024471"/>
          </a:xfrm>
          <a:prstGeom prst="rect">
            <a:avLst/>
          </a:prstGeom>
        </p:spPr>
      </p:pic>
    </p:spTree>
    <p:extLst>
      <p:ext uri="{BB962C8B-B14F-4D97-AF65-F5344CB8AC3E}">
        <p14:creationId xmlns:p14="http://schemas.microsoft.com/office/powerpoint/2010/main" val="27936728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7" name="Straight Connector 66"/>
          <p:cNvCxnSpPr/>
          <p:nvPr/>
        </p:nvCxnSpPr>
        <p:spPr>
          <a:xfrm>
            <a:off x="5268262" y="4862429"/>
            <a:ext cx="549049" cy="0"/>
          </a:xfrm>
          <a:prstGeom prst="line">
            <a:avLst/>
          </a:prstGeom>
          <a:ln>
            <a:gradFill>
              <a:gsLst>
                <a:gs pos="53000">
                  <a:srgbClr val="7D5139"/>
                </a:gs>
                <a:gs pos="100000">
                  <a:srgbClr val="1D3163"/>
                </a:gs>
                <a:gs pos="0">
                  <a:srgbClr val="DC710F"/>
                </a:gs>
              </a:gsLst>
              <a:lin ang="5400000" scaled="1"/>
            </a:gradFill>
          </a:ln>
        </p:spPr>
        <p:style>
          <a:lnRef idx="1">
            <a:schemeClr val="accent1"/>
          </a:lnRef>
          <a:fillRef idx="0">
            <a:schemeClr val="accent1"/>
          </a:fillRef>
          <a:effectRef idx="0">
            <a:schemeClr val="accent1"/>
          </a:effectRef>
          <a:fontRef idx="minor">
            <a:schemeClr val="tx1"/>
          </a:fontRef>
        </p:style>
      </p:cxnSp>
      <p:sp>
        <p:nvSpPr>
          <p:cNvPr id="161" name="Rectangle 160"/>
          <p:cNvSpPr/>
          <p:nvPr/>
        </p:nvSpPr>
        <p:spPr>
          <a:xfrm>
            <a:off x="537739" y="5471870"/>
            <a:ext cx="185605" cy="54840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2" name="Rectangle 161"/>
          <p:cNvSpPr/>
          <p:nvPr/>
        </p:nvSpPr>
        <p:spPr>
          <a:xfrm>
            <a:off x="537739" y="857250"/>
            <a:ext cx="185605" cy="32679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extBox 1"/>
          <p:cNvSpPr txBox="1"/>
          <p:nvPr/>
        </p:nvSpPr>
        <p:spPr>
          <a:xfrm>
            <a:off x="142835" y="5672214"/>
            <a:ext cx="635687" cy="184666"/>
          </a:xfrm>
          <a:prstGeom prst="rect">
            <a:avLst/>
          </a:prstGeom>
          <a:noFill/>
        </p:spPr>
        <p:txBody>
          <a:bodyPr wrap="none" lIns="0" tIns="0" rIns="0" bIns="0" rtlCol="0">
            <a:spAutoFit/>
          </a:bodyPr>
          <a:lstStyle/>
          <a:p>
            <a:r>
              <a:rPr lang="en-US" sz="1200" dirty="0">
                <a:solidFill>
                  <a:srgbClr val="223362"/>
                </a:solidFill>
                <a:latin typeface="Segoe UI Semilight" panose="020B0402040204020203" pitchFamily="34" charset="0"/>
                <a:cs typeface="Segoe UI Semilight" panose="020B0402040204020203" pitchFamily="34" charset="0"/>
              </a:rPr>
              <a:t>Your logo</a:t>
            </a:r>
          </a:p>
        </p:txBody>
      </p:sp>
      <p:grpSp>
        <p:nvGrpSpPr>
          <p:cNvPr id="4" name="Group 3"/>
          <p:cNvGrpSpPr/>
          <p:nvPr/>
        </p:nvGrpSpPr>
        <p:grpSpPr>
          <a:xfrm flipV="1">
            <a:off x="4224446" y="5714639"/>
            <a:ext cx="695108" cy="99816"/>
            <a:chOff x="2496115" y="5556500"/>
            <a:chExt cx="3648413" cy="523902"/>
          </a:xfrm>
        </p:grpSpPr>
        <p:grpSp>
          <p:nvGrpSpPr>
            <p:cNvPr id="5" name="Group 4"/>
            <p:cNvGrpSpPr/>
            <p:nvPr/>
          </p:nvGrpSpPr>
          <p:grpSpPr>
            <a:xfrm>
              <a:off x="4492892" y="5556500"/>
              <a:ext cx="1651636" cy="523901"/>
              <a:chOff x="1198578" y="4053480"/>
              <a:chExt cx="2051815" cy="650839"/>
            </a:xfrm>
            <a:solidFill>
              <a:srgbClr val="223362"/>
            </a:solidFill>
          </p:grpSpPr>
          <p:sp>
            <p:nvSpPr>
              <p:cNvPr id="10" name="Oval 9"/>
              <p:cNvSpPr/>
              <p:nvPr/>
            </p:nvSpPr>
            <p:spPr>
              <a:xfrm>
                <a:off x="2601579" y="4055505"/>
                <a:ext cx="648814" cy="64881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Rectangle 10"/>
              <p:cNvSpPr/>
              <p:nvPr/>
            </p:nvSpPr>
            <p:spPr>
              <a:xfrm>
                <a:off x="1523997" y="4053480"/>
                <a:ext cx="1403000" cy="6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p:cNvSpPr/>
              <p:nvPr/>
            </p:nvSpPr>
            <p:spPr>
              <a:xfrm>
                <a:off x="1198578" y="4053480"/>
                <a:ext cx="650838" cy="6508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6" name="Group 5"/>
            <p:cNvGrpSpPr/>
            <p:nvPr/>
          </p:nvGrpSpPr>
          <p:grpSpPr>
            <a:xfrm>
              <a:off x="2496115" y="5556501"/>
              <a:ext cx="1651636" cy="523901"/>
              <a:chOff x="1198578" y="4053480"/>
              <a:chExt cx="2051815" cy="650839"/>
            </a:xfrm>
          </p:grpSpPr>
          <p:sp>
            <p:nvSpPr>
              <p:cNvPr id="7" name="Oval 6"/>
              <p:cNvSpPr/>
              <p:nvPr/>
            </p:nvSpPr>
            <p:spPr>
              <a:xfrm>
                <a:off x="2601579" y="4055505"/>
                <a:ext cx="648814" cy="648814"/>
              </a:xfrm>
              <a:prstGeom prst="ellipse">
                <a:avLst/>
              </a:prstGeom>
              <a:solidFill>
                <a:srgbClr val="DC71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Rectangle 7"/>
              <p:cNvSpPr/>
              <p:nvPr/>
            </p:nvSpPr>
            <p:spPr>
              <a:xfrm>
                <a:off x="1523997" y="4053480"/>
                <a:ext cx="1403000" cy="650838"/>
              </a:xfrm>
              <a:prstGeom prst="rect">
                <a:avLst/>
              </a:prstGeom>
              <a:solidFill>
                <a:srgbClr val="DC71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p:cNvSpPr/>
              <p:nvPr/>
            </p:nvSpPr>
            <p:spPr>
              <a:xfrm>
                <a:off x="1198578" y="4053480"/>
                <a:ext cx="650838" cy="650838"/>
              </a:xfrm>
              <a:prstGeom prst="ellipse">
                <a:avLst/>
              </a:prstGeom>
              <a:solidFill>
                <a:srgbClr val="DC71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sp>
        <p:nvSpPr>
          <p:cNvPr id="13" name="TextBox 12"/>
          <p:cNvSpPr txBox="1"/>
          <p:nvPr/>
        </p:nvSpPr>
        <p:spPr>
          <a:xfrm>
            <a:off x="1009262" y="1160943"/>
            <a:ext cx="1409232" cy="646331"/>
          </a:xfrm>
          <a:prstGeom prst="rect">
            <a:avLst/>
          </a:prstGeom>
          <a:noFill/>
        </p:spPr>
        <p:txBody>
          <a:bodyPr wrap="none" lIns="0" tIns="0" rIns="0" bIns="0" rtlCol="0">
            <a:spAutoFit/>
          </a:bodyPr>
          <a:lstStyle/>
          <a:p>
            <a:r>
              <a:rPr lang="en-US" sz="2100" dirty="0">
                <a:solidFill>
                  <a:srgbClr val="223362"/>
                </a:solidFill>
                <a:latin typeface="Segoe UI Semibold" panose="020B0702040204020203" pitchFamily="34" charset="0"/>
                <a:cs typeface="Segoe UI Semibold" panose="020B0702040204020203" pitchFamily="34" charset="0"/>
              </a:rPr>
              <a:t>LITRATURE </a:t>
            </a:r>
          </a:p>
          <a:p>
            <a:r>
              <a:rPr lang="en-US" sz="2100" dirty="0">
                <a:solidFill>
                  <a:srgbClr val="223362"/>
                </a:solidFill>
                <a:latin typeface="Segoe UI Semibold" panose="020B0702040204020203" pitchFamily="34" charset="0"/>
                <a:cs typeface="Segoe UI Semibold" panose="020B0702040204020203" pitchFamily="34" charset="0"/>
              </a:rPr>
              <a:t>REVIEW</a:t>
            </a:r>
          </a:p>
        </p:txBody>
      </p:sp>
      <p:sp>
        <p:nvSpPr>
          <p:cNvPr id="15" name="Oval 14"/>
          <p:cNvSpPr/>
          <p:nvPr/>
        </p:nvSpPr>
        <p:spPr>
          <a:xfrm>
            <a:off x="371475" y="1085632"/>
            <a:ext cx="518132" cy="518132"/>
          </a:xfrm>
          <a:prstGeom prst="ellipse">
            <a:avLst/>
          </a:prstGeom>
          <a:gradFill flip="none" rotWithShape="1">
            <a:gsLst>
              <a:gs pos="52000">
                <a:srgbClr val="8D5632">
                  <a:lumMod val="99000"/>
                  <a:lumOff val="1000"/>
                </a:srgbClr>
              </a:gs>
              <a:gs pos="0">
                <a:srgbClr val="FC7B01"/>
              </a:gs>
              <a:gs pos="100000">
                <a:srgbClr val="1D3164"/>
              </a:gs>
            </a:gsLst>
            <a:path path="circle">
              <a:fillToRect l="100000" t="100000"/>
            </a:path>
            <a:tileRect r="-100000" b="-100000"/>
          </a:gradFill>
          <a:ln>
            <a:noFill/>
          </a:ln>
          <a:effectLst>
            <a:outerShdw blurRad="508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60" name="Straight Connector 159"/>
          <p:cNvCxnSpPr/>
          <p:nvPr/>
        </p:nvCxnSpPr>
        <p:spPr>
          <a:xfrm flipH="1">
            <a:off x="2577731" y="1311446"/>
            <a:ext cx="6566270" cy="0"/>
          </a:xfrm>
          <a:prstGeom prst="line">
            <a:avLst/>
          </a:prstGeom>
          <a:ln w="38100">
            <a:solidFill>
              <a:srgbClr val="363959"/>
            </a:solidFill>
          </a:ln>
        </p:spPr>
        <p:style>
          <a:lnRef idx="1">
            <a:schemeClr val="accent1"/>
          </a:lnRef>
          <a:fillRef idx="0">
            <a:schemeClr val="accent1"/>
          </a:fillRef>
          <a:effectRef idx="0">
            <a:schemeClr val="accent1"/>
          </a:effectRef>
          <a:fontRef idx="minor">
            <a:schemeClr val="tx1"/>
          </a:fontRef>
        </p:style>
      </p:cxnSp>
      <p:cxnSp>
        <p:nvCxnSpPr>
          <p:cNvPr id="4097" name="Straight Connector 4096"/>
          <p:cNvCxnSpPr/>
          <p:nvPr/>
        </p:nvCxnSpPr>
        <p:spPr>
          <a:xfrm>
            <a:off x="5248479" y="1995572"/>
            <a:ext cx="549049" cy="0"/>
          </a:xfrm>
          <a:prstGeom prst="line">
            <a:avLst/>
          </a:prstGeom>
          <a:ln>
            <a:gradFill>
              <a:gsLst>
                <a:gs pos="53000">
                  <a:srgbClr val="7D5139"/>
                </a:gs>
                <a:gs pos="100000">
                  <a:srgbClr val="1D3163"/>
                </a:gs>
                <a:gs pos="0">
                  <a:srgbClr val="DC710F"/>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53" name="Group 52"/>
          <p:cNvGrpSpPr/>
          <p:nvPr/>
        </p:nvGrpSpPr>
        <p:grpSpPr>
          <a:xfrm rot="5400000">
            <a:off x="3671766" y="3242314"/>
            <a:ext cx="954451" cy="2302675"/>
            <a:chOff x="3419013" y="2473208"/>
            <a:chExt cx="1181895" cy="2851397"/>
          </a:xfrm>
        </p:grpSpPr>
        <p:sp>
          <p:nvSpPr>
            <p:cNvPr id="54" name="Arc 53"/>
            <p:cNvSpPr/>
            <p:nvPr/>
          </p:nvSpPr>
          <p:spPr>
            <a:xfrm rot="10800000">
              <a:off x="3419013" y="4144790"/>
              <a:ext cx="1179816" cy="1179815"/>
            </a:xfrm>
            <a:prstGeom prst="arc">
              <a:avLst/>
            </a:prstGeom>
            <a:ln>
              <a:gradFill>
                <a:gsLst>
                  <a:gs pos="53000">
                    <a:srgbClr val="7D5139"/>
                  </a:gs>
                  <a:gs pos="100000">
                    <a:srgbClr val="1D3163"/>
                  </a:gs>
                  <a:gs pos="0">
                    <a:srgbClr val="DC710F"/>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cxnSp>
          <p:nvCxnSpPr>
            <p:cNvPr id="55" name="Straight Connector 54"/>
            <p:cNvCxnSpPr/>
            <p:nvPr/>
          </p:nvCxnSpPr>
          <p:spPr>
            <a:xfrm flipH="1">
              <a:off x="3419013" y="2473208"/>
              <a:ext cx="984" cy="2261489"/>
            </a:xfrm>
            <a:prstGeom prst="line">
              <a:avLst/>
            </a:prstGeom>
            <a:ln>
              <a:gradFill>
                <a:gsLst>
                  <a:gs pos="53000">
                    <a:srgbClr val="7D5139"/>
                  </a:gs>
                  <a:gs pos="100000">
                    <a:srgbClr val="1D3163"/>
                  </a:gs>
                  <a:gs pos="0">
                    <a:srgbClr val="DC710F"/>
                  </a:gs>
                </a:gsLst>
                <a:lin ang="5400000" scaled="1"/>
              </a:gradFill>
            </a:ln>
          </p:spPr>
          <p:style>
            <a:lnRef idx="1">
              <a:schemeClr val="accent1"/>
            </a:lnRef>
            <a:fillRef idx="0">
              <a:schemeClr val="accent1"/>
            </a:fillRef>
            <a:effectRef idx="0">
              <a:schemeClr val="accent1"/>
            </a:effectRef>
            <a:fontRef idx="minor">
              <a:schemeClr val="tx1"/>
            </a:fontRef>
          </p:style>
        </p:cxnSp>
        <p:sp>
          <p:nvSpPr>
            <p:cNvPr id="56" name="Arc 55"/>
            <p:cNvSpPr/>
            <p:nvPr/>
          </p:nvSpPr>
          <p:spPr>
            <a:xfrm rot="10800000" flipH="1">
              <a:off x="3420109" y="4144790"/>
              <a:ext cx="1179816" cy="1179815"/>
            </a:xfrm>
            <a:prstGeom prst="arc">
              <a:avLst/>
            </a:prstGeom>
            <a:ln>
              <a:gradFill>
                <a:gsLst>
                  <a:gs pos="53000">
                    <a:srgbClr val="7D5139"/>
                  </a:gs>
                  <a:gs pos="100000">
                    <a:srgbClr val="1D3163"/>
                  </a:gs>
                  <a:gs pos="0">
                    <a:srgbClr val="DC710F"/>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cxnSp>
          <p:nvCxnSpPr>
            <p:cNvPr id="57" name="Straight Connector 56"/>
            <p:cNvCxnSpPr/>
            <p:nvPr/>
          </p:nvCxnSpPr>
          <p:spPr>
            <a:xfrm>
              <a:off x="4599924" y="2473208"/>
              <a:ext cx="984" cy="2261489"/>
            </a:xfrm>
            <a:prstGeom prst="line">
              <a:avLst/>
            </a:prstGeom>
            <a:ln>
              <a:gradFill>
                <a:gsLst>
                  <a:gs pos="53000">
                    <a:srgbClr val="7D5139"/>
                  </a:gs>
                  <a:gs pos="100000">
                    <a:srgbClr val="1D3163"/>
                  </a:gs>
                  <a:gs pos="0">
                    <a:srgbClr val="DC710F"/>
                  </a:gs>
                </a:gsLst>
                <a:lin ang="5400000" scaled="1"/>
              </a:gradFill>
            </a:ln>
          </p:spPr>
          <p:style>
            <a:lnRef idx="1">
              <a:schemeClr val="accent1"/>
            </a:lnRef>
            <a:fillRef idx="0">
              <a:schemeClr val="accent1"/>
            </a:fillRef>
            <a:effectRef idx="0">
              <a:schemeClr val="accent1"/>
            </a:effectRef>
            <a:fontRef idx="minor">
              <a:schemeClr val="tx1"/>
            </a:fontRef>
          </p:style>
        </p:cxnSp>
      </p:grpSp>
      <p:grpSp>
        <p:nvGrpSpPr>
          <p:cNvPr id="36" name="Group 35"/>
          <p:cNvGrpSpPr/>
          <p:nvPr/>
        </p:nvGrpSpPr>
        <p:grpSpPr>
          <a:xfrm rot="16200000">
            <a:off x="4999071" y="1777716"/>
            <a:ext cx="952541" cy="3285583"/>
            <a:chOff x="3419013" y="2473208"/>
            <a:chExt cx="1181895" cy="2851397"/>
          </a:xfrm>
        </p:grpSpPr>
        <p:sp>
          <p:nvSpPr>
            <p:cNvPr id="37" name="Arc 36"/>
            <p:cNvSpPr/>
            <p:nvPr/>
          </p:nvSpPr>
          <p:spPr>
            <a:xfrm rot="10800000">
              <a:off x="3419013" y="4144790"/>
              <a:ext cx="1179816" cy="1179815"/>
            </a:xfrm>
            <a:prstGeom prst="arc">
              <a:avLst/>
            </a:prstGeom>
            <a:ln>
              <a:gradFill>
                <a:gsLst>
                  <a:gs pos="53000">
                    <a:srgbClr val="7D5139"/>
                  </a:gs>
                  <a:gs pos="100000">
                    <a:srgbClr val="1D3163"/>
                  </a:gs>
                  <a:gs pos="0">
                    <a:srgbClr val="DC710F"/>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cxnSp>
          <p:nvCxnSpPr>
            <p:cNvPr id="38" name="Straight Connector 37"/>
            <p:cNvCxnSpPr/>
            <p:nvPr/>
          </p:nvCxnSpPr>
          <p:spPr>
            <a:xfrm flipH="1">
              <a:off x="3419013" y="2473208"/>
              <a:ext cx="984" cy="2261489"/>
            </a:xfrm>
            <a:prstGeom prst="line">
              <a:avLst/>
            </a:prstGeom>
            <a:ln>
              <a:gradFill>
                <a:gsLst>
                  <a:gs pos="53000">
                    <a:srgbClr val="7D5139"/>
                  </a:gs>
                  <a:gs pos="100000">
                    <a:srgbClr val="1D3163"/>
                  </a:gs>
                  <a:gs pos="0">
                    <a:srgbClr val="DC710F"/>
                  </a:gs>
                </a:gsLst>
                <a:lin ang="5400000" scaled="1"/>
              </a:gradFill>
            </a:ln>
          </p:spPr>
          <p:style>
            <a:lnRef idx="1">
              <a:schemeClr val="accent1"/>
            </a:lnRef>
            <a:fillRef idx="0">
              <a:schemeClr val="accent1"/>
            </a:fillRef>
            <a:effectRef idx="0">
              <a:schemeClr val="accent1"/>
            </a:effectRef>
            <a:fontRef idx="minor">
              <a:schemeClr val="tx1"/>
            </a:fontRef>
          </p:style>
        </p:cxnSp>
        <p:sp>
          <p:nvSpPr>
            <p:cNvPr id="39" name="Arc 38"/>
            <p:cNvSpPr/>
            <p:nvPr/>
          </p:nvSpPr>
          <p:spPr>
            <a:xfrm rot="10800000" flipH="1">
              <a:off x="3420109" y="4144790"/>
              <a:ext cx="1179816" cy="1179815"/>
            </a:xfrm>
            <a:prstGeom prst="arc">
              <a:avLst/>
            </a:prstGeom>
            <a:ln>
              <a:gradFill>
                <a:gsLst>
                  <a:gs pos="53000">
                    <a:srgbClr val="7D5139"/>
                  </a:gs>
                  <a:gs pos="100000">
                    <a:srgbClr val="1D3163"/>
                  </a:gs>
                  <a:gs pos="0">
                    <a:srgbClr val="DC710F"/>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cxnSp>
          <p:nvCxnSpPr>
            <p:cNvPr id="40" name="Straight Connector 39"/>
            <p:cNvCxnSpPr/>
            <p:nvPr/>
          </p:nvCxnSpPr>
          <p:spPr>
            <a:xfrm>
              <a:off x="4599924" y="2473208"/>
              <a:ext cx="984" cy="2261489"/>
            </a:xfrm>
            <a:prstGeom prst="line">
              <a:avLst/>
            </a:prstGeom>
            <a:ln>
              <a:gradFill>
                <a:gsLst>
                  <a:gs pos="53000">
                    <a:srgbClr val="7D5139"/>
                  </a:gs>
                  <a:gs pos="100000">
                    <a:srgbClr val="1D3163"/>
                  </a:gs>
                  <a:gs pos="0">
                    <a:srgbClr val="DC710F"/>
                  </a:gs>
                </a:gsLst>
                <a:lin ang="5400000" scaled="1"/>
              </a:gradFill>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rot="5400000">
            <a:off x="3687401" y="1315675"/>
            <a:ext cx="954451" cy="2302675"/>
            <a:chOff x="3419013" y="2473208"/>
            <a:chExt cx="1181895" cy="2851397"/>
          </a:xfrm>
        </p:grpSpPr>
        <p:sp>
          <p:nvSpPr>
            <p:cNvPr id="31" name="Arc 30"/>
            <p:cNvSpPr/>
            <p:nvPr/>
          </p:nvSpPr>
          <p:spPr>
            <a:xfrm rot="10800000">
              <a:off x="3419013" y="4144790"/>
              <a:ext cx="1179816" cy="1179815"/>
            </a:xfrm>
            <a:prstGeom prst="arc">
              <a:avLst/>
            </a:prstGeom>
            <a:ln>
              <a:gradFill>
                <a:gsLst>
                  <a:gs pos="53000">
                    <a:srgbClr val="7D5139"/>
                  </a:gs>
                  <a:gs pos="100000">
                    <a:srgbClr val="1D3163"/>
                  </a:gs>
                  <a:gs pos="0">
                    <a:srgbClr val="DC710F"/>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cxnSp>
          <p:nvCxnSpPr>
            <p:cNvPr id="32" name="Straight Connector 31"/>
            <p:cNvCxnSpPr/>
            <p:nvPr/>
          </p:nvCxnSpPr>
          <p:spPr>
            <a:xfrm flipH="1">
              <a:off x="3419013" y="2473208"/>
              <a:ext cx="984" cy="2261489"/>
            </a:xfrm>
            <a:prstGeom prst="line">
              <a:avLst/>
            </a:prstGeom>
            <a:ln>
              <a:gradFill>
                <a:gsLst>
                  <a:gs pos="53000">
                    <a:srgbClr val="7D5139"/>
                  </a:gs>
                  <a:gs pos="100000">
                    <a:srgbClr val="1D3163"/>
                  </a:gs>
                  <a:gs pos="0">
                    <a:srgbClr val="DC710F"/>
                  </a:gs>
                </a:gsLst>
                <a:lin ang="5400000" scaled="1"/>
              </a:gradFill>
            </a:ln>
          </p:spPr>
          <p:style>
            <a:lnRef idx="1">
              <a:schemeClr val="accent1"/>
            </a:lnRef>
            <a:fillRef idx="0">
              <a:schemeClr val="accent1"/>
            </a:fillRef>
            <a:effectRef idx="0">
              <a:schemeClr val="accent1"/>
            </a:effectRef>
            <a:fontRef idx="minor">
              <a:schemeClr val="tx1"/>
            </a:fontRef>
          </p:style>
        </p:cxnSp>
        <p:sp>
          <p:nvSpPr>
            <p:cNvPr id="33" name="Arc 32"/>
            <p:cNvSpPr/>
            <p:nvPr/>
          </p:nvSpPr>
          <p:spPr>
            <a:xfrm rot="10800000" flipH="1">
              <a:off x="3420109" y="4144790"/>
              <a:ext cx="1179816" cy="1179815"/>
            </a:xfrm>
            <a:prstGeom prst="arc">
              <a:avLst/>
            </a:prstGeom>
            <a:ln>
              <a:gradFill>
                <a:gsLst>
                  <a:gs pos="53000">
                    <a:srgbClr val="7D5139"/>
                  </a:gs>
                  <a:gs pos="100000">
                    <a:srgbClr val="1D3163"/>
                  </a:gs>
                  <a:gs pos="0">
                    <a:srgbClr val="DC710F"/>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cxnSp>
          <p:nvCxnSpPr>
            <p:cNvPr id="34" name="Straight Connector 33"/>
            <p:cNvCxnSpPr/>
            <p:nvPr/>
          </p:nvCxnSpPr>
          <p:spPr>
            <a:xfrm>
              <a:off x="4599924" y="2473208"/>
              <a:ext cx="984" cy="2261489"/>
            </a:xfrm>
            <a:prstGeom prst="line">
              <a:avLst/>
            </a:prstGeom>
            <a:ln>
              <a:gradFill>
                <a:gsLst>
                  <a:gs pos="53000">
                    <a:srgbClr val="7D5139"/>
                  </a:gs>
                  <a:gs pos="100000">
                    <a:srgbClr val="1D3163"/>
                  </a:gs>
                  <a:gs pos="0">
                    <a:srgbClr val="DC710F"/>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48" name="TextBox 47"/>
          <p:cNvSpPr txBox="1"/>
          <p:nvPr/>
        </p:nvSpPr>
        <p:spPr>
          <a:xfrm>
            <a:off x="1161714" y="2304988"/>
            <a:ext cx="1712525" cy="161583"/>
          </a:xfrm>
          <a:prstGeom prst="rect">
            <a:avLst/>
          </a:prstGeom>
          <a:noFill/>
        </p:spPr>
        <p:txBody>
          <a:bodyPr wrap="square" lIns="0" tIns="0" rIns="0" bIns="0" rtlCol="0">
            <a:spAutoFit/>
          </a:bodyPr>
          <a:lstStyle/>
          <a:p>
            <a:pPr algn="r"/>
            <a:r>
              <a:rPr lang="fr-FR" sz="1050" dirty="0">
                <a:solidFill>
                  <a:srgbClr val="223362"/>
                </a:solidFill>
              </a:rPr>
              <a:t>.</a:t>
            </a:r>
            <a:endParaRPr lang="en-US" sz="1050" dirty="0">
              <a:solidFill>
                <a:srgbClr val="223362"/>
              </a:solidFill>
            </a:endParaRPr>
          </a:p>
        </p:txBody>
      </p:sp>
      <p:sp>
        <p:nvSpPr>
          <p:cNvPr id="51" name="TextBox 50"/>
          <p:cNvSpPr txBox="1"/>
          <p:nvPr/>
        </p:nvSpPr>
        <p:spPr>
          <a:xfrm flipH="1">
            <a:off x="6285397" y="3258880"/>
            <a:ext cx="1712525" cy="161583"/>
          </a:xfrm>
          <a:prstGeom prst="rect">
            <a:avLst/>
          </a:prstGeom>
          <a:noFill/>
        </p:spPr>
        <p:txBody>
          <a:bodyPr wrap="square" lIns="0" tIns="0" rIns="0" bIns="0" rtlCol="0">
            <a:spAutoFit/>
          </a:bodyPr>
          <a:lstStyle/>
          <a:p>
            <a:endParaRPr lang="en-US" sz="1050" dirty="0">
              <a:solidFill>
                <a:srgbClr val="223362"/>
              </a:solidFill>
            </a:endParaRPr>
          </a:p>
        </p:txBody>
      </p:sp>
      <p:sp>
        <p:nvSpPr>
          <p:cNvPr id="58" name="Oval 57"/>
          <p:cNvSpPr/>
          <p:nvPr/>
        </p:nvSpPr>
        <p:spPr>
          <a:xfrm>
            <a:off x="2924992" y="4297125"/>
            <a:ext cx="187565" cy="187564"/>
          </a:xfrm>
          <a:prstGeom prst="ellipse">
            <a:avLst/>
          </a:prstGeom>
          <a:solidFill>
            <a:srgbClr val="DD7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8" name="Oval 67"/>
          <p:cNvSpPr/>
          <p:nvPr/>
        </p:nvSpPr>
        <p:spPr>
          <a:xfrm flipH="1">
            <a:off x="5757889" y="4684060"/>
            <a:ext cx="356742" cy="356738"/>
          </a:xfrm>
          <a:prstGeom prst="ellipse">
            <a:avLst/>
          </a:prstGeom>
          <a:solidFill>
            <a:srgbClr val="DD7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9" name="Oval 68"/>
          <p:cNvSpPr/>
          <p:nvPr/>
        </p:nvSpPr>
        <p:spPr>
          <a:xfrm flipH="1">
            <a:off x="6376659" y="1827937"/>
            <a:ext cx="356742" cy="356738"/>
          </a:xfrm>
          <a:prstGeom prst="ellipse">
            <a:avLst/>
          </a:prstGeom>
          <a:solidFill>
            <a:srgbClr val="DD7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65" name="Oval 164"/>
          <p:cNvSpPr/>
          <p:nvPr/>
        </p:nvSpPr>
        <p:spPr>
          <a:xfrm>
            <a:off x="2963926" y="4337968"/>
            <a:ext cx="105876" cy="105875"/>
          </a:xfrm>
          <a:prstGeom prst="ellipse">
            <a:avLst/>
          </a:prstGeom>
          <a:gradFill flip="none" rotWithShape="1">
            <a:gsLst>
              <a:gs pos="47000">
                <a:srgbClr val="8D5632">
                  <a:lumMod val="99000"/>
                  <a:lumOff val="1000"/>
                </a:srgbClr>
              </a:gs>
              <a:gs pos="0">
                <a:srgbClr val="FC7B01"/>
              </a:gs>
              <a:gs pos="100000">
                <a:srgbClr val="1D3164"/>
              </a:gs>
            </a:gsLst>
            <a:path path="circle">
              <a:fillToRect l="100000" t="100000"/>
            </a:path>
            <a:tileRect r="-100000" b="-100000"/>
          </a:gra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8" name="Freeform 40"/>
          <p:cNvSpPr>
            <a:spLocks noEditPoints="1"/>
          </p:cNvSpPr>
          <p:nvPr/>
        </p:nvSpPr>
        <p:spPr bwMode="auto">
          <a:xfrm>
            <a:off x="513391" y="1227548"/>
            <a:ext cx="234299" cy="234299"/>
          </a:xfrm>
          <a:custGeom>
            <a:avLst/>
            <a:gdLst>
              <a:gd name="T0" fmla="*/ 586 w 760"/>
              <a:gd name="T1" fmla="*/ 675 h 759"/>
              <a:gd name="T2" fmla="*/ 574 w 760"/>
              <a:gd name="T3" fmla="*/ 724 h 759"/>
              <a:gd name="T4" fmla="*/ 507 w 760"/>
              <a:gd name="T5" fmla="*/ 649 h 759"/>
              <a:gd name="T6" fmla="*/ 513 w 760"/>
              <a:gd name="T7" fmla="*/ 569 h 759"/>
              <a:gd name="T8" fmla="*/ 574 w 760"/>
              <a:gd name="T9" fmla="*/ 511 h 759"/>
              <a:gd name="T10" fmla="*/ 657 w 760"/>
              <a:gd name="T11" fmla="*/ 509 h 759"/>
              <a:gd name="T12" fmla="*/ 730 w 760"/>
              <a:gd name="T13" fmla="*/ 587 h 759"/>
              <a:gd name="T14" fmla="*/ 258 w 760"/>
              <a:gd name="T15" fmla="*/ 616 h 759"/>
              <a:gd name="T16" fmla="*/ 231 w 760"/>
              <a:gd name="T17" fmla="*/ 694 h 759"/>
              <a:gd name="T18" fmla="*/ 132 w 760"/>
              <a:gd name="T19" fmla="*/ 734 h 759"/>
              <a:gd name="T20" fmla="*/ 171 w 760"/>
              <a:gd name="T21" fmla="*/ 587 h 759"/>
              <a:gd name="T22" fmla="*/ 36 w 760"/>
              <a:gd name="T23" fmla="*/ 573 h 759"/>
              <a:gd name="T24" fmla="*/ 130 w 760"/>
              <a:gd name="T25" fmla="*/ 503 h 759"/>
              <a:gd name="T26" fmla="*/ 509 w 760"/>
              <a:gd name="T27" fmla="*/ 201 h 759"/>
              <a:gd name="T28" fmla="*/ 503 w 760"/>
              <a:gd name="T29" fmla="*/ 136 h 759"/>
              <a:gd name="T30" fmla="*/ 537 w 760"/>
              <a:gd name="T31" fmla="*/ 59 h 759"/>
              <a:gd name="T32" fmla="*/ 643 w 760"/>
              <a:gd name="T33" fmla="*/ 28 h 759"/>
              <a:gd name="T34" fmla="*/ 599 w 760"/>
              <a:gd name="T35" fmla="*/ 179 h 759"/>
              <a:gd name="T36" fmla="*/ 719 w 760"/>
              <a:gd name="T37" fmla="*/ 200 h 759"/>
              <a:gd name="T38" fmla="*/ 619 w 760"/>
              <a:gd name="T39" fmla="*/ 257 h 759"/>
              <a:gd name="T40" fmla="*/ 249 w 760"/>
              <a:gd name="T41" fmla="*/ 562 h 759"/>
              <a:gd name="T42" fmla="*/ 170 w 760"/>
              <a:gd name="T43" fmla="*/ 254 h 759"/>
              <a:gd name="T44" fmla="*/ 87 w 760"/>
              <a:gd name="T45" fmla="*/ 244 h 759"/>
              <a:gd name="T46" fmla="*/ 26 w 760"/>
              <a:gd name="T47" fmla="*/ 147 h 759"/>
              <a:gd name="T48" fmla="*/ 180 w 760"/>
              <a:gd name="T49" fmla="*/ 166 h 759"/>
              <a:gd name="T50" fmla="*/ 175 w 760"/>
              <a:gd name="T51" fmla="*/ 30 h 759"/>
              <a:gd name="T52" fmla="*/ 251 w 760"/>
              <a:gd name="T53" fmla="*/ 102 h 759"/>
              <a:gd name="T54" fmla="*/ 248 w 760"/>
              <a:gd name="T55" fmla="*/ 187 h 759"/>
              <a:gd name="T56" fmla="*/ 703 w 760"/>
              <a:gd name="T57" fmla="*/ 505 h 759"/>
              <a:gd name="T58" fmla="*/ 611 w 760"/>
              <a:gd name="T59" fmla="*/ 477 h 759"/>
              <a:gd name="T60" fmla="*/ 619 w 760"/>
              <a:gd name="T61" fmla="*/ 283 h 759"/>
              <a:gd name="T62" fmla="*/ 732 w 760"/>
              <a:gd name="T63" fmla="*/ 225 h 759"/>
              <a:gd name="T64" fmla="*/ 759 w 760"/>
              <a:gd name="T65" fmla="*/ 129 h 759"/>
              <a:gd name="T66" fmla="*/ 732 w 760"/>
              <a:gd name="T67" fmla="*/ 82 h 759"/>
              <a:gd name="T68" fmla="*/ 682 w 760"/>
              <a:gd name="T69" fmla="*/ 22 h 759"/>
              <a:gd name="T70" fmla="*/ 591 w 760"/>
              <a:gd name="T71" fmla="*/ 3 h 759"/>
              <a:gd name="T72" fmla="*/ 495 w 760"/>
              <a:gd name="T73" fmla="*/ 73 h 759"/>
              <a:gd name="T74" fmla="*/ 480 w 760"/>
              <a:gd name="T75" fmla="*/ 169 h 759"/>
              <a:gd name="T76" fmla="*/ 283 w 760"/>
              <a:gd name="T77" fmla="*/ 129 h 759"/>
              <a:gd name="T78" fmla="*/ 242 w 760"/>
              <a:gd name="T79" fmla="*/ 42 h 759"/>
              <a:gd name="T80" fmla="*/ 149 w 760"/>
              <a:gd name="T81" fmla="*/ 0 h 759"/>
              <a:gd name="T82" fmla="*/ 82 w 760"/>
              <a:gd name="T83" fmla="*/ 22 h 759"/>
              <a:gd name="T84" fmla="*/ 28 w 760"/>
              <a:gd name="T85" fmla="*/ 82 h 759"/>
              <a:gd name="T86" fmla="*/ 1 w 760"/>
              <a:gd name="T87" fmla="*/ 129 h 759"/>
              <a:gd name="T88" fmla="*/ 28 w 760"/>
              <a:gd name="T89" fmla="*/ 227 h 759"/>
              <a:gd name="T90" fmla="*/ 111 w 760"/>
              <a:gd name="T91" fmla="*/ 281 h 759"/>
              <a:gd name="T92" fmla="*/ 189 w 760"/>
              <a:gd name="T93" fmla="*/ 485 h 759"/>
              <a:gd name="T94" fmla="*/ 64 w 760"/>
              <a:gd name="T95" fmla="*/ 501 h 759"/>
              <a:gd name="T96" fmla="*/ 3 w 760"/>
              <a:gd name="T97" fmla="*/ 592 h 759"/>
              <a:gd name="T98" fmla="*/ 16 w 760"/>
              <a:gd name="T99" fmla="*/ 678 h 759"/>
              <a:gd name="T100" fmla="*/ 86 w 760"/>
              <a:gd name="T101" fmla="*/ 727 h 759"/>
              <a:gd name="T102" fmla="*/ 116 w 760"/>
              <a:gd name="T103" fmla="*/ 757 h 759"/>
              <a:gd name="T104" fmla="*/ 232 w 760"/>
              <a:gd name="T105" fmla="*/ 727 h 759"/>
              <a:gd name="T106" fmla="*/ 282 w 760"/>
              <a:gd name="T107" fmla="*/ 640 h 759"/>
              <a:gd name="T108" fmla="*/ 482 w 760"/>
              <a:gd name="T109" fmla="*/ 581 h 759"/>
              <a:gd name="T110" fmla="*/ 491 w 760"/>
              <a:gd name="T111" fmla="*/ 678 h 759"/>
              <a:gd name="T112" fmla="*/ 578 w 760"/>
              <a:gd name="T113" fmla="*/ 754 h 759"/>
              <a:gd name="T114" fmla="*/ 681 w 760"/>
              <a:gd name="T115" fmla="*/ 742 h 759"/>
              <a:gd name="T116" fmla="*/ 730 w 760"/>
              <a:gd name="T117" fmla="*/ 679 h 759"/>
              <a:gd name="T118" fmla="*/ 758 w 760"/>
              <a:gd name="T119" fmla="*/ 642 h 759"/>
              <a:gd name="T120" fmla="*/ 739 w 760"/>
              <a:gd name="T121" fmla="*/ 544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60" h="759">
                <a:moveTo>
                  <a:pt x="731" y="642"/>
                </a:moveTo>
                <a:lnTo>
                  <a:pt x="685" y="591"/>
                </a:lnTo>
                <a:lnTo>
                  <a:pt x="681" y="588"/>
                </a:lnTo>
                <a:lnTo>
                  <a:pt x="676" y="586"/>
                </a:lnTo>
                <a:lnTo>
                  <a:pt x="599" y="586"/>
                </a:lnTo>
                <a:lnTo>
                  <a:pt x="594" y="587"/>
                </a:lnTo>
                <a:lnTo>
                  <a:pt x="590" y="590"/>
                </a:lnTo>
                <a:lnTo>
                  <a:pt x="588" y="594"/>
                </a:lnTo>
                <a:lnTo>
                  <a:pt x="586" y="598"/>
                </a:lnTo>
                <a:lnTo>
                  <a:pt x="586" y="675"/>
                </a:lnTo>
                <a:lnTo>
                  <a:pt x="586" y="678"/>
                </a:lnTo>
                <a:lnTo>
                  <a:pt x="588" y="680"/>
                </a:lnTo>
                <a:lnTo>
                  <a:pt x="589" y="683"/>
                </a:lnTo>
                <a:lnTo>
                  <a:pt x="591" y="685"/>
                </a:lnTo>
                <a:lnTo>
                  <a:pt x="643" y="732"/>
                </a:lnTo>
                <a:lnTo>
                  <a:pt x="629" y="734"/>
                </a:lnTo>
                <a:lnTo>
                  <a:pt x="615" y="734"/>
                </a:lnTo>
                <a:lnTo>
                  <a:pt x="600" y="733"/>
                </a:lnTo>
                <a:lnTo>
                  <a:pt x="586" y="729"/>
                </a:lnTo>
                <a:lnTo>
                  <a:pt x="574" y="724"/>
                </a:lnTo>
                <a:lnTo>
                  <a:pt x="561" y="718"/>
                </a:lnTo>
                <a:lnTo>
                  <a:pt x="548" y="710"/>
                </a:lnTo>
                <a:lnTo>
                  <a:pt x="537" y="700"/>
                </a:lnTo>
                <a:lnTo>
                  <a:pt x="531" y="694"/>
                </a:lnTo>
                <a:lnTo>
                  <a:pt x="525" y="688"/>
                </a:lnTo>
                <a:lnTo>
                  <a:pt x="521" y="680"/>
                </a:lnTo>
                <a:lnTo>
                  <a:pt x="517" y="673"/>
                </a:lnTo>
                <a:lnTo>
                  <a:pt x="512" y="665"/>
                </a:lnTo>
                <a:lnTo>
                  <a:pt x="509" y="657"/>
                </a:lnTo>
                <a:lnTo>
                  <a:pt x="507" y="649"/>
                </a:lnTo>
                <a:lnTo>
                  <a:pt x="505" y="640"/>
                </a:lnTo>
                <a:lnTo>
                  <a:pt x="504" y="633"/>
                </a:lnTo>
                <a:lnTo>
                  <a:pt x="504" y="624"/>
                </a:lnTo>
                <a:lnTo>
                  <a:pt x="503" y="616"/>
                </a:lnTo>
                <a:lnTo>
                  <a:pt x="504" y="607"/>
                </a:lnTo>
                <a:lnTo>
                  <a:pt x="505" y="598"/>
                </a:lnTo>
                <a:lnTo>
                  <a:pt x="507" y="590"/>
                </a:lnTo>
                <a:lnTo>
                  <a:pt x="509" y="581"/>
                </a:lnTo>
                <a:lnTo>
                  <a:pt x="512" y="573"/>
                </a:lnTo>
                <a:lnTo>
                  <a:pt x="513" y="569"/>
                </a:lnTo>
                <a:lnTo>
                  <a:pt x="513" y="566"/>
                </a:lnTo>
                <a:lnTo>
                  <a:pt x="512" y="562"/>
                </a:lnTo>
                <a:lnTo>
                  <a:pt x="509" y="559"/>
                </a:lnTo>
                <a:lnTo>
                  <a:pt x="399" y="448"/>
                </a:lnTo>
                <a:lnTo>
                  <a:pt x="449" y="399"/>
                </a:lnTo>
                <a:lnTo>
                  <a:pt x="560" y="509"/>
                </a:lnTo>
                <a:lnTo>
                  <a:pt x="563" y="511"/>
                </a:lnTo>
                <a:lnTo>
                  <a:pt x="566" y="513"/>
                </a:lnTo>
                <a:lnTo>
                  <a:pt x="570" y="513"/>
                </a:lnTo>
                <a:lnTo>
                  <a:pt x="574" y="511"/>
                </a:lnTo>
                <a:lnTo>
                  <a:pt x="582" y="508"/>
                </a:lnTo>
                <a:lnTo>
                  <a:pt x="591" y="506"/>
                </a:lnTo>
                <a:lnTo>
                  <a:pt x="598" y="505"/>
                </a:lnTo>
                <a:lnTo>
                  <a:pt x="607" y="503"/>
                </a:lnTo>
                <a:lnTo>
                  <a:pt x="615" y="503"/>
                </a:lnTo>
                <a:lnTo>
                  <a:pt x="624" y="503"/>
                </a:lnTo>
                <a:lnTo>
                  <a:pt x="633" y="504"/>
                </a:lnTo>
                <a:lnTo>
                  <a:pt x="641" y="505"/>
                </a:lnTo>
                <a:lnTo>
                  <a:pt x="649" y="507"/>
                </a:lnTo>
                <a:lnTo>
                  <a:pt x="657" y="509"/>
                </a:lnTo>
                <a:lnTo>
                  <a:pt x="665" y="513"/>
                </a:lnTo>
                <a:lnTo>
                  <a:pt x="672" y="516"/>
                </a:lnTo>
                <a:lnTo>
                  <a:pt x="680" y="520"/>
                </a:lnTo>
                <a:lnTo>
                  <a:pt x="687" y="525"/>
                </a:lnTo>
                <a:lnTo>
                  <a:pt x="694" y="531"/>
                </a:lnTo>
                <a:lnTo>
                  <a:pt x="700" y="537"/>
                </a:lnTo>
                <a:lnTo>
                  <a:pt x="711" y="548"/>
                </a:lnTo>
                <a:lnTo>
                  <a:pt x="719" y="560"/>
                </a:lnTo>
                <a:lnTo>
                  <a:pt x="725" y="573"/>
                </a:lnTo>
                <a:lnTo>
                  <a:pt x="730" y="587"/>
                </a:lnTo>
                <a:lnTo>
                  <a:pt x="734" y="600"/>
                </a:lnTo>
                <a:lnTo>
                  <a:pt x="735" y="615"/>
                </a:lnTo>
                <a:lnTo>
                  <a:pt x="735" y="628"/>
                </a:lnTo>
                <a:lnTo>
                  <a:pt x="731" y="642"/>
                </a:lnTo>
                <a:close/>
                <a:moveTo>
                  <a:pt x="248" y="573"/>
                </a:moveTo>
                <a:lnTo>
                  <a:pt x="251" y="581"/>
                </a:lnTo>
                <a:lnTo>
                  <a:pt x="254" y="590"/>
                </a:lnTo>
                <a:lnTo>
                  <a:pt x="256" y="598"/>
                </a:lnTo>
                <a:lnTo>
                  <a:pt x="257" y="607"/>
                </a:lnTo>
                <a:lnTo>
                  <a:pt x="258" y="616"/>
                </a:lnTo>
                <a:lnTo>
                  <a:pt x="258" y="624"/>
                </a:lnTo>
                <a:lnTo>
                  <a:pt x="257" y="633"/>
                </a:lnTo>
                <a:lnTo>
                  <a:pt x="256" y="640"/>
                </a:lnTo>
                <a:lnTo>
                  <a:pt x="255" y="649"/>
                </a:lnTo>
                <a:lnTo>
                  <a:pt x="251" y="657"/>
                </a:lnTo>
                <a:lnTo>
                  <a:pt x="248" y="665"/>
                </a:lnTo>
                <a:lnTo>
                  <a:pt x="245" y="673"/>
                </a:lnTo>
                <a:lnTo>
                  <a:pt x="241" y="680"/>
                </a:lnTo>
                <a:lnTo>
                  <a:pt x="236" y="688"/>
                </a:lnTo>
                <a:lnTo>
                  <a:pt x="231" y="694"/>
                </a:lnTo>
                <a:lnTo>
                  <a:pt x="225" y="700"/>
                </a:lnTo>
                <a:lnTo>
                  <a:pt x="216" y="708"/>
                </a:lnTo>
                <a:lnTo>
                  <a:pt x="207" y="714"/>
                </a:lnTo>
                <a:lnTo>
                  <a:pt x="198" y="721"/>
                </a:lnTo>
                <a:lnTo>
                  <a:pt x="188" y="725"/>
                </a:lnTo>
                <a:lnTo>
                  <a:pt x="177" y="729"/>
                </a:lnTo>
                <a:lnTo>
                  <a:pt x="167" y="733"/>
                </a:lnTo>
                <a:lnTo>
                  <a:pt x="155" y="734"/>
                </a:lnTo>
                <a:lnTo>
                  <a:pt x="144" y="735"/>
                </a:lnTo>
                <a:lnTo>
                  <a:pt x="132" y="734"/>
                </a:lnTo>
                <a:lnTo>
                  <a:pt x="119" y="732"/>
                </a:lnTo>
                <a:lnTo>
                  <a:pt x="174" y="685"/>
                </a:lnTo>
                <a:lnTo>
                  <a:pt x="176" y="683"/>
                </a:lnTo>
                <a:lnTo>
                  <a:pt x="177" y="680"/>
                </a:lnTo>
                <a:lnTo>
                  <a:pt x="178" y="678"/>
                </a:lnTo>
                <a:lnTo>
                  <a:pt x="180" y="675"/>
                </a:lnTo>
                <a:lnTo>
                  <a:pt x="180" y="598"/>
                </a:lnTo>
                <a:lnTo>
                  <a:pt x="178" y="594"/>
                </a:lnTo>
                <a:lnTo>
                  <a:pt x="175" y="590"/>
                </a:lnTo>
                <a:lnTo>
                  <a:pt x="171" y="587"/>
                </a:lnTo>
                <a:lnTo>
                  <a:pt x="167" y="586"/>
                </a:lnTo>
                <a:lnTo>
                  <a:pt x="85" y="586"/>
                </a:lnTo>
                <a:lnTo>
                  <a:pt x="80" y="588"/>
                </a:lnTo>
                <a:lnTo>
                  <a:pt x="75" y="591"/>
                </a:lnTo>
                <a:lnTo>
                  <a:pt x="29" y="642"/>
                </a:lnTo>
                <a:lnTo>
                  <a:pt x="27" y="628"/>
                </a:lnTo>
                <a:lnTo>
                  <a:pt x="26" y="615"/>
                </a:lnTo>
                <a:lnTo>
                  <a:pt x="27" y="600"/>
                </a:lnTo>
                <a:lnTo>
                  <a:pt x="30" y="587"/>
                </a:lnTo>
                <a:lnTo>
                  <a:pt x="36" y="573"/>
                </a:lnTo>
                <a:lnTo>
                  <a:pt x="42" y="560"/>
                </a:lnTo>
                <a:lnTo>
                  <a:pt x="51" y="548"/>
                </a:lnTo>
                <a:lnTo>
                  <a:pt x="60" y="537"/>
                </a:lnTo>
                <a:lnTo>
                  <a:pt x="69" y="529"/>
                </a:lnTo>
                <a:lnTo>
                  <a:pt x="78" y="522"/>
                </a:lnTo>
                <a:lnTo>
                  <a:pt x="87" y="516"/>
                </a:lnTo>
                <a:lnTo>
                  <a:pt x="98" y="511"/>
                </a:lnTo>
                <a:lnTo>
                  <a:pt x="108" y="507"/>
                </a:lnTo>
                <a:lnTo>
                  <a:pt x="119" y="505"/>
                </a:lnTo>
                <a:lnTo>
                  <a:pt x="130" y="503"/>
                </a:lnTo>
                <a:lnTo>
                  <a:pt x="142" y="503"/>
                </a:lnTo>
                <a:lnTo>
                  <a:pt x="154" y="503"/>
                </a:lnTo>
                <a:lnTo>
                  <a:pt x="164" y="505"/>
                </a:lnTo>
                <a:lnTo>
                  <a:pt x="176" y="507"/>
                </a:lnTo>
                <a:lnTo>
                  <a:pt x="187" y="511"/>
                </a:lnTo>
                <a:lnTo>
                  <a:pt x="190" y="513"/>
                </a:lnTo>
                <a:lnTo>
                  <a:pt x="195" y="513"/>
                </a:lnTo>
                <a:lnTo>
                  <a:pt x="198" y="511"/>
                </a:lnTo>
                <a:lnTo>
                  <a:pt x="201" y="509"/>
                </a:lnTo>
                <a:lnTo>
                  <a:pt x="509" y="201"/>
                </a:lnTo>
                <a:lnTo>
                  <a:pt x="512" y="198"/>
                </a:lnTo>
                <a:lnTo>
                  <a:pt x="513" y="194"/>
                </a:lnTo>
                <a:lnTo>
                  <a:pt x="513" y="190"/>
                </a:lnTo>
                <a:lnTo>
                  <a:pt x="512" y="187"/>
                </a:lnTo>
                <a:lnTo>
                  <a:pt x="509" y="179"/>
                </a:lnTo>
                <a:lnTo>
                  <a:pt x="507" y="170"/>
                </a:lnTo>
                <a:lnTo>
                  <a:pt x="505" y="161"/>
                </a:lnTo>
                <a:lnTo>
                  <a:pt x="504" y="153"/>
                </a:lnTo>
                <a:lnTo>
                  <a:pt x="503" y="144"/>
                </a:lnTo>
                <a:lnTo>
                  <a:pt x="503" y="136"/>
                </a:lnTo>
                <a:lnTo>
                  <a:pt x="504" y="127"/>
                </a:lnTo>
                <a:lnTo>
                  <a:pt x="505" y="120"/>
                </a:lnTo>
                <a:lnTo>
                  <a:pt x="507" y="111"/>
                </a:lnTo>
                <a:lnTo>
                  <a:pt x="509" y="102"/>
                </a:lnTo>
                <a:lnTo>
                  <a:pt x="512" y="95"/>
                </a:lnTo>
                <a:lnTo>
                  <a:pt x="517" y="87"/>
                </a:lnTo>
                <a:lnTo>
                  <a:pt x="521" y="80"/>
                </a:lnTo>
                <a:lnTo>
                  <a:pt x="525" y="72"/>
                </a:lnTo>
                <a:lnTo>
                  <a:pt x="531" y="66"/>
                </a:lnTo>
                <a:lnTo>
                  <a:pt x="537" y="59"/>
                </a:lnTo>
                <a:lnTo>
                  <a:pt x="546" y="52"/>
                </a:lnTo>
                <a:lnTo>
                  <a:pt x="554" y="45"/>
                </a:lnTo>
                <a:lnTo>
                  <a:pt x="564" y="39"/>
                </a:lnTo>
                <a:lnTo>
                  <a:pt x="575" y="35"/>
                </a:lnTo>
                <a:lnTo>
                  <a:pt x="585" y="30"/>
                </a:lnTo>
                <a:lnTo>
                  <a:pt x="596" y="27"/>
                </a:lnTo>
                <a:lnTo>
                  <a:pt x="607" y="26"/>
                </a:lnTo>
                <a:lnTo>
                  <a:pt x="619" y="25"/>
                </a:lnTo>
                <a:lnTo>
                  <a:pt x="632" y="26"/>
                </a:lnTo>
                <a:lnTo>
                  <a:pt x="643" y="28"/>
                </a:lnTo>
                <a:lnTo>
                  <a:pt x="591" y="74"/>
                </a:lnTo>
                <a:lnTo>
                  <a:pt x="589" y="77"/>
                </a:lnTo>
                <a:lnTo>
                  <a:pt x="588" y="80"/>
                </a:lnTo>
                <a:lnTo>
                  <a:pt x="586" y="82"/>
                </a:lnTo>
                <a:lnTo>
                  <a:pt x="586" y="85"/>
                </a:lnTo>
                <a:lnTo>
                  <a:pt x="586" y="166"/>
                </a:lnTo>
                <a:lnTo>
                  <a:pt x="588" y="171"/>
                </a:lnTo>
                <a:lnTo>
                  <a:pt x="590" y="174"/>
                </a:lnTo>
                <a:lnTo>
                  <a:pt x="594" y="178"/>
                </a:lnTo>
                <a:lnTo>
                  <a:pt x="599" y="179"/>
                </a:lnTo>
                <a:lnTo>
                  <a:pt x="676" y="179"/>
                </a:lnTo>
                <a:lnTo>
                  <a:pt x="681" y="178"/>
                </a:lnTo>
                <a:lnTo>
                  <a:pt x="685" y="174"/>
                </a:lnTo>
                <a:lnTo>
                  <a:pt x="731" y="120"/>
                </a:lnTo>
                <a:lnTo>
                  <a:pt x="735" y="133"/>
                </a:lnTo>
                <a:lnTo>
                  <a:pt x="735" y="147"/>
                </a:lnTo>
                <a:lnTo>
                  <a:pt x="734" y="161"/>
                </a:lnTo>
                <a:lnTo>
                  <a:pt x="730" y="174"/>
                </a:lnTo>
                <a:lnTo>
                  <a:pt x="725" y="187"/>
                </a:lnTo>
                <a:lnTo>
                  <a:pt x="719" y="200"/>
                </a:lnTo>
                <a:lnTo>
                  <a:pt x="711" y="212"/>
                </a:lnTo>
                <a:lnTo>
                  <a:pt x="700" y="223"/>
                </a:lnTo>
                <a:lnTo>
                  <a:pt x="692" y="231"/>
                </a:lnTo>
                <a:lnTo>
                  <a:pt x="683" y="238"/>
                </a:lnTo>
                <a:lnTo>
                  <a:pt x="673" y="244"/>
                </a:lnTo>
                <a:lnTo>
                  <a:pt x="663" y="248"/>
                </a:lnTo>
                <a:lnTo>
                  <a:pt x="653" y="253"/>
                </a:lnTo>
                <a:lnTo>
                  <a:pt x="641" y="255"/>
                </a:lnTo>
                <a:lnTo>
                  <a:pt x="630" y="257"/>
                </a:lnTo>
                <a:lnTo>
                  <a:pt x="619" y="257"/>
                </a:lnTo>
                <a:lnTo>
                  <a:pt x="607" y="257"/>
                </a:lnTo>
                <a:lnTo>
                  <a:pt x="596" y="255"/>
                </a:lnTo>
                <a:lnTo>
                  <a:pt x="584" y="253"/>
                </a:lnTo>
                <a:lnTo>
                  <a:pt x="574" y="248"/>
                </a:lnTo>
                <a:lnTo>
                  <a:pt x="570" y="247"/>
                </a:lnTo>
                <a:lnTo>
                  <a:pt x="566" y="247"/>
                </a:lnTo>
                <a:lnTo>
                  <a:pt x="563" y="248"/>
                </a:lnTo>
                <a:lnTo>
                  <a:pt x="560" y="251"/>
                </a:lnTo>
                <a:lnTo>
                  <a:pt x="251" y="559"/>
                </a:lnTo>
                <a:lnTo>
                  <a:pt x="249" y="562"/>
                </a:lnTo>
                <a:lnTo>
                  <a:pt x="247" y="566"/>
                </a:lnTo>
                <a:lnTo>
                  <a:pt x="247" y="569"/>
                </a:lnTo>
                <a:lnTo>
                  <a:pt x="248" y="573"/>
                </a:lnTo>
                <a:close/>
                <a:moveTo>
                  <a:pt x="201" y="251"/>
                </a:moveTo>
                <a:lnTo>
                  <a:pt x="198" y="249"/>
                </a:lnTo>
                <a:lnTo>
                  <a:pt x="195" y="248"/>
                </a:lnTo>
                <a:lnTo>
                  <a:pt x="190" y="247"/>
                </a:lnTo>
                <a:lnTo>
                  <a:pt x="187" y="248"/>
                </a:lnTo>
                <a:lnTo>
                  <a:pt x="178" y="252"/>
                </a:lnTo>
                <a:lnTo>
                  <a:pt x="170" y="254"/>
                </a:lnTo>
                <a:lnTo>
                  <a:pt x="162" y="256"/>
                </a:lnTo>
                <a:lnTo>
                  <a:pt x="154" y="257"/>
                </a:lnTo>
                <a:lnTo>
                  <a:pt x="145" y="258"/>
                </a:lnTo>
                <a:lnTo>
                  <a:pt x="137" y="258"/>
                </a:lnTo>
                <a:lnTo>
                  <a:pt x="128" y="257"/>
                </a:lnTo>
                <a:lnTo>
                  <a:pt x="119" y="256"/>
                </a:lnTo>
                <a:lnTo>
                  <a:pt x="111" y="254"/>
                </a:lnTo>
                <a:lnTo>
                  <a:pt x="103" y="252"/>
                </a:lnTo>
                <a:lnTo>
                  <a:pt x="96" y="248"/>
                </a:lnTo>
                <a:lnTo>
                  <a:pt x="87" y="244"/>
                </a:lnTo>
                <a:lnTo>
                  <a:pt x="81" y="240"/>
                </a:lnTo>
                <a:lnTo>
                  <a:pt x="73" y="236"/>
                </a:lnTo>
                <a:lnTo>
                  <a:pt x="67" y="230"/>
                </a:lnTo>
                <a:lnTo>
                  <a:pt x="60" y="224"/>
                </a:lnTo>
                <a:lnTo>
                  <a:pt x="51" y="213"/>
                </a:lnTo>
                <a:lnTo>
                  <a:pt x="42" y="201"/>
                </a:lnTo>
                <a:lnTo>
                  <a:pt x="36" y="188"/>
                </a:lnTo>
                <a:lnTo>
                  <a:pt x="31" y="175"/>
                </a:lnTo>
                <a:lnTo>
                  <a:pt x="28" y="161"/>
                </a:lnTo>
                <a:lnTo>
                  <a:pt x="26" y="147"/>
                </a:lnTo>
                <a:lnTo>
                  <a:pt x="27" y="133"/>
                </a:lnTo>
                <a:lnTo>
                  <a:pt x="29" y="120"/>
                </a:lnTo>
                <a:lnTo>
                  <a:pt x="75" y="174"/>
                </a:lnTo>
                <a:lnTo>
                  <a:pt x="80" y="178"/>
                </a:lnTo>
                <a:lnTo>
                  <a:pt x="85" y="179"/>
                </a:lnTo>
                <a:lnTo>
                  <a:pt x="167" y="179"/>
                </a:lnTo>
                <a:lnTo>
                  <a:pt x="171" y="178"/>
                </a:lnTo>
                <a:lnTo>
                  <a:pt x="175" y="174"/>
                </a:lnTo>
                <a:lnTo>
                  <a:pt x="178" y="171"/>
                </a:lnTo>
                <a:lnTo>
                  <a:pt x="180" y="166"/>
                </a:lnTo>
                <a:lnTo>
                  <a:pt x="180" y="85"/>
                </a:lnTo>
                <a:lnTo>
                  <a:pt x="178" y="82"/>
                </a:lnTo>
                <a:lnTo>
                  <a:pt x="177" y="80"/>
                </a:lnTo>
                <a:lnTo>
                  <a:pt x="176" y="77"/>
                </a:lnTo>
                <a:lnTo>
                  <a:pt x="174" y="74"/>
                </a:lnTo>
                <a:lnTo>
                  <a:pt x="119" y="28"/>
                </a:lnTo>
                <a:lnTo>
                  <a:pt x="133" y="26"/>
                </a:lnTo>
                <a:lnTo>
                  <a:pt x="147" y="26"/>
                </a:lnTo>
                <a:lnTo>
                  <a:pt x="161" y="27"/>
                </a:lnTo>
                <a:lnTo>
                  <a:pt x="175" y="30"/>
                </a:lnTo>
                <a:lnTo>
                  <a:pt x="188" y="36"/>
                </a:lnTo>
                <a:lnTo>
                  <a:pt x="201" y="42"/>
                </a:lnTo>
                <a:lnTo>
                  <a:pt x="213" y="50"/>
                </a:lnTo>
                <a:lnTo>
                  <a:pt x="224" y="59"/>
                </a:lnTo>
                <a:lnTo>
                  <a:pt x="230" y="66"/>
                </a:lnTo>
                <a:lnTo>
                  <a:pt x="235" y="72"/>
                </a:lnTo>
                <a:lnTo>
                  <a:pt x="240" y="80"/>
                </a:lnTo>
                <a:lnTo>
                  <a:pt x="244" y="87"/>
                </a:lnTo>
                <a:lnTo>
                  <a:pt x="248" y="95"/>
                </a:lnTo>
                <a:lnTo>
                  <a:pt x="251" y="102"/>
                </a:lnTo>
                <a:lnTo>
                  <a:pt x="254" y="111"/>
                </a:lnTo>
                <a:lnTo>
                  <a:pt x="256" y="120"/>
                </a:lnTo>
                <a:lnTo>
                  <a:pt x="257" y="127"/>
                </a:lnTo>
                <a:lnTo>
                  <a:pt x="258" y="136"/>
                </a:lnTo>
                <a:lnTo>
                  <a:pt x="258" y="144"/>
                </a:lnTo>
                <a:lnTo>
                  <a:pt x="257" y="153"/>
                </a:lnTo>
                <a:lnTo>
                  <a:pt x="256" y="161"/>
                </a:lnTo>
                <a:lnTo>
                  <a:pt x="254" y="170"/>
                </a:lnTo>
                <a:lnTo>
                  <a:pt x="251" y="179"/>
                </a:lnTo>
                <a:lnTo>
                  <a:pt x="248" y="187"/>
                </a:lnTo>
                <a:lnTo>
                  <a:pt x="247" y="190"/>
                </a:lnTo>
                <a:lnTo>
                  <a:pt x="247" y="194"/>
                </a:lnTo>
                <a:lnTo>
                  <a:pt x="249" y="198"/>
                </a:lnTo>
                <a:lnTo>
                  <a:pt x="251" y="201"/>
                </a:lnTo>
                <a:lnTo>
                  <a:pt x="362" y="312"/>
                </a:lnTo>
                <a:lnTo>
                  <a:pt x="312" y="361"/>
                </a:lnTo>
                <a:lnTo>
                  <a:pt x="201" y="251"/>
                </a:lnTo>
                <a:close/>
                <a:moveTo>
                  <a:pt x="719" y="518"/>
                </a:moveTo>
                <a:lnTo>
                  <a:pt x="711" y="511"/>
                </a:lnTo>
                <a:lnTo>
                  <a:pt x="703" y="505"/>
                </a:lnTo>
                <a:lnTo>
                  <a:pt x="695" y="500"/>
                </a:lnTo>
                <a:lnTo>
                  <a:pt x="686" y="494"/>
                </a:lnTo>
                <a:lnTo>
                  <a:pt x="678" y="490"/>
                </a:lnTo>
                <a:lnTo>
                  <a:pt x="669" y="486"/>
                </a:lnTo>
                <a:lnTo>
                  <a:pt x="659" y="482"/>
                </a:lnTo>
                <a:lnTo>
                  <a:pt x="650" y="480"/>
                </a:lnTo>
                <a:lnTo>
                  <a:pt x="640" y="478"/>
                </a:lnTo>
                <a:lnTo>
                  <a:pt x="630" y="477"/>
                </a:lnTo>
                <a:lnTo>
                  <a:pt x="621" y="477"/>
                </a:lnTo>
                <a:lnTo>
                  <a:pt x="611" y="477"/>
                </a:lnTo>
                <a:lnTo>
                  <a:pt x="601" y="478"/>
                </a:lnTo>
                <a:lnTo>
                  <a:pt x="592" y="479"/>
                </a:lnTo>
                <a:lnTo>
                  <a:pt x="581" y="482"/>
                </a:lnTo>
                <a:lnTo>
                  <a:pt x="571" y="485"/>
                </a:lnTo>
                <a:lnTo>
                  <a:pt x="466" y="380"/>
                </a:lnTo>
                <a:lnTo>
                  <a:pt x="571" y="275"/>
                </a:lnTo>
                <a:lnTo>
                  <a:pt x="583" y="278"/>
                </a:lnTo>
                <a:lnTo>
                  <a:pt x="595" y="281"/>
                </a:lnTo>
                <a:lnTo>
                  <a:pt x="607" y="282"/>
                </a:lnTo>
                <a:lnTo>
                  <a:pt x="619" y="283"/>
                </a:lnTo>
                <a:lnTo>
                  <a:pt x="633" y="282"/>
                </a:lnTo>
                <a:lnTo>
                  <a:pt x="647" y="280"/>
                </a:lnTo>
                <a:lnTo>
                  <a:pt x="661" y="276"/>
                </a:lnTo>
                <a:lnTo>
                  <a:pt x="673" y="272"/>
                </a:lnTo>
                <a:lnTo>
                  <a:pt x="685" y="267"/>
                </a:lnTo>
                <a:lnTo>
                  <a:pt x="697" y="259"/>
                </a:lnTo>
                <a:lnTo>
                  <a:pt x="708" y="252"/>
                </a:lnTo>
                <a:lnTo>
                  <a:pt x="719" y="242"/>
                </a:lnTo>
                <a:lnTo>
                  <a:pt x="726" y="233"/>
                </a:lnTo>
                <a:lnTo>
                  <a:pt x="732" y="225"/>
                </a:lnTo>
                <a:lnTo>
                  <a:pt x="739" y="216"/>
                </a:lnTo>
                <a:lnTo>
                  <a:pt x="744" y="208"/>
                </a:lnTo>
                <a:lnTo>
                  <a:pt x="749" y="198"/>
                </a:lnTo>
                <a:lnTo>
                  <a:pt x="752" y="188"/>
                </a:lnTo>
                <a:lnTo>
                  <a:pt x="755" y="179"/>
                </a:lnTo>
                <a:lnTo>
                  <a:pt x="757" y="169"/>
                </a:lnTo>
                <a:lnTo>
                  <a:pt x="759" y="159"/>
                </a:lnTo>
                <a:lnTo>
                  <a:pt x="760" y="150"/>
                </a:lnTo>
                <a:lnTo>
                  <a:pt x="760" y="139"/>
                </a:lnTo>
                <a:lnTo>
                  <a:pt x="759" y="129"/>
                </a:lnTo>
                <a:lnTo>
                  <a:pt x="758" y="118"/>
                </a:lnTo>
                <a:lnTo>
                  <a:pt x="756" y="109"/>
                </a:lnTo>
                <a:lnTo>
                  <a:pt x="753" y="99"/>
                </a:lnTo>
                <a:lnTo>
                  <a:pt x="749" y="89"/>
                </a:lnTo>
                <a:lnTo>
                  <a:pt x="747" y="86"/>
                </a:lnTo>
                <a:lnTo>
                  <a:pt x="745" y="84"/>
                </a:lnTo>
                <a:lnTo>
                  <a:pt x="742" y="82"/>
                </a:lnTo>
                <a:lnTo>
                  <a:pt x="739" y="81"/>
                </a:lnTo>
                <a:lnTo>
                  <a:pt x="736" y="81"/>
                </a:lnTo>
                <a:lnTo>
                  <a:pt x="732" y="82"/>
                </a:lnTo>
                <a:lnTo>
                  <a:pt x="729" y="83"/>
                </a:lnTo>
                <a:lnTo>
                  <a:pt x="727" y="85"/>
                </a:lnTo>
                <a:lnTo>
                  <a:pt x="670" y="153"/>
                </a:lnTo>
                <a:lnTo>
                  <a:pt x="612" y="153"/>
                </a:lnTo>
                <a:lnTo>
                  <a:pt x="612" y="91"/>
                </a:lnTo>
                <a:lnTo>
                  <a:pt x="678" y="33"/>
                </a:lnTo>
                <a:lnTo>
                  <a:pt x="680" y="30"/>
                </a:lnTo>
                <a:lnTo>
                  <a:pt x="681" y="27"/>
                </a:lnTo>
                <a:lnTo>
                  <a:pt x="682" y="25"/>
                </a:lnTo>
                <a:lnTo>
                  <a:pt x="682" y="22"/>
                </a:lnTo>
                <a:lnTo>
                  <a:pt x="681" y="18"/>
                </a:lnTo>
                <a:lnTo>
                  <a:pt x="679" y="15"/>
                </a:lnTo>
                <a:lnTo>
                  <a:pt x="677" y="13"/>
                </a:lnTo>
                <a:lnTo>
                  <a:pt x="674" y="11"/>
                </a:lnTo>
                <a:lnTo>
                  <a:pt x="661" y="7"/>
                </a:lnTo>
                <a:lnTo>
                  <a:pt x="647" y="3"/>
                </a:lnTo>
                <a:lnTo>
                  <a:pt x="633" y="0"/>
                </a:lnTo>
                <a:lnTo>
                  <a:pt x="619" y="0"/>
                </a:lnTo>
                <a:lnTo>
                  <a:pt x="605" y="0"/>
                </a:lnTo>
                <a:lnTo>
                  <a:pt x="591" y="3"/>
                </a:lnTo>
                <a:lnTo>
                  <a:pt x="578" y="6"/>
                </a:lnTo>
                <a:lnTo>
                  <a:pt x="565" y="11"/>
                </a:lnTo>
                <a:lnTo>
                  <a:pt x="552" y="16"/>
                </a:lnTo>
                <a:lnTo>
                  <a:pt x="540" y="24"/>
                </a:lnTo>
                <a:lnTo>
                  <a:pt x="530" y="33"/>
                </a:lnTo>
                <a:lnTo>
                  <a:pt x="519" y="42"/>
                </a:lnTo>
                <a:lnTo>
                  <a:pt x="512" y="50"/>
                </a:lnTo>
                <a:lnTo>
                  <a:pt x="506" y="57"/>
                </a:lnTo>
                <a:lnTo>
                  <a:pt x="499" y="65"/>
                </a:lnTo>
                <a:lnTo>
                  <a:pt x="495" y="73"/>
                </a:lnTo>
                <a:lnTo>
                  <a:pt x="491" y="82"/>
                </a:lnTo>
                <a:lnTo>
                  <a:pt x="487" y="92"/>
                </a:lnTo>
                <a:lnTo>
                  <a:pt x="483" y="101"/>
                </a:lnTo>
                <a:lnTo>
                  <a:pt x="481" y="110"/>
                </a:lnTo>
                <a:lnTo>
                  <a:pt x="479" y="120"/>
                </a:lnTo>
                <a:lnTo>
                  <a:pt x="478" y="129"/>
                </a:lnTo>
                <a:lnTo>
                  <a:pt x="478" y="140"/>
                </a:lnTo>
                <a:lnTo>
                  <a:pt x="478" y="150"/>
                </a:lnTo>
                <a:lnTo>
                  <a:pt x="479" y="159"/>
                </a:lnTo>
                <a:lnTo>
                  <a:pt x="480" y="169"/>
                </a:lnTo>
                <a:lnTo>
                  <a:pt x="482" y="179"/>
                </a:lnTo>
                <a:lnTo>
                  <a:pt x="486" y="188"/>
                </a:lnTo>
                <a:lnTo>
                  <a:pt x="380" y="293"/>
                </a:lnTo>
                <a:lnTo>
                  <a:pt x="275" y="188"/>
                </a:lnTo>
                <a:lnTo>
                  <a:pt x="278" y="179"/>
                </a:lnTo>
                <a:lnTo>
                  <a:pt x="280" y="169"/>
                </a:lnTo>
                <a:lnTo>
                  <a:pt x="282" y="159"/>
                </a:lnTo>
                <a:lnTo>
                  <a:pt x="283" y="150"/>
                </a:lnTo>
                <a:lnTo>
                  <a:pt x="283" y="140"/>
                </a:lnTo>
                <a:lnTo>
                  <a:pt x="283" y="129"/>
                </a:lnTo>
                <a:lnTo>
                  <a:pt x="282" y="120"/>
                </a:lnTo>
                <a:lnTo>
                  <a:pt x="279" y="110"/>
                </a:lnTo>
                <a:lnTo>
                  <a:pt x="277" y="101"/>
                </a:lnTo>
                <a:lnTo>
                  <a:pt x="274" y="92"/>
                </a:lnTo>
                <a:lnTo>
                  <a:pt x="270" y="82"/>
                </a:lnTo>
                <a:lnTo>
                  <a:pt x="265" y="73"/>
                </a:lnTo>
                <a:lnTo>
                  <a:pt x="261" y="65"/>
                </a:lnTo>
                <a:lnTo>
                  <a:pt x="255" y="57"/>
                </a:lnTo>
                <a:lnTo>
                  <a:pt x="248" y="50"/>
                </a:lnTo>
                <a:lnTo>
                  <a:pt x="242" y="42"/>
                </a:lnTo>
                <a:lnTo>
                  <a:pt x="234" y="35"/>
                </a:lnTo>
                <a:lnTo>
                  <a:pt x="226" y="28"/>
                </a:lnTo>
                <a:lnTo>
                  <a:pt x="217" y="22"/>
                </a:lnTo>
                <a:lnTo>
                  <a:pt x="209" y="16"/>
                </a:lnTo>
                <a:lnTo>
                  <a:pt x="199" y="12"/>
                </a:lnTo>
                <a:lnTo>
                  <a:pt x="189" y="9"/>
                </a:lnTo>
                <a:lnTo>
                  <a:pt x="180" y="6"/>
                </a:lnTo>
                <a:lnTo>
                  <a:pt x="170" y="4"/>
                </a:lnTo>
                <a:lnTo>
                  <a:pt x="160" y="1"/>
                </a:lnTo>
                <a:lnTo>
                  <a:pt x="149" y="0"/>
                </a:lnTo>
                <a:lnTo>
                  <a:pt x="140" y="0"/>
                </a:lnTo>
                <a:lnTo>
                  <a:pt x="130" y="1"/>
                </a:lnTo>
                <a:lnTo>
                  <a:pt x="119" y="3"/>
                </a:lnTo>
                <a:lnTo>
                  <a:pt x="110" y="5"/>
                </a:lnTo>
                <a:lnTo>
                  <a:pt x="99" y="8"/>
                </a:lnTo>
                <a:lnTo>
                  <a:pt x="89" y="11"/>
                </a:lnTo>
                <a:lnTo>
                  <a:pt x="86" y="13"/>
                </a:lnTo>
                <a:lnTo>
                  <a:pt x="84" y="15"/>
                </a:lnTo>
                <a:lnTo>
                  <a:pt x="83" y="19"/>
                </a:lnTo>
                <a:lnTo>
                  <a:pt x="82" y="22"/>
                </a:lnTo>
                <a:lnTo>
                  <a:pt x="82" y="25"/>
                </a:lnTo>
                <a:lnTo>
                  <a:pt x="82" y="27"/>
                </a:lnTo>
                <a:lnTo>
                  <a:pt x="84" y="30"/>
                </a:lnTo>
                <a:lnTo>
                  <a:pt x="86" y="33"/>
                </a:lnTo>
                <a:lnTo>
                  <a:pt x="154" y="91"/>
                </a:lnTo>
                <a:lnTo>
                  <a:pt x="154" y="153"/>
                </a:lnTo>
                <a:lnTo>
                  <a:pt x="91" y="153"/>
                </a:lnTo>
                <a:lnTo>
                  <a:pt x="34" y="85"/>
                </a:lnTo>
                <a:lnTo>
                  <a:pt x="31" y="83"/>
                </a:lnTo>
                <a:lnTo>
                  <a:pt x="28" y="82"/>
                </a:lnTo>
                <a:lnTo>
                  <a:pt x="25" y="81"/>
                </a:lnTo>
                <a:lnTo>
                  <a:pt x="22" y="81"/>
                </a:lnTo>
                <a:lnTo>
                  <a:pt x="18" y="82"/>
                </a:lnTo>
                <a:lnTo>
                  <a:pt x="16" y="84"/>
                </a:lnTo>
                <a:lnTo>
                  <a:pt x="13" y="86"/>
                </a:lnTo>
                <a:lnTo>
                  <a:pt x="12" y="89"/>
                </a:lnTo>
                <a:lnTo>
                  <a:pt x="8" y="99"/>
                </a:lnTo>
                <a:lnTo>
                  <a:pt x="6" y="109"/>
                </a:lnTo>
                <a:lnTo>
                  <a:pt x="3" y="120"/>
                </a:lnTo>
                <a:lnTo>
                  <a:pt x="1" y="129"/>
                </a:lnTo>
                <a:lnTo>
                  <a:pt x="1" y="140"/>
                </a:lnTo>
                <a:lnTo>
                  <a:pt x="1" y="150"/>
                </a:lnTo>
                <a:lnTo>
                  <a:pt x="1" y="160"/>
                </a:lnTo>
                <a:lnTo>
                  <a:pt x="3" y="170"/>
                </a:lnTo>
                <a:lnTo>
                  <a:pt x="6" y="181"/>
                </a:lnTo>
                <a:lnTo>
                  <a:pt x="9" y="190"/>
                </a:lnTo>
                <a:lnTo>
                  <a:pt x="13" y="200"/>
                </a:lnTo>
                <a:lnTo>
                  <a:pt x="17" y="209"/>
                </a:lnTo>
                <a:lnTo>
                  <a:pt x="23" y="218"/>
                </a:lnTo>
                <a:lnTo>
                  <a:pt x="28" y="227"/>
                </a:lnTo>
                <a:lnTo>
                  <a:pt x="35" y="236"/>
                </a:lnTo>
                <a:lnTo>
                  <a:pt x="42" y="243"/>
                </a:lnTo>
                <a:lnTo>
                  <a:pt x="50" y="249"/>
                </a:lnTo>
                <a:lnTo>
                  <a:pt x="57" y="256"/>
                </a:lnTo>
                <a:lnTo>
                  <a:pt x="66" y="261"/>
                </a:lnTo>
                <a:lnTo>
                  <a:pt x="74" y="267"/>
                </a:lnTo>
                <a:lnTo>
                  <a:pt x="83" y="271"/>
                </a:lnTo>
                <a:lnTo>
                  <a:pt x="91" y="275"/>
                </a:lnTo>
                <a:lnTo>
                  <a:pt x="101" y="278"/>
                </a:lnTo>
                <a:lnTo>
                  <a:pt x="111" y="281"/>
                </a:lnTo>
                <a:lnTo>
                  <a:pt x="120" y="282"/>
                </a:lnTo>
                <a:lnTo>
                  <a:pt x="130" y="283"/>
                </a:lnTo>
                <a:lnTo>
                  <a:pt x="140" y="284"/>
                </a:lnTo>
                <a:lnTo>
                  <a:pt x="149" y="284"/>
                </a:lnTo>
                <a:lnTo>
                  <a:pt x="159" y="283"/>
                </a:lnTo>
                <a:lnTo>
                  <a:pt x="170" y="281"/>
                </a:lnTo>
                <a:lnTo>
                  <a:pt x="180" y="278"/>
                </a:lnTo>
                <a:lnTo>
                  <a:pt x="189" y="275"/>
                </a:lnTo>
                <a:lnTo>
                  <a:pt x="294" y="380"/>
                </a:lnTo>
                <a:lnTo>
                  <a:pt x="189" y="485"/>
                </a:lnTo>
                <a:lnTo>
                  <a:pt x="177" y="481"/>
                </a:lnTo>
                <a:lnTo>
                  <a:pt x="166" y="479"/>
                </a:lnTo>
                <a:lnTo>
                  <a:pt x="154" y="478"/>
                </a:lnTo>
                <a:lnTo>
                  <a:pt x="142" y="477"/>
                </a:lnTo>
                <a:lnTo>
                  <a:pt x="128" y="478"/>
                </a:lnTo>
                <a:lnTo>
                  <a:pt x="114" y="480"/>
                </a:lnTo>
                <a:lnTo>
                  <a:pt x="101" y="484"/>
                </a:lnTo>
                <a:lnTo>
                  <a:pt x="88" y="488"/>
                </a:lnTo>
                <a:lnTo>
                  <a:pt x="75" y="494"/>
                </a:lnTo>
                <a:lnTo>
                  <a:pt x="64" y="501"/>
                </a:lnTo>
                <a:lnTo>
                  <a:pt x="53" y="509"/>
                </a:lnTo>
                <a:lnTo>
                  <a:pt x="42" y="518"/>
                </a:lnTo>
                <a:lnTo>
                  <a:pt x="35" y="526"/>
                </a:lnTo>
                <a:lnTo>
                  <a:pt x="28" y="535"/>
                </a:lnTo>
                <a:lnTo>
                  <a:pt x="22" y="544"/>
                </a:lnTo>
                <a:lnTo>
                  <a:pt x="17" y="552"/>
                </a:lnTo>
                <a:lnTo>
                  <a:pt x="12" y="562"/>
                </a:lnTo>
                <a:lnTo>
                  <a:pt x="9" y="572"/>
                </a:lnTo>
                <a:lnTo>
                  <a:pt x="6" y="581"/>
                </a:lnTo>
                <a:lnTo>
                  <a:pt x="3" y="592"/>
                </a:lnTo>
                <a:lnTo>
                  <a:pt x="1" y="602"/>
                </a:lnTo>
                <a:lnTo>
                  <a:pt x="1" y="612"/>
                </a:lnTo>
                <a:lnTo>
                  <a:pt x="0" y="622"/>
                </a:lnTo>
                <a:lnTo>
                  <a:pt x="1" y="633"/>
                </a:lnTo>
                <a:lnTo>
                  <a:pt x="2" y="642"/>
                </a:lnTo>
                <a:lnTo>
                  <a:pt x="6" y="653"/>
                </a:lnTo>
                <a:lnTo>
                  <a:pt x="8" y="663"/>
                </a:lnTo>
                <a:lnTo>
                  <a:pt x="12" y="674"/>
                </a:lnTo>
                <a:lnTo>
                  <a:pt x="13" y="676"/>
                </a:lnTo>
                <a:lnTo>
                  <a:pt x="16" y="678"/>
                </a:lnTo>
                <a:lnTo>
                  <a:pt x="18" y="680"/>
                </a:lnTo>
                <a:lnTo>
                  <a:pt x="22" y="681"/>
                </a:lnTo>
                <a:lnTo>
                  <a:pt x="25" y="681"/>
                </a:lnTo>
                <a:lnTo>
                  <a:pt x="28" y="681"/>
                </a:lnTo>
                <a:lnTo>
                  <a:pt x="30" y="679"/>
                </a:lnTo>
                <a:lnTo>
                  <a:pt x="34" y="677"/>
                </a:lnTo>
                <a:lnTo>
                  <a:pt x="90" y="611"/>
                </a:lnTo>
                <a:lnTo>
                  <a:pt x="154" y="611"/>
                </a:lnTo>
                <a:lnTo>
                  <a:pt x="154" y="669"/>
                </a:lnTo>
                <a:lnTo>
                  <a:pt x="86" y="727"/>
                </a:lnTo>
                <a:lnTo>
                  <a:pt x="84" y="729"/>
                </a:lnTo>
                <a:lnTo>
                  <a:pt x="82" y="733"/>
                </a:lnTo>
                <a:lnTo>
                  <a:pt x="82" y="735"/>
                </a:lnTo>
                <a:lnTo>
                  <a:pt x="82" y="738"/>
                </a:lnTo>
                <a:lnTo>
                  <a:pt x="83" y="742"/>
                </a:lnTo>
                <a:lnTo>
                  <a:pt x="84" y="744"/>
                </a:lnTo>
                <a:lnTo>
                  <a:pt x="86" y="747"/>
                </a:lnTo>
                <a:lnTo>
                  <a:pt x="89" y="749"/>
                </a:lnTo>
                <a:lnTo>
                  <a:pt x="102" y="753"/>
                </a:lnTo>
                <a:lnTo>
                  <a:pt x="116" y="757"/>
                </a:lnTo>
                <a:lnTo>
                  <a:pt x="130" y="759"/>
                </a:lnTo>
                <a:lnTo>
                  <a:pt x="144" y="759"/>
                </a:lnTo>
                <a:lnTo>
                  <a:pt x="144" y="759"/>
                </a:lnTo>
                <a:lnTo>
                  <a:pt x="158" y="759"/>
                </a:lnTo>
                <a:lnTo>
                  <a:pt x="171" y="757"/>
                </a:lnTo>
                <a:lnTo>
                  <a:pt x="185" y="754"/>
                </a:lnTo>
                <a:lnTo>
                  <a:pt x="198" y="749"/>
                </a:lnTo>
                <a:lnTo>
                  <a:pt x="210" y="743"/>
                </a:lnTo>
                <a:lnTo>
                  <a:pt x="221" y="736"/>
                </a:lnTo>
                <a:lnTo>
                  <a:pt x="232" y="727"/>
                </a:lnTo>
                <a:lnTo>
                  <a:pt x="243" y="718"/>
                </a:lnTo>
                <a:lnTo>
                  <a:pt x="249" y="710"/>
                </a:lnTo>
                <a:lnTo>
                  <a:pt x="256" y="703"/>
                </a:lnTo>
                <a:lnTo>
                  <a:pt x="261" y="695"/>
                </a:lnTo>
                <a:lnTo>
                  <a:pt x="266" y="686"/>
                </a:lnTo>
                <a:lnTo>
                  <a:pt x="271" y="678"/>
                </a:lnTo>
                <a:lnTo>
                  <a:pt x="275" y="668"/>
                </a:lnTo>
                <a:lnTo>
                  <a:pt x="278" y="660"/>
                </a:lnTo>
                <a:lnTo>
                  <a:pt x="280" y="650"/>
                </a:lnTo>
                <a:lnTo>
                  <a:pt x="282" y="640"/>
                </a:lnTo>
                <a:lnTo>
                  <a:pt x="283" y="631"/>
                </a:lnTo>
                <a:lnTo>
                  <a:pt x="284" y="621"/>
                </a:lnTo>
                <a:lnTo>
                  <a:pt x="283" y="611"/>
                </a:lnTo>
                <a:lnTo>
                  <a:pt x="283" y="602"/>
                </a:lnTo>
                <a:lnTo>
                  <a:pt x="280" y="591"/>
                </a:lnTo>
                <a:lnTo>
                  <a:pt x="278" y="581"/>
                </a:lnTo>
                <a:lnTo>
                  <a:pt x="275" y="572"/>
                </a:lnTo>
                <a:lnTo>
                  <a:pt x="380" y="466"/>
                </a:lnTo>
                <a:lnTo>
                  <a:pt x="486" y="572"/>
                </a:lnTo>
                <a:lnTo>
                  <a:pt x="482" y="581"/>
                </a:lnTo>
                <a:lnTo>
                  <a:pt x="480" y="591"/>
                </a:lnTo>
                <a:lnTo>
                  <a:pt x="479" y="601"/>
                </a:lnTo>
                <a:lnTo>
                  <a:pt x="478" y="610"/>
                </a:lnTo>
                <a:lnTo>
                  <a:pt x="478" y="620"/>
                </a:lnTo>
                <a:lnTo>
                  <a:pt x="478" y="631"/>
                </a:lnTo>
                <a:lnTo>
                  <a:pt x="479" y="640"/>
                </a:lnTo>
                <a:lnTo>
                  <a:pt x="481" y="650"/>
                </a:lnTo>
                <a:lnTo>
                  <a:pt x="483" y="659"/>
                </a:lnTo>
                <a:lnTo>
                  <a:pt x="487" y="668"/>
                </a:lnTo>
                <a:lnTo>
                  <a:pt x="491" y="678"/>
                </a:lnTo>
                <a:lnTo>
                  <a:pt x="495" y="686"/>
                </a:lnTo>
                <a:lnTo>
                  <a:pt x="501" y="695"/>
                </a:lnTo>
                <a:lnTo>
                  <a:pt x="506" y="703"/>
                </a:lnTo>
                <a:lnTo>
                  <a:pt x="512" y="710"/>
                </a:lnTo>
                <a:lnTo>
                  <a:pt x="519" y="718"/>
                </a:lnTo>
                <a:lnTo>
                  <a:pt x="530" y="727"/>
                </a:lnTo>
                <a:lnTo>
                  <a:pt x="541" y="736"/>
                </a:lnTo>
                <a:lnTo>
                  <a:pt x="553" y="743"/>
                </a:lnTo>
                <a:lnTo>
                  <a:pt x="565" y="749"/>
                </a:lnTo>
                <a:lnTo>
                  <a:pt x="578" y="754"/>
                </a:lnTo>
                <a:lnTo>
                  <a:pt x="592" y="757"/>
                </a:lnTo>
                <a:lnTo>
                  <a:pt x="605" y="759"/>
                </a:lnTo>
                <a:lnTo>
                  <a:pt x="619" y="759"/>
                </a:lnTo>
                <a:lnTo>
                  <a:pt x="633" y="759"/>
                </a:lnTo>
                <a:lnTo>
                  <a:pt x="647" y="757"/>
                </a:lnTo>
                <a:lnTo>
                  <a:pt x="661" y="753"/>
                </a:lnTo>
                <a:lnTo>
                  <a:pt x="674" y="749"/>
                </a:lnTo>
                <a:lnTo>
                  <a:pt x="677" y="747"/>
                </a:lnTo>
                <a:lnTo>
                  <a:pt x="679" y="744"/>
                </a:lnTo>
                <a:lnTo>
                  <a:pt x="681" y="742"/>
                </a:lnTo>
                <a:lnTo>
                  <a:pt x="682" y="738"/>
                </a:lnTo>
                <a:lnTo>
                  <a:pt x="682" y="735"/>
                </a:lnTo>
                <a:lnTo>
                  <a:pt x="681" y="733"/>
                </a:lnTo>
                <a:lnTo>
                  <a:pt x="680" y="729"/>
                </a:lnTo>
                <a:lnTo>
                  <a:pt x="678" y="727"/>
                </a:lnTo>
                <a:lnTo>
                  <a:pt x="612" y="669"/>
                </a:lnTo>
                <a:lnTo>
                  <a:pt x="612" y="611"/>
                </a:lnTo>
                <a:lnTo>
                  <a:pt x="670" y="611"/>
                </a:lnTo>
                <a:lnTo>
                  <a:pt x="727" y="677"/>
                </a:lnTo>
                <a:lnTo>
                  <a:pt x="730" y="679"/>
                </a:lnTo>
                <a:lnTo>
                  <a:pt x="732" y="681"/>
                </a:lnTo>
                <a:lnTo>
                  <a:pt x="736" y="681"/>
                </a:lnTo>
                <a:lnTo>
                  <a:pt x="739" y="681"/>
                </a:lnTo>
                <a:lnTo>
                  <a:pt x="742" y="680"/>
                </a:lnTo>
                <a:lnTo>
                  <a:pt x="745" y="678"/>
                </a:lnTo>
                <a:lnTo>
                  <a:pt x="747" y="676"/>
                </a:lnTo>
                <a:lnTo>
                  <a:pt x="749" y="674"/>
                </a:lnTo>
                <a:lnTo>
                  <a:pt x="753" y="663"/>
                </a:lnTo>
                <a:lnTo>
                  <a:pt x="756" y="653"/>
                </a:lnTo>
                <a:lnTo>
                  <a:pt x="758" y="642"/>
                </a:lnTo>
                <a:lnTo>
                  <a:pt x="759" y="633"/>
                </a:lnTo>
                <a:lnTo>
                  <a:pt x="760" y="622"/>
                </a:lnTo>
                <a:lnTo>
                  <a:pt x="760" y="612"/>
                </a:lnTo>
                <a:lnTo>
                  <a:pt x="759" y="602"/>
                </a:lnTo>
                <a:lnTo>
                  <a:pt x="757" y="592"/>
                </a:lnTo>
                <a:lnTo>
                  <a:pt x="755" y="581"/>
                </a:lnTo>
                <a:lnTo>
                  <a:pt x="752" y="572"/>
                </a:lnTo>
                <a:lnTo>
                  <a:pt x="749" y="562"/>
                </a:lnTo>
                <a:lnTo>
                  <a:pt x="744" y="552"/>
                </a:lnTo>
                <a:lnTo>
                  <a:pt x="739" y="544"/>
                </a:lnTo>
                <a:lnTo>
                  <a:pt x="732" y="535"/>
                </a:lnTo>
                <a:lnTo>
                  <a:pt x="726" y="526"/>
                </a:lnTo>
                <a:lnTo>
                  <a:pt x="719" y="518"/>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Rounded Rectangle 13"/>
          <p:cNvSpPr/>
          <p:nvPr/>
        </p:nvSpPr>
        <p:spPr>
          <a:xfrm>
            <a:off x="4246265" y="1755392"/>
            <a:ext cx="2125026" cy="480359"/>
          </a:xfrm>
          <a:prstGeom prst="roundRect">
            <a:avLst>
              <a:gd name="adj" fmla="val 50000"/>
            </a:avLst>
          </a:prstGeom>
          <a:gradFill>
            <a:gsLst>
              <a:gs pos="52000">
                <a:srgbClr val="8D5632">
                  <a:lumMod val="99000"/>
                  <a:lumOff val="1000"/>
                </a:srgbClr>
              </a:gs>
              <a:gs pos="0">
                <a:srgbClr val="FC7B01"/>
              </a:gs>
              <a:gs pos="100000">
                <a:srgbClr val="1D3164"/>
              </a:gs>
            </a:gsLst>
            <a:path path="circle">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9" name="TextBox 18"/>
          <p:cNvSpPr txBox="1"/>
          <p:nvPr/>
        </p:nvSpPr>
        <p:spPr>
          <a:xfrm>
            <a:off x="4395429" y="1880155"/>
            <a:ext cx="1823580" cy="184666"/>
          </a:xfrm>
          <a:prstGeom prst="rect">
            <a:avLst/>
          </a:prstGeom>
          <a:noFill/>
        </p:spPr>
        <p:txBody>
          <a:bodyPr wrap="square" lIns="0" tIns="0" rIns="0" bIns="0" rtlCol="0">
            <a:spAutoFit/>
          </a:bodyPr>
          <a:lstStyle>
            <a:defPPr>
              <a:defRPr lang="en-US"/>
            </a:defPPr>
            <a:lvl1pPr>
              <a:defRPr sz="2000">
                <a:solidFill>
                  <a:schemeClr val="bg1"/>
                </a:solidFill>
                <a:latin typeface="Segoe UI Semilight" panose="020B0402040204020203" pitchFamily="34" charset="0"/>
                <a:cs typeface="Segoe UI Semilight" panose="020B0402040204020203" pitchFamily="34" charset="0"/>
              </a:defRPr>
            </a:lvl1pPr>
          </a:lstStyle>
          <a:p>
            <a:r>
              <a:rPr lang="en-US" sz="1200" dirty="0"/>
              <a:t>Effect of Wall Orientation </a:t>
            </a:r>
          </a:p>
        </p:txBody>
      </p:sp>
      <p:sp>
        <p:nvSpPr>
          <p:cNvPr id="155" name="Oval 154"/>
          <p:cNvSpPr/>
          <p:nvPr/>
        </p:nvSpPr>
        <p:spPr>
          <a:xfrm>
            <a:off x="3883536" y="1819574"/>
            <a:ext cx="351997" cy="351997"/>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2" name="Rounded Rectangle 101"/>
          <p:cNvSpPr/>
          <p:nvPr/>
        </p:nvSpPr>
        <p:spPr>
          <a:xfrm>
            <a:off x="3859782" y="4635470"/>
            <a:ext cx="1898107" cy="583334"/>
          </a:xfrm>
          <a:prstGeom prst="roundRect">
            <a:avLst>
              <a:gd name="adj" fmla="val 50000"/>
            </a:avLst>
          </a:prstGeom>
          <a:gradFill>
            <a:gsLst>
              <a:gs pos="52000">
                <a:srgbClr val="8D5632">
                  <a:lumMod val="99000"/>
                  <a:lumOff val="1000"/>
                </a:srgbClr>
              </a:gs>
              <a:gs pos="0">
                <a:srgbClr val="FC7B01"/>
              </a:gs>
              <a:gs pos="100000">
                <a:srgbClr val="1D3164"/>
              </a:gs>
            </a:gsLst>
            <a:path path="circle">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a:t>Saving Energy and Payback Period: </a:t>
            </a:r>
            <a:endParaRPr lang="en-US" sz="1350" dirty="0"/>
          </a:p>
        </p:txBody>
      </p:sp>
      <p:sp>
        <p:nvSpPr>
          <p:cNvPr id="66" name="Freeform 209"/>
          <p:cNvSpPr>
            <a:spLocks noEditPoints="1"/>
          </p:cNvSpPr>
          <p:nvPr/>
        </p:nvSpPr>
        <p:spPr bwMode="auto">
          <a:xfrm>
            <a:off x="6504012" y="2913904"/>
            <a:ext cx="161911" cy="140442"/>
          </a:xfrm>
          <a:custGeom>
            <a:avLst/>
            <a:gdLst>
              <a:gd name="T0" fmla="*/ 872 w 905"/>
              <a:gd name="T1" fmla="*/ 701 h 784"/>
              <a:gd name="T2" fmla="*/ 858 w 905"/>
              <a:gd name="T3" fmla="*/ 727 h 784"/>
              <a:gd name="T4" fmla="*/ 835 w 905"/>
              <a:gd name="T5" fmla="*/ 745 h 784"/>
              <a:gd name="T6" fmla="*/ 808 w 905"/>
              <a:gd name="T7" fmla="*/ 754 h 784"/>
              <a:gd name="T8" fmla="*/ 799 w 905"/>
              <a:gd name="T9" fmla="*/ 181 h 784"/>
              <a:gd name="T10" fmla="*/ 829 w 905"/>
              <a:gd name="T11" fmla="*/ 187 h 784"/>
              <a:gd name="T12" fmla="*/ 853 w 905"/>
              <a:gd name="T13" fmla="*/ 203 h 784"/>
              <a:gd name="T14" fmla="*/ 869 w 905"/>
              <a:gd name="T15" fmla="*/ 227 h 784"/>
              <a:gd name="T16" fmla="*/ 875 w 905"/>
              <a:gd name="T17" fmla="*/ 256 h 784"/>
              <a:gd name="T18" fmla="*/ 30 w 905"/>
              <a:gd name="T19" fmla="*/ 248 h 784"/>
              <a:gd name="T20" fmla="*/ 39 w 905"/>
              <a:gd name="T21" fmla="*/ 220 h 784"/>
              <a:gd name="T22" fmla="*/ 57 w 905"/>
              <a:gd name="T23" fmla="*/ 198 h 784"/>
              <a:gd name="T24" fmla="*/ 83 w 905"/>
              <a:gd name="T25" fmla="*/ 184 h 784"/>
              <a:gd name="T26" fmla="*/ 151 w 905"/>
              <a:gd name="T27" fmla="*/ 181 h 784"/>
              <a:gd name="T28" fmla="*/ 90 w 905"/>
              <a:gd name="T29" fmla="*/ 752 h 784"/>
              <a:gd name="T30" fmla="*/ 63 w 905"/>
              <a:gd name="T31" fmla="*/ 741 h 784"/>
              <a:gd name="T32" fmla="*/ 43 w 905"/>
              <a:gd name="T33" fmla="*/ 720 h 784"/>
              <a:gd name="T34" fmla="*/ 31 w 905"/>
              <a:gd name="T35" fmla="*/ 694 h 784"/>
              <a:gd name="T36" fmla="*/ 332 w 905"/>
              <a:gd name="T37" fmla="*/ 84 h 784"/>
              <a:gd name="T38" fmla="*/ 339 w 905"/>
              <a:gd name="T39" fmla="*/ 62 h 784"/>
              <a:gd name="T40" fmla="*/ 354 w 905"/>
              <a:gd name="T41" fmla="*/ 44 h 784"/>
              <a:gd name="T42" fmla="*/ 374 w 905"/>
              <a:gd name="T43" fmla="*/ 33 h 784"/>
              <a:gd name="T44" fmla="*/ 513 w 905"/>
              <a:gd name="T45" fmla="*/ 30 h 784"/>
              <a:gd name="T46" fmla="*/ 537 w 905"/>
              <a:gd name="T47" fmla="*/ 34 h 784"/>
              <a:gd name="T48" fmla="*/ 556 w 905"/>
              <a:gd name="T49" fmla="*/ 48 h 784"/>
              <a:gd name="T50" fmla="*/ 569 w 905"/>
              <a:gd name="T51" fmla="*/ 66 h 784"/>
              <a:gd name="T52" fmla="*/ 573 w 905"/>
              <a:gd name="T53" fmla="*/ 90 h 784"/>
              <a:gd name="T54" fmla="*/ 633 w 905"/>
              <a:gd name="T55" fmla="*/ 181 h 784"/>
              <a:gd name="T56" fmla="*/ 633 w 905"/>
              <a:gd name="T57" fmla="*/ 181 h 784"/>
              <a:gd name="T58" fmla="*/ 271 w 905"/>
              <a:gd name="T59" fmla="*/ 181 h 784"/>
              <a:gd name="T60" fmla="*/ 603 w 905"/>
              <a:gd name="T61" fmla="*/ 754 h 784"/>
              <a:gd name="T62" fmla="*/ 603 w 905"/>
              <a:gd name="T63" fmla="*/ 151 h 784"/>
              <a:gd name="T64" fmla="*/ 599 w 905"/>
              <a:gd name="T65" fmla="*/ 63 h 784"/>
              <a:gd name="T66" fmla="*/ 583 w 905"/>
              <a:gd name="T67" fmla="*/ 33 h 784"/>
              <a:gd name="T68" fmla="*/ 556 w 905"/>
              <a:gd name="T69" fmla="*/ 11 h 784"/>
              <a:gd name="T70" fmla="*/ 522 w 905"/>
              <a:gd name="T71" fmla="*/ 0 h 784"/>
              <a:gd name="T72" fmla="*/ 374 w 905"/>
              <a:gd name="T73" fmla="*/ 1 h 784"/>
              <a:gd name="T74" fmla="*/ 342 w 905"/>
              <a:gd name="T75" fmla="*/ 15 h 784"/>
              <a:gd name="T76" fmla="*/ 317 w 905"/>
              <a:gd name="T77" fmla="*/ 39 h 784"/>
              <a:gd name="T78" fmla="*/ 303 w 905"/>
              <a:gd name="T79" fmla="*/ 72 h 784"/>
              <a:gd name="T80" fmla="*/ 105 w 905"/>
              <a:gd name="T81" fmla="*/ 151 h 784"/>
              <a:gd name="T82" fmla="*/ 65 w 905"/>
              <a:gd name="T83" fmla="*/ 159 h 784"/>
              <a:gd name="T84" fmla="*/ 31 w 905"/>
              <a:gd name="T85" fmla="*/ 182 h 784"/>
              <a:gd name="T86" fmla="*/ 8 w 905"/>
              <a:gd name="T87" fmla="*/ 215 h 784"/>
              <a:gd name="T88" fmla="*/ 0 w 905"/>
              <a:gd name="T89" fmla="*/ 256 h 784"/>
              <a:gd name="T90" fmla="*/ 5 w 905"/>
              <a:gd name="T91" fmla="*/ 710 h 784"/>
              <a:gd name="T92" fmla="*/ 24 w 905"/>
              <a:gd name="T93" fmla="*/ 746 h 784"/>
              <a:gd name="T94" fmla="*/ 55 w 905"/>
              <a:gd name="T95" fmla="*/ 772 h 784"/>
              <a:gd name="T96" fmla="*/ 95 w 905"/>
              <a:gd name="T97" fmla="*/ 784 h 784"/>
              <a:gd name="T98" fmla="*/ 820 w 905"/>
              <a:gd name="T99" fmla="*/ 781 h 784"/>
              <a:gd name="T100" fmla="*/ 858 w 905"/>
              <a:gd name="T101" fmla="*/ 766 h 784"/>
              <a:gd name="T102" fmla="*/ 887 w 905"/>
              <a:gd name="T103" fmla="*/ 737 h 784"/>
              <a:gd name="T104" fmla="*/ 903 w 905"/>
              <a:gd name="T105" fmla="*/ 700 h 784"/>
              <a:gd name="T106" fmla="*/ 904 w 905"/>
              <a:gd name="T107" fmla="*/ 245 h 784"/>
              <a:gd name="T108" fmla="*/ 892 w 905"/>
              <a:gd name="T109" fmla="*/ 206 h 784"/>
              <a:gd name="T110" fmla="*/ 866 w 905"/>
              <a:gd name="T111" fmla="*/ 174 h 784"/>
              <a:gd name="T112" fmla="*/ 831 w 905"/>
              <a:gd name="T113" fmla="*/ 155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05" h="784">
                <a:moveTo>
                  <a:pt x="875" y="679"/>
                </a:moveTo>
                <a:lnTo>
                  <a:pt x="874" y="686"/>
                </a:lnTo>
                <a:lnTo>
                  <a:pt x="873" y="694"/>
                </a:lnTo>
                <a:lnTo>
                  <a:pt x="872" y="701"/>
                </a:lnTo>
                <a:lnTo>
                  <a:pt x="869" y="708"/>
                </a:lnTo>
                <a:lnTo>
                  <a:pt x="865" y="715"/>
                </a:lnTo>
                <a:lnTo>
                  <a:pt x="862" y="720"/>
                </a:lnTo>
                <a:lnTo>
                  <a:pt x="858" y="727"/>
                </a:lnTo>
                <a:lnTo>
                  <a:pt x="853" y="732"/>
                </a:lnTo>
                <a:lnTo>
                  <a:pt x="847" y="736"/>
                </a:lnTo>
                <a:lnTo>
                  <a:pt x="842" y="741"/>
                </a:lnTo>
                <a:lnTo>
                  <a:pt x="835" y="745"/>
                </a:lnTo>
                <a:lnTo>
                  <a:pt x="829" y="748"/>
                </a:lnTo>
                <a:lnTo>
                  <a:pt x="821" y="750"/>
                </a:lnTo>
                <a:lnTo>
                  <a:pt x="815" y="752"/>
                </a:lnTo>
                <a:lnTo>
                  <a:pt x="808" y="754"/>
                </a:lnTo>
                <a:lnTo>
                  <a:pt x="799" y="754"/>
                </a:lnTo>
                <a:lnTo>
                  <a:pt x="754" y="754"/>
                </a:lnTo>
                <a:lnTo>
                  <a:pt x="754" y="181"/>
                </a:lnTo>
                <a:lnTo>
                  <a:pt x="799" y="181"/>
                </a:lnTo>
                <a:lnTo>
                  <a:pt x="808" y="181"/>
                </a:lnTo>
                <a:lnTo>
                  <a:pt x="815" y="182"/>
                </a:lnTo>
                <a:lnTo>
                  <a:pt x="821" y="184"/>
                </a:lnTo>
                <a:lnTo>
                  <a:pt x="829" y="187"/>
                </a:lnTo>
                <a:lnTo>
                  <a:pt x="835" y="190"/>
                </a:lnTo>
                <a:lnTo>
                  <a:pt x="842" y="194"/>
                </a:lnTo>
                <a:lnTo>
                  <a:pt x="847" y="198"/>
                </a:lnTo>
                <a:lnTo>
                  <a:pt x="853" y="203"/>
                </a:lnTo>
                <a:lnTo>
                  <a:pt x="858" y="209"/>
                </a:lnTo>
                <a:lnTo>
                  <a:pt x="862" y="214"/>
                </a:lnTo>
                <a:lnTo>
                  <a:pt x="865" y="220"/>
                </a:lnTo>
                <a:lnTo>
                  <a:pt x="869" y="227"/>
                </a:lnTo>
                <a:lnTo>
                  <a:pt x="872" y="234"/>
                </a:lnTo>
                <a:lnTo>
                  <a:pt x="873" y="241"/>
                </a:lnTo>
                <a:lnTo>
                  <a:pt x="874" y="248"/>
                </a:lnTo>
                <a:lnTo>
                  <a:pt x="875" y="256"/>
                </a:lnTo>
                <a:lnTo>
                  <a:pt x="875" y="679"/>
                </a:lnTo>
                <a:close/>
                <a:moveTo>
                  <a:pt x="30" y="679"/>
                </a:moveTo>
                <a:lnTo>
                  <a:pt x="30" y="256"/>
                </a:lnTo>
                <a:lnTo>
                  <a:pt x="30" y="248"/>
                </a:lnTo>
                <a:lnTo>
                  <a:pt x="31" y="241"/>
                </a:lnTo>
                <a:lnTo>
                  <a:pt x="34" y="234"/>
                </a:lnTo>
                <a:lnTo>
                  <a:pt x="36" y="227"/>
                </a:lnTo>
                <a:lnTo>
                  <a:pt x="39" y="220"/>
                </a:lnTo>
                <a:lnTo>
                  <a:pt x="43" y="214"/>
                </a:lnTo>
                <a:lnTo>
                  <a:pt x="47" y="209"/>
                </a:lnTo>
                <a:lnTo>
                  <a:pt x="52" y="203"/>
                </a:lnTo>
                <a:lnTo>
                  <a:pt x="57" y="198"/>
                </a:lnTo>
                <a:lnTo>
                  <a:pt x="63" y="194"/>
                </a:lnTo>
                <a:lnTo>
                  <a:pt x="70" y="190"/>
                </a:lnTo>
                <a:lnTo>
                  <a:pt x="76" y="187"/>
                </a:lnTo>
                <a:lnTo>
                  <a:pt x="83" y="184"/>
                </a:lnTo>
                <a:lnTo>
                  <a:pt x="90" y="182"/>
                </a:lnTo>
                <a:lnTo>
                  <a:pt x="98" y="181"/>
                </a:lnTo>
                <a:lnTo>
                  <a:pt x="105" y="181"/>
                </a:lnTo>
                <a:lnTo>
                  <a:pt x="151" y="181"/>
                </a:lnTo>
                <a:lnTo>
                  <a:pt x="151" y="754"/>
                </a:lnTo>
                <a:lnTo>
                  <a:pt x="105" y="754"/>
                </a:lnTo>
                <a:lnTo>
                  <a:pt x="98" y="754"/>
                </a:lnTo>
                <a:lnTo>
                  <a:pt x="90" y="752"/>
                </a:lnTo>
                <a:lnTo>
                  <a:pt x="83" y="750"/>
                </a:lnTo>
                <a:lnTo>
                  <a:pt x="76" y="748"/>
                </a:lnTo>
                <a:lnTo>
                  <a:pt x="70" y="745"/>
                </a:lnTo>
                <a:lnTo>
                  <a:pt x="63" y="741"/>
                </a:lnTo>
                <a:lnTo>
                  <a:pt x="57" y="736"/>
                </a:lnTo>
                <a:lnTo>
                  <a:pt x="52" y="732"/>
                </a:lnTo>
                <a:lnTo>
                  <a:pt x="47" y="727"/>
                </a:lnTo>
                <a:lnTo>
                  <a:pt x="43" y="720"/>
                </a:lnTo>
                <a:lnTo>
                  <a:pt x="39" y="715"/>
                </a:lnTo>
                <a:lnTo>
                  <a:pt x="36" y="708"/>
                </a:lnTo>
                <a:lnTo>
                  <a:pt x="34" y="701"/>
                </a:lnTo>
                <a:lnTo>
                  <a:pt x="31" y="694"/>
                </a:lnTo>
                <a:lnTo>
                  <a:pt x="30" y="686"/>
                </a:lnTo>
                <a:lnTo>
                  <a:pt x="30" y="679"/>
                </a:lnTo>
                <a:close/>
                <a:moveTo>
                  <a:pt x="332" y="90"/>
                </a:moveTo>
                <a:lnTo>
                  <a:pt x="332" y="84"/>
                </a:lnTo>
                <a:lnTo>
                  <a:pt x="333" y="78"/>
                </a:lnTo>
                <a:lnTo>
                  <a:pt x="334" y="73"/>
                </a:lnTo>
                <a:lnTo>
                  <a:pt x="336" y="66"/>
                </a:lnTo>
                <a:lnTo>
                  <a:pt x="339" y="62"/>
                </a:lnTo>
                <a:lnTo>
                  <a:pt x="342" y="57"/>
                </a:lnTo>
                <a:lnTo>
                  <a:pt x="345" y="52"/>
                </a:lnTo>
                <a:lnTo>
                  <a:pt x="349" y="48"/>
                </a:lnTo>
                <a:lnTo>
                  <a:pt x="354" y="44"/>
                </a:lnTo>
                <a:lnTo>
                  <a:pt x="358" y="40"/>
                </a:lnTo>
                <a:lnTo>
                  <a:pt x="363" y="37"/>
                </a:lnTo>
                <a:lnTo>
                  <a:pt x="369" y="34"/>
                </a:lnTo>
                <a:lnTo>
                  <a:pt x="374" y="33"/>
                </a:lnTo>
                <a:lnTo>
                  <a:pt x="380" y="31"/>
                </a:lnTo>
                <a:lnTo>
                  <a:pt x="386" y="30"/>
                </a:lnTo>
                <a:lnTo>
                  <a:pt x="392" y="30"/>
                </a:lnTo>
                <a:lnTo>
                  <a:pt x="513" y="30"/>
                </a:lnTo>
                <a:lnTo>
                  <a:pt x="519" y="30"/>
                </a:lnTo>
                <a:lnTo>
                  <a:pt x="525" y="31"/>
                </a:lnTo>
                <a:lnTo>
                  <a:pt x="530" y="33"/>
                </a:lnTo>
                <a:lnTo>
                  <a:pt x="537" y="34"/>
                </a:lnTo>
                <a:lnTo>
                  <a:pt x="542" y="37"/>
                </a:lnTo>
                <a:lnTo>
                  <a:pt x="546" y="40"/>
                </a:lnTo>
                <a:lnTo>
                  <a:pt x="552" y="44"/>
                </a:lnTo>
                <a:lnTo>
                  <a:pt x="556" y="48"/>
                </a:lnTo>
                <a:lnTo>
                  <a:pt x="559" y="52"/>
                </a:lnTo>
                <a:lnTo>
                  <a:pt x="562" y="57"/>
                </a:lnTo>
                <a:lnTo>
                  <a:pt x="566" y="62"/>
                </a:lnTo>
                <a:lnTo>
                  <a:pt x="569" y="66"/>
                </a:lnTo>
                <a:lnTo>
                  <a:pt x="571" y="73"/>
                </a:lnTo>
                <a:lnTo>
                  <a:pt x="572" y="78"/>
                </a:lnTo>
                <a:lnTo>
                  <a:pt x="573" y="84"/>
                </a:lnTo>
                <a:lnTo>
                  <a:pt x="573" y="90"/>
                </a:lnTo>
                <a:lnTo>
                  <a:pt x="573" y="151"/>
                </a:lnTo>
                <a:lnTo>
                  <a:pt x="332" y="151"/>
                </a:lnTo>
                <a:lnTo>
                  <a:pt x="332" y="90"/>
                </a:lnTo>
                <a:close/>
                <a:moveTo>
                  <a:pt x="633" y="181"/>
                </a:moveTo>
                <a:lnTo>
                  <a:pt x="724" y="181"/>
                </a:lnTo>
                <a:lnTo>
                  <a:pt x="724" y="754"/>
                </a:lnTo>
                <a:lnTo>
                  <a:pt x="633" y="754"/>
                </a:lnTo>
                <a:lnTo>
                  <a:pt x="633" y="181"/>
                </a:lnTo>
                <a:close/>
                <a:moveTo>
                  <a:pt x="271" y="754"/>
                </a:moveTo>
                <a:lnTo>
                  <a:pt x="181" y="754"/>
                </a:lnTo>
                <a:lnTo>
                  <a:pt x="181" y="181"/>
                </a:lnTo>
                <a:lnTo>
                  <a:pt x="271" y="181"/>
                </a:lnTo>
                <a:lnTo>
                  <a:pt x="271" y="754"/>
                </a:lnTo>
                <a:close/>
                <a:moveTo>
                  <a:pt x="301" y="181"/>
                </a:moveTo>
                <a:lnTo>
                  <a:pt x="603" y="181"/>
                </a:lnTo>
                <a:lnTo>
                  <a:pt x="603" y="754"/>
                </a:lnTo>
                <a:lnTo>
                  <a:pt x="301" y="754"/>
                </a:lnTo>
                <a:lnTo>
                  <a:pt x="301" y="181"/>
                </a:lnTo>
                <a:close/>
                <a:moveTo>
                  <a:pt x="799" y="151"/>
                </a:moveTo>
                <a:lnTo>
                  <a:pt x="603" y="151"/>
                </a:lnTo>
                <a:lnTo>
                  <a:pt x="603" y="90"/>
                </a:lnTo>
                <a:lnTo>
                  <a:pt x="603" y="81"/>
                </a:lnTo>
                <a:lnTo>
                  <a:pt x="601" y="72"/>
                </a:lnTo>
                <a:lnTo>
                  <a:pt x="599" y="63"/>
                </a:lnTo>
                <a:lnTo>
                  <a:pt x="597" y="54"/>
                </a:lnTo>
                <a:lnTo>
                  <a:pt x="592" y="47"/>
                </a:lnTo>
                <a:lnTo>
                  <a:pt x="588" y="39"/>
                </a:lnTo>
                <a:lnTo>
                  <a:pt x="583" y="33"/>
                </a:lnTo>
                <a:lnTo>
                  <a:pt x="576" y="27"/>
                </a:lnTo>
                <a:lnTo>
                  <a:pt x="570" y="20"/>
                </a:lnTo>
                <a:lnTo>
                  <a:pt x="563" y="15"/>
                </a:lnTo>
                <a:lnTo>
                  <a:pt x="556" y="11"/>
                </a:lnTo>
                <a:lnTo>
                  <a:pt x="548" y="6"/>
                </a:lnTo>
                <a:lnTo>
                  <a:pt x="540" y="4"/>
                </a:lnTo>
                <a:lnTo>
                  <a:pt x="531" y="2"/>
                </a:lnTo>
                <a:lnTo>
                  <a:pt x="522" y="0"/>
                </a:lnTo>
                <a:lnTo>
                  <a:pt x="513" y="0"/>
                </a:lnTo>
                <a:lnTo>
                  <a:pt x="392" y="0"/>
                </a:lnTo>
                <a:lnTo>
                  <a:pt x="383" y="0"/>
                </a:lnTo>
                <a:lnTo>
                  <a:pt x="374" y="1"/>
                </a:lnTo>
                <a:lnTo>
                  <a:pt x="365" y="4"/>
                </a:lnTo>
                <a:lnTo>
                  <a:pt x="357" y="6"/>
                </a:lnTo>
                <a:lnTo>
                  <a:pt x="349" y="11"/>
                </a:lnTo>
                <a:lnTo>
                  <a:pt x="342" y="15"/>
                </a:lnTo>
                <a:lnTo>
                  <a:pt x="334" y="20"/>
                </a:lnTo>
                <a:lnTo>
                  <a:pt x="328" y="27"/>
                </a:lnTo>
                <a:lnTo>
                  <a:pt x="323" y="33"/>
                </a:lnTo>
                <a:lnTo>
                  <a:pt x="317" y="39"/>
                </a:lnTo>
                <a:lnTo>
                  <a:pt x="313" y="47"/>
                </a:lnTo>
                <a:lnTo>
                  <a:pt x="309" y="55"/>
                </a:lnTo>
                <a:lnTo>
                  <a:pt x="305" y="63"/>
                </a:lnTo>
                <a:lnTo>
                  <a:pt x="303" y="72"/>
                </a:lnTo>
                <a:lnTo>
                  <a:pt x="302" y="81"/>
                </a:lnTo>
                <a:lnTo>
                  <a:pt x="301" y="90"/>
                </a:lnTo>
                <a:lnTo>
                  <a:pt x="301" y="151"/>
                </a:lnTo>
                <a:lnTo>
                  <a:pt x="105" y="151"/>
                </a:lnTo>
                <a:lnTo>
                  <a:pt x="95" y="151"/>
                </a:lnTo>
                <a:lnTo>
                  <a:pt x="84" y="153"/>
                </a:lnTo>
                <a:lnTo>
                  <a:pt x="74" y="155"/>
                </a:lnTo>
                <a:lnTo>
                  <a:pt x="65" y="159"/>
                </a:lnTo>
                <a:lnTo>
                  <a:pt x="55" y="164"/>
                </a:lnTo>
                <a:lnTo>
                  <a:pt x="46" y="169"/>
                </a:lnTo>
                <a:lnTo>
                  <a:pt x="39" y="175"/>
                </a:lnTo>
                <a:lnTo>
                  <a:pt x="31" y="182"/>
                </a:lnTo>
                <a:lnTo>
                  <a:pt x="24" y="189"/>
                </a:lnTo>
                <a:lnTo>
                  <a:pt x="19" y="198"/>
                </a:lnTo>
                <a:lnTo>
                  <a:pt x="13" y="206"/>
                </a:lnTo>
                <a:lnTo>
                  <a:pt x="8" y="215"/>
                </a:lnTo>
                <a:lnTo>
                  <a:pt x="5" y="225"/>
                </a:lnTo>
                <a:lnTo>
                  <a:pt x="2" y="235"/>
                </a:lnTo>
                <a:lnTo>
                  <a:pt x="0" y="245"/>
                </a:lnTo>
                <a:lnTo>
                  <a:pt x="0" y="256"/>
                </a:lnTo>
                <a:lnTo>
                  <a:pt x="0" y="679"/>
                </a:lnTo>
                <a:lnTo>
                  <a:pt x="0" y="689"/>
                </a:lnTo>
                <a:lnTo>
                  <a:pt x="2" y="700"/>
                </a:lnTo>
                <a:lnTo>
                  <a:pt x="5" y="710"/>
                </a:lnTo>
                <a:lnTo>
                  <a:pt x="8" y="719"/>
                </a:lnTo>
                <a:lnTo>
                  <a:pt x="13" y="729"/>
                </a:lnTo>
                <a:lnTo>
                  <a:pt x="19" y="737"/>
                </a:lnTo>
                <a:lnTo>
                  <a:pt x="24" y="746"/>
                </a:lnTo>
                <a:lnTo>
                  <a:pt x="31" y="754"/>
                </a:lnTo>
                <a:lnTo>
                  <a:pt x="39" y="760"/>
                </a:lnTo>
                <a:lnTo>
                  <a:pt x="46" y="766"/>
                </a:lnTo>
                <a:lnTo>
                  <a:pt x="55" y="772"/>
                </a:lnTo>
                <a:lnTo>
                  <a:pt x="65" y="776"/>
                </a:lnTo>
                <a:lnTo>
                  <a:pt x="74" y="779"/>
                </a:lnTo>
                <a:lnTo>
                  <a:pt x="84" y="781"/>
                </a:lnTo>
                <a:lnTo>
                  <a:pt x="95" y="784"/>
                </a:lnTo>
                <a:lnTo>
                  <a:pt x="105" y="784"/>
                </a:lnTo>
                <a:lnTo>
                  <a:pt x="799" y="784"/>
                </a:lnTo>
                <a:lnTo>
                  <a:pt x="810" y="784"/>
                </a:lnTo>
                <a:lnTo>
                  <a:pt x="820" y="781"/>
                </a:lnTo>
                <a:lnTo>
                  <a:pt x="831" y="779"/>
                </a:lnTo>
                <a:lnTo>
                  <a:pt x="841" y="776"/>
                </a:lnTo>
                <a:lnTo>
                  <a:pt x="849" y="772"/>
                </a:lnTo>
                <a:lnTo>
                  <a:pt x="858" y="766"/>
                </a:lnTo>
                <a:lnTo>
                  <a:pt x="866" y="760"/>
                </a:lnTo>
                <a:lnTo>
                  <a:pt x="874" y="754"/>
                </a:lnTo>
                <a:lnTo>
                  <a:pt x="880" y="746"/>
                </a:lnTo>
                <a:lnTo>
                  <a:pt x="887" y="737"/>
                </a:lnTo>
                <a:lnTo>
                  <a:pt x="892" y="729"/>
                </a:lnTo>
                <a:lnTo>
                  <a:pt x="896" y="719"/>
                </a:lnTo>
                <a:lnTo>
                  <a:pt x="901" y="710"/>
                </a:lnTo>
                <a:lnTo>
                  <a:pt x="903" y="700"/>
                </a:lnTo>
                <a:lnTo>
                  <a:pt x="904" y="689"/>
                </a:lnTo>
                <a:lnTo>
                  <a:pt x="905" y="679"/>
                </a:lnTo>
                <a:lnTo>
                  <a:pt x="905" y="256"/>
                </a:lnTo>
                <a:lnTo>
                  <a:pt x="904" y="245"/>
                </a:lnTo>
                <a:lnTo>
                  <a:pt x="903" y="235"/>
                </a:lnTo>
                <a:lnTo>
                  <a:pt x="901" y="225"/>
                </a:lnTo>
                <a:lnTo>
                  <a:pt x="896" y="215"/>
                </a:lnTo>
                <a:lnTo>
                  <a:pt x="892" y="206"/>
                </a:lnTo>
                <a:lnTo>
                  <a:pt x="887" y="198"/>
                </a:lnTo>
                <a:lnTo>
                  <a:pt x="880" y="189"/>
                </a:lnTo>
                <a:lnTo>
                  <a:pt x="874" y="182"/>
                </a:lnTo>
                <a:lnTo>
                  <a:pt x="866" y="174"/>
                </a:lnTo>
                <a:lnTo>
                  <a:pt x="858" y="169"/>
                </a:lnTo>
                <a:lnTo>
                  <a:pt x="849" y="164"/>
                </a:lnTo>
                <a:lnTo>
                  <a:pt x="841" y="159"/>
                </a:lnTo>
                <a:lnTo>
                  <a:pt x="831" y="155"/>
                </a:lnTo>
                <a:lnTo>
                  <a:pt x="820" y="153"/>
                </a:lnTo>
                <a:lnTo>
                  <a:pt x="810" y="151"/>
                </a:lnTo>
                <a:lnTo>
                  <a:pt x="799" y="151"/>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0" name="Freeform 115"/>
          <p:cNvSpPr>
            <a:spLocks noEditPoints="1"/>
          </p:cNvSpPr>
          <p:nvPr/>
        </p:nvSpPr>
        <p:spPr bwMode="auto">
          <a:xfrm>
            <a:off x="6470914" y="3803235"/>
            <a:ext cx="161016" cy="161911"/>
          </a:xfrm>
          <a:custGeom>
            <a:avLst/>
            <a:gdLst>
              <a:gd name="T0" fmla="*/ 542 w 903"/>
              <a:gd name="T1" fmla="*/ 543 h 903"/>
              <a:gd name="T2" fmla="*/ 361 w 903"/>
              <a:gd name="T3" fmla="*/ 873 h 903"/>
              <a:gd name="T4" fmla="*/ 361 w 903"/>
              <a:gd name="T5" fmla="*/ 543 h 903"/>
              <a:gd name="T6" fmla="*/ 662 w 903"/>
              <a:gd name="T7" fmla="*/ 30 h 903"/>
              <a:gd name="T8" fmla="*/ 331 w 903"/>
              <a:gd name="T9" fmla="*/ 30 h 903"/>
              <a:gd name="T10" fmla="*/ 783 w 903"/>
              <a:gd name="T11" fmla="*/ 437 h 903"/>
              <a:gd name="T12" fmla="*/ 780 w 903"/>
              <a:gd name="T13" fmla="*/ 429 h 903"/>
              <a:gd name="T14" fmla="*/ 774 w 903"/>
              <a:gd name="T15" fmla="*/ 423 h 903"/>
              <a:gd name="T16" fmla="*/ 511 w 903"/>
              <a:gd name="T17" fmla="*/ 422 h 903"/>
              <a:gd name="T18" fmla="*/ 681 w 903"/>
              <a:gd name="T19" fmla="*/ 392 h 903"/>
              <a:gd name="T20" fmla="*/ 688 w 903"/>
              <a:gd name="T21" fmla="*/ 387 h 903"/>
              <a:gd name="T22" fmla="*/ 692 w 903"/>
              <a:gd name="T23" fmla="*/ 380 h 903"/>
              <a:gd name="T24" fmla="*/ 692 w 903"/>
              <a:gd name="T25" fmla="*/ 13 h 903"/>
              <a:gd name="T26" fmla="*/ 688 w 903"/>
              <a:gd name="T27" fmla="*/ 5 h 903"/>
              <a:gd name="T28" fmla="*/ 681 w 903"/>
              <a:gd name="T29" fmla="*/ 1 h 903"/>
              <a:gd name="T30" fmla="*/ 313 w 903"/>
              <a:gd name="T31" fmla="*/ 1 h 903"/>
              <a:gd name="T32" fmla="*/ 305 w 903"/>
              <a:gd name="T33" fmla="*/ 5 h 903"/>
              <a:gd name="T34" fmla="*/ 301 w 903"/>
              <a:gd name="T35" fmla="*/ 13 h 903"/>
              <a:gd name="T36" fmla="*/ 301 w 903"/>
              <a:gd name="T37" fmla="*/ 380 h 903"/>
              <a:gd name="T38" fmla="*/ 305 w 903"/>
              <a:gd name="T39" fmla="*/ 387 h 903"/>
              <a:gd name="T40" fmla="*/ 313 w 903"/>
              <a:gd name="T41" fmla="*/ 392 h 903"/>
              <a:gd name="T42" fmla="*/ 481 w 903"/>
              <a:gd name="T43" fmla="*/ 422 h 903"/>
              <a:gd name="T44" fmla="*/ 129 w 903"/>
              <a:gd name="T45" fmla="*/ 423 h 903"/>
              <a:gd name="T46" fmla="*/ 123 w 903"/>
              <a:gd name="T47" fmla="*/ 429 h 903"/>
              <a:gd name="T48" fmla="*/ 121 w 903"/>
              <a:gd name="T49" fmla="*/ 437 h 903"/>
              <a:gd name="T50" fmla="*/ 11 w 903"/>
              <a:gd name="T51" fmla="*/ 513 h 903"/>
              <a:gd name="T52" fmla="*/ 4 w 903"/>
              <a:gd name="T53" fmla="*/ 517 h 903"/>
              <a:gd name="T54" fmla="*/ 1 w 903"/>
              <a:gd name="T55" fmla="*/ 525 h 903"/>
              <a:gd name="T56" fmla="*/ 1 w 903"/>
              <a:gd name="T57" fmla="*/ 891 h 903"/>
              <a:gd name="T58" fmla="*/ 4 w 903"/>
              <a:gd name="T59" fmla="*/ 899 h 903"/>
              <a:gd name="T60" fmla="*/ 11 w 903"/>
              <a:gd name="T61" fmla="*/ 903 h 903"/>
              <a:gd name="T62" fmla="*/ 379 w 903"/>
              <a:gd name="T63" fmla="*/ 903 h 903"/>
              <a:gd name="T64" fmla="*/ 387 w 903"/>
              <a:gd name="T65" fmla="*/ 899 h 903"/>
              <a:gd name="T66" fmla="*/ 391 w 903"/>
              <a:gd name="T67" fmla="*/ 891 h 903"/>
              <a:gd name="T68" fmla="*/ 391 w 903"/>
              <a:gd name="T69" fmla="*/ 525 h 903"/>
              <a:gd name="T70" fmla="*/ 387 w 903"/>
              <a:gd name="T71" fmla="*/ 517 h 903"/>
              <a:gd name="T72" fmla="*/ 379 w 903"/>
              <a:gd name="T73" fmla="*/ 513 h 903"/>
              <a:gd name="T74" fmla="*/ 151 w 903"/>
              <a:gd name="T75" fmla="*/ 452 h 903"/>
              <a:gd name="T76" fmla="*/ 526 w 903"/>
              <a:gd name="T77" fmla="*/ 513 h 903"/>
              <a:gd name="T78" fmla="*/ 519 w 903"/>
              <a:gd name="T79" fmla="*/ 515 h 903"/>
              <a:gd name="T80" fmla="*/ 513 w 903"/>
              <a:gd name="T81" fmla="*/ 521 h 903"/>
              <a:gd name="T82" fmla="*/ 511 w 903"/>
              <a:gd name="T83" fmla="*/ 888 h 903"/>
              <a:gd name="T84" fmla="*/ 514 w 903"/>
              <a:gd name="T85" fmla="*/ 897 h 903"/>
              <a:gd name="T86" fmla="*/ 521 w 903"/>
              <a:gd name="T87" fmla="*/ 902 h 903"/>
              <a:gd name="T88" fmla="*/ 888 w 903"/>
              <a:gd name="T89" fmla="*/ 903 h 903"/>
              <a:gd name="T90" fmla="*/ 896 w 903"/>
              <a:gd name="T91" fmla="*/ 901 h 903"/>
              <a:gd name="T92" fmla="*/ 902 w 903"/>
              <a:gd name="T93" fmla="*/ 895 h 903"/>
              <a:gd name="T94" fmla="*/ 903 w 903"/>
              <a:gd name="T95" fmla="*/ 528 h 903"/>
              <a:gd name="T96" fmla="*/ 901 w 903"/>
              <a:gd name="T97" fmla="*/ 519 h 903"/>
              <a:gd name="T98" fmla="*/ 894 w 903"/>
              <a:gd name="T99" fmla="*/ 514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03" h="903">
                <a:moveTo>
                  <a:pt x="873" y="873"/>
                </a:moveTo>
                <a:lnTo>
                  <a:pt x="542" y="873"/>
                </a:lnTo>
                <a:lnTo>
                  <a:pt x="542" y="543"/>
                </a:lnTo>
                <a:lnTo>
                  <a:pt x="873" y="543"/>
                </a:lnTo>
                <a:lnTo>
                  <a:pt x="873" y="873"/>
                </a:lnTo>
                <a:close/>
                <a:moveTo>
                  <a:pt x="361" y="873"/>
                </a:moveTo>
                <a:lnTo>
                  <a:pt x="30" y="873"/>
                </a:lnTo>
                <a:lnTo>
                  <a:pt x="30" y="543"/>
                </a:lnTo>
                <a:lnTo>
                  <a:pt x="361" y="543"/>
                </a:lnTo>
                <a:lnTo>
                  <a:pt x="361" y="873"/>
                </a:lnTo>
                <a:close/>
                <a:moveTo>
                  <a:pt x="331" y="30"/>
                </a:moveTo>
                <a:lnTo>
                  <a:pt x="662" y="30"/>
                </a:lnTo>
                <a:lnTo>
                  <a:pt x="662" y="362"/>
                </a:lnTo>
                <a:lnTo>
                  <a:pt x="331" y="362"/>
                </a:lnTo>
                <a:lnTo>
                  <a:pt x="331" y="30"/>
                </a:lnTo>
                <a:close/>
                <a:moveTo>
                  <a:pt x="888" y="513"/>
                </a:moveTo>
                <a:lnTo>
                  <a:pt x="783" y="513"/>
                </a:lnTo>
                <a:lnTo>
                  <a:pt x="783" y="437"/>
                </a:lnTo>
                <a:lnTo>
                  <a:pt x="783" y="435"/>
                </a:lnTo>
                <a:lnTo>
                  <a:pt x="781" y="431"/>
                </a:lnTo>
                <a:lnTo>
                  <a:pt x="780" y="429"/>
                </a:lnTo>
                <a:lnTo>
                  <a:pt x="778" y="426"/>
                </a:lnTo>
                <a:lnTo>
                  <a:pt x="776" y="425"/>
                </a:lnTo>
                <a:lnTo>
                  <a:pt x="774" y="423"/>
                </a:lnTo>
                <a:lnTo>
                  <a:pt x="771" y="423"/>
                </a:lnTo>
                <a:lnTo>
                  <a:pt x="768" y="422"/>
                </a:lnTo>
                <a:lnTo>
                  <a:pt x="511" y="422"/>
                </a:lnTo>
                <a:lnTo>
                  <a:pt x="511" y="392"/>
                </a:lnTo>
                <a:lnTo>
                  <a:pt x="677" y="392"/>
                </a:lnTo>
                <a:lnTo>
                  <a:pt x="681" y="392"/>
                </a:lnTo>
                <a:lnTo>
                  <a:pt x="683" y="391"/>
                </a:lnTo>
                <a:lnTo>
                  <a:pt x="686" y="389"/>
                </a:lnTo>
                <a:lnTo>
                  <a:pt x="688" y="387"/>
                </a:lnTo>
                <a:lnTo>
                  <a:pt x="689" y="385"/>
                </a:lnTo>
                <a:lnTo>
                  <a:pt x="691" y="383"/>
                </a:lnTo>
                <a:lnTo>
                  <a:pt x="692" y="380"/>
                </a:lnTo>
                <a:lnTo>
                  <a:pt x="692" y="377"/>
                </a:lnTo>
                <a:lnTo>
                  <a:pt x="692" y="15"/>
                </a:lnTo>
                <a:lnTo>
                  <a:pt x="692" y="13"/>
                </a:lnTo>
                <a:lnTo>
                  <a:pt x="691" y="10"/>
                </a:lnTo>
                <a:lnTo>
                  <a:pt x="689" y="8"/>
                </a:lnTo>
                <a:lnTo>
                  <a:pt x="688" y="5"/>
                </a:lnTo>
                <a:lnTo>
                  <a:pt x="686" y="3"/>
                </a:lnTo>
                <a:lnTo>
                  <a:pt x="683" y="1"/>
                </a:lnTo>
                <a:lnTo>
                  <a:pt x="681" y="1"/>
                </a:lnTo>
                <a:lnTo>
                  <a:pt x="677" y="0"/>
                </a:lnTo>
                <a:lnTo>
                  <a:pt x="316" y="0"/>
                </a:lnTo>
                <a:lnTo>
                  <a:pt x="313" y="1"/>
                </a:lnTo>
                <a:lnTo>
                  <a:pt x="311" y="1"/>
                </a:lnTo>
                <a:lnTo>
                  <a:pt x="307" y="3"/>
                </a:lnTo>
                <a:lnTo>
                  <a:pt x="305" y="5"/>
                </a:lnTo>
                <a:lnTo>
                  <a:pt x="303" y="8"/>
                </a:lnTo>
                <a:lnTo>
                  <a:pt x="302" y="10"/>
                </a:lnTo>
                <a:lnTo>
                  <a:pt x="301" y="13"/>
                </a:lnTo>
                <a:lnTo>
                  <a:pt x="301" y="15"/>
                </a:lnTo>
                <a:lnTo>
                  <a:pt x="301" y="377"/>
                </a:lnTo>
                <a:lnTo>
                  <a:pt x="301" y="380"/>
                </a:lnTo>
                <a:lnTo>
                  <a:pt x="302" y="383"/>
                </a:lnTo>
                <a:lnTo>
                  <a:pt x="303" y="385"/>
                </a:lnTo>
                <a:lnTo>
                  <a:pt x="305" y="387"/>
                </a:lnTo>
                <a:lnTo>
                  <a:pt x="307" y="389"/>
                </a:lnTo>
                <a:lnTo>
                  <a:pt x="311" y="391"/>
                </a:lnTo>
                <a:lnTo>
                  <a:pt x="313" y="392"/>
                </a:lnTo>
                <a:lnTo>
                  <a:pt x="316" y="392"/>
                </a:lnTo>
                <a:lnTo>
                  <a:pt x="481" y="392"/>
                </a:lnTo>
                <a:lnTo>
                  <a:pt x="481" y="422"/>
                </a:lnTo>
                <a:lnTo>
                  <a:pt x="136" y="422"/>
                </a:lnTo>
                <a:lnTo>
                  <a:pt x="133" y="423"/>
                </a:lnTo>
                <a:lnTo>
                  <a:pt x="129" y="423"/>
                </a:lnTo>
                <a:lnTo>
                  <a:pt x="127" y="425"/>
                </a:lnTo>
                <a:lnTo>
                  <a:pt x="125" y="426"/>
                </a:lnTo>
                <a:lnTo>
                  <a:pt x="123" y="429"/>
                </a:lnTo>
                <a:lnTo>
                  <a:pt x="122" y="431"/>
                </a:lnTo>
                <a:lnTo>
                  <a:pt x="121" y="435"/>
                </a:lnTo>
                <a:lnTo>
                  <a:pt x="121" y="437"/>
                </a:lnTo>
                <a:lnTo>
                  <a:pt x="121" y="513"/>
                </a:lnTo>
                <a:lnTo>
                  <a:pt x="15" y="513"/>
                </a:lnTo>
                <a:lnTo>
                  <a:pt x="11" y="513"/>
                </a:lnTo>
                <a:lnTo>
                  <a:pt x="9" y="514"/>
                </a:lnTo>
                <a:lnTo>
                  <a:pt x="6" y="515"/>
                </a:lnTo>
                <a:lnTo>
                  <a:pt x="4" y="517"/>
                </a:lnTo>
                <a:lnTo>
                  <a:pt x="3" y="519"/>
                </a:lnTo>
                <a:lnTo>
                  <a:pt x="1" y="521"/>
                </a:lnTo>
                <a:lnTo>
                  <a:pt x="1" y="525"/>
                </a:lnTo>
                <a:lnTo>
                  <a:pt x="0" y="528"/>
                </a:lnTo>
                <a:lnTo>
                  <a:pt x="0" y="888"/>
                </a:lnTo>
                <a:lnTo>
                  <a:pt x="1" y="891"/>
                </a:lnTo>
                <a:lnTo>
                  <a:pt x="1" y="895"/>
                </a:lnTo>
                <a:lnTo>
                  <a:pt x="3" y="897"/>
                </a:lnTo>
                <a:lnTo>
                  <a:pt x="4" y="899"/>
                </a:lnTo>
                <a:lnTo>
                  <a:pt x="6" y="901"/>
                </a:lnTo>
                <a:lnTo>
                  <a:pt x="9" y="902"/>
                </a:lnTo>
                <a:lnTo>
                  <a:pt x="11" y="903"/>
                </a:lnTo>
                <a:lnTo>
                  <a:pt x="15" y="903"/>
                </a:lnTo>
                <a:lnTo>
                  <a:pt x="376" y="903"/>
                </a:lnTo>
                <a:lnTo>
                  <a:pt x="379" y="903"/>
                </a:lnTo>
                <a:lnTo>
                  <a:pt x="382" y="902"/>
                </a:lnTo>
                <a:lnTo>
                  <a:pt x="385" y="901"/>
                </a:lnTo>
                <a:lnTo>
                  <a:pt x="387" y="899"/>
                </a:lnTo>
                <a:lnTo>
                  <a:pt x="389" y="897"/>
                </a:lnTo>
                <a:lnTo>
                  <a:pt x="390" y="895"/>
                </a:lnTo>
                <a:lnTo>
                  <a:pt x="391" y="891"/>
                </a:lnTo>
                <a:lnTo>
                  <a:pt x="391" y="888"/>
                </a:lnTo>
                <a:lnTo>
                  <a:pt x="391" y="528"/>
                </a:lnTo>
                <a:lnTo>
                  <a:pt x="391" y="525"/>
                </a:lnTo>
                <a:lnTo>
                  <a:pt x="390" y="521"/>
                </a:lnTo>
                <a:lnTo>
                  <a:pt x="389" y="519"/>
                </a:lnTo>
                <a:lnTo>
                  <a:pt x="387" y="517"/>
                </a:lnTo>
                <a:lnTo>
                  <a:pt x="385" y="515"/>
                </a:lnTo>
                <a:lnTo>
                  <a:pt x="382" y="514"/>
                </a:lnTo>
                <a:lnTo>
                  <a:pt x="379" y="513"/>
                </a:lnTo>
                <a:lnTo>
                  <a:pt x="376" y="513"/>
                </a:lnTo>
                <a:lnTo>
                  <a:pt x="151" y="513"/>
                </a:lnTo>
                <a:lnTo>
                  <a:pt x="151" y="452"/>
                </a:lnTo>
                <a:lnTo>
                  <a:pt x="753" y="452"/>
                </a:lnTo>
                <a:lnTo>
                  <a:pt x="753" y="513"/>
                </a:lnTo>
                <a:lnTo>
                  <a:pt x="526" y="513"/>
                </a:lnTo>
                <a:lnTo>
                  <a:pt x="524" y="513"/>
                </a:lnTo>
                <a:lnTo>
                  <a:pt x="521" y="514"/>
                </a:lnTo>
                <a:lnTo>
                  <a:pt x="519" y="515"/>
                </a:lnTo>
                <a:lnTo>
                  <a:pt x="517" y="517"/>
                </a:lnTo>
                <a:lnTo>
                  <a:pt x="514" y="519"/>
                </a:lnTo>
                <a:lnTo>
                  <a:pt x="513" y="521"/>
                </a:lnTo>
                <a:lnTo>
                  <a:pt x="512" y="525"/>
                </a:lnTo>
                <a:lnTo>
                  <a:pt x="511" y="528"/>
                </a:lnTo>
                <a:lnTo>
                  <a:pt x="511" y="888"/>
                </a:lnTo>
                <a:lnTo>
                  <a:pt x="512" y="891"/>
                </a:lnTo>
                <a:lnTo>
                  <a:pt x="513" y="895"/>
                </a:lnTo>
                <a:lnTo>
                  <a:pt x="514" y="897"/>
                </a:lnTo>
                <a:lnTo>
                  <a:pt x="517" y="899"/>
                </a:lnTo>
                <a:lnTo>
                  <a:pt x="519" y="901"/>
                </a:lnTo>
                <a:lnTo>
                  <a:pt x="521" y="902"/>
                </a:lnTo>
                <a:lnTo>
                  <a:pt x="524" y="903"/>
                </a:lnTo>
                <a:lnTo>
                  <a:pt x="526" y="903"/>
                </a:lnTo>
                <a:lnTo>
                  <a:pt x="888" y="903"/>
                </a:lnTo>
                <a:lnTo>
                  <a:pt x="891" y="903"/>
                </a:lnTo>
                <a:lnTo>
                  <a:pt x="894" y="902"/>
                </a:lnTo>
                <a:lnTo>
                  <a:pt x="896" y="901"/>
                </a:lnTo>
                <a:lnTo>
                  <a:pt x="898" y="899"/>
                </a:lnTo>
                <a:lnTo>
                  <a:pt x="901" y="897"/>
                </a:lnTo>
                <a:lnTo>
                  <a:pt x="902" y="895"/>
                </a:lnTo>
                <a:lnTo>
                  <a:pt x="903" y="891"/>
                </a:lnTo>
                <a:lnTo>
                  <a:pt x="903" y="888"/>
                </a:lnTo>
                <a:lnTo>
                  <a:pt x="903" y="528"/>
                </a:lnTo>
                <a:lnTo>
                  <a:pt x="903" y="525"/>
                </a:lnTo>
                <a:lnTo>
                  <a:pt x="902" y="521"/>
                </a:lnTo>
                <a:lnTo>
                  <a:pt x="901" y="519"/>
                </a:lnTo>
                <a:lnTo>
                  <a:pt x="898" y="517"/>
                </a:lnTo>
                <a:lnTo>
                  <a:pt x="896" y="515"/>
                </a:lnTo>
                <a:lnTo>
                  <a:pt x="894" y="514"/>
                </a:lnTo>
                <a:lnTo>
                  <a:pt x="891" y="513"/>
                </a:lnTo>
                <a:lnTo>
                  <a:pt x="888" y="513"/>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71" name="Group 70"/>
          <p:cNvGrpSpPr/>
          <p:nvPr/>
        </p:nvGrpSpPr>
        <p:grpSpPr>
          <a:xfrm>
            <a:off x="3979025" y="1915064"/>
            <a:ext cx="161016" cy="161016"/>
            <a:chOff x="8869733" y="743989"/>
            <a:chExt cx="418367" cy="418367"/>
          </a:xfrm>
          <a:solidFill>
            <a:schemeClr val="bg1"/>
          </a:solidFill>
        </p:grpSpPr>
        <p:sp>
          <p:nvSpPr>
            <p:cNvPr id="72" name="Freeform 7"/>
            <p:cNvSpPr>
              <a:spLocks noEditPoints="1"/>
            </p:cNvSpPr>
            <p:nvPr/>
          </p:nvSpPr>
          <p:spPr bwMode="auto">
            <a:xfrm>
              <a:off x="9176535" y="883445"/>
              <a:ext cx="83673" cy="83673"/>
            </a:xfrm>
            <a:custGeom>
              <a:avLst/>
              <a:gdLst>
                <a:gd name="T0" fmla="*/ 102 w 180"/>
                <a:gd name="T1" fmla="*/ 31 h 180"/>
                <a:gd name="T2" fmla="*/ 119 w 180"/>
                <a:gd name="T3" fmla="*/ 36 h 180"/>
                <a:gd name="T4" fmla="*/ 133 w 180"/>
                <a:gd name="T5" fmla="*/ 47 h 180"/>
                <a:gd name="T6" fmla="*/ 142 w 180"/>
                <a:gd name="T7" fmla="*/ 61 h 180"/>
                <a:gd name="T8" fmla="*/ 149 w 180"/>
                <a:gd name="T9" fmla="*/ 77 h 180"/>
                <a:gd name="T10" fmla="*/ 150 w 180"/>
                <a:gd name="T11" fmla="*/ 95 h 180"/>
                <a:gd name="T12" fmla="*/ 146 w 180"/>
                <a:gd name="T13" fmla="*/ 113 h 180"/>
                <a:gd name="T14" fmla="*/ 136 w 180"/>
                <a:gd name="T15" fmla="*/ 127 h 180"/>
                <a:gd name="T16" fmla="*/ 124 w 180"/>
                <a:gd name="T17" fmla="*/ 139 h 180"/>
                <a:gd name="T18" fmla="*/ 108 w 180"/>
                <a:gd name="T19" fmla="*/ 147 h 180"/>
                <a:gd name="T20" fmla="*/ 90 w 180"/>
                <a:gd name="T21" fmla="*/ 150 h 180"/>
                <a:gd name="T22" fmla="*/ 73 w 180"/>
                <a:gd name="T23" fmla="*/ 147 h 180"/>
                <a:gd name="T24" fmla="*/ 57 w 180"/>
                <a:gd name="T25" fmla="*/ 139 h 180"/>
                <a:gd name="T26" fmla="*/ 44 w 180"/>
                <a:gd name="T27" fmla="*/ 127 h 180"/>
                <a:gd name="T28" fmla="*/ 34 w 180"/>
                <a:gd name="T29" fmla="*/ 113 h 180"/>
                <a:gd name="T30" fmla="*/ 30 w 180"/>
                <a:gd name="T31" fmla="*/ 96 h 180"/>
                <a:gd name="T32" fmla="*/ 31 w 180"/>
                <a:gd name="T33" fmla="*/ 77 h 180"/>
                <a:gd name="T34" fmla="*/ 37 w 180"/>
                <a:gd name="T35" fmla="*/ 61 h 180"/>
                <a:gd name="T36" fmla="*/ 48 w 180"/>
                <a:gd name="T37" fmla="*/ 47 h 180"/>
                <a:gd name="T38" fmla="*/ 61 w 180"/>
                <a:gd name="T39" fmla="*/ 36 h 180"/>
                <a:gd name="T40" fmla="*/ 78 w 180"/>
                <a:gd name="T41" fmla="*/ 31 h 180"/>
                <a:gd name="T42" fmla="*/ 90 w 180"/>
                <a:gd name="T43" fmla="*/ 180 h 180"/>
                <a:gd name="T44" fmla="*/ 117 w 180"/>
                <a:gd name="T45" fmla="*/ 176 h 180"/>
                <a:gd name="T46" fmla="*/ 140 w 180"/>
                <a:gd name="T47" fmla="*/ 165 h 180"/>
                <a:gd name="T48" fmla="*/ 160 w 180"/>
                <a:gd name="T49" fmla="*/ 147 h 180"/>
                <a:gd name="T50" fmla="*/ 173 w 180"/>
                <a:gd name="T51" fmla="*/ 125 h 180"/>
                <a:gd name="T52" fmla="*/ 180 w 180"/>
                <a:gd name="T53" fmla="*/ 98 h 180"/>
                <a:gd name="T54" fmla="*/ 179 w 180"/>
                <a:gd name="T55" fmla="*/ 72 h 180"/>
                <a:gd name="T56" fmla="*/ 169 w 180"/>
                <a:gd name="T57" fmla="*/ 47 h 180"/>
                <a:gd name="T58" fmla="*/ 154 w 180"/>
                <a:gd name="T59" fmla="*/ 25 h 180"/>
                <a:gd name="T60" fmla="*/ 133 w 180"/>
                <a:gd name="T61" fmla="*/ 10 h 180"/>
                <a:gd name="T62" fmla="*/ 108 w 180"/>
                <a:gd name="T63" fmla="*/ 1 h 180"/>
                <a:gd name="T64" fmla="*/ 81 w 180"/>
                <a:gd name="T65" fmla="*/ 0 h 180"/>
                <a:gd name="T66" fmla="*/ 54 w 180"/>
                <a:gd name="T67" fmla="*/ 6 h 180"/>
                <a:gd name="T68" fmla="*/ 33 w 180"/>
                <a:gd name="T69" fmla="*/ 20 h 180"/>
                <a:gd name="T70" fmla="*/ 15 w 180"/>
                <a:gd name="T71" fmla="*/ 39 h 180"/>
                <a:gd name="T72" fmla="*/ 4 w 180"/>
                <a:gd name="T73" fmla="*/ 63 h 180"/>
                <a:gd name="T74" fmla="*/ 0 w 180"/>
                <a:gd name="T75" fmla="*/ 90 h 180"/>
                <a:gd name="T76" fmla="*/ 4 w 180"/>
                <a:gd name="T77" fmla="*/ 117 h 180"/>
                <a:gd name="T78" fmla="*/ 15 w 180"/>
                <a:gd name="T79" fmla="*/ 140 h 180"/>
                <a:gd name="T80" fmla="*/ 33 w 180"/>
                <a:gd name="T81" fmla="*/ 160 h 180"/>
                <a:gd name="T82" fmla="*/ 54 w 180"/>
                <a:gd name="T83" fmla="*/ 172 h 180"/>
                <a:gd name="T84" fmla="*/ 81 w 180"/>
                <a:gd name="T85" fmla="*/ 18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0" h="180">
                  <a:moveTo>
                    <a:pt x="90" y="30"/>
                  </a:moveTo>
                  <a:lnTo>
                    <a:pt x="96" y="30"/>
                  </a:lnTo>
                  <a:lnTo>
                    <a:pt x="102" y="31"/>
                  </a:lnTo>
                  <a:lnTo>
                    <a:pt x="108" y="32"/>
                  </a:lnTo>
                  <a:lnTo>
                    <a:pt x="113" y="34"/>
                  </a:lnTo>
                  <a:lnTo>
                    <a:pt x="119" y="36"/>
                  </a:lnTo>
                  <a:lnTo>
                    <a:pt x="124" y="39"/>
                  </a:lnTo>
                  <a:lnTo>
                    <a:pt x="128" y="43"/>
                  </a:lnTo>
                  <a:lnTo>
                    <a:pt x="133" y="47"/>
                  </a:lnTo>
                  <a:lnTo>
                    <a:pt x="136" y="51"/>
                  </a:lnTo>
                  <a:lnTo>
                    <a:pt x="140" y="56"/>
                  </a:lnTo>
                  <a:lnTo>
                    <a:pt x="142" y="61"/>
                  </a:lnTo>
                  <a:lnTo>
                    <a:pt x="146" y="66"/>
                  </a:lnTo>
                  <a:lnTo>
                    <a:pt x="148" y="72"/>
                  </a:lnTo>
                  <a:lnTo>
                    <a:pt x="149" y="77"/>
                  </a:lnTo>
                  <a:lnTo>
                    <a:pt x="150" y="83"/>
                  </a:lnTo>
                  <a:lnTo>
                    <a:pt x="150" y="90"/>
                  </a:lnTo>
                  <a:lnTo>
                    <a:pt x="150" y="95"/>
                  </a:lnTo>
                  <a:lnTo>
                    <a:pt x="149" y="102"/>
                  </a:lnTo>
                  <a:lnTo>
                    <a:pt x="148" y="107"/>
                  </a:lnTo>
                  <a:lnTo>
                    <a:pt x="146" y="113"/>
                  </a:lnTo>
                  <a:lnTo>
                    <a:pt x="142" y="118"/>
                  </a:lnTo>
                  <a:lnTo>
                    <a:pt x="140" y="123"/>
                  </a:lnTo>
                  <a:lnTo>
                    <a:pt x="136" y="127"/>
                  </a:lnTo>
                  <a:lnTo>
                    <a:pt x="133" y="132"/>
                  </a:lnTo>
                  <a:lnTo>
                    <a:pt x="128" y="136"/>
                  </a:lnTo>
                  <a:lnTo>
                    <a:pt x="124" y="139"/>
                  </a:lnTo>
                  <a:lnTo>
                    <a:pt x="119" y="142"/>
                  </a:lnTo>
                  <a:lnTo>
                    <a:pt x="113" y="144"/>
                  </a:lnTo>
                  <a:lnTo>
                    <a:pt x="108" y="147"/>
                  </a:lnTo>
                  <a:lnTo>
                    <a:pt x="102" y="149"/>
                  </a:lnTo>
                  <a:lnTo>
                    <a:pt x="96" y="150"/>
                  </a:lnTo>
                  <a:lnTo>
                    <a:pt x="90" y="150"/>
                  </a:lnTo>
                  <a:lnTo>
                    <a:pt x="83" y="150"/>
                  </a:lnTo>
                  <a:lnTo>
                    <a:pt x="78" y="149"/>
                  </a:lnTo>
                  <a:lnTo>
                    <a:pt x="73" y="147"/>
                  </a:lnTo>
                  <a:lnTo>
                    <a:pt x="66" y="144"/>
                  </a:lnTo>
                  <a:lnTo>
                    <a:pt x="61" y="142"/>
                  </a:lnTo>
                  <a:lnTo>
                    <a:pt x="57" y="139"/>
                  </a:lnTo>
                  <a:lnTo>
                    <a:pt x="52" y="136"/>
                  </a:lnTo>
                  <a:lnTo>
                    <a:pt x="48" y="132"/>
                  </a:lnTo>
                  <a:lnTo>
                    <a:pt x="44" y="127"/>
                  </a:lnTo>
                  <a:lnTo>
                    <a:pt x="41" y="123"/>
                  </a:lnTo>
                  <a:lnTo>
                    <a:pt x="37" y="118"/>
                  </a:lnTo>
                  <a:lnTo>
                    <a:pt x="34" y="113"/>
                  </a:lnTo>
                  <a:lnTo>
                    <a:pt x="33" y="107"/>
                  </a:lnTo>
                  <a:lnTo>
                    <a:pt x="31" y="102"/>
                  </a:lnTo>
                  <a:lnTo>
                    <a:pt x="30" y="96"/>
                  </a:lnTo>
                  <a:lnTo>
                    <a:pt x="30" y="90"/>
                  </a:lnTo>
                  <a:lnTo>
                    <a:pt x="30" y="83"/>
                  </a:lnTo>
                  <a:lnTo>
                    <a:pt x="31" y="77"/>
                  </a:lnTo>
                  <a:lnTo>
                    <a:pt x="33" y="72"/>
                  </a:lnTo>
                  <a:lnTo>
                    <a:pt x="34" y="66"/>
                  </a:lnTo>
                  <a:lnTo>
                    <a:pt x="37" y="61"/>
                  </a:lnTo>
                  <a:lnTo>
                    <a:pt x="41" y="56"/>
                  </a:lnTo>
                  <a:lnTo>
                    <a:pt x="44" y="51"/>
                  </a:lnTo>
                  <a:lnTo>
                    <a:pt x="48" y="47"/>
                  </a:lnTo>
                  <a:lnTo>
                    <a:pt x="52" y="43"/>
                  </a:lnTo>
                  <a:lnTo>
                    <a:pt x="57" y="39"/>
                  </a:lnTo>
                  <a:lnTo>
                    <a:pt x="61" y="36"/>
                  </a:lnTo>
                  <a:lnTo>
                    <a:pt x="66" y="34"/>
                  </a:lnTo>
                  <a:lnTo>
                    <a:pt x="73" y="32"/>
                  </a:lnTo>
                  <a:lnTo>
                    <a:pt x="78" y="31"/>
                  </a:lnTo>
                  <a:lnTo>
                    <a:pt x="83" y="30"/>
                  </a:lnTo>
                  <a:lnTo>
                    <a:pt x="90" y="30"/>
                  </a:lnTo>
                  <a:close/>
                  <a:moveTo>
                    <a:pt x="90" y="180"/>
                  </a:moveTo>
                  <a:lnTo>
                    <a:pt x="99" y="180"/>
                  </a:lnTo>
                  <a:lnTo>
                    <a:pt x="108" y="178"/>
                  </a:lnTo>
                  <a:lnTo>
                    <a:pt x="117" y="176"/>
                  </a:lnTo>
                  <a:lnTo>
                    <a:pt x="125" y="172"/>
                  </a:lnTo>
                  <a:lnTo>
                    <a:pt x="133" y="169"/>
                  </a:lnTo>
                  <a:lnTo>
                    <a:pt x="140" y="165"/>
                  </a:lnTo>
                  <a:lnTo>
                    <a:pt x="148" y="160"/>
                  </a:lnTo>
                  <a:lnTo>
                    <a:pt x="154" y="153"/>
                  </a:lnTo>
                  <a:lnTo>
                    <a:pt x="160" y="147"/>
                  </a:lnTo>
                  <a:lnTo>
                    <a:pt x="165" y="140"/>
                  </a:lnTo>
                  <a:lnTo>
                    <a:pt x="169" y="133"/>
                  </a:lnTo>
                  <a:lnTo>
                    <a:pt x="173" y="125"/>
                  </a:lnTo>
                  <a:lnTo>
                    <a:pt x="177" y="117"/>
                  </a:lnTo>
                  <a:lnTo>
                    <a:pt x="179" y="108"/>
                  </a:lnTo>
                  <a:lnTo>
                    <a:pt x="180" y="98"/>
                  </a:lnTo>
                  <a:lnTo>
                    <a:pt x="180" y="90"/>
                  </a:lnTo>
                  <a:lnTo>
                    <a:pt x="180" y="80"/>
                  </a:lnTo>
                  <a:lnTo>
                    <a:pt x="179" y="72"/>
                  </a:lnTo>
                  <a:lnTo>
                    <a:pt x="177" y="63"/>
                  </a:lnTo>
                  <a:lnTo>
                    <a:pt x="173" y="54"/>
                  </a:lnTo>
                  <a:lnTo>
                    <a:pt x="169" y="47"/>
                  </a:lnTo>
                  <a:lnTo>
                    <a:pt x="165" y="39"/>
                  </a:lnTo>
                  <a:lnTo>
                    <a:pt x="160" y="32"/>
                  </a:lnTo>
                  <a:lnTo>
                    <a:pt x="154" y="25"/>
                  </a:lnTo>
                  <a:lnTo>
                    <a:pt x="148" y="20"/>
                  </a:lnTo>
                  <a:lnTo>
                    <a:pt x="140" y="15"/>
                  </a:lnTo>
                  <a:lnTo>
                    <a:pt x="133" y="10"/>
                  </a:lnTo>
                  <a:lnTo>
                    <a:pt x="125" y="6"/>
                  </a:lnTo>
                  <a:lnTo>
                    <a:pt x="117" y="3"/>
                  </a:lnTo>
                  <a:lnTo>
                    <a:pt x="108" y="1"/>
                  </a:lnTo>
                  <a:lnTo>
                    <a:pt x="99" y="0"/>
                  </a:lnTo>
                  <a:lnTo>
                    <a:pt x="90" y="0"/>
                  </a:lnTo>
                  <a:lnTo>
                    <a:pt x="81" y="0"/>
                  </a:lnTo>
                  <a:lnTo>
                    <a:pt x="72" y="1"/>
                  </a:lnTo>
                  <a:lnTo>
                    <a:pt x="63" y="3"/>
                  </a:lnTo>
                  <a:lnTo>
                    <a:pt x="54" y="6"/>
                  </a:lnTo>
                  <a:lnTo>
                    <a:pt x="47" y="10"/>
                  </a:lnTo>
                  <a:lnTo>
                    <a:pt x="39" y="15"/>
                  </a:lnTo>
                  <a:lnTo>
                    <a:pt x="33" y="20"/>
                  </a:lnTo>
                  <a:lnTo>
                    <a:pt x="27" y="25"/>
                  </a:lnTo>
                  <a:lnTo>
                    <a:pt x="20" y="32"/>
                  </a:lnTo>
                  <a:lnTo>
                    <a:pt x="15" y="39"/>
                  </a:lnTo>
                  <a:lnTo>
                    <a:pt x="10" y="47"/>
                  </a:lnTo>
                  <a:lnTo>
                    <a:pt x="7" y="54"/>
                  </a:lnTo>
                  <a:lnTo>
                    <a:pt x="4" y="63"/>
                  </a:lnTo>
                  <a:lnTo>
                    <a:pt x="2" y="72"/>
                  </a:lnTo>
                  <a:lnTo>
                    <a:pt x="0" y="80"/>
                  </a:lnTo>
                  <a:lnTo>
                    <a:pt x="0" y="90"/>
                  </a:lnTo>
                  <a:lnTo>
                    <a:pt x="0" y="98"/>
                  </a:lnTo>
                  <a:lnTo>
                    <a:pt x="2" y="108"/>
                  </a:lnTo>
                  <a:lnTo>
                    <a:pt x="4" y="117"/>
                  </a:lnTo>
                  <a:lnTo>
                    <a:pt x="7" y="125"/>
                  </a:lnTo>
                  <a:lnTo>
                    <a:pt x="10" y="133"/>
                  </a:lnTo>
                  <a:lnTo>
                    <a:pt x="15" y="140"/>
                  </a:lnTo>
                  <a:lnTo>
                    <a:pt x="20" y="147"/>
                  </a:lnTo>
                  <a:lnTo>
                    <a:pt x="27" y="153"/>
                  </a:lnTo>
                  <a:lnTo>
                    <a:pt x="33" y="160"/>
                  </a:lnTo>
                  <a:lnTo>
                    <a:pt x="39" y="165"/>
                  </a:lnTo>
                  <a:lnTo>
                    <a:pt x="47" y="169"/>
                  </a:lnTo>
                  <a:lnTo>
                    <a:pt x="54" y="172"/>
                  </a:lnTo>
                  <a:lnTo>
                    <a:pt x="63" y="176"/>
                  </a:lnTo>
                  <a:lnTo>
                    <a:pt x="72" y="178"/>
                  </a:lnTo>
                  <a:lnTo>
                    <a:pt x="81" y="180"/>
                  </a:lnTo>
                  <a:lnTo>
                    <a:pt x="90" y="180"/>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Freeform 8"/>
            <p:cNvSpPr>
              <a:spLocks noEditPoints="1"/>
            </p:cNvSpPr>
            <p:nvPr/>
          </p:nvSpPr>
          <p:spPr bwMode="auto">
            <a:xfrm>
              <a:off x="9150968" y="981064"/>
              <a:ext cx="137132" cy="181292"/>
            </a:xfrm>
            <a:custGeom>
              <a:avLst/>
              <a:gdLst>
                <a:gd name="T0" fmla="*/ 175 w 295"/>
                <a:gd name="T1" fmla="*/ 210 h 391"/>
                <a:gd name="T2" fmla="*/ 115 w 295"/>
                <a:gd name="T3" fmla="*/ 361 h 391"/>
                <a:gd name="T4" fmla="*/ 103 w 295"/>
                <a:gd name="T5" fmla="*/ 208 h 391"/>
                <a:gd name="T6" fmla="*/ 84 w 295"/>
                <a:gd name="T7" fmla="*/ 200 h 391"/>
                <a:gd name="T8" fmla="*/ 68 w 295"/>
                <a:gd name="T9" fmla="*/ 189 h 391"/>
                <a:gd name="T10" fmla="*/ 55 w 295"/>
                <a:gd name="T11" fmla="*/ 173 h 391"/>
                <a:gd name="T12" fmla="*/ 45 w 295"/>
                <a:gd name="T13" fmla="*/ 151 h 391"/>
                <a:gd name="T14" fmla="*/ 39 w 295"/>
                <a:gd name="T15" fmla="*/ 126 h 391"/>
                <a:gd name="T16" fmla="*/ 33 w 295"/>
                <a:gd name="T17" fmla="*/ 99 h 391"/>
                <a:gd name="T18" fmla="*/ 30 w 295"/>
                <a:gd name="T19" fmla="*/ 30 h 391"/>
                <a:gd name="T20" fmla="*/ 264 w 295"/>
                <a:gd name="T21" fmla="*/ 65 h 391"/>
                <a:gd name="T22" fmla="*/ 260 w 295"/>
                <a:gd name="T23" fmla="*/ 112 h 391"/>
                <a:gd name="T24" fmla="*/ 253 w 295"/>
                <a:gd name="T25" fmla="*/ 139 h 391"/>
                <a:gd name="T26" fmla="*/ 245 w 295"/>
                <a:gd name="T27" fmla="*/ 162 h 391"/>
                <a:gd name="T28" fmla="*/ 233 w 295"/>
                <a:gd name="T29" fmla="*/ 181 h 391"/>
                <a:gd name="T30" fmla="*/ 218 w 295"/>
                <a:gd name="T31" fmla="*/ 195 h 391"/>
                <a:gd name="T32" fmla="*/ 198 w 295"/>
                <a:gd name="T33" fmla="*/ 205 h 391"/>
                <a:gd name="T34" fmla="*/ 0 w 295"/>
                <a:gd name="T35" fmla="*/ 0 h 391"/>
                <a:gd name="T36" fmla="*/ 0 w 295"/>
                <a:gd name="T37" fmla="*/ 49 h 391"/>
                <a:gd name="T38" fmla="*/ 3 w 295"/>
                <a:gd name="T39" fmla="*/ 102 h 391"/>
                <a:gd name="T40" fmla="*/ 9 w 295"/>
                <a:gd name="T41" fmla="*/ 134 h 391"/>
                <a:gd name="T42" fmla="*/ 18 w 295"/>
                <a:gd name="T43" fmla="*/ 164 h 391"/>
                <a:gd name="T44" fmla="*/ 30 w 295"/>
                <a:gd name="T45" fmla="*/ 190 h 391"/>
                <a:gd name="T46" fmla="*/ 48 w 295"/>
                <a:gd name="T47" fmla="*/ 211 h 391"/>
                <a:gd name="T48" fmla="*/ 64 w 295"/>
                <a:gd name="T49" fmla="*/ 224 h 391"/>
                <a:gd name="T50" fmla="*/ 77 w 295"/>
                <a:gd name="T51" fmla="*/ 230 h 391"/>
                <a:gd name="T52" fmla="*/ 85 w 295"/>
                <a:gd name="T53" fmla="*/ 391 h 391"/>
                <a:gd name="T54" fmla="*/ 205 w 295"/>
                <a:gd name="T55" fmla="*/ 234 h 391"/>
                <a:gd name="T56" fmla="*/ 220 w 295"/>
                <a:gd name="T57" fmla="*/ 228 h 391"/>
                <a:gd name="T58" fmla="*/ 233 w 295"/>
                <a:gd name="T59" fmla="*/ 221 h 391"/>
                <a:gd name="T60" fmla="*/ 254 w 295"/>
                <a:gd name="T61" fmla="*/ 201 h 391"/>
                <a:gd name="T62" fmla="*/ 270 w 295"/>
                <a:gd name="T63" fmla="*/ 178 h 391"/>
                <a:gd name="T64" fmla="*/ 281 w 295"/>
                <a:gd name="T65" fmla="*/ 149 h 391"/>
                <a:gd name="T66" fmla="*/ 289 w 295"/>
                <a:gd name="T67" fmla="*/ 118 h 391"/>
                <a:gd name="T68" fmla="*/ 293 w 295"/>
                <a:gd name="T69" fmla="*/ 85 h 391"/>
                <a:gd name="T70" fmla="*/ 295 w 295"/>
                <a:gd name="T71" fmla="*/ 15 h 391"/>
                <a:gd name="T72" fmla="*/ 0 w 295"/>
                <a:gd name="T73" fmla="*/ 0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95" h="391">
                  <a:moveTo>
                    <a:pt x="187" y="208"/>
                  </a:moveTo>
                  <a:lnTo>
                    <a:pt x="175" y="210"/>
                  </a:lnTo>
                  <a:lnTo>
                    <a:pt x="175" y="361"/>
                  </a:lnTo>
                  <a:lnTo>
                    <a:pt x="115" y="361"/>
                  </a:lnTo>
                  <a:lnTo>
                    <a:pt x="115" y="210"/>
                  </a:lnTo>
                  <a:lnTo>
                    <a:pt x="103" y="208"/>
                  </a:lnTo>
                  <a:lnTo>
                    <a:pt x="92" y="205"/>
                  </a:lnTo>
                  <a:lnTo>
                    <a:pt x="84" y="200"/>
                  </a:lnTo>
                  <a:lnTo>
                    <a:pt x="75" y="195"/>
                  </a:lnTo>
                  <a:lnTo>
                    <a:pt x="68" y="189"/>
                  </a:lnTo>
                  <a:lnTo>
                    <a:pt x="61" y="181"/>
                  </a:lnTo>
                  <a:lnTo>
                    <a:pt x="55" y="173"/>
                  </a:lnTo>
                  <a:lnTo>
                    <a:pt x="49" y="162"/>
                  </a:lnTo>
                  <a:lnTo>
                    <a:pt x="45" y="151"/>
                  </a:lnTo>
                  <a:lnTo>
                    <a:pt x="42" y="139"/>
                  </a:lnTo>
                  <a:lnTo>
                    <a:pt x="39" y="126"/>
                  </a:lnTo>
                  <a:lnTo>
                    <a:pt x="35" y="112"/>
                  </a:lnTo>
                  <a:lnTo>
                    <a:pt x="33" y="99"/>
                  </a:lnTo>
                  <a:lnTo>
                    <a:pt x="31" y="66"/>
                  </a:lnTo>
                  <a:lnTo>
                    <a:pt x="30" y="30"/>
                  </a:lnTo>
                  <a:lnTo>
                    <a:pt x="265" y="30"/>
                  </a:lnTo>
                  <a:lnTo>
                    <a:pt x="264" y="65"/>
                  </a:lnTo>
                  <a:lnTo>
                    <a:pt x="262" y="99"/>
                  </a:lnTo>
                  <a:lnTo>
                    <a:pt x="260" y="112"/>
                  </a:lnTo>
                  <a:lnTo>
                    <a:pt x="256" y="126"/>
                  </a:lnTo>
                  <a:lnTo>
                    <a:pt x="253" y="139"/>
                  </a:lnTo>
                  <a:lnTo>
                    <a:pt x="249" y="151"/>
                  </a:lnTo>
                  <a:lnTo>
                    <a:pt x="245" y="162"/>
                  </a:lnTo>
                  <a:lnTo>
                    <a:pt x="239" y="173"/>
                  </a:lnTo>
                  <a:lnTo>
                    <a:pt x="233" y="181"/>
                  </a:lnTo>
                  <a:lnTo>
                    <a:pt x="225" y="189"/>
                  </a:lnTo>
                  <a:lnTo>
                    <a:pt x="218" y="195"/>
                  </a:lnTo>
                  <a:lnTo>
                    <a:pt x="208" y="200"/>
                  </a:lnTo>
                  <a:lnTo>
                    <a:pt x="198" y="205"/>
                  </a:lnTo>
                  <a:lnTo>
                    <a:pt x="187" y="208"/>
                  </a:lnTo>
                  <a:close/>
                  <a:moveTo>
                    <a:pt x="0" y="0"/>
                  </a:moveTo>
                  <a:lnTo>
                    <a:pt x="0" y="15"/>
                  </a:lnTo>
                  <a:lnTo>
                    <a:pt x="0" y="49"/>
                  </a:lnTo>
                  <a:lnTo>
                    <a:pt x="2" y="85"/>
                  </a:lnTo>
                  <a:lnTo>
                    <a:pt x="3" y="102"/>
                  </a:lnTo>
                  <a:lnTo>
                    <a:pt x="7" y="118"/>
                  </a:lnTo>
                  <a:lnTo>
                    <a:pt x="9" y="134"/>
                  </a:lnTo>
                  <a:lnTo>
                    <a:pt x="13" y="149"/>
                  </a:lnTo>
                  <a:lnTo>
                    <a:pt x="18" y="164"/>
                  </a:lnTo>
                  <a:lnTo>
                    <a:pt x="24" y="177"/>
                  </a:lnTo>
                  <a:lnTo>
                    <a:pt x="30" y="190"/>
                  </a:lnTo>
                  <a:lnTo>
                    <a:pt x="39" y="201"/>
                  </a:lnTo>
                  <a:lnTo>
                    <a:pt x="48" y="211"/>
                  </a:lnTo>
                  <a:lnTo>
                    <a:pt x="59" y="221"/>
                  </a:lnTo>
                  <a:lnTo>
                    <a:pt x="64" y="224"/>
                  </a:lnTo>
                  <a:lnTo>
                    <a:pt x="71" y="228"/>
                  </a:lnTo>
                  <a:lnTo>
                    <a:pt x="77" y="230"/>
                  </a:lnTo>
                  <a:lnTo>
                    <a:pt x="85" y="234"/>
                  </a:lnTo>
                  <a:lnTo>
                    <a:pt x="85" y="391"/>
                  </a:lnTo>
                  <a:lnTo>
                    <a:pt x="205" y="391"/>
                  </a:lnTo>
                  <a:lnTo>
                    <a:pt x="205" y="234"/>
                  </a:lnTo>
                  <a:lnTo>
                    <a:pt x="212" y="231"/>
                  </a:lnTo>
                  <a:lnTo>
                    <a:pt x="220" y="228"/>
                  </a:lnTo>
                  <a:lnTo>
                    <a:pt x="226" y="225"/>
                  </a:lnTo>
                  <a:lnTo>
                    <a:pt x="233" y="221"/>
                  </a:lnTo>
                  <a:lnTo>
                    <a:pt x="245" y="212"/>
                  </a:lnTo>
                  <a:lnTo>
                    <a:pt x="254" y="201"/>
                  </a:lnTo>
                  <a:lnTo>
                    <a:pt x="263" y="191"/>
                  </a:lnTo>
                  <a:lnTo>
                    <a:pt x="270" y="178"/>
                  </a:lnTo>
                  <a:lnTo>
                    <a:pt x="277" y="164"/>
                  </a:lnTo>
                  <a:lnTo>
                    <a:pt x="281" y="149"/>
                  </a:lnTo>
                  <a:lnTo>
                    <a:pt x="285" y="134"/>
                  </a:lnTo>
                  <a:lnTo>
                    <a:pt x="289" y="118"/>
                  </a:lnTo>
                  <a:lnTo>
                    <a:pt x="292" y="102"/>
                  </a:lnTo>
                  <a:lnTo>
                    <a:pt x="293" y="85"/>
                  </a:lnTo>
                  <a:lnTo>
                    <a:pt x="295" y="50"/>
                  </a:lnTo>
                  <a:lnTo>
                    <a:pt x="295" y="15"/>
                  </a:lnTo>
                  <a:lnTo>
                    <a:pt x="295" y="0"/>
                  </a:ln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4" name="Freeform 9"/>
            <p:cNvSpPr>
              <a:spLocks noEditPoints="1"/>
            </p:cNvSpPr>
            <p:nvPr/>
          </p:nvSpPr>
          <p:spPr bwMode="auto">
            <a:xfrm>
              <a:off x="9037080" y="743989"/>
              <a:ext cx="83673" cy="83673"/>
            </a:xfrm>
            <a:custGeom>
              <a:avLst/>
              <a:gdLst>
                <a:gd name="T0" fmla="*/ 103 w 182"/>
                <a:gd name="T1" fmla="*/ 31 h 180"/>
                <a:gd name="T2" fmla="*/ 120 w 182"/>
                <a:gd name="T3" fmla="*/ 37 h 180"/>
                <a:gd name="T4" fmla="*/ 133 w 182"/>
                <a:gd name="T5" fmla="*/ 48 h 180"/>
                <a:gd name="T6" fmla="*/ 144 w 182"/>
                <a:gd name="T7" fmla="*/ 61 h 180"/>
                <a:gd name="T8" fmla="*/ 151 w 182"/>
                <a:gd name="T9" fmla="*/ 78 h 180"/>
                <a:gd name="T10" fmla="*/ 151 w 182"/>
                <a:gd name="T11" fmla="*/ 96 h 180"/>
                <a:gd name="T12" fmla="*/ 146 w 182"/>
                <a:gd name="T13" fmla="*/ 113 h 180"/>
                <a:gd name="T14" fmla="*/ 138 w 182"/>
                <a:gd name="T15" fmla="*/ 128 h 180"/>
                <a:gd name="T16" fmla="*/ 125 w 182"/>
                <a:gd name="T17" fmla="*/ 140 h 180"/>
                <a:gd name="T18" fmla="*/ 109 w 182"/>
                <a:gd name="T19" fmla="*/ 147 h 180"/>
                <a:gd name="T20" fmla="*/ 92 w 182"/>
                <a:gd name="T21" fmla="*/ 150 h 180"/>
                <a:gd name="T22" fmla="*/ 73 w 182"/>
                <a:gd name="T23" fmla="*/ 147 h 180"/>
                <a:gd name="T24" fmla="*/ 57 w 182"/>
                <a:gd name="T25" fmla="*/ 140 h 180"/>
                <a:gd name="T26" fmla="*/ 44 w 182"/>
                <a:gd name="T27" fmla="*/ 128 h 180"/>
                <a:gd name="T28" fmla="*/ 36 w 182"/>
                <a:gd name="T29" fmla="*/ 113 h 180"/>
                <a:gd name="T30" fmla="*/ 32 w 182"/>
                <a:gd name="T31" fmla="*/ 96 h 180"/>
                <a:gd name="T32" fmla="*/ 33 w 182"/>
                <a:gd name="T33" fmla="*/ 78 h 180"/>
                <a:gd name="T34" fmla="*/ 38 w 182"/>
                <a:gd name="T35" fmla="*/ 61 h 180"/>
                <a:gd name="T36" fmla="*/ 49 w 182"/>
                <a:gd name="T37" fmla="*/ 48 h 180"/>
                <a:gd name="T38" fmla="*/ 63 w 182"/>
                <a:gd name="T39" fmla="*/ 37 h 180"/>
                <a:gd name="T40" fmla="*/ 79 w 182"/>
                <a:gd name="T41" fmla="*/ 31 h 180"/>
                <a:gd name="T42" fmla="*/ 92 w 182"/>
                <a:gd name="T43" fmla="*/ 180 h 180"/>
                <a:gd name="T44" fmla="*/ 118 w 182"/>
                <a:gd name="T45" fmla="*/ 176 h 180"/>
                <a:gd name="T46" fmla="*/ 142 w 182"/>
                <a:gd name="T47" fmla="*/ 165 h 180"/>
                <a:gd name="T48" fmla="*/ 161 w 182"/>
                <a:gd name="T49" fmla="*/ 147 h 180"/>
                <a:gd name="T50" fmla="*/ 174 w 182"/>
                <a:gd name="T51" fmla="*/ 125 h 180"/>
                <a:gd name="T52" fmla="*/ 181 w 182"/>
                <a:gd name="T53" fmla="*/ 99 h 180"/>
                <a:gd name="T54" fmla="*/ 180 w 182"/>
                <a:gd name="T55" fmla="*/ 71 h 180"/>
                <a:gd name="T56" fmla="*/ 171 w 182"/>
                <a:gd name="T57" fmla="*/ 47 h 180"/>
                <a:gd name="T58" fmla="*/ 155 w 182"/>
                <a:gd name="T59" fmla="*/ 26 h 180"/>
                <a:gd name="T60" fmla="*/ 135 w 182"/>
                <a:gd name="T61" fmla="*/ 10 h 180"/>
                <a:gd name="T62" fmla="*/ 110 w 182"/>
                <a:gd name="T63" fmla="*/ 2 h 180"/>
                <a:gd name="T64" fmla="*/ 82 w 182"/>
                <a:gd name="T65" fmla="*/ 1 h 180"/>
                <a:gd name="T66" fmla="*/ 56 w 182"/>
                <a:gd name="T67" fmla="*/ 7 h 180"/>
                <a:gd name="T68" fmla="*/ 34 w 182"/>
                <a:gd name="T69" fmla="*/ 20 h 180"/>
                <a:gd name="T70" fmla="*/ 17 w 182"/>
                <a:gd name="T71" fmla="*/ 39 h 180"/>
                <a:gd name="T72" fmla="*/ 5 w 182"/>
                <a:gd name="T73" fmla="*/ 63 h 180"/>
                <a:gd name="T74" fmla="*/ 0 w 182"/>
                <a:gd name="T75" fmla="*/ 90 h 180"/>
                <a:gd name="T76" fmla="*/ 5 w 182"/>
                <a:gd name="T77" fmla="*/ 116 h 180"/>
                <a:gd name="T78" fmla="*/ 17 w 182"/>
                <a:gd name="T79" fmla="*/ 140 h 180"/>
                <a:gd name="T80" fmla="*/ 34 w 182"/>
                <a:gd name="T81" fmla="*/ 159 h 180"/>
                <a:gd name="T82" fmla="*/ 56 w 182"/>
                <a:gd name="T83" fmla="*/ 173 h 180"/>
                <a:gd name="T84" fmla="*/ 82 w 182"/>
                <a:gd name="T85" fmla="*/ 18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2" h="180">
                  <a:moveTo>
                    <a:pt x="92" y="30"/>
                  </a:moveTo>
                  <a:lnTo>
                    <a:pt x="97" y="30"/>
                  </a:lnTo>
                  <a:lnTo>
                    <a:pt x="103" y="31"/>
                  </a:lnTo>
                  <a:lnTo>
                    <a:pt x="109" y="33"/>
                  </a:lnTo>
                  <a:lnTo>
                    <a:pt x="114" y="35"/>
                  </a:lnTo>
                  <a:lnTo>
                    <a:pt x="120" y="37"/>
                  </a:lnTo>
                  <a:lnTo>
                    <a:pt x="125" y="40"/>
                  </a:lnTo>
                  <a:lnTo>
                    <a:pt x="129" y="43"/>
                  </a:lnTo>
                  <a:lnTo>
                    <a:pt x="133" y="48"/>
                  </a:lnTo>
                  <a:lnTo>
                    <a:pt x="138" y="52"/>
                  </a:lnTo>
                  <a:lnTo>
                    <a:pt x="141" y="56"/>
                  </a:lnTo>
                  <a:lnTo>
                    <a:pt x="144" y="61"/>
                  </a:lnTo>
                  <a:lnTo>
                    <a:pt x="146" y="66"/>
                  </a:lnTo>
                  <a:lnTo>
                    <a:pt x="148" y="72"/>
                  </a:lnTo>
                  <a:lnTo>
                    <a:pt x="151" y="78"/>
                  </a:lnTo>
                  <a:lnTo>
                    <a:pt x="151" y="84"/>
                  </a:lnTo>
                  <a:lnTo>
                    <a:pt x="152" y="90"/>
                  </a:lnTo>
                  <a:lnTo>
                    <a:pt x="151" y="96"/>
                  </a:lnTo>
                  <a:lnTo>
                    <a:pt x="151" y="102"/>
                  </a:lnTo>
                  <a:lnTo>
                    <a:pt x="148" y="108"/>
                  </a:lnTo>
                  <a:lnTo>
                    <a:pt x="146" y="113"/>
                  </a:lnTo>
                  <a:lnTo>
                    <a:pt x="144" y="119"/>
                  </a:lnTo>
                  <a:lnTo>
                    <a:pt x="141" y="124"/>
                  </a:lnTo>
                  <a:lnTo>
                    <a:pt x="138" y="128"/>
                  </a:lnTo>
                  <a:lnTo>
                    <a:pt x="133" y="132"/>
                  </a:lnTo>
                  <a:lnTo>
                    <a:pt x="129" y="136"/>
                  </a:lnTo>
                  <a:lnTo>
                    <a:pt x="125" y="140"/>
                  </a:lnTo>
                  <a:lnTo>
                    <a:pt x="120" y="143"/>
                  </a:lnTo>
                  <a:lnTo>
                    <a:pt x="114" y="145"/>
                  </a:lnTo>
                  <a:lnTo>
                    <a:pt x="109" y="147"/>
                  </a:lnTo>
                  <a:lnTo>
                    <a:pt x="103" y="149"/>
                  </a:lnTo>
                  <a:lnTo>
                    <a:pt x="97" y="150"/>
                  </a:lnTo>
                  <a:lnTo>
                    <a:pt x="92" y="150"/>
                  </a:lnTo>
                  <a:lnTo>
                    <a:pt x="85" y="150"/>
                  </a:lnTo>
                  <a:lnTo>
                    <a:pt x="79" y="149"/>
                  </a:lnTo>
                  <a:lnTo>
                    <a:pt x="73" y="147"/>
                  </a:lnTo>
                  <a:lnTo>
                    <a:pt x="68" y="145"/>
                  </a:lnTo>
                  <a:lnTo>
                    <a:pt x="63" y="143"/>
                  </a:lnTo>
                  <a:lnTo>
                    <a:pt x="57" y="140"/>
                  </a:lnTo>
                  <a:lnTo>
                    <a:pt x="53" y="136"/>
                  </a:lnTo>
                  <a:lnTo>
                    <a:pt x="49" y="132"/>
                  </a:lnTo>
                  <a:lnTo>
                    <a:pt x="44" y="128"/>
                  </a:lnTo>
                  <a:lnTo>
                    <a:pt x="41" y="124"/>
                  </a:lnTo>
                  <a:lnTo>
                    <a:pt x="38" y="119"/>
                  </a:lnTo>
                  <a:lnTo>
                    <a:pt x="36" y="113"/>
                  </a:lnTo>
                  <a:lnTo>
                    <a:pt x="34" y="108"/>
                  </a:lnTo>
                  <a:lnTo>
                    <a:pt x="33" y="102"/>
                  </a:lnTo>
                  <a:lnTo>
                    <a:pt x="32" y="96"/>
                  </a:lnTo>
                  <a:lnTo>
                    <a:pt x="32" y="90"/>
                  </a:lnTo>
                  <a:lnTo>
                    <a:pt x="32" y="84"/>
                  </a:lnTo>
                  <a:lnTo>
                    <a:pt x="33" y="78"/>
                  </a:lnTo>
                  <a:lnTo>
                    <a:pt x="34" y="72"/>
                  </a:lnTo>
                  <a:lnTo>
                    <a:pt x="36" y="66"/>
                  </a:lnTo>
                  <a:lnTo>
                    <a:pt x="38" y="61"/>
                  </a:lnTo>
                  <a:lnTo>
                    <a:pt x="41" y="56"/>
                  </a:lnTo>
                  <a:lnTo>
                    <a:pt x="44" y="52"/>
                  </a:lnTo>
                  <a:lnTo>
                    <a:pt x="49" y="48"/>
                  </a:lnTo>
                  <a:lnTo>
                    <a:pt x="53" y="43"/>
                  </a:lnTo>
                  <a:lnTo>
                    <a:pt x="57" y="40"/>
                  </a:lnTo>
                  <a:lnTo>
                    <a:pt x="63" y="37"/>
                  </a:lnTo>
                  <a:lnTo>
                    <a:pt x="68" y="35"/>
                  </a:lnTo>
                  <a:lnTo>
                    <a:pt x="73" y="33"/>
                  </a:lnTo>
                  <a:lnTo>
                    <a:pt x="79" y="31"/>
                  </a:lnTo>
                  <a:lnTo>
                    <a:pt x="85" y="30"/>
                  </a:lnTo>
                  <a:lnTo>
                    <a:pt x="92" y="30"/>
                  </a:lnTo>
                  <a:close/>
                  <a:moveTo>
                    <a:pt x="92" y="180"/>
                  </a:moveTo>
                  <a:lnTo>
                    <a:pt x="100" y="180"/>
                  </a:lnTo>
                  <a:lnTo>
                    <a:pt x="110" y="179"/>
                  </a:lnTo>
                  <a:lnTo>
                    <a:pt x="118" y="176"/>
                  </a:lnTo>
                  <a:lnTo>
                    <a:pt x="126" y="173"/>
                  </a:lnTo>
                  <a:lnTo>
                    <a:pt x="135" y="169"/>
                  </a:lnTo>
                  <a:lnTo>
                    <a:pt x="142" y="165"/>
                  </a:lnTo>
                  <a:lnTo>
                    <a:pt x="148" y="159"/>
                  </a:lnTo>
                  <a:lnTo>
                    <a:pt x="155" y="154"/>
                  </a:lnTo>
                  <a:lnTo>
                    <a:pt x="161" y="147"/>
                  </a:lnTo>
                  <a:lnTo>
                    <a:pt x="166" y="140"/>
                  </a:lnTo>
                  <a:lnTo>
                    <a:pt x="171" y="132"/>
                  </a:lnTo>
                  <a:lnTo>
                    <a:pt x="174" y="125"/>
                  </a:lnTo>
                  <a:lnTo>
                    <a:pt x="177" y="116"/>
                  </a:lnTo>
                  <a:lnTo>
                    <a:pt x="180" y="108"/>
                  </a:lnTo>
                  <a:lnTo>
                    <a:pt x="181" y="99"/>
                  </a:lnTo>
                  <a:lnTo>
                    <a:pt x="182" y="90"/>
                  </a:lnTo>
                  <a:lnTo>
                    <a:pt x="181" y="81"/>
                  </a:lnTo>
                  <a:lnTo>
                    <a:pt x="180" y="71"/>
                  </a:lnTo>
                  <a:lnTo>
                    <a:pt x="177" y="63"/>
                  </a:lnTo>
                  <a:lnTo>
                    <a:pt x="174" y="54"/>
                  </a:lnTo>
                  <a:lnTo>
                    <a:pt x="171" y="47"/>
                  </a:lnTo>
                  <a:lnTo>
                    <a:pt x="166" y="39"/>
                  </a:lnTo>
                  <a:lnTo>
                    <a:pt x="161" y="33"/>
                  </a:lnTo>
                  <a:lnTo>
                    <a:pt x="155" y="26"/>
                  </a:lnTo>
                  <a:lnTo>
                    <a:pt x="148" y="20"/>
                  </a:lnTo>
                  <a:lnTo>
                    <a:pt x="142" y="15"/>
                  </a:lnTo>
                  <a:lnTo>
                    <a:pt x="135" y="10"/>
                  </a:lnTo>
                  <a:lnTo>
                    <a:pt x="126" y="7"/>
                  </a:lnTo>
                  <a:lnTo>
                    <a:pt x="118" y="4"/>
                  </a:lnTo>
                  <a:lnTo>
                    <a:pt x="110" y="2"/>
                  </a:lnTo>
                  <a:lnTo>
                    <a:pt x="100" y="1"/>
                  </a:lnTo>
                  <a:lnTo>
                    <a:pt x="92" y="0"/>
                  </a:lnTo>
                  <a:lnTo>
                    <a:pt x="82" y="1"/>
                  </a:lnTo>
                  <a:lnTo>
                    <a:pt x="73" y="2"/>
                  </a:lnTo>
                  <a:lnTo>
                    <a:pt x="65" y="4"/>
                  </a:lnTo>
                  <a:lnTo>
                    <a:pt x="56" y="7"/>
                  </a:lnTo>
                  <a:lnTo>
                    <a:pt x="49" y="10"/>
                  </a:lnTo>
                  <a:lnTo>
                    <a:pt x="41" y="15"/>
                  </a:lnTo>
                  <a:lnTo>
                    <a:pt x="34" y="20"/>
                  </a:lnTo>
                  <a:lnTo>
                    <a:pt x="27" y="26"/>
                  </a:lnTo>
                  <a:lnTo>
                    <a:pt x="22" y="33"/>
                  </a:lnTo>
                  <a:lnTo>
                    <a:pt x="17" y="39"/>
                  </a:lnTo>
                  <a:lnTo>
                    <a:pt x="12" y="47"/>
                  </a:lnTo>
                  <a:lnTo>
                    <a:pt x="8" y="55"/>
                  </a:lnTo>
                  <a:lnTo>
                    <a:pt x="5" y="63"/>
                  </a:lnTo>
                  <a:lnTo>
                    <a:pt x="3" y="71"/>
                  </a:lnTo>
                  <a:lnTo>
                    <a:pt x="2" y="81"/>
                  </a:lnTo>
                  <a:lnTo>
                    <a:pt x="0" y="90"/>
                  </a:lnTo>
                  <a:lnTo>
                    <a:pt x="2" y="99"/>
                  </a:lnTo>
                  <a:lnTo>
                    <a:pt x="3" y="108"/>
                  </a:lnTo>
                  <a:lnTo>
                    <a:pt x="5" y="116"/>
                  </a:lnTo>
                  <a:lnTo>
                    <a:pt x="8" y="125"/>
                  </a:lnTo>
                  <a:lnTo>
                    <a:pt x="12" y="132"/>
                  </a:lnTo>
                  <a:lnTo>
                    <a:pt x="17" y="140"/>
                  </a:lnTo>
                  <a:lnTo>
                    <a:pt x="22" y="147"/>
                  </a:lnTo>
                  <a:lnTo>
                    <a:pt x="27" y="154"/>
                  </a:lnTo>
                  <a:lnTo>
                    <a:pt x="34" y="159"/>
                  </a:lnTo>
                  <a:lnTo>
                    <a:pt x="41" y="165"/>
                  </a:lnTo>
                  <a:lnTo>
                    <a:pt x="49" y="169"/>
                  </a:lnTo>
                  <a:lnTo>
                    <a:pt x="56" y="173"/>
                  </a:lnTo>
                  <a:lnTo>
                    <a:pt x="65" y="176"/>
                  </a:lnTo>
                  <a:lnTo>
                    <a:pt x="73" y="179"/>
                  </a:lnTo>
                  <a:lnTo>
                    <a:pt x="82" y="180"/>
                  </a:lnTo>
                  <a:lnTo>
                    <a:pt x="92" y="180"/>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5" name="Freeform 10"/>
            <p:cNvSpPr>
              <a:spLocks noEditPoints="1"/>
            </p:cNvSpPr>
            <p:nvPr/>
          </p:nvSpPr>
          <p:spPr bwMode="auto">
            <a:xfrm>
              <a:off x="9011512" y="841608"/>
              <a:ext cx="137132" cy="181292"/>
            </a:xfrm>
            <a:custGeom>
              <a:avLst/>
              <a:gdLst>
                <a:gd name="T0" fmla="*/ 265 w 296"/>
                <a:gd name="T1" fmla="*/ 67 h 391"/>
                <a:gd name="T2" fmla="*/ 259 w 296"/>
                <a:gd name="T3" fmla="*/ 114 h 391"/>
                <a:gd name="T4" fmla="*/ 253 w 296"/>
                <a:gd name="T5" fmla="*/ 142 h 391"/>
                <a:gd name="T6" fmla="*/ 244 w 296"/>
                <a:gd name="T7" fmla="*/ 165 h 391"/>
                <a:gd name="T8" fmla="*/ 232 w 296"/>
                <a:gd name="T9" fmla="*/ 184 h 391"/>
                <a:gd name="T10" fmla="*/ 217 w 296"/>
                <a:gd name="T11" fmla="*/ 198 h 391"/>
                <a:gd name="T12" fmla="*/ 198 w 296"/>
                <a:gd name="T13" fmla="*/ 208 h 391"/>
                <a:gd name="T14" fmla="*/ 176 w 296"/>
                <a:gd name="T15" fmla="*/ 213 h 391"/>
                <a:gd name="T16" fmla="*/ 116 w 296"/>
                <a:gd name="T17" fmla="*/ 361 h 391"/>
                <a:gd name="T18" fmla="*/ 104 w 296"/>
                <a:gd name="T19" fmla="*/ 211 h 391"/>
                <a:gd name="T20" fmla="*/ 83 w 296"/>
                <a:gd name="T21" fmla="*/ 203 h 391"/>
                <a:gd name="T22" fmla="*/ 67 w 296"/>
                <a:gd name="T23" fmla="*/ 192 h 391"/>
                <a:gd name="T24" fmla="*/ 56 w 296"/>
                <a:gd name="T25" fmla="*/ 174 h 391"/>
                <a:gd name="T26" fmla="*/ 46 w 296"/>
                <a:gd name="T27" fmla="*/ 153 h 391"/>
                <a:gd name="T28" fmla="*/ 38 w 296"/>
                <a:gd name="T29" fmla="*/ 127 h 391"/>
                <a:gd name="T30" fmla="*/ 34 w 296"/>
                <a:gd name="T31" fmla="*/ 98 h 391"/>
                <a:gd name="T32" fmla="*/ 30 w 296"/>
                <a:gd name="T33" fmla="*/ 31 h 391"/>
                <a:gd name="T34" fmla="*/ 0 w 296"/>
                <a:gd name="T35" fmla="*/ 15 h 391"/>
                <a:gd name="T36" fmla="*/ 2 w 296"/>
                <a:gd name="T37" fmla="*/ 85 h 391"/>
                <a:gd name="T38" fmla="*/ 6 w 296"/>
                <a:gd name="T39" fmla="*/ 120 h 391"/>
                <a:gd name="T40" fmla="*/ 14 w 296"/>
                <a:gd name="T41" fmla="*/ 152 h 391"/>
                <a:gd name="T42" fmla="*/ 23 w 296"/>
                <a:gd name="T43" fmla="*/ 180 h 391"/>
                <a:gd name="T44" fmla="*/ 38 w 296"/>
                <a:gd name="T45" fmla="*/ 204 h 391"/>
                <a:gd name="T46" fmla="*/ 59 w 296"/>
                <a:gd name="T47" fmla="*/ 224 h 391"/>
                <a:gd name="T48" fmla="*/ 72 w 296"/>
                <a:gd name="T49" fmla="*/ 231 h 391"/>
                <a:gd name="T50" fmla="*/ 86 w 296"/>
                <a:gd name="T51" fmla="*/ 237 h 391"/>
                <a:gd name="T52" fmla="*/ 206 w 296"/>
                <a:gd name="T53" fmla="*/ 391 h 391"/>
                <a:gd name="T54" fmla="*/ 213 w 296"/>
                <a:gd name="T55" fmla="*/ 234 h 391"/>
                <a:gd name="T56" fmla="*/ 227 w 296"/>
                <a:gd name="T57" fmla="*/ 228 h 391"/>
                <a:gd name="T58" fmla="*/ 244 w 296"/>
                <a:gd name="T59" fmla="*/ 215 h 391"/>
                <a:gd name="T60" fmla="*/ 264 w 296"/>
                <a:gd name="T61" fmla="*/ 193 h 391"/>
                <a:gd name="T62" fmla="*/ 276 w 296"/>
                <a:gd name="T63" fmla="*/ 167 h 391"/>
                <a:gd name="T64" fmla="*/ 286 w 296"/>
                <a:gd name="T65" fmla="*/ 136 h 391"/>
                <a:gd name="T66" fmla="*/ 291 w 296"/>
                <a:gd name="T67" fmla="*/ 104 h 391"/>
                <a:gd name="T68" fmla="*/ 295 w 296"/>
                <a:gd name="T69" fmla="*/ 51 h 391"/>
                <a:gd name="T70" fmla="*/ 296 w 296"/>
                <a:gd name="T71" fmla="*/ 0 h 391"/>
                <a:gd name="T72" fmla="*/ 0 w 296"/>
                <a:gd name="T73" fmla="*/ 15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96" h="391">
                  <a:moveTo>
                    <a:pt x="266" y="30"/>
                  </a:moveTo>
                  <a:lnTo>
                    <a:pt x="265" y="67"/>
                  </a:lnTo>
                  <a:lnTo>
                    <a:pt x="261" y="99"/>
                  </a:lnTo>
                  <a:lnTo>
                    <a:pt x="259" y="114"/>
                  </a:lnTo>
                  <a:lnTo>
                    <a:pt x="256" y="128"/>
                  </a:lnTo>
                  <a:lnTo>
                    <a:pt x="253" y="142"/>
                  </a:lnTo>
                  <a:lnTo>
                    <a:pt x="250" y="154"/>
                  </a:lnTo>
                  <a:lnTo>
                    <a:pt x="244" y="165"/>
                  </a:lnTo>
                  <a:lnTo>
                    <a:pt x="239" y="175"/>
                  </a:lnTo>
                  <a:lnTo>
                    <a:pt x="232" y="184"/>
                  </a:lnTo>
                  <a:lnTo>
                    <a:pt x="226" y="192"/>
                  </a:lnTo>
                  <a:lnTo>
                    <a:pt x="217" y="198"/>
                  </a:lnTo>
                  <a:lnTo>
                    <a:pt x="209" y="203"/>
                  </a:lnTo>
                  <a:lnTo>
                    <a:pt x="198" y="208"/>
                  </a:lnTo>
                  <a:lnTo>
                    <a:pt x="187" y="211"/>
                  </a:lnTo>
                  <a:lnTo>
                    <a:pt x="176" y="213"/>
                  </a:lnTo>
                  <a:lnTo>
                    <a:pt x="176" y="361"/>
                  </a:lnTo>
                  <a:lnTo>
                    <a:pt x="116" y="361"/>
                  </a:lnTo>
                  <a:lnTo>
                    <a:pt x="116" y="214"/>
                  </a:lnTo>
                  <a:lnTo>
                    <a:pt x="104" y="211"/>
                  </a:lnTo>
                  <a:lnTo>
                    <a:pt x="93" y="208"/>
                  </a:lnTo>
                  <a:lnTo>
                    <a:pt x="83" y="203"/>
                  </a:lnTo>
                  <a:lnTo>
                    <a:pt x="75" y="198"/>
                  </a:lnTo>
                  <a:lnTo>
                    <a:pt x="67" y="192"/>
                  </a:lnTo>
                  <a:lnTo>
                    <a:pt x="61" y="183"/>
                  </a:lnTo>
                  <a:lnTo>
                    <a:pt x="56" y="174"/>
                  </a:lnTo>
                  <a:lnTo>
                    <a:pt x="50" y="164"/>
                  </a:lnTo>
                  <a:lnTo>
                    <a:pt x="46" y="153"/>
                  </a:lnTo>
                  <a:lnTo>
                    <a:pt x="42" y="141"/>
                  </a:lnTo>
                  <a:lnTo>
                    <a:pt x="38" y="127"/>
                  </a:lnTo>
                  <a:lnTo>
                    <a:pt x="36" y="113"/>
                  </a:lnTo>
                  <a:lnTo>
                    <a:pt x="34" y="98"/>
                  </a:lnTo>
                  <a:lnTo>
                    <a:pt x="31" y="66"/>
                  </a:lnTo>
                  <a:lnTo>
                    <a:pt x="30" y="31"/>
                  </a:lnTo>
                  <a:lnTo>
                    <a:pt x="266" y="30"/>
                  </a:lnTo>
                  <a:close/>
                  <a:moveTo>
                    <a:pt x="0" y="15"/>
                  </a:moveTo>
                  <a:lnTo>
                    <a:pt x="1" y="50"/>
                  </a:lnTo>
                  <a:lnTo>
                    <a:pt x="2" y="85"/>
                  </a:lnTo>
                  <a:lnTo>
                    <a:pt x="4" y="103"/>
                  </a:lnTo>
                  <a:lnTo>
                    <a:pt x="6" y="120"/>
                  </a:lnTo>
                  <a:lnTo>
                    <a:pt x="9" y="136"/>
                  </a:lnTo>
                  <a:lnTo>
                    <a:pt x="14" y="152"/>
                  </a:lnTo>
                  <a:lnTo>
                    <a:pt x="18" y="166"/>
                  </a:lnTo>
                  <a:lnTo>
                    <a:pt x="23" y="180"/>
                  </a:lnTo>
                  <a:lnTo>
                    <a:pt x="31" y="193"/>
                  </a:lnTo>
                  <a:lnTo>
                    <a:pt x="38" y="204"/>
                  </a:lnTo>
                  <a:lnTo>
                    <a:pt x="48" y="215"/>
                  </a:lnTo>
                  <a:lnTo>
                    <a:pt x="59" y="224"/>
                  </a:lnTo>
                  <a:lnTo>
                    <a:pt x="65" y="228"/>
                  </a:lnTo>
                  <a:lnTo>
                    <a:pt x="72" y="231"/>
                  </a:lnTo>
                  <a:lnTo>
                    <a:pt x="78" y="234"/>
                  </a:lnTo>
                  <a:lnTo>
                    <a:pt x="86" y="237"/>
                  </a:lnTo>
                  <a:lnTo>
                    <a:pt x="86" y="391"/>
                  </a:lnTo>
                  <a:lnTo>
                    <a:pt x="206" y="391"/>
                  </a:lnTo>
                  <a:lnTo>
                    <a:pt x="206" y="238"/>
                  </a:lnTo>
                  <a:lnTo>
                    <a:pt x="213" y="234"/>
                  </a:lnTo>
                  <a:lnTo>
                    <a:pt x="220" y="231"/>
                  </a:lnTo>
                  <a:lnTo>
                    <a:pt x="227" y="228"/>
                  </a:lnTo>
                  <a:lnTo>
                    <a:pt x="234" y="224"/>
                  </a:lnTo>
                  <a:lnTo>
                    <a:pt x="244" y="215"/>
                  </a:lnTo>
                  <a:lnTo>
                    <a:pt x="255" y="204"/>
                  </a:lnTo>
                  <a:lnTo>
                    <a:pt x="264" y="193"/>
                  </a:lnTo>
                  <a:lnTo>
                    <a:pt x="270" y="181"/>
                  </a:lnTo>
                  <a:lnTo>
                    <a:pt x="276" y="167"/>
                  </a:lnTo>
                  <a:lnTo>
                    <a:pt x="282" y="152"/>
                  </a:lnTo>
                  <a:lnTo>
                    <a:pt x="286" y="136"/>
                  </a:lnTo>
                  <a:lnTo>
                    <a:pt x="289" y="120"/>
                  </a:lnTo>
                  <a:lnTo>
                    <a:pt x="291" y="104"/>
                  </a:lnTo>
                  <a:lnTo>
                    <a:pt x="294" y="85"/>
                  </a:lnTo>
                  <a:lnTo>
                    <a:pt x="295" y="51"/>
                  </a:lnTo>
                  <a:lnTo>
                    <a:pt x="296" y="15"/>
                  </a:lnTo>
                  <a:lnTo>
                    <a:pt x="296" y="0"/>
                  </a:lnTo>
                  <a:lnTo>
                    <a:pt x="0" y="0"/>
                  </a:lnTo>
                  <a:lnTo>
                    <a:pt x="0" y="15"/>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6" name="Freeform 11"/>
            <p:cNvSpPr>
              <a:spLocks noEditPoints="1"/>
            </p:cNvSpPr>
            <p:nvPr/>
          </p:nvSpPr>
          <p:spPr bwMode="auto">
            <a:xfrm>
              <a:off x="8897624" y="883445"/>
              <a:ext cx="83673" cy="83673"/>
            </a:xfrm>
            <a:custGeom>
              <a:avLst/>
              <a:gdLst>
                <a:gd name="T0" fmla="*/ 102 w 180"/>
                <a:gd name="T1" fmla="*/ 31 h 180"/>
                <a:gd name="T2" fmla="*/ 119 w 180"/>
                <a:gd name="T3" fmla="*/ 36 h 180"/>
                <a:gd name="T4" fmla="*/ 133 w 180"/>
                <a:gd name="T5" fmla="*/ 47 h 180"/>
                <a:gd name="T6" fmla="*/ 143 w 180"/>
                <a:gd name="T7" fmla="*/ 61 h 180"/>
                <a:gd name="T8" fmla="*/ 149 w 180"/>
                <a:gd name="T9" fmla="*/ 77 h 180"/>
                <a:gd name="T10" fmla="*/ 150 w 180"/>
                <a:gd name="T11" fmla="*/ 95 h 180"/>
                <a:gd name="T12" fmla="*/ 146 w 180"/>
                <a:gd name="T13" fmla="*/ 113 h 180"/>
                <a:gd name="T14" fmla="*/ 136 w 180"/>
                <a:gd name="T15" fmla="*/ 127 h 180"/>
                <a:gd name="T16" fmla="*/ 124 w 180"/>
                <a:gd name="T17" fmla="*/ 139 h 180"/>
                <a:gd name="T18" fmla="*/ 109 w 180"/>
                <a:gd name="T19" fmla="*/ 147 h 180"/>
                <a:gd name="T20" fmla="*/ 90 w 180"/>
                <a:gd name="T21" fmla="*/ 150 h 180"/>
                <a:gd name="T22" fmla="*/ 72 w 180"/>
                <a:gd name="T23" fmla="*/ 147 h 180"/>
                <a:gd name="T24" fmla="*/ 57 w 180"/>
                <a:gd name="T25" fmla="*/ 139 h 180"/>
                <a:gd name="T26" fmla="*/ 44 w 180"/>
                <a:gd name="T27" fmla="*/ 127 h 180"/>
                <a:gd name="T28" fmla="*/ 35 w 180"/>
                <a:gd name="T29" fmla="*/ 113 h 180"/>
                <a:gd name="T30" fmla="*/ 30 w 180"/>
                <a:gd name="T31" fmla="*/ 96 h 180"/>
                <a:gd name="T32" fmla="*/ 31 w 180"/>
                <a:gd name="T33" fmla="*/ 77 h 180"/>
                <a:gd name="T34" fmla="*/ 38 w 180"/>
                <a:gd name="T35" fmla="*/ 61 h 180"/>
                <a:gd name="T36" fmla="*/ 47 w 180"/>
                <a:gd name="T37" fmla="*/ 47 h 180"/>
                <a:gd name="T38" fmla="*/ 61 w 180"/>
                <a:gd name="T39" fmla="*/ 36 h 180"/>
                <a:gd name="T40" fmla="*/ 79 w 180"/>
                <a:gd name="T41" fmla="*/ 31 h 180"/>
                <a:gd name="T42" fmla="*/ 90 w 180"/>
                <a:gd name="T43" fmla="*/ 180 h 180"/>
                <a:gd name="T44" fmla="*/ 117 w 180"/>
                <a:gd name="T45" fmla="*/ 176 h 180"/>
                <a:gd name="T46" fmla="*/ 141 w 180"/>
                <a:gd name="T47" fmla="*/ 165 h 180"/>
                <a:gd name="T48" fmla="*/ 160 w 180"/>
                <a:gd name="T49" fmla="*/ 147 h 180"/>
                <a:gd name="T50" fmla="*/ 174 w 180"/>
                <a:gd name="T51" fmla="*/ 125 h 180"/>
                <a:gd name="T52" fmla="*/ 180 w 180"/>
                <a:gd name="T53" fmla="*/ 98 h 180"/>
                <a:gd name="T54" fmla="*/ 179 w 180"/>
                <a:gd name="T55" fmla="*/ 72 h 180"/>
                <a:gd name="T56" fmla="*/ 170 w 180"/>
                <a:gd name="T57" fmla="*/ 47 h 180"/>
                <a:gd name="T58" fmla="*/ 155 w 180"/>
                <a:gd name="T59" fmla="*/ 25 h 180"/>
                <a:gd name="T60" fmla="*/ 133 w 180"/>
                <a:gd name="T61" fmla="*/ 10 h 180"/>
                <a:gd name="T62" fmla="*/ 109 w 180"/>
                <a:gd name="T63" fmla="*/ 1 h 180"/>
                <a:gd name="T64" fmla="*/ 82 w 180"/>
                <a:gd name="T65" fmla="*/ 0 h 180"/>
                <a:gd name="T66" fmla="*/ 55 w 180"/>
                <a:gd name="T67" fmla="*/ 6 h 180"/>
                <a:gd name="T68" fmla="*/ 34 w 180"/>
                <a:gd name="T69" fmla="*/ 20 h 180"/>
                <a:gd name="T70" fmla="*/ 15 w 180"/>
                <a:gd name="T71" fmla="*/ 39 h 180"/>
                <a:gd name="T72" fmla="*/ 5 w 180"/>
                <a:gd name="T73" fmla="*/ 63 h 180"/>
                <a:gd name="T74" fmla="*/ 0 w 180"/>
                <a:gd name="T75" fmla="*/ 90 h 180"/>
                <a:gd name="T76" fmla="*/ 5 w 180"/>
                <a:gd name="T77" fmla="*/ 117 h 180"/>
                <a:gd name="T78" fmla="*/ 15 w 180"/>
                <a:gd name="T79" fmla="*/ 140 h 180"/>
                <a:gd name="T80" fmla="*/ 34 w 180"/>
                <a:gd name="T81" fmla="*/ 160 h 180"/>
                <a:gd name="T82" fmla="*/ 55 w 180"/>
                <a:gd name="T83" fmla="*/ 172 h 180"/>
                <a:gd name="T84" fmla="*/ 82 w 180"/>
                <a:gd name="T85" fmla="*/ 18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0" h="180">
                  <a:moveTo>
                    <a:pt x="90" y="30"/>
                  </a:moveTo>
                  <a:lnTo>
                    <a:pt x="97" y="30"/>
                  </a:lnTo>
                  <a:lnTo>
                    <a:pt x="102" y="31"/>
                  </a:lnTo>
                  <a:lnTo>
                    <a:pt x="109" y="32"/>
                  </a:lnTo>
                  <a:lnTo>
                    <a:pt x="114" y="34"/>
                  </a:lnTo>
                  <a:lnTo>
                    <a:pt x="119" y="36"/>
                  </a:lnTo>
                  <a:lnTo>
                    <a:pt x="124" y="39"/>
                  </a:lnTo>
                  <a:lnTo>
                    <a:pt x="129" y="43"/>
                  </a:lnTo>
                  <a:lnTo>
                    <a:pt x="133" y="47"/>
                  </a:lnTo>
                  <a:lnTo>
                    <a:pt x="136" y="51"/>
                  </a:lnTo>
                  <a:lnTo>
                    <a:pt x="141" y="56"/>
                  </a:lnTo>
                  <a:lnTo>
                    <a:pt x="143" y="61"/>
                  </a:lnTo>
                  <a:lnTo>
                    <a:pt x="146" y="66"/>
                  </a:lnTo>
                  <a:lnTo>
                    <a:pt x="148" y="72"/>
                  </a:lnTo>
                  <a:lnTo>
                    <a:pt x="149" y="77"/>
                  </a:lnTo>
                  <a:lnTo>
                    <a:pt x="150" y="83"/>
                  </a:lnTo>
                  <a:lnTo>
                    <a:pt x="150" y="90"/>
                  </a:lnTo>
                  <a:lnTo>
                    <a:pt x="150" y="95"/>
                  </a:lnTo>
                  <a:lnTo>
                    <a:pt x="149" y="102"/>
                  </a:lnTo>
                  <a:lnTo>
                    <a:pt x="148" y="107"/>
                  </a:lnTo>
                  <a:lnTo>
                    <a:pt x="146" y="113"/>
                  </a:lnTo>
                  <a:lnTo>
                    <a:pt x="143" y="118"/>
                  </a:lnTo>
                  <a:lnTo>
                    <a:pt x="141" y="123"/>
                  </a:lnTo>
                  <a:lnTo>
                    <a:pt x="136" y="127"/>
                  </a:lnTo>
                  <a:lnTo>
                    <a:pt x="133" y="132"/>
                  </a:lnTo>
                  <a:lnTo>
                    <a:pt x="129" y="136"/>
                  </a:lnTo>
                  <a:lnTo>
                    <a:pt x="124" y="139"/>
                  </a:lnTo>
                  <a:lnTo>
                    <a:pt x="119" y="142"/>
                  </a:lnTo>
                  <a:lnTo>
                    <a:pt x="114" y="144"/>
                  </a:lnTo>
                  <a:lnTo>
                    <a:pt x="109" y="147"/>
                  </a:lnTo>
                  <a:lnTo>
                    <a:pt x="102" y="149"/>
                  </a:lnTo>
                  <a:lnTo>
                    <a:pt x="97" y="150"/>
                  </a:lnTo>
                  <a:lnTo>
                    <a:pt x="90" y="150"/>
                  </a:lnTo>
                  <a:lnTo>
                    <a:pt x="84" y="150"/>
                  </a:lnTo>
                  <a:lnTo>
                    <a:pt x="79" y="149"/>
                  </a:lnTo>
                  <a:lnTo>
                    <a:pt x="72" y="147"/>
                  </a:lnTo>
                  <a:lnTo>
                    <a:pt x="67" y="144"/>
                  </a:lnTo>
                  <a:lnTo>
                    <a:pt x="61" y="142"/>
                  </a:lnTo>
                  <a:lnTo>
                    <a:pt x="57" y="139"/>
                  </a:lnTo>
                  <a:lnTo>
                    <a:pt x="52" y="136"/>
                  </a:lnTo>
                  <a:lnTo>
                    <a:pt x="47" y="132"/>
                  </a:lnTo>
                  <a:lnTo>
                    <a:pt x="44" y="127"/>
                  </a:lnTo>
                  <a:lnTo>
                    <a:pt x="41" y="123"/>
                  </a:lnTo>
                  <a:lnTo>
                    <a:pt x="38" y="118"/>
                  </a:lnTo>
                  <a:lnTo>
                    <a:pt x="35" y="113"/>
                  </a:lnTo>
                  <a:lnTo>
                    <a:pt x="34" y="107"/>
                  </a:lnTo>
                  <a:lnTo>
                    <a:pt x="31" y="102"/>
                  </a:lnTo>
                  <a:lnTo>
                    <a:pt x="30" y="96"/>
                  </a:lnTo>
                  <a:lnTo>
                    <a:pt x="30" y="90"/>
                  </a:lnTo>
                  <a:lnTo>
                    <a:pt x="30" y="83"/>
                  </a:lnTo>
                  <a:lnTo>
                    <a:pt x="31" y="77"/>
                  </a:lnTo>
                  <a:lnTo>
                    <a:pt x="34" y="72"/>
                  </a:lnTo>
                  <a:lnTo>
                    <a:pt x="35" y="66"/>
                  </a:lnTo>
                  <a:lnTo>
                    <a:pt x="38" y="61"/>
                  </a:lnTo>
                  <a:lnTo>
                    <a:pt x="41" y="56"/>
                  </a:lnTo>
                  <a:lnTo>
                    <a:pt x="44" y="51"/>
                  </a:lnTo>
                  <a:lnTo>
                    <a:pt x="47" y="47"/>
                  </a:lnTo>
                  <a:lnTo>
                    <a:pt x="52" y="43"/>
                  </a:lnTo>
                  <a:lnTo>
                    <a:pt x="57" y="39"/>
                  </a:lnTo>
                  <a:lnTo>
                    <a:pt x="61" y="36"/>
                  </a:lnTo>
                  <a:lnTo>
                    <a:pt x="67" y="34"/>
                  </a:lnTo>
                  <a:lnTo>
                    <a:pt x="72" y="32"/>
                  </a:lnTo>
                  <a:lnTo>
                    <a:pt x="79" y="31"/>
                  </a:lnTo>
                  <a:lnTo>
                    <a:pt x="84" y="30"/>
                  </a:lnTo>
                  <a:lnTo>
                    <a:pt x="90" y="30"/>
                  </a:lnTo>
                  <a:close/>
                  <a:moveTo>
                    <a:pt x="90" y="180"/>
                  </a:moveTo>
                  <a:lnTo>
                    <a:pt x="100" y="180"/>
                  </a:lnTo>
                  <a:lnTo>
                    <a:pt x="109" y="178"/>
                  </a:lnTo>
                  <a:lnTo>
                    <a:pt x="117" y="176"/>
                  </a:lnTo>
                  <a:lnTo>
                    <a:pt x="126" y="172"/>
                  </a:lnTo>
                  <a:lnTo>
                    <a:pt x="133" y="169"/>
                  </a:lnTo>
                  <a:lnTo>
                    <a:pt x="141" y="165"/>
                  </a:lnTo>
                  <a:lnTo>
                    <a:pt x="148" y="160"/>
                  </a:lnTo>
                  <a:lnTo>
                    <a:pt x="155" y="153"/>
                  </a:lnTo>
                  <a:lnTo>
                    <a:pt x="160" y="147"/>
                  </a:lnTo>
                  <a:lnTo>
                    <a:pt x="165" y="140"/>
                  </a:lnTo>
                  <a:lnTo>
                    <a:pt x="170" y="133"/>
                  </a:lnTo>
                  <a:lnTo>
                    <a:pt x="174" y="125"/>
                  </a:lnTo>
                  <a:lnTo>
                    <a:pt x="176" y="117"/>
                  </a:lnTo>
                  <a:lnTo>
                    <a:pt x="179" y="108"/>
                  </a:lnTo>
                  <a:lnTo>
                    <a:pt x="180" y="98"/>
                  </a:lnTo>
                  <a:lnTo>
                    <a:pt x="180" y="90"/>
                  </a:lnTo>
                  <a:lnTo>
                    <a:pt x="180" y="80"/>
                  </a:lnTo>
                  <a:lnTo>
                    <a:pt x="179" y="72"/>
                  </a:lnTo>
                  <a:lnTo>
                    <a:pt x="176" y="63"/>
                  </a:lnTo>
                  <a:lnTo>
                    <a:pt x="174" y="54"/>
                  </a:lnTo>
                  <a:lnTo>
                    <a:pt x="170" y="47"/>
                  </a:lnTo>
                  <a:lnTo>
                    <a:pt x="165" y="39"/>
                  </a:lnTo>
                  <a:lnTo>
                    <a:pt x="160" y="32"/>
                  </a:lnTo>
                  <a:lnTo>
                    <a:pt x="155" y="25"/>
                  </a:lnTo>
                  <a:lnTo>
                    <a:pt x="148" y="20"/>
                  </a:lnTo>
                  <a:lnTo>
                    <a:pt x="141" y="15"/>
                  </a:lnTo>
                  <a:lnTo>
                    <a:pt x="133" y="10"/>
                  </a:lnTo>
                  <a:lnTo>
                    <a:pt x="126" y="6"/>
                  </a:lnTo>
                  <a:lnTo>
                    <a:pt x="117" y="3"/>
                  </a:lnTo>
                  <a:lnTo>
                    <a:pt x="109" y="1"/>
                  </a:lnTo>
                  <a:lnTo>
                    <a:pt x="100" y="0"/>
                  </a:lnTo>
                  <a:lnTo>
                    <a:pt x="90" y="0"/>
                  </a:lnTo>
                  <a:lnTo>
                    <a:pt x="82" y="0"/>
                  </a:lnTo>
                  <a:lnTo>
                    <a:pt x="72" y="1"/>
                  </a:lnTo>
                  <a:lnTo>
                    <a:pt x="64" y="3"/>
                  </a:lnTo>
                  <a:lnTo>
                    <a:pt x="55" y="6"/>
                  </a:lnTo>
                  <a:lnTo>
                    <a:pt x="47" y="10"/>
                  </a:lnTo>
                  <a:lnTo>
                    <a:pt x="40" y="15"/>
                  </a:lnTo>
                  <a:lnTo>
                    <a:pt x="34" y="20"/>
                  </a:lnTo>
                  <a:lnTo>
                    <a:pt x="27" y="25"/>
                  </a:lnTo>
                  <a:lnTo>
                    <a:pt x="21" y="32"/>
                  </a:lnTo>
                  <a:lnTo>
                    <a:pt x="15" y="39"/>
                  </a:lnTo>
                  <a:lnTo>
                    <a:pt x="11" y="47"/>
                  </a:lnTo>
                  <a:lnTo>
                    <a:pt x="8" y="54"/>
                  </a:lnTo>
                  <a:lnTo>
                    <a:pt x="5" y="63"/>
                  </a:lnTo>
                  <a:lnTo>
                    <a:pt x="2" y="72"/>
                  </a:lnTo>
                  <a:lnTo>
                    <a:pt x="0" y="80"/>
                  </a:lnTo>
                  <a:lnTo>
                    <a:pt x="0" y="90"/>
                  </a:lnTo>
                  <a:lnTo>
                    <a:pt x="0" y="98"/>
                  </a:lnTo>
                  <a:lnTo>
                    <a:pt x="2" y="108"/>
                  </a:lnTo>
                  <a:lnTo>
                    <a:pt x="5" y="117"/>
                  </a:lnTo>
                  <a:lnTo>
                    <a:pt x="8" y="125"/>
                  </a:lnTo>
                  <a:lnTo>
                    <a:pt x="11" y="133"/>
                  </a:lnTo>
                  <a:lnTo>
                    <a:pt x="15" y="140"/>
                  </a:lnTo>
                  <a:lnTo>
                    <a:pt x="21" y="147"/>
                  </a:lnTo>
                  <a:lnTo>
                    <a:pt x="27" y="153"/>
                  </a:lnTo>
                  <a:lnTo>
                    <a:pt x="34" y="160"/>
                  </a:lnTo>
                  <a:lnTo>
                    <a:pt x="40" y="165"/>
                  </a:lnTo>
                  <a:lnTo>
                    <a:pt x="47" y="169"/>
                  </a:lnTo>
                  <a:lnTo>
                    <a:pt x="55" y="172"/>
                  </a:lnTo>
                  <a:lnTo>
                    <a:pt x="64" y="176"/>
                  </a:lnTo>
                  <a:lnTo>
                    <a:pt x="72" y="178"/>
                  </a:lnTo>
                  <a:lnTo>
                    <a:pt x="82" y="180"/>
                  </a:lnTo>
                  <a:lnTo>
                    <a:pt x="90" y="180"/>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7" name="Freeform 12"/>
            <p:cNvSpPr>
              <a:spLocks noEditPoints="1"/>
            </p:cNvSpPr>
            <p:nvPr/>
          </p:nvSpPr>
          <p:spPr bwMode="auto">
            <a:xfrm>
              <a:off x="8869733" y="981064"/>
              <a:ext cx="137132" cy="181292"/>
            </a:xfrm>
            <a:custGeom>
              <a:avLst/>
              <a:gdLst>
                <a:gd name="T0" fmla="*/ 265 w 295"/>
                <a:gd name="T1" fmla="*/ 64 h 391"/>
                <a:gd name="T2" fmla="*/ 261 w 295"/>
                <a:gd name="T3" fmla="*/ 111 h 391"/>
                <a:gd name="T4" fmla="*/ 256 w 295"/>
                <a:gd name="T5" fmla="*/ 138 h 391"/>
                <a:gd name="T6" fmla="*/ 249 w 295"/>
                <a:gd name="T7" fmla="*/ 162 h 391"/>
                <a:gd name="T8" fmla="*/ 238 w 295"/>
                <a:gd name="T9" fmla="*/ 182 h 391"/>
                <a:gd name="T10" fmla="*/ 223 w 295"/>
                <a:gd name="T11" fmla="*/ 197 h 391"/>
                <a:gd name="T12" fmla="*/ 204 w 295"/>
                <a:gd name="T13" fmla="*/ 208 h 391"/>
                <a:gd name="T14" fmla="*/ 180 w 295"/>
                <a:gd name="T15" fmla="*/ 213 h 391"/>
                <a:gd name="T16" fmla="*/ 120 w 295"/>
                <a:gd name="T17" fmla="*/ 361 h 391"/>
                <a:gd name="T18" fmla="*/ 109 w 295"/>
                <a:gd name="T19" fmla="*/ 211 h 391"/>
                <a:gd name="T20" fmla="*/ 90 w 295"/>
                <a:gd name="T21" fmla="*/ 205 h 391"/>
                <a:gd name="T22" fmla="*/ 74 w 295"/>
                <a:gd name="T23" fmla="*/ 194 h 391"/>
                <a:gd name="T24" fmla="*/ 61 w 295"/>
                <a:gd name="T25" fmla="*/ 178 h 391"/>
                <a:gd name="T26" fmla="*/ 51 w 295"/>
                <a:gd name="T27" fmla="*/ 159 h 391"/>
                <a:gd name="T28" fmla="*/ 42 w 295"/>
                <a:gd name="T29" fmla="*/ 134 h 391"/>
                <a:gd name="T30" fmla="*/ 36 w 295"/>
                <a:gd name="T31" fmla="*/ 104 h 391"/>
                <a:gd name="T32" fmla="*/ 32 w 295"/>
                <a:gd name="T33" fmla="*/ 70 h 391"/>
                <a:gd name="T34" fmla="*/ 30 w 295"/>
                <a:gd name="T35" fmla="*/ 30 h 391"/>
                <a:gd name="T36" fmla="*/ 0 w 295"/>
                <a:gd name="T37" fmla="*/ 15 h 391"/>
                <a:gd name="T38" fmla="*/ 3 w 295"/>
                <a:gd name="T39" fmla="*/ 84 h 391"/>
                <a:gd name="T40" fmla="*/ 8 w 295"/>
                <a:gd name="T41" fmla="*/ 118 h 391"/>
                <a:gd name="T42" fmla="*/ 15 w 295"/>
                <a:gd name="T43" fmla="*/ 150 h 391"/>
                <a:gd name="T44" fmla="*/ 27 w 295"/>
                <a:gd name="T45" fmla="*/ 179 h 391"/>
                <a:gd name="T46" fmla="*/ 42 w 295"/>
                <a:gd name="T47" fmla="*/ 204 h 391"/>
                <a:gd name="T48" fmla="*/ 63 w 295"/>
                <a:gd name="T49" fmla="*/ 223 h 391"/>
                <a:gd name="T50" fmla="*/ 76 w 295"/>
                <a:gd name="T51" fmla="*/ 230 h 391"/>
                <a:gd name="T52" fmla="*/ 90 w 295"/>
                <a:gd name="T53" fmla="*/ 237 h 391"/>
                <a:gd name="T54" fmla="*/ 210 w 295"/>
                <a:gd name="T55" fmla="*/ 391 h 391"/>
                <a:gd name="T56" fmla="*/ 218 w 295"/>
                <a:gd name="T57" fmla="*/ 235 h 391"/>
                <a:gd name="T58" fmla="*/ 232 w 295"/>
                <a:gd name="T59" fmla="*/ 227 h 391"/>
                <a:gd name="T60" fmla="*/ 245 w 295"/>
                <a:gd name="T61" fmla="*/ 219 h 391"/>
                <a:gd name="T62" fmla="*/ 255 w 295"/>
                <a:gd name="T63" fmla="*/ 209 h 391"/>
                <a:gd name="T64" fmla="*/ 268 w 295"/>
                <a:gd name="T65" fmla="*/ 191 h 391"/>
                <a:gd name="T66" fmla="*/ 280 w 295"/>
                <a:gd name="T67" fmla="*/ 164 h 391"/>
                <a:gd name="T68" fmla="*/ 289 w 295"/>
                <a:gd name="T69" fmla="*/ 133 h 391"/>
                <a:gd name="T70" fmla="*/ 293 w 295"/>
                <a:gd name="T71" fmla="*/ 100 h 391"/>
                <a:gd name="T72" fmla="*/ 295 w 295"/>
                <a:gd name="T73" fmla="*/ 48 h 391"/>
                <a:gd name="T74" fmla="*/ 295 w 295"/>
                <a:gd name="T75" fmla="*/ 0 h 391"/>
                <a:gd name="T76" fmla="*/ 0 w 295"/>
                <a:gd name="T77" fmla="*/ 15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5" h="391">
                  <a:moveTo>
                    <a:pt x="265" y="30"/>
                  </a:moveTo>
                  <a:lnTo>
                    <a:pt x="265" y="64"/>
                  </a:lnTo>
                  <a:lnTo>
                    <a:pt x="263" y="96"/>
                  </a:lnTo>
                  <a:lnTo>
                    <a:pt x="261" y="111"/>
                  </a:lnTo>
                  <a:lnTo>
                    <a:pt x="259" y="125"/>
                  </a:lnTo>
                  <a:lnTo>
                    <a:pt x="256" y="138"/>
                  </a:lnTo>
                  <a:lnTo>
                    <a:pt x="253" y="151"/>
                  </a:lnTo>
                  <a:lnTo>
                    <a:pt x="249" y="162"/>
                  </a:lnTo>
                  <a:lnTo>
                    <a:pt x="244" y="173"/>
                  </a:lnTo>
                  <a:lnTo>
                    <a:pt x="238" y="182"/>
                  </a:lnTo>
                  <a:lnTo>
                    <a:pt x="231" y="190"/>
                  </a:lnTo>
                  <a:lnTo>
                    <a:pt x="223" y="197"/>
                  </a:lnTo>
                  <a:lnTo>
                    <a:pt x="214" y="203"/>
                  </a:lnTo>
                  <a:lnTo>
                    <a:pt x="204" y="208"/>
                  </a:lnTo>
                  <a:lnTo>
                    <a:pt x="192" y="211"/>
                  </a:lnTo>
                  <a:lnTo>
                    <a:pt x="180" y="213"/>
                  </a:lnTo>
                  <a:lnTo>
                    <a:pt x="180" y="361"/>
                  </a:lnTo>
                  <a:lnTo>
                    <a:pt x="120" y="361"/>
                  </a:lnTo>
                  <a:lnTo>
                    <a:pt x="120" y="213"/>
                  </a:lnTo>
                  <a:lnTo>
                    <a:pt x="109" y="211"/>
                  </a:lnTo>
                  <a:lnTo>
                    <a:pt x="99" y="208"/>
                  </a:lnTo>
                  <a:lnTo>
                    <a:pt x="90" y="205"/>
                  </a:lnTo>
                  <a:lnTo>
                    <a:pt x="82" y="199"/>
                  </a:lnTo>
                  <a:lnTo>
                    <a:pt x="74" y="194"/>
                  </a:lnTo>
                  <a:lnTo>
                    <a:pt x="68" y="186"/>
                  </a:lnTo>
                  <a:lnTo>
                    <a:pt x="61" y="178"/>
                  </a:lnTo>
                  <a:lnTo>
                    <a:pt x="56" y="169"/>
                  </a:lnTo>
                  <a:lnTo>
                    <a:pt x="51" y="159"/>
                  </a:lnTo>
                  <a:lnTo>
                    <a:pt x="46" y="147"/>
                  </a:lnTo>
                  <a:lnTo>
                    <a:pt x="42" y="134"/>
                  </a:lnTo>
                  <a:lnTo>
                    <a:pt x="39" y="120"/>
                  </a:lnTo>
                  <a:lnTo>
                    <a:pt x="36" y="104"/>
                  </a:lnTo>
                  <a:lnTo>
                    <a:pt x="33" y="88"/>
                  </a:lnTo>
                  <a:lnTo>
                    <a:pt x="32" y="70"/>
                  </a:lnTo>
                  <a:lnTo>
                    <a:pt x="31" y="50"/>
                  </a:lnTo>
                  <a:lnTo>
                    <a:pt x="30" y="30"/>
                  </a:lnTo>
                  <a:lnTo>
                    <a:pt x="265" y="30"/>
                  </a:lnTo>
                  <a:close/>
                  <a:moveTo>
                    <a:pt x="0" y="15"/>
                  </a:moveTo>
                  <a:lnTo>
                    <a:pt x="0" y="49"/>
                  </a:lnTo>
                  <a:lnTo>
                    <a:pt x="3" y="84"/>
                  </a:lnTo>
                  <a:lnTo>
                    <a:pt x="5" y="101"/>
                  </a:lnTo>
                  <a:lnTo>
                    <a:pt x="8" y="118"/>
                  </a:lnTo>
                  <a:lnTo>
                    <a:pt x="11" y="134"/>
                  </a:lnTo>
                  <a:lnTo>
                    <a:pt x="15" y="150"/>
                  </a:lnTo>
                  <a:lnTo>
                    <a:pt x="21" y="164"/>
                  </a:lnTo>
                  <a:lnTo>
                    <a:pt x="27" y="179"/>
                  </a:lnTo>
                  <a:lnTo>
                    <a:pt x="35" y="192"/>
                  </a:lnTo>
                  <a:lnTo>
                    <a:pt x="42" y="204"/>
                  </a:lnTo>
                  <a:lnTo>
                    <a:pt x="53" y="214"/>
                  </a:lnTo>
                  <a:lnTo>
                    <a:pt x="63" y="223"/>
                  </a:lnTo>
                  <a:lnTo>
                    <a:pt x="70" y="227"/>
                  </a:lnTo>
                  <a:lnTo>
                    <a:pt x="76" y="230"/>
                  </a:lnTo>
                  <a:lnTo>
                    <a:pt x="83" y="234"/>
                  </a:lnTo>
                  <a:lnTo>
                    <a:pt x="90" y="237"/>
                  </a:lnTo>
                  <a:lnTo>
                    <a:pt x="90" y="391"/>
                  </a:lnTo>
                  <a:lnTo>
                    <a:pt x="210" y="391"/>
                  </a:lnTo>
                  <a:lnTo>
                    <a:pt x="210" y="237"/>
                  </a:lnTo>
                  <a:lnTo>
                    <a:pt x="218" y="235"/>
                  </a:lnTo>
                  <a:lnTo>
                    <a:pt x="225" y="231"/>
                  </a:lnTo>
                  <a:lnTo>
                    <a:pt x="232" y="227"/>
                  </a:lnTo>
                  <a:lnTo>
                    <a:pt x="238" y="223"/>
                  </a:lnTo>
                  <a:lnTo>
                    <a:pt x="245" y="219"/>
                  </a:lnTo>
                  <a:lnTo>
                    <a:pt x="250" y="214"/>
                  </a:lnTo>
                  <a:lnTo>
                    <a:pt x="255" y="209"/>
                  </a:lnTo>
                  <a:lnTo>
                    <a:pt x="260" y="204"/>
                  </a:lnTo>
                  <a:lnTo>
                    <a:pt x="268" y="191"/>
                  </a:lnTo>
                  <a:lnTo>
                    <a:pt x="275" y="178"/>
                  </a:lnTo>
                  <a:lnTo>
                    <a:pt x="280" y="164"/>
                  </a:lnTo>
                  <a:lnTo>
                    <a:pt x="285" y="149"/>
                  </a:lnTo>
                  <a:lnTo>
                    <a:pt x="289" y="133"/>
                  </a:lnTo>
                  <a:lnTo>
                    <a:pt x="291" y="117"/>
                  </a:lnTo>
                  <a:lnTo>
                    <a:pt x="293" y="100"/>
                  </a:lnTo>
                  <a:lnTo>
                    <a:pt x="294" y="82"/>
                  </a:lnTo>
                  <a:lnTo>
                    <a:pt x="295" y="48"/>
                  </a:lnTo>
                  <a:lnTo>
                    <a:pt x="295" y="15"/>
                  </a:lnTo>
                  <a:lnTo>
                    <a:pt x="295" y="0"/>
                  </a:lnTo>
                  <a:lnTo>
                    <a:pt x="0" y="0"/>
                  </a:lnTo>
                  <a:lnTo>
                    <a:pt x="0" y="15"/>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78" name="Group 77"/>
          <p:cNvGrpSpPr/>
          <p:nvPr/>
        </p:nvGrpSpPr>
        <p:grpSpPr>
          <a:xfrm>
            <a:off x="6493277" y="1904701"/>
            <a:ext cx="138653" cy="160121"/>
            <a:chOff x="11071225" y="1919288"/>
            <a:chExt cx="246063" cy="284162"/>
          </a:xfrm>
          <a:solidFill>
            <a:schemeClr val="bg1"/>
          </a:solidFill>
        </p:grpSpPr>
        <p:sp>
          <p:nvSpPr>
            <p:cNvPr id="79" name="Freeform 254"/>
            <p:cNvSpPr>
              <a:spLocks noEditPoints="1"/>
            </p:cNvSpPr>
            <p:nvPr/>
          </p:nvSpPr>
          <p:spPr bwMode="auto">
            <a:xfrm>
              <a:off x="11090275" y="1928813"/>
              <a:ext cx="227013" cy="188912"/>
            </a:xfrm>
            <a:custGeom>
              <a:avLst/>
              <a:gdLst>
                <a:gd name="T0" fmla="*/ 183 w 718"/>
                <a:gd name="T1" fmla="*/ 558 h 597"/>
                <a:gd name="T2" fmla="*/ 195 w 718"/>
                <a:gd name="T3" fmla="*/ 543 h 597"/>
                <a:gd name="T4" fmla="*/ 211 w 718"/>
                <a:gd name="T5" fmla="*/ 531 h 597"/>
                <a:gd name="T6" fmla="*/ 229 w 718"/>
                <a:gd name="T7" fmla="*/ 521 h 597"/>
                <a:gd name="T8" fmla="*/ 256 w 718"/>
                <a:gd name="T9" fmla="*/ 513 h 597"/>
                <a:gd name="T10" fmla="*/ 281 w 718"/>
                <a:gd name="T11" fmla="*/ 508 h 597"/>
                <a:gd name="T12" fmla="*/ 287 w 718"/>
                <a:gd name="T13" fmla="*/ 508 h 597"/>
                <a:gd name="T14" fmla="*/ 289 w 718"/>
                <a:gd name="T15" fmla="*/ 506 h 597"/>
                <a:gd name="T16" fmla="*/ 292 w 718"/>
                <a:gd name="T17" fmla="*/ 505 h 597"/>
                <a:gd name="T18" fmla="*/ 294 w 718"/>
                <a:gd name="T19" fmla="*/ 503 h 597"/>
                <a:gd name="T20" fmla="*/ 296 w 718"/>
                <a:gd name="T21" fmla="*/ 501 h 597"/>
                <a:gd name="T22" fmla="*/ 297 w 718"/>
                <a:gd name="T23" fmla="*/ 499 h 597"/>
                <a:gd name="T24" fmla="*/ 298 w 718"/>
                <a:gd name="T25" fmla="*/ 497 h 597"/>
                <a:gd name="T26" fmla="*/ 298 w 718"/>
                <a:gd name="T27" fmla="*/ 494 h 597"/>
                <a:gd name="T28" fmla="*/ 299 w 718"/>
                <a:gd name="T29" fmla="*/ 148 h 597"/>
                <a:gd name="T30" fmla="*/ 417 w 718"/>
                <a:gd name="T31" fmla="*/ 349 h 597"/>
                <a:gd name="T32" fmla="*/ 413 w 718"/>
                <a:gd name="T33" fmla="*/ 355 h 597"/>
                <a:gd name="T34" fmla="*/ 412 w 718"/>
                <a:gd name="T35" fmla="*/ 361 h 597"/>
                <a:gd name="T36" fmla="*/ 413 w 718"/>
                <a:gd name="T37" fmla="*/ 367 h 597"/>
                <a:gd name="T38" fmla="*/ 417 w 718"/>
                <a:gd name="T39" fmla="*/ 373 h 597"/>
                <a:gd name="T40" fmla="*/ 180 w 718"/>
                <a:gd name="T41" fmla="*/ 567 h 597"/>
                <a:gd name="T42" fmla="*/ 184 w 718"/>
                <a:gd name="T43" fmla="*/ 513 h 597"/>
                <a:gd name="T44" fmla="*/ 178 w 718"/>
                <a:gd name="T45" fmla="*/ 508 h 597"/>
                <a:gd name="T46" fmla="*/ 30 w 718"/>
                <a:gd name="T47" fmla="*/ 29 h 597"/>
                <a:gd name="T48" fmla="*/ 270 w 718"/>
                <a:gd name="T49" fmla="*/ 134 h 597"/>
                <a:gd name="T50" fmla="*/ 30 w 718"/>
                <a:gd name="T51" fmla="*/ 478 h 597"/>
                <a:gd name="T52" fmla="*/ 710 w 718"/>
                <a:gd name="T53" fmla="*/ 570 h 597"/>
                <a:gd name="T54" fmla="*/ 712 w 718"/>
                <a:gd name="T55" fmla="*/ 145 h 597"/>
                <a:gd name="T56" fmla="*/ 718 w 718"/>
                <a:gd name="T57" fmla="*/ 138 h 597"/>
                <a:gd name="T58" fmla="*/ 717 w 718"/>
                <a:gd name="T59" fmla="*/ 129 h 597"/>
                <a:gd name="T60" fmla="*/ 711 w 718"/>
                <a:gd name="T61" fmla="*/ 121 h 597"/>
                <a:gd name="T62" fmla="*/ 703 w 718"/>
                <a:gd name="T63" fmla="*/ 119 h 597"/>
                <a:gd name="T64" fmla="*/ 299 w 718"/>
                <a:gd name="T65" fmla="*/ 15 h 597"/>
                <a:gd name="T66" fmla="*/ 298 w 718"/>
                <a:gd name="T67" fmla="*/ 8 h 597"/>
                <a:gd name="T68" fmla="*/ 295 w 718"/>
                <a:gd name="T69" fmla="*/ 4 h 597"/>
                <a:gd name="T70" fmla="*/ 290 w 718"/>
                <a:gd name="T71" fmla="*/ 1 h 597"/>
                <a:gd name="T72" fmla="*/ 284 w 718"/>
                <a:gd name="T73" fmla="*/ 0 h 597"/>
                <a:gd name="T74" fmla="*/ 12 w 718"/>
                <a:gd name="T75" fmla="*/ 0 h 597"/>
                <a:gd name="T76" fmla="*/ 6 w 718"/>
                <a:gd name="T77" fmla="*/ 2 h 597"/>
                <a:gd name="T78" fmla="*/ 2 w 718"/>
                <a:gd name="T79" fmla="*/ 6 h 597"/>
                <a:gd name="T80" fmla="*/ 0 w 718"/>
                <a:gd name="T81" fmla="*/ 11 h 597"/>
                <a:gd name="T82" fmla="*/ 0 w 718"/>
                <a:gd name="T83" fmla="*/ 493 h 597"/>
                <a:gd name="T84" fmla="*/ 1 w 718"/>
                <a:gd name="T85" fmla="*/ 498 h 597"/>
                <a:gd name="T86" fmla="*/ 4 w 718"/>
                <a:gd name="T87" fmla="*/ 503 h 597"/>
                <a:gd name="T88" fmla="*/ 10 w 718"/>
                <a:gd name="T89" fmla="*/ 506 h 597"/>
                <a:gd name="T90" fmla="*/ 15 w 718"/>
                <a:gd name="T91" fmla="*/ 508 h 597"/>
                <a:gd name="T92" fmla="*/ 148 w 718"/>
                <a:gd name="T93" fmla="*/ 582 h 597"/>
                <a:gd name="T94" fmla="*/ 149 w 718"/>
                <a:gd name="T95" fmla="*/ 588 h 597"/>
                <a:gd name="T96" fmla="*/ 152 w 718"/>
                <a:gd name="T97" fmla="*/ 593 h 597"/>
                <a:gd name="T98" fmla="*/ 157 w 718"/>
                <a:gd name="T99" fmla="*/ 596 h 597"/>
                <a:gd name="T100" fmla="*/ 163 w 718"/>
                <a:gd name="T101" fmla="*/ 597 h 597"/>
                <a:gd name="T102" fmla="*/ 703 w 718"/>
                <a:gd name="T103" fmla="*/ 597 h 597"/>
                <a:gd name="T104" fmla="*/ 706 w 718"/>
                <a:gd name="T105" fmla="*/ 597 h 597"/>
                <a:gd name="T106" fmla="*/ 711 w 718"/>
                <a:gd name="T107" fmla="*/ 595 h 597"/>
                <a:gd name="T108" fmla="*/ 715 w 718"/>
                <a:gd name="T109" fmla="*/ 591 h 597"/>
                <a:gd name="T110" fmla="*/ 718 w 718"/>
                <a:gd name="T111" fmla="*/ 586 h 597"/>
                <a:gd name="T112" fmla="*/ 718 w 718"/>
                <a:gd name="T113" fmla="*/ 578 h 597"/>
                <a:gd name="T114" fmla="*/ 713 w 718"/>
                <a:gd name="T115" fmla="*/ 572 h 597"/>
                <a:gd name="T116" fmla="*/ 710 w 718"/>
                <a:gd name="T117" fmla="*/ 570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18" h="597">
                  <a:moveTo>
                    <a:pt x="180" y="567"/>
                  </a:moveTo>
                  <a:lnTo>
                    <a:pt x="183" y="558"/>
                  </a:lnTo>
                  <a:lnTo>
                    <a:pt x="188" y="550"/>
                  </a:lnTo>
                  <a:lnTo>
                    <a:pt x="195" y="543"/>
                  </a:lnTo>
                  <a:lnTo>
                    <a:pt x="202" y="536"/>
                  </a:lnTo>
                  <a:lnTo>
                    <a:pt x="211" y="531"/>
                  </a:lnTo>
                  <a:lnTo>
                    <a:pt x="219" y="526"/>
                  </a:lnTo>
                  <a:lnTo>
                    <a:pt x="229" y="521"/>
                  </a:lnTo>
                  <a:lnTo>
                    <a:pt x="237" y="518"/>
                  </a:lnTo>
                  <a:lnTo>
                    <a:pt x="256" y="513"/>
                  </a:lnTo>
                  <a:lnTo>
                    <a:pt x="271" y="510"/>
                  </a:lnTo>
                  <a:lnTo>
                    <a:pt x="281" y="508"/>
                  </a:lnTo>
                  <a:lnTo>
                    <a:pt x="286" y="508"/>
                  </a:lnTo>
                  <a:lnTo>
                    <a:pt x="287" y="508"/>
                  </a:lnTo>
                  <a:lnTo>
                    <a:pt x="288" y="506"/>
                  </a:lnTo>
                  <a:lnTo>
                    <a:pt x="289" y="506"/>
                  </a:lnTo>
                  <a:lnTo>
                    <a:pt x="291" y="506"/>
                  </a:lnTo>
                  <a:lnTo>
                    <a:pt x="292" y="505"/>
                  </a:lnTo>
                  <a:lnTo>
                    <a:pt x="293" y="504"/>
                  </a:lnTo>
                  <a:lnTo>
                    <a:pt x="294" y="503"/>
                  </a:lnTo>
                  <a:lnTo>
                    <a:pt x="295" y="503"/>
                  </a:lnTo>
                  <a:lnTo>
                    <a:pt x="296" y="501"/>
                  </a:lnTo>
                  <a:lnTo>
                    <a:pt x="296" y="500"/>
                  </a:lnTo>
                  <a:lnTo>
                    <a:pt x="297" y="499"/>
                  </a:lnTo>
                  <a:lnTo>
                    <a:pt x="298" y="498"/>
                  </a:lnTo>
                  <a:lnTo>
                    <a:pt x="298" y="497"/>
                  </a:lnTo>
                  <a:lnTo>
                    <a:pt x="298" y="495"/>
                  </a:lnTo>
                  <a:lnTo>
                    <a:pt x="298" y="494"/>
                  </a:lnTo>
                  <a:lnTo>
                    <a:pt x="299" y="493"/>
                  </a:lnTo>
                  <a:lnTo>
                    <a:pt x="299" y="148"/>
                  </a:lnTo>
                  <a:lnTo>
                    <a:pt x="661" y="148"/>
                  </a:lnTo>
                  <a:lnTo>
                    <a:pt x="417" y="349"/>
                  </a:lnTo>
                  <a:lnTo>
                    <a:pt x="415" y="352"/>
                  </a:lnTo>
                  <a:lnTo>
                    <a:pt x="413" y="355"/>
                  </a:lnTo>
                  <a:lnTo>
                    <a:pt x="412" y="358"/>
                  </a:lnTo>
                  <a:lnTo>
                    <a:pt x="412" y="361"/>
                  </a:lnTo>
                  <a:lnTo>
                    <a:pt x="412" y="364"/>
                  </a:lnTo>
                  <a:lnTo>
                    <a:pt x="413" y="367"/>
                  </a:lnTo>
                  <a:lnTo>
                    <a:pt x="415" y="371"/>
                  </a:lnTo>
                  <a:lnTo>
                    <a:pt x="417" y="373"/>
                  </a:lnTo>
                  <a:lnTo>
                    <a:pt x="660" y="567"/>
                  </a:lnTo>
                  <a:lnTo>
                    <a:pt x="180" y="567"/>
                  </a:lnTo>
                  <a:close/>
                  <a:moveTo>
                    <a:pt x="190" y="508"/>
                  </a:moveTo>
                  <a:lnTo>
                    <a:pt x="184" y="513"/>
                  </a:lnTo>
                  <a:lnTo>
                    <a:pt x="178" y="518"/>
                  </a:lnTo>
                  <a:lnTo>
                    <a:pt x="178" y="508"/>
                  </a:lnTo>
                  <a:lnTo>
                    <a:pt x="190" y="508"/>
                  </a:lnTo>
                  <a:close/>
                  <a:moveTo>
                    <a:pt x="30" y="29"/>
                  </a:moveTo>
                  <a:lnTo>
                    <a:pt x="270" y="29"/>
                  </a:lnTo>
                  <a:lnTo>
                    <a:pt x="270" y="134"/>
                  </a:lnTo>
                  <a:lnTo>
                    <a:pt x="270" y="478"/>
                  </a:lnTo>
                  <a:lnTo>
                    <a:pt x="30" y="478"/>
                  </a:lnTo>
                  <a:lnTo>
                    <a:pt x="30" y="29"/>
                  </a:lnTo>
                  <a:close/>
                  <a:moveTo>
                    <a:pt x="710" y="570"/>
                  </a:moveTo>
                  <a:lnTo>
                    <a:pt x="450" y="361"/>
                  </a:lnTo>
                  <a:lnTo>
                    <a:pt x="712" y="145"/>
                  </a:lnTo>
                  <a:lnTo>
                    <a:pt x="715" y="142"/>
                  </a:lnTo>
                  <a:lnTo>
                    <a:pt x="718" y="138"/>
                  </a:lnTo>
                  <a:lnTo>
                    <a:pt x="718" y="133"/>
                  </a:lnTo>
                  <a:lnTo>
                    <a:pt x="717" y="129"/>
                  </a:lnTo>
                  <a:lnTo>
                    <a:pt x="714" y="125"/>
                  </a:lnTo>
                  <a:lnTo>
                    <a:pt x="711" y="121"/>
                  </a:lnTo>
                  <a:lnTo>
                    <a:pt x="707" y="119"/>
                  </a:lnTo>
                  <a:lnTo>
                    <a:pt x="703" y="119"/>
                  </a:lnTo>
                  <a:lnTo>
                    <a:pt x="299" y="119"/>
                  </a:lnTo>
                  <a:lnTo>
                    <a:pt x="299" y="15"/>
                  </a:lnTo>
                  <a:lnTo>
                    <a:pt x="298" y="11"/>
                  </a:lnTo>
                  <a:lnTo>
                    <a:pt x="298" y="8"/>
                  </a:lnTo>
                  <a:lnTo>
                    <a:pt x="296" y="6"/>
                  </a:lnTo>
                  <a:lnTo>
                    <a:pt x="295" y="4"/>
                  </a:lnTo>
                  <a:lnTo>
                    <a:pt x="292" y="2"/>
                  </a:lnTo>
                  <a:lnTo>
                    <a:pt x="290" y="1"/>
                  </a:lnTo>
                  <a:lnTo>
                    <a:pt x="287" y="0"/>
                  </a:lnTo>
                  <a:lnTo>
                    <a:pt x="284" y="0"/>
                  </a:lnTo>
                  <a:lnTo>
                    <a:pt x="15" y="0"/>
                  </a:lnTo>
                  <a:lnTo>
                    <a:pt x="12" y="0"/>
                  </a:lnTo>
                  <a:lnTo>
                    <a:pt x="10" y="1"/>
                  </a:lnTo>
                  <a:lnTo>
                    <a:pt x="6" y="2"/>
                  </a:lnTo>
                  <a:lnTo>
                    <a:pt x="4" y="4"/>
                  </a:lnTo>
                  <a:lnTo>
                    <a:pt x="2" y="6"/>
                  </a:lnTo>
                  <a:lnTo>
                    <a:pt x="1" y="8"/>
                  </a:lnTo>
                  <a:lnTo>
                    <a:pt x="0" y="11"/>
                  </a:lnTo>
                  <a:lnTo>
                    <a:pt x="0" y="15"/>
                  </a:lnTo>
                  <a:lnTo>
                    <a:pt x="0" y="493"/>
                  </a:lnTo>
                  <a:lnTo>
                    <a:pt x="0" y="496"/>
                  </a:lnTo>
                  <a:lnTo>
                    <a:pt x="1" y="498"/>
                  </a:lnTo>
                  <a:lnTo>
                    <a:pt x="2" y="501"/>
                  </a:lnTo>
                  <a:lnTo>
                    <a:pt x="4" y="503"/>
                  </a:lnTo>
                  <a:lnTo>
                    <a:pt x="6" y="505"/>
                  </a:lnTo>
                  <a:lnTo>
                    <a:pt x="10" y="506"/>
                  </a:lnTo>
                  <a:lnTo>
                    <a:pt x="12" y="508"/>
                  </a:lnTo>
                  <a:lnTo>
                    <a:pt x="15" y="508"/>
                  </a:lnTo>
                  <a:lnTo>
                    <a:pt x="148" y="508"/>
                  </a:lnTo>
                  <a:lnTo>
                    <a:pt x="148" y="582"/>
                  </a:lnTo>
                  <a:lnTo>
                    <a:pt x="148" y="586"/>
                  </a:lnTo>
                  <a:lnTo>
                    <a:pt x="149" y="588"/>
                  </a:lnTo>
                  <a:lnTo>
                    <a:pt x="150" y="591"/>
                  </a:lnTo>
                  <a:lnTo>
                    <a:pt x="152" y="593"/>
                  </a:lnTo>
                  <a:lnTo>
                    <a:pt x="154" y="595"/>
                  </a:lnTo>
                  <a:lnTo>
                    <a:pt x="157" y="596"/>
                  </a:lnTo>
                  <a:lnTo>
                    <a:pt x="159" y="597"/>
                  </a:lnTo>
                  <a:lnTo>
                    <a:pt x="163" y="597"/>
                  </a:lnTo>
                  <a:lnTo>
                    <a:pt x="703" y="597"/>
                  </a:lnTo>
                  <a:lnTo>
                    <a:pt x="703" y="597"/>
                  </a:lnTo>
                  <a:lnTo>
                    <a:pt x="703" y="597"/>
                  </a:lnTo>
                  <a:lnTo>
                    <a:pt x="706" y="597"/>
                  </a:lnTo>
                  <a:lnTo>
                    <a:pt x="709" y="596"/>
                  </a:lnTo>
                  <a:lnTo>
                    <a:pt x="711" y="595"/>
                  </a:lnTo>
                  <a:lnTo>
                    <a:pt x="713" y="593"/>
                  </a:lnTo>
                  <a:lnTo>
                    <a:pt x="715" y="591"/>
                  </a:lnTo>
                  <a:lnTo>
                    <a:pt x="717" y="588"/>
                  </a:lnTo>
                  <a:lnTo>
                    <a:pt x="718" y="586"/>
                  </a:lnTo>
                  <a:lnTo>
                    <a:pt x="718" y="582"/>
                  </a:lnTo>
                  <a:lnTo>
                    <a:pt x="718" y="578"/>
                  </a:lnTo>
                  <a:lnTo>
                    <a:pt x="715" y="575"/>
                  </a:lnTo>
                  <a:lnTo>
                    <a:pt x="713" y="572"/>
                  </a:lnTo>
                  <a:lnTo>
                    <a:pt x="710" y="570"/>
                  </a:lnTo>
                  <a:lnTo>
                    <a:pt x="710" y="5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 name="Freeform 255"/>
            <p:cNvSpPr>
              <a:spLocks/>
            </p:cNvSpPr>
            <p:nvPr/>
          </p:nvSpPr>
          <p:spPr bwMode="auto">
            <a:xfrm>
              <a:off x="11071225" y="1919288"/>
              <a:ext cx="9525" cy="284162"/>
            </a:xfrm>
            <a:custGeom>
              <a:avLst/>
              <a:gdLst>
                <a:gd name="T0" fmla="*/ 15 w 30"/>
                <a:gd name="T1" fmla="*/ 0 h 897"/>
                <a:gd name="T2" fmla="*/ 12 w 30"/>
                <a:gd name="T3" fmla="*/ 0 h 897"/>
                <a:gd name="T4" fmla="*/ 10 w 30"/>
                <a:gd name="T5" fmla="*/ 1 h 897"/>
                <a:gd name="T6" fmla="*/ 7 w 30"/>
                <a:gd name="T7" fmla="*/ 2 h 897"/>
                <a:gd name="T8" fmla="*/ 4 w 30"/>
                <a:gd name="T9" fmla="*/ 4 h 897"/>
                <a:gd name="T10" fmla="*/ 3 w 30"/>
                <a:gd name="T11" fmla="*/ 6 h 897"/>
                <a:gd name="T12" fmla="*/ 1 w 30"/>
                <a:gd name="T13" fmla="*/ 8 h 897"/>
                <a:gd name="T14" fmla="*/ 0 w 30"/>
                <a:gd name="T15" fmla="*/ 11 h 897"/>
                <a:gd name="T16" fmla="*/ 0 w 30"/>
                <a:gd name="T17" fmla="*/ 15 h 897"/>
                <a:gd name="T18" fmla="*/ 0 w 30"/>
                <a:gd name="T19" fmla="*/ 882 h 897"/>
                <a:gd name="T20" fmla="*/ 0 w 30"/>
                <a:gd name="T21" fmla="*/ 884 h 897"/>
                <a:gd name="T22" fmla="*/ 1 w 30"/>
                <a:gd name="T23" fmla="*/ 887 h 897"/>
                <a:gd name="T24" fmla="*/ 3 w 30"/>
                <a:gd name="T25" fmla="*/ 889 h 897"/>
                <a:gd name="T26" fmla="*/ 4 w 30"/>
                <a:gd name="T27" fmla="*/ 892 h 897"/>
                <a:gd name="T28" fmla="*/ 7 w 30"/>
                <a:gd name="T29" fmla="*/ 894 h 897"/>
                <a:gd name="T30" fmla="*/ 10 w 30"/>
                <a:gd name="T31" fmla="*/ 895 h 897"/>
                <a:gd name="T32" fmla="*/ 12 w 30"/>
                <a:gd name="T33" fmla="*/ 896 h 897"/>
                <a:gd name="T34" fmla="*/ 15 w 30"/>
                <a:gd name="T35" fmla="*/ 897 h 897"/>
                <a:gd name="T36" fmla="*/ 18 w 30"/>
                <a:gd name="T37" fmla="*/ 896 h 897"/>
                <a:gd name="T38" fmla="*/ 22 w 30"/>
                <a:gd name="T39" fmla="*/ 895 h 897"/>
                <a:gd name="T40" fmla="*/ 24 w 30"/>
                <a:gd name="T41" fmla="*/ 894 h 897"/>
                <a:gd name="T42" fmla="*/ 26 w 30"/>
                <a:gd name="T43" fmla="*/ 892 h 897"/>
                <a:gd name="T44" fmla="*/ 28 w 30"/>
                <a:gd name="T45" fmla="*/ 889 h 897"/>
                <a:gd name="T46" fmla="*/ 29 w 30"/>
                <a:gd name="T47" fmla="*/ 887 h 897"/>
                <a:gd name="T48" fmla="*/ 30 w 30"/>
                <a:gd name="T49" fmla="*/ 884 h 897"/>
                <a:gd name="T50" fmla="*/ 30 w 30"/>
                <a:gd name="T51" fmla="*/ 882 h 897"/>
                <a:gd name="T52" fmla="*/ 30 w 30"/>
                <a:gd name="T53" fmla="*/ 15 h 897"/>
                <a:gd name="T54" fmla="*/ 30 w 30"/>
                <a:gd name="T55" fmla="*/ 11 h 897"/>
                <a:gd name="T56" fmla="*/ 29 w 30"/>
                <a:gd name="T57" fmla="*/ 8 h 897"/>
                <a:gd name="T58" fmla="*/ 28 w 30"/>
                <a:gd name="T59" fmla="*/ 6 h 897"/>
                <a:gd name="T60" fmla="*/ 26 w 30"/>
                <a:gd name="T61" fmla="*/ 4 h 897"/>
                <a:gd name="T62" fmla="*/ 24 w 30"/>
                <a:gd name="T63" fmla="*/ 2 h 897"/>
                <a:gd name="T64" fmla="*/ 22 w 30"/>
                <a:gd name="T65" fmla="*/ 1 h 897"/>
                <a:gd name="T66" fmla="*/ 18 w 30"/>
                <a:gd name="T67" fmla="*/ 0 h 897"/>
                <a:gd name="T68" fmla="*/ 15 w 30"/>
                <a:gd name="T69" fmla="*/ 0 h 897"/>
                <a:gd name="T70" fmla="*/ 15 w 30"/>
                <a:gd name="T71" fmla="*/ 0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0" h="897">
                  <a:moveTo>
                    <a:pt x="15" y="0"/>
                  </a:moveTo>
                  <a:lnTo>
                    <a:pt x="12" y="0"/>
                  </a:lnTo>
                  <a:lnTo>
                    <a:pt x="10" y="1"/>
                  </a:lnTo>
                  <a:lnTo>
                    <a:pt x="7" y="2"/>
                  </a:lnTo>
                  <a:lnTo>
                    <a:pt x="4" y="4"/>
                  </a:lnTo>
                  <a:lnTo>
                    <a:pt x="3" y="6"/>
                  </a:lnTo>
                  <a:lnTo>
                    <a:pt x="1" y="8"/>
                  </a:lnTo>
                  <a:lnTo>
                    <a:pt x="0" y="11"/>
                  </a:lnTo>
                  <a:lnTo>
                    <a:pt x="0" y="15"/>
                  </a:lnTo>
                  <a:lnTo>
                    <a:pt x="0" y="882"/>
                  </a:lnTo>
                  <a:lnTo>
                    <a:pt x="0" y="884"/>
                  </a:lnTo>
                  <a:lnTo>
                    <a:pt x="1" y="887"/>
                  </a:lnTo>
                  <a:lnTo>
                    <a:pt x="3" y="889"/>
                  </a:lnTo>
                  <a:lnTo>
                    <a:pt x="4" y="892"/>
                  </a:lnTo>
                  <a:lnTo>
                    <a:pt x="7" y="894"/>
                  </a:lnTo>
                  <a:lnTo>
                    <a:pt x="10" y="895"/>
                  </a:lnTo>
                  <a:lnTo>
                    <a:pt x="12" y="896"/>
                  </a:lnTo>
                  <a:lnTo>
                    <a:pt x="15" y="897"/>
                  </a:lnTo>
                  <a:lnTo>
                    <a:pt x="18" y="896"/>
                  </a:lnTo>
                  <a:lnTo>
                    <a:pt x="22" y="895"/>
                  </a:lnTo>
                  <a:lnTo>
                    <a:pt x="24" y="894"/>
                  </a:lnTo>
                  <a:lnTo>
                    <a:pt x="26" y="892"/>
                  </a:lnTo>
                  <a:lnTo>
                    <a:pt x="28" y="889"/>
                  </a:lnTo>
                  <a:lnTo>
                    <a:pt x="29" y="887"/>
                  </a:lnTo>
                  <a:lnTo>
                    <a:pt x="30" y="884"/>
                  </a:lnTo>
                  <a:lnTo>
                    <a:pt x="30" y="882"/>
                  </a:lnTo>
                  <a:lnTo>
                    <a:pt x="30" y="15"/>
                  </a:lnTo>
                  <a:lnTo>
                    <a:pt x="30" y="11"/>
                  </a:lnTo>
                  <a:lnTo>
                    <a:pt x="29" y="8"/>
                  </a:lnTo>
                  <a:lnTo>
                    <a:pt x="28" y="6"/>
                  </a:lnTo>
                  <a:lnTo>
                    <a:pt x="26" y="4"/>
                  </a:lnTo>
                  <a:lnTo>
                    <a:pt x="24" y="2"/>
                  </a:lnTo>
                  <a:lnTo>
                    <a:pt x="22" y="1"/>
                  </a:lnTo>
                  <a:lnTo>
                    <a:pt x="18" y="0"/>
                  </a:lnTo>
                  <a:lnTo>
                    <a:pt x="15" y="0"/>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82" name="Group 81"/>
          <p:cNvGrpSpPr/>
          <p:nvPr/>
        </p:nvGrpSpPr>
        <p:grpSpPr>
          <a:xfrm>
            <a:off x="5856200" y="4782369"/>
            <a:ext cx="160121" cy="160121"/>
            <a:chOff x="11033125" y="1349375"/>
            <a:chExt cx="284163" cy="284162"/>
          </a:xfrm>
          <a:solidFill>
            <a:schemeClr val="bg1"/>
          </a:solidFill>
        </p:grpSpPr>
        <p:sp>
          <p:nvSpPr>
            <p:cNvPr id="83" name="Freeform 331"/>
            <p:cNvSpPr>
              <a:spLocks noEditPoints="1"/>
            </p:cNvSpPr>
            <p:nvPr/>
          </p:nvSpPr>
          <p:spPr bwMode="auto">
            <a:xfrm>
              <a:off x="11133138" y="1385888"/>
              <a:ext cx="84138" cy="77787"/>
            </a:xfrm>
            <a:custGeom>
              <a:avLst/>
              <a:gdLst>
                <a:gd name="T0" fmla="*/ 167 w 268"/>
                <a:gd name="T1" fmla="*/ 133 h 246"/>
                <a:gd name="T2" fmla="*/ 164 w 268"/>
                <a:gd name="T3" fmla="*/ 142 h 246"/>
                <a:gd name="T4" fmla="*/ 178 w 268"/>
                <a:gd name="T5" fmla="*/ 188 h 246"/>
                <a:gd name="T6" fmla="*/ 139 w 268"/>
                <a:gd name="T7" fmla="*/ 157 h 246"/>
                <a:gd name="T8" fmla="*/ 129 w 268"/>
                <a:gd name="T9" fmla="*/ 157 h 246"/>
                <a:gd name="T10" fmla="*/ 90 w 268"/>
                <a:gd name="T11" fmla="*/ 188 h 246"/>
                <a:gd name="T12" fmla="*/ 105 w 268"/>
                <a:gd name="T13" fmla="*/ 142 h 246"/>
                <a:gd name="T14" fmla="*/ 101 w 268"/>
                <a:gd name="T15" fmla="*/ 133 h 246"/>
                <a:gd name="T16" fmla="*/ 58 w 268"/>
                <a:gd name="T17" fmla="*/ 97 h 246"/>
                <a:gd name="T18" fmla="*/ 109 w 268"/>
                <a:gd name="T19" fmla="*/ 96 h 246"/>
                <a:gd name="T20" fmla="*/ 115 w 268"/>
                <a:gd name="T21" fmla="*/ 91 h 246"/>
                <a:gd name="T22" fmla="*/ 133 w 268"/>
                <a:gd name="T23" fmla="*/ 52 h 246"/>
                <a:gd name="T24" fmla="*/ 153 w 268"/>
                <a:gd name="T25" fmla="*/ 91 h 246"/>
                <a:gd name="T26" fmla="*/ 160 w 268"/>
                <a:gd name="T27" fmla="*/ 96 h 246"/>
                <a:gd name="T28" fmla="*/ 212 w 268"/>
                <a:gd name="T29" fmla="*/ 97 h 246"/>
                <a:gd name="T30" fmla="*/ 254 w 268"/>
                <a:gd name="T31" fmla="*/ 67 h 246"/>
                <a:gd name="T32" fmla="*/ 146 w 268"/>
                <a:gd name="T33" fmla="*/ 9 h 246"/>
                <a:gd name="T34" fmla="*/ 141 w 268"/>
                <a:gd name="T35" fmla="*/ 3 h 246"/>
                <a:gd name="T36" fmla="*/ 132 w 268"/>
                <a:gd name="T37" fmla="*/ 0 h 246"/>
                <a:gd name="T38" fmla="*/ 125 w 268"/>
                <a:gd name="T39" fmla="*/ 3 h 246"/>
                <a:gd name="T40" fmla="*/ 120 w 268"/>
                <a:gd name="T41" fmla="*/ 9 h 246"/>
                <a:gd name="T42" fmla="*/ 15 w 268"/>
                <a:gd name="T43" fmla="*/ 67 h 246"/>
                <a:gd name="T44" fmla="*/ 6 w 268"/>
                <a:gd name="T45" fmla="*/ 69 h 246"/>
                <a:gd name="T46" fmla="*/ 1 w 268"/>
                <a:gd name="T47" fmla="*/ 76 h 246"/>
                <a:gd name="T48" fmla="*/ 0 w 268"/>
                <a:gd name="T49" fmla="*/ 86 h 246"/>
                <a:gd name="T50" fmla="*/ 5 w 268"/>
                <a:gd name="T51" fmla="*/ 93 h 246"/>
                <a:gd name="T52" fmla="*/ 46 w 268"/>
                <a:gd name="T53" fmla="*/ 226 h 246"/>
                <a:gd name="T54" fmla="*/ 46 w 268"/>
                <a:gd name="T55" fmla="*/ 236 h 246"/>
                <a:gd name="T56" fmla="*/ 51 w 268"/>
                <a:gd name="T57" fmla="*/ 243 h 246"/>
                <a:gd name="T58" fmla="*/ 60 w 268"/>
                <a:gd name="T59" fmla="*/ 246 h 246"/>
                <a:gd name="T60" fmla="*/ 69 w 268"/>
                <a:gd name="T61" fmla="*/ 242 h 246"/>
                <a:gd name="T62" fmla="*/ 200 w 268"/>
                <a:gd name="T63" fmla="*/ 242 h 246"/>
                <a:gd name="T64" fmla="*/ 209 w 268"/>
                <a:gd name="T65" fmla="*/ 246 h 246"/>
                <a:gd name="T66" fmla="*/ 218 w 268"/>
                <a:gd name="T67" fmla="*/ 243 h 246"/>
                <a:gd name="T68" fmla="*/ 223 w 268"/>
                <a:gd name="T69" fmla="*/ 236 h 246"/>
                <a:gd name="T70" fmla="*/ 223 w 268"/>
                <a:gd name="T71" fmla="*/ 226 h 246"/>
                <a:gd name="T72" fmla="*/ 263 w 268"/>
                <a:gd name="T73" fmla="*/ 93 h 246"/>
                <a:gd name="T74" fmla="*/ 268 w 268"/>
                <a:gd name="T75" fmla="*/ 86 h 246"/>
                <a:gd name="T76" fmla="*/ 268 w 268"/>
                <a:gd name="T77" fmla="*/ 76 h 246"/>
                <a:gd name="T78" fmla="*/ 263 w 268"/>
                <a:gd name="T79" fmla="*/ 69 h 246"/>
                <a:gd name="T80" fmla="*/ 254 w 268"/>
                <a:gd name="T81" fmla="*/ 67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68" h="246">
                  <a:moveTo>
                    <a:pt x="170" y="130"/>
                  </a:moveTo>
                  <a:lnTo>
                    <a:pt x="167" y="133"/>
                  </a:lnTo>
                  <a:lnTo>
                    <a:pt x="164" y="137"/>
                  </a:lnTo>
                  <a:lnTo>
                    <a:pt x="164" y="142"/>
                  </a:lnTo>
                  <a:lnTo>
                    <a:pt x="164" y="146"/>
                  </a:lnTo>
                  <a:lnTo>
                    <a:pt x="178" y="188"/>
                  </a:lnTo>
                  <a:lnTo>
                    <a:pt x="143" y="160"/>
                  </a:lnTo>
                  <a:lnTo>
                    <a:pt x="139" y="157"/>
                  </a:lnTo>
                  <a:lnTo>
                    <a:pt x="135" y="157"/>
                  </a:lnTo>
                  <a:lnTo>
                    <a:pt x="129" y="157"/>
                  </a:lnTo>
                  <a:lnTo>
                    <a:pt x="125" y="160"/>
                  </a:lnTo>
                  <a:lnTo>
                    <a:pt x="90" y="188"/>
                  </a:lnTo>
                  <a:lnTo>
                    <a:pt x="104" y="146"/>
                  </a:lnTo>
                  <a:lnTo>
                    <a:pt x="105" y="142"/>
                  </a:lnTo>
                  <a:lnTo>
                    <a:pt x="104" y="137"/>
                  </a:lnTo>
                  <a:lnTo>
                    <a:pt x="101" y="133"/>
                  </a:lnTo>
                  <a:lnTo>
                    <a:pt x="98" y="130"/>
                  </a:lnTo>
                  <a:lnTo>
                    <a:pt x="58" y="97"/>
                  </a:lnTo>
                  <a:lnTo>
                    <a:pt x="105" y="97"/>
                  </a:lnTo>
                  <a:lnTo>
                    <a:pt x="109" y="96"/>
                  </a:lnTo>
                  <a:lnTo>
                    <a:pt x="112" y="93"/>
                  </a:lnTo>
                  <a:lnTo>
                    <a:pt x="115" y="91"/>
                  </a:lnTo>
                  <a:lnTo>
                    <a:pt x="118" y="87"/>
                  </a:lnTo>
                  <a:lnTo>
                    <a:pt x="133" y="52"/>
                  </a:lnTo>
                  <a:lnTo>
                    <a:pt x="151" y="88"/>
                  </a:lnTo>
                  <a:lnTo>
                    <a:pt x="153" y="91"/>
                  </a:lnTo>
                  <a:lnTo>
                    <a:pt x="156" y="94"/>
                  </a:lnTo>
                  <a:lnTo>
                    <a:pt x="160" y="96"/>
                  </a:lnTo>
                  <a:lnTo>
                    <a:pt x="164" y="97"/>
                  </a:lnTo>
                  <a:lnTo>
                    <a:pt x="212" y="97"/>
                  </a:lnTo>
                  <a:lnTo>
                    <a:pt x="170" y="130"/>
                  </a:lnTo>
                  <a:close/>
                  <a:moveTo>
                    <a:pt x="254" y="67"/>
                  </a:moveTo>
                  <a:lnTo>
                    <a:pt x="174" y="67"/>
                  </a:lnTo>
                  <a:lnTo>
                    <a:pt x="146" y="9"/>
                  </a:lnTo>
                  <a:lnTo>
                    <a:pt x="144" y="5"/>
                  </a:lnTo>
                  <a:lnTo>
                    <a:pt x="141" y="3"/>
                  </a:lnTo>
                  <a:lnTo>
                    <a:pt x="138" y="0"/>
                  </a:lnTo>
                  <a:lnTo>
                    <a:pt x="132" y="0"/>
                  </a:lnTo>
                  <a:lnTo>
                    <a:pt x="129" y="0"/>
                  </a:lnTo>
                  <a:lnTo>
                    <a:pt x="125" y="3"/>
                  </a:lnTo>
                  <a:lnTo>
                    <a:pt x="122" y="6"/>
                  </a:lnTo>
                  <a:lnTo>
                    <a:pt x="120" y="9"/>
                  </a:lnTo>
                  <a:lnTo>
                    <a:pt x="95" y="67"/>
                  </a:lnTo>
                  <a:lnTo>
                    <a:pt x="15" y="67"/>
                  </a:lnTo>
                  <a:lnTo>
                    <a:pt x="10" y="67"/>
                  </a:lnTo>
                  <a:lnTo>
                    <a:pt x="6" y="69"/>
                  </a:lnTo>
                  <a:lnTo>
                    <a:pt x="3" y="72"/>
                  </a:lnTo>
                  <a:lnTo>
                    <a:pt x="1" y="76"/>
                  </a:lnTo>
                  <a:lnTo>
                    <a:pt x="0" y="81"/>
                  </a:lnTo>
                  <a:lnTo>
                    <a:pt x="0" y="86"/>
                  </a:lnTo>
                  <a:lnTo>
                    <a:pt x="2" y="89"/>
                  </a:lnTo>
                  <a:lnTo>
                    <a:pt x="5" y="93"/>
                  </a:lnTo>
                  <a:lnTo>
                    <a:pt x="71" y="146"/>
                  </a:lnTo>
                  <a:lnTo>
                    <a:pt x="46" y="226"/>
                  </a:lnTo>
                  <a:lnTo>
                    <a:pt x="45" y="231"/>
                  </a:lnTo>
                  <a:lnTo>
                    <a:pt x="46" y="236"/>
                  </a:lnTo>
                  <a:lnTo>
                    <a:pt x="48" y="240"/>
                  </a:lnTo>
                  <a:lnTo>
                    <a:pt x="51" y="243"/>
                  </a:lnTo>
                  <a:lnTo>
                    <a:pt x="55" y="245"/>
                  </a:lnTo>
                  <a:lnTo>
                    <a:pt x="60" y="246"/>
                  </a:lnTo>
                  <a:lnTo>
                    <a:pt x="65" y="245"/>
                  </a:lnTo>
                  <a:lnTo>
                    <a:pt x="69" y="242"/>
                  </a:lnTo>
                  <a:lnTo>
                    <a:pt x="135" y="190"/>
                  </a:lnTo>
                  <a:lnTo>
                    <a:pt x="200" y="242"/>
                  </a:lnTo>
                  <a:lnTo>
                    <a:pt x="204" y="245"/>
                  </a:lnTo>
                  <a:lnTo>
                    <a:pt x="209" y="246"/>
                  </a:lnTo>
                  <a:lnTo>
                    <a:pt x="214" y="245"/>
                  </a:lnTo>
                  <a:lnTo>
                    <a:pt x="218" y="243"/>
                  </a:lnTo>
                  <a:lnTo>
                    <a:pt x="221" y="240"/>
                  </a:lnTo>
                  <a:lnTo>
                    <a:pt x="223" y="236"/>
                  </a:lnTo>
                  <a:lnTo>
                    <a:pt x="224" y="231"/>
                  </a:lnTo>
                  <a:lnTo>
                    <a:pt x="223" y="226"/>
                  </a:lnTo>
                  <a:lnTo>
                    <a:pt x="197" y="146"/>
                  </a:lnTo>
                  <a:lnTo>
                    <a:pt x="263" y="93"/>
                  </a:lnTo>
                  <a:lnTo>
                    <a:pt x="266" y="89"/>
                  </a:lnTo>
                  <a:lnTo>
                    <a:pt x="268" y="86"/>
                  </a:lnTo>
                  <a:lnTo>
                    <a:pt x="268" y="81"/>
                  </a:lnTo>
                  <a:lnTo>
                    <a:pt x="268" y="76"/>
                  </a:lnTo>
                  <a:lnTo>
                    <a:pt x="266" y="72"/>
                  </a:lnTo>
                  <a:lnTo>
                    <a:pt x="263" y="69"/>
                  </a:lnTo>
                  <a:lnTo>
                    <a:pt x="259" y="67"/>
                  </a:lnTo>
                  <a:lnTo>
                    <a:pt x="254" y="67"/>
                  </a:lnTo>
                  <a:lnTo>
                    <a:pt x="254"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 name="Freeform 332"/>
            <p:cNvSpPr>
              <a:spLocks noEditPoints="1"/>
            </p:cNvSpPr>
            <p:nvPr/>
          </p:nvSpPr>
          <p:spPr bwMode="auto">
            <a:xfrm>
              <a:off x="11033125" y="1349375"/>
              <a:ext cx="284163" cy="284162"/>
            </a:xfrm>
            <a:custGeom>
              <a:avLst/>
              <a:gdLst>
                <a:gd name="T0" fmla="*/ 794 w 898"/>
                <a:gd name="T1" fmla="*/ 181 h 897"/>
                <a:gd name="T2" fmla="*/ 861 w 898"/>
                <a:gd name="T3" fmla="*/ 209 h 897"/>
                <a:gd name="T4" fmla="*/ 817 w 898"/>
                <a:gd name="T5" fmla="*/ 324 h 897"/>
                <a:gd name="T6" fmla="*/ 756 w 898"/>
                <a:gd name="T7" fmla="*/ 367 h 897"/>
                <a:gd name="T8" fmla="*/ 527 w 898"/>
                <a:gd name="T9" fmla="*/ 521 h 897"/>
                <a:gd name="T10" fmla="*/ 479 w 898"/>
                <a:gd name="T11" fmla="*/ 583 h 897"/>
                <a:gd name="T12" fmla="*/ 476 w 898"/>
                <a:gd name="T13" fmla="*/ 697 h 897"/>
                <a:gd name="T14" fmla="*/ 533 w 898"/>
                <a:gd name="T15" fmla="*/ 793 h 897"/>
                <a:gd name="T16" fmla="*/ 628 w 898"/>
                <a:gd name="T17" fmla="*/ 867 h 897"/>
                <a:gd name="T18" fmla="*/ 354 w 898"/>
                <a:gd name="T19" fmla="*/ 803 h 897"/>
                <a:gd name="T20" fmla="*/ 415 w 898"/>
                <a:gd name="T21" fmla="*/ 720 h 897"/>
                <a:gd name="T22" fmla="*/ 421 w 898"/>
                <a:gd name="T23" fmla="*/ 595 h 897"/>
                <a:gd name="T24" fmla="*/ 379 w 898"/>
                <a:gd name="T25" fmla="*/ 528 h 897"/>
                <a:gd name="T26" fmla="*/ 275 w 898"/>
                <a:gd name="T27" fmla="*/ 460 h 897"/>
                <a:gd name="T28" fmla="*/ 195 w 898"/>
                <a:gd name="T29" fmla="*/ 371 h 897"/>
                <a:gd name="T30" fmla="*/ 151 w 898"/>
                <a:gd name="T31" fmla="*/ 260 h 897"/>
                <a:gd name="T32" fmla="*/ 127 w 898"/>
                <a:gd name="T33" fmla="*/ 91 h 897"/>
                <a:gd name="T34" fmla="*/ 767 w 898"/>
                <a:gd name="T35" fmla="*/ 145 h 897"/>
                <a:gd name="T36" fmla="*/ 737 w 898"/>
                <a:gd name="T37" fmla="*/ 296 h 897"/>
                <a:gd name="T38" fmla="*/ 688 w 898"/>
                <a:gd name="T39" fmla="*/ 393 h 897"/>
                <a:gd name="T40" fmla="*/ 590 w 898"/>
                <a:gd name="T41" fmla="*/ 480 h 897"/>
                <a:gd name="T42" fmla="*/ 54 w 898"/>
                <a:gd name="T43" fmla="*/ 280 h 897"/>
                <a:gd name="T44" fmla="*/ 30 w 898"/>
                <a:gd name="T45" fmla="*/ 116 h 897"/>
                <a:gd name="T46" fmla="*/ 112 w 898"/>
                <a:gd name="T47" fmla="*/ 221 h 897"/>
                <a:gd name="T48" fmla="*/ 140 w 898"/>
                <a:gd name="T49" fmla="*/ 367 h 897"/>
                <a:gd name="T50" fmla="*/ 89 w 898"/>
                <a:gd name="T51" fmla="*/ 336 h 897"/>
                <a:gd name="T52" fmla="*/ 893 w 898"/>
                <a:gd name="T53" fmla="*/ 64 h 897"/>
                <a:gd name="T54" fmla="*/ 803 w 898"/>
                <a:gd name="T55" fmla="*/ 37 h 897"/>
                <a:gd name="T56" fmla="*/ 797 w 898"/>
                <a:gd name="T57" fmla="*/ 2 h 897"/>
                <a:gd name="T58" fmla="*/ 102 w 898"/>
                <a:gd name="T59" fmla="*/ 2 h 897"/>
                <a:gd name="T60" fmla="*/ 96 w 898"/>
                <a:gd name="T61" fmla="*/ 37 h 897"/>
                <a:gd name="T62" fmla="*/ 5 w 898"/>
                <a:gd name="T63" fmla="*/ 64 h 897"/>
                <a:gd name="T64" fmla="*/ 0 w 898"/>
                <a:gd name="T65" fmla="*/ 117 h 897"/>
                <a:gd name="T66" fmla="*/ 15 w 898"/>
                <a:gd name="T67" fmla="*/ 258 h 897"/>
                <a:gd name="T68" fmla="*/ 80 w 898"/>
                <a:gd name="T69" fmla="*/ 368 h 897"/>
                <a:gd name="T70" fmla="*/ 179 w 898"/>
                <a:gd name="T71" fmla="*/ 403 h 897"/>
                <a:gd name="T72" fmla="*/ 293 w 898"/>
                <a:gd name="T73" fmla="*/ 507 h 897"/>
                <a:gd name="T74" fmla="*/ 371 w 898"/>
                <a:gd name="T75" fmla="*/ 564 h 897"/>
                <a:gd name="T76" fmla="*/ 395 w 898"/>
                <a:gd name="T77" fmla="*/ 625 h 897"/>
                <a:gd name="T78" fmla="*/ 374 w 898"/>
                <a:gd name="T79" fmla="*/ 743 h 897"/>
                <a:gd name="T80" fmla="*/ 301 w 898"/>
                <a:gd name="T81" fmla="*/ 789 h 897"/>
                <a:gd name="T82" fmla="*/ 244 w 898"/>
                <a:gd name="T83" fmla="*/ 797 h 897"/>
                <a:gd name="T84" fmla="*/ 241 w 898"/>
                <a:gd name="T85" fmla="*/ 888 h 897"/>
                <a:gd name="T86" fmla="*/ 643 w 898"/>
                <a:gd name="T87" fmla="*/ 897 h 897"/>
                <a:gd name="T88" fmla="*/ 658 w 898"/>
                <a:gd name="T89" fmla="*/ 886 h 897"/>
                <a:gd name="T90" fmla="*/ 652 w 898"/>
                <a:gd name="T91" fmla="*/ 795 h 897"/>
                <a:gd name="T92" fmla="*/ 580 w 898"/>
                <a:gd name="T93" fmla="*/ 783 h 897"/>
                <a:gd name="T94" fmla="*/ 515 w 898"/>
                <a:gd name="T95" fmla="*/ 720 h 897"/>
                <a:gd name="T96" fmla="*/ 502 w 898"/>
                <a:gd name="T97" fmla="*/ 614 h 897"/>
                <a:gd name="T98" fmla="*/ 531 w 898"/>
                <a:gd name="T99" fmla="*/ 556 h 897"/>
                <a:gd name="T100" fmla="*/ 621 w 898"/>
                <a:gd name="T101" fmla="*/ 496 h 897"/>
                <a:gd name="T102" fmla="*/ 734 w 898"/>
                <a:gd name="T103" fmla="*/ 402 h 897"/>
                <a:gd name="T104" fmla="*/ 827 w 898"/>
                <a:gd name="T105" fmla="*/ 357 h 897"/>
                <a:gd name="T106" fmla="*/ 876 w 898"/>
                <a:gd name="T107" fmla="*/ 272 h 897"/>
                <a:gd name="T108" fmla="*/ 898 w 898"/>
                <a:gd name="T109" fmla="*/ 140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98" h="897">
                  <a:moveTo>
                    <a:pt x="737" y="371"/>
                  </a:moveTo>
                  <a:lnTo>
                    <a:pt x="749" y="348"/>
                  </a:lnTo>
                  <a:lnTo>
                    <a:pt x="761" y="320"/>
                  </a:lnTo>
                  <a:lnTo>
                    <a:pt x="770" y="290"/>
                  </a:lnTo>
                  <a:lnTo>
                    <a:pt x="779" y="258"/>
                  </a:lnTo>
                  <a:lnTo>
                    <a:pt x="787" y="221"/>
                  </a:lnTo>
                  <a:lnTo>
                    <a:pt x="794" y="181"/>
                  </a:lnTo>
                  <a:lnTo>
                    <a:pt x="798" y="137"/>
                  </a:lnTo>
                  <a:lnTo>
                    <a:pt x="801" y="90"/>
                  </a:lnTo>
                  <a:lnTo>
                    <a:pt x="868" y="90"/>
                  </a:lnTo>
                  <a:lnTo>
                    <a:pt x="868" y="113"/>
                  </a:lnTo>
                  <a:lnTo>
                    <a:pt x="868" y="141"/>
                  </a:lnTo>
                  <a:lnTo>
                    <a:pt x="866" y="174"/>
                  </a:lnTo>
                  <a:lnTo>
                    <a:pt x="861" y="209"/>
                  </a:lnTo>
                  <a:lnTo>
                    <a:pt x="858" y="227"/>
                  </a:lnTo>
                  <a:lnTo>
                    <a:pt x="854" y="244"/>
                  </a:lnTo>
                  <a:lnTo>
                    <a:pt x="848" y="261"/>
                  </a:lnTo>
                  <a:lnTo>
                    <a:pt x="842" y="278"/>
                  </a:lnTo>
                  <a:lnTo>
                    <a:pt x="836" y="294"/>
                  </a:lnTo>
                  <a:lnTo>
                    <a:pt x="827" y="309"/>
                  </a:lnTo>
                  <a:lnTo>
                    <a:pt x="817" y="324"/>
                  </a:lnTo>
                  <a:lnTo>
                    <a:pt x="806" y="337"/>
                  </a:lnTo>
                  <a:lnTo>
                    <a:pt x="798" y="343"/>
                  </a:lnTo>
                  <a:lnTo>
                    <a:pt x="791" y="350"/>
                  </a:lnTo>
                  <a:lnTo>
                    <a:pt x="783" y="355"/>
                  </a:lnTo>
                  <a:lnTo>
                    <a:pt x="775" y="359"/>
                  </a:lnTo>
                  <a:lnTo>
                    <a:pt x="766" y="364"/>
                  </a:lnTo>
                  <a:lnTo>
                    <a:pt x="756" y="367"/>
                  </a:lnTo>
                  <a:lnTo>
                    <a:pt x="747" y="370"/>
                  </a:lnTo>
                  <a:lnTo>
                    <a:pt x="737" y="371"/>
                  </a:lnTo>
                  <a:lnTo>
                    <a:pt x="737" y="371"/>
                  </a:lnTo>
                  <a:close/>
                  <a:moveTo>
                    <a:pt x="574" y="490"/>
                  </a:moveTo>
                  <a:lnTo>
                    <a:pt x="553" y="503"/>
                  </a:lnTo>
                  <a:lnTo>
                    <a:pt x="535" y="514"/>
                  </a:lnTo>
                  <a:lnTo>
                    <a:pt x="527" y="521"/>
                  </a:lnTo>
                  <a:lnTo>
                    <a:pt x="518" y="528"/>
                  </a:lnTo>
                  <a:lnTo>
                    <a:pt x="509" y="536"/>
                  </a:lnTo>
                  <a:lnTo>
                    <a:pt x="502" y="543"/>
                  </a:lnTo>
                  <a:lnTo>
                    <a:pt x="496" y="552"/>
                  </a:lnTo>
                  <a:lnTo>
                    <a:pt x="489" y="561"/>
                  </a:lnTo>
                  <a:lnTo>
                    <a:pt x="484" y="572"/>
                  </a:lnTo>
                  <a:lnTo>
                    <a:pt x="479" y="583"/>
                  </a:lnTo>
                  <a:lnTo>
                    <a:pt x="476" y="595"/>
                  </a:lnTo>
                  <a:lnTo>
                    <a:pt x="473" y="607"/>
                  </a:lnTo>
                  <a:lnTo>
                    <a:pt x="471" y="621"/>
                  </a:lnTo>
                  <a:lnTo>
                    <a:pt x="471" y="637"/>
                  </a:lnTo>
                  <a:lnTo>
                    <a:pt x="472" y="659"/>
                  </a:lnTo>
                  <a:lnTo>
                    <a:pt x="473" y="678"/>
                  </a:lnTo>
                  <a:lnTo>
                    <a:pt x="476" y="697"/>
                  </a:lnTo>
                  <a:lnTo>
                    <a:pt x="481" y="714"/>
                  </a:lnTo>
                  <a:lnTo>
                    <a:pt x="486" y="730"/>
                  </a:lnTo>
                  <a:lnTo>
                    <a:pt x="493" y="745"/>
                  </a:lnTo>
                  <a:lnTo>
                    <a:pt x="501" y="759"/>
                  </a:lnTo>
                  <a:lnTo>
                    <a:pt x="510" y="771"/>
                  </a:lnTo>
                  <a:lnTo>
                    <a:pt x="521" y="783"/>
                  </a:lnTo>
                  <a:lnTo>
                    <a:pt x="533" y="793"/>
                  </a:lnTo>
                  <a:lnTo>
                    <a:pt x="546" y="800"/>
                  </a:lnTo>
                  <a:lnTo>
                    <a:pt x="560" y="807"/>
                  </a:lnTo>
                  <a:lnTo>
                    <a:pt x="576" y="813"/>
                  </a:lnTo>
                  <a:lnTo>
                    <a:pt x="592" y="817"/>
                  </a:lnTo>
                  <a:lnTo>
                    <a:pt x="610" y="820"/>
                  </a:lnTo>
                  <a:lnTo>
                    <a:pt x="628" y="822"/>
                  </a:lnTo>
                  <a:lnTo>
                    <a:pt x="628" y="867"/>
                  </a:lnTo>
                  <a:lnTo>
                    <a:pt x="270" y="867"/>
                  </a:lnTo>
                  <a:lnTo>
                    <a:pt x="270" y="822"/>
                  </a:lnTo>
                  <a:lnTo>
                    <a:pt x="289" y="820"/>
                  </a:lnTo>
                  <a:lnTo>
                    <a:pt x="307" y="818"/>
                  </a:lnTo>
                  <a:lnTo>
                    <a:pt x="324" y="814"/>
                  </a:lnTo>
                  <a:lnTo>
                    <a:pt x="340" y="810"/>
                  </a:lnTo>
                  <a:lnTo>
                    <a:pt x="354" y="803"/>
                  </a:lnTo>
                  <a:lnTo>
                    <a:pt x="366" y="796"/>
                  </a:lnTo>
                  <a:lnTo>
                    <a:pt x="378" y="786"/>
                  </a:lnTo>
                  <a:lnTo>
                    <a:pt x="387" y="775"/>
                  </a:lnTo>
                  <a:lnTo>
                    <a:pt x="396" y="764"/>
                  </a:lnTo>
                  <a:lnTo>
                    <a:pt x="404" y="751"/>
                  </a:lnTo>
                  <a:lnTo>
                    <a:pt x="410" y="736"/>
                  </a:lnTo>
                  <a:lnTo>
                    <a:pt x="415" y="720"/>
                  </a:lnTo>
                  <a:lnTo>
                    <a:pt x="420" y="702"/>
                  </a:lnTo>
                  <a:lnTo>
                    <a:pt x="423" y="681"/>
                  </a:lnTo>
                  <a:lnTo>
                    <a:pt x="425" y="660"/>
                  </a:lnTo>
                  <a:lnTo>
                    <a:pt x="425" y="637"/>
                  </a:lnTo>
                  <a:lnTo>
                    <a:pt x="425" y="621"/>
                  </a:lnTo>
                  <a:lnTo>
                    <a:pt x="423" y="607"/>
                  </a:lnTo>
                  <a:lnTo>
                    <a:pt x="421" y="595"/>
                  </a:lnTo>
                  <a:lnTo>
                    <a:pt x="416" y="583"/>
                  </a:lnTo>
                  <a:lnTo>
                    <a:pt x="412" y="572"/>
                  </a:lnTo>
                  <a:lnTo>
                    <a:pt x="407" y="561"/>
                  </a:lnTo>
                  <a:lnTo>
                    <a:pt x="401" y="553"/>
                  </a:lnTo>
                  <a:lnTo>
                    <a:pt x="394" y="544"/>
                  </a:lnTo>
                  <a:lnTo>
                    <a:pt x="386" y="536"/>
                  </a:lnTo>
                  <a:lnTo>
                    <a:pt x="379" y="528"/>
                  </a:lnTo>
                  <a:lnTo>
                    <a:pt x="370" y="522"/>
                  </a:lnTo>
                  <a:lnTo>
                    <a:pt x="362" y="516"/>
                  </a:lnTo>
                  <a:lnTo>
                    <a:pt x="344" y="503"/>
                  </a:lnTo>
                  <a:lnTo>
                    <a:pt x="324" y="491"/>
                  </a:lnTo>
                  <a:lnTo>
                    <a:pt x="308" y="481"/>
                  </a:lnTo>
                  <a:lnTo>
                    <a:pt x="292" y="472"/>
                  </a:lnTo>
                  <a:lnTo>
                    <a:pt x="275" y="460"/>
                  </a:lnTo>
                  <a:lnTo>
                    <a:pt x="258" y="446"/>
                  </a:lnTo>
                  <a:lnTo>
                    <a:pt x="242" y="431"/>
                  </a:lnTo>
                  <a:lnTo>
                    <a:pt x="226" y="414"/>
                  </a:lnTo>
                  <a:lnTo>
                    <a:pt x="217" y="404"/>
                  </a:lnTo>
                  <a:lnTo>
                    <a:pt x="210" y="394"/>
                  </a:lnTo>
                  <a:lnTo>
                    <a:pt x="202" y="383"/>
                  </a:lnTo>
                  <a:lnTo>
                    <a:pt x="195" y="371"/>
                  </a:lnTo>
                  <a:lnTo>
                    <a:pt x="188" y="358"/>
                  </a:lnTo>
                  <a:lnTo>
                    <a:pt x="181" y="344"/>
                  </a:lnTo>
                  <a:lnTo>
                    <a:pt x="174" y="329"/>
                  </a:lnTo>
                  <a:lnTo>
                    <a:pt x="167" y="313"/>
                  </a:lnTo>
                  <a:lnTo>
                    <a:pt x="162" y="297"/>
                  </a:lnTo>
                  <a:lnTo>
                    <a:pt x="157" y="279"/>
                  </a:lnTo>
                  <a:lnTo>
                    <a:pt x="151" y="260"/>
                  </a:lnTo>
                  <a:lnTo>
                    <a:pt x="146" y="240"/>
                  </a:lnTo>
                  <a:lnTo>
                    <a:pt x="142" y="218"/>
                  </a:lnTo>
                  <a:lnTo>
                    <a:pt x="137" y="196"/>
                  </a:lnTo>
                  <a:lnTo>
                    <a:pt x="134" y="172"/>
                  </a:lnTo>
                  <a:lnTo>
                    <a:pt x="131" y="147"/>
                  </a:lnTo>
                  <a:lnTo>
                    <a:pt x="129" y="120"/>
                  </a:lnTo>
                  <a:lnTo>
                    <a:pt x="127" y="91"/>
                  </a:lnTo>
                  <a:lnTo>
                    <a:pt x="126" y="61"/>
                  </a:lnTo>
                  <a:lnTo>
                    <a:pt x="126" y="30"/>
                  </a:lnTo>
                  <a:lnTo>
                    <a:pt x="774" y="30"/>
                  </a:lnTo>
                  <a:lnTo>
                    <a:pt x="774" y="61"/>
                  </a:lnTo>
                  <a:lnTo>
                    <a:pt x="771" y="91"/>
                  </a:lnTo>
                  <a:lnTo>
                    <a:pt x="770" y="119"/>
                  </a:lnTo>
                  <a:lnTo>
                    <a:pt x="767" y="145"/>
                  </a:lnTo>
                  <a:lnTo>
                    <a:pt x="765" y="171"/>
                  </a:lnTo>
                  <a:lnTo>
                    <a:pt x="761" y="195"/>
                  </a:lnTo>
                  <a:lnTo>
                    <a:pt x="758" y="217"/>
                  </a:lnTo>
                  <a:lnTo>
                    <a:pt x="753" y="239"/>
                  </a:lnTo>
                  <a:lnTo>
                    <a:pt x="748" y="259"/>
                  </a:lnTo>
                  <a:lnTo>
                    <a:pt x="743" y="278"/>
                  </a:lnTo>
                  <a:lnTo>
                    <a:pt x="737" y="296"/>
                  </a:lnTo>
                  <a:lnTo>
                    <a:pt x="731" y="312"/>
                  </a:lnTo>
                  <a:lnTo>
                    <a:pt x="724" y="328"/>
                  </a:lnTo>
                  <a:lnTo>
                    <a:pt x="718" y="343"/>
                  </a:lnTo>
                  <a:lnTo>
                    <a:pt x="710" y="356"/>
                  </a:lnTo>
                  <a:lnTo>
                    <a:pt x="704" y="369"/>
                  </a:lnTo>
                  <a:lnTo>
                    <a:pt x="697" y="382"/>
                  </a:lnTo>
                  <a:lnTo>
                    <a:pt x="688" y="393"/>
                  </a:lnTo>
                  <a:lnTo>
                    <a:pt x="681" y="403"/>
                  </a:lnTo>
                  <a:lnTo>
                    <a:pt x="673" y="413"/>
                  </a:lnTo>
                  <a:lnTo>
                    <a:pt x="656" y="430"/>
                  </a:lnTo>
                  <a:lnTo>
                    <a:pt x="640" y="445"/>
                  </a:lnTo>
                  <a:lnTo>
                    <a:pt x="623" y="459"/>
                  </a:lnTo>
                  <a:lnTo>
                    <a:pt x="606" y="471"/>
                  </a:lnTo>
                  <a:lnTo>
                    <a:pt x="590" y="480"/>
                  </a:lnTo>
                  <a:lnTo>
                    <a:pt x="574" y="490"/>
                  </a:lnTo>
                  <a:lnTo>
                    <a:pt x="574" y="490"/>
                  </a:lnTo>
                  <a:close/>
                  <a:moveTo>
                    <a:pt x="89" y="336"/>
                  </a:moveTo>
                  <a:lnTo>
                    <a:pt x="78" y="324"/>
                  </a:lnTo>
                  <a:lnTo>
                    <a:pt x="69" y="310"/>
                  </a:lnTo>
                  <a:lnTo>
                    <a:pt x="61" y="295"/>
                  </a:lnTo>
                  <a:lnTo>
                    <a:pt x="54" y="280"/>
                  </a:lnTo>
                  <a:lnTo>
                    <a:pt x="49" y="264"/>
                  </a:lnTo>
                  <a:lnTo>
                    <a:pt x="43" y="247"/>
                  </a:lnTo>
                  <a:lnTo>
                    <a:pt x="40" y="230"/>
                  </a:lnTo>
                  <a:lnTo>
                    <a:pt x="37" y="213"/>
                  </a:lnTo>
                  <a:lnTo>
                    <a:pt x="32" y="178"/>
                  </a:lnTo>
                  <a:lnTo>
                    <a:pt x="30" y="145"/>
                  </a:lnTo>
                  <a:lnTo>
                    <a:pt x="30" y="116"/>
                  </a:lnTo>
                  <a:lnTo>
                    <a:pt x="30" y="90"/>
                  </a:lnTo>
                  <a:lnTo>
                    <a:pt x="30" y="90"/>
                  </a:lnTo>
                  <a:lnTo>
                    <a:pt x="30" y="90"/>
                  </a:lnTo>
                  <a:lnTo>
                    <a:pt x="97" y="90"/>
                  </a:lnTo>
                  <a:lnTo>
                    <a:pt x="100" y="137"/>
                  </a:lnTo>
                  <a:lnTo>
                    <a:pt x="105" y="181"/>
                  </a:lnTo>
                  <a:lnTo>
                    <a:pt x="112" y="221"/>
                  </a:lnTo>
                  <a:lnTo>
                    <a:pt x="119" y="258"/>
                  </a:lnTo>
                  <a:lnTo>
                    <a:pt x="128" y="291"/>
                  </a:lnTo>
                  <a:lnTo>
                    <a:pt x="137" y="321"/>
                  </a:lnTo>
                  <a:lnTo>
                    <a:pt x="149" y="348"/>
                  </a:lnTo>
                  <a:lnTo>
                    <a:pt x="161" y="372"/>
                  </a:lnTo>
                  <a:lnTo>
                    <a:pt x="150" y="370"/>
                  </a:lnTo>
                  <a:lnTo>
                    <a:pt x="140" y="367"/>
                  </a:lnTo>
                  <a:lnTo>
                    <a:pt x="131" y="364"/>
                  </a:lnTo>
                  <a:lnTo>
                    <a:pt x="121" y="359"/>
                  </a:lnTo>
                  <a:lnTo>
                    <a:pt x="113" y="355"/>
                  </a:lnTo>
                  <a:lnTo>
                    <a:pt x="105" y="350"/>
                  </a:lnTo>
                  <a:lnTo>
                    <a:pt x="97" y="343"/>
                  </a:lnTo>
                  <a:lnTo>
                    <a:pt x="89" y="336"/>
                  </a:lnTo>
                  <a:lnTo>
                    <a:pt x="89" y="336"/>
                  </a:lnTo>
                  <a:close/>
                  <a:moveTo>
                    <a:pt x="898" y="86"/>
                  </a:moveTo>
                  <a:lnTo>
                    <a:pt x="898" y="80"/>
                  </a:lnTo>
                  <a:lnTo>
                    <a:pt x="898" y="75"/>
                  </a:lnTo>
                  <a:lnTo>
                    <a:pt x="898" y="72"/>
                  </a:lnTo>
                  <a:lnTo>
                    <a:pt x="897" y="70"/>
                  </a:lnTo>
                  <a:lnTo>
                    <a:pt x="895" y="66"/>
                  </a:lnTo>
                  <a:lnTo>
                    <a:pt x="893" y="64"/>
                  </a:lnTo>
                  <a:lnTo>
                    <a:pt x="891" y="62"/>
                  </a:lnTo>
                  <a:lnTo>
                    <a:pt x="889" y="61"/>
                  </a:lnTo>
                  <a:lnTo>
                    <a:pt x="886" y="60"/>
                  </a:lnTo>
                  <a:lnTo>
                    <a:pt x="883" y="60"/>
                  </a:lnTo>
                  <a:lnTo>
                    <a:pt x="802" y="60"/>
                  </a:lnTo>
                  <a:lnTo>
                    <a:pt x="803" y="49"/>
                  </a:lnTo>
                  <a:lnTo>
                    <a:pt x="803" y="37"/>
                  </a:lnTo>
                  <a:lnTo>
                    <a:pt x="803" y="27"/>
                  </a:lnTo>
                  <a:lnTo>
                    <a:pt x="803" y="15"/>
                  </a:lnTo>
                  <a:lnTo>
                    <a:pt x="803" y="12"/>
                  </a:lnTo>
                  <a:lnTo>
                    <a:pt x="802" y="10"/>
                  </a:lnTo>
                  <a:lnTo>
                    <a:pt x="801" y="6"/>
                  </a:lnTo>
                  <a:lnTo>
                    <a:pt x="799" y="4"/>
                  </a:lnTo>
                  <a:lnTo>
                    <a:pt x="797" y="2"/>
                  </a:lnTo>
                  <a:lnTo>
                    <a:pt x="795" y="1"/>
                  </a:lnTo>
                  <a:lnTo>
                    <a:pt x="792" y="0"/>
                  </a:lnTo>
                  <a:lnTo>
                    <a:pt x="789" y="0"/>
                  </a:lnTo>
                  <a:lnTo>
                    <a:pt x="111" y="0"/>
                  </a:lnTo>
                  <a:lnTo>
                    <a:pt x="107" y="0"/>
                  </a:lnTo>
                  <a:lnTo>
                    <a:pt x="104" y="1"/>
                  </a:lnTo>
                  <a:lnTo>
                    <a:pt x="102" y="2"/>
                  </a:lnTo>
                  <a:lnTo>
                    <a:pt x="100" y="4"/>
                  </a:lnTo>
                  <a:lnTo>
                    <a:pt x="98" y="6"/>
                  </a:lnTo>
                  <a:lnTo>
                    <a:pt x="97" y="10"/>
                  </a:lnTo>
                  <a:lnTo>
                    <a:pt x="96" y="12"/>
                  </a:lnTo>
                  <a:lnTo>
                    <a:pt x="96" y="15"/>
                  </a:lnTo>
                  <a:lnTo>
                    <a:pt x="96" y="27"/>
                  </a:lnTo>
                  <a:lnTo>
                    <a:pt x="96" y="37"/>
                  </a:lnTo>
                  <a:lnTo>
                    <a:pt x="96" y="49"/>
                  </a:lnTo>
                  <a:lnTo>
                    <a:pt x="96" y="60"/>
                  </a:lnTo>
                  <a:lnTo>
                    <a:pt x="15" y="60"/>
                  </a:lnTo>
                  <a:lnTo>
                    <a:pt x="12" y="60"/>
                  </a:lnTo>
                  <a:lnTo>
                    <a:pt x="10" y="61"/>
                  </a:lnTo>
                  <a:lnTo>
                    <a:pt x="7" y="62"/>
                  </a:lnTo>
                  <a:lnTo>
                    <a:pt x="5" y="64"/>
                  </a:lnTo>
                  <a:lnTo>
                    <a:pt x="4" y="66"/>
                  </a:lnTo>
                  <a:lnTo>
                    <a:pt x="1" y="70"/>
                  </a:lnTo>
                  <a:lnTo>
                    <a:pt x="1" y="72"/>
                  </a:lnTo>
                  <a:lnTo>
                    <a:pt x="0" y="75"/>
                  </a:lnTo>
                  <a:lnTo>
                    <a:pt x="0" y="82"/>
                  </a:lnTo>
                  <a:lnTo>
                    <a:pt x="0" y="90"/>
                  </a:lnTo>
                  <a:lnTo>
                    <a:pt x="0" y="117"/>
                  </a:lnTo>
                  <a:lnTo>
                    <a:pt x="0" y="149"/>
                  </a:lnTo>
                  <a:lnTo>
                    <a:pt x="1" y="166"/>
                  </a:lnTo>
                  <a:lnTo>
                    <a:pt x="3" y="184"/>
                  </a:lnTo>
                  <a:lnTo>
                    <a:pt x="5" y="202"/>
                  </a:lnTo>
                  <a:lnTo>
                    <a:pt x="8" y="220"/>
                  </a:lnTo>
                  <a:lnTo>
                    <a:pt x="11" y="240"/>
                  </a:lnTo>
                  <a:lnTo>
                    <a:pt x="15" y="258"/>
                  </a:lnTo>
                  <a:lnTo>
                    <a:pt x="21" y="277"/>
                  </a:lnTo>
                  <a:lnTo>
                    <a:pt x="28" y="294"/>
                  </a:lnTo>
                  <a:lnTo>
                    <a:pt x="36" y="311"/>
                  </a:lnTo>
                  <a:lnTo>
                    <a:pt x="45" y="328"/>
                  </a:lnTo>
                  <a:lnTo>
                    <a:pt x="56" y="343"/>
                  </a:lnTo>
                  <a:lnTo>
                    <a:pt x="68" y="357"/>
                  </a:lnTo>
                  <a:lnTo>
                    <a:pt x="80" y="368"/>
                  </a:lnTo>
                  <a:lnTo>
                    <a:pt x="91" y="376"/>
                  </a:lnTo>
                  <a:lnTo>
                    <a:pt x="104" y="384"/>
                  </a:lnTo>
                  <a:lnTo>
                    <a:pt x="118" y="390"/>
                  </a:lnTo>
                  <a:lnTo>
                    <a:pt x="132" y="396"/>
                  </a:lnTo>
                  <a:lnTo>
                    <a:pt x="147" y="400"/>
                  </a:lnTo>
                  <a:lnTo>
                    <a:pt x="163" y="402"/>
                  </a:lnTo>
                  <a:lnTo>
                    <a:pt x="179" y="403"/>
                  </a:lnTo>
                  <a:lnTo>
                    <a:pt x="195" y="425"/>
                  </a:lnTo>
                  <a:lnTo>
                    <a:pt x="211" y="443"/>
                  </a:lnTo>
                  <a:lnTo>
                    <a:pt x="227" y="459"/>
                  </a:lnTo>
                  <a:lnTo>
                    <a:pt x="243" y="473"/>
                  </a:lnTo>
                  <a:lnTo>
                    <a:pt x="260" y="486"/>
                  </a:lnTo>
                  <a:lnTo>
                    <a:pt x="276" y="497"/>
                  </a:lnTo>
                  <a:lnTo>
                    <a:pt x="293" y="507"/>
                  </a:lnTo>
                  <a:lnTo>
                    <a:pt x="308" y="517"/>
                  </a:lnTo>
                  <a:lnTo>
                    <a:pt x="328" y="528"/>
                  </a:lnTo>
                  <a:lnTo>
                    <a:pt x="345" y="539"/>
                  </a:lnTo>
                  <a:lnTo>
                    <a:pt x="352" y="545"/>
                  </a:lnTo>
                  <a:lnTo>
                    <a:pt x="359" y="551"/>
                  </a:lnTo>
                  <a:lnTo>
                    <a:pt x="366" y="557"/>
                  </a:lnTo>
                  <a:lnTo>
                    <a:pt x="371" y="564"/>
                  </a:lnTo>
                  <a:lnTo>
                    <a:pt x="377" y="570"/>
                  </a:lnTo>
                  <a:lnTo>
                    <a:pt x="382" y="578"/>
                  </a:lnTo>
                  <a:lnTo>
                    <a:pt x="385" y="585"/>
                  </a:lnTo>
                  <a:lnTo>
                    <a:pt x="390" y="594"/>
                  </a:lnTo>
                  <a:lnTo>
                    <a:pt x="392" y="603"/>
                  </a:lnTo>
                  <a:lnTo>
                    <a:pt x="394" y="614"/>
                  </a:lnTo>
                  <a:lnTo>
                    <a:pt x="395" y="625"/>
                  </a:lnTo>
                  <a:lnTo>
                    <a:pt x="395" y="636"/>
                  </a:lnTo>
                  <a:lnTo>
                    <a:pt x="395" y="660"/>
                  </a:lnTo>
                  <a:lnTo>
                    <a:pt x="393" y="681"/>
                  </a:lnTo>
                  <a:lnTo>
                    <a:pt x="390" y="699"/>
                  </a:lnTo>
                  <a:lnTo>
                    <a:pt x="385" y="717"/>
                  </a:lnTo>
                  <a:lnTo>
                    <a:pt x="380" y="730"/>
                  </a:lnTo>
                  <a:lnTo>
                    <a:pt x="374" y="743"/>
                  </a:lnTo>
                  <a:lnTo>
                    <a:pt x="366" y="754"/>
                  </a:lnTo>
                  <a:lnTo>
                    <a:pt x="358" y="764"/>
                  </a:lnTo>
                  <a:lnTo>
                    <a:pt x="348" y="771"/>
                  </a:lnTo>
                  <a:lnTo>
                    <a:pt x="338" y="778"/>
                  </a:lnTo>
                  <a:lnTo>
                    <a:pt x="327" y="783"/>
                  </a:lnTo>
                  <a:lnTo>
                    <a:pt x="314" y="786"/>
                  </a:lnTo>
                  <a:lnTo>
                    <a:pt x="301" y="789"/>
                  </a:lnTo>
                  <a:lnTo>
                    <a:pt x="287" y="791"/>
                  </a:lnTo>
                  <a:lnTo>
                    <a:pt x="271" y="793"/>
                  </a:lnTo>
                  <a:lnTo>
                    <a:pt x="255" y="793"/>
                  </a:lnTo>
                  <a:lnTo>
                    <a:pt x="252" y="793"/>
                  </a:lnTo>
                  <a:lnTo>
                    <a:pt x="250" y="794"/>
                  </a:lnTo>
                  <a:lnTo>
                    <a:pt x="246" y="795"/>
                  </a:lnTo>
                  <a:lnTo>
                    <a:pt x="244" y="797"/>
                  </a:lnTo>
                  <a:lnTo>
                    <a:pt x="242" y="799"/>
                  </a:lnTo>
                  <a:lnTo>
                    <a:pt x="241" y="802"/>
                  </a:lnTo>
                  <a:lnTo>
                    <a:pt x="240" y="804"/>
                  </a:lnTo>
                  <a:lnTo>
                    <a:pt x="240" y="807"/>
                  </a:lnTo>
                  <a:lnTo>
                    <a:pt x="240" y="882"/>
                  </a:lnTo>
                  <a:lnTo>
                    <a:pt x="240" y="886"/>
                  </a:lnTo>
                  <a:lnTo>
                    <a:pt x="241" y="888"/>
                  </a:lnTo>
                  <a:lnTo>
                    <a:pt x="242" y="891"/>
                  </a:lnTo>
                  <a:lnTo>
                    <a:pt x="244" y="893"/>
                  </a:lnTo>
                  <a:lnTo>
                    <a:pt x="246" y="894"/>
                  </a:lnTo>
                  <a:lnTo>
                    <a:pt x="250" y="896"/>
                  </a:lnTo>
                  <a:lnTo>
                    <a:pt x="252" y="897"/>
                  </a:lnTo>
                  <a:lnTo>
                    <a:pt x="255" y="897"/>
                  </a:lnTo>
                  <a:lnTo>
                    <a:pt x="643" y="897"/>
                  </a:lnTo>
                  <a:lnTo>
                    <a:pt x="646" y="897"/>
                  </a:lnTo>
                  <a:lnTo>
                    <a:pt x="649" y="896"/>
                  </a:lnTo>
                  <a:lnTo>
                    <a:pt x="652" y="894"/>
                  </a:lnTo>
                  <a:lnTo>
                    <a:pt x="654" y="893"/>
                  </a:lnTo>
                  <a:lnTo>
                    <a:pt x="656" y="891"/>
                  </a:lnTo>
                  <a:lnTo>
                    <a:pt x="657" y="888"/>
                  </a:lnTo>
                  <a:lnTo>
                    <a:pt x="658" y="886"/>
                  </a:lnTo>
                  <a:lnTo>
                    <a:pt x="658" y="882"/>
                  </a:lnTo>
                  <a:lnTo>
                    <a:pt x="658" y="807"/>
                  </a:lnTo>
                  <a:lnTo>
                    <a:pt x="658" y="804"/>
                  </a:lnTo>
                  <a:lnTo>
                    <a:pt x="657" y="802"/>
                  </a:lnTo>
                  <a:lnTo>
                    <a:pt x="656" y="799"/>
                  </a:lnTo>
                  <a:lnTo>
                    <a:pt x="654" y="797"/>
                  </a:lnTo>
                  <a:lnTo>
                    <a:pt x="652" y="795"/>
                  </a:lnTo>
                  <a:lnTo>
                    <a:pt x="649" y="794"/>
                  </a:lnTo>
                  <a:lnTo>
                    <a:pt x="646" y="793"/>
                  </a:lnTo>
                  <a:lnTo>
                    <a:pt x="643" y="793"/>
                  </a:lnTo>
                  <a:lnTo>
                    <a:pt x="626" y="791"/>
                  </a:lnTo>
                  <a:lnTo>
                    <a:pt x="610" y="790"/>
                  </a:lnTo>
                  <a:lnTo>
                    <a:pt x="594" y="787"/>
                  </a:lnTo>
                  <a:lnTo>
                    <a:pt x="580" y="783"/>
                  </a:lnTo>
                  <a:lnTo>
                    <a:pt x="567" y="778"/>
                  </a:lnTo>
                  <a:lnTo>
                    <a:pt x="555" y="771"/>
                  </a:lnTo>
                  <a:lnTo>
                    <a:pt x="545" y="764"/>
                  </a:lnTo>
                  <a:lnTo>
                    <a:pt x="535" y="755"/>
                  </a:lnTo>
                  <a:lnTo>
                    <a:pt x="528" y="744"/>
                  </a:lnTo>
                  <a:lnTo>
                    <a:pt x="520" y="733"/>
                  </a:lnTo>
                  <a:lnTo>
                    <a:pt x="515" y="720"/>
                  </a:lnTo>
                  <a:lnTo>
                    <a:pt x="509" y="706"/>
                  </a:lnTo>
                  <a:lnTo>
                    <a:pt x="505" y="691"/>
                  </a:lnTo>
                  <a:lnTo>
                    <a:pt x="503" y="674"/>
                  </a:lnTo>
                  <a:lnTo>
                    <a:pt x="501" y="657"/>
                  </a:lnTo>
                  <a:lnTo>
                    <a:pt x="501" y="637"/>
                  </a:lnTo>
                  <a:lnTo>
                    <a:pt x="501" y="625"/>
                  </a:lnTo>
                  <a:lnTo>
                    <a:pt x="502" y="614"/>
                  </a:lnTo>
                  <a:lnTo>
                    <a:pt x="504" y="603"/>
                  </a:lnTo>
                  <a:lnTo>
                    <a:pt x="507" y="594"/>
                  </a:lnTo>
                  <a:lnTo>
                    <a:pt x="510" y="585"/>
                  </a:lnTo>
                  <a:lnTo>
                    <a:pt x="515" y="578"/>
                  </a:lnTo>
                  <a:lnTo>
                    <a:pt x="519" y="570"/>
                  </a:lnTo>
                  <a:lnTo>
                    <a:pt x="524" y="563"/>
                  </a:lnTo>
                  <a:lnTo>
                    <a:pt x="531" y="556"/>
                  </a:lnTo>
                  <a:lnTo>
                    <a:pt x="537" y="550"/>
                  </a:lnTo>
                  <a:lnTo>
                    <a:pt x="545" y="544"/>
                  </a:lnTo>
                  <a:lnTo>
                    <a:pt x="552" y="539"/>
                  </a:lnTo>
                  <a:lnTo>
                    <a:pt x="569" y="527"/>
                  </a:lnTo>
                  <a:lnTo>
                    <a:pt x="589" y="516"/>
                  </a:lnTo>
                  <a:lnTo>
                    <a:pt x="605" y="506"/>
                  </a:lnTo>
                  <a:lnTo>
                    <a:pt x="621" y="496"/>
                  </a:lnTo>
                  <a:lnTo>
                    <a:pt x="637" y="484"/>
                  </a:lnTo>
                  <a:lnTo>
                    <a:pt x="654" y="473"/>
                  </a:lnTo>
                  <a:lnTo>
                    <a:pt x="670" y="459"/>
                  </a:lnTo>
                  <a:lnTo>
                    <a:pt x="687" y="443"/>
                  </a:lnTo>
                  <a:lnTo>
                    <a:pt x="703" y="425"/>
                  </a:lnTo>
                  <a:lnTo>
                    <a:pt x="718" y="403"/>
                  </a:lnTo>
                  <a:lnTo>
                    <a:pt x="734" y="402"/>
                  </a:lnTo>
                  <a:lnTo>
                    <a:pt x="750" y="400"/>
                  </a:lnTo>
                  <a:lnTo>
                    <a:pt x="764" y="396"/>
                  </a:lnTo>
                  <a:lnTo>
                    <a:pt x="778" y="390"/>
                  </a:lnTo>
                  <a:lnTo>
                    <a:pt x="792" y="384"/>
                  </a:lnTo>
                  <a:lnTo>
                    <a:pt x="805" y="376"/>
                  </a:lnTo>
                  <a:lnTo>
                    <a:pt x="816" y="368"/>
                  </a:lnTo>
                  <a:lnTo>
                    <a:pt x="827" y="357"/>
                  </a:lnTo>
                  <a:lnTo>
                    <a:pt x="833" y="350"/>
                  </a:lnTo>
                  <a:lnTo>
                    <a:pt x="840" y="342"/>
                  </a:lnTo>
                  <a:lnTo>
                    <a:pt x="846" y="335"/>
                  </a:lnTo>
                  <a:lnTo>
                    <a:pt x="852" y="326"/>
                  </a:lnTo>
                  <a:lnTo>
                    <a:pt x="861" y="309"/>
                  </a:lnTo>
                  <a:lnTo>
                    <a:pt x="869" y="291"/>
                  </a:lnTo>
                  <a:lnTo>
                    <a:pt x="876" y="272"/>
                  </a:lnTo>
                  <a:lnTo>
                    <a:pt x="882" y="252"/>
                  </a:lnTo>
                  <a:lnTo>
                    <a:pt x="887" y="233"/>
                  </a:lnTo>
                  <a:lnTo>
                    <a:pt x="890" y="214"/>
                  </a:lnTo>
                  <a:lnTo>
                    <a:pt x="893" y="195"/>
                  </a:lnTo>
                  <a:lnTo>
                    <a:pt x="895" y="175"/>
                  </a:lnTo>
                  <a:lnTo>
                    <a:pt x="897" y="157"/>
                  </a:lnTo>
                  <a:lnTo>
                    <a:pt x="898" y="140"/>
                  </a:lnTo>
                  <a:lnTo>
                    <a:pt x="898" y="110"/>
                  </a:lnTo>
                  <a:lnTo>
                    <a:pt x="898"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Tree>
    <p:extLst>
      <p:ext uri="{BB962C8B-B14F-4D97-AF65-F5344CB8AC3E}">
        <p14:creationId xmlns:p14="http://schemas.microsoft.com/office/powerpoint/2010/main" val="1597212711"/>
      </p:ext>
    </p:extLst>
  </p:cSld>
  <p:clrMapOvr>
    <a:masterClrMapping/>
  </p:clrMapOvr>
  <mc:AlternateContent xmlns:mc="http://schemas.openxmlformats.org/markup-compatibility/2006" xmlns:p14="http://schemas.microsoft.com/office/powerpoint/2010/main">
    <mc:Choice Requires="p14">
      <p:transition spd="slow" p14:dur="3000">
        <p:randomBar dir="vert"/>
      </p:transition>
    </mc:Choice>
    <mc:Fallback xmlns="">
      <p:transition spd="slow">
        <p:randomBar dir="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80" y="152400"/>
            <a:ext cx="8229600" cy="990600"/>
          </a:xfrm>
        </p:spPr>
        <p:txBody>
          <a:bodyPr>
            <a:normAutofit fontScale="90000"/>
          </a:bodyPr>
          <a:lstStyle/>
          <a:p>
            <a:r>
              <a:rPr lang="en-US" dirty="0">
                <a:solidFill>
                  <a:srgbClr val="223362"/>
                </a:solidFill>
                <a:latin typeface="Segoe UI Semibold" panose="020B0702040204020203" pitchFamily="34" charset="0"/>
                <a:cs typeface="Segoe UI Semibold" panose="020B0702040204020203" pitchFamily="34" charset="0"/>
              </a:rPr>
              <a:t/>
            </a:r>
            <a:br>
              <a:rPr lang="en-US" dirty="0">
                <a:solidFill>
                  <a:srgbClr val="223362"/>
                </a:solidFill>
                <a:latin typeface="Segoe UI Semibold" panose="020B0702040204020203" pitchFamily="34" charset="0"/>
                <a:cs typeface="Segoe UI Semibold" panose="020B0702040204020203" pitchFamily="34" charset="0"/>
              </a:rPr>
            </a:br>
            <a:r>
              <a:rPr lang="en-US" dirty="0">
                <a:solidFill>
                  <a:srgbClr val="223362"/>
                </a:solidFill>
                <a:latin typeface="Segoe UI Semibold" panose="020B0702040204020203" pitchFamily="34" charset="0"/>
                <a:cs typeface="Segoe UI Semibold" panose="020B0702040204020203" pitchFamily="34" charset="0"/>
              </a:rPr>
              <a:t>LITRATURE REVIEW</a:t>
            </a:r>
            <a:r>
              <a:rPr lang="en-US" b="1" dirty="0"/>
              <a:t/>
            </a:r>
            <a:br>
              <a:rPr lang="en-US" b="1" dirty="0"/>
            </a:br>
            <a:endParaRPr lang="en-US" b="1" dirty="0"/>
          </a:p>
        </p:txBody>
      </p:sp>
      <p:sp>
        <p:nvSpPr>
          <p:cNvPr id="3" name="Content Placeholder 2"/>
          <p:cNvSpPr>
            <a:spLocks noGrp="1"/>
          </p:cNvSpPr>
          <p:nvPr>
            <p:ph idx="1"/>
          </p:nvPr>
        </p:nvSpPr>
        <p:spPr>
          <a:xfrm>
            <a:off x="209780" y="990600"/>
            <a:ext cx="8477020" cy="5715000"/>
          </a:xfrm>
        </p:spPr>
        <p:txBody>
          <a:bodyPr>
            <a:normAutofit/>
          </a:bodyPr>
          <a:lstStyle/>
          <a:p>
            <a:pPr marL="0" indent="0" algn="just">
              <a:buNone/>
            </a:pPr>
            <a:r>
              <a:rPr lang="en-US" sz="2000" dirty="0">
                <a:solidFill>
                  <a:srgbClr val="0070C0"/>
                </a:solidFill>
              </a:rPr>
              <a:t>Wall Orientation:</a:t>
            </a:r>
          </a:p>
          <a:p>
            <a:pPr marL="0" indent="0" algn="just">
              <a:buNone/>
            </a:pPr>
            <a:endParaRPr lang="en-US" sz="2000" dirty="0">
              <a:solidFill>
                <a:srgbClr val="0070C0"/>
              </a:solidFill>
            </a:endParaRPr>
          </a:p>
          <a:p>
            <a:pPr marL="0" indent="0" algn="just">
              <a:buNone/>
            </a:pPr>
            <a:r>
              <a:rPr lang="en-US" sz="2000" dirty="0"/>
              <a:t>Ozel, M.,(2011)</a:t>
            </a:r>
          </a:p>
          <a:p>
            <a:pPr marL="0" indent="0" algn="just">
              <a:buNone/>
            </a:pPr>
            <a:r>
              <a:rPr lang="en-US" sz="2000" dirty="0"/>
              <a:t>the optimal insulation thickness for different walls orientations is different  between the walls. The lower cooling load is provided for north facing wall while the lower heating load is provided for south-facing walls. The east and west orientation provide the same cooling and heating transmission load </a:t>
            </a:r>
          </a:p>
          <a:p>
            <a:pPr marL="0" indent="0" algn="just">
              <a:buNone/>
            </a:pPr>
            <a:endParaRPr lang="en-US" sz="2000" dirty="0">
              <a:solidFill>
                <a:srgbClr val="0070C0"/>
              </a:solidFill>
            </a:endParaRPr>
          </a:p>
        </p:txBody>
      </p:sp>
      <p:pic>
        <p:nvPicPr>
          <p:cNvPr id="4" name="Picture 3">
            <a:extLst>
              <a:ext uri="{FF2B5EF4-FFF2-40B4-BE49-F238E27FC236}">
                <a16:creationId xmlns:a16="http://schemas.microsoft.com/office/drawing/2014/main" xmlns="" id="{5BFA7A0E-8D54-4175-AF74-36073AB51C1C}"/>
              </a:ext>
            </a:extLst>
          </p:cNvPr>
          <p:cNvPicPr>
            <a:picLocks noChangeAspect="1"/>
          </p:cNvPicPr>
          <p:nvPr/>
        </p:nvPicPr>
        <p:blipFill>
          <a:blip r:embed="rId2"/>
          <a:stretch>
            <a:fillRect/>
          </a:stretch>
        </p:blipFill>
        <p:spPr>
          <a:xfrm>
            <a:off x="2014767" y="3429000"/>
            <a:ext cx="4619625" cy="3273287"/>
          </a:xfrm>
          <a:prstGeom prst="rect">
            <a:avLst/>
          </a:prstGeom>
        </p:spPr>
      </p:pic>
    </p:spTree>
    <p:extLst>
      <p:ext uri="{BB962C8B-B14F-4D97-AF65-F5344CB8AC3E}">
        <p14:creationId xmlns:p14="http://schemas.microsoft.com/office/powerpoint/2010/main" val="26881990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80" y="152400"/>
            <a:ext cx="8229600" cy="990600"/>
          </a:xfrm>
        </p:spPr>
        <p:txBody>
          <a:bodyPr>
            <a:normAutofit fontScale="90000"/>
          </a:bodyPr>
          <a:lstStyle/>
          <a:p>
            <a:r>
              <a:rPr lang="en-US" dirty="0">
                <a:solidFill>
                  <a:srgbClr val="223362"/>
                </a:solidFill>
                <a:latin typeface="Segoe UI Semibold" panose="020B0702040204020203" pitchFamily="34" charset="0"/>
                <a:cs typeface="Segoe UI Semibold" panose="020B0702040204020203" pitchFamily="34" charset="0"/>
              </a:rPr>
              <a:t/>
            </a:r>
            <a:br>
              <a:rPr lang="en-US" dirty="0">
                <a:solidFill>
                  <a:srgbClr val="223362"/>
                </a:solidFill>
                <a:latin typeface="Segoe UI Semibold" panose="020B0702040204020203" pitchFamily="34" charset="0"/>
                <a:cs typeface="Segoe UI Semibold" panose="020B0702040204020203" pitchFamily="34" charset="0"/>
              </a:rPr>
            </a:br>
            <a:r>
              <a:rPr lang="en-US" dirty="0">
                <a:solidFill>
                  <a:srgbClr val="223362"/>
                </a:solidFill>
                <a:latin typeface="Segoe UI Semibold" panose="020B0702040204020203" pitchFamily="34" charset="0"/>
                <a:cs typeface="Segoe UI Semibold" panose="020B0702040204020203" pitchFamily="34" charset="0"/>
              </a:rPr>
              <a:t>LITRATURE REVIEW</a:t>
            </a:r>
            <a:r>
              <a:rPr lang="en-US" b="1" dirty="0"/>
              <a:t/>
            </a:r>
            <a:br>
              <a:rPr lang="en-US" b="1" dirty="0"/>
            </a:br>
            <a:endParaRPr lang="en-US" b="1" dirty="0"/>
          </a:p>
        </p:txBody>
      </p:sp>
      <p:sp>
        <p:nvSpPr>
          <p:cNvPr id="3" name="Content Placeholder 2"/>
          <p:cNvSpPr>
            <a:spLocks noGrp="1"/>
          </p:cNvSpPr>
          <p:nvPr>
            <p:ph idx="1"/>
          </p:nvPr>
        </p:nvSpPr>
        <p:spPr>
          <a:xfrm>
            <a:off x="209780" y="990600"/>
            <a:ext cx="8477020" cy="5715000"/>
          </a:xfrm>
        </p:spPr>
        <p:txBody>
          <a:bodyPr>
            <a:normAutofit/>
          </a:bodyPr>
          <a:lstStyle/>
          <a:p>
            <a:pPr marL="0" indent="0" algn="just">
              <a:buNone/>
            </a:pPr>
            <a:endParaRPr lang="en-US" sz="2000" dirty="0">
              <a:solidFill>
                <a:srgbClr val="0070C0"/>
              </a:solidFill>
            </a:endParaRPr>
          </a:p>
          <a:p>
            <a:pPr marL="0" indent="0" algn="just">
              <a:buNone/>
            </a:pPr>
            <a:r>
              <a:rPr lang="en-US" sz="2000" dirty="0">
                <a:solidFill>
                  <a:srgbClr val="0070C0"/>
                </a:solidFill>
              </a:rPr>
              <a:t>Wall Orientation:</a:t>
            </a:r>
          </a:p>
          <a:p>
            <a:pPr marL="0" indent="0" algn="just">
              <a:buNone/>
            </a:pPr>
            <a:endParaRPr lang="en-US" sz="2000" dirty="0">
              <a:solidFill>
                <a:srgbClr val="0070C0"/>
              </a:solidFill>
            </a:endParaRPr>
          </a:p>
          <a:p>
            <a:pPr marL="0" indent="0" algn="just">
              <a:buNone/>
            </a:pPr>
            <a:r>
              <a:rPr lang="it-IT" sz="2000" dirty="0"/>
              <a:t>Al-Sanea, S.A., et al. (2002)</a:t>
            </a:r>
          </a:p>
          <a:p>
            <a:pPr marL="0" indent="0" algn="just">
              <a:buNone/>
            </a:pPr>
            <a:r>
              <a:rPr lang="en-US" sz="2000" dirty="0"/>
              <a:t> The south-facing wall is the most favorite orientation because the minimum heating load in Riyadh. Polystyrene is found to be the most economical type with an optimum thickness of 9.3 cm.</a:t>
            </a:r>
            <a:endParaRPr lang="en-US" sz="2000" dirty="0">
              <a:solidFill>
                <a:srgbClr val="0070C0"/>
              </a:solidFill>
            </a:endParaRPr>
          </a:p>
        </p:txBody>
      </p:sp>
    </p:spTree>
    <p:extLst>
      <p:ext uri="{BB962C8B-B14F-4D97-AF65-F5344CB8AC3E}">
        <p14:creationId xmlns:p14="http://schemas.microsoft.com/office/powerpoint/2010/main" val="24530047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80" y="152400"/>
            <a:ext cx="8229600" cy="990600"/>
          </a:xfrm>
        </p:spPr>
        <p:txBody>
          <a:bodyPr>
            <a:normAutofit fontScale="90000"/>
          </a:bodyPr>
          <a:lstStyle/>
          <a:p>
            <a:r>
              <a:rPr lang="en-US" dirty="0">
                <a:solidFill>
                  <a:srgbClr val="223362"/>
                </a:solidFill>
                <a:latin typeface="Segoe UI Semibold" panose="020B0702040204020203" pitchFamily="34" charset="0"/>
                <a:cs typeface="Segoe UI Semibold" panose="020B0702040204020203" pitchFamily="34" charset="0"/>
              </a:rPr>
              <a:t/>
            </a:r>
            <a:br>
              <a:rPr lang="en-US" dirty="0">
                <a:solidFill>
                  <a:srgbClr val="223362"/>
                </a:solidFill>
                <a:latin typeface="Segoe UI Semibold" panose="020B0702040204020203" pitchFamily="34" charset="0"/>
                <a:cs typeface="Segoe UI Semibold" panose="020B0702040204020203" pitchFamily="34" charset="0"/>
              </a:rPr>
            </a:br>
            <a:r>
              <a:rPr lang="en-US" dirty="0">
                <a:solidFill>
                  <a:srgbClr val="223362"/>
                </a:solidFill>
                <a:latin typeface="Segoe UI Semibold" panose="020B0702040204020203" pitchFamily="34" charset="0"/>
                <a:cs typeface="Segoe UI Semibold" panose="020B0702040204020203" pitchFamily="34" charset="0"/>
              </a:rPr>
              <a:t>LITRATURE REVIEW</a:t>
            </a:r>
            <a:r>
              <a:rPr lang="en-US" b="1" dirty="0"/>
              <a:t/>
            </a:r>
            <a:br>
              <a:rPr lang="en-US" b="1" dirty="0"/>
            </a:br>
            <a:endParaRPr lang="en-US" b="1" dirty="0"/>
          </a:p>
        </p:txBody>
      </p:sp>
      <p:sp>
        <p:nvSpPr>
          <p:cNvPr id="3" name="Content Placeholder 2"/>
          <p:cNvSpPr>
            <a:spLocks noGrp="1"/>
          </p:cNvSpPr>
          <p:nvPr>
            <p:ph idx="1"/>
          </p:nvPr>
        </p:nvSpPr>
        <p:spPr>
          <a:xfrm>
            <a:off x="209780" y="990600"/>
            <a:ext cx="8477020" cy="5715000"/>
          </a:xfrm>
        </p:spPr>
        <p:txBody>
          <a:bodyPr>
            <a:normAutofit/>
          </a:bodyPr>
          <a:lstStyle/>
          <a:p>
            <a:pPr marL="0" indent="0" algn="just">
              <a:buNone/>
            </a:pPr>
            <a:endParaRPr lang="en-US" sz="2000" dirty="0">
              <a:solidFill>
                <a:srgbClr val="0070C0"/>
              </a:solidFill>
            </a:endParaRPr>
          </a:p>
          <a:p>
            <a:pPr marL="0" indent="0" algn="just">
              <a:buNone/>
            </a:pPr>
            <a:r>
              <a:rPr lang="en-US" sz="2000" dirty="0">
                <a:solidFill>
                  <a:srgbClr val="0070C0"/>
                </a:solidFill>
              </a:rPr>
              <a:t>Life cycle and payback period:</a:t>
            </a:r>
          </a:p>
          <a:p>
            <a:pPr marL="0" indent="0" algn="just">
              <a:buNone/>
            </a:pPr>
            <a:endParaRPr lang="en-US" sz="2000" dirty="0">
              <a:solidFill>
                <a:srgbClr val="0070C0"/>
              </a:solidFill>
            </a:endParaRPr>
          </a:p>
          <a:p>
            <a:pPr marL="0" indent="0" algn="just">
              <a:buNone/>
            </a:pPr>
            <a:endParaRPr lang="en-US" sz="2000" dirty="0">
              <a:solidFill>
                <a:srgbClr val="0070C0"/>
              </a:solidFill>
            </a:endParaRPr>
          </a:p>
          <a:p>
            <a:pPr marL="0" indent="0" algn="just">
              <a:buNone/>
            </a:pPr>
            <a:r>
              <a:rPr lang="en-US" sz="2000" dirty="0"/>
              <a:t>M. Ozel (2011)</a:t>
            </a:r>
          </a:p>
          <a:p>
            <a:pPr marL="0" indent="0" algn="just">
              <a:buNone/>
            </a:pPr>
            <a:r>
              <a:rPr lang="en-US" sz="2000" dirty="0"/>
              <a:t>The optimum insulation thickness material of building walls for heating and cooling system between 2 and 8.2 cm, the energy savings vary between 2.78 and 102.16 $/m2, and the payback periods vary between 1.32 and 10.33 years. </a:t>
            </a:r>
            <a:endParaRPr lang="en-US" sz="2000" dirty="0">
              <a:solidFill>
                <a:srgbClr val="0070C0"/>
              </a:solidFill>
            </a:endParaRPr>
          </a:p>
        </p:txBody>
      </p:sp>
    </p:spTree>
    <p:extLst>
      <p:ext uri="{BB962C8B-B14F-4D97-AF65-F5344CB8AC3E}">
        <p14:creationId xmlns:p14="http://schemas.microsoft.com/office/powerpoint/2010/main" val="177189613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3667</TotalTime>
  <Words>975</Words>
  <Application>Microsoft Macintosh PowerPoint</Application>
  <PresentationFormat>On-screen Show (4:3)</PresentationFormat>
  <Paragraphs>117</Paragraphs>
  <Slides>24</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24</vt:i4>
      </vt:variant>
    </vt:vector>
  </HeadingPairs>
  <TitlesOfParts>
    <vt:vector size="33" baseType="lpstr">
      <vt:lpstr>Arial Black</vt:lpstr>
      <vt:lpstr>Calibri</vt:lpstr>
      <vt:lpstr>Comic Sans MS</vt:lpstr>
      <vt:lpstr>Segoe UI Semibold</vt:lpstr>
      <vt:lpstr>Segoe UI Semilight</vt:lpstr>
      <vt:lpstr>Times New Roman</vt:lpstr>
      <vt:lpstr>Wingdings</vt:lpstr>
      <vt:lpstr>Arial</vt:lpstr>
      <vt:lpstr>Clarity</vt:lpstr>
      <vt:lpstr>          "Numerical study of effect of wall insulation thickness on energy performance for different climate region of Palestine“  </vt:lpstr>
      <vt:lpstr>Introduction</vt:lpstr>
      <vt:lpstr>Introduction</vt:lpstr>
      <vt:lpstr>Introduction </vt:lpstr>
      <vt:lpstr>Introduction </vt:lpstr>
      <vt:lpstr>PowerPoint Presentation</vt:lpstr>
      <vt:lpstr> LITRATURE REVIEW </vt:lpstr>
      <vt:lpstr> LITRATURE REVIEW </vt:lpstr>
      <vt:lpstr> LITRATURE REVIEW </vt:lpstr>
      <vt:lpstr> LITRATURE REVIEW </vt:lpstr>
      <vt:lpstr>Methodology </vt:lpstr>
      <vt:lpstr>Degree day</vt:lpstr>
      <vt:lpstr>Optimum insulation thickness</vt:lpstr>
      <vt:lpstr>Life cycle saving and payback period</vt:lpstr>
      <vt:lpstr>Result &amp; Discussion </vt:lpstr>
      <vt:lpstr>Result &amp; Discussion </vt:lpstr>
      <vt:lpstr>Result &amp; Discussion </vt:lpstr>
      <vt:lpstr>Result &amp; Discussion </vt:lpstr>
      <vt:lpstr>Result &amp; Discussion </vt:lpstr>
      <vt:lpstr>Result &amp; Discussion </vt:lpstr>
      <vt:lpstr>Result &amp; Discussion </vt:lpstr>
      <vt:lpstr>Conclusion  </vt:lpstr>
      <vt:lpstr>Future work  </vt:lpstr>
      <vt:lpstr>PowerPoint Presentation</vt:lpstr>
    </vt:vector>
  </TitlesOfParts>
  <Company>IBDA3GATE.COM</Company>
  <LinksUpToDate>false</LinksUpToDate>
  <SharedDoc>false</SharedDoc>
  <HyperlinksChanged>false</HyperlinksChanged>
  <AppVersion>15.0026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Result</dc:title>
  <dc:creator>Google Tech</dc:creator>
  <cp:lastModifiedBy>MacPro</cp:lastModifiedBy>
  <cp:revision>119</cp:revision>
  <dcterms:created xsi:type="dcterms:W3CDTF">2019-12-06T11:16:31Z</dcterms:created>
  <dcterms:modified xsi:type="dcterms:W3CDTF">2019-12-27T13:37:30Z</dcterms:modified>
</cp:coreProperties>
</file>