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61" r:id="rId9"/>
    <p:sldId id="262" r:id="rId10"/>
    <p:sldId id="263" r:id="rId11"/>
    <p:sldId id="264" r:id="rId12"/>
    <p:sldId id="270" r:id="rId13"/>
    <p:sldId id="272" r:id="rId14"/>
    <p:sldId id="271" r:id="rId15"/>
    <p:sldId id="274" r:id="rId16"/>
    <p:sldId id="275" r:id="rId17"/>
    <p:sldId id="273" r:id="rId18"/>
    <p:sldId id="276" r:id="rId19"/>
    <p:sldId id="278" r:id="rId20"/>
    <p:sldId id="265" r:id="rId21"/>
    <p:sldId id="26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5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B0194-6AAF-41D5-ADF0-8A1957A9F97F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03ED4-DC03-44F2-A64C-9839EC921C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557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3B064-7D9D-402E-BAE5-CBB9D6EEA2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4422EE-7FD1-4351-8B02-8923ACC371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93DF1-A727-455B-8DC7-311B9984E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AB206-E6EE-4ADB-AEA5-049356D87612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F4C66-F59A-4388-B9D7-9FD66D434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FC3F1-5AF1-424F-AAF3-383CC6C62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30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79A6F-D78E-4784-92E9-B3450AB3B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E4E35-8894-4FB0-B74C-7D9C6A80D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0CE3F-9E93-4190-BB18-10FE81352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AD745-26CA-403B-BC25-168A560AB031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54013-0721-40F8-A196-DD07E02F0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FA81D-E9D7-48C1-B523-129D695AC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91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B3765-2D9E-4C06-9A39-2DB8C08F4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194DE-5A13-46EC-B5B4-6E32F28DFD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8EEA7-CDAC-4583-B390-17B1117CC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BB882-8C62-4E41-A253-F5453B8DBCDA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36979-5350-44A1-8EA8-F2060A796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81AB1-3204-4957-A660-0ADF39FCE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528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ED69E-CB70-4754-997D-9C81DB8D1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C567-A73D-421B-BA2C-8A2A83F05D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AD727-06A4-49E2-82D1-7B79DBDBE5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DA226D-232B-4F72-BA28-B99C9ED44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A184B-DCEA-468B-9E2D-17F68F397A13}" type="datetime1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D5893-4796-4F42-9EEE-3CE6D3DF0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055FA0-D687-46EC-9F92-ADC40EEEF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746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F1ABA-FF16-4A1C-8851-980F23531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30A2C3-80BB-4BF7-AE1D-CF6658F78A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A20AAE-9402-40F8-A83F-E549B37AA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F74867-EC82-4920-BB70-ECFA5FB497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9B5FC3-3E89-41CF-96A6-7B33F362CF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8A0BF2-35E4-4C79-BCDE-4D4C4AB92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43473-D7AC-4816-A377-5B3D5BDCB1E5}" type="datetime1">
              <a:rPr lang="en-US" smtClean="0"/>
              <a:t>6/29/2026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A67499-5778-4991-8457-E06975AE4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3A7FB4-516E-4376-AF2D-C8FCDEF7D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880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675F-E5BA-4C53-8CB9-3BFDD063D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0AA63-0C39-40A7-98D8-1CC28DC9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D91EA-3596-4C09-BB28-2B12F5CF4B9A}" type="datetime1">
              <a:rPr lang="en-US" smtClean="0"/>
              <a:t>6/29/2026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E85A9D-7F00-460A-8EC2-EC6F64CDC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C76A93-218B-4CD1-B42F-ED9242144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176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7CDABF-0B1E-4D68-B070-970EC920D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EAA31-ECFF-485E-93B9-82F29EB10D76}" type="datetime1">
              <a:rPr lang="en-US" smtClean="0"/>
              <a:t>6/29/2026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7A002D-BB10-4BCA-BECB-CF0237133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90405D-CB59-4437-AE1D-A6A4A9B88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488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724E4-CCD3-4CEA-A26B-8CE04E16C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E9BEE-EF97-40C6-820B-5192C251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1C3DE-5346-4D03-8D67-9D31CCE98B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BFC94-E385-4FBE-8D6A-30C906915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26889-57F6-43DB-A8B1-136F40438939}" type="datetime1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B8EFD-B3AE-4401-9B26-F29057EB8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2D3EC3-8E53-427C-9C5A-1387C96C3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24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11D8D-2DAC-41C7-AEF5-8AD8EA474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73E103-24CD-41B8-A3FF-C2D629F179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352A6B-6F1B-433E-A5D1-75DAE9C5C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507697-B452-451B-BFB3-DC068849F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2B053-37D0-4B49-B375-927EB58C546A}" type="datetime1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41BEEA-E186-4E85-B49F-6751CD0C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F6B43-65DA-4333-9996-573650723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2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6B50-663A-4882-84F9-CA79EA640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5EC55E-BA67-4F4D-9B59-0308E5141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71C5E-67C6-45FC-A65A-01EEEFF1D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1B9CB-1E9C-4D7F-B6DD-E7597ACE3290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031BF-E2CA-480C-ACB5-004E8EFA8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01DC1-BDAE-408A-BFD5-E7620D9BC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08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465DCC-1F1D-4665-8A05-A1E905A2B4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343CA-2462-4208-B843-5081499A5D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169B9-0CCA-4592-864B-E4EC0A36B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83F16-25B3-4414-9851-C23BEBEEFD33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65ABC-A32C-49CD-8E3D-C825B6DDC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CF513-A461-4371-A170-93E7A2B81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551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C2CCCF-691B-4385-A842-67009CE5E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5FD96-A1EC-4C44-8FD0-0A31A2DF9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CA9C1-5DFC-4901-8039-85D20818A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A1AC6-FDD7-4B47-8264-D0F795E2C3EB}" type="datetime1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3C168-C397-461B-9E90-250B612641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4F0C3-02BC-4E07-8BBF-C7CABC4ECC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8BFDE-FB3D-4322-967D-EEB68017A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78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0975A2-020F-4E7D-A1B5-F9E7000938BF}"/>
              </a:ext>
            </a:extLst>
          </p:cNvPr>
          <p:cNvSpPr/>
          <p:nvPr/>
        </p:nvSpPr>
        <p:spPr>
          <a:xfrm>
            <a:off x="616671" y="4218345"/>
            <a:ext cx="292640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Lora" pitchFamily="2" charset="0"/>
              </a:rPr>
              <a:t>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Lora" pitchFamily="2" charset="0"/>
              </a:rPr>
              <a:t>Ahmad Bani Jaber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Lora" pitchFamily="2" charset="0"/>
              </a:rPr>
              <a:t>Abdullateef</a:t>
            </a:r>
            <a:r>
              <a:rPr lang="en-US" dirty="0">
                <a:latin typeface="Lora" pitchFamily="2" charset="0"/>
              </a:rPr>
              <a:t> Yasin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Lora" pitchFamily="2" charset="0"/>
              </a:rPr>
              <a:t>Ameed Qartallo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Lora" pitchFamily="2" charset="0"/>
              </a:rPr>
              <a:t>Anas </a:t>
            </a:r>
            <a:r>
              <a:rPr lang="en-US" dirty="0" err="1">
                <a:latin typeface="Lora" pitchFamily="2" charset="0"/>
              </a:rPr>
              <a:t>Daqqa</a:t>
            </a:r>
            <a:r>
              <a:rPr lang="en-US" dirty="0">
                <a:latin typeface="Lora" pitchFamily="2" charset="0"/>
              </a:rPr>
              <a:t> </a:t>
            </a:r>
            <a:endParaRPr lang="en-US" b="1" dirty="0">
              <a:latin typeface="Lor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A9C39B-A2A3-4F15-B06C-EAB63174E889}"/>
              </a:ext>
            </a:extLst>
          </p:cNvPr>
          <p:cNvSpPr txBox="1"/>
          <p:nvPr/>
        </p:nvSpPr>
        <p:spPr>
          <a:xfrm>
            <a:off x="299372" y="2382560"/>
            <a:ext cx="7304586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1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ora" panose="020B0604020202020204" charset="0"/>
                <a:cs typeface="Arial"/>
                <a:sym typeface="Arial"/>
              </a:rPr>
              <a:t>Design and Optimization of a Trolley Linkage System for Egg Incubators </a:t>
            </a:r>
            <a:endParaRPr kumimoji="0" lang="en-US" sz="3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ora" panose="020B0604020202020204" charset="0"/>
              <a:cs typeface="Arial"/>
              <a:sym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A64863C-9EDE-4C29-AF2E-ED2C8F17D8AE}"/>
              </a:ext>
            </a:extLst>
          </p:cNvPr>
          <p:cNvSpPr/>
          <p:nvPr/>
        </p:nvSpPr>
        <p:spPr>
          <a:xfrm>
            <a:off x="3753083" y="4218345"/>
            <a:ext cx="2917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 b="1" dirty="0">
                <a:effectLst/>
                <a:latin typeface="Lor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Supervisor :</a:t>
            </a:r>
          </a:p>
          <a:p>
            <a:r>
              <a:rPr lang="en-US" sz="1800" dirty="0">
                <a:effectLst/>
                <a:latin typeface="Lor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Dr. Mahmoud Assad</a:t>
            </a:r>
          </a:p>
          <a:p>
            <a:r>
              <a:rPr lang="en-US" sz="1800" dirty="0">
                <a:effectLst/>
                <a:latin typeface="Lor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m_assad@najah.edu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800" b="1" dirty="0">
              <a:effectLst/>
              <a:latin typeface="Lor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94761F-2AFC-48D8-A003-5D6C3CE7B6BC}"/>
              </a:ext>
            </a:extLst>
          </p:cNvPr>
          <p:cNvSpPr txBox="1"/>
          <p:nvPr/>
        </p:nvSpPr>
        <p:spPr>
          <a:xfrm>
            <a:off x="5359259" y="6113408"/>
            <a:ext cx="1473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tabLst>
                <a:tab pos="2743200" algn="ctr"/>
                <a:tab pos="5486400" algn="r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une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14, 2026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FD02723-B8F1-446A-A152-F51045B16FC1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3964" y="1423800"/>
            <a:ext cx="4032000" cy="40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588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85;p13">
            <a:extLst>
              <a:ext uri="{FF2B5EF4-FFF2-40B4-BE49-F238E27FC236}">
                <a16:creationId xmlns:a16="http://schemas.microsoft.com/office/drawing/2014/main" id="{82458533-98D3-464F-BBAA-960648AAAA32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E618D-4B70-4083-98BB-DB736B83B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3061"/>
            <a:ext cx="10515600" cy="1325563"/>
          </a:xfrm>
        </p:spPr>
        <p:txBody>
          <a:bodyPr/>
          <a:lstStyle/>
          <a:p>
            <a:r>
              <a:rPr lang="en-US" sz="3600" b="1" dirty="0">
                <a:latin typeface="Lora" panose="020B0604020202020204" charset="0"/>
                <a:cs typeface="Times New Roman" panose="02020603050405020304" pitchFamily="18" charset="0"/>
              </a:rPr>
              <a:t>Outline</a:t>
            </a:r>
            <a:endParaRPr lang="en-US" b="1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A612C60-E91B-4BD4-BA77-AE26B913072D}"/>
              </a:ext>
            </a:extLst>
          </p:cNvPr>
          <p:cNvSpPr txBox="1">
            <a:spLocks/>
          </p:cNvSpPr>
          <p:nvPr/>
        </p:nvSpPr>
        <p:spPr>
          <a:xfrm>
            <a:off x="838201" y="1851108"/>
            <a:ext cx="5511800" cy="36513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●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●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sz="2000" b="0" i="0" u="none" strike="noStrike" cap="non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Introduction </a:t>
            </a:r>
            <a:endParaRPr kumimoji="0" lang="ar-SA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Objectives and </a:t>
            </a:r>
            <a:r>
              <a:rPr kumimoji="0" lang="ar-SA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importance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Methodology</a:t>
            </a:r>
          </a:p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Mechanical Design</a:t>
            </a:r>
            <a:endParaRPr kumimoji="0" lang="ar-SA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lang="en-US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Comparing and choosing between solutions</a:t>
            </a:r>
            <a:endParaRPr lang="ar-SA" kern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Stress Calculations and Engineering Analysis</a:t>
            </a:r>
            <a:endParaRPr kumimoji="0" lang="ar-SA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Results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>
              <a:buClr>
                <a:schemeClr val="bg1">
                  <a:lumMod val="65000"/>
                </a:schemeClr>
              </a:buCl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Conclusion</a:t>
            </a:r>
            <a:r>
              <a:rPr kumimoji="0" lang="ar-SA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and</a:t>
            </a:r>
            <a:r>
              <a:rPr kumimoji="0" lang="ar-SA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Recommendation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9FAEC9-3012-4AAA-B6FC-ED9D38067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700" smtClean="0">
                <a:solidFill>
                  <a:schemeClr val="tx1"/>
                </a:solidFill>
              </a:rPr>
              <a:t>2</a:t>
            </a:fld>
            <a:endParaRPr lang="en-US" sz="1700" dirty="0">
              <a:solidFill>
                <a:schemeClr val="tx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443FE1-86B6-4EE8-A8BB-6224724EAE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487" y="1035843"/>
            <a:ext cx="4786313" cy="4786313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D8A30B4-BD98-451E-8981-86F0079928E7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AB072C4-092B-415B-984B-1533A4C15B11}"/>
              </a:ext>
            </a:extLst>
          </p:cNvPr>
          <p:cNvCxnSpPr/>
          <p:nvPr/>
        </p:nvCxnSpPr>
        <p:spPr>
          <a:xfrm>
            <a:off x="2695574" y="1035843"/>
            <a:ext cx="9504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276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85;p13">
            <a:extLst>
              <a:ext uri="{FF2B5EF4-FFF2-40B4-BE49-F238E27FC236}">
                <a16:creationId xmlns:a16="http://schemas.microsoft.com/office/drawing/2014/main" id="{0CB140E3-DA20-4118-A183-1D5B56C703C4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3F34B-D33F-4CA1-BB40-031645143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9342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US" sz="3600" b="1" dirty="0"/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2806591A-5AED-4498-BF62-A136966EF3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4632" y="191094"/>
            <a:ext cx="5181600" cy="388620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4010B3-25E1-4D1F-BF89-F9BD34D9F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700" smtClean="0">
                <a:solidFill>
                  <a:schemeClr val="tx1"/>
                </a:solidFill>
              </a:rPr>
              <a:t>3</a:t>
            </a:fld>
            <a:endParaRPr lang="en-US" sz="1700" dirty="0">
              <a:solidFill>
                <a:schemeClr val="tx1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D137A59-8525-449A-A153-FDE08870E2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3"/>
          <a:stretch/>
        </p:blipFill>
        <p:spPr>
          <a:xfrm>
            <a:off x="6614256" y="3211111"/>
            <a:ext cx="5061976" cy="2995414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1E0CB5D-BF8E-474A-B62D-E9CD4F21CF02}"/>
              </a:ext>
            </a:extLst>
          </p:cNvPr>
          <p:cNvSpPr txBox="1">
            <a:spLocks/>
          </p:cNvSpPr>
          <p:nvPr/>
        </p:nvSpPr>
        <p:spPr>
          <a:xfrm>
            <a:off x="6499334" y="1365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6FDC360-7582-4D77-956E-1201097165E8}"/>
              </a:ext>
            </a:extLst>
          </p:cNvPr>
          <p:cNvSpPr txBox="1">
            <a:spLocks/>
          </p:cNvSpPr>
          <p:nvPr/>
        </p:nvSpPr>
        <p:spPr>
          <a:xfrm>
            <a:off x="4292600" y="534172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75A1356-E6B0-4132-B458-048BF4EFB37B}"/>
              </a:ext>
            </a:extLst>
          </p:cNvPr>
          <p:cNvSpPr txBox="1">
            <a:spLocks/>
          </p:cNvSpPr>
          <p:nvPr/>
        </p:nvSpPr>
        <p:spPr>
          <a:xfrm>
            <a:off x="6554444" y="795107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DC01F6F-0ED2-4467-943B-F8D74D0BA072}"/>
              </a:ext>
            </a:extLst>
          </p:cNvPr>
          <p:cNvSpPr txBox="1">
            <a:spLocks/>
          </p:cNvSpPr>
          <p:nvPr/>
        </p:nvSpPr>
        <p:spPr>
          <a:xfrm>
            <a:off x="489976" y="2027722"/>
            <a:ext cx="560602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355600" algn="just">
              <a:lnSpc>
                <a:spcPct val="100000"/>
              </a:lnSpc>
              <a:spcBef>
                <a:spcPts val="600"/>
              </a:spcBef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The importance of </a:t>
            </a:r>
            <a:r>
              <a:rPr lang="ar-SA" sz="2000" kern="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the</a:t>
            </a: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 </a:t>
            </a: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poultry sector in Palestine in meeting food needs and supporting the local economy</a:t>
            </a: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.</a:t>
            </a:r>
          </a:p>
          <a:p>
            <a:pPr marL="457200" lvl="0" indent="-355600" algn="just">
              <a:lnSpc>
                <a:spcPct val="100000"/>
              </a:lnSpc>
              <a:spcBef>
                <a:spcPts val="600"/>
              </a:spcBef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endParaRPr lang="en-US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  <a:p>
            <a:pPr marL="457200" lvl="0" indent="-355600" algn="just">
              <a:lnSpc>
                <a:spcPct val="100000"/>
              </a:lnSpc>
              <a:spcBef>
                <a:spcPts val="600"/>
              </a:spcBef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The sector faces numerous challenges, including high feed prices, disease outbreaks, Israeli occupation restrictions, and operational challenges</a:t>
            </a: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.</a:t>
            </a:r>
            <a:endParaRPr lang="en-US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Quattrocento San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BFE4161-77C6-411F-B743-2D8843BE1923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7B7D28C-2DBC-4DDF-9D6F-D9D24059882E}"/>
              </a:ext>
            </a:extLst>
          </p:cNvPr>
          <p:cNvCxnSpPr/>
          <p:nvPr/>
        </p:nvCxnSpPr>
        <p:spPr>
          <a:xfrm>
            <a:off x="3454400" y="1038225"/>
            <a:ext cx="8730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485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85;p13">
            <a:extLst>
              <a:ext uri="{FF2B5EF4-FFF2-40B4-BE49-F238E27FC236}">
                <a16:creationId xmlns:a16="http://schemas.microsoft.com/office/drawing/2014/main" id="{07C9DFF5-2EAF-44C0-AB13-330C25C7C85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447F9-6388-47A9-B6BA-6A3DEAC9E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Quattrocento Sans"/>
              </a:rPr>
              <a:t>Objectives and Importance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0A1F6-8ED3-4AD0-B6D7-675258183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21619"/>
            <a:ext cx="6547338" cy="4351338"/>
          </a:xfrm>
        </p:spPr>
        <p:txBody>
          <a:bodyPr/>
          <a:lstStyle/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Study and analysis of the current egg turning system used in egg incubators and identification of the problem.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Evaluate the system's performance practically through a field visit and simulation using SolidWorks software</a:t>
            </a: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the problem and solution.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 alternative engineering solutions aimed at reducing clearance and improving transmission accuracy, select the most suitable one, and then apply it practically.</a:t>
            </a:r>
            <a:endParaRPr lang="ar-SA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097E84-5E17-48C3-B109-7F0C7A0A6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700" smtClean="0">
                <a:solidFill>
                  <a:schemeClr val="tx1"/>
                </a:solidFill>
              </a:rPr>
              <a:t>4</a:t>
            </a:fld>
            <a:endParaRPr lang="en-US" sz="1700" dirty="0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E053390-20F5-4F33-B7AB-5B8E82860D6E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B1E54D2-92B3-4500-AE17-4C91E833CE2E}"/>
              </a:ext>
            </a:extLst>
          </p:cNvPr>
          <p:cNvCxnSpPr>
            <a:cxnSpLocks/>
          </p:cNvCxnSpPr>
          <p:nvPr/>
        </p:nvCxnSpPr>
        <p:spPr>
          <a:xfrm>
            <a:off x="6267450" y="1038225"/>
            <a:ext cx="592455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22">
            <a:extLst>
              <a:ext uri="{FF2B5EF4-FFF2-40B4-BE49-F238E27FC236}">
                <a16:creationId xmlns:a16="http://schemas.microsoft.com/office/drawing/2014/main" id="{1A6D303F-43E6-4EEF-B2CA-CB6C8BDDBA9D}"/>
              </a:ext>
            </a:extLst>
          </p:cNvPr>
          <p:cNvSpPr/>
          <p:nvPr/>
        </p:nvSpPr>
        <p:spPr>
          <a:xfrm>
            <a:off x="7849772" y="1718172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C9A84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Financial Impact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23">
            <a:extLst>
              <a:ext uri="{FF2B5EF4-FFF2-40B4-BE49-F238E27FC236}">
                <a16:creationId xmlns:a16="http://schemas.microsoft.com/office/drawing/2014/main" id="{08D15C7E-059D-4A55-A855-F5F5A1021F3B}"/>
              </a:ext>
            </a:extLst>
          </p:cNvPr>
          <p:cNvSpPr/>
          <p:nvPr/>
        </p:nvSpPr>
        <p:spPr>
          <a:xfrm>
            <a:off x="7849772" y="2202804"/>
            <a:ext cx="4023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115,200</a:t>
            </a:r>
            <a:endParaRPr lang="en-US" sz="2800" dirty="0"/>
          </a:p>
        </p:txBody>
      </p:sp>
      <p:sp>
        <p:nvSpPr>
          <p:cNvPr id="19" name="Text 24">
            <a:extLst>
              <a:ext uri="{FF2B5EF4-FFF2-40B4-BE49-F238E27FC236}">
                <a16:creationId xmlns:a16="http://schemas.microsoft.com/office/drawing/2014/main" id="{067A888B-9349-4DA5-BB39-77B9FC60C384}"/>
              </a:ext>
            </a:extLst>
          </p:cNvPr>
          <p:cNvSpPr/>
          <p:nvPr/>
        </p:nvSpPr>
        <p:spPr>
          <a:xfrm>
            <a:off x="7849772" y="2595996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eggs per 18-day cycle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25">
            <a:extLst>
              <a:ext uri="{FF2B5EF4-FFF2-40B4-BE49-F238E27FC236}">
                <a16:creationId xmlns:a16="http://schemas.microsoft.com/office/drawing/2014/main" id="{109D01EE-3345-42D4-AA0B-A25635217A19}"/>
              </a:ext>
            </a:extLst>
          </p:cNvPr>
          <p:cNvSpPr/>
          <p:nvPr/>
        </p:nvSpPr>
        <p:spPr>
          <a:xfrm>
            <a:off x="7849772" y="2980044"/>
            <a:ext cx="4023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70–75%</a:t>
            </a:r>
            <a:endParaRPr lang="en-US" sz="2800" dirty="0"/>
          </a:p>
        </p:txBody>
      </p:sp>
      <p:sp>
        <p:nvSpPr>
          <p:cNvPr id="21" name="Text 26">
            <a:extLst>
              <a:ext uri="{FF2B5EF4-FFF2-40B4-BE49-F238E27FC236}">
                <a16:creationId xmlns:a16="http://schemas.microsoft.com/office/drawing/2014/main" id="{8DCCC5FC-D874-4587-A8DF-4C705D361FBF}"/>
              </a:ext>
            </a:extLst>
          </p:cNvPr>
          <p:cNvSpPr/>
          <p:nvPr/>
        </p:nvSpPr>
        <p:spPr>
          <a:xfrm>
            <a:off x="7849772" y="3373236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current success rate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27">
            <a:extLst>
              <a:ext uri="{FF2B5EF4-FFF2-40B4-BE49-F238E27FC236}">
                <a16:creationId xmlns:a16="http://schemas.microsoft.com/office/drawing/2014/main" id="{93135B74-AF08-4727-9F1C-C2B50B474EB6}"/>
              </a:ext>
            </a:extLst>
          </p:cNvPr>
          <p:cNvSpPr/>
          <p:nvPr/>
        </p:nvSpPr>
        <p:spPr>
          <a:xfrm>
            <a:off x="7849772" y="3757284"/>
            <a:ext cx="4023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≈34,560 ₪</a:t>
            </a:r>
            <a:endParaRPr lang="en-US" sz="2800" dirty="0"/>
          </a:p>
        </p:txBody>
      </p:sp>
      <p:sp>
        <p:nvSpPr>
          <p:cNvPr id="23" name="Text 28">
            <a:extLst>
              <a:ext uri="{FF2B5EF4-FFF2-40B4-BE49-F238E27FC236}">
                <a16:creationId xmlns:a16="http://schemas.microsoft.com/office/drawing/2014/main" id="{6CAB245B-07C4-4366-9F55-4FE2619E6E3D}"/>
              </a:ext>
            </a:extLst>
          </p:cNvPr>
          <p:cNvSpPr/>
          <p:nvPr/>
        </p:nvSpPr>
        <p:spPr>
          <a:xfrm>
            <a:off x="7849772" y="4150476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loss per cycle (21 days)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9">
            <a:extLst>
              <a:ext uri="{FF2B5EF4-FFF2-40B4-BE49-F238E27FC236}">
                <a16:creationId xmlns:a16="http://schemas.microsoft.com/office/drawing/2014/main" id="{F5729A2D-2B84-458C-B0E0-4532D6C3FA11}"/>
              </a:ext>
            </a:extLst>
          </p:cNvPr>
          <p:cNvSpPr/>
          <p:nvPr/>
        </p:nvSpPr>
        <p:spPr>
          <a:xfrm>
            <a:off x="7849772" y="4534524"/>
            <a:ext cx="4023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2800" dirty="0"/>
          </a:p>
        </p:txBody>
      </p:sp>
      <p:sp>
        <p:nvSpPr>
          <p:cNvPr id="25" name="Text 30">
            <a:extLst>
              <a:ext uri="{FF2B5EF4-FFF2-40B4-BE49-F238E27FC236}">
                <a16:creationId xmlns:a16="http://schemas.microsoft.com/office/drawing/2014/main" id="{CA9573B9-8306-42E5-84D2-F2CBBC402D19}"/>
              </a:ext>
            </a:extLst>
          </p:cNvPr>
          <p:cNvSpPr/>
          <p:nvPr/>
        </p:nvSpPr>
        <p:spPr>
          <a:xfrm>
            <a:off x="7849772" y="4927716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total trolleys per incubator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8D69BD5-225F-46D8-8B6A-8FF9FDDA637B}"/>
              </a:ext>
            </a:extLst>
          </p:cNvPr>
          <p:cNvCxnSpPr>
            <a:cxnSpLocks/>
          </p:cNvCxnSpPr>
          <p:nvPr/>
        </p:nvCxnSpPr>
        <p:spPr>
          <a:xfrm>
            <a:off x="8150176" y="1591628"/>
            <a:ext cx="0" cy="421132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0667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85;p13">
            <a:extLst>
              <a:ext uri="{FF2B5EF4-FFF2-40B4-BE49-F238E27FC236}">
                <a16:creationId xmlns:a16="http://schemas.microsoft.com/office/drawing/2014/main" id="{49B4E9B5-95E8-4511-9AB6-E76BC3F26230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8870BEC-5470-48CE-97A9-8F12D7B5C7D9}"/>
              </a:ext>
            </a:extLst>
          </p:cNvPr>
          <p:cNvSpPr/>
          <p:nvPr/>
        </p:nvSpPr>
        <p:spPr>
          <a:xfrm>
            <a:off x="145559" y="4555564"/>
            <a:ext cx="1905003" cy="50165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17CC7E-694E-42FB-A724-4A3F62B85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5</a:t>
            </a:fld>
            <a:endParaRPr lang="en-US" sz="1800" dirty="0">
              <a:solidFill>
                <a:schemeClr val="tx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24538EA-E0DA-4F5A-B1DF-E5DDB838395B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1AF154-5356-4EC5-9EA2-B5D3A5BBE71A}"/>
              </a:ext>
            </a:extLst>
          </p:cNvPr>
          <p:cNvCxnSpPr>
            <a:cxnSpLocks/>
          </p:cNvCxnSpPr>
          <p:nvPr/>
        </p:nvCxnSpPr>
        <p:spPr>
          <a:xfrm>
            <a:off x="3552825" y="1038225"/>
            <a:ext cx="8640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9">
            <a:extLst>
              <a:ext uri="{FF2B5EF4-FFF2-40B4-BE49-F238E27FC236}">
                <a16:creationId xmlns:a16="http://schemas.microsoft.com/office/drawing/2014/main" id="{9B0FA951-4FCE-4693-9FF9-BE5F790EB4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3"/>
          <a:stretch/>
        </p:blipFill>
        <p:spPr>
          <a:xfrm>
            <a:off x="8187267" y="2773556"/>
            <a:ext cx="3859174" cy="22836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A1BAEB-88FC-4636-BF36-4CA97CB3D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B209DC3-6EA3-4264-A30B-1DE4EC50BC3C}"/>
              </a:ext>
            </a:extLst>
          </p:cNvPr>
          <p:cNvSpPr/>
          <p:nvPr/>
        </p:nvSpPr>
        <p:spPr>
          <a:xfrm>
            <a:off x="145559" y="1645677"/>
            <a:ext cx="1428750" cy="50165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28F7E-1186-48BC-BC24-7F4C6EEC6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983" y="1632481"/>
            <a:ext cx="7937501" cy="4462462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101600" indent="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None/>
            </a:pPr>
            <a:r>
              <a:rPr lang="en-US" sz="18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Field study 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Conduct a field visit to observe system operation and identify the problem.</a:t>
            </a:r>
          </a:p>
          <a:p>
            <a:pPr marL="457200" lvl="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000" kern="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</a:t>
            </a: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required measurements and dimensions using measuring tools to draw it in 3D.</a:t>
            </a:r>
            <a:endParaRPr lang="ar-SA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ar-SA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000" kern="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Choose</a:t>
            </a: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appropriate solution, then machining and practically installing it on the trolley at the company.</a:t>
            </a:r>
          </a:p>
          <a:p>
            <a:pPr marL="101600" lvl="0" indent="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None/>
            </a:pPr>
            <a:r>
              <a:rPr lang="en-US" sz="1800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review of scientific papers indicates that the system's operation is linked to mechanical performance and the quality of motion transmission.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611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85;p13">
            <a:extLst>
              <a:ext uri="{FF2B5EF4-FFF2-40B4-BE49-F238E27FC236}">
                <a16:creationId xmlns:a16="http://schemas.microsoft.com/office/drawing/2014/main" id="{0CB140E3-DA20-4118-A183-1D5B56C703C4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3F34B-D33F-4CA1-BB40-031645143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9342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6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4010B3-25E1-4D1F-BF89-F9BD34D9F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700" smtClean="0">
                <a:solidFill>
                  <a:schemeClr val="tx1"/>
                </a:solidFill>
              </a:rPr>
              <a:t>6</a:t>
            </a:fld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1E0CB5D-BF8E-474A-B62D-E9CD4F21CF02}"/>
              </a:ext>
            </a:extLst>
          </p:cNvPr>
          <p:cNvSpPr txBox="1">
            <a:spLocks/>
          </p:cNvSpPr>
          <p:nvPr/>
        </p:nvSpPr>
        <p:spPr>
          <a:xfrm>
            <a:off x="6499334" y="1365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6FDC360-7582-4D77-956E-1201097165E8}"/>
              </a:ext>
            </a:extLst>
          </p:cNvPr>
          <p:cNvSpPr txBox="1">
            <a:spLocks/>
          </p:cNvSpPr>
          <p:nvPr/>
        </p:nvSpPr>
        <p:spPr>
          <a:xfrm>
            <a:off x="4292600" y="534172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75A1356-E6B0-4132-B458-048BF4EFB37B}"/>
              </a:ext>
            </a:extLst>
          </p:cNvPr>
          <p:cNvSpPr txBox="1">
            <a:spLocks/>
          </p:cNvSpPr>
          <p:nvPr/>
        </p:nvSpPr>
        <p:spPr>
          <a:xfrm>
            <a:off x="6554444" y="795107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BFE4161-77C6-411F-B743-2D8843BE1923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7B7D28C-2DBC-4DDF-9D6F-D9D24059882E}"/>
              </a:ext>
            </a:extLst>
          </p:cNvPr>
          <p:cNvCxnSpPr/>
          <p:nvPr/>
        </p:nvCxnSpPr>
        <p:spPr>
          <a:xfrm>
            <a:off x="3454400" y="1038225"/>
            <a:ext cx="8730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06B1BF32-D8A8-4338-B37B-583D9931190D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9274" y="1650775"/>
            <a:ext cx="9713452" cy="404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84329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Mechanical Design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F190BBB-51AC-4792-B044-6FED17B8E2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539009"/>
            <a:ext cx="2881993" cy="435133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7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/>
          <p:nvPr/>
        </p:nvCxnSpPr>
        <p:spPr>
          <a:xfrm>
            <a:off x="4600574" y="1038225"/>
            <a:ext cx="7596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5796EE1C-8F08-4793-A642-C39AAFF649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987" r="28577" b="26658"/>
          <a:stretch/>
        </p:blipFill>
        <p:spPr>
          <a:xfrm>
            <a:off x="6038664" y="2516188"/>
            <a:ext cx="5315136" cy="270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320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Mechanical Design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F190BBB-51AC-4792-B044-6FED17B8E2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003" y="1711326"/>
            <a:ext cx="2881993" cy="435133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8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/>
          <p:nvPr/>
        </p:nvCxnSpPr>
        <p:spPr>
          <a:xfrm>
            <a:off x="4600574" y="1038225"/>
            <a:ext cx="7596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24CA582-47E8-43EA-AABA-6AAD269FA12D}"/>
              </a:ext>
            </a:extLst>
          </p:cNvPr>
          <p:cNvCxnSpPr>
            <a:cxnSpLocks/>
          </p:cNvCxnSpPr>
          <p:nvPr/>
        </p:nvCxnSpPr>
        <p:spPr>
          <a:xfrm>
            <a:off x="5700996" y="2110065"/>
            <a:ext cx="1836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1F6F60A-334D-4D75-B6EC-36F96FD306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363" y="4616195"/>
            <a:ext cx="1440054" cy="16732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B4F1C88-51B2-4B25-BC37-A32EC5B660E8}"/>
              </a:ext>
            </a:extLst>
          </p:cNvPr>
          <p:cNvSpPr txBox="1"/>
          <p:nvPr/>
        </p:nvSpPr>
        <p:spPr>
          <a:xfrm>
            <a:off x="7527912" y="5462698"/>
            <a:ext cx="1953420" cy="38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Male component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4EDB36A-0739-4BC0-9A6B-C9C83A65A5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6" r="3609"/>
          <a:stretch/>
        </p:blipFill>
        <p:spPr>
          <a:xfrm>
            <a:off x="7845827" y="1105180"/>
            <a:ext cx="2793498" cy="184757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FE19CBE-0D8E-4234-AF8F-8D36E0B2117F}"/>
              </a:ext>
            </a:extLst>
          </p:cNvPr>
          <p:cNvCxnSpPr>
            <a:cxnSpLocks/>
          </p:cNvCxnSpPr>
          <p:nvPr/>
        </p:nvCxnSpPr>
        <p:spPr>
          <a:xfrm>
            <a:off x="7092370" y="5791200"/>
            <a:ext cx="2736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F807496-5A7F-4C12-A3A7-8A7B3AFFD251}"/>
              </a:ext>
            </a:extLst>
          </p:cNvPr>
          <p:cNvCxnSpPr/>
          <p:nvPr/>
        </p:nvCxnSpPr>
        <p:spPr>
          <a:xfrm flipH="1">
            <a:off x="2466975" y="2076450"/>
            <a:ext cx="2772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1A34DE9D-AAE6-44DF-A294-C74FD0E878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019" y="1331913"/>
            <a:ext cx="1988012" cy="2818370"/>
          </a:xfrm>
          <a:prstGeom prst="rect">
            <a:avLst/>
          </a:prstGeom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CAAF2F5-C987-4152-8B08-627778B7A3FA}"/>
              </a:ext>
            </a:extLst>
          </p:cNvPr>
          <p:cNvCxnSpPr>
            <a:cxnSpLocks/>
          </p:cNvCxnSpPr>
          <p:nvPr/>
        </p:nvCxnSpPr>
        <p:spPr>
          <a:xfrm flipH="1">
            <a:off x="1962150" y="5475289"/>
            <a:ext cx="2438355" cy="103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CB98E48-9F65-4141-B6D2-022506DC4D9C}"/>
              </a:ext>
            </a:extLst>
          </p:cNvPr>
          <p:cNvCxnSpPr>
            <a:cxnSpLocks/>
          </p:cNvCxnSpPr>
          <p:nvPr/>
        </p:nvCxnSpPr>
        <p:spPr>
          <a:xfrm>
            <a:off x="4400550" y="4648995"/>
            <a:ext cx="0" cy="826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31">
            <a:extLst>
              <a:ext uri="{FF2B5EF4-FFF2-40B4-BE49-F238E27FC236}">
                <a16:creationId xmlns:a16="http://schemas.microsoft.com/office/drawing/2014/main" id="{62F8A37F-2EC6-4B18-BA4F-9566A7C59A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606" y="4382281"/>
            <a:ext cx="1166539" cy="1645118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2232A367-E805-41BD-B005-A5E8F26B792E}"/>
              </a:ext>
            </a:extLst>
          </p:cNvPr>
          <p:cNvSpPr txBox="1"/>
          <p:nvPr/>
        </p:nvSpPr>
        <p:spPr>
          <a:xfrm>
            <a:off x="2329937" y="5150407"/>
            <a:ext cx="232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Female component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35FC507-F055-4F7A-8819-5D4D7CB4AC41}"/>
              </a:ext>
            </a:extLst>
          </p:cNvPr>
          <p:cNvSpPr txBox="1"/>
          <p:nvPr/>
        </p:nvSpPr>
        <p:spPr>
          <a:xfrm>
            <a:off x="2813315" y="1724303"/>
            <a:ext cx="2123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Four-bar linkage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5EFD708-5D83-4E1D-B41E-32FB8FDDED0A}"/>
              </a:ext>
            </a:extLst>
          </p:cNvPr>
          <p:cNvSpPr txBox="1"/>
          <p:nvPr/>
        </p:nvSpPr>
        <p:spPr>
          <a:xfrm>
            <a:off x="6134736" y="1788596"/>
            <a:ext cx="111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 racks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CB2BE67-04F4-4C67-B74C-CB0E45CCA6CB}"/>
              </a:ext>
            </a:extLst>
          </p:cNvPr>
          <p:cNvSpPr txBox="1"/>
          <p:nvPr/>
        </p:nvSpPr>
        <p:spPr>
          <a:xfrm>
            <a:off x="2813315" y="2110065"/>
            <a:ext cx="1355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Pivot Shafts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D3CBF8C-102C-4A62-9135-B67F6E2FD900}"/>
              </a:ext>
            </a:extLst>
          </p:cNvPr>
          <p:cNvSpPr txBox="1"/>
          <p:nvPr/>
        </p:nvSpPr>
        <p:spPr>
          <a:xfrm>
            <a:off x="7419372" y="5740266"/>
            <a:ext cx="2365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Locking mechanism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E7DB3E3-4B47-4AF3-AEA5-C460DBE4A472}"/>
              </a:ext>
            </a:extLst>
          </p:cNvPr>
          <p:cNvSpPr txBox="1"/>
          <p:nvPr/>
        </p:nvSpPr>
        <p:spPr>
          <a:xfrm>
            <a:off x="3186150" y="3503371"/>
            <a:ext cx="111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BAC11A82-18B9-45ED-AB56-53161E976467}"/>
              </a:ext>
            </a:extLst>
          </p:cNvPr>
          <p:cNvCxnSpPr>
            <a:cxnSpLocks/>
          </p:cNvCxnSpPr>
          <p:nvPr/>
        </p:nvCxnSpPr>
        <p:spPr>
          <a:xfrm flipH="1">
            <a:off x="4234558" y="5987018"/>
            <a:ext cx="2295526" cy="103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3B6EF778-FE7D-42A3-837E-37AD7D81BEC7}"/>
              </a:ext>
            </a:extLst>
          </p:cNvPr>
          <p:cNvSpPr txBox="1"/>
          <p:nvPr/>
        </p:nvSpPr>
        <p:spPr>
          <a:xfrm>
            <a:off x="2841678" y="5802352"/>
            <a:ext cx="232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Caster wheels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7C8E007F-A5C2-4694-82BB-C4D9287C780C}"/>
              </a:ext>
            </a:extLst>
          </p:cNvPr>
          <p:cNvCxnSpPr/>
          <p:nvPr/>
        </p:nvCxnSpPr>
        <p:spPr>
          <a:xfrm flipH="1">
            <a:off x="4400550" y="4648995"/>
            <a:ext cx="6286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9EE73AE5-6D48-4422-BBB3-C89C9A6FFCDF}"/>
              </a:ext>
            </a:extLst>
          </p:cNvPr>
          <p:cNvCxnSpPr/>
          <p:nvPr/>
        </p:nvCxnSpPr>
        <p:spPr>
          <a:xfrm flipH="1">
            <a:off x="3924412" y="3707087"/>
            <a:ext cx="828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98A398A-5314-4E3C-B412-2D3AF65C4357}"/>
              </a:ext>
            </a:extLst>
          </p:cNvPr>
          <p:cNvCxnSpPr/>
          <p:nvPr/>
        </p:nvCxnSpPr>
        <p:spPr>
          <a:xfrm>
            <a:off x="7010400" y="5519739"/>
            <a:ext cx="5265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997C3F0-8A5D-4675-A249-705300E8BC6A}"/>
              </a:ext>
            </a:extLst>
          </p:cNvPr>
          <p:cNvCxnSpPr>
            <a:cxnSpLocks/>
          </p:cNvCxnSpPr>
          <p:nvPr/>
        </p:nvCxnSpPr>
        <p:spPr>
          <a:xfrm flipV="1">
            <a:off x="7536996" y="3990974"/>
            <a:ext cx="0" cy="15287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1D6DE938-A53A-4638-855A-CA845BC19712}"/>
              </a:ext>
            </a:extLst>
          </p:cNvPr>
          <p:cNvCxnSpPr>
            <a:cxnSpLocks/>
          </p:cNvCxnSpPr>
          <p:nvPr/>
        </p:nvCxnSpPr>
        <p:spPr>
          <a:xfrm flipV="1">
            <a:off x="7536996" y="3981449"/>
            <a:ext cx="1073604" cy="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7" name="Picture 66">
            <a:extLst>
              <a:ext uri="{FF2B5EF4-FFF2-40B4-BE49-F238E27FC236}">
                <a16:creationId xmlns:a16="http://schemas.microsoft.com/office/drawing/2014/main" id="{77A46B58-A9C5-4C5B-8719-7F99B32E45F1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540" y="3008057"/>
            <a:ext cx="2615631" cy="1325564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7CEB498E-FF84-4622-8744-0568106D6E50}"/>
              </a:ext>
            </a:extLst>
          </p:cNvPr>
          <p:cNvSpPr txBox="1"/>
          <p:nvPr/>
        </p:nvSpPr>
        <p:spPr>
          <a:xfrm>
            <a:off x="7388530" y="3621641"/>
            <a:ext cx="156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Alignment rod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16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3" grpId="0"/>
      <p:bldP spid="34" grpId="0"/>
      <p:bldP spid="35" grpId="0"/>
      <p:bldP spid="36" grpId="0"/>
      <p:bldP spid="38" grpId="0"/>
      <p:bldP spid="45" grpId="0"/>
      <p:bldP spid="49" grpId="0"/>
      <p:bldP spid="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Simulation of the current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9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7498080" y="1038225"/>
            <a:ext cx="469849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SOLIDWORKS">
            <a:hlinkClick r:id="" action="ppaction://media"/>
            <a:extLst>
              <a:ext uri="{FF2B5EF4-FFF2-40B4-BE49-F238E27FC236}">
                <a16:creationId xmlns:a16="http://schemas.microsoft.com/office/drawing/2014/main" id="{9CF1B9E0-A01A-482C-AB5D-F233C23E549B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3250" y="1338925"/>
            <a:ext cx="8445500" cy="4750594"/>
          </a:xfrm>
        </p:spPr>
      </p:pic>
    </p:spTree>
    <p:extLst>
      <p:ext uri="{BB962C8B-B14F-4D97-AF65-F5344CB8AC3E}">
        <p14:creationId xmlns:p14="http://schemas.microsoft.com/office/powerpoint/2010/main" val="68308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Clearance Explanation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10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5406189" y="1038225"/>
            <a:ext cx="6790385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804DA78-B3ED-4EEF-A845-395666ACFE30}"/>
              </a:ext>
            </a:extLst>
          </p:cNvPr>
          <p:cNvGrpSpPr/>
          <p:nvPr/>
        </p:nvGrpSpPr>
        <p:grpSpPr>
          <a:xfrm>
            <a:off x="1285154" y="1879600"/>
            <a:ext cx="3473450" cy="3204000"/>
            <a:chOff x="0" y="0"/>
            <a:chExt cx="3473450" cy="301561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A99AAA0-7F69-459B-95BC-53DED6DA42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473450" cy="301561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7EBA9F5-3678-4CE8-931F-44C704D84538}"/>
                </a:ext>
              </a:extLst>
            </p:cNvPr>
            <p:cNvSpPr/>
            <p:nvPr/>
          </p:nvSpPr>
          <p:spPr>
            <a:xfrm>
              <a:off x="1866900" y="1952625"/>
              <a:ext cx="276225" cy="4000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F2F6B29-D53C-45BD-B4FE-67552E2A936B}"/>
                </a:ext>
              </a:extLst>
            </p:cNvPr>
            <p:cNvSpPr/>
            <p:nvPr/>
          </p:nvSpPr>
          <p:spPr>
            <a:xfrm>
              <a:off x="1323975" y="1962150"/>
              <a:ext cx="276225" cy="4000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64EEF78C-79FB-47B4-B088-DF85BE90D0F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2" r="5062"/>
          <a:stretch/>
        </p:blipFill>
        <p:spPr bwMode="auto">
          <a:xfrm>
            <a:off x="6988704" y="1932200"/>
            <a:ext cx="3243791" cy="30988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6" name="Google Shape;53;p5">
            <a:extLst>
              <a:ext uri="{FF2B5EF4-FFF2-40B4-BE49-F238E27FC236}">
                <a16:creationId xmlns:a16="http://schemas.microsoft.com/office/drawing/2014/main" id="{1B99105F-AC04-4F91-BB45-BC99E934DDDE}"/>
              </a:ext>
            </a:extLst>
          </p:cNvPr>
          <p:cNvCxnSpPr/>
          <p:nvPr/>
        </p:nvCxnSpPr>
        <p:spPr>
          <a:xfrm>
            <a:off x="5012354" y="3573304"/>
            <a:ext cx="1722600" cy="0"/>
          </a:xfrm>
          <a:prstGeom prst="straightConnector1">
            <a:avLst/>
          </a:prstGeom>
          <a:noFill/>
          <a:ln w="76200" cap="flat" cmpd="sng">
            <a:solidFill>
              <a:schemeClr val="tx1"/>
            </a:solidFill>
            <a:prstDash val="solid"/>
            <a:round/>
            <a:headEnd type="none" w="sm" len="sm"/>
            <a:tailEnd type="stealth" w="med" len="med"/>
          </a:ln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C00A0B3-B857-4290-966B-8C89A3FD2543}"/>
              </a:ext>
            </a:extLst>
          </p:cNvPr>
          <p:cNvSpPr txBox="1"/>
          <p:nvPr/>
        </p:nvSpPr>
        <p:spPr>
          <a:xfrm>
            <a:off x="2014345" y="5156200"/>
            <a:ext cx="2015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Clearance Problem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7D7AA8-B791-4889-A7C9-A8A42DC56BBD}"/>
              </a:ext>
            </a:extLst>
          </p:cNvPr>
          <p:cNvSpPr txBox="1"/>
          <p:nvPr/>
        </p:nvSpPr>
        <p:spPr>
          <a:xfrm>
            <a:off x="7603065" y="5156200"/>
            <a:ext cx="2015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Angular Deviation</a:t>
            </a:r>
          </a:p>
        </p:txBody>
      </p:sp>
    </p:spTree>
    <p:extLst>
      <p:ext uri="{BB962C8B-B14F-4D97-AF65-F5344CB8AC3E}">
        <p14:creationId xmlns:p14="http://schemas.microsoft.com/office/powerpoint/2010/main" val="2871321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E5C274AB-B4C2-4440-929E-389779722B46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582" y="2581882"/>
            <a:ext cx="4039235" cy="269303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Solutions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11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4732421" y="1038225"/>
            <a:ext cx="7464153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C00A0B3-B857-4290-966B-8C89A3FD2543}"/>
              </a:ext>
            </a:extLst>
          </p:cNvPr>
          <p:cNvSpPr txBox="1"/>
          <p:nvPr/>
        </p:nvSpPr>
        <p:spPr>
          <a:xfrm>
            <a:off x="494017" y="5133194"/>
            <a:ext cx="2015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Cone clutch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7D7AA8-B791-4889-A7C9-A8A42DC56BBD}"/>
              </a:ext>
            </a:extLst>
          </p:cNvPr>
          <p:cNvSpPr txBox="1"/>
          <p:nvPr/>
        </p:nvSpPr>
        <p:spPr>
          <a:xfrm>
            <a:off x="9058886" y="5139504"/>
            <a:ext cx="2294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Keyed Disc Coupling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ECDF3C-B42E-4393-86D2-8AE0D2A8C2A6}"/>
              </a:ext>
            </a:extLst>
          </p:cNvPr>
          <p:cNvSpPr txBox="1"/>
          <p:nvPr/>
        </p:nvSpPr>
        <p:spPr>
          <a:xfrm>
            <a:off x="4506634" y="5133194"/>
            <a:ext cx="2715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Female Component</a:t>
            </a:r>
          </a:p>
        </p:txBody>
      </p:sp>
      <p:pic>
        <p:nvPicPr>
          <p:cNvPr id="20" name="صورة 2">
            <a:extLst>
              <a:ext uri="{FF2B5EF4-FFF2-40B4-BE49-F238E27FC236}">
                <a16:creationId xmlns:a16="http://schemas.microsoft.com/office/drawing/2014/main" id="{FF330B2A-CEB1-4158-A462-9BDD4A0D1E8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8" r="12737" b="648"/>
          <a:stretch/>
        </p:blipFill>
        <p:spPr bwMode="auto">
          <a:xfrm>
            <a:off x="0" y="2456370"/>
            <a:ext cx="3947229" cy="27530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492B05E-568C-4543-B01A-E323A95945CE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229419" y="2538202"/>
            <a:ext cx="2520000" cy="252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4507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Comparison &amp; Selection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12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7532914" y="1038225"/>
            <a:ext cx="466366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Shape 4">
            <a:extLst>
              <a:ext uri="{FF2B5EF4-FFF2-40B4-BE49-F238E27FC236}">
                <a16:creationId xmlns:a16="http://schemas.microsoft.com/office/drawing/2014/main" id="{9316DF43-F92C-4A89-81A7-FC6CB2C57C5C}"/>
              </a:ext>
            </a:extLst>
          </p:cNvPr>
          <p:cNvSpPr/>
          <p:nvPr/>
        </p:nvSpPr>
        <p:spPr>
          <a:xfrm>
            <a:off x="402019" y="2114964"/>
            <a:ext cx="3152213" cy="3003834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25400">
            <a:solidFill>
              <a:schemeClr val="bg1">
                <a:lumMod val="65000"/>
              </a:schemeClr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3" name="Shape 5">
            <a:extLst>
              <a:ext uri="{FF2B5EF4-FFF2-40B4-BE49-F238E27FC236}">
                <a16:creationId xmlns:a16="http://schemas.microsoft.com/office/drawing/2014/main" id="{3DE570A0-E22C-41DE-A034-5C0909889287}"/>
              </a:ext>
            </a:extLst>
          </p:cNvPr>
          <p:cNvSpPr/>
          <p:nvPr/>
        </p:nvSpPr>
        <p:spPr>
          <a:xfrm>
            <a:off x="402020" y="2114964"/>
            <a:ext cx="3152212" cy="777240"/>
          </a:xfrm>
          <a:prstGeom prst="roundRect">
            <a:avLst>
              <a:gd name="adj" fmla="val 14118"/>
            </a:avLst>
          </a:prstGeom>
          <a:solidFill>
            <a:schemeClr val="bg1">
              <a:lumMod val="65000"/>
            </a:schemeClr>
          </a:solidFill>
          <a:ln w="12700">
            <a:solidFill>
              <a:schemeClr val="bg1">
                <a:lumMod val="65000"/>
              </a:schemeClr>
            </a:solidFill>
            <a:prstDash val="solid"/>
          </a:ln>
        </p:spPr>
      </p:sp>
      <p:sp>
        <p:nvSpPr>
          <p:cNvPr id="84" name="Text 6">
            <a:extLst>
              <a:ext uri="{FF2B5EF4-FFF2-40B4-BE49-F238E27FC236}">
                <a16:creationId xmlns:a16="http://schemas.microsoft.com/office/drawing/2014/main" id="{62D8727B-8407-44ED-8075-607682F799EE}"/>
              </a:ext>
            </a:extLst>
          </p:cNvPr>
          <p:cNvSpPr/>
          <p:nvPr/>
        </p:nvSpPr>
        <p:spPr>
          <a:xfrm>
            <a:off x="572308" y="2160684"/>
            <a:ext cx="457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85" name="Text 7">
            <a:extLst>
              <a:ext uri="{FF2B5EF4-FFF2-40B4-BE49-F238E27FC236}">
                <a16:creationId xmlns:a16="http://schemas.microsoft.com/office/drawing/2014/main" id="{32E4F0FA-C9C3-4900-BF9C-66790BBEA75D}"/>
              </a:ext>
            </a:extLst>
          </p:cNvPr>
          <p:cNvSpPr/>
          <p:nvPr/>
        </p:nvSpPr>
        <p:spPr>
          <a:xfrm>
            <a:off x="1042100" y="2151540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Cone Clutch</a:t>
            </a:r>
            <a:endParaRPr lang="en-US" sz="1400" dirty="0"/>
          </a:p>
        </p:txBody>
      </p:sp>
      <p:sp>
        <p:nvSpPr>
          <p:cNvPr id="89" name="Text 11">
            <a:extLst>
              <a:ext uri="{FF2B5EF4-FFF2-40B4-BE49-F238E27FC236}">
                <a16:creationId xmlns:a16="http://schemas.microsoft.com/office/drawing/2014/main" id="{043F5C25-F833-4F52-8B06-BA0F82E4F1BF}"/>
              </a:ext>
            </a:extLst>
          </p:cNvPr>
          <p:cNvSpPr/>
          <p:nvPr/>
        </p:nvSpPr>
        <p:spPr>
          <a:xfrm>
            <a:off x="572308" y="3061305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039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Limitations: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" name="Text 12">
            <a:extLst>
              <a:ext uri="{FF2B5EF4-FFF2-40B4-BE49-F238E27FC236}">
                <a16:creationId xmlns:a16="http://schemas.microsoft.com/office/drawing/2014/main" id="{F768A2FA-E7E8-452C-9D49-CA061C1F7658}"/>
              </a:ext>
            </a:extLst>
          </p:cNvPr>
          <p:cNvSpPr/>
          <p:nvPr/>
        </p:nvSpPr>
        <p:spPr>
          <a:xfrm>
            <a:off x="572308" y="3335625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Complex design, high cost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1" name="Text 13">
            <a:extLst>
              <a:ext uri="{FF2B5EF4-FFF2-40B4-BE49-F238E27FC236}">
                <a16:creationId xmlns:a16="http://schemas.microsoft.com/office/drawing/2014/main" id="{AC2F4148-8313-4FC4-8DA5-A53A3D5E0A9A}"/>
              </a:ext>
            </a:extLst>
          </p:cNvPr>
          <p:cNvSpPr/>
          <p:nvPr/>
        </p:nvSpPr>
        <p:spPr>
          <a:xfrm>
            <a:off x="572308" y="3664809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Requires pressure adjustment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2" name="Text 14">
            <a:extLst>
              <a:ext uri="{FF2B5EF4-FFF2-40B4-BE49-F238E27FC236}">
                <a16:creationId xmlns:a16="http://schemas.microsoft.com/office/drawing/2014/main" id="{2603E4EA-E682-464D-A51E-B0C0D59E4297}"/>
              </a:ext>
            </a:extLst>
          </p:cNvPr>
          <p:cNvSpPr/>
          <p:nvPr/>
        </p:nvSpPr>
        <p:spPr>
          <a:xfrm>
            <a:off x="572308" y="3993993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Friction material wears out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3" name="Text 15">
            <a:extLst>
              <a:ext uri="{FF2B5EF4-FFF2-40B4-BE49-F238E27FC236}">
                <a16:creationId xmlns:a16="http://schemas.microsoft.com/office/drawing/2014/main" id="{99DD9D22-F2E6-4CD6-852E-1F2A0A74B1F2}"/>
              </a:ext>
            </a:extLst>
          </p:cNvPr>
          <p:cNvSpPr/>
          <p:nvPr/>
        </p:nvSpPr>
        <p:spPr>
          <a:xfrm>
            <a:off x="572308" y="4323177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Frequent maintenance needed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4" name="Shape 4">
            <a:extLst>
              <a:ext uri="{FF2B5EF4-FFF2-40B4-BE49-F238E27FC236}">
                <a16:creationId xmlns:a16="http://schemas.microsoft.com/office/drawing/2014/main" id="{5C19DD2E-3F82-45D9-A3F9-342E30116090}"/>
              </a:ext>
            </a:extLst>
          </p:cNvPr>
          <p:cNvSpPr/>
          <p:nvPr/>
        </p:nvSpPr>
        <p:spPr>
          <a:xfrm>
            <a:off x="4519893" y="2115236"/>
            <a:ext cx="3152213" cy="2967257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25400">
            <a:solidFill>
              <a:schemeClr val="bg1">
                <a:lumMod val="65000"/>
              </a:schemeClr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95" name="Shape 5">
            <a:extLst>
              <a:ext uri="{FF2B5EF4-FFF2-40B4-BE49-F238E27FC236}">
                <a16:creationId xmlns:a16="http://schemas.microsoft.com/office/drawing/2014/main" id="{EC9CC07D-7E70-4733-BC3C-3104A489072C}"/>
              </a:ext>
            </a:extLst>
          </p:cNvPr>
          <p:cNvSpPr/>
          <p:nvPr/>
        </p:nvSpPr>
        <p:spPr>
          <a:xfrm>
            <a:off x="4519894" y="2122044"/>
            <a:ext cx="3152212" cy="777240"/>
          </a:xfrm>
          <a:prstGeom prst="roundRect">
            <a:avLst>
              <a:gd name="adj" fmla="val 14118"/>
            </a:avLst>
          </a:prstGeom>
          <a:solidFill>
            <a:schemeClr val="bg1">
              <a:lumMod val="65000"/>
            </a:schemeClr>
          </a:solidFill>
          <a:ln w="12700">
            <a:solidFill>
              <a:schemeClr val="bg1">
                <a:lumMod val="65000"/>
              </a:schemeClr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96" name="Text 6">
            <a:extLst>
              <a:ext uri="{FF2B5EF4-FFF2-40B4-BE49-F238E27FC236}">
                <a16:creationId xmlns:a16="http://schemas.microsoft.com/office/drawing/2014/main" id="{05DC5772-8A62-4085-95DC-9620277D8DB8}"/>
              </a:ext>
            </a:extLst>
          </p:cNvPr>
          <p:cNvSpPr/>
          <p:nvPr/>
        </p:nvSpPr>
        <p:spPr>
          <a:xfrm>
            <a:off x="4690182" y="2160957"/>
            <a:ext cx="457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97" name="Text 7">
            <a:extLst>
              <a:ext uri="{FF2B5EF4-FFF2-40B4-BE49-F238E27FC236}">
                <a16:creationId xmlns:a16="http://schemas.microsoft.com/office/drawing/2014/main" id="{5F74B668-BEF0-4A39-A743-E12D32D6111A}"/>
              </a:ext>
            </a:extLst>
          </p:cNvPr>
          <p:cNvSpPr/>
          <p:nvPr/>
        </p:nvSpPr>
        <p:spPr>
          <a:xfrm>
            <a:off x="5159974" y="2151813"/>
            <a:ext cx="2388748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Hollow Steel Cylinder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(New Female Component)</a:t>
            </a:r>
            <a:endParaRPr lang="en-US" sz="1400" dirty="0"/>
          </a:p>
        </p:txBody>
      </p:sp>
      <p:sp>
        <p:nvSpPr>
          <p:cNvPr id="98" name="Text 11">
            <a:extLst>
              <a:ext uri="{FF2B5EF4-FFF2-40B4-BE49-F238E27FC236}">
                <a16:creationId xmlns:a16="http://schemas.microsoft.com/office/drawing/2014/main" id="{D3A180E0-45BC-4416-BA70-F4FA41A7FE90}"/>
              </a:ext>
            </a:extLst>
          </p:cNvPr>
          <p:cNvSpPr/>
          <p:nvPr/>
        </p:nvSpPr>
        <p:spPr>
          <a:xfrm>
            <a:off x="4690182" y="3061578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6B4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Advantages:</a:t>
            </a:r>
          </a:p>
        </p:txBody>
      </p:sp>
      <p:sp>
        <p:nvSpPr>
          <p:cNvPr id="99" name="Text 12">
            <a:extLst>
              <a:ext uri="{FF2B5EF4-FFF2-40B4-BE49-F238E27FC236}">
                <a16:creationId xmlns:a16="http://schemas.microsoft.com/office/drawing/2014/main" id="{35859DD4-B615-4ACC-8C1A-6A92FB27ED4A}"/>
              </a:ext>
            </a:extLst>
          </p:cNvPr>
          <p:cNvSpPr/>
          <p:nvPr/>
        </p:nvSpPr>
        <p:spPr>
          <a:xfrm>
            <a:off x="4690182" y="3335898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Minimal clearance by design</a:t>
            </a:r>
          </a:p>
        </p:txBody>
      </p:sp>
      <p:sp>
        <p:nvSpPr>
          <p:cNvPr id="100" name="Text 13">
            <a:extLst>
              <a:ext uri="{FF2B5EF4-FFF2-40B4-BE49-F238E27FC236}">
                <a16:creationId xmlns:a16="http://schemas.microsoft.com/office/drawing/2014/main" id="{6519AE2C-52E1-43C2-9B93-D38746369846}"/>
              </a:ext>
            </a:extLst>
          </p:cNvPr>
          <p:cNvSpPr/>
          <p:nvPr/>
        </p:nvSpPr>
        <p:spPr>
          <a:xfrm>
            <a:off x="4690182" y="3665082"/>
            <a:ext cx="2981924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Simple - same operation principle</a:t>
            </a:r>
          </a:p>
        </p:txBody>
      </p:sp>
      <p:sp>
        <p:nvSpPr>
          <p:cNvPr id="101" name="Text 14">
            <a:extLst>
              <a:ext uri="{FF2B5EF4-FFF2-40B4-BE49-F238E27FC236}">
                <a16:creationId xmlns:a16="http://schemas.microsoft.com/office/drawing/2014/main" id="{B5101A44-4400-483E-A2E1-60B527DAC1EB}"/>
              </a:ext>
            </a:extLst>
          </p:cNvPr>
          <p:cNvSpPr/>
          <p:nvPr/>
        </p:nvSpPr>
        <p:spPr>
          <a:xfrm>
            <a:off x="4690182" y="3994266"/>
            <a:ext cx="268597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Low cost, locally manufacturable</a:t>
            </a:r>
          </a:p>
        </p:txBody>
      </p:sp>
      <p:sp>
        <p:nvSpPr>
          <p:cNvPr id="102" name="Text 15">
            <a:extLst>
              <a:ext uri="{FF2B5EF4-FFF2-40B4-BE49-F238E27FC236}">
                <a16:creationId xmlns:a16="http://schemas.microsoft.com/office/drawing/2014/main" id="{323C876B-DED3-4473-BAE7-62E7E3844207}"/>
              </a:ext>
            </a:extLst>
          </p:cNvPr>
          <p:cNvSpPr/>
          <p:nvPr/>
        </p:nvSpPr>
        <p:spPr>
          <a:xfrm>
            <a:off x="4690182" y="4323450"/>
            <a:ext cx="268597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Galvanized steel resists humidity</a:t>
            </a:r>
          </a:p>
        </p:txBody>
      </p:sp>
      <p:sp>
        <p:nvSpPr>
          <p:cNvPr id="104" name="Shape 4">
            <a:extLst>
              <a:ext uri="{FF2B5EF4-FFF2-40B4-BE49-F238E27FC236}">
                <a16:creationId xmlns:a16="http://schemas.microsoft.com/office/drawing/2014/main" id="{9A901503-AC33-4E28-9A31-56A33D4984E7}"/>
              </a:ext>
            </a:extLst>
          </p:cNvPr>
          <p:cNvSpPr/>
          <p:nvPr/>
        </p:nvSpPr>
        <p:spPr>
          <a:xfrm>
            <a:off x="8637766" y="2093088"/>
            <a:ext cx="3152213" cy="3003834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25400">
            <a:solidFill>
              <a:schemeClr val="bg1">
                <a:lumMod val="65000"/>
              </a:schemeClr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05" name="Shape 5">
            <a:extLst>
              <a:ext uri="{FF2B5EF4-FFF2-40B4-BE49-F238E27FC236}">
                <a16:creationId xmlns:a16="http://schemas.microsoft.com/office/drawing/2014/main" id="{5DE3A256-6C8D-4B7B-9984-9500157E188D}"/>
              </a:ext>
            </a:extLst>
          </p:cNvPr>
          <p:cNvSpPr/>
          <p:nvPr/>
        </p:nvSpPr>
        <p:spPr>
          <a:xfrm>
            <a:off x="8637767" y="2093088"/>
            <a:ext cx="3152212" cy="777240"/>
          </a:xfrm>
          <a:prstGeom prst="roundRect">
            <a:avLst>
              <a:gd name="adj" fmla="val 14118"/>
            </a:avLst>
          </a:prstGeom>
          <a:solidFill>
            <a:schemeClr val="bg1">
              <a:lumMod val="65000"/>
            </a:schemeClr>
          </a:solidFill>
          <a:ln w="12700">
            <a:solidFill>
              <a:schemeClr val="bg1">
                <a:lumMod val="65000"/>
              </a:schemeClr>
            </a:solidFill>
            <a:prstDash val="solid"/>
          </a:ln>
        </p:spPr>
      </p:sp>
      <p:sp>
        <p:nvSpPr>
          <p:cNvPr id="106" name="Text 6">
            <a:extLst>
              <a:ext uri="{FF2B5EF4-FFF2-40B4-BE49-F238E27FC236}">
                <a16:creationId xmlns:a16="http://schemas.microsoft.com/office/drawing/2014/main" id="{26AA9418-5E10-4577-B8DC-8B6AF5EC507D}"/>
              </a:ext>
            </a:extLst>
          </p:cNvPr>
          <p:cNvSpPr/>
          <p:nvPr/>
        </p:nvSpPr>
        <p:spPr>
          <a:xfrm>
            <a:off x="8808055" y="2138808"/>
            <a:ext cx="457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07" name="Text 7">
            <a:extLst>
              <a:ext uri="{FF2B5EF4-FFF2-40B4-BE49-F238E27FC236}">
                <a16:creationId xmlns:a16="http://schemas.microsoft.com/office/drawing/2014/main" id="{C9EC0F7F-69B4-4FD6-A958-C8CD9387861C}"/>
              </a:ext>
            </a:extLst>
          </p:cNvPr>
          <p:cNvSpPr/>
          <p:nvPr/>
        </p:nvSpPr>
        <p:spPr>
          <a:xfrm>
            <a:off x="9277847" y="2129664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Keyed Disc Coupling</a:t>
            </a:r>
          </a:p>
        </p:txBody>
      </p:sp>
      <p:sp>
        <p:nvSpPr>
          <p:cNvPr id="108" name="Text 11">
            <a:extLst>
              <a:ext uri="{FF2B5EF4-FFF2-40B4-BE49-F238E27FC236}">
                <a16:creationId xmlns:a16="http://schemas.microsoft.com/office/drawing/2014/main" id="{7FC7A4CB-1F17-4E9A-A4E6-98F539469BC8}"/>
              </a:ext>
            </a:extLst>
          </p:cNvPr>
          <p:cNvSpPr/>
          <p:nvPr/>
        </p:nvSpPr>
        <p:spPr>
          <a:xfrm>
            <a:off x="8722330" y="3039429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039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Limitations: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9" name="Text 12">
            <a:extLst>
              <a:ext uri="{FF2B5EF4-FFF2-40B4-BE49-F238E27FC236}">
                <a16:creationId xmlns:a16="http://schemas.microsoft.com/office/drawing/2014/main" id="{68976B6E-EE5F-4BE2-9C5D-77B96184708F}"/>
              </a:ext>
            </a:extLst>
          </p:cNvPr>
          <p:cNvSpPr/>
          <p:nvPr/>
        </p:nvSpPr>
        <p:spPr>
          <a:xfrm>
            <a:off x="8722330" y="3313749"/>
            <a:ext cx="3152212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Requires high-precision manufacturing</a:t>
            </a:r>
          </a:p>
        </p:txBody>
      </p:sp>
      <p:sp>
        <p:nvSpPr>
          <p:cNvPr id="110" name="Text 13">
            <a:extLst>
              <a:ext uri="{FF2B5EF4-FFF2-40B4-BE49-F238E27FC236}">
                <a16:creationId xmlns:a16="http://schemas.microsoft.com/office/drawing/2014/main" id="{015BB56A-642F-48CD-8E33-D0193F5EA503}"/>
              </a:ext>
            </a:extLst>
          </p:cNvPr>
          <p:cNvSpPr/>
          <p:nvPr/>
        </p:nvSpPr>
        <p:spPr>
          <a:xfrm>
            <a:off x="8722330" y="3642933"/>
            <a:ext cx="256032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Key wears with prolonged use</a:t>
            </a:r>
          </a:p>
        </p:txBody>
      </p:sp>
      <p:sp>
        <p:nvSpPr>
          <p:cNvPr id="111" name="Text 14">
            <a:extLst>
              <a:ext uri="{FF2B5EF4-FFF2-40B4-BE49-F238E27FC236}">
                <a16:creationId xmlns:a16="http://schemas.microsoft.com/office/drawing/2014/main" id="{68300073-895E-4877-8423-E3BAD29375C5}"/>
              </a:ext>
            </a:extLst>
          </p:cNvPr>
          <p:cNvSpPr/>
          <p:nvPr/>
        </p:nvSpPr>
        <p:spPr>
          <a:xfrm>
            <a:off x="8722330" y="3972117"/>
            <a:ext cx="2981924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Difficult engagement (sharp edges)</a:t>
            </a:r>
          </a:p>
        </p:txBody>
      </p:sp>
      <p:sp>
        <p:nvSpPr>
          <p:cNvPr id="112" name="Text 15">
            <a:extLst>
              <a:ext uri="{FF2B5EF4-FFF2-40B4-BE49-F238E27FC236}">
                <a16:creationId xmlns:a16="http://schemas.microsoft.com/office/drawing/2014/main" id="{F57DC4A6-4DF7-437F-B012-7B2DDDAA1E9A}"/>
              </a:ext>
            </a:extLst>
          </p:cNvPr>
          <p:cNvSpPr/>
          <p:nvPr/>
        </p:nvSpPr>
        <p:spPr>
          <a:xfrm>
            <a:off x="8722329" y="4301301"/>
            <a:ext cx="2981923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Higher cost than a hollow cylinder</a:t>
            </a:r>
          </a:p>
        </p:txBody>
      </p:sp>
      <p:sp>
        <p:nvSpPr>
          <p:cNvPr id="113" name="Shape 27">
            <a:extLst>
              <a:ext uri="{FF2B5EF4-FFF2-40B4-BE49-F238E27FC236}">
                <a16:creationId xmlns:a16="http://schemas.microsoft.com/office/drawing/2014/main" id="{EAC9948A-BDDF-4523-80BD-B2182F30EF4F}"/>
              </a:ext>
            </a:extLst>
          </p:cNvPr>
          <p:cNvSpPr/>
          <p:nvPr/>
        </p:nvSpPr>
        <p:spPr>
          <a:xfrm>
            <a:off x="4671132" y="4729710"/>
            <a:ext cx="2858540" cy="2743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</p:sp>
      <p:sp>
        <p:nvSpPr>
          <p:cNvPr id="114" name="Text 28">
            <a:extLst>
              <a:ext uri="{FF2B5EF4-FFF2-40B4-BE49-F238E27FC236}">
                <a16:creationId xmlns:a16="http://schemas.microsoft.com/office/drawing/2014/main" id="{0002C4F3-BCA2-4570-A9BE-029A218E57ED}"/>
              </a:ext>
            </a:extLst>
          </p:cNvPr>
          <p:cNvSpPr/>
          <p:nvPr/>
        </p:nvSpPr>
        <p:spPr>
          <a:xfrm>
            <a:off x="4815840" y="472971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★ SELECTED SOLUTION</a:t>
            </a:r>
            <a:endParaRPr lang="en-US" sz="1400" dirty="0"/>
          </a:p>
        </p:txBody>
      </p:sp>
      <p:pic>
        <p:nvPicPr>
          <p:cNvPr id="36" name="صورة 2">
            <a:extLst>
              <a:ext uri="{FF2B5EF4-FFF2-40B4-BE49-F238E27FC236}">
                <a16:creationId xmlns:a16="http://schemas.microsoft.com/office/drawing/2014/main" id="{5D04B70F-0CC0-450A-B3F2-0BB053C5A24D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8" r="12737" b="648"/>
          <a:stretch/>
        </p:blipFill>
        <p:spPr bwMode="auto">
          <a:xfrm>
            <a:off x="1064752" y="5235133"/>
            <a:ext cx="1575431" cy="1106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EFE4FC8-0F7C-409F-8613-F0C85E88E3E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06191" y="5237337"/>
            <a:ext cx="1481587" cy="1095442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CE8E0A9-AABD-4AB2-BBA6-BCA78B03449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7032" y="5351875"/>
            <a:ext cx="1604750" cy="9623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2183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Engineering Calculations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13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6096000" y="1038225"/>
            <a:ext cx="610057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FBFDE2CF-532C-4E16-9E7D-93EF07B6C40B}"/>
              </a:ext>
            </a:extLst>
          </p:cNvPr>
          <p:cNvSpPr txBox="1"/>
          <p:nvPr/>
        </p:nvSpPr>
        <p:spPr>
          <a:xfrm>
            <a:off x="3978003" y="3739451"/>
            <a:ext cx="6110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Safety Factors - All Critical Zones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7">
            <a:extLst>
              <a:ext uri="{FF2B5EF4-FFF2-40B4-BE49-F238E27FC236}">
                <a16:creationId xmlns:a16="http://schemas.microsoft.com/office/drawing/2014/main" id="{866B7E69-EE6D-4309-B43C-2D7223BFAE81}"/>
              </a:ext>
            </a:extLst>
          </p:cNvPr>
          <p:cNvSpPr/>
          <p:nvPr/>
        </p:nvSpPr>
        <p:spPr>
          <a:xfrm>
            <a:off x="3668395" y="1690530"/>
            <a:ext cx="4206240" cy="1828800"/>
          </a:xfrm>
          <a:prstGeom prst="roundRect">
            <a:avLst>
              <a:gd name="adj" fmla="val 5000"/>
            </a:avLst>
          </a:prstGeom>
          <a:noFill/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D42C0709-6D9D-46EF-A423-B30658932DF8}"/>
              </a:ext>
            </a:extLst>
          </p:cNvPr>
          <p:cNvSpPr/>
          <p:nvPr/>
        </p:nvSpPr>
        <p:spPr>
          <a:xfrm>
            <a:off x="3759835" y="1763682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Material &amp; Weld Properties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BCB6EBBE-116F-4ED4-B360-E317C54C9FB3}"/>
              </a:ext>
            </a:extLst>
          </p:cNvPr>
          <p:cNvSpPr/>
          <p:nvPr/>
        </p:nvSpPr>
        <p:spPr>
          <a:xfrm>
            <a:off x="3759835" y="2129442"/>
            <a:ext cx="402336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4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Material: AISI 1020 HR Steel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4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Yield Strength (Sy) = 210 MPa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4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Electrode: E6013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4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Weld Yield Strength = 345 MPa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Shape 11">
            <a:extLst>
              <a:ext uri="{FF2B5EF4-FFF2-40B4-BE49-F238E27FC236}">
                <a16:creationId xmlns:a16="http://schemas.microsoft.com/office/drawing/2014/main" id="{14CE5FDC-65DA-4741-96F1-FD2312B0D183}"/>
              </a:ext>
            </a:extLst>
          </p:cNvPr>
          <p:cNvSpPr/>
          <p:nvPr/>
        </p:nvSpPr>
        <p:spPr>
          <a:xfrm>
            <a:off x="986788" y="4332288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1A6B45"/>
          </a:solidFill>
          <a:ln w="12700">
            <a:solidFill>
              <a:srgbClr val="1A6B45"/>
            </a:solidFill>
            <a:prstDash val="solid"/>
          </a:ln>
        </p:spPr>
      </p:sp>
      <p:sp>
        <p:nvSpPr>
          <p:cNvPr id="43" name="Text 12">
            <a:extLst>
              <a:ext uri="{FF2B5EF4-FFF2-40B4-BE49-F238E27FC236}">
                <a16:creationId xmlns:a16="http://schemas.microsoft.com/office/drawing/2014/main" id="{34FC822A-18C6-47C1-A2F3-04C25EDAF370}"/>
              </a:ext>
            </a:extLst>
          </p:cNvPr>
          <p:cNvSpPr/>
          <p:nvPr/>
        </p:nvSpPr>
        <p:spPr>
          <a:xfrm>
            <a:off x="986788" y="4405440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13.5</a:t>
            </a:r>
            <a:endParaRPr lang="en-US" sz="2600" dirty="0"/>
          </a:p>
        </p:txBody>
      </p:sp>
      <p:sp>
        <p:nvSpPr>
          <p:cNvPr id="44" name="Text 13">
            <a:extLst>
              <a:ext uri="{FF2B5EF4-FFF2-40B4-BE49-F238E27FC236}">
                <a16:creationId xmlns:a16="http://schemas.microsoft.com/office/drawing/2014/main" id="{D45F5550-9F57-4332-BCCB-4E222A035A46}"/>
              </a:ext>
            </a:extLst>
          </p:cNvPr>
          <p:cNvSpPr/>
          <p:nvPr/>
        </p:nvSpPr>
        <p:spPr>
          <a:xfrm>
            <a:off x="986788" y="4954080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Weld (Hollow </a:t>
            </a:r>
            <a:r>
              <a:rPr lang="en-US" sz="1000" dirty="0" err="1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Cyl</a:t>
            </a: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.)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14">
            <a:extLst>
              <a:ext uri="{FF2B5EF4-FFF2-40B4-BE49-F238E27FC236}">
                <a16:creationId xmlns:a16="http://schemas.microsoft.com/office/drawing/2014/main" id="{94C541CD-2AF6-4E58-8FBB-2DBD2FAA11DA}"/>
              </a:ext>
            </a:extLst>
          </p:cNvPr>
          <p:cNvSpPr/>
          <p:nvPr/>
        </p:nvSpPr>
        <p:spPr>
          <a:xfrm>
            <a:off x="986788" y="5301552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τ_max = 14.7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Shape 15">
            <a:extLst>
              <a:ext uri="{FF2B5EF4-FFF2-40B4-BE49-F238E27FC236}">
                <a16:creationId xmlns:a16="http://schemas.microsoft.com/office/drawing/2014/main" id="{EC8BF3E7-100A-43BF-8E3A-E94427485598}"/>
              </a:ext>
            </a:extLst>
          </p:cNvPr>
          <p:cNvSpPr/>
          <p:nvPr/>
        </p:nvSpPr>
        <p:spPr>
          <a:xfrm>
            <a:off x="2724148" y="4332288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0D7C7C"/>
          </a:solidFill>
          <a:ln w="12700">
            <a:solidFill>
              <a:srgbClr val="0D7C7C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47" name="Text 16">
            <a:extLst>
              <a:ext uri="{FF2B5EF4-FFF2-40B4-BE49-F238E27FC236}">
                <a16:creationId xmlns:a16="http://schemas.microsoft.com/office/drawing/2014/main" id="{AA170353-B4BD-450F-BED1-117DB763A389}"/>
              </a:ext>
            </a:extLst>
          </p:cNvPr>
          <p:cNvSpPr/>
          <p:nvPr/>
        </p:nvSpPr>
        <p:spPr>
          <a:xfrm>
            <a:off x="2724148" y="4405440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15.7</a:t>
            </a:r>
            <a:endParaRPr lang="en-US" sz="2600" dirty="0"/>
          </a:p>
        </p:txBody>
      </p:sp>
      <p:sp>
        <p:nvSpPr>
          <p:cNvPr id="48" name="Text 17">
            <a:extLst>
              <a:ext uri="{FF2B5EF4-FFF2-40B4-BE49-F238E27FC236}">
                <a16:creationId xmlns:a16="http://schemas.microsoft.com/office/drawing/2014/main" id="{55BB5533-DFAA-46CE-B526-B267FC69E2A6}"/>
              </a:ext>
            </a:extLst>
          </p:cNvPr>
          <p:cNvSpPr/>
          <p:nvPr/>
        </p:nvSpPr>
        <p:spPr>
          <a:xfrm>
            <a:off x="2724148" y="4954080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Material (Hollow </a:t>
            </a:r>
            <a:r>
              <a:rPr lang="en-US" sz="1000" dirty="0" err="1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Cyl</a:t>
            </a: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.)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18">
            <a:extLst>
              <a:ext uri="{FF2B5EF4-FFF2-40B4-BE49-F238E27FC236}">
                <a16:creationId xmlns:a16="http://schemas.microsoft.com/office/drawing/2014/main" id="{A88E211D-9AE8-47B5-97B7-7DAEFCED2FAA}"/>
              </a:ext>
            </a:extLst>
          </p:cNvPr>
          <p:cNvSpPr/>
          <p:nvPr/>
        </p:nvSpPr>
        <p:spPr>
          <a:xfrm>
            <a:off x="2724148" y="5301552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σ_bend = 13.35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Shape 23">
            <a:extLst>
              <a:ext uri="{FF2B5EF4-FFF2-40B4-BE49-F238E27FC236}">
                <a16:creationId xmlns:a16="http://schemas.microsoft.com/office/drawing/2014/main" id="{05767B52-1099-4FE2-86D0-3ADF7ACA32BD}"/>
              </a:ext>
            </a:extLst>
          </p:cNvPr>
          <p:cNvSpPr/>
          <p:nvPr/>
        </p:nvSpPr>
        <p:spPr>
          <a:xfrm>
            <a:off x="6198868" y="4332288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55" name="Text 24">
            <a:extLst>
              <a:ext uri="{FF2B5EF4-FFF2-40B4-BE49-F238E27FC236}">
                <a16:creationId xmlns:a16="http://schemas.microsoft.com/office/drawing/2014/main" id="{3380EE65-D7C6-45D5-A71E-B7FB07FA1D50}"/>
              </a:ext>
            </a:extLst>
          </p:cNvPr>
          <p:cNvSpPr/>
          <p:nvPr/>
        </p:nvSpPr>
        <p:spPr>
          <a:xfrm>
            <a:off x="6198868" y="4405440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20.2</a:t>
            </a:r>
            <a:endParaRPr lang="en-US" sz="2600" dirty="0"/>
          </a:p>
        </p:txBody>
      </p:sp>
      <p:sp>
        <p:nvSpPr>
          <p:cNvPr id="56" name="Text 25">
            <a:extLst>
              <a:ext uri="{FF2B5EF4-FFF2-40B4-BE49-F238E27FC236}">
                <a16:creationId xmlns:a16="http://schemas.microsoft.com/office/drawing/2014/main" id="{88406864-549C-4A4B-9E01-E10B4F08781A}"/>
              </a:ext>
            </a:extLst>
          </p:cNvPr>
          <p:cNvSpPr/>
          <p:nvPr/>
        </p:nvSpPr>
        <p:spPr>
          <a:xfrm>
            <a:off x="6198868" y="4954080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Pivot shaft (Bearing) 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Text 26">
            <a:extLst>
              <a:ext uri="{FF2B5EF4-FFF2-40B4-BE49-F238E27FC236}">
                <a16:creationId xmlns:a16="http://schemas.microsoft.com/office/drawing/2014/main" id="{B1A2310F-5919-4CAC-A1A0-452053612257}"/>
              </a:ext>
            </a:extLst>
          </p:cNvPr>
          <p:cNvSpPr/>
          <p:nvPr/>
        </p:nvSpPr>
        <p:spPr>
          <a:xfrm>
            <a:off x="6198868" y="5301552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σ_bear = 10.38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Shape 27">
            <a:extLst>
              <a:ext uri="{FF2B5EF4-FFF2-40B4-BE49-F238E27FC236}">
                <a16:creationId xmlns:a16="http://schemas.microsoft.com/office/drawing/2014/main" id="{2689A2A9-7752-47D5-A402-F704ABC3DA88}"/>
              </a:ext>
            </a:extLst>
          </p:cNvPr>
          <p:cNvSpPr/>
          <p:nvPr/>
        </p:nvSpPr>
        <p:spPr>
          <a:xfrm>
            <a:off x="9664700" y="4328904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0D7C7C"/>
          </a:solidFill>
          <a:ln w="12700">
            <a:solidFill>
              <a:srgbClr val="0D7C7C"/>
            </a:solidFill>
            <a:prstDash val="solid"/>
          </a:ln>
        </p:spPr>
      </p:sp>
      <p:sp>
        <p:nvSpPr>
          <p:cNvPr id="59" name="Text 28">
            <a:extLst>
              <a:ext uri="{FF2B5EF4-FFF2-40B4-BE49-F238E27FC236}">
                <a16:creationId xmlns:a16="http://schemas.microsoft.com/office/drawing/2014/main" id="{8B727095-0A19-4153-AFFF-988BD4DF6D81}"/>
              </a:ext>
            </a:extLst>
          </p:cNvPr>
          <p:cNvSpPr/>
          <p:nvPr/>
        </p:nvSpPr>
        <p:spPr>
          <a:xfrm>
            <a:off x="9664700" y="4402056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2.96</a:t>
            </a:r>
            <a:endParaRPr lang="en-US" sz="2600" dirty="0"/>
          </a:p>
        </p:txBody>
      </p:sp>
      <p:sp>
        <p:nvSpPr>
          <p:cNvPr id="60" name="Text 29">
            <a:extLst>
              <a:ext uri="{FF2B5EF4-FFF2-40B4-BE49-F238E27FC236}">
                <a16:creationId xmlns:a16="http://schemas.microsoft.com/office/drawing/2014/main" id="{B09FD12E-02CF-434B-B0B3-A081DA535568}"/>
              </a:ext>
            </a:extLst>
          </p:cNvPr>
          <p:cNvSpPr/>
          <p:nvPr/>
        </p:nvSpPr>
        <p:spPr>
          <a:xfrm>
            <a:off x="9664700" y="4950696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Weld (Link)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Text 30">
            <a:extLst>
              <a:ext uri="{FF2B5EF4-FFF2-40B4-BE49-F238E27FC236}">
                <a16:creationId xmlns:a16="http://schemas.microsoft.com/office/drawing/2014/main" id="{5F1D055B-4CB3-47EA-99D1-B805B71BF9C7}"/>
              </a:ext>
            </a:extLst>
          </p:cNvPr>
          <p:cNvSpPr/>
          <p:nvPr/>
        </p:nvSpPr>
        <p:spPr>
          <a:xfrm>
            <a:off x="9664700" y="5298168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τ_max = 67.23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Shape 19">
            <a:extLst>
              <a:ext uri="{FF2B5EF4-FFF2-40B4-BE49-F238E27FC236}">
                <a16:creationId xmlns:a16="http://schemas.microsoft.com/office/drawing/2014/main" id="{816B1FB9-D19E-4B22-8D7D-C00827BBD21B}"/>
              </a:ext>
            </a:extLst>
          </p:cNvPr>
          <p:cNvSpPr/>
          <p:nvPr/>
        </p:nvSpPr>
        <p:spPr>
          <a:xfrm>
            <a:off x="4461508" y="4332288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</p:sp>
      <p:sp>
        <p:nvSpPr>
          <p:cNvPr id="32" name="Text 20">
            <a:extLst>
              <a:ext uri="{FF2B5EF4-FFF2-40B4-BE49-F238E27FC236}">
                <a16:creationId xmlns:a16="http://schemas.microsoft.com/office/drawing/2014/main" id="{5EF12AD4-716C-474B-ACF0-90B7F80DDF18}"/>
              </a:ext>
            </a:extLst>
          </p:cNvPr>
          <p:cNvSpPr/>
          <p:nvPr/>
        </p:nvSpPr>
        <p:spPr>
          <a:xfrm>
            <a:off x="4461508" y="4405440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2.02</a:t>
            </a:r>
            <a:endParaRPr lang="en-US" sz="2600" dirty="0"/>
          </a:p>
        </p:txBody>
      </p:sp>
      <p:sp>
        <p:nvSpPr>
          <p:cNvPr id="33" name="Text 21">
            <a:extLst>
              <a:ext uri="{FF2B5EF4-FFF2-40B4-BE49-F238E27FC236}">
                <a16:creationId xmlns:a16="http://schemas.microsoft.com/office/drawing/2014/main" id="{3E0F3E0C-9491-4521-8555-71975147CCAC}"/>
              </a:ext>
            </a:extLst>
          </p:cNvPr>
          <p:cNvSpPr/>
          <p:nvPr/>
        </p:nvSpPr>
        <p:spPr>
          <a:xfrm>
            <a:off x="4461508" y="4954080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Pin (Shear)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 22">
            <a:extLst>
              <a:ext uri="{FF2B5EF4-FFF2-40B4-BE49-F238E27FC236}">
                <a16:creationId xmlns:a16="http://schemas.microsoft.com/office/drawing/2014/main" id="{C736DD1F-94C9-44E2-97A7-71917564CECB}"/>
              </a:ext>
            </a:extLst>
          </p:cNvPr>
          <p:cNvSpPr/>
          <p:nvPr/>
        </p:nvSpPr>
        <p:spPr>
          <a:xfrm>
            <a:off x="4461508" y="5301552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τ_pin = 52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9">
            <a:extLst>
              <a:ext uri="{FF2B5EF4-FFF2-40B4-BE49-F238E27FC236}">
                <a16:creationId xmlns:a16="http://schemas.microsoft.com/office/drawing/2014/main" id="{D021B71D-B4D9-4B4E-AAAF-E59FAD757BC3}"/>
              </a:ext>
            </a:extLst>
          </p:cNvPr>
          <p:cNvSpPr/>
          <p:nvPr/>
        </p:nvSpPr>
        <p:spPr>
          <a:xfrm>
            <a:off x="7931784" y="4328904"/>
            <a:ext cx="1600200" cy="1371600"/>
          </a:xfrm>
          <a:prstGeom prst="roundRect">
            <a:avLst>
              <a:gd name="adj" fmla="val 6667"/>
            </a:avLst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</p:sp>
      <p:sp>
        <p:nvSpPr>
          <p:cNvPr id="36" name="Text 20">
            <a:extLst>
              <a:ext uri="{FF2B5EF4-FFF2-40B4-BE49-F238E27FC236}">
                <a16:creationId xmlns:a16="http://schemas.microsoft.com/office/drawing/2014/main" id="{D050ACD9-41D2-4907-BC91-597C24FD711B}"/>
              </a:ext>
            </a:extLst>
          </p:cNvPr>
          <p:cNvSpPr/>
          <p:nvPr/>
        </p:nvSpPr>
        <p:spPr>
          <a:xfrm>
            <a:off x="7931784" y="4402056"/>
            <a:ext cx="1600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33.7</a:t>
            </a:r>
            <a:endParaRPr lang="en-US" sz="2600" dirty="0"/>
          </a:p>
        </p:txBody>
      </p:sp>
      <p:sp>
        <p:nvSpPr>
          <p:cNvPr id="37" name="Text 21">
            <a:extLst>
              <a:ext uri="{FF2B5EF4-FFF2-40B4-BE49-F238E27FC236}">
                <a16:creationId xmlns:a16="http://schemas.microsoft.com/office/drawing/2014/main" id="{C2A0B872-B107-43AC-BECD-AD8B90093B17}"/>
              </a:ext>
            </a:extLst>
          </p:cNvPr>
          <p:cNvSpPr/>
          <p:nvPr/>
        </p:nvSpPr>
        <p:spPr>
          <a:xfrm>
            <a:off x="7931784" y="4950696"/>
            <a:ext cx="1600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Pivot shaft (Shear)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Text 22">
            <a:extLst>
              <a:ext uri="{FF2B5EF4-FFF2-40B4-BE49-F238E27FC236}">
                <a16:creationId xmlns:a16="http://schemas.microsoft.com/office/drawing/2014/main" id="{0482E11F-1D18-41AD-8C79-A494A726B62B}"/>
              </a:ext>
            </a:extLst>
          </p:cNvPr>
          <p:cNvSpPr/>
          <p:nvPr/>
        </p:nvSpPr>
        <p:spPr>
          <a:xfrm>
            <a:off x="7931784" y="5298168"/>
            <a:ext cx="1600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 err="1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τ_shaft</a:t>
            </a:r>
            <a:r>
              <a:rPr lang="en-US" sz="10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= 3.11 MPa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D37BAE55-0FF1-4688-832F-667F75D9A0E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13" y="2069624"/>
            <a:ext cx="2942635" cy="1325563"/>
          </a:xfrm>
          <a:prstGeom prst="rect">
            <a:avLst/>
          </a:prstGeom>
          <a:noFill/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041E7EC9-D67A-4B1B-B355-B27E2E5A262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1651" y="2129442"/>
            <a:ext cx="1600200" cy="11879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74445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Stress Analysis Using SOLIDWORKS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14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8490857" y="1038225"/>
            <a:ext cx="370571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2568A6C3-A233-43A1-9D20-FD19DA912E0A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2567" r="-12569" b="-10116"/>
          <a:stretch/>
        </p:blipFill>
        <p:spPr bwMode="auto">
          <a:xfrm>
            <a:off x="381317" y="1395412"/>
            <a:ext cx="3923983" cy="50292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4CB6FD8-ECE3-4E06-BC91-71A0E76612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6374" r="1312" b="-2081"/>
          <a:stretch/>
        </p:blipFill>
        <p:spPr>
          <a:xfrm>
            <a:off x="4305300" y="1996848"/>
            <a:ext cx="7204529" cy="405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122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Simulation of the Optimized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15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8040914" y="1038225"/>
            <a:ext cx="415566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ssem1 simulation">
            <a:hlinkClick r:id="" action="ppaction://media"/>
            <a:extLst>
              <a:ext uri="{FF2B5EF4-FFF2-40B4-BE49-F238E27FC236}">
                <a16:creationId xmlns:a16="http://schemas.microsoft.com/office/drawing/2014/main" id="{7FCFB818-1AEC-401B-9BAC-997E539962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8800" y="1318336"/>
            <a:ext cx="8843301" cy="4969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74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Angular deviation before and after optimization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16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10756900" y="1038225"/>
            <a:ext cx="143967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2BECFBF7-B80B-448B-B092-AFCF000B8C64}"/>
              </a:ext>
            </a:extLst>
          </p:cNvPr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" b="71139" l="1386" r="99192">
                        <a14:foregroundMark x1="6582" y1="60203" x2="6582" y2="60203"/>
                        <a14:foregroundMark x1="1501" y1="59977" x2="1501" y2="59977"/>
                        <a14:foregroundMark x1="9469" y1="63811" x2="9469" y2="63811"/>
                        <a14:foregroundMark x1="77714" y1="32131" x2="77714" y2="32131"/>
                        <a14:foregroundMark x1="75635" y1="24126" x2="75635" y2="24126"/>
                        <a14:foregroundMark x1="72171" y1="27959" x2="72171" y2="27959"/>
                        <a14:foregroundMark x1="67898" y1="30327" x2="67898" y2="30327"/>
                        <a14:foregroundMark x1="65242" y1="31342" x2="65242" y2="31342"/>
                        <a14:foregroundMark x1="64434" y1="32582" x2="64434" y2="32582"/>
                        <a14:foregroundMark x1="42494" y1="27170" x2="41686" y2="27396"/>
                        <a14:foregroundMark x1="33487" y1="31567" x2="31640" y2="32807"/>
                        <a14:foregroundMark x1="19284" y1="40586" x2="16859" y2="41375"/>
                        <a14:foregroundMark x1="12125" y1="42954" x2="12125" y2="42954"/>
                        <a14:foregroundMark x1="12587" y1="39572" x2="12587" y2="39572"/>
                        <a14:foregroundMark x1="7621" y1="48365" x2="7621" y2="48365"/>
                        <a14:foregroundMark x1="8430" y1="50169" x2="8430" y2="50169"/>
                        <a14:foregroundMark x1="80600" y1="28185" x2="80600" y2="28185"/>
                        <a14:foregroundMark x1="81986" y1="41375" x2="81986" y2="41375"/>
                        <a14:foregroundMark x1="79330" y1="3720" x2="79330" y2="3720"/>
                        <a14:foregroundMark x1="83256" y1="5524" x2="83256" y2="4735"/>
                        <a14:foregroundMark x1="82217" y1="2931" x2="82217" y2="2931"/>
                        <a14:foregroundMark x1="79330" y1="1917" x2="79330" y2="1917"/>
                        <a14:foregroundMark x1="81409" y1="44419" x2="81409" y2="44419"/>
                        <a14:foregroundMark x1="81409" y1="48365" x2="81409" y2="48365"/>
                        <a14:foregroundMark x1="81409" y1="48591" x2="81409" y2="48591"/>
                        <a14:foregroundMark x1="81409" y1="48140" x2="81986" y2="46787"/>
                        <a14:foregroundMark x1="80600" y1="49944" x2="80600" y2="60428"/>
                        <a14:foregroundMark x1="81640" y1="39008" x2="81640" y2="62796"/>
                        <a14:foregroundMark x1="78753" y1="38782" x2="60739" y2="58850"/>
                        <a14:foregroundMark x1="60739" y1="58850" x2="75982" y2="60090"/>
                        <a14:foregroundMark x1="75982" y1="60090" x2="82794" y2="62570"/>
                        <a14:foregroundMark x1="78984" y1="63811" x2="82217" y2="62796"/>
                        <a14:foregroundMark x1="81640" y1="63585" x2="81640" y2="63585"/>
                        <a14:foregroundMark x1="81178" y1="64374" x2="81178" y2="64374"/>
                        <a14:foregroundMark x1="75635" y1="27396" x2="64781" y2="31680"/>
                        <a14:foregroundMark x1="64781" y1="31680" x2="76559" y2="25254"/>
                        <a14:foregroundMark x1="76559" y1="25254" x2="65820" y2="31680"/>
                        <a14:foregroundMark x1="65820" y1="31680" x2="73326" y2="24239"/>
                        <a14:foregroundMark x1="73326" y1="24239" x2="81524" y2="8455"/>
                        <a14:foregroundMark x1="81524" y1="8455" x2="81986" y2="9921"/>
                        <a14:foregroundMark x1="74018" y1="40586" x2="74018" y2="40586"/>
                        <a14:foregroundMark x1="82217" y1="64487" x2="79677" y2="25705"/>
                        <a14:foregroundMark x1="79677" y1="25705" x2="83372" y2="8343"/>
                        <a14:foregroundMark x1="83372" y1="8343" x2="79561" y2="16685"/>
                        <a14:foregroundMark x1="79561" y1="16685" x2="78984" y2="15671"/>
                        <a14:foregroundMark x1="81986" y1="42277" x2="80023" y2="54115"/>
                        <a14:foregroundMark x1="80023" y1="54115" x2="57621" y2="54115"/>
                        <a14:foregroundMark x1="57621" y1="54115" x2="73210" y2="51860"/>
                        <a14:foregroundMark x1="73210" y1="51860" x2="81409" y2="47125"/>
                        <a14:foregroundMark x1="81409" y1="47125" x2="81409" y2="47125"/>
                        <a14:foregroundMark x1="68707" y1="61330" x2="50693" y2="63134"/>
                        <a14:foregroundMark x1="50693" y1="63134" x2="50693" y2="63134"/>
                        <a14:foregroundMark x1="75058" y1="61894" x2="59469" y2="64149"/>
                        <a14:foregroundMark x1="80600" y1="64149" x2="69746" y2="65276"/>
                        <a14:foregroundMark x1="48614" y1="63698" x2="51039" y2="62909"/>
                        <a14:foregroundMark x1="81986" y1="2029" x2="85912" y2="56708"/>
                        <a14:foregroundMark x1="86721" y1="8455" x2="86721" y2="71139"/>
                        <a14:foregroundMark x1="90647" y1="6313" x2="99192" y2="59752"/>
                        <a14:foregroundMark x1="99192" y1="59752" x2="99192" y2="59752"/>
                        <a14:foregroundMark x1="88799" y1="12514" x2="80947" y2="38444"/>
                        <a14:foregroundMark x1="80947" y1="38444" x2="80947" y2="21533"/>
                        <a14:foregroundMark x1="80947" y1="21533" x2="82217" y2="18264"/>
                        <a14:foregroundMark x1="81640" y1="12063" x2="81986" y2="7892"/>
                        <a14:foregroundMark x1="82217" y1="12852" x2="82448" y2="10259"/>
                        <a14:foregroundMark x1="81640" y1="11274" x2="80370" y2="19955"/>
                        <a14:foregroundMark x1="80370" y1="19955" x2="45727" y2="46900"/>
                        <a14:foregroundMark x1="64781" y1="16460" x2="36721" y2="40135"/>
                        <a14:foregroundMark x1="17436" y1="42277" x2="7852" y2="45547"/>
                        <a14:foregroundMark x1="7852" y1="45547" x2="58776" y2="14318"/>
                        <a14:foregroundMark x1="58776" y1="14318" x2="72171" y2="19617"/>
                        <a14:foregroundMark x1="72171" y1="19617" x2="69746" y2="36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137" r="17456" b="35680"/>
          <a:stretch/>
        </p:blipFill>
        <p:spPr bwMode="auto">
          <a:xfrm>
            <a:off x="6346529" y="2475930"/>
            <a:ext cx="4528141" cy="29337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8E5BD7-07A1-49CF-8C69-ED10B3E3D84B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3" t="-65" r="712" b="12994"/>
          <a:stretch/>
        </p:blipFill>
        <p:spPr bwMode="auto">
          <a:xfrm>
            <a:off x="419099" y="2363788"/>
            <a:ext cx="4049485" cy="30458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62BE909-C4A6-451C-AAFC-A87141D4F86C}"/>
              </a:ext>
            </a:extLst>
          </p:cNvPr>
          <p:cNvSpPr txBox="1"/>
          <p:nvPr/>
        </p:nvSpPr>
        <p:spPr>
          <a:xfrm>
            <a:off x="1583869" y="5646058"/>
            <a:ext cx="1719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θ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= 1.82° 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D5B283-EC80-4955-B5CC-5D73388E229B}"/>
              </a:ext>
            </a:extLst>
          </p:cNvPr>
          <p:cNvSpPr txBox="1"/>
          <p:nvPr/>
        </p:nvSpPr>
        <p:spPr>
          <a:xfrm>
            <a:off x="7750627" y="5646058"/>
            <a:ext cx="1719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θ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= 0.21° </a:t>
            </a:r>
            <a:endParaRPr lang="en-US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8C03FE-7062-4E0D-9570-154497D8F587}"/>
              </a:ext>
            </a:extLst>
          </p:cNvPr>
          <p:cNvSpPr txBox="1"/>
          <p:nvPr/>
        </p:nvSpPr>
        <p:spPr>
          <a:xfrm>
            <a:off x="419099" y="1515845"/>
            <a:ext cx="4049485" cy="579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4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Improvement rate 88%</a:t>
            </a:r>
          </a:p>
        </p:txBody>
      </p:sp>
      <p:cxnSp>
        <p:nvCxnSpPr>
          <p:cNvPr id="19" name="Google Shape;53;p5">
            <a:extLst>
              <a:ext uri="{FF2B5EF4-FFF2-40B4-BE49-F238E27FC236}">
                <a16:creationId xmlns:a16="http://schemas.microsoft.com/office/drawing/2014/main" id="{9FE6A25B-E5F7-4FD9-AF71-1643E541D9DE}"/>
              </a:ext>
            </a:extLst>
          </p:cNvPr>
          <p:cNvCxnSpPr/>
          <p:nvPr/>
        </p:nvCxnSpPr>
        <p:spPr>
          <a:xfrm>
            <a:off x="4736582" y="4062818"/>
            <a:ext cx="1722600" cy="0"/>
          </a:xfrm>
          <a:prstGeom prst="straightConnector1">
            <a:avLst/>
          </a:prstGeom>
          <a:noFill/>
          <a:ln w="76200" cap="flat" cmpd="sng">
            <a:solidFill>
              <a:schemeClr val="tx1"/>
            </a:solidFill>
            <a:prstDash val="solid"/>
            <a:round/>
            <a:headEnd type="none" w="sm" len="sm"/>
            <a:tailEnd type="stealth" w="med" len="med"/>
          </a:ln>
        </p:spPr>
      </p:cxnSp>
    </p:spTree>
    <p:extLst>
      <p:ext uri="{BB962C8B-B14F-4D97-AF65-F5344CB8AC3E}">
        <p14:creationId xmlns:p14="http://schemas.microsoft.com/office/powerpoint/2010/main" val="13529097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and Installation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17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5514975" y="1038225"/>
            <a:ext cx="66815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4C17C265-4954-49AC-BF4E-66264E534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4700" y="1720758"/>
            <a:ext cx="3496175" cy="36291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9AA917-B56B-4D32-ADBA-B37A018E712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690688"/>
            <a:ext cx="5162551" cy="36892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5066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Excerpts from practical implementation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18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8953500" y="1038225"/>
            <a:ext cx="324307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Untitled design">
            <a:hlinkClick r:id="" action="ppaction://media"/>
            <a:extLst>
              <a:ext uri="{FF2B5EF4-FFF2-40B4-BE49-F238E27FC236}">
                <a16:creationId xmlns:a16="http://schemas.microsoft.com/office/drawing/2014/main" id="{AA1D3BAA-223E-4D00-97F2-EB3E5F0427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1420" y="1392516"/>
            <a:ext cx="3669159" cy="4893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31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8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790700" cy="1325563"/>
          </a:xfrm>
        </p:spPr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19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2628900" y="1027907"/>
            <a:ext cx="9567674" cy="1031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B1F6FF6-6713-467E-A056-263AA98C0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28763"/>
            <a:ext cx="9567674" cy="4351338"/>
          </a:xfrm>
        </p:spPr>
        <p:txBody>
          <a:bodyPr>
            <a:normAutofit fontScale="77500" lnSpcReduction="20000"/>
          </a:bodyPr>
          <a:lstStyle/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Clearance was identified as the primary cause of inaccuracy loss in the rotation system.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Rotation angles actually decreased to 27° instead of 45° during the trolleys before the optimization.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Experiments showed free movement in the joint before engagement, causing a gradual loss of angle between the trolleys.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SolidWorks simulations demonstrated significant angular misalignment between the structures due to unevenness and clearance at the joints.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optimization, the angle between the two trolleys became uniform and equal to 41°, whereas in the current system it varied between 41° and 35°.</a:t>
            </a:r>
            <a:endParaRPr lang="ar-SA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using the hollow steel cylinder, the misalignment decreased from 1.82° to 0.21° (an 88% improvement). 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endParaRPr lang="en-US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endParaRPr lang="en-US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endParaRPr lang="en-US" sz="20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5794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20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7543800" y="1038225"/>
            <a:ext cx="465277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984A4016-33AF-4CBD-A17F-D5CD73528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9725"/>
            <a:ext cx="10382250" cy="4351338"/>
          </a:xfrm>
        </p:spPr>
        <p:txBody>
          <a:bodyPr/>
          <a:lstStyle/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study showed that mechanical clearance in the egg-turning system causes unequal turning angles between trolleys and prevents achieving the required 45° angle.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Hollow Steel Cylinder was designed using SolidWorks to reduce clearance and improve turning accuracy.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and practical testing confirmed the solution is safe, effective, and improves angle consistency, system efficiency, chick quality, and reduces production losses.</a:t>
            </a:r>
          </a:p>
          <a:p>
            <a:pPr marL="457200" indent="-35560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Font typeface="Quattrocento Sans"/>
              <a:buChar char="◉"/>
            </a:pPr>
            <a:r>
              <a:rPr lang="en-US" sz="2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recommended to apply the solution to all trolleys, perform regular maintenance and inspections, and further develop the system for higher precision and automatic control.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4747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85;p13">
            <a:extLst>
              <a:ext uri="{FF2B5EF4-FFF2-40B4-BE49-F238E27FC236}">
                <a16:creationId xmlns:a16="http://schemas.microsoft.com/office/drawing/2014/main" id="{7A230929-F097-40B6-869E-573734240C17}"/>
              </a:ext>
            </a:extLst>
          </p:cNvPr>
          <p:cNvSpPr/>
          <p:nvPr/>
        </p:nvSpPr>
        <p:spPr>
          <a:xfrm>
            <a:off x="1" y="6356350"/>
            <a:ext cx="12192000" cy="5016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" sz="14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</a:t>
            </a:r>
            <a:endParaRPr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2D2B-9692-439B-B603-6AB6C2DB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r>
              <a:rPr lang="ar-SA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all!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E1F8A-7116-4472-85F9-283B78B0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4612"/>
            <a:ext cx="2743200" cy="365125"/>
          </a:xfrm>
        </p:spPr>
        <p:txBody>
          <a:bodyPr/>
          <a:lstStyle/>
          <a:p>
            <a:fld id="{7B68BFDE-FB3D-4322-967D-EEB68017AC99}" type="slidenum">
              <a:rPr lang="en-US" sz="1800" smtClean="0">
                <a:solidFill>
                  <a:schemeClr val="tx1"/>
                </a:solidFill>
              </a:rPr>
              <a:t>21</a:t>
            </a:fld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90C018-07C0-4DAF-B325-ED8CD6EE3464}"/>
              </a:ext>
            </a:extLst>
          </p:cNvPr>
          <p:cNvCxnSpPr/>
          <p:nvPr/>
        </p:nvCxnSpPr>
        <p:spPr>
          <a:xfrm>
            <a:off x="0" y="1038225"/>
            <a:ext cx="838199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80C87D-D753-4FC2-B68F-2354ABB61E7C}"/>
              </a:ext>
            </a:extLst>
          </p:cNvPr>
          <p:cNvCxnSpPr>
            <a:cxnSpLocks/>
          </p:cNvCxnSpPr>
          <p:nvPr/>
        </p:nvCxnSpPr>
        <p:spPr>
          <a:xfrm>
            <a:off x="4131733" y="1027906"/>
            <a:ext cx="8064841" cy="1031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984A4016-33AF-4CBD-A17F-D5CD73528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9" y="3271838"/>
            <a:ext cx="3079749" cy="1106486"/>
          </a:xfrm>
        </p:spPr>
        <p:txBody>
          <a:bodyPr>
            <a:normAutofit fontScale="85000" lnSpcReduction="10000"/>
          </a:bodyPr>
          <a:lstStyle/>
          <a:p>
            <a:pPr marL="101600" indent="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None/>
            </a:pPr>
            <a:r>
              <a:rPr lang="en-US" sz="3800" b="1" dirty="0">
                <a:latin typeface="Times New Roman" panose="02020603050405020304" pitchFamily="18" charset="0"/>
                <a:ea typeface="Lora"/>
                <a:cs typeface="Times New Roman" panose="02020603050405020304" pitchFamily="18" charset="0"/>
                <a:sym typeface="Lora"/>
              </a:rPr>
              <a:t>Any </a:t>
            </a:r>
            <a:r>
              <a:rPr lang="en-US" sz="3800" b="1" dirty="0">
                <a:highlight>
                  <a:srgbClr val="C0C0C0"/>
                </a:highlight>
                <a:latin typeface="Times New Roman" panose="02020603050405020304" pitchFamily="18" charset="0"/>
                <a:ea typeface="Lora"/>
                <a:cs typeface="Times New Roman" panose="02020603050405020304" pitchFamily="18" charset="0"/>
                <a:sym typeface="Lora"/>
              </a:rPr>
              <a:t>questions</a:t>
            </a:r>
            <a:r>
              <a:rPr lang="en-US" sz="3800" b="1" dirty="0">
                <a:latin typeface="Times New Roman" panose="02020603050405020304" pitchFamily="18" charset="0"/>
                <a:ea typeface="Lora"/>
                <a:cs typeface="Times New Roman" panose="02020603050405020304" pitchFamily="18" charset="0"/>
                <a:sym typeface="Lora"/>
              </a:rPr>
              <a:t>?</a:t>
            </a:r>
          </a:p>
          <a:p>
            <a:pPr marL="101600" indent="0" algn="just">
              <a:lnSpc>
                <a:spcPct val="150000"/>
              </a:lnSpc>
              <a:spcBef>
                <a:spcPts val="600"/>
              </a:spcBef>
              <a:spcAft>
                <a:spcPts val="800"/>
              </a:spcAft>
              <a:buClr>
                <a:schemeClr val="bg1">
                  <a:lumMod val="65000"/>
                </a:schemeClr>
              </a:buClr>
              <a:buSzPts val="2000"/>
              <a:buNone/>
            </a:pPr>
            <a:endParaRPr lang="en-US" dirty="0">
              <a:solidFill>
                <a:srgbClr val="000000"/>
              </a:solidFill>
              <a:effectLst/>
              <a:latin typeface="Aptos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B3B696-3F9B-4492-AB67-7D53D6D0E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217" y="4378324"/>
            <a:ext cx="1325563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415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820</Words>
  <Application>Microsoft Office PowerPoint</Application>
  <PresentationFormat>Widescreen</PresentationFormat>
  <Paragraphs>176</Paragraphs>
  <Slides>21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Lora</vt:lpstr>
      <vt:lpstr>Quattrocento Sans</vt:lpstr>
      <vt:lpstr>Times New Roman</vt:lpstr>
      <vt:lpstr>Office Theme</vt:lpstr>
      <vt:lpstr>PowerPoint Presentation</vt:lpstr>
      <vt:lpstr>Outline</vt:lpstr>
      <vt:lpstr>Introduction </vt:lpstr>
      <vt:lpstr>Objectives and Importance</vt:lpstr>
      <vt:lpstr>Methodology</vt:lpstr>
      <vt:lpstr>Methodology </vt:lpstr>
      <vt:lpstr>Mechanical Design </vt:lpstr>
      <vt:lpstr>Mechanical Design </vt:lpstr>
      <vt:lpstr>Simulation of the current system</vt:lpstr>
      <vt:lpstr>Clearance Explanation</vt:lpstr>
      <vt:lpstr>Proposed Solutions</vt:lpstr>
      <vt:lpstr>Solution Comparison &amp; Selection</vt:lpstr>
      <vt:lpstr>Engineering Calculations</vt:lpstr>
      <vt:lpstr>Stress Analysis Using SOLIDWORKS</vt:lpstr>
      <vt:lpstr>Simulation of the Optimized System</vt:lpstr>
      <vt:lpstr>Angular deviation before and after optimization</vt:lpstr>
      <vt:lpstr>Design and Installation</vt:lpstr>
      <vt:lpstr>Excerpts from practical implementation</vt:lpstr>
      <vt:lpstr>Results</vt:lpstr>
      <vt:lpstr>Conclusion and Recommendation </vt:lpstr>
      <vt:lpstr>Thank you all!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ameed qartallo</dc:creator>
  <cp:lastModifiedBy>Haneen</cp:lastModifiedBy>
  <cp:revision>117</cp:revision>
  <dcterms:created xsi:type="dcterms:W3CDTF">2026-01-24T17:10:21Z</dcterms:created>
  <dcterms:modified xsi:type="dcterms:W3CDTF">2026-06-29T05:29:02Z</dcterms:modified>
</cp:coreProperties>
</file>