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0" r:id="rId9"/>
    <p:sldId id="261" r:id="rId10"/>
    <p:sldId id="262" r:id="rId11"/>
    <p:sldId id="266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474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86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652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694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001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3983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793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920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16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07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69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707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896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83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70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920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548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5C271AD-A3A2-4FD0-BC17-89C304F5E83F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E1AB6F4-7C1C-4FD3-B05F-16F3CF34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72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E8DE647-F714-7025-F851-D34E7CEA61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29942" y="490618"/>
            <a:ext cx="5254171" cy="729444"/>
          </a:xfrm>
        </p:spPr>
        <p:txBody>
          <a:bodyPr>
            <a:noAutofit/>
          </a:bodyPr>
          <a:lstStyle/>
          <a:p>
            <a:r>
              <a:rPr lang="en-US" sz="5000" dirty="0">
                <a:solidFill>
                  <a:srgbClr val="00B0F0"/>
                </a:solidFill>
                <a:latin typeface="Bell MT" panose="02020503060305020303" pitchFamily="18" charset="0"/>
              </a:rPr>
              <a:t>Gesture control car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C8F147-984F-263B-355B-9340CF1849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7762" y="1330852"/>
            <a:ext cx="4738532" cy="32553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28E6F6-0364-8D17-FA25-C3B477082159}"/>
              </a:ext>
            </a:extLst>
          </p:cNvPr>
          <p:cNvSpPr txBox="1"/>
          <p:nvPr/>
        </p:nvSpPr>
        <p:spPr>
          <a:xfrm>
            <a:off x="4684542" y="4807816"/>
            <a:ext cx="7368977" cy="1139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00B0F0"/>
                </a:solidFill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Accomplished by:</a:t>
            </a:r>
            <a:r>
              <a:rPr lang="en-GB" sz="2000" dirty="0">
                <a:solidFill>
                  <a:srgbClr val="00B0F0"/>
                </a:solidFill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ldhabi" panose="01000000000000000000" pitchFamily="2" charset="-78"/>
              </a:rPr>
              <a:t> </a:t>
            </a:r>
            <a:r>
              <a:rPr lang="ar-SA" sz="200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ldhabi" panose="01000000000000000000" pitchFamily="2" charset="-78"/>
              </a:rPr>
              <a:t>							</a:t>
            </a:r>
            <a:r>
              <a:rPr lang="en-GB" sz="2000" dirty="0">
                <a:solidFill>
                  <a:srgbClr val="00B0F0"/>
                </a:solidFill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ldhabi" panose="01000000000000000000" pitchFamily="2" charset="-78"/>
              </a:rPr>
              <a:t>Project supervisor:</a:t>
            </a:r>
            <a:endParaRPr lang="en-US" sz="2000" dirty="0">
              <a:solidFill>
                <a:srgbClr val="00B0F0"/>
              </a:solidFill>
              <a:effectLst/>
              <a:latin typeface="Bell MT" panose="020205030603050203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ldhabi" panose="01000000000000000000" pitchFamily="2" charset="-78"/>
              </a:rPr>
              <a:t>Mahmoud </a:t>
            </a:r>
            <a:r>
              <a:rPr lang="en-US" sz="200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ldhabi" panose="01000000000000000000" pitchFamily="2" charset="-78"/>
              </a:rPr>
              <a:t>B</a:t>
            </a:r>
            <a:r>
              <a:rPr lang="en-GB" sz="200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ldhabi" panose="01000000000000000000" pitchFamily="2" charset="-78"/>
              </a:rPr>
              <a:t>asha</a:t>
            </a:r>
            <a:r>
              <a:rPr lang="ar-SA" sz="200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ldhabi" panose="01000000000000000000" pitchFamily="2" charset="-78"/>
              </a:rPr>
              <a:t>							</a:t>
            </a:r>
            <a:r>
              <a:rPr lang="en-US" sz="200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ldhabi" panose="01000000000000000000" pitchFamily="2" charset="-78"/>
              </a:rPr>
              <a:t>	</a:t>
            </a:r>
            <a:r>
              <a:rPr lang="en-GB" sz="200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ldhabi" panose="01000000000000000000" pitchFamily="2" charset="-78"/>
              </a:rPr>
              <a:t>a. Muhannad Al-Jabi</a:t>
            </a:r>
            <a:endParaRPr lang="en-US" sz="2000" dirty="0">
              <a:effectLst/>
              <a:latin typeface="Bell MT" panose="020205030603050203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ldhabi" panose="01000000000000000000" pitchFamily="2" charset="-78"/>
              </a:rPr>
              <a:t>Mostafa Hab-Romman</a:t>
            </a:r>
            <a:r>
              <a:rPr lang="en-GB" sz="200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000" dirty="0">
              <a:effectLst/>
              <a:latin typeface="Bell MT" panose="020205030603050203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943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2C045-5CAF-A45F-20DF-071B82EA8D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3449" y="393895"/>
            <a:ext cx="10515600" cy="58252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000" dirty="0">
                <a:latin typeface="Bell MT" panose="02020503060305020303" pitchFamily="18" charset="0"/>
              </a:rPr>
              <a:t>The receiver part:</a:t>
            </a:r>
          </a:p>
          <a:p>
            <a:r>
              <a:rPr lang="en-US" sz="4000" dirty="0">
                <a:latin typeface="Bell MT" panose="02020503060305020303" pitchFamily="18" charset="0"/>
              </a:rPr>
              <a:t>Receive the data from ESP-32 transmitter part.</a:t>
            </a:r>
          </a:p>
          <a:p>
            <a:r>
              <a:rPr lang="en-US" sz="4000" dirty="0">
                <a:latin typeface="Bell MT" panose="02020503060305020303" pitchFamily="18" charset="0"/>
              </a:rPr>
              <a:t>Prosses the data and send it to H-Bridge and servo motor.</a:t>
            </a:r>
          </a:p>
          <a:p>
            <a:endParaRPr lang="en-US" sz="4000" dirty="0">
              <a:latin typeface="Bell MT" panose="02020503060305020303" pitchFamily="18" charset="0"/>
            </a:endParaRPr>
          </a:p>
          <a:p>
            <a:pPr marL="0" indent="0" algn="ctr">
              <a:buNone/>
            </a:pPr>
            <a:r>
              <a:rPr lang="en-US" sz="4000" dirty="0">
                <a:latin typeface="Bell MT" panose="020205030603050203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17655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D2207-24CD-1672-D413-7D24B3EAD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9453" y="315351"/>
            <a:ext cx="10018713" cy="1752599"/>
          </a:xfrm>
        </p:spPr>
        <p:txBody>
          <a:bodyPr>
            <a:normAutofit/>
          </a:bodyPr>
          <a:lstStyle/>
          <a:p>
            <a:pPr algn="ctr"/>
            <a:r>
              <a:rPr lang="en-US" sz="5000" dirty="0">
                <a:latin typeface="Bell MT" panose="02020503060305020303" pitchFamily="18" charset="0"/>
              </a:rPr>
              <a:t>Challenges: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83A7C-D847-EB44-D6B5-8FA39680A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9453" y="1726809"/>
            <a:ext cx="10018713" cy="3717388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Bell MT" panose="02020503060305020303" pitchFamily="18" charset="0"/>
              </a:rPr>
              <a:t>Get some electronic parts.</a:t>
            </a:r>
          </a:p>
          <a:p>
            <a:r>
              <a:rPr lang="en-US" sz="3600" dirty="0">
                <a:latin typeface="Bell MT" panose="02020503060305020303" pitchFamily="18" charset="0"/>
              </a:rPr>
              <a:t>Some parts were damaged while working on them.</a:t>
            </a:r>
          </a:p>
          <a:p>
            <a:r>
              <a:rPr lang="en-US" sz="3600" dirty="0">
                <a:latin typeface="Bell MT" panose="02020503060305020303" pitchFamily="18" charset="0"/>
              </a:rPr>
              <a:t>Try to keep costs reasonable.</a:t>
            </a:r>
          </a:p>
          <a:p>
            <a:r>
              <a:rPr lang="en-US" sz="3600" dirty="0">
                <a:latin typeface="Bell MT" panose="02020503060305020303" pitchFamily="18" charset="0"/>
              </a:rPr>
              <a:t>Error percentage in connection between transmit-receive ESP-32.</a:t>
            </a:r>
          </a:p>
        </p:txBody>
      </p:sp>
    </p:spTree>
    <p:extLst>
      <p:ext uri="{BB962C8B-B14F-4D97-AF65-F5344CB8AC3E}">
        <p14:creationId xmlns:p14="http://schemas.microsoft.com/office/powerpoint/2010/main" val="2647727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D2207-24CD-1672-D413-7D24B3EAD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dirty="0">
                <a:latin typeface="Bell MT" panose="02020503060305020303" pitchFamily="18" charset="0"/>
              </a:rPr>
              <a:t>Future work</a:t>
            </a:r>
            <a:r>
              <a:rPr lang="ar-SA" sz="5000" dirty="0">
                <a:latin typeface="Bell MT" panose="02020503060305020303" pitchFamily="18" charset="0"/>
              </a:rPr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83A7C-D847-EB44-D6B5-8FA39680A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2173513"/>
            <a:ext cx="10018713" cy="3124201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Bell MT" panose="02020503060305020303" pitchFamily="18" charset="0"/>
              </a:rPr>
              <a:t>Develop the handle to become a full arm</a:t>
            </a:r>
            <a:r>
              <a:rPr lang="ar-SA" sz="3600" dirty="0">
                <a:latin typeface="Bell MT" panose="02020503060305020303" pitchFamily="18" charset="0"/>
              </a:rPr>
              <a:t>.</a:t>
            </a:r>
          </a:p>
          <a:p>
            <a:r>
              <a:rPr lang="en-US" sz="3600" dirty="0">
                <a:latin typeface="Bell MT" panose="02020503060305020303" pitchFamily="18" charset="0"/>
              </a:rPr>
              <a:t>Car movement accuracy.</a:t>
            </a:r>
          </a:p>
          <a:p>
            <a:r>
              <a:rPr lang="en-US" sz="3600" dirty="0">
                <a:latin typeface="Bell MT" panose="02020503060305020303" pitchFamily="18" charset="0"/>
              </a:rPr>
              <a:t>Upgrade better camera for better resolution and object detection. </a:t>
            </a:r>
          </a:p>
        </p:txBody>
      </p:sp>
    </p:spTree>
    <p:extLst>
      <p:ext uri="{BB962C8B-B14F-4D97-AF65-F5344CB8AC3E}">
        <p14:creationId xmlns:p14="http://schemas.microsoft.com/office/powerpoint/2010/main" val="1566396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7EB16-5F8D-AB08-A5C7-2346FD9E2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dirty="0">
                <a:latin typeface="Bell MT" panose="02020503060305020303" pitchFamily="18" charset="0"/>
              </a:rPr>
              <a:t>OUTLINE: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83E769-63F5-85EC-B1A1-193323BBD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596571"/>
            <a:ext cx="10018713" cy="4194629"/>
          </a:xfrm>
        </p:spPr>
        <p:txBody>
          <a:bodyPr>
            <a:normAutofit/>
          </a:bodyPr>
          <a:lstStyle/>
          <a:p>
            <a:r>
              <a:rPr lang="en-US" dirty="0"/>
              <a:t>What is Gesture control car</a:t>
            </a:r>
            <a:r>
              <a:rPr lang="ar-SA" dirty="0"/>
              <a:t>.</a:t>
            </a:r>
          </a:p>
          <a:p>
            <a:r>
              <a:rPr lang="en-US" dirty="0"/>
              <a:t>Uses of Gesture control car.</a:t>
            </a:r>
          </a:p>
          <a:p>
            <a:r>
              <a:rPr lang="en-US" dirty="0"/>
              <a:t>Technical choices</a:t>
            </a:r>
            <a:r>
              <a:rPr lang="ar-SA" dirty="0"/>
              <a:t>.</a:t>
            </a:r>
          </a:p>
          <a:p>
            <a:r>
              <a:rPr lang="en-US" dirty="0"/>
              <a:t>How it works.</a:t>
            </a:r>
            <a:endParaRPr lang="ar-SA" dirty="0"/>
          </a:p>
          <a:p>
            <a:r>
              <a:rPr lang="en-US" dirty="0"/>
              <a:t>Challenges</a:t>
            </a:r>
            <a:r>
              <a:rPr lang="ar-SA" dirty="0"/>
              <a:t>.</a:t>
            </a:r>
          </a:p>
          <a:p>
            <a:r>
              <a:rPr lang="en-US" dirty="0"/>
              <a:t>Future work</a:t>
            </a:r>
            <a:r>
              <a:rPr lang="ar-S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99315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F4F69-FC7E-76B3-4F14-9AA9502AE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243" y="137160"/>
            <a:ext cx="10018713" cy="1752599"/>
          </a:xfrm>
        </p:spPr>
        <p:txBody>
          <a:bodyPr>
            <a:noAutofit/>
          </a:bodyPr>
          <a:lstStyle/>
          <a:p>
            <a:pPr algn="ctr"/>
            <a:r>
              <a:rPr lang="en-US" sz="5000" dirty="0">
                <a:latin typeface="Bell MT" panose="02020503060305020303" pitchFamily="18" charset="0"/>
              </a:rPr>
              <a:t>What is Gesture control car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2D82A-DCAB-9619-D456-615DD91B6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2443" y="1558338"/>
            <a:ext cx="10515600" cy="20103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kern="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gesture control automobile is one that can be moved forward, backward, right, or left in many ways, in this project we use hand gestures.</a:t>
            </a:r>
            <a:endParaRPr lang="en-US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578E40-4A24-2797-4341-90D33F00C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098155" y="2609641"/>
            <a:ext cx="2924175" cy="484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112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A4070-DBBB-1E4B-9F9F-C3DFD3BFC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123" y="501456"/>
            <a:ext cx="10018713" cy="1267850"/>
          </a:xfrm>
        </p:spPr>
        <p:txBody>
          <a:bodyPr>
            <a:normAutofit/>
          </a:bodyPr>
          <a:lstStyle/>
          <a:p>
            <a:pPr algn="ctr"/>
            <a:r>
              <a:rPr lang="en-US" sz="5000" dirty="0">
                <a:latin typeface="Bell MT" panose="02020503060305020303" pitchFamily="18" charset="0"/>
              </a:rPr>
              <a:t>Uses of Gesture control car:</a:t>
            </a:r>
            <a:endParaRPr lang="ar-SA" sz="5000" dirty="0">
              <a:latin typeface="Bell MT" panose="020205030603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E098DA-206D-58FE-5A01-0F21EABDF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123" y="1703948"/>
            <a:ext cx="10388822" cy="4018671"/>
          </a:xfrm>
        </p:spPr>
        <p:txBody>
          <a:bodyPr>
            <a:normAutofit/>
          </a:bodyPr>
          <a:lstStyle/>
          <a:p>
            <a:r>
              <a:rPr lang="en-GB" sz="360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People with mobility difficulties who find it difficult to go everywhere. </a:t>
            </a:r>
          </a:p>
          <a:p>
            <a:r>
              <a:rPr lang="en-GB" sz="3600" dirty="0">
                <a:latin typeface="Bell MT" panose="0202050306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360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transport items to distant locations where it may be hazardous for someone to </a:t>
            </a:r>
            <a:r>
              <a:rPr lang="en-GB" sz="360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reach </a:t>
            </a:r>
            <a:r>
              <a:rPr lang="en-GB" sz="360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alone.</a:t>
            </a:r>
          </a:p>
          <a:p>
            <a:r>
              <a:rPr lang="en-GB" sz="3600" dirty="0">
                <a:latin typeface="Bell MT" panose="0202050306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Reach </a:t>
            </a:r>
            <a:r>
              <a:rPr lang="en-US" sz="3600" dirty="0">
                <a:latin typeface="Bell MT" panose="0202050306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closed places like under sofa…</a:t>
            </a:r>
            <a:endParaRPr lang="en-US" sz="3600" dirty="0">
              <a:effectLst/>
              <a:latin typeface="Bell MT" panose="020205030603050203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11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DA9A8-FA7F-EECC-6815-FF58D0BBD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dirty="0">
                <a:latin typeface="Bell MT" panose="02020503060305020303" pitchFamily="18" charset="0"/>
              </a:rPr>
              <a:t>Technical choices:</a:t>
            </a:r>
            <a:endParaRPr lang="ar-SA" sz="5000" dirty="0">
              <a:latin typeface="Bell MT" panose="02020503060305020303" pitchFamily="18" charset="0"/>
            </a:endParaRP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8D94F93-8CE5-C973-1227-F63FF8E10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7862" y="3456500"/>
            <a:ext cx="2319746" cy="608086"/>
          </a:xfrm>
        </p:spPr>
        <p:txBody>
          <a:bodyPr>
            <a:normAutofit/>
          </a:bodyPr>
          <a:lstStyle/>
          <a:p>
            <a:pPr marL="0" indent="0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3600" i="1" kern="1200" dirty="0">
                <a:solidFill>
                  <a:srgbClr val="000000"/>
                </a:solidFill>
                <a:effectLst/>
                <a:latin typeface="Bell MT" panose="02020503060305020303" pitchFamily="18" charset="0"/>
              </a:rPr>
              <a:t>a. </a:t>
            </a:r>
            <a:r>
              <a:rPr lang="en-US" sz="3600" i="1" dirty="0">
                <a:solidFill>
                  <a:srgbClr val="000000"/>
                </a:solidFill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ESP-32</a:t>
            </a:r>
            <a:endParaRPr lang="en-US" sz="3600" i="1" dirty="0">
              <a:effectLst/>
              <a:latin typeface="Bell MT" panose="02020503060305020303" pitchFamily="18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EEF6D9B-A763-EB6D-697C-AC80218FE456}"/>
              </a:ext>
            </a:extLst>
          </p:cNvPr>
          <p:cNvSpPr txBox="1">
            <a:spLocks/>
          </p:cNvSpPr>
          <p:nvPr/>
        </p:nvSpPr>
        <p:spPr>
          <a:xfrm>
            <a:off x="1484311" y="1966374"/>
            <a:ext cx="3173437" cy="608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sz="4000" dirty="0">
                <a:latin typeface="Bell MT" panose="02020503060305020303" pitchFamily="18" charset="0"/>
              </a:rPr>
              <a:t>Hardware: 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F151DB8-C8CD-3E12-EA78-53E027F44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861" y="4064879"/>
            <a:ext cx="2319748" cy="17090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9D015A2E-9130-3817-7A0C-71D2AA8A9E40}"/>
              </a:ext>
            </a:extLst>
          </p:cNvPr>
          <p:cNvSpPr txBox="1">
            <a:spLocks/>
          </p:cNvSpPr>
          <p:nvPr/>
        </p:nvSpPr>
        <p:spPr>
          <a:xfrm>
            <a:off x="5384520" y="3509034"/>
            <a:ext cx="2850591" cy="608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Bell MT" panose="02020503060305020303" pitchFamily="18" charset="0"/>
              </a:rPr>
              <a:t>b. </a:t>
            </a:r>
            <a:r>
              <a:rPr lang="en-GB" sz="3600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DC motor</a:t>
            </a:r>
            <a:endParaRPr lang="en-US" sz="3600" i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Bell MT" panose="020205030603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3600" i="1" dirty="0">
              <a:solidFill>
                <a:schemeClr val="tx1">
                  <a:lumMod val="95000"/>
                  <a:lumOff val="5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B5DE8DBA-942D-FD89-365B-928C45A4F6E1}"/>
              </a:ext>
            </a:extLst>
          </p:cNvPr>
          <p:cNvSpPr txBox="1">
            <a:spLocks/>
          </p:cNvSpPr>
          <p:nvPr/>
        </p:nvSpPr>
        <p:spPr>
          <a:xfrm>
            <a:off x="8942362" y="3509034"/>
            <a:ext cx="3085514" cy="608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>
                <a:solidFill>
                  <a:srgbClr val="000000"/>
                </a:solidFill>
                <a:latin typeface="Bell MT" panose="02020503060305020303" pitchFamily="18" charset="0"/>
              </a:rPr>
              <a:t>c. </a:t>
            </a:r>
            <a:r>
              <a:rPr lang="en-US" sz="3600" i="1" kern="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Servo motor</a:t>
            </a:r>
            <a:endParaRPr lang="en-US" sz="3600" i="1" dirty="0">
              <a:latin typeface="Bell MT" panose="02020503060305020303" pitchFamily="18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547B57F-2D66-F946-2EA9-FA2CCA774E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521" y="4307547"/>
            <a:ext cx="2850591" cy="1632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AE63997-FB4E-AE26-BCDA-115A3B4F5B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0075" y="4117120"/>
            <a:ext cx="2319748" cy="17867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4573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0615B98-11B8-487A-8611-CE91B7A59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6180" y="457542"/>
            <a:ext cx="2319746" cy="608086"/>
          </a:xfrm>
        </p:spPr>
        <p:txBody>
          <a:bodyPr>
            <a:normAutofit/>
          </a:bodyPr>
          <a:lstStyle/>
          <a:p>
            <a:pPr marL="0" indent="0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3600" i="1" dirty="0">
                <a:solidFill>
                  <a:srgbClr val="000000"/>
                </a:solidFill>
                <a:latin typeface="Bell MT" panose="02020503060305020303" pitchFamily="18" charset="0"/>
              </a:rPr>
              <a:t>d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Bell MT" panose="02020503060305020303" pitchFamily="18" charset="0"/>
              </a:rPr>
              <a:t>. </a:t>
            </a:r>
            <a:r>
              <a:rPr lang="en-US" sz="3600" i="1" kern="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Camera</a:t>
            </a:r>
            <a:endParaRPr lang="en-US" sz="3600" i="1" dirty="0">
              <a:effectLst/>
              <a:latin typeface="Bell MT" panose="02020503060305020303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09646C5-7D1D-B3F9-75B1-EE7CD07C362A}"/>
              </a:ext>
            </a:extLst>
          </p:cNvPr>
          <p:cNvSpPr txBox="1">
            <a:spLocks/>
          </p:cNvSpPr>
          <p:nvPr/>
        </p:nvSpPr>
        <p:spPr>
          <a:xfrm>
            <a:off x="4264373" y="531520"/>
            <a:ext cx="3859073" cy="608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n-GB" sz="3600" i="1" kern="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Ultrasonic sensor</a:t>
            </a:r>
            <a:endParaRPr lang="en-US" sz="3600" i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Bell MT" panose="020205030603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i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Bell MT" panose="020205030603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3600" i="1" dirty="0">
              <a:solidFill>
                <a:schemeClr val="tx1">
                  <a:lumMod val="95000"/>
                  <a:lumOff val="5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0E0A4E7-0C26-B4A5-384C-49EC84B0A688}"/>
              </a:ext>
            </a:extLst>
          </p:cNvPr>
          <p:cNvSpPr txBox="1">
            <a:spLocks/>
          </p:cNvSpPr>
          <p:nvPr/>
        </p:nvSpPr>
        <p:spPr>
          <a:xfrm>
            <a:off x="8356429" y="510076"/>
            <a:ext cx="3648222" cy="608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>
                <a:solidFill>
                  <a:srgbClr val="000000"/>
                </a:solidFill>
                <a:latin typeface="Bell MT" panose="02020503060305020303" pitchFamily="18" charset="0"/>
              </a:rPr>
              <a:t>f. </a:t>
            </a:r>
            <a:r>
              <a:rPr lang="en-GB" sz="3600" i="1" kern="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Portable Power</a:t>
            </a:r>
            <a:endParaRPr lang="en-US" sz="3600" i="1" dirty="0">
              <a:latin typeface="Bell MT" panose="02020503060305020303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3A9B19-9673-E929-FC9E-10D3AB5D52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855" y="1276643"/>
            <a:ext cx="18288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8994ACB-F4AE-30BE-E1E0-634FFCDA8E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221531" y="411542"/>
            <a:ext cx="1698162" cy="342836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8F5A288-A857-6E4E-00A9-45AF7CB6F1B2}"/>
              </a:ext>
            </a:extLst>
          </p:cNvPr>
          <p:cNvSpPr txBox="1">
            <a:spLocks/>
          </p:cNvSpPr>
          <p:nvPr/>
        </p:nvSpPr>
        <p:spPr>
          <a:xfrm>
            <a:off x="1473202" y="3596468"/>
            <a:ext cx="2842867" cy="608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>
                <a:solidFill>
                  <a:srgbClr val="000000"/>
                </a:solidFill>
                <a:latin typeface="Bell MT" panose="02020503060305020303" pitchFamily="18" charset="0"/>
              </a:rPr>
              <a:t>g. </a:t>
            </a:r>
            <a:r>
              <a:rPr lang="en-US" sz="3600" i="1" kern="0" dirty="0">
                <a:solidFill>
                  <a:srgbClr val="000000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Flex sensor</a:t>
            </a:r>
            <a:endParaRPr lang="en-US" sz="3600" i="1" dirty="0">
              <a:latin typeface="Bell MT" panose="02020503060305020303" pitchFamily="18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0DA5A94-A444-8530-A667-3B22808038AC}"/>
              </a:ext>
            </a:extLst>
          </p:cNvPr>
          <p:cNvSpPr txBox="1">
            <a:spLocks/>
          </p:cNvSpPr>
          <p:nvPr/>
        </p:nvSpPr>
        <p:spPr>
          <a:xfrm>
            <a:off x="4935751" y="3649002"/>
            <a:ext cx="2598454" cy="608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US" sz="3600" i="1" dirty="0">
                <a:latin typeface="Bell MT" panose="02020503060305020303" pitchFamily="18" charset="0"/>
              </a:rPr>
              <a:t>H-Bridge</a:t>
            </a:r>
            <a:endParaRPr lang="en-US" sz="3600" i="1" dirty="0">
              <a:solidFill>
                <a:schemeClr val="tx1">
                  <a:lumMod val="95000"/>
                  <a:lumOff val="5000"/>
                </a:schemeClr>
              </a:solidFill>
              <a:latin typeface="Bell MT" panose="02020503060305020303" pitchFamily="18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D3A8A19-EB92-840B-2871-F8E30C0056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1949" y="4382674"/>
            <a:ext cx="2305372" cy="152421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1157CBA-A068-3ABC-36A0-38BE8758C3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1484" y="4204555"/>
            <a:ext cx="2426988" cy="1880453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5F8824E-A0DB-0AFD-CB1F-20A5BB6165CD}"/>
              </a:ext>
            </a:extLst>
          </p:cNvPr>
          <p:cNvSpPr txBox="1">
            <a:spLocks/>
          </p:cNvSpPr>
          <p:nvPr/>
        </p:nvSpPr>
        <p:spPr>
          <a:xfrm>
            <a:off x="8660472" y="3649002"/>
            <a:ext cx="2598454" cy="608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600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H</a:t>
            </a:r>
            <a:r>
              <a:rPr lang="en-US" sz="3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andle</a:t>
            </a:r>
            <a:endParaRPr lang="en-US" sz="3600" i="1" dirty="0">
              <a:solidFill>
                <a:schemeClr val="tx1">
                  <a:lumMod val="95000"/>
                  <a:lumOff val="5000"/>
                </a:schemeClr>
              </a:solidFill>
              <a:latin typeface="Bell MT" panose="02020503060305020303" pitchFamily="18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AFDDF58-FA66-7BDC-A7BE-9ECC281C62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2038262" y="1241014"/>
            <a:ext cx="1295581" cy="173379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3D54018-00FB-4DB3-FB4C-C8976A1F1B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76397" y="4204554"/>
            <a:ext cx="2042401" cy="1934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811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F6369-5476-30EA-24E2-2529F7DFC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8713" y="239151"/>
            <a:ext cx="2791265" cy="6611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>
                <a:latin typeface="Bell MT" panose="02020503060305020303" pitchFamily="18" charset="0"/>
              </a:rPr>
              <a:t>2. </a:t>
            </a:r>
            <a:r>
              <a:rPr lang="en-GB" sz="4000" kern="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Software:</a:t>
            </a:r>
            <a:r>
              <a:rPr lang="en-US" sz="4000" dirty="0">
                <a:latin typeface="Bell MT" panose="02020503060305020303" pitchFamily="18" charset="0"/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5C66232-6459-B23B-1183-FD84388320E4}"/>
              </a:ext>
            </a:extLst>
          </p:cNvPr>
          <p:cNvSpPr txBox="1">
            <a:spLocks/>
          </p:cNvSpPr>
          <p:nvPr/>
        </p:nvSpPr>
        <p:spPr>
          <a:xfrm>
            <a:off x="1868713" y="1235613"/>
            <a:ext cx="8639630" cy="47442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600" kern="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Arduino code</a:t>
            </a:r>
            <a:r>
              <a:rPr lang="en-GB" sz="3600" kern="0" dirty="0">
                <a:effectLst/>
                <a:latin typeface="Bell MT" panose="02020503060305020303" pitchFamily="18" charset="0"/>
                <a:ea typeface="Times New Roman" panose="02020603050405020304" pitchFamily="18" charset="0"/>
              </a:rPr>
              <a:t> </a:t>
            </a:r>
            <a:r>
              <a:rPr lang="en-US" sz="3600" kern="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IDE:</a:t>
            </a:r>
            <a:r>
              <a:rPr lang="ar-SA" sz="3600" kern="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600" kern="0" dirty="0">
                <a:effectLst/>
                <a:latin typeface="Bell MT" panose="020205030603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Libraries:</a:t>
            </a:r>
          </a:p>
          <a:p>
            <a:r>
              <a:rPr lang="en-US" sz="2400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#include &lt;</a:t>
            </a:r>
            <a:r>
              <a:rPr lang="en-US" sz="2400" b="0" i="0" dirty="0" err="1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AsyncTCP.h</a:t>
            </a:r>
            <a:r>
              <a:rPr lang="en-US" sz="2400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&gt; </a:t>
            </a:r>
          </a:p>
          <a:p>
            <a:r>
              <a:rPr lang="en-US" sz="2400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#include &lt;</a:t>
            </a:r>
            <a:r>
              <a:rPr lang="en-US" sz="2400" b="0" i="0" dirty="0" err="1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ESPAsyncWebServer.h</a:t>
            </a:r>
            <a:r>
              <a:rPr lang="en-US" sz="2400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&gt;</a:t>
            </a:r>
          </a:p>
          <a:p>
            <a:r>
              <a:rPr lang="en-US" sz="2400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#include "</a:t>
            </a:r>
            <a:r>
              <a:rPr lang="en-US" sz="2400" b="0" i="0" dirty="0" err="1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esp_camera.h</a:t>
            </a:r>
            <a:r>
              <a:rPr lang="en-US" sz="2400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“</a:t>
            </a:r>
            <a:endParaRPr lang="en-US" sz="2400" dirty="0">
              <a:solidFill>
                <a:srgbClr val="050505"/>
              </a:solidFill>
              <a:latin typeface="Segoe UI Historic" panose="020B0502040204020203" pitchFamily="34" charset="0"/>
            </a:endParaRPr>
          </a:p>
          <a:p>
            <a:r>
              <a:rPr lang="en-US" sz="2400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#include "I2Cdev.h“</a:t>
            </a:r>
          </a:p>
          <a:p>
            <a:r>
              <a:rPr lang="en-US" sz="2400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#include "MPU6050_6Axis_MotionApps20.h“</a:t>
            </a:r>
          </a:p>
          <a:p>
            <a:r>
              <a:rPr lang="en-US" sz="2400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#include &lt;</a:t>
            </a:r>
            <a:r>
              <a:rPr lang="en-US" sz="2400" b="0" i="0" dirty="0" err="1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esp_now.h</a:t>
            </a:r>
            <a:r>
              <a:rPr lang="en-US" sz="2400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&gt; </a:t>
            </a:r>
          </a:p>
          <a:p>
            <a:r>
              <a:rPr lang="en-US" sz="2400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#include &lt;</a:t>
            </a:r>
            <a:r>
              <a:rPr lang="en-US" sz="2400" b="0" i="0" dirty="0" err="1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WiFi.h</a:t>
            </a:r>
            <a:r>
              <a:rPr lang="en-US" sz="2400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&gt;</a:t>
            </a:r>
          </a:p>
          <a:p>
            <a:r>
              <a:rPr lang="en-US" sz="2400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#include &lt;ESP32Servo.h&gt;</a:t>
            </a:r>
            <a:endParaRPr lang="en-US" sz="3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997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ED63C-3178-578D-586E-3D6911D5D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2803" y="83170"/>
            <a:ext cx="8827922" cy="1200442"/>
          </a:xfrm>
        </p:spPr>
        <p:txBody>
          <a:bodyPr>
            <a:normAutofit/>
          </a:bodyPr>
          <a:lstStyle/>
          <a:p>
            <a:pPr algn="ctr"/>
            <a:r>
              <a:rPr lang="en-US" sz="5000" dirty="0">
                <a:latin typeface="Bell MT" panose="02020503060305020303" pitchFamily="18" charset="0"/>
              </a:rPr>
              <a:t>How it works.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144A87-46B7-66A7-2FF8-E97396FC6E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505" y="1639146"/>
            <a:ext cx="2381582" cy="20195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3AA5D6-98DC-4048-B35F-18AF10DA6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7406" y="1578077"/>
            <a:ext cx="2410161" cy="20005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1BD556-7C78-F704-C391-02B641AD5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1886" y="1482096"/>
            <a:ext cx="2372056" cy="20386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CC4DB8-EA62-EBEE-41AB-CD94193FCE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1059" y="4356586"/>
            <a:ext cx="2286319" cy="20100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C485683-C765-6DC1-B5D3-B2B3741A99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7739" y="4370876"/>
            <a:ext cx="2267266" cy="201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264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2C045-5CAF-A45F-20DF-071B82EA8D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1585" y="633047"/>
            <a:ext cx="10515600" cy="50503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000" dirty="0">
                <a:latin typeface="Bell MT" panose="02020503060305020303" pitchFamily="18" charset="0"/>
              </a:rPr>
              <a:t>The transmitter part: </a:t>
            </a:r>
          </a:p>
          <a:p>
            <a:r>
              <a:rPr lang="en-US" sz="3600" dirty="0">
                <a:latin typeface="Bell MT" panose="02020503060305020303" pitchFamily="18" charset="0"/>
              </a:rPr>
              <a:t> Determine the hand gesture. </a:t>
            </a:r>
          </a:p>
          <a:p>
            <a:r>
              <a:rPr lang="en-US" sz="3600" dirty="0">
                <a:latin typeface="Bell MT" panose="02020503060305020303" pitchFamily="18" charset="0"/>
              </a:rPr>
              <a:t>Get and process X ,Y coordinates from the mpu6050, and value of flex sensor.</a:t>
            </a:r>
          </a:p>
          <a:p>
            <a:r>
              <a:rPr lang="en-US" sz="3600" dirty="0">
                <a:latin typeface="Bell MT" panose="02020503060305020303" pitchFamily="18" charset="0"/>
              </a:rPr>
              <a:t>Pass this data serially to ESP-32.</a:t>
            </a:r>
          </a:p>
          <a:p>
            <a:r>
              <a:rPr lang="en-US" sz="3600" dirty="0">
                <a:latin typeface="Bell MT" panose="02020503060305020303" pitchFamily="18" charset="0"/>
              </a:rPr>
              <a:t>Send all data from ESP-32</a:t>
            </a:r>
            <a:r>
              <a:rPr lang="ar-SA" sz="3600" dirty="0">
                <a:latin typeface="Bell MT" panose="02020503060305020303" pitchFamily="18" charset="0"/>
              </a:rPr>
              <a:t> </a:t>
            </a:r>
            <a:r>
              <a:rPr lang="en-US" sz="3600" dirty="0">
                <a:latin typeface="Bell MT" panose="02020503060305020303" pitchFamily="18" charset="0"/>
              </a:rPr>
              <a:t>transmitter over </a:t>
            </a:r>
            <a:r>
              <a:rPr lang="en-US" sz="3200" dirty="0">
                <a:latin typeface="Bell MT" panose="02020503060305020303" pitchFamily="18" charset="0"/>
              </a:rPr>
              <a:t>WI-FI</a:t>
            </a:r>
            <a:r>
              <a:rPr lang="en-US" sz="3600" dirty="0">
                <a:latin typeface="Bell MT" panose="02020503060305020303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86024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215</TotalTime>
  <Words>373</Words>
  <Application>Microsoft Office PowerPoint</Application>
  <PresentationFormat>Widescreen</PresentationFormat>
  <Paragraphs>58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Bell MT</vt:lpstr>
      <vt:lpstr>Corbel</vt:lpstr>
      <vt:lpstr>Segoe UI Historic</vt:lpstr>
      <vt:lpstr>Parallax</vt:lpstr>
      <vt:lpstr>PowerPoint Presentation</vt:lpstr>
      <vt:lpstr>OUTLINE: </vt:lpstr>
      <vt:lpstr>What is Gesture control car</vt:lpstr>
      <vt:lpstr>Uses of Gesture control car:</vt:lpstr>
      <vt:lpstr>Technical choices:</vt:lpstr>
      <vt:lpstr>PowerPoint Presentation</vt:lpstr>
      <vt:lpstr>PowerPoint Presentation</vt:lpstr>
      <vt:lpstr>How it works.</vt:lpstr>
      <vt:lpstr>PowerPoint Presentation</vt:lpstr>
      <vt:lpstr>PowerPoint Presentation</vt:lpstr>
      <vt:lpstr>Challenges:</vt:lpstr>
      <vt:lpstr>Future work: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MOSTAFA</dc:creator>
  <cp:lastModifiedBy>MOSTAFA</cp:lastModifiedBy>
  <cp:revision>31</cp:revision>
  <dcterms:created xsi:type="dcterms:W3CDTF">2023-06-02T14:40:11Z</dcterms:created>
  <dcterms:modified xsi:type="dcterms:W3CDTF">2023-06-02T19:51:57Z</dcterms:modified>
</cp:coreProperties>
</file>