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67" r:id="rId15"/>
    <p:sldId id="268" r:id="rId16"/>
    <p:sldId id="269" r:id="rId17"/>
    <p:sldId id="273" r:id="rId18"/>
    <p:sldId id="274" r:id="rId19"/>
    <p:sldId id="275" r:id="rId20"/>
    <p:sldId id="276" r:id="rId21"/>
    <p:sldId id="270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1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52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1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2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6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5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7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2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47A0A-6C22-43E0-ADAB-F07E6EF37C3F}" type="datetimeFigureOut">
              <a:rPr lang="en-US" smtClean="0"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EF317-C610-4F97-86E9-A0EDE3983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6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BET Center\Dropbox\ABET center\ABET center logo.bmp"/>
          <p:cNvPicPr/>
          <p:nvPr/>
        </p:nvPicPr>
        <p:blipFill>
          <a:blip r:embed="rId2" cstate="print"/>
          <a:srcRect r="69542" b="4504"/>
          <a:stretch>
            <a:fillRect/>
          </a:stretch>
        </p:blipFill>
        <p:spPr bwMode="auto">
          <a:xfrm>
            <a:off x="4051910" y="1922710"/>
            <a:ext cx="117665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618144" y="3444371"/>
            <a:ext cx="4044184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Remote Controlled Submarine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4236" y="4312083"/>
            <a:ext cx="4572000" cy="19187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Osama </a:t>
            </a: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Naji</a:t>
            </a: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Abu-Omar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Hakam</a:t>
            </a: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Marwan </a:t>
            </a: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Risheh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Supervisor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Dr. </a:t>
            </a: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Luai</a:t>
            </a: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Malhis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5999" y="947067"/>
            <a:ext cx="4572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An-</a:t>
            </a:r>
            <a:r>
              <a:rPr lang="en-US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Najah</a:t>
            </a: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National University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Computer Engineering Department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066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Microcontroller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Arduino Uno R3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720" y="2607328"/>
            <a:ext cx="5868537" cy="303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062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Diagram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20" y="1825625"/>
            <a:ext cx="6957359" cy="4351338"/>
          </a:xfrm>
        </p:spPr>
      </p:pic>
    </p:spTree>
    <p:extLst>
      <p:ext uri="{BB962C8B-B14F-4D97-AF65-F5344CB8AC3E}">
        <p14:creationId xmlns:p14="http://schemas.microsoft.com/office/powerpoint/2010/main" val="4137704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Messages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966513"/>
              </p:ext>
            </p:extLst>
          </p:nvPr>
        </p:nvGraphicFramePr>
        <p:xfrm>
          <a:off x="843210" y="1837430"/>
          <a:ext cx="7448042" cy="3989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1711"/>
                <a:gridCol w="1791513"/>
                <a:gridCol w="1862409"/>
                <a:gridCol w="1862409"/>
              </a:tblGrid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UI Command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event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String command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Notes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up arrow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Press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F,1,SPEED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Thrust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Up arrow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Release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F,0,SPEED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Thrust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Down arrow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Press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B,1,SPEED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Thrust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Down arrow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Release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B,0,SPEED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Thrust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Left arrow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Press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R,1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Left arrow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Release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R,0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Right arrow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Press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L,1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Right arrow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Release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L,0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No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Press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D,1,DSPEED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Diving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Release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D,0,DSPEED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Diving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Press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S,1,DSPEED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Diving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Release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S,0,DSPEED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Diving speed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Click – toggle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O,1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On/off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OFF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Click – toggle 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O,0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On/off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H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Click – toggle 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H,1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Hold or Auto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  <a:tr h="2346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H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Click – toggle 2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H,0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Hold or Auto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6031" marR="8603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334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Operation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757" y="1307496"/>
            <a:ext cx="7332917" cy="550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371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Remote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Build an </a:t>
            </a:r>
            <a:r>
              <a:rPr lang="en-US" dirty="0" smtClean="0">
                <a:solidFill>
                  <a:srgbClr val="00B050"/>
                </a:solidFill>
              </a:rPr>
              <a:t>Android application </a:t>
            </a:r>
            <a:r>
              <a:rPr lang="en-US" dirty="0" smtClean="0"/>
              <a:t>as a remote control for the submarine.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451" y="2688608"/>
            <a:ext cx="3742899" cy="374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666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Remote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056" y="134928"/>
            <a:ext cx="3182374" cy="665957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544" y="1690689"/>
            <a:ext cx="3047619" cy="4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492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Non-stationary water </a:t>
            </a:r>
            <a:r>
              <a:rPr lang="en-US" dirty="0" smtClean="0"/>
              <a:t>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Submarine gets HOLD POSITION command</a:t>
            </a:r>
          </a:p>
          <a:p>
            <a:r>
              <a:rPr lang="en-US" dirty="0" smtClean="0"/>
              <a:t>Water streams push the body</a:t>
            </a:r>
          </a:p>
          <a:p>
            <a:r>
              <a:rPr lang="en-US" dirty="0" smtClean="0"/>
              <a:t>Accelerations (forces) are detected</a:t>
            </a:r>
          </a:p>
          <a:p>
            <a:r>
              <a:rPr lang="en-US" dirty="0" smtClean="0"/>
              <a:t>The submarine responds by pushing to the opposite direction of the water stream</a:t>
            </a:r>
          </a:p>
          <a:p>
            <a:r>
              <a:rPr lang="en-US" dirty="0" smtClean="0"/>
              <a:t>Returns to it’s initial position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0148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Non-stationary water </a:t>
            </a:r>
            <a:r>
              <a:rPr lang="en-US" dirty="0" smtClean="0"/>
              <a:t>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an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Accelerometer </a:t>
            </a:r>
            <a:r>
              <a:rPr lang="en-US" dirty="0" smtClean="0"/>
              <a:t>sensor</a:t>
            </a:r>
          </a:p>
          <a:p>
            <a:r>
              <a:rPr lang="en-US" dirty="0" smtClean="0"/>
              <a:t>It detects Accelerations applied to the submarine</a:t>
            </a:r>
          </a:p>
          <a:p>
            <a:r>
              <a:rPr lang="en-US" dirty="0" smtClean="0"/>
              <a:t>The ADXL335 3-axis accelerometer</a:t>
            </a:r>
          </a:p>
          <a:p>
            <a:endParaRPr lang="en-US" dirty="0" smtClean="0"/>
          </a:p>
        </p:txBody>
      </p:sp>
      <p:pic>
        <p:nvPicPr>
          <p:cNvPr id="4098" name="Picture 2" descr="sku_225179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653" y="3529013"/>
            <a:ext cx="26479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240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ustom body, better material</a:t>
            </a:r>
          </a:p>
          <a:p>
            <a:r>
              <a:rPr lang="en-US" dirty="0" smtClean="0"/>
              <a:t>Custom remote control, radio frequency operation (more range)</a:t>
            </a:r>
          </a:p>
          <a:p>
            <a:r>
              <a:rPr lang="en-US" dirty="0" smtClean="0"/>
              <a:t>Brushless Motors</a:t>
            </a:r>
          </a:p>
          <a:p>
            <a:r>
              <a:rPr lang="en-US" dirty="0" smtClean="0"/>
              <a:t>Smaller components (smaller whole size)</a:t>
            </a:r>
          </a:p>
          <a:p>
            <a:r>
              <a:rPr lang="en-US" dirty="0" smtClean="0"/>
              <a:t>Special water propellers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183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Grabber arm (for other types of games)</a:t>
            </a:r>
          </a:p>
          <a:p>
            <a:r>
              <a:rPr lang="en-US" dirty="0" smtClean="0"/>
              <a:t>Auto obstacle avoidance (protection from crashes)</a:t>
            </a:r>
          </a:p>
          <a:p>
            <a:r>
              <a:rPr lang="en-US" dirty="0" smtClean="0"/>
              <a:t>Hooking up other sensors, an off line camera.</a:t>
            </a:r>
          </a:p>
          <a:p>
            <a:r>
              <a:rPr lang="en-US" dirty="0" smtClean="0"/>
              <a:t>Think of others ?...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37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roject idea</a:t>
            </a:r>
          </a:p>
          <a:p>
            <a:r>
              <a:rPr lang="en-US" dirty="0" smtClean="0"/>
              <a:t>Body design</a:t>
            </a:r>
          </a:p>
          <a:p>
            <a:r>
              <a:rPr lang="en-US" dirty="0" smtClean="0"/>
              <a:t>Drivers and Wireless communication</a:t>
            </a:r>
          </a:p>
          <a:p>
            <a:r>
              <a:rPr lang="en-US" dirty="0" smtClean="0"/>
              <a:t>The microcontroller</a:t>
            </a:r>
          </a:p>
          <a:p>
            <a:r>
              <a:rPr lang="en-US" dirty="0" smtClean="0"/>
              <a:t>The remote</a:t>
            </a:r>
          </a:p>
          <a:p>
            <a:r>
              <a:rPr lang="en-US" dirty="0" smtClean="0"/>
              <a:t>Non-stationary water mode</a:t>
            </a:r>
          </a:p>
          <a:p>
            <a:r>
              <a:rPr lang="en-US" dirty="0" smtClean="0"/>
              <a:t>Demo </a:t>
            </a:r>
          </a:p>
          <a:p>
            <a:r>
              <a:rPr lang="en-US" dirty="0" smtClean="0"/>
              <a:t>Conclusions and future work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9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Submarine operation in static water tested and worked as expected with acceptable results.</a:t>
            </a:r>
          </a:p>
          <a:p>
            <a:r>
              <a:rPr lang="en-US" dirty="0" smtClean="0"/>
              <a:t>Accelerometer is barely accurate enough to detect water streams in water</a:t>
            </a:r>
          </a:p>
          <a:p>
            <a:r>
              <a:rPr lang="en-US" dirty="0" smtClean="0"/>
              <a:t>in the final testing stage, water (moisture) leaked into the components and some damaged, due to poor isolation.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832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Demo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08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64779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remote controlled submarine </a:t>
            </a:r>
          </a:p>
          <a:p>
            <a:r>
              <a:rPr lang="en-US" dirty="0" smtClean="0"/>
              <a:t>Mainly </a:t>
            </a:r>
            <a:r>
              <a:rPr lang="en-US" dirty="0"/>
              <a:t>built as an entertaining project for mini games </a:t>
            </a:r>
            <a:r>
              <a:rPr lang="en-US" dirty="0" smtClean="0"/>
              <a:t>underwater</a:t>
            </a:r>
          </a:p>
          <a:p>
            <a:r>
              <a:rPr lang="en-US" dirty="0" smtClean="0"/>
              <a:t>Can </a:t>
            </a:r>
            <a:r>
              <a:rPr lang="en-US" dirty="0"/>
              <a:t>moves in three dimensions</a:t>
            </a:r>
          </a:p>
          <a:p>
            <a:r>
              <a:rPr lang="en-US" dirty="0" smtClean="0"/>
              <a:t>Controlled via </a:t>
            </a:r>
            <a:r>
              <a:rPr lang="en-US" dirty="0"/>
              <a:t>a wireless </a:t>
            </a:r>
            <a:r>
              <a:rPr lang="en-US" dirty="0" smtClean="0"/>
              <a:t>connection</a:t>
            </a:r>
          </a:p>
          <a:p>
            <a:r>
              <a:rPr lang="en-US" dirty="0" smtClean="0"/>
              <a:t>Can Hold Position in </a:t>
            </a:r>
            <a:r>
              <a:rPr lang="en-US" dirty="0"/>
              <a:t>non-stationary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828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Initial submarine body: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33" y="2702722"/>
            <a:ext cx="4439526" cy="331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3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84172"/>
            <a:ext cx="7886700" cy="4351338"/>
          </a:xfrm>
        </p:spPr>
        <p:txBody>
          <a:bodyPr/>
          <a:lstStyle/>
          <a:p>
            <a:r>
              <a:rPr lang="en-US" dirty="0" smtClean="0"/>
              <a:t>The new body shape: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6" y="2141554"/>
            <a:ext cx="3868862" cy="2756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405" y="2141554"/>
            <a:ext cx="4134845" cy="275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92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7703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Considerations taken: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Size fits the components</a:t>
            </a:r>
          </a:p>
          <a:p>
            <a:r>
              <a:rPr lang="en-US" dirty="0" smtClean="0"/>
              <a:t>Light enough for motors</a:t>
            </a:r>
          </a:p>
          <a:p>
            <a:r>
              <a:rPr lang="en-US" dirty="0" smtClean="0"/>
              <a:t>Balanced in water (horizontal position)</a:t>
            </a:r>
          </a:p>
          <a:p>
            <a:r>
              <a:rPr lang="en-US" dirty="0" smtClean="0"/>
              <a:t>Directional motors give enough torque</a:t>
            </a:r>
          </a:p>
          <a:p>
            <a:r>
              <a:rPr lang="en-US" dirty="0" smtClean="0"/>
              <a:t>Protection from hitting the propellers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9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/ stall motor current draw: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899172"/>
              </p:ext>
            </p:extLst>
          </p:nvPr>
        </p:nvGraphicFramePr>
        <p:xfrm>
          <a:off x="1255595" y="2579429"/>
          <a:ext cx="6823880" cy="262036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274140"/>
                <a:gridCol w="2274870"/>
                <a:gridCol w="2274870"/>
              </a:tblGrid>
              <a:tr h="4367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Motor rating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Free (no load) mA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Stall (stopped) mA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6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M1 (Forward)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6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250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6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M3 (Up/</a:t>
                      </a:r>
                      <a:r>
                        <a:rPr lang="en-US" sz="2000" baseline="0" dirty="0" smtClean="0">
                          <a:effectLst/>
                        </a:rPr>
                        <a:t> Down</a:t>
                      </a:r>
                      <a:r>
                        <a:rPr lang="en-US" sz="2000" dirty="0" smtClean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750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6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M4 (Left/ Right)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67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225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L298N </a:t>
            </a:r>
            <a:r>
              <a:rPr lang="en-US" dirty="0"/>
              <a:t>dual h-bridge motor </a:t>
            </a:r>
            <a:r>
              <a:rPr lang="en-US" dirty="0" smtClean="0"/>
              <a:t>driver was chosen</a:t>
            </a:r>
          </a:p>
          <a:p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supply up to 4 amps of current 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ontrol in both directions</a:t>
            </a:r>
          </a:p>
          <a:p>
            <a:r>
              <a:rPr lang="en-US" dirty="0" smtClean="0"/>
              <a:t>Speed control using PWM </a:t>
            </a:r>
          </a:p>
          <a:p>
            <a:endParaRPr lang="en-US" dirty="0"/>
          </a:p>
        </p:txBody>
      </p:sp>
      <p:pic>
        <p:nvPicPr>
          <p:cNvPr id="2050" name="Picture 2" descr="L298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54" y="3374173"/>
            <a:ext cx="2746090" cy="248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7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Controller communicates via </a:t>
            </a:r>
            <a:r>
              <a:rPr lang="en-US" dirty="0" smtClean="0">
                <a:solidFill>
                  <a:srgbClr val="0070C0"/>
                </a:solidFill>
              </a:rPr>
              <a:t>Bluetooth</a:t>
            </a:r>
          </a:p>
          <a:p>
            <a:r>
              <a:rPr lang="en-US" dirty="0" smtClean="0"/>
              <a:t>fits the requirements of the project</a:t>
            </a:r>
          </a:p>
          <a:p>
            <a:pPr lvl="1"/>
            <a:r>
              <a:rPr lang="en-US" dirty="0" smtClean="0"/>
              <a:t>Short distance controlling</a:t>
            </a:r>
          </a:p>
          <a:p>
            <a:pPr lvl="1"/>
            <a:r>
              <a:rPr lang="en-US" dirty="0" smtClean="0"/>
              <a:t>Easy to implement (less time)</a:t>
            </a:r>
          </a:p>
          <a:p>
            <a:pPr lvl="1"/>
            <a:r>
              <a:rPr lang="en-US" dirty="0" smtClean="0"/>
              <a:t>BT module is available and relatively cheap</a:t>
            </a:r>
          </a:p>
          <a:p>
            <a:pPr lvl="1"/>
            <a:r>
              <a:rPr lang="en-US" dirty="0" smtClean="0"/>
              <a:t>Control using an application (any phone) 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 descr="C:\Users\Osama\AppData\Local\Microsoft\Windows\INetCache\Content.Word\VUPN5926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811" y="4350810"/>
            <a:ext cx="2182304" cy="19610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7016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531</Words>
  <Application>Microsoft Office PowerPoint</Application>
  <PresentationFormat>On-screen Show (4:3)</PresentationFormat>
  <Paragraphs>172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Overview</vt:lpstr>
      <vt:lpstr>Project idea</vt:lpstr>
      <vt:lpstr>Body Design</vt:lpstr>
      <vt:lpstr>PowerPoint Presentation</vt:lpstr>
      <vt:lpstr>PowerPoint Presentation</vt:lpstr>
      <vt:lpstr>Motor drivers</vt:lpstr>
      <vt:lpstr>Choosing the Driver</vt:lpstr>
      <vt:lpstr>Wireless Control</vt:lpstr>
      <vt:lpstr>The Microcontroller</vt:lpstr>
      <vt:lpstr>Block Diagram</vt:lpstr>
      <vt:lpstr>Command Messages</vt:lpstr>
      <vt:lpstr>Controller Operation</vt:lpstr>
      <vt:lpstr>The Remote</vt:lpstr>
      <vt:lpstr>The Remote</vt:lpstr>
      <vt:lpstr>Non-stationary water mode</vt:lpstr>
      <vt:lpstr>Non-stationary water mode</vt:lpstr>
      <vt:lpstr>Enhancements </vt:lpstr>
      <vt:lpstr>Future work</vt:lpstr>
      <vt:lpstr>Conclusion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Osama Abuomar</dc:creator>
  <cp:lastModifiedBy>Osama Abuomar</cp:lastModifiedBy>
  <cp:revision>25</cp:revision>
  <dcterms:created xsi:type="dcterms:W3CDTF">2015-05-13T09:29:49Z</dcterms:created>
  <dcterms:modified xsi:type="dcterms:W3CDTF">2015-05-13T15:12:01Z</dcterms:modified>
</cp:coreProperties>
</file>