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56" r:id="rId2"/>
    <p:sldId id="258" r:id="rId3"/>
    <p:sldId id="278" r:id="rId4"/>
    <p:sldId id="277" r:id="rId5"/>
    <p:sldId id="280" r:id="rId6"/>
    <p:sldId id="281" r:id="rId7"/>
    <p:sldId id="289" r:id="rId8"/>
    <p:sldId id="282" r:id="rId9"/>
    <p:sldId id="283" r:id="rId10"/>
    <p:sldId id="260" r:id="rId11"/>
    <p:sldId id="279" r:id="rId12"/>
    <p:sldId id="261" r:id="rId13"/>
    <p:sldId id="285" r:id="rId14"/>
    <p:sldId id="262" r:id="rId15"/>
    <p:sldId id="284" r:id="rId16"/>
    <p:sldId id="259" r:id="rId17"/>
    <p:sldId id="272" r:id="rId18"/>
    <p:sldId id="264" r:id="rId19"/>
    <p:sldId id="265" r:id="rId20"/>
    <p:sldId id="266" r:id="rId21"/>
    <p:sldId id="268" r:id="rId22"/>
    <p:sldId id="271" r:id="rId23"/>
    <p:sldId id="273" r:id="rId24"/>
    <p:sldId id="274" r:id="rId25"/>
    <p:sldId id="275" r:id="rId26"/>
    <p:sldId id="276" r:id="rId27"/>
    <p:sldId id="286" r:id="rId28"/>
    <p:sldId id="287" r:id="rId29"/>
    <p:sldId id="28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2115" autoAdjust="0"/>
  </p:normalViewPr>
  <p:slideViewPr>
    <p:cSldViewPr>
      <p:cViewPr>
        <p:scale>
          <a:sx n="68" d="100"/>
          <a:sy n="68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48436C-BEDE-4D9F-92C8-38B47009DA45}" type="doc">
      <dgm:prSet loTypeId="urn:microsoft.com/office/officeart/2005/8/layout/p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639BCB1E-5361-4C3E-8847-D4D9A16713D3}">
      <dgm:prSet phldrT="[نص]"/>
      <dgm:spPr/>
      <dgm:t>
        <a:bodyPr/>
        <a:lstStyle/>
        <a:p>
          <a:pPr rtl="1"/>
          <a:r>
            <a:rPr lang="en-US" dirty="0" smtClean="0"/>
            <a:t>Basement wall décor </a:t>
          </a:r>
          <a:endParaRPr lang="ar-JO" dirty="0"/>
        </a:p>
      </dgm:t>
    </dgm:pt>
    <dgm:pt modelId="{50CBA485-4DB9-40E8-BAD7-C88E94BC0EBF}" type="parTrans" cxnId="{A6A71EC0-5148-4777-B7CF-13341B556011}">
      <dgm:prSet/>
      <dgm:spPr/>
      <dgm:t>
        <a:bodyPr/>
        <a:lstStyle/>
        <a:p>
          <a:pPr rtl="1"/>
          <a:endParaRPr lang="ar-JO"/>
        </a:p>
      </dgm:t>
    </dgm:pt>
    <dgm:pt modelId="{20690F98-2362-44CA-888E-84760351AC00}" type="sibTrans" cxnId="{A6A71EC0-5148-4777-B7CF-13341B556011}">
      <dgm:prSet/>
      <dgm:spPr/>
      <dgm:t>
        <a:bodyPr/>
        <a:lstStyle/>
        <a:p>
          <a:pPr rtl="1"/>
          <a:endParaRPr lang="ar-JO"/>
        </a:p>
      </dgm:t>
    </dgm:pt>
    <dgm:pt modelId="{8B0FF1E6-964E-49B2-9753-91C95735847A}">
      <dgm:prSet phldrT="[نص]"/>
      <dgm:spPr/>
      <dgm:t>
        <a:bodyPr/>
        <a:lstStyle/>
        <a:p>
          <a:pPr rtl="1"/>
          <a:r>
            <a:rPr lang="en-US" dirty="0" smtClean="0"/>
            <a:t>Club </a:t>
          </a:r>
          <a:r>
            <a:rPr lang="en-US" dirty="0" smtClean="0"/>
            <a:t>/wedding </a:t>
          </a:r>
          <a:r>
            <a:rPr lang="en-US" dirty="0" smtClean="0"/>
            <a:t>rooms </a:t>
          </a:r>
          <a:endParaRPr lang="ar-JO" dirty="0"/>
        </a:p>
      </dgm:t>
    </dgm:pt>
    <dgm:pt modelId="{218B201F-BDFA-49B2-B6B8-A5B5E44F2324}" type="parTrans" cxnId="{6CF348CA-F454-472D-B59B-584CE5C3E174}">
      <dgm:prSet/>
      <dgm:spPr/>
      <dgm:t>
        <a:bodyPr/>
        <a:lstStyle/>
        <a:p>
          <a:pPr rtl="1"/>
          <a:endParaRPr lang="ar-JO"/>
        </a:p>
      </dgm:t>
    </dgm:pt>
    <dgm:pt modelId="{B6AA4C17-2CF2-40C1-8C6C-0C51A30A6879}" type="sibTrans" cxnId="{6CF348CA-F454-472D-B59B-584CE5C3E174}">
      <dgm:prSet/>
      <dgm:spPr/>
      <dgm:t>
        <a:bodyPr/>
        <a:lstStyle/>
        <a:p>
          <a:pPr rtl="1"/>
          <a:endParaRPr lang="ar-JO"/>
        </a:p>
      </dgm:t>
    </dgm:pt>
    <dgm:pt modelId="{FAE5D3D5-22E3-421C-AFF3-8CB2D8362E69}">
      <dgm:prSet phldrT="[نص]"/>
      <dgm:spPr/>
      <dgm:t>
        <a:bodyPr/>
        <a:lstStyle/>
        <a:p>
          <a:pPr rtl="1"/>
          <a:r>
            <a:rPr lang="en-US" dirty="0" smtClean="0"/>
            <a:t>Living room coffee tables </a:t>
          </a:r>
          <a:endParaRPr lang="ar-JO" dirty="0"/>
        </a:p>
      </dgm:t>
    </dgm:pt>
    <dgm:pt modelId="{FAC625F9-437A-4C71-8177-FFAD662F985B}" type="parTrans" cxnId="{A50F5C65-B636-458B-8FDF-9D9FA940C17C}">
      <dgm:prSet/>
      <dgm:spPr/>
      <dgm:t>
        <a:bodyPr/>
        <a:lstStyle/>
        <a:p>
          <a:pPr rtl="1"/>
          <a:endParaRPr lang="ar-JO"/>
        </a:p>
      </dgm:t>
    </dgm:pt>
    <dgm:pt modelId="{22CA4909-D4F1-4E5C-BF23-177BF64EC7F3}" type="sibTrans" cxnId="{A50F5C65-B636-458B-8FDF-9D9FA940C17C}">
      <dgm:prSet/>
      <dgm:spPr/>
      <dgm:t>
        <a:bodyPr/>
        <a:lstStyle/>
        <a:p>
          <a:pPr rtl="1"/>
          <a:endParaRPr lang="ar-JO"/>
        </a:p>
      </dgm:t>
    </dgm:pt>
    <dgm:pt modelId="{54A07680-7D22-4E76-8349-79DC0251C498}">
      <dgm:prSet phldrT="[نص]"/>
      <dgm:spPr/>
      <dgm:t>
        <a:bodyPr/>
        <a:lstStyle/>
        <a:p>
          <a:pPr rtl="1"/>
          <a:r>
            <a:rPr lang="en-US" dirty="0" smtClean="0"/>
            <a:t>Dorm rooms</a:t>
          </a:r>
          <a:endParaRPr lang="ar-JO" dirty="0"/>
        </a:p>
      </dgm:t>
    </dgm:pt>
    <dgm:pt modelId="{4CC6726E-452F-421E-91BC-969A6FA3C79F}" type="parTrans" cxnId="{77C3B5B2-5349-4769-AB74-C12DAB950310}">
      <dgm:prSet/>
      <dgm:spPr/>
      <dgm:t>
        <a:bodyPr/>
        <a:lstStyle/>
        <a:p>
          <a:pPr rtl="1"/>
          <a:endParaRPr lang="ar-JO"/>
        </a:p>
      </dgm:t>
    </dgm:pt>
    <dgm:pt modelId="{74B0E11E-E809-4930-BCF5-7E2E88FDAD32}" type="sibTrans" cxnId="{77C3B5B2-5349-4769-AB74-C12DAB950310}">
      <dgm:prSet/>
      <dgm:spPr/>
      <dgm:t>
        <a:bodyPr/>
        <a:lstStyle/>
        <a:p>
          <a:pPr rtl="1"/>
          <a:endParaRPr lang="ar-JO"/>
        </a:p>
      </dgm:t>
    </dgm:pt>
    <dgm:pt modelId="{9D197BF1-52DE-4254-9804-5613C3913EE1}" type="pres">
      <dgm:prSet presAssocID="{1F48436C-BEDE-4D9F-92C8-38B47009DA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FD8ED1FB-A44C-4E5C-AE18-D7AF527336B2}" type="pres">
      <dgm:prSet presAssocID="{639BCB1E-5361-4C3E-8847-D4D9A16713D3}" presName="compNode" presStyleCnt="0"/>
      <dgm:spPr/>
    </dgm:pt>
    <dgm:pt modelId="{CEC3AE0A-3D30-41B1-91AA-EB26D3440A47}" type="pres">
      <dgm:prSet presAssocID="{639BCB1E-5361-4C3E-8847-D4D9A16713D3}" presName="pictRect" presStyleLbl="node1" presStyleIdx="0" presStyleCnt="4" custScaleY="146520" custLinFactNeighborX="3775" custLinFactNeighborY="817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3470DD1-B7F7-46F0-8C4E-97C6FB913EE5}" type="pres">
      <dgm:prSet presAssocID="{639BCB1E-5361-4C3E-8847-D4D9A16713D3}" presName="textRect" presStyleLbl="revTx" presStyleIdx="0" presStyleCnt="4" custScaleY="121587" custLinFactY="8544" custLinFactNeighborX="-210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9EAB93D-B466-4CA2-BA2D-24A253317C69}" type="pres">
      <dgm:prSet presAssocID="{20690F98-2362-44CA-888E-84760351AC00}" presName="sibTrans" presStyleLbl="sibTrans2D1" presStyleIdx="0" presStyleCnt="0"/>
      <dgm:spPr/>
      <dgm:t>
        <a:bodyPr/>
        <a:lstStyle/>
        <a:p>
          <a:pPr rtl="1"/>
          <a:endParaRPr lang="ar-JO"/>
        </a:p>
      </dgm:t>
    </dgm:pt>
    <dgm:pt modelId="{5C49FBA4-B0E0-43CD-84C9-DFB460D7BE75}" type="pres">
      <dgm:prSet presAssocID="{8B0FF1E6-964E-49B2-9753-91C95735847A}" presName="compNode" presStyleCnt="0"/>
      <dgm:spPr/>
    </dgm:pt>
    <dgm:pt modelId="{7A036424-75B3-48C6-8ABD-543B612AF604}" type="pres">
      <dgm:prSet presAssocID="{8B0FF1E6-964E-49B2-9753-91C95735847A}" presName="pictRect" presStyleLbl="node1" presStyleIdx="1" presStyleCnt="4" custScaleY="144747" custLinFactNeighborX="1379" custLinFactNeighborY="-3276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9899EF6-6E4B-4965-9482-BEAC9BA8678C}" type="pres">
      <dgm:prSet presAssocID="{8B0FF1E6-964E-49B2-9753-91C95735847A}" presName="textRect" presStyleLbl="revTx" presStyleIdx="1" presStyleCnt="4" custScaleX="137325" custScaleY="183328" custLinFactNeighborX="1379" custLinFactNeighborY="6443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CC6F090-72B9-4AD1-9BAC-7F75F9D189F5}" type="pres">
      <dgm:prSet presAssocID="{B6AA4C17-2CF2-40C1-8C6C-0C51A30A6879}" presName="sibTrans" presStyleLbl="sibTrans2D1" presStyleIdx="0" presStyleCnt="0"/>
      <dgm:spPr/>
      <dgm:t>
        <a:bodyPr/>
        <a:lstStyle/>
        <a:p>
          <a:pPr rtl="1"/>
          <a:endParaRPr lang="ar-JO"/>
        </a:p>
      </dgm:t>
    </dgm:pt>
    <dgm:pt modelId="{86E384C8-61FC-432F-B57C-768F03B67E18}" type="pres">
      <dgm:prSet presAssocID="{FAE5D3D5-22E3-421C-AFF3-8CB2D8362E69}" presName="compNode" presStyleCnt="0"/>
      <dgm:spPr/>
    </dgm:pt>
    <dgm:pt modelId="{6F4F964B-249B-4983-832A-28F978AFE5BE}" type="pres">
      <dgm:prSet presAssocID="{FAE5D3D5-22E3-421C-AFF3-8CB2D8362E69}" presName="pictRect" presStyleLbl="node1" presStyleIdx="2" presStyleCnt="4" custScaleY="147727" custLinFactX="6592" custLinFactNeighborX="100000" custLinFactNeighborY="-3780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A452257-2FF6-48A9-821A-4C48695B080A}" type="pres">
      <dgm:prSet presAssocID="{FAE5D3D5-22E3-421C-AFF3-8CB2D8362E69}" presName="textRect" presStyleLbl="revTx" presStyleIdx="2" presStyleCnt="4" custLinFactNeighborX="-5002" custLinFactNeighborY="86499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1E31C2A-66B0-4752-B8FC-6B4999F49495}" type="pres">
      <dgm:prSet presAssocID="{22CA4909-D4F1-4E5C-BF23-177BF64EC7F3}" presName="sibTrans" presStyleLbl="sibTrans2D1" presStyleIdx="0" presStyleCnt="0"/>
      <dgm:spPr/>
      <dgm:t>
        <a:bodyPr/>
        <a:lstStyle/>
        <a:p>
          <a:pPr rtl="1"/>
          <a:endParaRPr lang="ar-JO"/>
        </a:p>
      </dgm:t>
    </dgm:pt>
    <dgm:pt modelId="{805A4E07-B5DA-4769-A617-25DF8365FB00}" type="pres">
      <dgm:prSet presAssocID="{54A07680-7D22-4E76-8349-79DC0251C498}" presName="compNode" presStyleCnt="0"/>
      <dgm:spPr/>
    </dgm:pt>
    <dgm:pt modelId="{647566E5-0A58-4B04-AC4B-4B8417253269}" type="pres">
      <dgm:prSet presAssocID="{54A07680-7D22-4E76-8349-79DC0251C498}" presName="pictRect" presStyleLbl="node1" presStyleIdx="3" presStyleCnt="4" custScaleY="138934" custLinFactX="-11021" custLinFactNeighborX="-100000" custLinFactNeighborY="1206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CB6D96F-83E0-4500-8FF3-6BF6224DEA1D}" type="pres">
      <dgm:prSet presAssocID="{54A07680-7D22-4E76-8349-79DC0251C498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F1FB6FC1-DCAF-41B9-BCF2-1EC2AAA8419A}" type="presOf" srcId="{22CA4909-D4F1-4E5C-BF23-177BF64EC7F3}" destId="{C1E31C2A-66B0-4752-B8FC-6B4999F49495}" srcOrd="0" destOrd="0" presId="urn:microsoft.com/office/officeart/2005/8/layout/pList1"/>
    <dgm:cxn modelId="{6CF348CA-F454-472D-B59B-584CE5C3E174}" srcId="{1F48436C-BEDE-4D9F-92C8-38B47009DA45}" destId="{8B0FF1E6-964E-49B2-9753-91C95735847A}" srcOrd="1" destOrd="0" parTransId="{218B201F-BDFA-49B2-B6B8-A5B5E44F2324}" sibTransId="{B6AA4C17-2CF2-40C1-8C6C-0C51A30A6879}"/>
    <dgm:cxn modelId="{91194405-A555-4F99-BB06-A80A0DC3B358}" type="presOf" srcId="{FAE5D3D5-22E3-421C-AFF3-8CB2D8362E69}" destId="{1A452257-2FF6-48A9-821A-4C48695B080A}" srcOrd="0" destOrd="0" presId="urn:microsoft.com/office/officeart/2005/8/layout/pList1"/>
    <dgm:cxn modelId="{9F66C8AE-94D1-46E3-A955-1049F4077B16}" type="presOf" srcId="{8B0FF1E6-964E-49B2-9753-91C95735847A}" destId="{09899EF6-6E4B-4965-9482-BEAC9BA8678C}" srcOrd="0" destOrd="0" presId="urn:microsoft.com/office/officeart/2005/8/layout/pList1"/>
    <dgm:cxn modelId="{ECDD7803-5B54-4872-A4BD-3F1D74F83962}" type="presOf" srcId="{20690F98-2362-44CA-888E-84760351AC00}" destId="{29EAB93D-B466-4CA2-BA2D-24A253317C69}" srcOrd="0" destOrd="0" presId="urn:microsoft.com/office/officeart/2005/8/layout/pList1"/>
    <dgm:cxn modelId="{77C3B5B2-5349-4769-AB74-C12DAB950310}" srcId="{1F48436C-BEDE-4D9F-92C8-38B47009DA45}" destId="{54A07680-7D22-4E76-8349-79DC0251C498}" srcOrd="3" destOrd="0" parTransId="{4CC6726E-452F-421E-91BC-969A6FA3C79F}" sibTransId="{74B0E11E-E809-4930-BCF5-7E2E88FDAD32}"/>
    <dgm:cxn modelId="{0D070DC8-BDFF-4328-A955-01A872B9B236}" type="presOf" srcId="{B6AA4C17-2CF2-40C1-8C6C-0C51A30A6879}" destId="{FCC6F090-72B9-4AD1-9BAC-7F75F9D189F5}" srcOrd="0" destOrd="0" presId="urn:microsoft.com/office/officeart/2005/8/layout/pList1"/>
    <dgm:cxn modelId="{A6A71EC0-5148-4777-B7CF-13341B556011}" srcId="{1F48436C-BEDE-4D9F-92C8-38B47009DA45}" destId="{639BCB1E-5361-4C3E-8847-D4D9A16713D3}" srcOrd="0" destOrd="0" parTransId="{50CBA485-4DB9-40E8-BAD7-C88E94BC0EBF}" sibTransId="{20690F98-2362-44CA-888E-84760351AC00}"/>
    <dgm:cxn modelId="{276D26AB-E52E-4EF2-9162-116B54A6AA34}" type="presOf" srcId="{1F48436C-BEDE-4D9F-92C8-38B47009DA45}" destId="{9D197BF1-52DE-4254-9804-5613C3913EE1}" srcOrd="0" destOrd="0" presId="urn:microsoft.com/office/officeart/2005/8/layout/pList1"/>
    <dgm:cxn modelId="{B0A6A84E-6131-43A7-BB12-D129E5793F73}" type="presOf" srcId="{54A07680-7D22-4E76-8349-79DC0251C498}" destId="{3CB6D96F-83E0-4500-8FF3-6BF6224DEA1D}" srcOrd="0" destOrd="0" presId="urn:microsoft.com/office/officeart/2005/8/layout/pList1"/>
    <dgm:cxn modelId="{1CB0FD1B-3739-4421-9025-9936C4ED4E31}" type="presOf" srcId="{639BCB1E-5361-4C3E-8847-D4D9A16713D3}" destId="{53470DD1-B7F7-46F0-8C4E-97C6FB913EE5}" srcOrd="0" destOrd="0" presId="urn:microsoft.com/office/officeart/2005/8/layout/pList1"/>
    <dgm:cxn modelId="{A50F5C65-B636-458B-8FDF-9D9FA940C17C}" srcId="{1F48436C-BEDE-4D9F-92C8-38B47009DA45}" destId="{FAE5D3D5-22E3-421C-AFF3-8CB2D8362E69}" srcOrd="2" destOrd="0" parTransId="{FAC625F9-437A-4C71-8177-FFAD662F985B}" sibTransId="{22CA4909-D4F1-4E5C-BF23-177BF64EC7F3}"/>
    <dgm:cxn modelId="{897CC0EF-C251-4DA5-800F-5AF305215EDF}" type="presParOf" srcId="{9D197BF1-52DE-4254-9804-5613C3913EE1}" destId="{FD8ED1FB-A44C-4E5C-AE18-D7AF527336B2}" srcOrd="0" destOrd="0" presId="urn:microsoft.com/office/officeart/2005/8/layout/pList1"/>
    <dgm:cxn modelId="{37E1683D-D4E8-49E5-B331-C9607067CFD8}" type="presParOf" srcId="{FD8ED1FB-A44C-4E5C-AE18-D7AF527336B2}" destId="{CEC3AE0A-3D30-41B1-91AA-EB26D3440A47}" srcOrd="0" destOrd="0" presId="urn:microsoft.com/office/officeart/2005/8/layout/pList1"/>
    <dgm:cxn modelId="{FA1D1420-0157-4A53-AB73-4664E91C6E68}" type="presParOf" srcId="{FD8ED1FB-A44C-4E5C-AE18-D7AF527336B2}" destId="{53470DD1-B7F7-46F0-8C4E-97C6FB913EE5}" srcOrd="1" destOrd="0" presId="urn:microsoft.com/office/officeart/2005/8/layout/pList1"/>
    <dgm:cxn modelId="{F1752580-2B26-4BBE-8479-D68D3892A0DA}" type="presParOf" srcId="{9D197BF1-52DE-4254-9804-5613C3913EE1}" destId="{29EAB93D-B466-4CA2-BA2D-24A253317C69}" srcOrd="1" destOrd="0" presId="urn:microsoft.com/office/officeart/2005/8/layout/pList1"/>
    <dgm:cxn modelId="{53EF7025-5619-4F16-A8B0-DE18A02AA3B5}" type="presParOf" srcId="{9D197BF1-52DE-4254-9804-5613C3913EE1}" destId="{5C49FBA4-B0E0-43CD-84C9-DFB460D7BE75}" srcOrd="2" destOrd="0" presId="urn:microsoft.com/office/officeart/2005/8/layout/pList1"/>
    <dgm:cxn modelId="{2FE03942-47FF-4BCF-BE92-4B3DEBCC4DAF}" type="presParOf" srcId="{5C49FBA4-B0E0-43CD-84C9-DFB460D7BE75}" destId="{7A036424-75B3-48C6-8ABD-543B612AF604}" srcOrd="0" destOrd="0" presId="urn:microsoft.com/office/officeart/2005/8/layout/pList1"/>
    <dgm:cxn modelId="{8789F8C7-3A40-4916-903C-860B406D9D5B}" type="presParOf" srcId="{5C49FBA4-B0E0-43CD-84C9-DFB460D7BE75}" destId="{09899EF6-6E4B-4965-9482-BEAC9BA8678C}" srcOrd="1" destOrd="0" presId="urn:microsoft.com/office/officeart/2005/8/layout/pList1"/>
    <dgm:cxn modelId="{87D8FCE0-3538-4E7D-B92C-D7CBC00DF966}" type="presParOf" srcId="{9D197BF1-52DE-4254-9804-5613C3913EE1}" destId="{FCC6F090-72B9-4AD1-9BAC-7F75F9D189F5}" srcOrd="3" destOrd="0" presId="urn:microsoft.com/office/officeart/2005/8/layout/pList1"/>
    <dgm:cxn modelId="{9500AE93-32E6-4B77-B91D-0ADDCAE97FEC}" type="presParOf" srcId="{9D197BF1-52DE-4254-9804-5613C3913EE1}" destId="{86E384C8-61FC-432F-B57C-768F03B67E18}" srcOrd="4" destOrd="0" presId="urn:microsoft.com/office/officeart/2005/8/layout/pList1"/>
    <dgm:cxn modelId="{DC6BE469-B40D-45A9-9CD6-55BC5ECA34DF}" type="presParOf" srcId="{86E384C8-61FC-432F-B57C-768F03B67E18}" destId="{6F4F964B-249B-4983-832A-28F978AFE5BE}" srcOrd="0" destOrd="0" presId="urn:microsoft.com/office/officeart/2005/8/layout/pList1"/>
    <dgm:cxn modelId="{5D05923B-5367-4A3A-BBA1-A6255C95ADCA}" type="presParOf" srcId="{86E384C8-61FC-432F-B57C-768F03B67E18}" destId="{1A452257-2FF6-48A9-821A-4C48695B080A}" srcOrd="1" destOrd="0" presId="urn:microsoft.com/office/officeart/2005/8/layout/pList1"/>
    <dgm:cxn modelId="{3EA1B580-ECB3-465D-A19E-8BA68E66E304}" type="presParOf" srcId="{9D197BF1-52DE-4254-9804-5613C3913EE1}" destId="{C1E31C2A-66B0-4752-B8FC-6B4999F49495}" srcOrd="5" destOrd="0" presId="urn:microsoft.com/office/officeart/2005/8/layout/pList1"/>
    <dgm:cxn modelId="{7F17305D-8D59-484B-92D0-FAD540C5EFBD}" type="presParOf" srcId="{9D197BF1-52DE-4254-9804-5613C3913EE1}" destId="{805A4E07-B5DA-4769-A617-25DF8365FB00}" srcOrd="6" destOrd="0" presId="urn:microsoft.com/office/officeart/2005/8/layout/pList1"/>
    <dgm:cxn modelId="{4D541881-3B2D-4DA6-AFAA-F7D59826C06B}" type="presParOf" srcId="{805A4E07-B5DA-4769-A617-25DF8365FB00}" destId="{647566E5-0A58-4B04-AC4B-4B8417253269}" srcOrd="0" destOrd="0" presId="urn:microsoft.com/office/officeart/2005/8/layout/pList1"/>
    <dgm:cxn modelId="{7B954139-7162-4002-B932-D7EC5F08D206}" type="presParOf" srcId="{805A4E07-B5DA-4769-A617-25DF8365FB00}" destId="{3CB6D96F-83E0-4500-8FF3-6BF6224DEA1D}" srcOrd="1" destOrd="0" presId="urn:microsoft.com/office/officeart/2005/8/layout/p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8A339-3C9D-4D73-9889-367102E9643F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12F0F-FEAB-4763-8FEF-C612CA26F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emiconductor_device" TargetMode="External"/><Relationship Id="rId7" Type="http://schemas.openxmlformats.org/officeDocument/2006/relationships/hyperlink" Target="http://en.wikipedia.org/wiki/Serial_communication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Transistor-transistor_logic" TargetMode="External"/><Relationship Id="rId5" Type="http://schemas.openxmlformats.org/officeDocument/2006/relationships/hyperlink" Target="http://en.wikipedia.org/wiki/RS-232" TargetMode="External"/><Relationship Id="rId4" Type="http://schemas.openxmlformats.org/officeDocument/2006/relationships/hyperlink" Target="http://en.wikipedia.org/wiki/Universal_Serial_Bus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oot_loader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n.wikipedia.org/wiki/Microcontroller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technology</a:t>
            </a:r>
            <a:r>
              <a:rPr lang="en-US" baseline="0" dirty="0" smtClean="0"/>
              <a:t> device international </a:t>
            </a:r>
          </a:p>
          <a:p>
            <a:r>
              <a:rPr lang="en-US" b="1" dirty="0" smtClean="0"/>
              <a:t>FTDI</a:t>
            </a:r>
            <a:r>
              <a:rPr lang="en-US" dirty="0" smtClean="0"/>
              <a:t>, is a Scottish privately held </a:t>
            </a:r>
            <a:r>
              <a:rPr lang="en-US" dirty="0" smtClean="0">
                <a:hlinkClick r:id="rId3" tooltip="Semiconductor device"/>
              </a:rPr>
              <a:t>semiconductor device</a:t>
            </a:r>
            <a:r>
              <a:rPr lang="en-US" dirty="0" smtClean="0"/>
              <a:t> company, specializing in </a:t>
            </a:r>
            <a:r>
              <a:rPr lang="en-US" dirty="0" smtClean="0">
                <a:hlinkClick r:id="rId4" tooltip="Universal Serial Bus"/>
              </a:rPr>
              <a:t>Universal Serial Bus</a:t>
            </a:r>
            <a:r>
              <a:rPr lang="en-US" dirty="0" smtClean="0"/>
              <a:t> (USB) technology. It develops, manufactures, and supports devices and their related software drivers for converting </a:t>
            </a:r>
            <a:r>
              <a:rPr lang="en-US" dirty="0" smtClean="0">
                <a:hlinkClick r:id="rId5" tooltip="RS-232"/>
              </a:rPr>
              <a:t>RS-232</a:t>
            </a:r>
            <a:r>
              <a:rPr lang="en-US" dirty="0" smtClean="0"/>
              <a:t> or </a:t>
            </a:r>
            <a:r>
              <a:rPr lang="en-US" dirty="0" smtClean="0">
                <a:hlinkClick r:id="rId6" tooltip="Transistor-transistor logic"/>
              </a:rPr>
              <a:t>TTL</a:t>
            </a:r>
            <a:r>
              <a:rPr lang="en-US" dirty="0" smtClean="0"/>
              <a:t> </a:t>
            </a:r>
            <a:r>
              <a:rPr lang="en-US" dirty="0" smtClean="0">
                <a:hlinkClick r:id="rId7" tooltip="Serial communication"/>
              </a:rPr>
              <a:t>serial transmissions</a:t>
            </a:r>
            <a:r>
              <a:rPr lang="en-US" dirty="0" smtClean="0"/>
              <a:t> to USB signals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12F0F-FEAB-4763-8FEF-C612CA26F2A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12F0F-FEAB-4763-8FEF-C612CA26F2A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programming language compiler and a </a:t>
            </a:r>
            <a:r>
              <a:rPr lang="en-US" dirty="0" smtClean="0">
                <a:hlinkClick r:id="rId3" tooltip="Boot loader"/>
              </a:rPr>
              <a:t>boot loader</a:t>
            </a:r>
            <a:r>
              <a:rPr lang="en-US" dirty="0" smtClean="0"/>
              <a:t> that executes on the </a:t>
            </a:r>
            <a:r>
              <a:rPr lang="en-US" dirty="0" smtClean="0">
                <a:hlinkClick r:id="rId4" tooltip="Microcontroller"/>
              </a:rPr>
              <a:t>microcontroller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12F0F-FEAB-4763-8FEF-C612CA26F2A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12F0F-FEAB-4763-8FEF-C612CA26F2A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8BDAFDF-E9EE-46EB-9BD6-2A5870CF919D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A570FE-ABA1-46E8-A22B-17843D3B8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Light Led Panel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Esra’a</a:t>
            </a:r>
            <a:r>
              <a:rPr lang="en-US" dirty="0" smtClean="0"/>
              <a:t> </a:t>
            </a:r>
            <a:r>
              <a:rPr lang="en-US" dirty="0" err="1" smtClean="0"/>
              <a:t>Nassar</a:t>
            </a:r>
            <a:r>
              <a:rPr lang="en-US" dirty="0" smtClean="0"/>
              <a:t> </a:t>
            </a:r>
          </a:p>
          <a:p>
            <a:r>
              <a:rPr lang="en-US" dirty="0" smtClean="0"/>
              <a:t>Mona </a:t>
            </a:r>
            <a:r>
              <a:rPr lang="en-US" dirty="0" err="1" smtClean="0"/>
              <a:t>Amer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Supervisor : </a:t>
            </a:r>
            <a:r>
              <a:rPr lang="en-US" dirty="0" err="1" smtClean="0"/>
              <a:t>Dr.Ashraf</a:t>
            </a:r>
            <a:r>
              <a:rPr lang="en-US" dirty="0" smtClean="0"/>
              <a:t> </a:t>
            </a:r>
            <a:r>
              <a:rPr lang="en-US" dirty="0" err="1" smtClean="0"/>
              <a:t>Armoush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 smtClean="0"/>
              <a:t>this panel do 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 </a:t>
            </a:r>
          </a:p>
          <a:p>
            <a:pPr algn="l" rtl="0">
              <a:buNone/>
            </a:pPr>
            <a:r>
              <a:rPr lang="en-US" dirty="0" smtClean="0"/>
              <a:t> </a:t>
            </a:r>
          </a:p>
          <a:p>
            <a:pPr algn="l" rtl="0"/>
            <a:r>
              <a:rPr lang="en-US" dirty="0" smtClean="0"/>
              <a:t>A light show Display.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algn="l" rtl="0"/>
            <a:r>
              <a:rPr lang="en-US" dirty="0" smtClean="0"/>
              <a:t>Better than LCD on view the resulted picture like </a:t>
            </a:r>
            <a:r>
              <a:rPr lang="en-US" dirty="0" smtClean="0"/>
              <a:t>3D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algn="l" rtl="0"/>
            <a:r>
              <a:rPr lang="en-US" dirty="0" smtClean="0"/>
              <a:t>Create new pattern and animation. </a:t>
            </a:r>
          </a:p>
          <a:p>
            <a:pPr algn="l" rt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can be use ?</a:t>
            </a:r>
            <a:endParaRPr lang="ar-JO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000" dirty="0" smtClean="0"/>
              <a:t>PNP Transistor </a:t>
            </a:r>
          </a:p>
          <a:p>
            <a:pPr algn="l" rtl="0"/>
            <a:r>
              <a:rPr lang="en-US" sz="2000" dirty="0" smtClean="0"/>
              <a:t>Diffusion RGB LED </a:t>
            </a:r>
          </a:p>
          <a:p>
            <a:pPr algn="l" rtl="0"/>
            <a:r>
              <a:rPr lang="en-US" sz="2000" dirty="0" smtClean="0"/>
              <a:t>Shift Register 74HC595 </a:t>
            </a:r>
          </a:p>
          <a:p>
            <a:pPr algn="l" rtl="0"/>
            <a:r>
              <a:rPr lang="en-US" sz="2000" dirty="0" smtClean="0"/>
              <a:t>Open Collectors ULN2003</a:t>
            </a:r>
          </a:p>
          <a:p>
            <a:pPr algn="l" rtl="0"/>
            <a:r>
              <a:rPr lang="en-US" sz="2000" dirty="0" err="1" smtClean="0"/>
              <a:t>Arduino</a:t>
            </a:r>
            <a:r>
              <a:rPr lang="en-US" sz="2000" dirty="0" smtClean="0"/>
              <a:t> Microcontroller </a:t>
            </a:r>
          </a:p>
          <a:p>
            <a:pPr algn="l" rtl="0"/>
            <a:r>
              <a:rPr lang="en-US" sz="2000" dirty="0" smtClean="0"/>
              <a:t>bread  bored for testing</a:t>
            </a:r>
          </a:p>
          <a:p>
            <a:pPr algn="l" rtl="0"/>
            <a:r>
              <a:rPr lang="en-US" sz="2000" dirty="0" smtClean="0"/>
              <a:t>Different value of Resistances </a:t>
            </a:r>
          </a:p>
          <a:p>
            <a:pPr algn="l" rtl="0"/>
            <a:r>
              <a:rPr lang="en-US" sz="2000" dirty="0" smtClean="0"/>
              <a:t>Jumper </a:t>
            </a:r>
          </a:p>
          <a:p>
            <a:pPr algn="l" rtl="0"/>
            <a:r>
              <a:rPr lang="en-US" sz="2000" dirty="0" smtClean="0"/>
              <a:t>Power Supply 5 Volt 3A.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Arduino UNO ?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Uno differs from all preceding boards in that it does not use the </a:t>
            </a:r>
            <a:r>
              <a:rPr lang="en-US" dirty="0" smtClean="0">
                <a:solidFill>
                  <a:schemeClr val="accent2"/>
                </a:solidFill>
              </a:rPr>
              <a:t>FTDI USB-to-serial driver chip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It </a:t>
            </a:r>
            <a:r>
              <a:rPr lang="en-US" dirty="0" smtClean="0"/>
              <a:t>programmed </a:t>
            </a:r>
            <a:r>
              <a:rPr lang="en-US" dirty="0" smtClean="0"/>
              <a:t>as a USB-to-serial converter.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pPr algn="l"/>
            <a:r>
              <a:rPr lang="en-US" dirty="0" smtClean="0"/>
              <a:t>System Software </a:t>
            </a:r>
            <a:endParaRPr lang="en-US" dirty="0"/>
          </a:p>
        </p:txBody>
      </p:sp>
      <p:pic>
        <p:nvPicPr>
          <p:cNvPr id="1026" name="Picture 2" descr="C:\Users\Esraa Nassar\Desktop\logo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3048000"/>
            <a:ext cx="3257550" cy="32575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21336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Arduino</a:t>
            </a:r>
            <a:r>
              <a:rPr lang="en-US" sz="3600" b="1" dirty="0" smtClean="0"/>
              <a:t> 1.5.5 BETA  for Windows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600200"/>
            <a:ext cx="3124200" cy="4444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Arduino Software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2532888"/>
            <a:ext cx="8229600" cy="432511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software of Arduino is open-source environment makes it easy to write code and upload it to the i/o board.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Arduino software  runs on Windows, Mac OS X, and Linux.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environment is written in Java </a:t>
            </a:r>
            <a:r>
              <a:rPr lang="en-US" dirty="0" smtClean="0"/>
              <a:t>.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smtClean="0"/>
              <a:t>Methodology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1600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ar-SA" dirty="0" smtClean="0"/>
          </a:p>
          <a:p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457200" y="2133600"/>
            <a:ext cx="8686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r>
              <a:rPr lang="en-US" sz="2800" dirty="0" smtClean="0">
                <a:solidFill>
                  <a:schemeClr val="accent2"/>
                </a:solidFill>
              </a:rPr>
              <a:t>LED Light Panel </a:t>
            </a:r>
            <a:r>
              <a:rPr lang="en-US" sz="2800" dirty="0" smtClean="0"/>
              <a:t>provide a study of pixels , each photo  or pattern is pixelized then transfer through USB to be show in the panel .</a:t>
            </a:r>
            <a:endParaRPr lang="ar-JO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/>
          <a:lstStyle/>
          <a:p>
            <a:r>
              <a:rPr lang="en-US" dirty="0" smtClean="0"/>
              <a:t>Systematic of displaying pattern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28600" y="4267200"/>
            <a:ext cx="28194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Pixel 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514600" y="2667000"/>
            <a:ext cx="4038600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Buffer 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867400" y="4267200"/>
            <a:ext cx="2895600" cy="6096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Show Function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" y="3200400"/>
            <a:ext cx="1295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Modifying</a:t>
            </a:r>
            <a:endParaRPr lang="en-US" dirty="0"/>
          </a:p>
        </p:txBody>
      </p:sp>
      <p:cxnSp>
        <p:nvCxnSpPr>
          <p:cNvPr id="23" name="Shape 22"/>
          <p:cNvCxnSpPr>
            <a:stCxn id="9" idx="0"/>
            <a:endCxn id="6" idx="3"/>
          </p:cNvCxnSpPr>
          <p:nvPr/>
        </p:nvCxnSpPr>
        <p:spPr>
          <a:xfrm rot="16200000" flipV="1">
            <a:off x="6324600" y="3276600"/>
            <a:ext cx="1219200" cy="7620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62800" y="30480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 it every t time pass as parameter  </a:t>
            </a:r>
            <a:endParaRPr lang="en-US" dirty="0"/>
          </a:p>
        </p:txBody>
      </p:sp>
      <p:cxnSp>
        <p:nvCxnSpPr>
          <p:cNvPr id="26" name="Shape 25"/>
          <p:cNvCxnSpPr>
            <a:stCxn id="5" idx="0"/>
            <a:endCxn id="6" idx="1"/>
          </p:cNvCxnSpPr>
          <p:nvPr/>
        </p:nvCxnSpPr>
        <p:spPr>
          <a:xfrm rot="5400000" flipH="1" flipV="1">
            <a:off x="1466850" y="3219450"/>
            <a:ext cx="1219200" cy="8763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81000" y="1752600"/>
            <a:ext cx="4724400" cy="3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Defining array char as a Buffer [8][8]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2895600" y="5715000"/>
            <a:ext cx="30480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Pixel </a:t>
            </a:r>
            <a:endParaRPr lang="en-US" dirty="0"/>
          </a:p>
        </p:txBody>
      </p:sp>
      <p:cxnSp>
        <p:nvCxnSpPr>
          <p:cNvPr id="42" name="Shape 41"/>
          <p:cNvCxnSpPr>
            <a:stCxn id="9" idx="2"/>
            <a:endCxn id="35" idx="3"/>
          </p:cNvCxnSpPr>
          <p:nvPr/>
        </p:nvCxnSpPr>
        <p:spPr>
          <a:xfrm rot="5400000">
            <a:off x="6038850" y="4781550"/>
            <a:ext cx="1181100" cy="13716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858000" y="5562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Called here </a:t>
            </a:r>
            <a:endParaRPr lang="en-US" dirty="0"/>
          </a:p>
        </p:txBody>
      </p:sp>
      <p:cxnSp>
        <p:nvCxnSpPr>
          <p:cNvPr id="62" name="Elbow Connector 61"/>
          <p:cNvCxnSpPr>
            <a:stCxn id="35" idx="1"/>
          </p:cNvCxnSpPr>
          <p:nvPr/>
        </p:nvCxnSpPr>
        <p:spPr>
          <a:xfrm rot="10800000">
            <a:off x="838200" y="5638800"/>
            <a:ext cx="2057400" cy="419100"/>
          </a:xfrm>
          <a:prstGeom prst="bentConnector3">
            <a:avLst>
              <a:gd name="adj1" fmla="val 1574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0" y="57150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Shift it Out To  Data pin on Microcontroller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4495800" cy="68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Getting Start with our PCB </a:t>
            </a:r>
            <a:endParaRPr lang="en-US" dirty="0"/>
          </a:p>
        </p:txBody>
      </p:sp>
      <p:pic>
        <p:nvPicPr>
          <p:cNvPr id="3074" name="Picture 2" descr="C:\Users\Esraa Nassar\Desktop\1380925_753462931345957_1991695390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947210"/>
            <a:ext cx="3970379" cy="39107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76600"/>
            <a:ext cx="3962400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9848"/>
          </a:xfrm>
        </p:spPr>
        <p:txBody>
          <a:bodyPr/>
          <a:lstStyle/>
          <a:p>
            <a:pPr algn="l"/>
            <a:r>
              <a:rPr lang="en-US" dirty="0" smtClean="0"/>
              <a:t>Processing –cont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3810000" cy="2230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981200"/>
            <a:ext cx="3966748" cy="360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Overview </a:t>
            </a:r>
          </a:p>
          <a:p>
            <a:pPr algn="l" rtl="0"/>
            <a:r>
              <a:rPr lang="en-US" dirty="0" smtClean="0"/>
              <a:t>Goals </a:t>
            </a:r>
          </a:p>
          <a:p>
            <a:pPr algn="l" rtl="0"/>
            <a:r>
              <a:rPr lang="en-US" dirty="0" smtClean="0"/>
              <a:t>Tools </a:t>
            </a:r>
          </a:p>
          <a:p>
            <a:pPr algn="l" rtl="0"/>
            <a:r>
              <a:rPr lang="en-US" dirty="0" smtClean="0"/>
              <a:t>System software </a:t>
            </a:r>
          </a:p>
          <a:p>
            <a:pPr algn="l" rtl="0"/>
            <a:r>
              <a:rPr lang="en-US" dirty="0" smtClean="0"/>
              <a:t>Constraints </a:t>
            </a:r>
          </a:p>
          <a:p>
            <a:pPr algn="l" rtl="0"/>
            <a:r>
              <a:rPr lang="en-US" dirty="0" smtClean="0"/>
              <a:t>Processing </a:t>
            </a:r>
          </a:p>
          <a:p>
            <a:pPr algn="l" rtl="0"/>
            <a:r>
              <a:rPr lang="en-US" dirty="0" smtClean="0"/>
              <a:t> Demo </a:t>
            </a:r>
          </a:p>
          <a:p>
            <a:pPr algn="l" rt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841248"/>
          </a:xfrm>
        </p:spPr>
        <p:txBody>
          <a:bodyPr/>
          <a:lstStyle/>
          <a:p>
            <a:r>
              <a:rPr lang="en-US" dirty="0" smtClean="0"/>
              <a:t>Processing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905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Selecting Row </a:t>
            </a:r>
            <a:endParaRPr lang="en-US" sz="3600" dirty="0"/>
          </a:p>
        </p:txBody>
      </p:sp>
      <p:pic>
        <p:nvPicPr>
          <p:cNvPr id="5122" name="Picture 2" descr="C:\Users\Esraa Nassar\Desktop\Hardware Project photos\IMG_3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822868"/>
            <a:ext cx="4648200" cy="4693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304800" y="2743200"/>
            <a:ext cx="3581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void </a:t>
            </a:r>
            <a:r>
              <a:rPr lang="en-US" dirty="0" err="1" smtClean="0"/>
              <a:t>selectThirdRowWithDifferentColor</a:t>
            </a:r>
            <a:r>
              <a:rPr lang="en-US" dirty="0" smtClean="0"/>
              <a:t>(){ </a:t>
            </a:r>
            <a:r>
              <a:rPr lang="en-US" dirty="0" err="1" smtClean="0"/>
              <a:t>sendPixel</a:t>
            </a:r>
            <a:r>
              <a:rPr lang="en-US" dirty="0" smtClean="0"/>
              <a:t>(3, 5,0,1,1);//cyan </a:t>
            </a:r>
            <a:r>
              <a:rPr lang="en-US" dirty="0" err="1" smtClean="0"/>
              <a:t>sendPixel</a:t>
            </a:r>
            <a:r>
              <a:rPr lang="en-US" dirty="0" smtClean="0"/>
              <a:t>(3, 4,0,1,0);//green </a:t>
            </a:r>
            <a:r>
              <a:rPr lang="en-US" dirty="0" err="1" smtClean="0"/>
              <a:t>sendPixel</a:t>
            </a:r>
            <a:r>
              <a:rPr lang="en-US" dirty="0" smtClean="0"/>
              <a:t>(3, 3,1,0,0);//red </a:t>
            </a:r>
            <a:r>
              <a:rPr lang="en-US" dirty="0" err="1" smtClean="0"/>
              <a:t>sendPixel</a:t>
            </a:r>
            <a:r>
              <a:rPr lang="en-US" dirty="0" smtClean="0"/>
              <a:t>(3, 3,0,2,1);// cyan </a:t>
            </a:r>
            <a:r>
              <a:rPr lang="en-US" dirty="0" err="1" smtClean="0"/>
              <a:t>sendPixel</a:t>
            </a:r>
            <a:r>
              <a:rPr lang="en-US" dirty="0" smtClean="0"/>
              <a:t>(3, 1,1,0,1);//purple </a:t>
            </a:r>
            <a:r>
              <a:rPr lang="en-US" dirty="0" err="1" smtClean="0"/>
              <a:t>sendPixel</a:t>
            </a:r>
            <a:r>
              <a:rPr lang="en-US" dirty="0" smtClean="0"/>
              <a:t>(3, 0,0,1,1);//cyan 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Processing-cont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86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Select the intersection  between row and column  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14600"/>
            <a:ext cx="4324391" cy="2695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228600" y="3429000"/>
            <a:ext cx="441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setPixel</a:t>
            </a:r>
            <a:r>
              <a:rPr lang="en-US" dirty="0" smtClean="0"/>
              <a:t>( </a:t>
            </a:r>
            <a:r>
              <a:rPr lang="en-US" dirty="0" err="1" smtClean="0"/>
              <a:t>videobuffer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],</a:t>
            </a:r>
            <a:r>
              <a:rPr lang="en-US" dirty="0" err="1" smtClean="0"/>
              <a:t>videobuffer</a:t>
            </a:r>
            <a:r>
              <a:rPr lang="en-US" dirty="0" smtClean="0"/>
              <a:t>[j],0,1,0);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pattern </a:t>
            </a:r>
            <a:endParaRPr lang="en-US" dirty="0"/>
          </a:p>
        </p:txBody>
      </p:sp>
      <p:pic>
        <p:nvPicPr>
          <p:cNvPr id="7170" name="Picture 2" descr="C:\Users\Esraa Nassar\Desktop\Hardware Project photos\1466132_10202809120415746_1126561078_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2955196" y="1921605"/>
            <a:ext cx="3200400" cy="36243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28956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we had control of almost the LEDs  we will do the following pattern simple heart  </a:t>
            </a:r>
            <a:endParaRPr lang="en-US" dirty="0"/>
          </a:p>
        </p:txBody>
      </p:sp>
      <p:pic>
        <p:nvPicPr>
          <p:cNvPr id="7171" name="Picture 3" descr="C:\Users\Esraa Nassar\Desktop\Hardware Project photos\esr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4738" y="2438400"/>
            <a:ext cx="2644462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 rtl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2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Financial constraint</a:t>
            </a:r>
          </a:p>
          <a:p>
            <a:pPr algn="l" rtl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The Project cost around 1100 NS</a:t>
            </a:r>
          </a:p>
          <a:p>
            <a:pPr lvl="1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 rtl="0"/>
            <a:r>
              <a:rPr lang="en-US" dirty="0" smtClean="0">
                <a:solidFill>
                  <a:schemeClr val="tx1"/>
                </a:solidFill>
              </a:rPr>
              <a:t>Material constraint. </a:t>
            </a:r>
          </a:p>
          <a:p>
            <a:pPr lvl="2" algn="l" rtl="0"/>
            <a:r>
              <a:rPr lang="en-US" dirty="0" smtClean="0">
                <a:solidFill>
                  <a:schemeClr val="tx1"/>
                </a:solidFill>
              </a:rPr>
              <a:t>Number of IC’s that we need. </a:t>
            </a:r>
          </a:p>
          <a:p>
            <a:pPr lvl="2" algn="l" rtl="0"/>
            <a:r>
              <a:rPr lang="en-US" dirty="0" smtClean="0">
                <a:solidFill>
                  <a:schemeClr val="tx1"/>
                </a:solidFill>
              </a:rPr>
              <a:t>IC’ replacement “shift Register “ </a:t>
            </a:r>
          </a:p>
          <a:p>
            <a:pPr lvl="2" algn="l" rtl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Constraint-cont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chemeClr val="accent2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Resource Constraint</a:t>
            </a:r>
          </a:p>
          <a:p>
            <a:pPr lvl="1" algn="l" rtl="0"/>
            <a:r>
              <a:rPr lang="en-US" sz="2400" b="1" dirty="0" smtClean="0">
                <a:solidFill>
                  <a:schemeClr val="tx1"/>
                </a:solidFill>
              </a:rPr>
              <a:t>Can’t Find an exact tools that we need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lvl="2" algn="l" rtl="0"/>
            <a:r>
              <a:rPr lang="en-US" dirty="0" smtClean="0">
                <a:solidFill>
                  <a:schemeClr val="tx1"/>
                </a:solidFill>
              </a:rPr>
              <a:t>Amplifier that is Compatible with Arduino.</a:t>
            </a:r>
          </a:p>
          <a:p>
            <a:pPr lvl="2" algn="l" rtl="0"/>
            <a:r>
              <a:rPr lang="en-US" dirty="0" smtClean="0">
                <a:solidFill>
                  <a:schemeClr val="tx1"/>
                </a:solidFill>
              </a:rPr>
              <a:t>386AMP audio amplifier Module (Arduino compatible).</a:t>
            </a:r>
          </a:p>
          <a:p>
            <a:pPr lvl="2" algn="l" rtl="0"/>
            <a:r>
              <a:rPr lang="en-US" sz="2200" dirty="0" smtClean="0">
                <a:solidFill>
                  <a:schemeClr val="tx1"/>
                </a:solidFill>
              </a:rPr>
              <a:t>Strip of RGB LEDs. </a:t>
            </a:r>
          </a:p>
          <a:p>
            <a:pPr lvl="2" algn="l" rtl="0">
              <a:buNone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1" algn="l" rtl="0"/>
            <a:r>
              <a:rPr lang="en-US" sz="2400" b="1" dirty="0" smtClean="0">
                <a:solidFill>
                  <a:schemeClr val="tx1"/>
                </a:solidFill>
              </a:rPr>
              <a:t>Limitation of the number of the devices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2" algn="l" rtl="0"/>
            <a:r>
              <a:rPr lang="en-US" dirty="0" smtClean="0">
                <a:solidFill>
                  <a:schemeClr val="tx1"/>
                </a:solidFill>
              </a:rPr>
              <a:t>Can’t Find 100 Led of Common Anode LEDs .</a:t>
            </a:r>
          </a:p>
          <a:p>
            <a:pPr lvl="1" algn="l" rtl="0">
              <a:buNone/>
            </a:pPr>
            <a:r>
              <a:rPr lang="en-US" dirty="0" smtClean="0"/>
              <a:t>  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Problems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Noise Done by the PCB affected the result that comes from the Microcontroller 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Finding a suitable Resistor that match with the three LEDs.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err="1" smtClean="0"/>
              <a:t>Pnp</a:t>
            </a:r>
            <a:r>
              <a:rPr lang="en-US" dirty="0" smtClean="0"/>
              <a:t> Transistors used for selecting anode command Do not respond to the change of the code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Check Out Microcontroller. (blinking test ) </a:t>
            </a:r>
          </a:p>
          <a:p>
            <a:pPr algn="l" rtl="0"/>
            <a:r>
              <a:rPr lang="en-US" dirty="0" smtClean="0"/>
              <a:t>Check Our Code that we program it. </a:t>
            </a:r>
          </a:p>
          <a:p>
            <a:pPr algn="l" rtl="0"/>
            <a:r>
              <a:rPr lang="en-US" dirty="0" smtClean="0"/>
              <a:t>check IC’s that we connect manually.</a:t>
            </a:r>
          </a:p>
          <a:p>
            <a:pPr algn="l" rtl="0"/>
            <a:r>
              <a:rPr lang="en-US" dirty="0" smtClean="0"/>
              <a:t>Check out the wires and the connectivity for each one of them using Multimeter .</a:t>
            </a:r>
          </a:p>
          <a:p>
            <a:pPr algn="l" rtl="0"/>
            <a:r>
              <a:rPr lang="en-US" dirty="0" smtClean="0"/>
              <a:t>The current must used on the circuit used it as a sinking current.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Future work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31336"/>
          </a:xfrm>
        </p:spPr>
        <p:txBody>
          <a:bodyPr/>
          <a:lstStyle/>
          <a:p>
            <a:pPr algn="l" rtl="0"/>
            <a:r>
              <a:rPr lang="en-US" dirty="0" smtClean="0"/>
              <a:t>Adding sound sensor </a:t>
            </a:r>
          </a:p>
          <a:p>
            <a:pPr algn="l" rtl="0"/>
            <a:r>
              <a:rPr lang="en-US" dirty="0" smtClean="0"/>
              <a:t>Light sensor </a:t>
            </a:r>
          </a:p>
          <a:p>
            <a:pPr algn="l" rtl="0"/>
            <a:r>
              <a:rPr lang="en-US" dirty="0" smtClean="0"/>
              <a:t>Playing game it by adding a joystick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</a:rPr>
              <a:t>Demo Time </a:t>
            </a:r>
            <a:endParaRPr lang="ar-JO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JO" dirty="0"/>
          </a:p>
        </p:txBody>
      </p:sp>
      <p:sp>
        <p:nvSpPr>
          <p:cNvPr id="4" name="مستطيل 3"/>
          <p:cNvSpPr/>
          <p:nvPr/>
        </p:nvSpPr>
        <p:spPr>
          <a:xfrm>
            <a:off x="1600200" y="2895600"/>
            <a:ext cx="58897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Any Questions ?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19458" name="Picture 2" descr="https://encrypted-tbn1.gstatic.com/images?q=tbn:ANd9GcQFsheNAclt4o2uQ4YAi_SojkWaPcpmb_ZF54-lmliioYVaDkQj&amp;reload=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90600"/>
            <a:ext cx="7772400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</a:t>
            </a:r>
            <a:br>
              <a:rPr lang="en-US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</a:t>
            </a:r>
            <a:r>
              <a:rPr lang="en-US" dirty="0" smtClean="0">
                <a:solidFill>
                  <a:schemeClr val="accent2"/>
                </a:solidFill>
              </a:rPr>
              <a:t>LED Light Panel </a:t>
            </a:r>
            <a:r>
              <a:rPr lang="en-US" dirty="0" smtClean="0"/>
              <a:t>is an 8x8 array of individually-controllable RGB LEDs 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It can stream content from a PC via USB 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An Arduino-compatible microcontroller is used to interface the LEDs to a PC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the idea come from ?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>
                <a:solidFill>
                  <a:schemeClr val="tx1"/>
                </a:solidFill>
              </a:rPr>
              <a:t>In the past humans are communicating</a:t>
            </a:r>
          </a:p>
          <a:p>
            <a:pPr lvl="1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 via a huge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color organ</a:t>
            </a:r>
            <a:r>
              <a:rPr lang="en-US" dirty="0" smtClean="0">
                <a:solidFill>
                  <a:schemeClr val="tx1"/>
                </a:solidFill>
              </a:rPr>
              <a:t> to create</a:t>
            </a:r>
          </a:p>
          <a:p>
            <a:pPr lvl="1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 the scene of pattern , image and </a:t>
            </a:r>
          </a:p>
          <a:p>
            <a:pPr lvl="1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movies.</a:t>
            </a:r>
          </a:p>
          <a:p>
            <a:pPr lvl="1" algn="l" rtl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 algn="l" rtl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 algn="l" rtl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 algn="l" rtl="0"/>
            <a:r>
              <a:rPr lang="en-US" dirty="0" smtClean="0"/>
              <a:t>Color organ </a:t>
            </a:r>
            <a:r>
              <a:rPr lang="en-US" dirty="0" smtClean="0">
                <a:solidFill>
                  <a:schemeClr val="tx1"/>
                </a:solidFill>
              </a:rPr>
              <a:t>is electronic devices that responded to their music inputs with light shows .</a:t>
            </a:r>
          </a:p>
          <a:p>
            <a:pPr lvl="1"/>
            <a:endParaRPr lang="ar-JO" dirty="0"/>
          </a:p>
        </p:txBody>
      </p:sp>
      <p:pic>
        <p:nvPicPr>
          <p:cNvPr id="35842" name="Picture 2" descr="https://encrypted-tbn2.gstatic.com/images?q=tbn:ANd9GcQGC5TCEQLdUVi2cS4hrwbXTL0DU3bvXnFjd-jZYKqSxjuqk4-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971800"/>
            <a:ext cx="2209800" cy="2066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problem with color organ ?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need about 20 more years of piano lessons to reach the maximum potential of this instrument.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It is a musical instrument thought, a </a:t>
            </a:r>
            <a:r>
              <a:rPr lang="en-US" i="1" dirty="0" smtClean="0"/>
              <a:t>LED instrument .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/>
            <a:r>
              <a:rPr lang="en-US" i="1" dirty="0" smtClean="0"/>
              <a:t>It show </a:t>
            </a:r>
            <a:r>
              <a:rPr lang="en-US" dirty="0" smtClean="0"/>
              <a:t>simple patterns and animations and complex to  control.</a:t>
            </a:r>
            <a:endParaRPr lang="en-US" i="1" dirty="0" smtClean="0"/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endParaRPr lang="en-US" i="1" dirty="0" smtClean="0"/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Pixelbrite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Light Led Panel </a:t>
            </a:r>
            <a:r>
              <a:rPr lang="en-US" dirty="0" smtClean="0"/>
              <a:t>added ?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2819400"/>
            <a:ext cx="8229600" cy="491337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Show complex patterns and animations and simpler controls.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Add texture, color, and motion to music.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r>
              <a:rPr lang="ar-SA" dirty="0" smtClean="0"/>
              <a:t> </a:t>
            </a:r>
            <a:r>
              <a:rPr lang="en-US" dirty="0" smtClean="0"/>
              <a:t>Light LED Panel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It’s bright, dark and colorful.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It can be use as a center-piece or a perimeter-piece 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Programmable and easy to setup 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ar-JO" dirty="0" smtClean="0"/>
          </a:p>
          <a:p>
            <a:pPr algn="l" rtl="0"/>
            <a:r>
              <a:rPr lang="en-US" dirty="0" smtClean="0"/>
              <a:t>easy </a:t>
            </a:r>
            <a:r>
              <a:rPr lang="en-US" dirty="0" smtClean="0"/>
              <a:t>to play.</a:t>
            </a:r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2543</TotalTime>
  <Words>754</Words>
  <Application>Microsoft Office PowerPoint</Application>
  <PresentationFormat>On-screen Show (4:3)</PresentationFormat>
  <Paragraphs>164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حضري</vt:lpstr>
      <vt:lpstr>Light Led Panel </vt:lpstr>
      <vt:lpstr>Outline </vt:lpstr>
      <vt:lpstr>Slide 3</vt:lpstr>
      <vt:lpstr>Overview </vt:lpstr>
      <vt:lpstr>Where the idea come from ?</vt:lpstr>
      <vt:lpstr>What is the problem with color organ ?</vt:lpstr>
      <vt:lpstr>Pixelbrite </vt:lpstr>
      <vt:lpstr>What  Light Led Panel added ?</vt:lpstr>
      <vt:lpstr>Characteristics Light LED Panel</vt:lpstr>
      <vt:lpstr>What this panel do ?</vt:lpstr>
      <vt:lpstr>Where it can be use ?</vt:lpstr>
      <vt:lpstr>Hardware Prerequisites</vt:lpstr>
      <vt:lpstr>Why Arduino UNO ?</vt:lpstr>
      <vt:lpstr>System Software </vt:lpstr>
      <vt:lpstr>Arduino Software</vt:lpstr>
      <vt:lpstr>Methodology </vt:lpstr>
      <vt:lpstr>Systematic of displaying pattern </vt:lpstr>
      <vt:lpstr>Processing </vt:lpstr>
      <vt:lpstr>Processing –cont </vt:lpstr>
      <vt:lpstr>Processing </vt:lpstr>
      <vt:lpstr>Processing-cont</vt:lpstr>
      <vt:lpstr>Displaying pattern </vt:lpstr>
      <vt:lpstr>Constraints </vt:lpstr>
      <vt:lpstr>Constraint-cont </vt:lpstr>
      <vt:lpstr> Problems   </vt:lpstr>
      <vt:lpstr>Solution </vt:lpstr>
      <vt:lpstr>Our Future work</vt:lpstr>
      <vt:lpstr>Demo Time </vt:lpstr>
      <vt:lpstr>Slide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Led Panel</dc:title>
  <dc:creator>Esraa Nassar</dc:creator>
  <cp:lastModifiedBy>Esraa Nassar</cp:lastModifiedBy>
  <cp:revision>51</cp:revision>
  <dcterms:created xsi:type="dcterms:W3CDTF">2013-12-02T19:34:04Z</dcterms:created>
  <dcterms:modified xsi:type="dcterms:W3CDTF">2013-12-08T03:31:24Z</dcterms:modified>
</cp:coreProperties>
</file>