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7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260" r:id="rId6"/>
    <p:sldId id="285" r:id="rId7"/>
    <p:sldId id="289" r:id="rId8"/>
    <p:sldId id="286" r:id="rId9"/>
    <p:sldId id="287" r:id="rId10"/>
    <p:sldId id="288" r:id="rId11"/>
    <p:sldId id="290" r:id="rId12"/>
    <p:sldId id="283" r:id="rId13"/>
    <p:sldId id="292" r:id="rId14"/>
    <p:sldId id="293" r:id="rId15"/>
    <p:sldId id="294" r:id="rId16"/>
    <p:sldId id="295" r:id="rId17"/>
    <p:sldId id="309" r:id="rId18"/>
    <p:sldId id="310" r:id="rId19"/>
    <p:sldId id="312" r:id="rId20"/>
    <p:sldId id="346" r:id="rId21"/>
    <p:sldId id="313" r:id="rId22"/>
    <p:sldId id="314" r:id="rId23"/>
    <p:sldId id="315" r:id="rId24"/>
    <p:sldId id="316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51" r:id="rId33"/>
    <p:sldId id="350" r:id="rId34"/>
    <p:sldId id="326" r:id="rId35"/>
    <p:sldId id="327" r:id="rId36"/>
    <p:sldId id="261" r:id="rId37"/>
    <p:sldId id="262" r:id="rId38"/>
    <p:sldId id="263" r:id="rId39"/>
    <p:sldId id="265" r:id="rId40"/>
    <p:sldId id="264" r:id="rId41"/>
    <p:sldId id="266" r:id="rId42"/>
    <p:sldId id="268" r:id="rId43"/>
    <p:sldId id="267" r:id="rId44"/>
    <p:sldId id="269" r:id="rId45"/>
    <p:sldId id="270" r:id="rId46"/>
    <p:sldId id="340" r:id="rId47"/>
    <p:sldId id="341" r:id="rId48"/>
    <p:sldId id="342" r:id="rId49"/>
    <p:sldId id="343" r:id="rId50"/>
    <p:sldId id="344" r:id="rId51"/>
    <p:sldId id="345" r:id="rId52"/>
    <p:sldId id="271" r:id="rId53"/>
    <p:sldId id="272" r:id="rId54"/>
    <p:sldId id="274" r:id="rId55"/>
    <p:sldId id="275" r:id="rId56"/>
    <p:sldId id="277" r:id="rId57"/>
    <p:sldId id="278" r:id="rId58"/>
    <p:sldId id="280" r:id="rId59"/>
    <p:sldId id="349" r:id="rId60"/>
    <p:sldId id="301" r:id="rId61"/>
    <p:sldId id="302" r:id="rId62"/>
    <p:sldId id="303" r:id="rId63"/>
    <p:sldId id="304" r:id="rId64"/>
    <p:sldId id="347" r:id="rId65"/>
    <p:sldId id="348" r:id="rId66"/>
    <p:sldId id="305" r:id="rId67"/>
    <p:sldId id="306" r:id="rId68"/>
    <p:sldId id="307" r:id="rId69"/>
    <p:sldId id="281" r:id="rId70"/>
    <p:sldId id="297" r:id="rId71"/>
    <p:sldId id="298" r:id="rId72"/>
    <p:sldId id="335" r:id="rId73"/>
    <p:sldId id="299" r:id="rId74"/>
    <p:sldId id="336" r:id="rId75"/>
    <p:sldId id="337" r:id="rId76"/>
    <p:sldId id="338" r:id="rId77"/>
    <p:sldId id="339" r:id="rId78"/>
    <p:sldId id="300" r:id="rId79"/>
    <p:sldId id="284" r:id="rId80"/>
    <p:sldId id="296" r:id="rId81"/>
    <p:sldId id="332" r:id="rId82"/>
    <p:sldId id="333" r:id="rId83"/>
    <p:sldId id="334" r:id="rId84"/>
    <p:sldId id="282" r:id="rId85"/>
    <p:sldId id="331" r:id="rId8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2A09E-AEC0-4BC3-B477-C6090C1F96AB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0C9FC-F6A2-4AAA-8C33-78B68EA61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89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0C9FC-F6A2-4AAA-8C33-78B68EA610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85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0C9FC-F6A2-4AAA-8C33-78B68EA6100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9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0C9FC-F6A2-4AAA-8C33-78B68EA6100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10E6-722D-4A29-B28E-51CEDF85E224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93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8180-8D53-4309-B0E1-E4B0348C7BD8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1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A142-9A9E-47CE-85CF-32E10C61FB55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87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4B33E-2ED1-44EA-B9C2-ACBDA84831D8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7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8747F32-45A5-4E70-A33E-F8F4535DC3F5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60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35A-71AA-45DD-82BC-599E31A284E1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90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4D4E-E64E-4E9D-9A29-228742902F9F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4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2F4D6-9BE8-4A7C-9311-EE08FE194EB6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9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C980-DA78-4F0F-9B6E-24B7BAF43E8A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05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3E52-466C-400F-82EB-3EB92CC5A1C9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27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97C2-4FFA-4CE6-90B0-D0CAE197D04F}" type="datetime1">
              <a:rPr lang="en-US" smtClean="0"/>
              <a:t>5/24/2017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6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75DC9A-4D4B-4ABF-A55E-8E002A5D1DE9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98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422734"/>
          </a:xfrm>
        </p:spPr>
        <p:txBody>
          <a:bodyPr>
            <a:normAutofit fontScale="92500" lnSpcReduction="20000"/>
          </a:bodyPr>
          <a:lstStyle/>
          <a:p>
            <a:endParaRPr lang="ar-SA" dirty="0" smtClean="0"/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  <a:p>
            <a:pPr marL="0" indent="0" algn="ctr">
              <a:buNone/>
            </a:pPr>
            <a:r>
              <a:rPr lang="en-US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Environmentally friendly restaurant design</a:t>
            </a:r>
          </a:p>
          <a:p>
            <a:pPr marL="0" indent="0" algn="ctr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0" indent="0" algn="ctr">
              <a:buNone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Hiba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Ghanem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Nada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Hamarsheh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Zeina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Qadi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Fadi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Fatayer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" name="Picture 11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2733" y="1725769"/>
            <a:ext cx="1952630" cy="1764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95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North Elevation: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94" y="2845371"/>
            <a:ext cx="10330128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9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South Elevation: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20" y="2607246"/>
            <a:ext cx="97917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70468"/>
            <a:ext cx="10058400" cy="42017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East Elevation:</a:t>
            </a: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62" y="2653284"/>
            <a:ext cx="1054417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West Elevation: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72" y="2494407"/>
            <a:ext cx="986790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Section A-A: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48" y="2897747"/>
            <a:ext cx="9323403" cy="364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150" y="2093976"/>
            <a:ext cx="10058400" cy="405079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Section B-B: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150" y="2815601"/>
            <a:ext cx="9684011" cy="362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3D View: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431" y="2768958"/>
            <a:ext cx="7843234" cy="350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169" y="2093976"/>
            <a:ext cx="6568225" cy="383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1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850" y="2093976"/>
            <a:ext cx="3579425" cy="308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294" y="2093976"/>
            <a:ext cx="319549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69848" y="5536774"/>
            <a:ext cx="88726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/>
            <a:r>
              <a:rPr lang="en-US" dirty="0">
                <a:cs typeface="+mj-cs"/>
              </a:rPr>
              <a:t>U value for external wall = 0.525 W</a:t>
            </a:r>
            <a:r>
              <a:rPr lang="ar-JO" dirty="0">
                <a:cs typeface="+mj-cs"/>
              </a:rPr>
              <a:t>/</a:t>
            </a:r>
            <a:r>
              <a:rPr lang="en-US" dirty="0">
                <a:cs typeface="+mj-cs"/>
              </a:rPr>
              <a:t>m</a:t>
            </a:r>
            <a:r>
              <a:rPr lang="en-US" baseline="30000" dirty="0">
                <a:cs typeface="+mj-cs"/>
              </a:rPr>
              <a:t>2</a:t>
            </a:r>
            <a:r>
              <a:rPr lang="en-US" dirty="0">
                <a:cs typeface="+mj-cs"/>
              </a:rPr>
              <a:t>.K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0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40" y="2093973"/>
            <a:ext cx="3553675" cy="308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7" y="2106853"/>
            <a:ext cx="3032073" cy="308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98140" y="5601168"/>
            <a:ext cx="4989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/>
            <a:r>
              <a:rPr lang="en-US" sz="2400" dirty="0"/>
              <a:t>U value for </a:t>
            </a:r>
            <a:r>
              <a:rPr lang="en-US" sz="2400" dirty="0" smtClean="0"/>
              <a:t>ceiling= 1.229 </a:t>
            </a:r>
            <a:r>
              <a:rPr lang="en-US" sz="2400" dirty="0"/>
              <a:t>W</a:t>
            </a:r>
            <a:r>
              <a:rPr lang="ar-JO" sz="2400" dirty="0"/>
              <a:t>/</a:t>
            </a:r>
            <a:r>
              <a:rPr lang="en-US" sz="2400" dirty="0"/>
              <a:t>m</a:t>
            </a:r>
            <a:r>
              <a:rPr lang="en-US" sz="2400" baseline="30000" dirty="0"/>
              <a:t>2</a:t>
            </a:r>
            <a:r>
              <a:rPr lang="en-US" sz="2400" dirty="0"/>
              <a:t>.K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5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77284"/>
            <a:ext cx="8915400" cy="4133937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Cost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78224"/>
          </a:xfrm>
        </p:spPr>
        <p:txBody>
          <a:bodyPr/>
          <a:lstStyle/>
          <a:p>
            <a:pPr marL="425196" indent="-34290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Glasses: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glass with 13 mm air </a:t>
            </a:r>
          </a:p>
          <a:p>
            <a:pPr marL="82296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Outer → generic ECABS</a:t>
            </a:r>
          </a:p>
          <a:p>
            <a:pPr marL="82296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inner →AGC Glass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1.75</a:t>
            </a:r>
          </a:p>
          <a:p>
            <a:pPr marL="82296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transmission=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0.12</a:t>
            </a:r>
          </a:p>
          <a:p>
            <a:pPr marL="82296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solar transmission = 0.1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6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ar-SA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341" y="2509367"/>
            <a:ext cx="7611414" cy="386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3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777285"/>
            <a:ext cx="10058400" cy="48166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Heating Capacity = 88.07 KW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72" y="2259855"/>
            <a:ext cx="6689352" cy="433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67437"/>
            <a:ext cx="10058400" cy="4304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Cooling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002704" y="2355405"/>
            <a:ext cx="6192688" cy="39552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9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251" y="2602226"/>
            <a:ext cx="7379594" cy="356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32755" y="2081799"/>
            <a:ext cx="4150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capacity= 189.86 KW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2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Site and source energy: 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35804" y="2452859"/>
            <a:ext cx="7056784" cy="31430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9848" y="5802868"/>
            <a:ext cx="8557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standard max power intensity= 415.4 kW\m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ar-JO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1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57589"/>
            <a:ext cx="10058400" cy="42146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612" y="2451912"/>
            <a:ext cx="7848871" cy="400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20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54" y="2170561"/>
            <a:ext cx="8822028" cy="421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5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751527"/>
            <a:ext cx="10058400" cy="439324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962141" y="2432220"/>
            <a:ext cx="5705341" cy="28990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9848" y="5669560"/>
            <a:ext cx="9864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RT60 from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Ecotect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(before modification)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specifications of restaurants the required RT60  is ( 0.8 – 1.2 ) 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6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RT60 from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Ecotect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(after modification)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168203" y="2353228"/>
            <a:ext cx="6194738" cy="30725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9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189" y="2093976"/>
            <a:ext cx="7439717" cy="389371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2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93194"/>
            <a:ext cx="10058400" cy="427900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STC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Calculations: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For inner wall ( between the kitchen and dining hall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594" y="2905042"/>
            <a:ext cx="6156102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022402" y="54102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50-54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712594" y="54864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5473521" y="3611724"/>
            <a:ext cx="3928056" cy="52404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7111938" y="4402020"/>
            <a:ext cx="2562225" cy="2360771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863285" y="2905042"/>
            <a:ext cx="2009140" cy="193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STC for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external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wall: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59227" y="3594818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Required STC level (50-55)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612099" y="3733502"/>
            <a:ext cx="15581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6841381" y="2931703"/>
            <a:ext cx="2790389" cy="208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5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4612099" y="5014173"/>
            <a:ext cx="15581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69849" y="4760652"/>
            <a:ext cx="2677904" cy="991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Required IIC level (55-58)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0614" y="2485623"/>
            <a:ext cx="275607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IIC for ceiling:</a:t>
            </a:r>
          </a:p>
          <a:p>
            <a:endParaRPr lang="ar-JO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36" y="3033914"/>
            <a:ext cx="4400550" cy="104775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7073653" y="3923696"/>
            <a:ext cx="280987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Speakers:</a:t>
            </a:r>
          </a:p>
          <a:p>
            <a:pPr marL="0" indent="0">
              <a:buNone/>
            </a:pP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691" y="2588175"/>
            <a:ext cx="1419225" cy="116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00777" y="2704563"/>
            <a:ext cx="448184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α= 130º</a:t>
            </a:r>
          </a:p>
          <a:p>
            <a:r>
              <a:rPr lang="en-US" dirty="0" smtClean="0"/>
              <a:t>H= 4 m</a:t>
            </a:r>
          </a:p>
          <a:p>
            <a:r>
              <a:rPr lang="en-US" dirty="0" smtClean="0"/>
              <a:t>D= 4.76 m</a:t>
            </a:r>
          </a:p>
          <a:p>
            <a:r>
              <a:rPr lang="en-US" dirty="0" smtClean="0"/>
              <a:t>A=71.14 m</a:t>
            </a:r>
            <a:r>
              <a:rPr lang="en-US" baseline="30000" dirty="0" smtClean="0"/>
              <a:t>2</a:t>
            </a:r>
          </a:p>
          <a:p>
            <a:r>
              <a:rPr lang="en-US" dirty="0"/>
              <a:t>#of </a:t>
            </a:r>
            <a:r>
              <a:rPr lang="en-US" dirty="0" smtClean="0"/>
              <a:t>loudspeakers for GF= </a:t>
            </a:r>
            <a:r>
              <a:rPr lang="en-US" dirty="0"/>
              <a:t>10 speakers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22004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54558"/>
            <a:ext cx="10058400" cy="43176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Acoustical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Speakers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Sound system calculations for the restaurant were only made for the dining halls</a:t>
            </a:r>
          </a:p>
          <a:p>
            <a:endParaRPr lang="en-US" dirty="0"/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 l="21240" r="18200" b="27847"/>
          <a:stretch>
            <a:fillRect/>
          </a:stretch>
        </p:blipFill>
        <p:spPr bwMode="auto">
          <a:xfrm>
            <a:off x="5962918" y="3227865"/>
            <a:ext cx="542200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صورة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824" y="3227866"/>
            <a:ext cx="47269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75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speakers: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5120" b="5615"/>
          <a:stretch/>
        </p:blipFill>
        <p:spPr>
          <a:xfrm>
            <a:off x="3334341" y="2614411"/>
            <a:ext cx="5112568" cy="399245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9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341" y="1969317"/>
            <a:ext cx="7611414" cy="413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0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000" y="1815920"/>
            <a:ext cx="10058400" cy="436915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Codes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Standards: 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UBC -97 for earthquake design.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ASCE 7 2010 for load combinations 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631065"/>
            <a:ext cx="10058400" cy="9659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06073"/>
            <a:ext cx="10058400" cy="42661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strength for slabs and beams,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strength for columns and shear walls ,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Bearing capacity for soil = 350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1679"/>
            <a:ext cx="10058400" cy="4330521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Lateral loads: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=0.24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=0.32.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Seismic importance factor is 1.</a:t>
            </a:r>
            <a:endParaRPr lang="en-US" sz="2400" dirty="0"/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115" y="2052480"/>
            <a:ext cx="3440205" cy="390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5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SITE </a:t>
            </a:r>
            <a:r>
              <a:rPr lang="en-US" dirty="0" smtClean="0">
                <a:latin typeface="Cambria" pitchFamily="18" charset="0"/>
              </a:rPr>
              <a:t>LOCATION 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xfrm>
            <a:off x="1069848" y="2121408"/>
            <a:ext cx="3798366" cy="3403628"/>
          </a:xfrm>
        </p:spPr>
        <p:txBody>
          <a:bodyPr/>
          <a:lstStyle/>
          <a:p>
            <a:r>
              <a:rPr lang="en-US" dirty="0" smtClean="0"/>
              <a:t>Al </a:t>
            </a:r>
            <a:r>
              <a:rPr lang="en-US" dirty="0" err="1" smtClean="0"/>
              <a:t>junaid</a:t>
            </a:r>
            <a:r>
              <a:rPr lang="en-US" dirty="0" smtClean="0"/>
              <a:t>, Nablus – Palestine .</a:t>
            </a:r>
          </a:p>
          <a:p>
            <a:r>
              <a:rPr lang="en-US" dirty="0" smtClean="0"/>
              <a:t>Total area of 5000m².</a:t>
            </a:r>
            <a:endParaRPr lang="en-US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9882" y="1990945"/>
            <a:ext cx="6118366" cy="354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Connector 34"/>
          <p:cNvCxnSpPr/>
          <p:nvPr/>
        </p:nvCxnSpPr>
        <p:spPr>
          <a:xfrm flipV="1">
            <a:off x="9530366" y="3078051"/>
            <a:ext cx="502276" cy="4121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9530366" y="3516960"/>
            <a:ext cx="592428" cy="1641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117610" y="3349327"/>
            <a:ext cx="393256" cy="33177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0032642" y="3078051"/>
            <a:ext cx="478224" cy="27127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29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Loads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457466"/>
              </p:ext>
            </p:extLst>
          </p:nvPr>
        </p:nvGraphicFramePr>
        <p:xfrm>
          <a:off x="1838817" y="2975019"/>
          <a:ext cx="8128000" cy="2503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6138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type 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slab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38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err="1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800" baseline="300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dirty="0" smtClean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38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S.I.D</a:t>
                      </a:r>
                      <a:r>
                        <a:rPr lang="en-US" sz="2800" dirty="0" smtClean="0"/>
                        <a:t>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err="1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800" baseline="3000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dirty="0" smtClean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5"/>
            <a:ext cx="10058400" cy="409110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Ribbed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slab with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 thickness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Dropped beams with dimensions 850*500 mm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square &amp; circular columns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6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and footings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64"/>
          <a:stretch/>
        </p:blipFill>
        <p:spPr>
          <a:xfrm>
            <a:off x="1392722" y="1911414"/>
            <a:ext cx="4706326" cy="43613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822"/>
          <a:stretch/>
        </p:blipFill>
        <p:spPr>
          <a:xfrm>
            <a:off x="6687869" y="1911414"/>
            <a:ext cx="4440379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654" y="1888553"/>
            <a:ext cx="4700788" cy="451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228" y="2093976"/>
            <a:ext cx="5035639" cy="413411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17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model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participating mass ratio check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Picture 4" descr="C:\Users\Admin\Desktop\GP\combatability check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"/>
          <a:stretch/>
        </p:blipFill>
        <p:spPr bwMode="auto">
          <a:xfrm>
            <a:off x="2789177" y="2719701"/>
            <a:ext cx="6619741" cy="3918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36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055592"/>
              </p:ext>
            </p:extLst>
          </p:nvPr>
        </p:nvGraphicFramePr>
        <p:xfrm>
          <a:off x="1787301" y="2957013"/>
          <a:ext cx="81280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Loads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results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Results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error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12320.6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12380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26418.7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27410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17948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17800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69847" y="5089182"/>
            <a:ext cx="92461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 = ( ( Manual – ETABS Load ) / Manual Load ) </a:t>
            </a:r>
            <a:r>
              <a:rPr lang="ar-S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 &lt; 5% </a:t>
            </a:r>
          </a:p>
        </p:txBody>
      </p:sp>
    </p:spTree>
    <p:extLst>
      <p:ext uri="{BB962C8B-B14F-4D97-AF65-F5344CB8AC3E}">
        <p14:creationId xmlns:p14="http://schemas.microsoft.com/office/powerpoint/2010/main" val="30400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ambria" pitchFamily="18" charset="0"/>
              </a:rPr>
              <a:t>Internal </a:t>
            </a:r>
            <a:r>
              <a:rPr lang="en-US" sz="2400" dirty="0" smtClean="0">
                <a:latin typeface="Cambria" pitchFamily="18" charset="0"/>
              </a:rPr>
              <a:t>forces Check:</a:t>
            </a:r>
          </a:p>
          <a:p>
            <a:r>
              <a:rPr lang="en-US" sz="2400" dirty="0" smtClean="0">
                <a:latin typeface="Cambria" pitchFamily="18" charset="0"/>
              </a:rPr>
              <a:t>For column 18: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72659"/>
              </p:ext>
            </p:extLst>
          </p:nvPr>
        </p:nvGraphicFramePr>
        <p:xfrm>
          <a:off x="1903212" y="3540139"/>
          <a:ext cx="8127999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(KN)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(KN)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6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81199"/>
              </p:ext>
            </p:extLst>
          </p:nvPr>
        </p:nvGraphicFramePr>
        <p:xfrm>
          <a:off x="1761542" y="2825875"/>
          <a:ext cx="8593071" cy="2401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564"/>
                <a:gridCol w="721217"/>
                <a:gridCol w="850006"/>
                <a:gridCol w="927278"/>
                <a:gridCol w="965916"/>
                <a:gridCol w="1339403"/>
                <a:gridCol w="1455312"/>
                <a:gridCol w="862885"/>
                <a:gridCol w="798490"/>
              </a:tblGrid>
              <a:tr h="6712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dis_X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dis_Y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delta_X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delta_Y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delta_M_X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delta_M_Y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story height 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 limit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25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_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_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488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1.772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1.772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6.6451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6.8222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488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9.69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5.244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7.918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20.1894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30.4843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911403" y="2820473"/>
            <a:ext cx="1352282" cy="240835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63684" y="2820473"/>
            <a:ext cx="1442433" cy="240835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66857" y="2820473"/>
            <a:ext cx="787758" cy="240835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69847" y="5543354"/>
            <a:ext cx="782945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Since all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delta_M_X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delta_M_Y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less than delta limit the check is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7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112348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1679"/>
            <a:ext cx="10058400" cy="4330521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area of restaurant = 2346 m², It divided in to three floors</a:t>
            </a:r>
            <a:r>
              <a:rPr lang="en-US" dirty="0">
                <a:latin typeface="Calibri"/>
              </a:rPr>
              <a:t> 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area of each floor is shown in the following table 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51306"/>
              </p:ext>
            </p:extLst>
          </p:nvPr>
        </p:nvGraphicFramePr>
        <p:xfrm>
          <a:off x="3066200" y="2906512"/>
          <a:ext cx="6172200" cy="279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(m²)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Basement  floor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floor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1180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First floor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920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2346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7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75817"/>
            <a:ext cx="10058400" cy="4050792"/>
          </a:xfrm>
        </p:spPr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0.0.353 sec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90" y="4029220"/>
            <a:ext cx="6202116" cy="205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99454"/>
            <a:ext cx="10058400" cy="40507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participating mass ratio: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096" y="2751050"/>
            <a:ext cx="8409904" cy="32247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28834" y="5743977"/>
            <a:ext cx="1596980" cy="22055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87262" y="5743173"/>
            <a:ext cx="1596980" cy="22055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6829" y="2093976"/>
            <a:ext cx="8693238" cy="323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3634" y="2093976"/>
            <a:ext cx="5934075" cy="3431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7709" y="2174533"/>
            <a:ext cx="5019675" cy="30575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925" y="1759330"/>
            <a:ext cx="3116800" cy="2567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735" y="1759330"/>
            <a:ext cx="2733675" cy="25679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732" y="4481848"/>
            <a:ext cx="3013658" cy="18762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8483" y="1989103"/>
            <a:ext cx="3303204" cy="34308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8988" y="4327302"/>
            <a:ext cx="3319167" cy="242122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563" y="1993392"/>
            <a:ext cx="4468969" cy="447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6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20"/>
          <a:stretch/>
        </p:blipFill>
        <p:spPr>
          <a:xfrm>
            <a:off x="476191" y="1957589"/>
            <a:ext cx="5115624" cy="4034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888" y="1957589"/>
            <a:ext cx="5638696" cy="403430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15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 reinforcement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7578" y="2003823"/>
            <a:ext cx="9362940" cy="349545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0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4242" y="2841466"/>
            <a:ext cx="10058400" cy="1609344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9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527" y="2486024"/>
            <a:ext cx="7753081" cy="291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93948" y="2202287"/>
            <a:ext cx="89765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The table below shows the recommended lux for different spaces:</a:t>
            </a:r>
          </a:p>
        </p:txBody>
      </p:sp>
    </p:spTree>
    <p:extLst>
      <p:ext uri="{BB962C8B-B14F-4D97-AF65-F5344CB8AC3E}">
        <p14:creationId xmlns:p14="http://schemas.microsoft.com/office/powerpoint/2010/main" val="38585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Site Plane: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4950" y="2093976"/>
            <a:ext cx="70585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7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Artificial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lighting for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dining: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69848" y="2651212"/>
            <a:ext cx="9181735" cy="33843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5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0011" y="2093976"/>
            <a:ext cx="8937938" cy="40513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31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262" y="2003824"/>
            <a:ext cx="5782614" cy="430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plane 1: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3737229"/>
            <a:ext cx="5593633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901" y="2545661"/>
            <a:ext cx="2792349" cy="392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5079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plane 2: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548" y="2817495"/>
            <a:ext cx="684076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440" y="2294534"/>
            <a:ext cx="2843808" cy="43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plane 3: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2872786"/>
            <a:ext cx="69847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250" y="2427784"/>
            <a:ext cx="366307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check the uniformity, we make a visual task area on the surface of two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tables: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ar-JO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48495" y="3087673"/>
            <a:ext cx="8680361" cy="187220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2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93194"/>
            <a:ext cx="10058400" cy="427900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dining: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ar-JO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90" y="2552593"/>
            <a:ext cx="5916818" cy="417646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9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2135" y="1876202"/>
            <a:ext cx="7933385" cy="40513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743200"/>
            <a:ext cx="10058400" cy="3116687"/>
          </a:xfrm>
        </p:spPr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Drainage system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Water supply system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HVAC system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1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Basement Plane: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161" y="2093976"/>
            <a:ext cx="6096000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5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41360"/>
            <a:ext cx="10058400" cy="160934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03042"/>
            <a:ext cx="10058400" cy="436915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Drainage system: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manholes: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-3900" t="1300" r="49864" b="-1300"/>
          <a:stretch/>
        </p:blipFill>
        <p:spPr bwMode="auto">
          <a:xfrm>
            <a:off x="1069848" y="2655193"/>
            <a:ext cx="4635493" cy="407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73077" t="15798" b="8617"/>
          <a:stretch/>
        </p:blipFill>
        <p:spPr bwMode="auto">
          <a:xfrm>
            <a:off x="6465195" y="2682625"/>
            <a:ext cx="3335628" cy="351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3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drainage pipe through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ceiling: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0850" y="2762250"/>
            <a:ext cx="463639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0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7822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system: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Diameter of fresh water pipes for all stories shown in this table  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071923"/>
              </p:ext>
            </p:extLst>
          </p:nvPr>
        </p:nvGraphicFramePr>
        <p:xfrm>
          <a:off x="2006242" y="3218168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r>
                        <a:rPr lang="en-US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3/8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r>
                        <a:rPr lang="en-US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 in</a:t>
                      </a:r>
                      <a:r>
                        <a:rPr lang="en-US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3/8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baseline="30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 in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3/8 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069847" y="5153575"/>
            <a:ext cx="93234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 Pumps should be added to the first floor and second floor with 6psi and 12 psi respectively.</a:t>
            </a:r>
          </a:p>
        </p:txBody>
      </p:sp>
    </p:spTree>
    <p:extLst>
      <p:ext uri="{BB962C8B-B14F-4D97-AF65-F5344CB8AC3E}">
        <p14:creationId xmlns:p14="http://schemas.microsoft.com/office/powerpoint/2010/main" val="400844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Water supply system: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051" y="2570048"/>
            <a:ext cx="327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8854" y="2322398"/>
            <a:ext cx="42100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شكل بيضاوي 5"/>
          <p:cNvSpPr/>
          <p:nvPr/>
        </p:nvSpPr>
        <p:spPr>
          <a:xfrm>
            <a:off x="7344494" y="2580605"/>
            <a:ext cx="1981200" cy="1981200"/>
          </a:xfrm>
          <a:prstGeom prst="ellipse">
            <a:avLst/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HVAC system </a:t>
            </a: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In restaurant we used the variable refrigerant flow (VRF)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Main component of this system :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Out door unit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Collector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Fan coil unit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Diffusers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9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151376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Out door unit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used outdoor unit from TOSHIBA with cooling capacity = 135 KW and heating capacity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150KW to cover the cooling capacity and heating capacity for dining and beverage area.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9780" y="3335629"/>
            <a:ext cx="7598535" cy="278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8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37310" y="3703320"/>
            <a:ext cx="6000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69848" y="2093976"/>
            <a:ext cx="10241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Collector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total cooling load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dining area equal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69.98 KW so that, we used two single BC controller in each floor with 35.1KW nominal cooling capacity.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8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Diffusers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restaurant we used the architectural linear slot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diffuser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anemostat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 that it can fit with decoration of restaurant and it is sound level fit with the sound level with the restaurant.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1448" y="3607766"/>
            <a:ext cx="7315200" cy="229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605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7822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HVAC system: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Distribution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Diffusers:</a:t>
            </a:r>
          </a:p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7665" y="2361184"/>
            <a:ext cx="5638799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25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Distribution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sprinklers: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4948" y="2256823"/>
            <a:ext cx="4648200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G.F Plane: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7904" y="2121408"/>
            <a:ext cx="5988677" cy="473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79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31831"/>
            <a:ext cx="10058400" cy="42403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detectors: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7076" y="2941663"/>
            <a:ext cx="28003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3248" y="2346101"/>
            <a:ext cx="4495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شكل بيضاوي 5"/>
          <p:cNvSpPr/>
          <p:nvPr/>
        </p:nvSpPr>
        <p:spPr>
          <a:xfrm>
            <a:off x="3611451" y="2346101"/>
            <a:ext cx="1752600" cy="14478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rved Down Arrow 6"/>
          <p:cNvSpPr/>
          <p:nvPr/>
        </p:nvSpPr>
        <p:spPr>
          <a:xfrm rot="21381010">
            <a:off x="5615755" y="2066694"/>
            <a:ext cx="1574614" cy="69949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9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Distribution of extinguisher</a:t>
            </a:r>
            <a:r>
              <a:rPr lang="en-US" b="1" dirty="0"/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There is two types of fire extinguisher that used in restaurant: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1. Type K: It is located in kitchen.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2. Type A: It is located in the dining areas and corridors.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81</a:t>
            </a:fld>
            <a:endParaRPr lang="en-US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1375" y="2373275"/>
            <a:ext cx="2746878" cy="312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36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Exit signs: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82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9708" y="2807594"/>
            <a:ext cx="3539114" cy="321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3375" y="2665927"/>
            <a:ext cx="3335907" cy="336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549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Emergency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exit 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207"/>
          <a:stretch/>
        </p:blipFill>
        <p:spPr>
          <a:xfrm>
            <a:off x="4332600" y="2215165"/>
            <a:ext cx="3114675" cy="442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6106319"/>
              </p:ext>
            </p:extLst>
          </p:nvPr>
        </p:nvGraphicFramePr>
        <p:xfrm>
          <a:off x="1416675" y="1777284"/>
          <a:ext cx="9478851" cy="3209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9617"/>
                <a:gridCol w="3159617"/>
                <a:gridCol w="3159617"/>
              </a:tblGrid>
              <a:tr h="506218"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(NIS)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cost (NIS/m²)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  <a:tr h="46674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Excavation works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76489.2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  <a:tr h="41813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Civil works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1002963.3</a:t>
                      </a: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427.5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  <a:tr h="46674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Architectural works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1273691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  <a:tr h="46674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works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101823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43.4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  <a:tr h="46674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works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23735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  <a:tr h="41813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2,478,702.7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1043.8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3" marR="43223"/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50006" y="5318974"/>
            <a:ext cx="10278242" cy="971839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upper cost did not include decoration, land scape and furniture costs.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2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5" name="Content Placeholder 4" descr="thankyou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9848" y="1068946"/>
            <a:ext cx="10058400" cy="4507606"/>
          </a:xfrm>
        </p:spPr>
      </p:pic>
    </p:spTree>
    <p:extLst>
      <p:ext uri="{BB962C8B-B14F-4D97-AF65-F5344CB8AC3E}">
        <p14:creationId xmlns:p14="http://schemas.microsoft.com/office/powerpoint/2010/main" val="18272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Plane: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2450" y="2093976"/>
            <a:ext cx="5527182" cy="457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8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1985</TotalTime>
  <Words>1295</Words>
  <Application>Microsoft Office PowerPoint</Application>
  <PresentationFormat>Widescreen</PresentationFormat>
  <Paragraphs>472</Paragraphs>
  <Slides>85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5" baseType="lpstr">
      <vt:lpstr>Andalus</vt:lpstr>
      <vt:lpstr>Arial</vt:lpstr>
      <vt:lpstr>Calibri</vt:lpstr>
      <vt:lpstr>Cambria</vt:lpstr>
      <vt:lpstr>Rockwell</vt:lpstr>
      <vt:lpstr>Rockwell Condensed</vt:lpstr>
      <vt:lpstr>Tahoma</vt:lpstr>
      <vt:lpstr>Times New Roman</vt:lpstr>
      <vt:lpstr>Wingdings</vt:lpstr>
      <vt:lpstr>Wood Type</vt:lpstr>
      <vt:lpstr>An-Najah National University  Faculty of Engineering &amp; Information Technology  Building Engineering DEPARTMENT </vt:lpstr>
      <vt:lpstr>Outline </vt:lpstr>
      <vt:lpstr>INTRODUCTION</vt:lpstr>
      <vt:lpstr>SITE LOCATION 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STRUCTURAL DESIGN</vt:lpstr>
      <vt:lpstr>STRUCTURAL DESIGN </vt:lpstr>
      <vt:lpstr>STRUCTURAL DESIGN </vt:lpstr>
      <vt:lpstr>STRUCTURAL DESIGN</vt:lpstr>
      <vt:lpstr>STRUCTURAL DESIGN</vt:lpstr>
      <vt:lpstr>Preliminary design </vt:lpstr>
      <vt:lpstr>Columns and footings</vt:lpstr>
      <vt:lpstr>beams</vt:lpstr>
      <vt:lpstr>modeling</vt:lpstr>
      <vt:lpstr>Verification of model 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Slab reinforcement</vt:lpstr>
      <vt:lpstr>Beams reinforcement</vt:lpstr>
      <vt:lpstr>Columns reinforcement</vt:lpstr>
      <vt:lpstr>Columns reinforcement</vt:lpstr>
      <vt:lpstr>Footing reinforcement</vt:lpstr>
      <vt:lpstr>Stair reinforcement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Safety design</vt:lpstr>
      <vt:lpstr>Safety design</vt:lpstr>
      <vt:lpstr>Safety design</vt:lpstr>
      <vt:lpstr>Safety design</vt:lpstr>
      <vt:lpstr>Safety design</vt:lpstr>
      <vt:lpstr>Quantity Survey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106</cp:revision>
  <dcterms:created xsi:type="dcterms:W3CDTF">2017-05-13T20:34:32Z</dcterms:created>
  <dcterms:modified xsi:type="dcterms:W3CDTF">2017-05-24T17:57:33Z</dcterms:modified>
</cp:coreProperties>
</file>