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0" r:id="rId3"/>
    <p:sldId id="269" r:id="rId4"/>
    <p:sldId id="270" r:id="rId5"/>
    <p:sldId id="271" r:id="rId6"/>
    <p:sldId id="263" r:id="rId7"/>
    <p:sldId id="265" r:id="rId8"/>
    <p:sldId id="266" r:id="rId9"/>
    <p:sldId id="294" r:id="rId10"/>
    <p:sldId id="295" r:id="rId11"/>
    <p:sldId id="268" r:id="rId12"/>
    <p:sldId id="291" r:id="rId13"/>
    <p:sldId id="272" r:id="rId14"/>
    <p:sldId id="275" r:id="rId15"/>
    <p:sldId id="281" r:id="rId16"/>
    <p:sldId id="282" r:id="rId17"/>
    <p:sldId id="283" r:id="rId18"/>
    <p:sldId id="292" r:id="rId19"/>
    <p:sldId id="293" r:id="rId20"/>
    <p:sldId id="285" r:id="rId21"/>
    <p:sldId id="288" r:id="rId22"/>
    <p:sldId id="289" r:id="rId23"/>
    <p:sldId id="290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8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73084-A055-5540-8E5E-02BAAF5AE972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F5640-E3EE-B44F-9023-21054D919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2670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F368D-64D8-0643-AB8E-306A61EF7604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6C154-8AB3-7942-9A10-210AB1820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3693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B08A639-076A-4098-A240-06DC7B84DB8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CD57DF8-422D-487B-8DA3-1B4ED2F61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62000"/>
            <a:ext cx="6629400" cy="1829761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Intelligent Battery Charger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24200"/>
            <a:ext cx="7772400" cy="1600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Al-</a:t>
            </a:r>
            <a:r>
              <a:rPr lang="en-US" dirty="0" err="1" smtClean="0">
                <a:solidFill>
                  <a:schemeClr val="tx1"/>
                </a:solidFill>
              </a:rPr>
              <a:t>Motasem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Aqel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Ahmed </a:t>
            </a:r>
            <a:r>
              <a:rPr lang="en-US" dirty="0" err="1" smtClean="0">
                <a:solidFill>
                  <a:schemeClr val="tx1"/>
                </a:solidFill>
              </a:rPr>
              <a:t>dar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hamdan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Submitted to :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Falah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ohammed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8791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357166"/>
            <a:ext cx="2428892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filter capacitor</a:t>
            </a:r>
            <a:endParaRPr lang="en-US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214414" y="928670"/>
          <a:ext cx="6896124" cy="2357454"/>
        </p:xfrm>
        <a:graphic>
          <a:graphicData uri="http://schemas.openxmlformats.org/presentationml/2006/ole">
            <p:oleObj spid="_x0000_s4098" name="Picture" r:id="rId3" imgW="6792273" imgH="2886478" progId="StaticMetafile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214414" y="3357562"/>
          <a:ext cx="6357982" cy="3294916"/>
        </p:xfrm>
        <a:graphic>
          <a:graphicData uri="http://schemas.openxmlformats.org/presentationml/2006/ole">
            <p:oleObj spid="_x0000_s4099" name="Picture" r:id="rId4" imgW="5495238" imgH="4285714" progId="StaticMetafil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533400"/>
            <a:ext cx="8001000" cy="915361"/>
          </a:xfrm>
        </p:spPr>
        <p:txBody>
          <a:bodyPr/>
          <a:lstStyle/>
          <a:p>
            <a:r>
              <a:rPr lang="en-US" dirty="0" smtClean="0"/>
              <a:t>+5V Supply 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419600"/>
            <a:ext cx="7848600" cy="21336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Was needed to power logic-level components : PIC, LCD, Oscillator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Used a voltage divider on the rectified DC waveform to obtain 21V DC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Used 7805CT +5V regulator to step down voltage</a:t>
            </a:r>
          </a:p>
        </p:txBody>
      </p:sp>
      <p:pic>
        <p:nvPicPr>
          <p:cNvPr id="1026" name="Picture 2" descr="E:\ECE 445\5V reg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10" y="1565617"/>
            <a:ext cx="8007460" cy="26919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97020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+5V Supply</a:t>
            </a:r>
            <a:endParaRPr lang="en-US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714480" y="2000240"/>
          <a:ext cx="5486400" cy="4343400"/>
        </p:xfrm>
        <a:graphic>
          <a:graphicData uri="http://schemas.openxmlformats.org/presentationml/2006/ole">
            <p:oleObj spid="_x0000_s5122" name="Picture" r:id="rId3" imgW="5485714" imgH="4342857" progId="StaticMetafile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341187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Buck Converter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Inductor Design:</a:t>
            </a:r>
          </a:p>
          <a:p>
            <a:r>
              <a:rPr lang="en-US" sz="2000" dirty="0"/>
              <a:t> L ≥ (</a:t>
            </a:r>
            <a:r>
              <a:rPr lang="en-US" sz="2000" dirty="0" err="1" smtClean="0"/>
              <a:t>Vin,max-Vout</a:t>
            </a:r>
            <a:r>
              <a:rPr lang="en-US" sz="2000" dirty="0" smtClean="0"/>
              <a:t>)x </a:t>
            </a:r>
            <a:r>
              <a:rPr lang="en-US" sz="2000" dirty="0"/>
              <a:t>(</a:t>
            </a:r>
            <a:r>
              <a:rPr lang="en-US" sz="2000" dirty="0" err="1"/>
              <a:t>Vout</a:t>
            </a:r>
            <a:r>
              <a:rPr lang="en-US" sz="2000" dirty="0"/>
              <a:t>/</a:t>
            </a:r>
            <a:r>
              <a:rPr lang="en-US" sz="2000" dirty="0" err="1"/>
              <a:t>Vin,max</a:t>
            </a:r>
            <a:r>
              <a:rPr lang="en-US" sz="2000" dirty="0"/>
              <a:t>)x(1/</a:t>
            </a:r>
            <a:r>
              <a:rPr lang="en-US" sz="2000" dirty="0" err="1"/>
              <a:t>fsw</a:t>
            </a:r>
            <a:r>
              <a:rPr lang="en-US" sz="2000" dirty="0"/>
              <a:t>)x(1/(LIR x </a:t>
            </a:r>
            <a:r>
              <a:rPr lang="en-US" sz="2000" dirty="0" err="1"/>
              <a:t>Iout,max</a:t>
            </a:r>
            <a:r>
              <a:rPr lang="en-US" sz="2000" dirty="0"/>
              <a:t>)) </a:t>
            </a:r>
            <a:endParaRPr lang="en-US" sz="2000" dirty="0" smtClean="0"/>
          </a:p>
          <a:p>
            <a:r>
              <a:rPr lang="en-US" sz="2000" dirty="0" smtClean="0"/>
              <a:t>For 1% ripple, </a:t>
            </a:r>
            <a:r>
              <a:rPr lang="en-US" sz="2000" dirty="0" err="1" smtClean="0"/>
              <a:t>Vin,max</a:t>
            </a:r>
            <a:r>
              <a:rPr lang="en-US" sz="2000" dirty="0" smtClean="0"/>
              <a:t> = 42 V , and </a:t>
            </a:r>
            <a:r>
              <a:rPr lang="en-US" sz="2000" dirty="0" err="1" smtClean="0"/>
              <a:t>Iout,max</a:t>
            </a:r>
            <a:r>
              <a:rPr lang="en-US" sz="2000" dirty="0" smtClean="0"/>
              <a:t>=3.5A,  we </a:t>
            </a:r>
            <a:r>
              <a:rPr lang="en-US" sz="2000" dirty="0"/>
              <a:t>obtain L </a:t>
            </a:r>
            <a:r>
              <a:rPr lang="en-US" sz="2000" dirty="0" smtClean="0"/>
              <a:t>≥ 6.29 </a:t>
            </a:r>
            <a:r>
              <a:rPr lang="en-US" sz="2000" smtClean="0"/>
              <a:t>mH</a:t>
            </a:r>
            <a:endParaRPr lang="en-US" sz="2000" dirty="0" smtClean="0"/>
          </a:p>
          <a:p>
            <a:pPr marL="82296" indent="0">
              <a:buNone/>
            </a:pPr>
            <a:r>
              <a:rPr lang="en-US" dirty="0" smtClean="0"/>
              <a:t>Output capacitor </a:t>
            </a:r>
            <a:r>
              <a:rPr lang="en-US" dirty="0"/>
              <a:t>Design</a:t>
            </a:r>
            <a:r>
              <a:rPr lang="en-US" dirty="0" smtClean="0"/>
              <a:t>:</a:t>
            </a:r>
          </a:p>
          <a:p>
            <a:r>
              <a:rPr lang="en-US" sz="2000" dirty="0"/>
              <a:t>C ≥ L(</a:t>
            </a:r>
            <a:r>
              <a:rPr lang="en-US" sz="2000" dirty="0" err="1"/>
              <a:t>Iomax</a:t>
            </a:r>
            <a:r>
              <a:rPr lang="en-US" sz="2000" dirty="0"/>
              <a:t> + ΔI/2)^2 / ((ΔV + Vo)^2 – Vo^2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For 1% voltage and current ripple, we obtain C</a:t>
            </a:r>
            <a:r>
              <a:rPr lang="en-US" sz="2000" dirty="0"/>
              <a:t> ≥</a:t>
            </a:r>
            <a:r>
              <a:rPr lang="en-US" sz="2000" dirty="0" smtClean="0"/>
              <a:t> 44mF</a:t>
            </a:r>
          </a:p>
          <a:p>
            <a:pPr marL="82296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4220256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PIC/Buck Converter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Varying duty cycle from PIC directly correlates to the voltage/current provided by buck converter</a:t>
            </a:r>
          </a:p>
          <a:p>
            <a:r>
              <a:rPr lang="en-US" dirty="0" smtClean="0"/>
              <a:t>MOSFET driver was necessary to supply enough current to drive the gate</a:t>
            </a:r>
          </a:p>
          <a:p>
            <a:r>
              <a:rPr lang="en-US" dirty="0" smtClean="0"/>
              <a:t>20kHz PWM from PIC was consistent with switching limits of diode and was fast enough to keep ripple low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5267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16F877A</a:t>
            </a:r>
          </a:p>
          <a:p>
            <a:r>
              <a:rPr lang="en-US" dirty="0" smtClean="0"/>
              <a:t>40-PIN</a:t>
            </a:r>
          </a:p>
          <a:p>
            <a:r>
              <a:rPr lang="en-US" dirty="0" smtClean="0"/>
              <a:t>Built in PWM</a:t>
            </a:r>
          </a:p>
          <a:p>
            <a:r>
              <a:rPr lang="en-US" dirty="0" smtClean="0"/>
              <a:t>6 Analog Pins</a:t>
            </a:r>
          </a:p>
          <a:p>
            <a:r>
              <a:rPr lang="en-US" dirty="0" smtClean="0"/>
              <a:t>10-bit ADC Conversion</a:t>
            </a:r>
          </a:p>
          <a:p>
            <a:r>
              <a:rPr lang="en-US" dirty="0"/>
              <a:t>FOX 1100E for 20MHz external clock</a:t>
            </a:r>
          </a:p>
          <a:p>
            <a:r>
              <a:rPr lang="en-US" dirty="0"/>
              <a:t>Powered using +5V DC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73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 PWM Output</a:t>
            </a:r>
            <a:endParaRPr lang="en-US" dirty="0"/>
          </a:p>
        </p:txBody>
      </p:sp>
      <p:pic>
        <p:nvPicPr>
          <p:cNvPr id="7170" name="Picture 2" descr="E:\ECE 445\PIC PWM output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55" y="1752600"/>
            <a:ext cx="3933826" cy="30976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ECE 445\MIC4424cn PWM output.jp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745" y="1785151"/>
            <a:ext cx="3842224" cy="3065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5007006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 PWM output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10200" y="5007006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MIC4424CN PWM output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773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ADC Conversion</a:t>
            </a:r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PIC converts analog voltage to digital between 0 – 1023 (2^10)</a:t>
                </a:r>
              </a:p>
              <a:p>
                <a:r>
                  <a:rPr lang="en-US" sz="3000" dirty="0" smtClean="0"/>
                  <a:t>Actual Voltage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000" b="0" i="1" dirty="0" smtClean="0">
                            <a:latin typeface="Cambria Math"/>
                          </a:rPr>
                          <m:t>(5</m:t>
                        </m:r>
                        <m:r>
                          <a:rPr lang="en-US" sz="3000" i="1" dirty="0">
                            <a:latin typeface="Cambria Math"/>
                          </a:rPr>
                          <m:t>−</m:t>
                        </m:r>
                        <m:r>
                          <a:rPr lang="en-US" sz="3000" i="1" dirty="0" smtClean="0">
                            <a:latin typeface="Cambria Math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sz="3000" b="0" i="0" dirty="0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3000" b="0" i="1" dirty="0" smtClean="0">
                            <a:latin typeface="Cambria Math"/>
                          </a:rPr>
                          <m:t>1023</m:t>
                        </m:r>
                      </m:den>
                    </m:f>
                  </m:oMath>
                </a14:m>
                <a:r>
                  <a:rPr lang="en-US" sz="3000" dirty="0" smtClean="0"/>
                  <a:t> x Raw Voltage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i="1" dirty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3000" i="1" dirty="0">
                            <a:latin typeface="Cambria Math"/>
                          </a:rPr>
                          <m:t>𝑟𝑒𝑓</m:t>
                        </m:r>
                        <m:r>
                          <a:rPr lang="en-US" sz="3000" i="1" dirty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sz="30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3000" dirty="0" smtClean="0"/>
                  <a:t>= +5V,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i="1" dirty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3000" i="1" dirty="0">
                            <a:latin typeface="Cambria Math"/>
                          </a:rPr>
                          <m:t>𝑟𝑒𝑓</m:t>
                        </m:r>
                        <m:r>
                          <a:rPr lang="en-US" sz="3000" i="1" dirty="0">
                            <a:latin typeface="Cambria Math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sz="3000" dirty="0" smtClean="0"/>
                  <a:t> = 0 V</a:t>
                </a:r>
              </a:p>
              <a:p>
                <a:r>
                  <a:rPr lang="en-US" sz="3000" dirty="0" smtClean="0"/>
                  <a:t>Resolution = 0.004888 V/unit</a:t>
                </a:r>
                <a:endParaRPr lang="en-US" sz="3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50663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ECE 445\Low Side driver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05287"/>
            <a:ext cx="5837824" cy="36218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068"/>
            <a:ext cx="7498080" cy="10024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Original Choice – Low Side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962400"/>
            <a:ext cx="7467600" cy="2590800"/>
          </a:xfrm>
        </p:spPr>
        <p:txBody>
          <a:bodyPr/>
          <a:lstStyle/>
          <a:p>
            <a:r>
              <a:rPr lang="en-US" sz="2600" dirty="0" smtClean="0"/>
              <a:t>Pros: Low side driver was easier to use and more readily available in the power lab</a:t>
            </a:r>
          </a:p>
          <a:p>
            <a:r>
              <a:rPr lang="en-US" sz="2600" dirty="0" smtClean="0"/>
              <a:t>Con: Had to ground drain side and therefore couldn’t ground the negative terminal of battery.</a:t>
            </a:r>
          </a:p>
          <a:p>
            <a:pPr lvl="1"/>
            <a:r>
              <a:rPr lang="en-US" sz="2400" dirty="0" smtClean="0"/>
              <a:t>This made it much harder to measure battery voltage using PIC</a:t>
            </a:r>
          </a:p>
          <a:p>
            <a:pPr marL="402336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5199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ECE 445\High Side Dri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5789598" cy="3352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4056"/>
            <a:ext cx="7498080" cy="914400"/>
          </a:xfrm>
        </p:spPr>
        <p:txBody>
          <a:bodyPr/>
          <a:lstStyle/>
          <a:p>
            <a:r>
              <a:rPr lang="en-US" dirty="0" smtClean="0"/>
              <a:t>Final Choice – High Side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596196"/>
            <a:ext cx="7924800" cy="3276600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Pros: Allowed us to measure battery voltage with PIC, which was crucial to the project</a:t>
            </a:r>
          </a:p>
          <a:p>
            <a:r>
              <a:rPr lang="en-US" sz="2600" dirty="0" smtClean="0"/>
              <a:t>Cons: High side driver had a 9.5 V threshold for the PWM signal</a:t>
            </a:r>
          </a:p>
          <a:p>
            <a:pPr lvl="1"/>
            <a:r>
              <a:rPr lang="en-US" sz="2300" dirty="0" smtClean="0"/>
              <a:t>Required a low side driver acting as a voltage stepper to increase from 5 V to above 9.5 V</a:t>
            </a:r>
          </a:p>
          <a:p>
            <a:pPr lvl="1"/>
            <a:r>
              <a:rPr lang="en-US" sz="2300" dirty="0" smtClean="0"/>
              <a:t>Required extra 12 V and 15 V power supplies for the low side and high side drivers, respectively</a:t>
            </a:r>
            <a:endParaRPr lang="en-US" sz="2300" dirty="0"/>
          </a:p>
        </p:txBody>
      </p:sp>
    </p:spTree>
    <p:extLst>
      <p:ext uri="{BB962C8B-B14F-4D97-AF65-F5344CB8AC3E}">
        <p14:creationId xmlns="" xmlns:p14="http://schemas.microsoft.com/office/powerpoint/2010/main" val="3177848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8001000" cy="1829761"/>
          </a:xfrm>
        </p:spPr>
        <p:txBody>
          <a:bodyPr/>
          <a:lstStyle/>
          <a:p>
            <a:pPr algn="ctr"/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514600"/>
            <a:ext cx="7772400" cy="22098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Introduction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Circuit Design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PIC Control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Successes and Difficulties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Future Work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167884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LCD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PHICO Panel</a:t>
            </a:r>
          </a:p>
          <a:p>
            <a:r>
              <a:rPr lang="en-US" dirty="0" smtClean="0"/>
              <a:t>16x2 LCD w/HD44780 Controller</a:t>
            </a:r>
          </a:p>
          <a:p>
            <a:r>
              <a:rPr lang="en-US" dirty="0" smtClean="0"/>
              <a:t>4 Push Buttons</a:t>
            </a:r>
          </a:p>
          <a:p>
            <a:r>
              <a:rPr lang="en-US" dirty="0" smtClean="0"/>
              <a:t>3 LEDs</a:t>
            </a:r>
          </a:p>
        </p:txBody>
      </p:sp>
    </p:spTree>
    <p:extLst>
      <p:ext uri="{BB962C8B-B14F-4D97-AF65-F5344CB8AC3E}">
        <p14:creationId xmlns="" xmlns:p14="http://schemas.microsoft.com/office/powerpoint/2010/main" val="46375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6200"/>
            <a:ext cx="7498080" cy="1143000"/>
          </a:xfrm>
        </p:spPr>
        <p:txBody>
          <a:bodyPr/>
          <a:lstStyle/>
          <a:p>
            <a:pPr algn="ctr"/>
            <a:r>
              <a:rPr lang="en-US" dirty="0" smtClean="0"/>
              <a:t>Charging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143000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sz="2400" dirty="0" smtClean="0"/>
              <a:t>Ni-MH: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400" dirty="0" smtClean="0"/>
              <a:t>Constant 1C =2.3 A - Fast charge until V &gt;1.1V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400" dirty="0" smtClean="0"/>
              <a:t>Constant 0.1 C = 0.23 A for 30 minutes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400" dirty="0" smtClean="0"/>
              <a:t>Trickle 1/30 C = 7mA indefinitely</a:t>
            </a:r>
          </a:p>
          <a:p>
            <a:pPr marL="82296" indent="0">
              <a:buNone/>
            </a:pPr>
            <a:r>
              <a:rPr lang="en-US" sz="2400" dirty="0" smtClean="0"/>
              <a:t>Ni-Cd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400" dirty="0" smtClean="0"/>
              <a:t>Constant 1C =0.35 A – fast charge until V &gt;1.0 V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400" dirty="0" smtClean="0"/>
              <a:t>Constant 0.1 C = 3.5 mA for 30 minutes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400" dirty="0" smtClean="0"/>
              <a:t>Trickle 1/30 C = 1mA indefinitely</a:t>
            </a:r>
          </a:p>
          <a:p>
            <a:pPr marL="82296" indent="0">
              <a:buNone/>
            </a:pPr>
            <a:r>
              <a:rPr lang="en-US" sz="2400" dirty="0" smtClean="0"/>
              <a:t>Li-ion</a:t>
            </a:r>
          </a:p>
          <a:p>
            <a:pPr marL="539496" indent="-457200">
              <a:buFont typeface="+mj-lt"/>
              <a:buAutoNum type="arabicPeriod"/>
            </a:pPr>
            <a:r>
              <a:rPr lang="en-US" sz="2400" dirty="0" smtClean="0"/>
              <a:t>If  V&lt;2.8 V, trickle charge at 0.1 C = 0.35 A</a:t>
            </a:r>
          </a:p>
          <a:p>
            <a:pPr marL="539496" indent="-457200">
              <a:buFont typeface="+mj-lt"/>
              <a:buAutoNum type="arabicPeriod"/>
            </a:pPr>
            <a:r>
              <a:rPr lang="en-US" sz="2400" dirty="0" smtClean="0"/>
              <a:t>Constant 1C = 3.5 A until V=4.2</a:t>
            </a:r>
          </a:p>
          <a:p>
            <a:pPr marL="539496" indent="-457200">
              <a:buFont typeface="+mj-lt"/>
              <a:buAutoNum type="arabicPeriod"/>
            </a:pPr>
            <a:r>
              <a:rPr lang="en-US" sz="2400" dirty="0" smtClean="0"/>
              <a:t>Constant 4.2 V supplied until I&lt; .25 A</a:t>
            </a:r>
          </a:p>
          <a:p>
            <a:pPr marL="596646" indent="-514350">
              <a:buFont typeface="+mj-lt"/>
              <a:buAutoNum type="arabicPeriod"/>
            </a:pPr>
            <a:endParaRPr lang="en-US" sz="2600" dirty="0" smtClean="0"/>
          </a:p>
          <a:p>
            <a:pPr marL="596646" indent="-514350">
              <a:buFont typeface="+mj-lt"/>
              <a:buAutoNum type="arabicPeriod"/>
            </a:pPr>
            <a:endParaRPr lang="en-US" sz="2600" dirty="0" smtClean="0"/>
          </a:p>
          <a:p>
            <a:pPr marL="596646" indent="-514350">
              <a:buFont typeface="+mj-lt"/>
              <a:buAutoNum type="arabicPeriod"/>
            </a:pPr>
            <a:endParaRPr lang="en-US" sz="2600" dirty="0" smtClean="0"/>
          </a:p>
        </p:txBody>
      </p:sp>
    </p:spTree>
    <p:extLst>
      <p:ext uri="{BB962C8B-B14F-4D97-AF65-F5344CB8AC3E}">
        <p14:creationId xmlns="" xmlns:p14="http://schemas.microsoft.com/office/powerpoint/2010/main" val="312778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Constant Voltage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/>
              <a:t>each charging stage, maintain a constant duty </a:t>
            </a:r>
            <a:r>
              <a:rPr lang="en-US" dirty="0" smtClean="0"/>
              <a:t>cycle</a:t>
            </a:r>
          </a:p>
          <a:p>
            <a:r>
              <a:rPr lang="en-US" dirty="0" smtClean="0"/>
              <a:t>This </a:t>
            </a:r>
            <a:r>
              <a:rPr lang="en-US" dirty="0"/>
              <a:t>duty cycle is predetermined via testing to output a set voltage.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21435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Constant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001000" cy="5181600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Place a </a:t>
            </a:r>
            <a:r>
              <a:rPr lang="en-US" sz="2600" dirty="0"/>
              <a:t>precision resistor in series with battery. </a:t>
            </a:r>
            <a:endParaRPr lang="en-US" sz="2600" dirty="0" smtClean="0"/>
          </a:p>
          <a:p>
            <a:r>
              <a:rPr lang="en-US" sz="2600" dirty="0" smtClean="0"/>
              <a:t>Measure the voltage across this resistor</a:t>
            </a:r>
            <a:endParaRPr lang="en-US" sz="2600" dirty="0"/>
          </a:p>
          <a:p>
            <a:r>
              <a:rPr lang="en-US" sz="2600" dirty="0" smtClean="0"/>
              <a:t>Compare </a:t>
            </a:r>
            <a:r>
              <a:rPr lang="en-US" sz="2600" dirty="0"/>
              <a:t>this to an expected voltage level, which is determined by multiplying the expected constant </a:t>
            </a:r>
            <a:r>
              <a:rPr lang="en-US" sz="2600" dirty="0" smtClean="0"/>
              <a:t>current value by the resistance of the precision resistor.</a:t>
            </a:r>
          </a:p>
          <a:p>
            <a:r>
              <a:rPr lang="en-US" sz="2600" dirty="0" smtClean="0"/>
              <a:t>For all measured voltages within 1% below the expected value, keep duty cycle constant</a:t>
            </a:r>
          </a:p>
          <a:p>
            <a:r>
              <a:rPr lang="en-US" sz="2600" dirty="0" smtClean="0"/>
              <a:t>For more than 1% below, increase the duty cycle by very small increments at each reading</a:t>
            </a:r>
          </a:p>
          <a:p>
            <a:r>
              <a:rPr lang="en-US" sz="2600" dirty="0" smtClean="0"/>
              <a:t>For voltages above the threshold, drop the duty cycle by 10%, as this will only occur when transitioning to a lower current stage. </a:t>
            </a:r>
          </a:p>
          <a:p>
            <a:endParaRPr lang="en-US" sz="26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2274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ad.uiuc.edu\engr\ews\khapp2\Downloads\schematic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6477000" cy="4595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pPr algn="ctr"/>
            <a:r>
              <a:rPr lang="en-US" dirty="0" smtClean="0"/>
              <a:t>Full Schematic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2553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Successes 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924800" cy="48006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sz="2800" u="sng" dirty="0" smtClean="0"/>
              <a:t>Successes</a:t>
            </a:r>
          </a:p>
          <a:p>
            <a:r>
              <a:rPr lang="en-US" sz="2800" dirty="0" smtClean="0"/>
              <a:t>Measured battery voltage using PIC</a:t>
            </a:r>
          </a:p>
          <a:p>
            <a:r>
              <a:rPr lang="en-US" sz="2800" dirty="0" smtClean="0"/>
              <a:t>AC-DC conversion</a:t>
            </a:r>
          </a:p>
          <a:p>
            <a:r>
              <a:rPr lang="en-US" sz="2800" dirty="0" smtClean="0"/>
              <a:t>PIC-driven buck converter</a:t>
            </a:r>
          </a:p>
          <a:p>
            <a:pPr marL="82296" indent="0">
              <a:buNone/>
            </a:pPr>
            <a:r>
              <a:rPr lang="en-US" sz="2800" u="sng" dirty="0" smtClean="0"/>
              <a:t>Challenges</a:t>
            </a:r>
          </a:p>
          <a:p>
            <a:r>
              <a:rPr lang="en-US" sz="2800" dirty="0" smtClean="0"/>
              <a:t>Inadequate testing equipment slowed our progress</a:t>
            </a:r>
          </a:p>
          <a:p>
            <a:r>
              <a:rPr lang="en-US" sz="2800" dirty="0" smtClean="0"/>
              <a:t>Driving the buck converter with high side configuration</a:t>
            </a:r>
          </a:p>
          <a:p>
            <a:r>
              <a:rPr lang="en-US" sz="2800" dirty="0" smtClean="0"/>
              <a:t>Overcoming time lost in following original design</a:t>
            </a:r>
          </a:p>
          <a:p>
            <a:r>
              <a:rPr lang="en-US" sz="2800" dirty="0" smtClean="0"/>
              <a:t>Temperature sensing</a:t>
            </a:r>
          </a:p>
          <a:p>
            <a:endParaRPr lang="en-US" sz="2800" dirty="0" smtClean="0"/>
          </a:p>
          <a:p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602660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9808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Fully developing and testing of charging algorithms</a:t>
            </a:r>
          </a:p>
          <a:p>
            <a:r>
              <a:rPr lang="en-US" dirty="0" smtClean="0"/>
              <a:t>Developing +15 V and +12 V sources within circuit</a:t>
            </a:r>
          </a:p>
          <a:p>
            <a:r>
              <a:rPr lang="en-US" dirty="0" smtClean="0"/>
              <a:t>Adding compatibility with other batteries</a:t>
            </a:r>
          </a:p>
          <a:p>
            <a:r>
              <a:rPr lang="en-US" dirty="0" smtClean="0"/>
              <a:t>Improving accuracy of PIC voltage reading</a:t>
            </a:r>
          </a:p>
          <a:p>
            <a:r>
              <a:rPr lang="en-US" dirty="0" smtClean="0"/>
              <a:t>Decrease overall circuit size and implement with PCB to improve accuracy</a:t>
            </a:r>
          </a:p>
          <a:p>
            <a:r>
              <a:rPr lang="en-US" dirty="0" smtClean="0"/>
              <a:t>Add temperature detection for better stage transitions and charge termination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1628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498080" cy="1143000"/>
          </a:xfrm>
        </p:spPr>
        <p:txBody>
          <a:bodyPr/>
          <a:lstStyle/>
          <a:p>
            <a:r>
              <a:rPr lang="en-US" dirty="0" smtClean="0"/>
              <a:t>Design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7162800" cy="4648200"/>
          </a:xfrm>
        </p:spPr>
        <p:txBody>
          <a:bodyPr/>
          <a:lstStyle/>
          <a:p>
            <a:r>
              <a:rPr lang="en-US" dirty="0" smtClean="0"/>
              <a:t>Charge</a:t>
            </a:r>
            <a:r>
              <a:rPr lang="it-IT" dirty="0" smtClean="0"/>
              <a:t> AA NiMH, AAA NiCad, Li-Ion</a:t>
            </a:r>
            <a:r>
              <a:rPr lang="ar-JO" dirty="0" smtClean="0"/>
              <a:t> </a:t>
            </a:r>
            <a:r>
              <a:rPr lang="en-US" dirty="0" smtClean="0"/>
              <a:t>batteries according to charge algorithms</a:t>
            </a:r>
          </a:p>
          <a:p>
            <a:r>
              <a:rPr lang="en-US" dirty="0" smtClean="0"/>
              <a:t>Voltage and temperature charge termination</a:t>
            </a:r>
          </a:p>
          <a:p>
            <a:r>
              <a:rPr lang="en-US" dirty="0" smtClean="0"/>
              <a:t>Less than 5% battery voltage/current ripple</a:t>
            </a:r>
          </a:p>
          <a:p>
            <a:r>
              <a:rPr lang="en-US" dirty="0" smtClean="0"/>
              <a:t>LCD voltage display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3281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7498080" cy="1143000"/>
          </a:xfrm>
        </p:spPr>
        <p:txBody>
          <a:bodyPr/>
          <a:lstStyle/>
          <a:p>
            <a:r>
              <a:rPr lang="en-US" dirty="0" smtClean="0"/>
              <a:t>Original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7400"/>
            <a:ext cx="7498080" cy="3733800"/>
          </a:xfrm>
        </p:spPr>
        <p:txBody>
          <a:bodyPr/>
          <a:lstStyle/>
          <a:p>
            <a:r>
              <a:rPr lang="en-US" dirty="0" smtClean="0"/>
              <a:t>Use a different circuit for each battery</a:t>
            </a:r>
          </a:p>
          <a:p>
            <a:r>
              <a:rPr lang="en-US" dirty="0" smtClean="0"/>
              <a:t>Utilize switches to switch between battery circuits, as well as different charging stages</a:t>
            </a:r>
          </a:p>
          <a:p>
            <a:r>
              <a:rPr lang="en-US" dirty="0" smtClean="0"/>
              <a:t>Problems with circuit size and complexity</a:t>
            </a:r>
          </a:p>
          <a:p>
            <a:r>
              <a:rPr lang="en-US" dirty="0" smtClean="0"/>
              <a:t>Not a very “intelligent” design that utilized very little PIC control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6589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14400"/>
            <a:ext cx="7498080" cy="1143000"/>
          </a:xfrm>
        </p:spPr>
        <p:txBody>
          <a:bodyPr/>
          <a:lstStyle/>
          <a:p>
            <a:r>
              <a:rPr lang="en-US" dirty="0" smtClean="0"/>
              <a:t>Final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286000"/>
            <a:ext cx="7498080" cy="3962400"/>
          </a:xfrm>
        </p:spPr>
        <p:txBody>
          <a:bodyPr/>
          <a:lstStyle/>
          <a:p>
            <a:r>
              <a:rPr lang="en-US" dirty="0" smtClean="0"/>
              <a:t>Added a buck converter</a:t>
            </a:r>
          </a:p>
          <a:p>
            <a:r>
              <a:rPr lang="en-US" dirty="0" smtClean="0"/>
              <a:t>PWM output of PIC controlled duty cycle of buck converter</a:t>
            </a:r>
          </a:p>
          <a:p>
            <a:r>
              <a:rPr lang="en-US" dirty="0" smtClean="0"/>
              <a:t>Control of battery current/voltage by varying duty cycle</a:t>
            </a:r>
          </a:p>
          <a:p>
            <a:r>
              <a:rPr lang="en-US" dirty="0" smtClean="0"/>
              <a:t>Dynamic control in place of the static circuit of original design</a:t>
            </a:r>
          </a:p>
          <a:p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427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001000" cy="1829761"/>
          </a:xfrm>
        </p:spPr>
        <p:txBody>
          <a:bodyPr/>
          <a:lstStyle/>
          <a:p>
            <a:pPr algn="ctr"/>
            <a:r>
              <a:rPr lang="en-US" u="sng" dirty="0" smtClean="0"/>
              <a:t>Circuit Overview</a:t>
            </a:r>
            <a:endParaRPr lang="en-US" u="sng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214546" y="3071810"/>
          <a:ext cx="4907284" cy="2738440"/>
        </p:xfrm>
        <a:graphic>
          <a:graphicData uri="http://schemas.openxmlformats.org/presentationml/2006/ole">
            <p:oleObj spid="_x0000_s1026" name="Picture" r:id="rId3" imgW="4266667" imgH="2381582" progId="StaticMetafile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570354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4118" y="762000"/>
            <a:ext cx="5867400" cy="1143961"/>
          </a:xfrm>
        </p:spPr>
        <p:txBody>
          <a:bodyPr/>
          <a:lstStyle/>
          <a:p>
            <a:r>
              <a:rPr lang="en-US" dirty="0" smtClean="0"/>
              <a:t>AC-DC Circuit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1214" y="2362200"/>
            <a:ext cx="6934200" cy="1600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4:1 Step-down transformer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Full-wave bridge rectifier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Filter Capacitor</a:t>
            </a:r>
          </a:p>
        </p:txBody>
      </p:sp>
      <p:pic>
        <p:nvPicPr>
          <p:cNvPr id="5" name="Picture 2" descr="E:\ECE 445\AC-DC schematic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14" y="4114800"/>
            <a:ext cx="7086600" cy="2218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7700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9235"/>
            <a:ext cx="8001000" cy="990600"/>
          </a:xfrm>
        </p:spPr>
        <p:txBody>
          <a:bodyPr/>
          <a:lstStyle/>
          <a:p>
            <a:r>
              <a:rPr lang="en-US" dirty="0" smtClean="0"/>
              <a:t>AC-DC waveforms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1214422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transformer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571604" y="1571612"/>
          <a:ext cx="5643602" cy="2619823"/>
        </p:xfrm>
        <a:graphic>
          <a:graphicData uri="http://schemas.openxmlformats.org/presentationml/2006/ole">
            <p:oleObj spid="_x0000_s2050" name="Picture" r:id="rId3" imgW="6419048" imgH="3801006" progId="StaticMetafile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643042" y="3857628"/>
          <a:ext cx="5643602" cy="2821423"/>
        </p:xfrm>
        <a:graphic>
          <a:graphicData uri="http://schemas.openxmlformats.org/presentationml/2006/ole">
            <p:oleObj spid="_x0000_s2051" name="Picture" r:id="rId4" imgW="6295238" imgH="4361905" progId="StaticMetafile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394379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422" y="35716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rectifier</a:t>
            </a:r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571604" y="857232"/>
          <a:ext cx="6400822" cy="2557470"/>
        </p:xfrm>
        <a:graphic>
          <a:graphicData uri="http://schemas.openxmlformats.org/presentationml/2006/ole">
            <p:oleObj spid="_x0000_s3074" name="Picture" r:id="rId3" imgW="6657143" imgH="2971429" progId="StaticMetafile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571604" y="3500438"/>
          <a:ext cx="6494705" cy="3143248"/>
        </p:xfrm>
        <a:graphic>
          <a:graphicData uri="http://schemas.openxmlformats.org/presentationml/2006/ole">
            <p:oleObj spid="_x0000_s3075" name="Picture" r:id="rId4" imgW="5466667" imgH="4323810" progId="StaticMetafil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782</TotalTime>
  <Words>796</Words>
  <Application>Microsoft Office PowerPoint</Application>
  <PresentationFormat>On-screen Show (4:3)</PresentationFormat>
  <Paragraphs>123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Solstice</vt:lpstr>
      <vt:lpstr>Picture</vt:lpstr>
      <vt:lpstr>Intelligent Battery Charger</vt:lpstr>
      <vt:lpstr>Presentation Outline</vt:lpstr>
      <vt:lpstr>Design Requirements</vt:lpstr>
      <vt:lpstr>Original Design</vt:lpstr>
      <vt:lpstr>Final Design</vt:lpstr>
      <vt:lpstr>Circuit Overview</vt:lpstr>
      <vt:lpstr>AC-DC Circuit</vt:lpstr>
      <vt:lpstr>AC-DC waveforms</vt:lpstr>
      <vt:lpstr>Slide 9</vt:lpstr>
      <vt:lpstr>Slide 10</vt:lpstr>
      <vt:lpstr>+5V Supply  </vt:lpstr>
      <vt:lpstr>+5V Supply</vt:lpstr>
      <vt:lpstr>Buck Converter Design</vt:lpstr>
      <vt:lpstr>PIC/Buck Converter Interface</vt:lpstr>
      <vt:lpstr>PIC Features</vt:lpstr>
      <vt:lpstr>PIC PWM Output</vt:lpstr>
      <vt:lpstr>ADC Conversion</vt:lpstr>
      <vt:lpstr>Original Choice – Low Side Driver</vt:lpstr>
      <vt:lpstr>Final Choice – High Side Driver</vt:lpstr>
      <vt:lpstr>LCD Panel</vt:lpstr>
      <vt:lpstr>Charging Algorithm</vt:lpstr>
      <vt:lpstr>Constant Voltage</vt:lpstr>
      <vt:lpstr>Constant Current</vt:lpstr>
      <vt:lpstr>Full Schematic</vt:lpstr>
      <vt:lpstr>Successes and Challenges</vt:lpstr>
      <vt:lpstr>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Battery Charger</dc:title>
  <dc:creator>DefaultLab</dc:creator>
  <cp:lastModifiedBy>A7mad</cp:lastModifiedBy>
  <cp:revision>45</cp:revision>
  <dcterms:created xsi:type="dcterms:W3CDTF">2010-12-01T15:20:42Z</dcterms:created>
  <dcterms:modified xsi:type="dcterms:W3CDTF">2014-12-22T14:10:35Z</dcterms:modified>
</cp:coreProperties>
</file>