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 bookmarkIdSeed="4">
  <p:sldMasterIdLst>
    <p:sldMasterId id="2147483648" r:id="rId1"/>
  </p:sldMasterIdLst>
  <p:sldIdLst>
    <p:sldId id="256" r:id="rId2"/>
    <p:sldId id="257" r:id="rId3"/>
    <p:sldId id="258" r:id="rId4"/>
    <p:sldId id="297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98" r:id="rId17"/>
    <p:sldId id="270" r:id="rId18"/>
    <p:sldId id="271" r:id="rId19"/>
    <p:sldId id="273" r:id="rId20"/>
    <p:sldId id="272" r:id="rId21"/>
    <p:sldId id="274" r:id="rId22"/>
    <p:sldId id="275" r:id="rId23"/>
    <p:sldId id="276" r:id="rId24"/>
    <p:sldId id="277" r:id="rId25"/>
    <p:sldId id="278" r:id="rId26"/>
    <p:sldId id="279" r:id="rId27"/>
    <p:sldId id="280" r:id="rId28"/>
    <p:sldId id="281" r:id="rId29"/>
    <p:sldId id="283" r:id="rId30"/>
    <p:sldId id="284" r:id="rId31"/>
    <p:sldId id="285" r:id="rId32"/>
    <p:sldId id="286" r:id="rId33"/>
    <p:sldId id="287" r:id="rId34"/>
    <p:sldId id="291" r:id="rId35"/>
    <p:sldId id="301" r:id="rId36"/>
    <p:sldId id="299" r:id="rId37"/>
    <p:sldId id="300" r:id="rId38"/>
    <p:sldId id="296" r:id="rId39"/>
    <p:sldId id="292" r:id="rId40"/>
    <p:sldId id="288" r:id="rId41"/>
    <p:sldId id="289" r:id="rId42"/>
    <p:sldId id="290" r:id="rId43"/>
    <p:sldId id="293" r:id="rId44"/>
    <p:sldId id="282" r:id="rId4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heme" Target="theme/theme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presProps" Target="pres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sp>
          <p:nvSpPr>
            <p:cNvPr id="15" name="Freeform 14"/>
            <p:cNvSpPr/>
            <p:nvPr/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13-May-18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13-May-18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13-May-18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13-May-18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13-May-18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13-May-18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13-May-18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13-May-18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13-May-18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13-May-18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13-May-18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13-May-18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13-May-18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13-May-18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13-May-18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13-May-18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13-May-18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5" r:id="rId2"/>
    <p:sldLayoutId id="2147483651" r:id="rId3"/>
    <p:sldLayoutId id="2147483666" r:id="rId4"/>
    <p:sldLayoutId id="2147483653" r:id="rId5"/>
    <p:sldLayoutId id="2147483654" r:id="rId6"/>
    <p:sldLayoutId id="2147483655" r:id="rId7"/>
    <p:sldLayoutId id="2147483667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7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0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300445"/>
            <a:ext cx="7766936" cy="6387737"/>
          </a:xfrm>
        </p:spPr>
        <p:txBody>
          <a:bodyPr/>
          <a:lstStyle/>
          <a:p>
            <a:pPr algn="ctr"/>
            <a:r>
              <a:rPr lang="en-US" sz="3900" dirty="0">
                <a:solidFill>
                  <a:schemeClr val="bg2">
                    <a:lumMod val="1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Graduation Project </a:t>
            </a:r>
            <a:r>
              <a:rPr lang="en-US" sz="3900" b="1" dirty="0" smtClean="0">
                <a:solidFill>
                  <a:schemeClr val="bg2">
                    <a:lumMod val="1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sz="3900" dirty="0">
                <a:solidFill>
                  <a:schemeClr val="bg2">
                    <a:lumMod val="1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3900" dirty="0">
                <a:solidFill>
                  <a:schemeClr val="bg2">
                    <a:lumMod val="1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3900" dirty="0">
                <a:solidFill>
                  <a:schemeClr val="bg2">
                    <a:lumMod val="1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3900" dirty="0">
                <a:solidFill>
                  <a:schemeClr val="bg2">
                    <a:lumMod val="1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b="1" u="sng" dirty="0">
                <a:solidFill>
                  <a:schemeClr val="bg2">
                    <a:lumMod val="1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Analysis and </a:t>
            </a:r>
            <a:r>
              <a:rPr lang="en-US" sz="2400" b="1" u="sng" dirty="0" smtClean="0">
                <a:solidFill>
                  <a:schemeClr val="bg2">
                    <a:lumMod val="1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Redesign </a:t>
            </a:r>
            <a:r>
              <a:rPr lang="en-US" sz="2400" b="1" u="sng" dirty="0">
                <a:solidFill>
                  <a:schemeClr val="bg2">
                    <a:lumMod val="1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of </a:t>
            </a:r>
            <a:r>
              <a:rPr lang="en-US" sz="2400" b="1" u="sng" dirty="0" smtClean="0">
                <a:solidFill>
                  <a:schemeClr val="bg2">
                    <a:lumMod val="1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Water Distribution Network and Design of </a:t>
            </a:r>
            <a:r>
              <a:rPr lang="en-US" sz="2400" b="1" u="sng" dirty="0" err="1" smtClean="0">
                <a:solidFill>
                  <a:schemeClr val="bg2">
                    <a:lumMod val="1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WasteWater</a:t>
            </a:r>
            <a:r>
              <a:rPr lang="en-US" sz="2400" b="1" u="sng" dirty="0" smtClean="0">
                <a:solidFill>
                  <a:schemeClr val="bg2">
                    <a:lumMod val="1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Collection </a:t>
            </a:r>
            <a:r>
              <a:rPr lang="en-US" sz="2400" b="1" u="sng" dirty="0" smtClean="0">
                <a:solidFill>
                  <a:schemeClr val="bg2">
                    <a:lumMod val="1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network </a:t>
            </a:r>
            <a:r>
              <a:rPr lang="en-US" sz="2400" b="1" u="sng" dirty="0">
                <a:solidFill>
                  <a:schemeClr val="bg2">
                    <a:lumMod val="1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for </a:t>
            </a:r>
            <a:r>
              <a:rPr lang="en-US" sz="2400" b="1" u="sng" dirty="0" smtClean="0">
                <a:solidFill>
                  <a:schemeClr val="bg2">
                    <a:lumMod val="1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Asira AL-Shamaliyah Village </a:t>
            </a:r>
            <a:r>
              <a:rPr lang="en-US" sz="3900" dirty="0">
                <a:solidFill>
                  <a:schemeClr val="bg2">
                    <a:lumMod val="1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3900" dirty="0">
                <a:solidFill>
                  <a:schemeClr val="bg2">
                    <a:lumMod val="1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3900" dirty="0">
                <a:solidFill>
                  <a:schemeClr val="bg2">
                    <a:lumMod val="1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3900" dirty="0">
                <a:solidFill>
                  <a:schemeClr val="bg2">
                    <a:lumMod val="1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3900" dirty="0">
                <a:solidFill>
                  <a:schemeClr val="bg2">
                    <a:lumMod val="1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en-US" sz="3900" dirty="0" smtClean="0">
                <a:solidFill>
                  <a:schemeClr val="bg2">
                    <a:lumMod val="1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By:</a:t>
            </a:r>
            <a:r>
              <a:rPr lang="ar-EG" sz="3900" dirty="0" smtClean="0">
                <a:solidFill>
                  <a:schemeClr val="bg2">
                    <a:lumMod val="1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ar-EG" sz="3900" dirty="0" smtClean="0">
                <a:solidFill>
                  <a:schemeClr val="bg2">
                    <a:lumMod val="1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3900" dirty="0">
                <a:solidFill>
                  <a:srgbClr val="0070C0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Ayman </a:t>
            </a:r>
            <a:r>
              <a:rPr lang="en-US" sz="3900" dirty="0" err="1">
                <a:solidFill>
                  <a:srgbClr val="0070C0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Bdair</a:t>
            </a:r>
            <a:r>
              <a:rPr lang="en-US" sz="3900" dirty="0">
                <a:solidFill>
                  <a:srgbClr val="0070C0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900" dirty="0" smtClean="0">
                <a:solidFill>
                  <a:schemeClr val="bg2">
                    <a:lumMod val="1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3900" dirty="0" smtClean="0">
                <a:solidFill>
                  <a:schemeClr val="bg2">
                    <a:lumMod val="1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3900" dirty="0" smtClean="0">
                <a:solidFill>
                  <a:srgbClr val="0070C0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Karam </a:t>
            </a:r>
            <a:r>
              <a:rPr lang="en-US" sz="3900" dirty="0" smtClean="0">
                <a:solidFill>
                  <a:srgbClr val="0070C0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Sawalha</a:t>
            </a:r>
            <a:br>
              <a:rPr lang="en-US" sz="3900" dirty="0" smtClean="0">
                <a:solidFill>
                  <a:srgbClr val="0070C0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3900" dirty="0" smtClean="0">
                <a:solidFill>
                  <a:srgbClr val="0070C0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Mohammad </a:t>
            </a:r>
            <a:r>
              <a:rPr lang="en-US" sz="3900" dirty="0" err="1" smtClean="0">
                <a:solidFill>
                  <a:srgbClr val="0070C0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Odaily</a:t>
            </a:r>
            <a:r>
              <a:rPr lang="en-US" sz="3900" dirty="0" smtClean="0">
                <a:solidFill>
                  <a:srgbClr val="0070C0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3900" dirty="0" smtClean="0">
                <a:solidFill>
                  <a:srgbClr val="0070C0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3900" dirty="0">
                <a:solidFill>
                  <a:schemeClr val="bg2">
                    <a:lumMod val="1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3900" dirty="0">
                <a:solidFill>
                  <a:schemeClr val="bg2">
                    <a:lumMod val="1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3900" dirty="0">
                <a:solidFill>
                  <a:schemeClr val="bg2">
                    <a:lumMod val="1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Under supervision of </a:t>
            </a:r>
            <a:r>
              <a:rPr lang="en-US" sz="3900" dirty="0">
                <a:solidFill>
                  <a:srgbClr val="0070C0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Dr. Anan </a:t>
            </a:r>
            <a:r>
              <a:rPr lang="en-US" sz="3900" dirty="0" err="1">
                <a:solidFill>
                  <a:srgbClr val="0070C0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Jayousi</a:t>
            </a:r>
            <a:endParaRPr lang="en-US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44701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235132"/>
            <a:ext cx="8596668" cy="940526"/>
          </a:xfrm>
        </p:spPr>
        <p:txBody>
          <a:bodyPr/>
          <a:lstStyle/>
          <a:p>
            <a:r>
              <a:rPr lang="en-US" dirty="0">
                <a:solidFill>
                  <a:srgbClr val="5FCBE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Questionnaire analysis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528355"/>
            <a:ext cx="8596668" cy="4708950"/>
          </a:xfrm>
        </p:spPr>
        <p:txBody>
          <a:bodyPr/>
          <a:lstStyle/>
          <a:p>
            <a:r>
              <a:rPr lang="en-US" dirty="0" smtClean="0"/>
              <a:t>Consumption(L/c/day</a:t>
            </a:r>
            <a:r>
              <a:rPr lang="en-US" dirty="0"/>
              <a:t>) vs house area</a:t>
            </a:r>
            <a:r>
              <a:rPr lang="en-US" dirty="0" smtClean="0"/>
              <a:t>.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when the area of house increases. Then, the consumption of water for </a:t>
            </a:r>
            <a:r>
              <a:rPr lang="en-US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capita will </a:t>
            </a: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increase.</a:t>
            </a:r>
            <a:endParaRPr lang="en-US" dirty="0">
              <a:solidFill>
                <a:srgbClr val="000000"/>
              </a:solidFill>
              <a:latin typeface="Arial" panose="020B0604020202020204" pitchFamily="34" charset="0"/>
              <a:ea typeface="Arial" panose="020B0604020202020204" pitchFamily="34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91133" y="2129561"/>
            <a:ext cx="6646581" cy="27556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7737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274320"/>
            <a:ext cx="8596668" cy="1097280"/>
          </a:xfrm>
        </p:spPr>
        <p:txBody>
          <a:bodyPr/>
          <a:lstStyle/>
          <a:p>
            <a:r>
              <a:rPr lang="en-US" dirty="0">
                <a:solidFill>
                  <a:srgbClr val="5FCBE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Questionnaire analysis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711235"/>
            <a:ext cx="8596668" cy="4382379"/>
          </a:xfrm>
        </p:spPr>
        <p:txBody>
          <a:bodyPr/>
          <a:lstStyle/>
          <a:p>
            <a:r>
              <a:rPr lang="en-US" dirty="0" smtClean="0"/>
              <a:t> the Consumption (L/C/d) vs Income of family</a:t>
            </a: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7334" y="2072099"/>
            <a:ext cx="8100906" cy="2721969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755711" y="4973824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/>
              <a:t>when the income of family increase, the consumption of water will increase </a:t>
            </a:r>
          </a:p>
        </p:txBody>
      </p:sp>
    </p:spTree>
    <p:extLst>
      <p:ext uri="{BB962C8B-B14F-4D97-AF65-F5344CB8AC3E}">
        <p14:creationId xmlns:p14="http://schemas.microsoft.com/office/powerpoint/2010/main" val="4107388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235132"/>
            <a:ext cx="8596668" cy="992777"/>
          </a:xfrm>
        </p:spPr>
        <p:txBody>
          <a:bodyPr/>
          <a:lstStyle/>
          <a:p>
            <a:r>
              <a:rPr lang="en-US" dirty="0">
                <a:solidFill>
                  <a:srgbClr val="5FCBE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Questionnaire analysis</a:t>
            </a:r>
            <a:endParaRPr lang="en-US" dirty="0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174" y="1796027"/>
            <a:ext cx="4613123" cy="2919663"/>
          </a:xfrm>
          <a:prstGeom prst="rect">
            <a:avLst/>
          </a:prstGeom>
          <a:noFill/>
        </p:spPr>
      </p:pic>
      <p:pic>
        <p:nvPicPr>
          <p:cNvPr id="6" name="Picture 5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318" y="1796028"/>
            <a:ext cx="4584700" cy="291966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243699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274320"/>
            <a:ext cx="8596668" cy="927463"/>
          </a:xfrm>
        </p:spPr>
        <p:txBody>
          <a:bodyPr/>
          <a:lstStyle/>
          <a:p>
            <a:r>
              <a:rPr lang="en-US" dirty="0">
                <a:solidFill>
                  <a:srgbClr val="5FCBE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Questionnaire analysis</a:t>
            </a:r>
            <a:endParaRPr lang="en-US" dirty="0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260" y="1782966"/>
            <a:ext cx="4584589" cy="2958852"/>
          </a:xfrm>
          <a:prstGeom prst="rect">
            <a:avLst/>
          </a:prstGeom>
          <a:noFill/>
        </p:spPr>
      </p:pic>
      <p:pic>
        <p:nvPicPr>
          <p:cNvPr id="5" name="Picture 4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18942" y="1782966"/>
            <a:ext cx="4584700" cy="295885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710042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274321"/>
            <a:ext cx="8596668" cy="836022"/>
          </a:xfrm>
        </p:spPr>
        <p:txBody>
          <a:bodyPr/>
          <a:lstStyle/>
          <a:p>
            <a:r>
              <a:rPr lang="en-US" dirty="0">
                <a:solidFill>
                  <a:srgbClr val="5FCBE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Questionnaire analysis</a:t>
            </a:r>
            <a:endParaRPr lang="en-US" dirty="0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756" y="1782966"/>
            <a:ext cx="4547809" cy="2815160"/>
          </a:xfrm>
          <a:prstGeom prst="rect">
            <a:avLst/>
          </a:prstGeom>
          <a:noFill/>
        </p:spPr>
      </p:pic>
      <p:pic>
        <p:nvPicPr>
          <p:cNvPr id="5" name="Picture 4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9124" y="1782966"/>
            <a:ext cx="4584700" cy="281516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754598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57200"/>
            <a:ext cx="8596668" cy="770709"/>
          </a:xfrm>
        </p:spPr>
        <p:txBody>
          <a:bodyPr/>
          <a:lstStyle/>
          <a:p>
            <a:r>
              <a:rPr lang="en-US" dirty="0">
                <a:solidFill>
                  <a:srgbClr val="5FCBE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Questionnaire analysis</a:t>
            </a:r>
            <a:endParaRPr lang="en-US" dirty="0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1079" y="1939719"/>
            <a:ext cx="4584589" cy="2755631"/>
          </a:xfrm>
          <a:prstGeom prst="rect">
            <a:avLst/>
          </a:prstGeom>
          <a:noFill/>
        </p:spPr>
      </p:pic>
      <p:pic>
        <p:nvPicPr>
          <p:cNvPr id="5" name="Picture 4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8759" y="1939450"/>
            <a:ext cx="4584700" cy="27559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928352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4000" dirty="0"/>
              <a:t>Analysis and Redesign of Water Distribution Network </a:t>
            </a:r>
          </a:p>
        </p:txBody>
      </p:sp>
    </p:spTree>
    <p:extLst>
      <p:ext uri="{BB962C8B-B14F-4D97-AF65-F5344CB8AC3E}">
        <p14:creationId xmlns:p14="http://schemas.microsoft.com/office/powerpoint/2010/main" val="11472066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57200"/>
            <a:ext cx="8596668" cy="770709"/>
          </a:xfrm>
        </p:spPr>
        <p:txBody>
          <a:bodyPr/>
          <a:lstStyle/>
          <a:p>
            <a:r>
              <a:rPr lang="en-US" dirty="0"/>
              <a:t>Simulation Model (Water CAD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227909"/>
            <a:ext cx="8596668" cy="4813453"/>
          </a:xfrm>
        </p:spPr>
        <p:txBody>
          <a:bodyPr/>
          <a:lstStyle/>
          <a:p>
            <a:r>
              <a:rPr lang="en-US" dirty="0"/>
              <a:t>WaterCAD which is the software program used for plane, design, analysis and optimize water distribution network.</a:t>
            </a: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45029" y="2109924"/>
            <a:ext cx="5277394" cy="3324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3111736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905691"/>
          </a:xfrm>
        </p:spPr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Data collection and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calculation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49086" y="1802675"/>
            <a:ext cx="8294913" cy="41017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9648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261259"/>
            <a:ext cx="8596668" cy="653142"/>
          </a:xfrm>
        </p:spPr>
        <p:txBody>
          <a:bodyPr/>
          <a:lstStyle/>
          <a:p>
            <a:r>
              <a:rPr lang="en-US" dirty="0">
                <a:solidFill>
                  <a:srgbClr val="5FCBE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Data collection and calculation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677334" y="1084217"/>
                <a:ext cx="8596668" cy="4957145"/>
              </a:xfrm>
            </p:spPr>
            <p:txBody>
              <a:bodyPr>
                <a:normAutofit/>
              </a:bodyPr>
              <a:lstStyle/>
              <a:p>
                <a:pPr marL="0" marR="0">
                  <a:lnSpc>
                    <a:spcPct val="107000"/>
                  </a:lnSpc>
                  <a:spcBef>
                    <a:spcPts val="0"/>
                  </a:spcBef>
                  <a:spcAft>
                    <a:spcPts val="800"/>
                  </a:spcAft>
                </a:pPr>
                <a:r>
                  <a:rPr lang="en-US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Total consumption (Demand) = </a:t>
                </a:r>
                <a:r>
                  <a:rPr lang="en-US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(9960 capita </a:t>
                </a:r>
                <a:r>
                  <a:rPr lang="en-US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*78.22 Litter/capita/day) / (1000 litter/m³)</a:t>
                </a:r>
                <a:endParaRPr lang="en-US" dirty="0">
                  <a:solidFill>
                    <a:srgbClr val="000000"/>
                  </a:solidFill>
                  <a:latin typeface="Arial" panose="020B0604020202020204" pitchFamily="34" charset="0"/>
                  <a:ea typeface="Arial" panose="020B0604020202020204" pitchFamily="34" charset="0"/>
                  <a:cs typeface="Times New Roman" panose="02020603050405020304" pitchFamily="18" charset="0"/>
                </a:endParaRPr>
              </a:p>
              <a:p>
                <a:pPr marL="0" marR="0" indent="0">
                  <a:lnSpc>
                    <a:spcPct val="107000"/>
                  </a:lnSpc>
                  <a:spcBef>
                    <a:spcPts val="0"/>
                  </a:spcBef>
                  <a:spcAft>
                    <a:spcPts val="800"/>
                  </a:spcAft>
                  <a:buNone/>
                </a:pPr>
                <a:r>
                  <a:rPr lang="en-US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Total Demand = 780  m³/day. </a:t>
                </a:r>
                <a:endParaRPr lang="en-US" dirty="0">
                  <a:solidFill>
                    <a:srgbClr val="000000"/>
                  </a:solidFill>
                  <a:latin typeface="Arial" panose="020B0604020202020204" pitchFamily="34" charset="0"/>
                  <a:ea typeface="Arial" panose="020B0604020202020204" pitchFamily="34" charset="0"/>
                  <a:cs typeface="Times New Roman" panose="02020603050405020304" pitchFamily="18" charset="0"/>
                </a:endParaRPr>
              </a:p>
              <a:p>
                <a:pPr marL="0" marR="0" indent="0">
                  <a:lnSpc>
                    <a:spcPct val="107000"/>
                  </a:lnSpc>
                  <a:spcBef>
                    <a:spcPts val="0"/>
                  </a:spcBef>
                  <a:spcAft>
                    <a:spcPts val="800"/>
                  </a:spcAft>
                  <a:buNone/>
                </a:pPr>
                <a:r>
                  <a:rPr lang="en-US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UFD = 26%</a:t>
                </a:r>
                <a:endParaRPr lang="en-US" dirty="0">
                  <a:solidFill>
                    <a:srgbClr val="000000"/>
                  </a:solidFill>
                  <a:latin typeface="Arial" panose="020B0604020202020204" pitchFamily="34" charset="0"/>
                  <a:ea typeface="Arial" panose="020B0604020202020204" pitchFamily="34" charset="0"/>
                  <a:cs typeface="Times New Roman" panose="02020603050405020304" pitchFamily="18" charset="0"/>
                </a:endParaRPr>
              </a:p>
              <a:p>
                <a:pPr marL="0" marR="0" indent="0">
                  <a:lnSpc>
                    <a:spcPct val="107000"/>
                  </a:lnSpc>
                  <a:spcBef>
                    <a:spcPts val="0"/>
                  </a:spcBef>
                  <a:spcAft>
                    <a:spcPts val="800"/>
                  </a:spcAft>
                  <a:buNone/>
                </a:pPr>
                <a:r>
                  <a:rPr lang="en-US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Supply </a:t>
                </a:r>
                <a:r>
                  <a:rPr lang="en-US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𝐷𝑒𝑚𝑎𝑛𝑑</m:t>
                        </m:r>
                        <m:r>
                          <a:rPr lang="en-US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 </m:t>
                        </m:r>
                      </m:num>
                      <m:den>
                        <m:r>
                          <a:rPr lang="en-US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1</m:t>
                        </m:r>
                        <m:r>
                          <a:rPr lang="en-US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𝑈𝐹𝐷</m:t>
                        </m:r>
                      </m:den>
                    </m:f>
                  </m:oMath>
                </a14:m>
                <a:endParaRPr lang="en-US" dirty="0">
                  <a:solidFill>
                    <a:srgbClr val="000000"/>
                  </a:solidFill>
                  <a:latin typeface="Arial" panose="020B0604020202020204" pitchFamily="34" charset="0"/>
                  <a:ea typeface="Arial" panose="020B0604020202020204" pitchFamily="34" charset="0"/>
                  <a:cs typeface="Times New Roman" panose="02020603050405020304" pitchFamily="18" charset="0"/>
                </a:endParaRPr>
              </a:p>
              <a:p>
                <a:pPr marL="0" lvl="0" indent="0">
                  <a:lnSpc>
                    <a:spcPct val="107000"/>
                  </a:lnSpc>
                  <a:spcBef>
                    <a:spcPts val="0"/>
                  </a:spcBef>
                  <a:spcAft>
                    <a:spcPts val="800"/>
                  </a:spcAft>
                  <a:buClr>
                    <a:srgbClr val="5FCBEF"/>
                  </a:buClr>
                  <a:buNone/>
                </a:pPr>
                <a:r>
                  <a:rPr lang="en-US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         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780</m:t>
                        </m:r>
                        <m:r>
                          <a:rPr lang="en-US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 </m:t>
                        </m:r>
                      </m:num>
                      <m:den>
                        <m:r>
                          <a:rPr lang="en-US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1</m:t>
                        </m:r>
                        <m:r>
                          <a:rPr lang="en-US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0</m:t>
                        </m:r>
                        <m:r>
                          <a:rPr lang="en-US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.</m:t>
                        </m:r>
                        <m:r>
                          <a:rPr lang="en-US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26</m:t>
                        </m:r>
                      </m:den>
                    </m:f>
                  </m:oMath>
                </a14:m>
                <a:r>
                  <a:rPr lang="en-US" dirty="0" smtClean="0">
                    <a:solidFill>
                      <a:srgbClr val="000000"/>
                    </a:solidFill>
                    <a:latin typeface="Arial" panose="020B0604020202020204" pitchFamily="34" charset="0"/>
                    <a:ea typeface="Arial" panose="020B0604020202020204" pitchFamily="34" charset="0"/>
                    <a:cs typeface="Times New Roman" panose="02020603050405020304" pitchFamily="18" charset="0"/>
                  </a:rPr>
                  <a:t> </a:t>
                </a:r>
                <a:r>
                  <a:rPr lang="en-US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= </a:t>
                </a:r>
                <a:r>
                  <a:rPr lang="en-US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1054 m3 /day.</a:t>
                </a:r>
              </a:p>
              <a:p>
                <a:pPr marL="0" marR="0">
                  <a:lnSpc>
                    <a:spcPct val="107000"/>
                  </a:lnSpc>
                  <a:spcBef>
                    <a:spcPts val="0"/>
                  </a:spcBef>
                  <a:spcAft>
                    <a:spcPts val="800"/>
                  </a:spcAft>
                </a:pPr>
                <a:r>
                  <a:rPr lang="en-US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Population density</a:t>
                </a:r>
                <a:endParaRPr lang="en-US" dirty="0">
                  <a:solidFill>
                    <a:srgbClr val="000000"/>
                  </a:solidFill>
                  <a:latin typeface="Arial" panose="020B0604020202020204" pitchFamily="34" charset="0"/>
                  <a:ea typeface="Arial" panose="020B0604020202020204" pitchFamily="34" charset="0"/>
                  <a:cs typeface="Times New Roman" panose="02020603050405020304" pitchFamily="18" charset="0"/>
                </a:endParaRPr>
              </a:p>
              <a:p>
                <a:pPr marL="0" marR="0" indent="0">
                  <a:lnSpc>
                    <a:spcPct val="107000"/>
                  </a:lnSpc>
                  <a:spcBef>
                    <a:spcPts val="0"/>
                  </a:spcBef>
                  <a:spcAft>
                    <a:spcPts val="800"/>
                  </a:spcAft>
                  <a:buNone/>
                </a:pPr>
                <a:r>
                  <a:rPr lang="en-US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     (Da*</a:t>
                </a:r>
                <a:r>
                  <a:rPr lang="en-US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A.a</a:t>
                </a:r>
                <a:r>
                  <a:rPr lang="en-US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) + (Db*</a:t>
                </a:r>
                <a:r>
                  <a:rPr lang="en-US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A.b</a:t>
                </a:r>
                <a:r>
                  <a:rPr lang="en-US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) = total population   </a:t>
                </a:r>
                <a:endParaRPr lang="en-US" dirty="0" smtClean="0">
                  <a:solidFill>
                    <a:srgbClr val="000000"/>
                  </a:solidFill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marL="0" marR="0" indent="0">
                  <a:lnSpc>
                    <a:spcPct val="107000"/>
                  </a:lnSpc>
                  <a:spcBef>
                    <a:spcPts val="0"/>
                  </a:spcBef>
                  <a:spcAft>
                    <a:spcPts val="800"/>
                  </a:spcAft>
                  <a:buNone/>
                </a:pPr>
                <a:r>
                  <a:rPr lang="en-US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   </a:t>
                </a:r>
                <a:r>
                  <a:rPr lang="en-US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</a:t>
                </a:r>
                <a:r>
                  <a:rPr lang="en-US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( Da*</a:t>
                </a:r>
                <a:r>
                  <a:rPr lang="en-US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A.a</a:t>
                </a:r>
                <a:r>
                  <a:rPr lang="en-US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) + (0.5Da*</a:t>
                </a:r>
                <a:r>
                  <a:rPr lang="en-US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A.b</a:t>
                </a:r>
                <a:r>
                  <a:rPr lang="en-US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) = 9960 </a:t>
                </a:r>
                <a:r>
                  <a:rPr lang="en-US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capita</a:t>
                </a:r>
              </a:p>
              <a:p>
                <a:pPr marL="0" marR="0" indent="0">
                  <a:lnSpc>
                    <a:spcPct val="107000"/>
                  </a:lnSpc>
                  <a:spcBef>
                    <a:spcPts val="0"/>
                  </a:spcBef>
                  <a:spcAft>
                    <a:spcPts val="800"/>
                  </a:spcAft>
                  <a:buNone/>
                </a:pPr>
                <a:endParaRPr lang="en-US" dirty="0">
                  <a:solidFill>
                    <a:srgbClr val="000000"/>
                  </a:solidFill>
                  <a:latin typeface="Arial" panose="020B0604020202020204" pitchFamily="34" charset="0"/>
                  <a:ea typeface="Arial" panose="020B0604020202020204" pitchFamily="34" charset="0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77334" y="1084217"/>
                <a:ext cx="8596668" cy="4957145"/>
              </a:xfrm>
              <a:blipFill>
                <a:blip r:embed="rId2"/>
                <a:stretch>
                  <a:fillRect l="-567" t="-73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8679" y="4590642"/>
            <a:ext cx="4408715" cy="1196204"/>
          </a:xfrm>
          <a:prstGeom prst="rect">
            <a:avLst/>
          </a:prstGeom>
        </p:spPr>
      </p:pic>
      <p:pic>
        <p:nvPicPr>
          <p:cNvPr id="5" name="Picture 4" descr="C:\Users\karam sawalha\Desktop\G_PROJECT\Photo\population dis..png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8739" y="4127862"/>
            <a:ext cx="5099112" cy="208331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72828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326571"/>
            <a:ext cx="8596668" cy="770709"/>
          </a:xfrm>
        </p:spPr>
        <p:txBody>
          <a:bodyPr>
            <a:normAutofit/>
          </a:bodyPr>
          <a:lstStyle/>
          <a:p>
            <a:r>
              <a:rPr lang="en-US" sz="4300" dirty="0">
                <a:solidFill>
                  <a:schemeClr val="accent2">
                    <a:lumMod val="5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Gill Sans MT"/>
              </a:rPr>
              <a:t>Outline</a:t>
            </a:r>
            <a:endParaRPr lang="en-US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097281"/>
            <a:ext cx="8596668" cy="4944082"/>
          </a:xfrm>
        </p:spPr>
        <p:txBody>
          <a:bodyPr>
            <a:normAutofit lnSpcReduction="10000"/>
          </a:bodyPr>
          <a:lstStyle/>
          <a:p>
            <a:pPr marL="365760" lvl="0" indent="-283464" defTabSz="914400">
              <a:spcBef>
                <a:spcPts val="600"/>
              </a:spcBef>
              <a:buClr>
                <a:srgbClr val="3891A7"/>
              </a:buClr>
              <a:buFont typeface="Wingdings 2"/>
              <a:buChar char=""/>
            </a:pPr>
            <a:r>
              <a:rPr lang="en-US" sz="3200" b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Project objectives</a:t>
            </a:r>
          </a:p>
          <a:p>
            <a:pPr marL="365760" lvl="0" indent="-283464" defTabSz="914400">
              <a:spcBef>
                <a:spcPts val="600"/>
              </a:spcBef>
              <a:buClr>
                <a:srgbClr val="3891A7"/>
              </a:buClr>
              <a:buFont typeface="Wingdings 2"/>
              <a:buChar char=""/>
            </a:pPr>
            <a:r>
              <a:rPr lang="en-US" sz="3200" b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Study area</a:t>
            </a:r>
          </a:p>
          <a:p>
            <a:pPr marL="365760" lvl="0" indent="-283464" defTabSz="914400">
              <a:spcBef>
                <a:spcPts val="600"/>
              </a:spcBef>
              <a:buClr>
                <a:srgbClr val="3891A7"/>
              </a:buClr>
              <a:buFont typeface="Wingdings 2"/>
              <a:buChar char=""/>
            </a:pPr>
            <a:r>
              <a:rPr lang="en-US" sz="3200" b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Questionnaire Analysis</a:t>
            </a:r>
          </a:p>
          <a:p>
            <a:pPr marL="365760" lvl="0" indent="-283464" defTabSz="914400">
              <a:spcBef>
                <a:spcPts val="600"/>
              </a:spcBef>
              <a:buClr>
                <a:srgbClr val="3891A7"/>
              </a:buClr>
              <a:buFont typeface="Wingdings 2"/>
              <a:buChar char=""/>
            </a:pPr>
            <a:r>
              <a:rPr lang="en-US" sz="3200" b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Data collection and calculation</a:t>
            </a:r>
          </a:p>
          <a:p>
            <a:pPr marL="365760" lvl="0" indent="-283464" defTabSz="914400">
              <a:spcBef>
                <a:spcPts val="600"/>
              </a:spcBef>
              <a:buClr>
                <a:srgbClr val="3891A7"/>
              </a:buClr>
              <a:buFont typeface="Wingdings 2"/>
              <a:buChar char=""/>
            </a:pPr>
            <a:r>
              <a:rPr lang="en-US" sz="3200" b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Results of the </a:t>
            </a:r>
            <a:r>
              <a:rPr lang="en-US" sz="3200" b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current water </a:t>
            </a:r>
            <a:r>
              <a:rPr lang="en-US" sz="3200" b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network</a:t>
            </a:r>
          </a:p>
          <a:p>
            <a:pPr marL="365760" lvl="0" indent="-283464" defTabSz="914400">
              <a:spcBef>
                <a:spcPts val="600"/>
              </a:spcBef>
              <a:buClr>
                <a:srgbClr val="3891A7"/>
              </a:buClr>
              <a:buFont typeface="Wingdings 2"/>
              <a:buChar char=""/>
            </a:pPr>
            <a:r>
              <a:rPr lang="en-US" sz="3200" b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Future water consumption and demand needed</a:t>
            </a:r>
          </a:p>
          <a:p>
            <a:pPr marL="365760" lvl="0" indent="-283464" defTabSz="914400">
              <a:spcBef>
                <a:spcPts val="600"/>
              </a:spcBef>
              <a:buClr>
                <a:srgbClr val="3891A7"/>
              </a:buClr>
              <a:buFont typeface="Wingdings 2"/>
              <a:buChar char=""/>
            </a:pPr>
            <a:r>
              <a:rPr lang="en-US" sz="3200" b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Redesign the water </a:t>
            </a:r>
            <a:r>
              <a:rPr lang="en-US" sz="3200" b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network</a:t>
            </a:r>
          </a:p>
          <a:p>
            <a:pPr marL="365760" lvl="0" indent="-283464" defTabSz="914400">
              <a:spcBef>
                <a:spcPts val="600"/>
              </a:spcBef>
              <a:buClr>
                <a:srgbClr val="3891A7"/>
              </a:buClr>
              <a:buFont typeface="Wingdings 2"/>
              <a:buChar char=""/>
            </a:pPr>
            <a:r>
              <a:rPr lang="en-US" sz="3200" b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Design of wastewater collection network </a:t>
            </a:r>
            <a:endParaRPr lang="en-US" sz="3200" b="1" dirty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6628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339634"/>
            <a:ext cx="8596668" cy="731520"/>
          </a:xfrm>
        </p:spPr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Data collection and calculation</a:t>
            </a:r>
          </a:p>
        </p:txBody>
      </p:sp>
      <p:pic>
        <p:nvPicPr>
          <p:cNvPr id="10" name="Content Placeholder 9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88274" y="1358900"/>
            <a:ext cx="7981406" cy="4683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1231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361406"/>
            <a:ext cx="8596668" cy="997131"/>
          </a:xfrm>
        </p:spPr>
        <p:txBody>
          <a:bodyPr/>
          <a:lstStyle/>
          <a:p>
            <a:r>
              <a:rPr lang="en-US" dirty="0">
                <a:solidFill>
                  <a:srgbClr val="5FCBE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Data collection and calculation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528355"/>
            <a:ext cx="8596668" cy="4513008"/>
          </a:xfrm>
        </p:spPr>
        <p:txBody>
          <a:bodyPr/>
          <a:lstStyle/>
          <a:p>
            <a:r>
              <a:rPr lang="en-US" dirty="0"/>
              <a:t>Unsteady state case for </a:t>
            </a:r>
            <a:r>
              <a:rPr lang="en-US" dirty="0" smtClean="0"/>
              <a:t>Asira </a:t>
            </a:r>
          </a:p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0406" y="2650462"/>
            <a:ext cx="7699194" cy="3390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4895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683623"/>
          </a:xfrm>
        </p:spPr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Result and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discussion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293223"/>
            <a:ext cx="8596668" cy="4748139"/>
          </a:xfrm>
        </p:spPr>
        <p:txBody>
          <a:bodyPr/>
          <a:lstStyle/>
          <a:p>
            <a:r>
              <a:rPr lang="en-US" sz="1700" dirty="0" smtClean="0"/>
              <a:t>Pressure at 6:00 am </a:t>
            </a:r>
          </a:p>
          <a:p>
            <a:r>
              <a:rPr lang="en-US" sz="1700" dirty="0" smtClean="0"/>
              <a:t>According </a:t>
            </a:r>
            <a:r>
              <a:rPr lang="en-US" sz="1700" dirty="0"/>
              <a:t>to specifications the allowable pressure is within the range </a:t>
            </a:r>
            <a:r>
              <a:rPr lang="en-US" sz="1700" dirty="0" smtClean="0"/>
              <a:t>(20-120 </a:t>
            </a:r>
            <a:r>
              <a:rPr lang="en-US" sz="1700" dirty="0"/>
              <a:t>) m H2O</a:t>
            </a:r>
            <a:r>
              <a:rPr lang="en-US" sz="1700" dirty="0" smtClean="0"/>
              <a:t>.</a:t>
            </a:r>
            <a:endParaRPr lang="en-US" sz="1700" dirty="0"/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1654" y="2584832"/>
            <a:ext cx="7443414" cy="34565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8729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827314"/>
          </a:xfrm>
        </p:spPr>
        <p:txBody>
          <a:bodyPr/>
          <a:lstStyle/>
          <a:p>
            <a:r>
              <a:rPr lang="en-US" dirty="0">
                <a:solidFill>
                  <a:srgbClr val="5FCBE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Result and discussion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737361"/>
            <a:ext cx="8596668" cy="4304002"/>
          </a:xfrm>
        </p:spPr>
        <p:txBody>
          <a:bodyPr/>
          <a:lstStyle/>
          <a:p>
            <a:r>
              <a:rPr lang="en-US" dirty="0" smtClean="0"/>
              <a:t>Velocity at 6:00 am</a:t>
            </a:r>
          </a:p>
          <a:p>
            <a:r>
              <a:rPr lang="en-US" dirty="0"/>
              <a:t> The allowable range for velocity is (0.1-3.0)m/s, but there a many of pipes have a velocity under the range </a:t>
            </a:r>
            <a:r>
              <a:rPr lang="en-US" dirty="0" smtClean="0"/>
              <a:t>specifically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9402" y="2948611"/>
            <a:ext cx="7643706" cy="30013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6089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709749"/>
          </a:xfrm>
        </p:spPr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Future water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distribution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Network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476103"/>
            <a:ext cx="8596668" cy="4565259"/>
          </a:xfrm>
        </p:spPr>
        <p:txBody>
          <a:bodyPr/>
          <a:lstStyle/>
          <a:p>
            <a:r>
              <a:rPr lang="en-US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Future population </a:t>
            </a:r>
            <a:endParaRPr lang="en-US" dirty="0" smtClean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population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2007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is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7556 capita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proportionality constant“ k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“ is 2.8%  by </a:t>
            </a: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future population in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Asira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up year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2037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can be determined by this equation:</a:t>
            </a: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P(t)= P0 * </a:t>
            </a:r>
            <a:r>
              <a:rPr lang="en-US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e</a:t>
            </a:r>
            <a:r>
              <a:rPr lang="en-US" baseline="300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kt</a:t>
            </a:r>
          </a:p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So the population in 2037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= 17503 capita.</a:t>
            </a:r>
          </a:p>
        </p:txBody>
      </p:sp>
    </p:spTree>
    <p:extLst>
      <p:ext uri="{BB962C8B-B14F-4D97-AF65-F5344CB8AC3E}">
        <p14:creationId xmlns:p14="http://schemas.microsoft.com/office/powerpoint/2010/main" val="3217691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391886"/>
            <a:ext cx="8596668" cy="770708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rgbClr val="5FCBE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Future water distribution Network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677334" y="1502229"/>
                <a:ext cx="8596668" cy="4539133"/>
              </a:xfrm>
            </p:spPr>
            <p:txBody>
              <a:bodyPr>
                <a:normAutofit lnSpcReduction="10000"/>
              </a:bodyPr>
              <a:lstStyle/>
              <a:p>
                <a:r>
                  <a:rPr lang="en-US" dirty="0">
                    <a:solidFill>
                      <a:schemeClr val="accent1">
                        <a:lumMod val="7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Future water </a:t>
                </a:r>
                <a:r>
                  <a:rPr lang="en-US" dirty="0" smtClean="0">
                    <a:solidFill>
                      <a:schemeClr val="accent1">
                        <a:lumMod val="7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consumption </a:t>
                </a:r>
                <a:r>
                  <a:rPr lang="en-US" dirty="0">
                    <a:solidFill>
                      <a:schemeClr val="accent1">
                        <a:lumMod val="7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and demand </a:t>
                </a:r>
                <a:r>
                  <a:rPr lang="en-US" dirty="0" smtClean="0">
                    <a:solidFill>
                      <a:schemeClr val="accent1">
                        <a:lumMod val="7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needed</a:t>
                </a:r>
              </a:p>
              <a:p>
                <a:pPr marL="0" marR="0">
                  <a:lnSpc>
                    <a:spcPct val="107000"/>
                  </a:lnSpc>
                  <a:spcBef>
                    <a:spcPts val="0"/>
                  </a:spcBef>
                  <a:spcAft>
                    <a:spcPts val="800"/>
                  </a:spcAft>
                </a:pPr>
                <a:r>
                  <a:rPr lang="en-US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From the Word Health Organization (WHO), the average municipal consumption is 120 L/C/Day.</a:t>
                </a:r>
                <a:endParaRPr lang="en-US" dirty="0">
                  <a:solidFill>
                    <a:srgbClr val="000000"/>
                  </a:solidFill>
                  <a:latin typeface="Arial" panose="020B0604020202020204" pitchFamily="34" charset="0"/>
                  <a:ea typeface="Arial" panose="020B0604020202020204" pitchFamily="34" charset="0"/>
                  <a:cs typeface="Times New Roman" panose="02020603050405020304" pitchFamily="18" charset="0"/>
                </a:endParaRPr>
              </a:p>
              <a:p>
                <a:pPr marL="0" marR="0">
                  <a:lnSpc>
                    <a:spcPct val="107000"/>
                  </a:lnSpc>
                  <a:spcBef>
                    <a:spcPts val="0"/>
                  </a:spcBef>
                  <a:spcAft>
                    <a:spcPts val="800"/>
                  </a:spcAft>
                </a:pPr>
                <a:r>
                  <a:rPr lang="en-US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Consumption (demand) = 120 L/C/Day * 17503 capita / 1000 = 2100.36 m3/Day </a:t>
                </a:r>
                <a:endParaRPr lang="en-US" dirty="0">
                  <a:solidFill>
                    <a:srgbClr val="000000"/>
                  </a:solidFill>
                  <a:latin typeface="Arial" panose="020B0604020202020204" pitchFamily="34" charset="0"/>
                  <a:ea typeface="Arial" panose="020B0604020202020204" pitchFamily="34" charset="0"/>
                  <a:cs typeface="Times New Roman" panose="02020603050405020304" pitchFamily="18" charset="0"/>
                </a:endParaRPr>
              </a:p>
              <a:p>
                <a:pPr marL="0" marR="0">
                  <a:lnSpc>
                    <a:spcPct val="107000"/>
                  </a:lnSpc>
                  <a:spcBef>
                    <a:spcPts val="0"/>
                  </a:spcBef>
                  <a:spcAft>
                    <a:spcPts val="800"/>
                  </a:spcAft>
                </a:pPr>
                <a:r>
                  <a:rPr lang="en-US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Supply = demand / 1-UFD </a:t>
                </a:r>
                <a:r>
                  <a:rPr lang="en-US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 </a:t>
                </a:r>
                <a:r>
                  <a:rPr lang="en-US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=   2100.36 / </a:t>
                </a:r>
                <a:r>
                  <a:rPr lang="en-US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1-0.15  </a:t>
                </a:r>
                <a:r>
                  <a:rPr lang="en-US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= 2471 m3/day </a:t>
                </a:r>
                <a:endParaRPr lang="en-US" dirty="0" smtClean="0">
                  <a:solidFill>
                    <a:srgbClr val="000000"/>
                  </a:solidFill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marL="0" marR="0">
                  <a:lnSpc>
                    <a:spcPct val="107000"/>
                  </a:lnSpc>
                  <a:spcBef>
                    <a:spcPts val="0"/>
                  </a:spcBef>
                  <a:spcAft>
                    <a:spcPts val="800"/>
                  </a:spcAft>
                </a:pPr>
                <a:endParaRPr lang="en-US" dirty="0">
                  <a:solidFill>
                    <a:srgbClr val="000000"/>
                  </a:solidFill>
                  <a:latin typeface="Times New Roman" panose="02020603050405020304" pitchFamily="18" charset="0"/>
                  <a:ea typeface="Arial" panose="020B0604020202020204" pitchFamily="34" charset="0"/>
                  <a:cs typeface="Times New Roman" panose="02020603050405020304" pitchFamily="18" charset="0"/>
                </a:endParaRPr>
              </a:p>
              <a:p>
                <a:pPr marL="0" marR="0">
                  <a:lnSpc>
                    <a:spcPct val="107000"/>
                  </a:lnSpc>
                  <a:spcBef>
                    <a:spcPts val="0"/>
                  </a:spcBef>
                  <a:spcAft>
                    <a:spcPts val="800"/>
                  </a:spcAft>
                </a:pPr>
                <a:r>
                  <a:rPr lang="en-US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to estimate the future water demand for each node, the nodal resent water demand will multiply by a factor, which </a:t>
                </a:r>
                <a:r>
                  <a:rPr lang="en-US" dirty="0" err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equa</a:t>
                </a:r>
                <a:endParaRPr lang="en-US" dirty="0" smtClean="0">
                  <a:solidFill>
                    <a:srgbClr val="000000"/>
                  </a:solidFill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marL="0" marR="0">
                  <a:lnSpc>
                    <a:spcPct val="107000"/>
                  </a:lnSpc>
                  <a:spcBef>
                    <a:spcPts val="0"/>
                  </a:spcBef>
                  <a:spcAft>
                    <a:spcPts val="800"/>
                  </a:spcAft>
                </a:pPr>
                <a:r>
                  <a:rPr lang="en-US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Future demand for each node = current demand * factor </a:t>
                </a:r>
              </a:p>
              <a:p>
                <a:pPr marL="0" marR="0" indent="0">
                  <a:lnSpc>
                    <a:spcPct val="107000"/>
                  </a:lnSpc>
                  <a:spcBef>
                    <a:spcPts val="0"/>
                  </a:spcBef>
                  <a:spcAft>
                    <a:spcPts val="800"/>
                  </a:spcAft>
                  <a:buNone/>
                </a:pPr>
                <a:r>
                  <a:rPr lang="en-US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Factor </a:t>
                </a:r>
                <a:r>
                  <a:rPr lang="en-US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𝑝𝑜𝑝𝑢𝑙𝑎𝑡𝑖𝑜𝑛</m:t>
                        </m:r>
                        <m:r>
                          <a:rPr lang="en-US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2037</m:t>
                        </m:r>
                      </m:num>
                      <m:den>
                        <m:r>
                          <a:rPr lang="en-US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𝑝𝑜𝑝𝑢𝑙𝑎𝑡𝑖𝑜𝑛</m:t>
                        </m:r>
                        <m:r>
                          <a:rPr lang="en-US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a:rPr lang="en-US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2017</m:t>
                        </m:r>
                        <m:r>
                          <a:rPr lang="en-US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 </m:t>
                        </m:r>
                      </m:den>
                    </m:f>
                    <m:r>
                      <a:rPr lang="en-US" i="1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 </m:t>
                    </m:r>
                  </m:oMath>
                </a14:m>
                <a:r>
                  <a:rPr lang="en-US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*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𝑐𝑜𝑛𝑠𝑢𝑚𝑝𝑡𝑖𝑜𝑛</m:t>
                        </m:r>
                        <m:r>
                          <a:rPr lang="en-US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2037</m:t>
                        </m:r>
                      </m:num>
                      <m:den>
                        <m:r>
                          <a:rPr lang="en-US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𝑐𝑜𝑛𝑠𝑢𝑚𝑝𝑡𝑖𝑜𝑛</m:t>
                        </m:r>
                        <m:r>
                          <a:rPr lang="en-US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2017</m:t>
                        </m:r>
                        <m:r>
                          <a:rPr lang="en-US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 </m:t>
                        </m:r>
                      </m:den>
                    </m:f>
                  </m:oMath>
                </a14:m>
                <a:endParaRPr lang="en-US" dirty="0">
                  <a:solidFill>
                    <a:srgbClr val="000000"/>
                  </a:solidFill>
                  <a:latin typeface="Arial" panose="020B0604020202020204" pitchFamily="34" charset="0"/>
                  <a:ea typeface="Arial" panose="020B0604020202020204" pitchFamily="34" charset="0"/>
                  <a:cs typeface="Times New Roman" panose="02020603050405020304" pitchFamily="18" charset="0"/>
                </a:endParaRPr>
              </a:p>
              <a:p>
                <a:pPr marL="0" marR="0" indent="0">
                  <a:lnSpc>
                    <a:spcPct val="107000"/>
                  </a:lnSpc>
                  <a:spcBef>
                    <a:spcPts val="0"/>
                  </a:spcBef>
                  <a:spcAft>
                    <a:spcPts val="800"/>
                  </a:spcAft>
                  <a:buNone/>
                </a:pPr>
                <a:r>
                  <a:rPr lang="en-US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          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17503</m:t>
                        </m:r>
                      </m:num>
                      <m:den>
                        <m:r>
                          <a:rPr lang="en-US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9960</m:t>
                        </m:r>
                      </m:den>
                    </m:f>
                  </m:oMath>
                </a14:m>
                <a:r>
                  <a:rPr lang="en-US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*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141</m:t>
                        </m:r>
                        <m:r>
                          <a:rPr lang="en-US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.</m:t>
                        </m:r>
                        <m:r>
                          <a:rPr lang="en-US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18</m:t>
                        </m:r>
                      </m:num>
                      <m:den>
                        <m:r>
                          <a:rPr lang="en-US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105</m:t>
                        </m:r>
                        <m:r>
                          <a:rPr lang="en-US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.</m:t>
                        </m:r>
                        <m:r>
                          <a:rPr lang="en-US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70</m:t>
                        </m:r>
                        <m:r>
                          <a:rPr lang="en-US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 </m:t>
                        </m:r>
                      </m:den>
                    </m:f>
                  </m:oMath>
                </a14:m>
                <a:endParaRPr lang="en-US" dirty="0">
                  <a:solidFill>
                    <a:srgbClr val="000000"/>
                  </a:solidFill>
                  <a:latin typeface="Arial" panose="020B0604020202020204" pitchFamily="34" charset="0"/>
                  <a:ea typeface="Arial" panose="020B0604020202020204" pitchFamily="34" charset="0"/>
                  <a:cs typeface="Times New Roman" panose="02020603050405020304" pitchFamily="18" charset="0"/>
                </a:endParaRPr>
              </a:p>
              <a:p>
                <a:pPr marL="0" marR="0" indent="0">
                  <a:lnSpc>
                    <a:spcPct val="107000"/>
                  </a:lnSpc>
                  <a:spcBef>
                    <a:spcPts val="0"/>
                  </a:spcBef>
                  <a:spcAft>
                    <a:spcPts val="800"/>
                  </a:spcAft>
                  <a:buNone/>
                </a:pPr>
                <a:r>
                  <a:rPr lang="en-US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           = 2.34 </a:t>
                </a:r>
                <a:endParaRPr lang="en-US" dirty="0">
                  <a:solidFill>
                    <a:srgbClr val="000000"/>
                  </a:solidFill>
                  <a:latin typeface="Arial" panose="020B0604020202020204" pitchFamily="34" charset="0"/>
                  <a:ea typeface="Arial" panose="020B0604020202020204" pitchFamily="34" charset="0"/>
                  <a:cs typeface="Times New Roman" panose="02020603050405020304" pitchFamily="18" charset="0"/>
                </a:endParaRPr>
              </a:p>
              <a:p>
                <a:pPr marL="0" marR="0">
                  <a:lnSpc>
                    <a:spcPct val="107000"/>
                  </a:lnSpc>
                  <a:spcBef>
                    <a:spcPts val="0"/>
                  </a:spcBef>
                  <a:spcAft>
                    <a:spcPts val="800"/>
                  </a:spcAft>
                </a:pPr>
                <a:endParaRPr lang="en-US" dirty="0">
                  <a:solidFill>
                    <a:srgbClr val="000000"/>
                  </a:solidFill>
                  <a:latin typeface="Arial" panose="020B0604020202020204" pitchFamily="34" charset="0"/>
                  <a:ea typeface="Arial" panose="020B0604020202020204" pitchFamily="34" charset="0"/>
                  <a:cs typeface="Times New Roman" panose="02020603050405020304" pitchFamily="18" charset="0"/>
                </a:endParaRPr>
              </a:p>
              <a:p>
                <a:endParaRPr lang="en-US" dirty="0">
                  <a:solidFill>
                    <a:schemeClr val="accent1">
                      <a:lumMod val="75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77334" y="1502229"/>
                <a:ext cx="8596668" cy="4539133"/>
              </a:xfrm>
              <a:blipFill>
                <a:blip r:embed="rId2"/>
                <a:stretch>
                  <a:fillRect l="-567" t="-1208" r="-9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38480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339634"/>
            <a:ext cx="8596668" cy="718457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rgbClr val="5FCBE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Future water distribution Network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214847"/>
            <a:ext cx="8596668" cy="4826516"/>
          </a:xfrm>
        </p:spPr>
        <p:txBody>
          <a:bodyPr/>
          <a:lstStyle/>
          <a:p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Redesign the water 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network</a:t>
            </a:r>
          </a:p>
          <a:p>
            <a:pPr marL="0" indent="0">
              <a:buNone/>
            </a:pP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  <a:p>
            <a:pPr marL="0" indent="0">
              <a:buNone/>
            </a:pPr>
            <a:r>
              <a:rPr lang="en-US" dirty="0">
                <a:solidFill>
                  <a:schemeClr val="tx1"/>
                </a:solidFill>
              </a:rPr>
              <a:t>replace the pipes in other diameters to dispense put a </a:t>
            </a:r>
            <a:r>
              <a:rPr lang="en-US" dirty="0" smtClean="0">
                <a:solidFill>
                  <a:schemeClr val="tx1"/>
                </a:solidFill>
              </a:rPr>
              <a:t>pump</a:t>
            </a:r>
          </a:p>
          <a:p>
            <a:pPr marL="0" indent="0">
              <a:buNone/>
            </a:pPr>
            <a:endParaRPr lang="en-US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3927" y="1818520"/>
            <a:ext cx="6706181" cy="61209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8843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300446"/>
            <a:ext cx="8596668" cy="770708"/>
          </a:xfrm>
        </p:spPr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Result and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discussion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071155"/>
            <a:ext cx="8596668" cy="4970208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Pressure </a:t>
            </a:r>
            <a:r>
              <a:rPr lang="en-US" dirty="0"/>
              <a:t>at </a:t>
            </a:r>
            <a:r>
              <a:rPr lang="en-US" dirty="0" smtClean="0"/>
              <a:t>6:00 am 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333" y="1672227"/>
            <a:ext cx="5893283" cy="305652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561009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762000"/>
          </a:xfrm>
        </p:spPr>
        <p:txBody>
          <a:bodyPr/>
          <a:lstStyle/>
          <a:p>
            <a:r>
              <a:rPr lang="en-US" dirty="0">
                <a:solidFill>
                  <a:srgbClr val="5FCBE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Result and discussion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606731"/>
            <a:ext cx="8596668" cy="4434631"/>
          </a:xfrm>
        </p:spPr>
        <p:txBody>
          <a:bodyPr/>
          <a:lstStyle/>
          <a:p>
            <a:r>
              <a:rPr lang="en-US" dirty="0" smtClean="0"/>
              <a:t>Velocity at 6:00am </a:t>
            </a:r>
          </a:p>
          <a:p>
            <a:endParaRPr lang="en-US" dirty="0"/>
          </a:p>
          <a:p>
            <a:endParaRPr lang="en-US" dirty="0"/>
          </a:p>
        </p:txBody>
      </p:sp>
      <p:pic>
        <p:nvPicPr>
          <p:cNvPr id="4" name="Picture 3" descr="C:\Users\karam sawalha\Desktop\Untitled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3927" y="2625634"/>
            <a:ext cx="6802347" cy="341572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615429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Design of water distribution and sewer collection systems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24821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788126"/>
          </a:xfrm>
        </p:spPr>
        <p:txBody>
          <a:bodyPr/>
          <a:lstStyle/>
          <a:p>
            <a:pPr algn="ctr"/>
            <a:r>
              <a:rPr lang="en-US" sz="4300" b="1" dirty="0">
                <a:solidFill>
                  <a:schemeClr val="accent2">
                    <a:lumMod val="5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Gill Sans MT"/>
              </a:rPr>
              <a:t>Project objectives</a:t>
            </a:r>
            <a:endParaRPr lang="en-US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0263" y="1502229"/>
            <a:ext cx="8803739" cy="4539133"/>
          </a:xfrm>
        </p:spPr>
        <p:txBody>
          <a:bodyPr>
            <a:normAutofit/>
          </a:bodyPr>
          <a:lstStyle/>
          <a:p>
            <a:pPr marL="596646" indent="-514350" defTabSz="914400">
              <a:spcBef>
                <a:spcPts val="600"/>
              </a:spcBef>
              <a:buClr>
                <a:srgbClr val="3891A7"/>
              </a:buClr>
              <a:buFont typeface="+mj-lt"/>
              <a:buAutoNum type="arabicPeriod"/>
            </a:pPr>
            <a:r>
              <a:rPr lang="en-US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Analyze </a:t>
            </a:r>
            <a:r>
              <a:rPr lang="en-US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existing water distribution network in </a:t>
            </a:r>
            <a:r>
              <a:rPr lang="en-US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Asira </a:t>
            </a:r>
            <a:r>
              <a:rPr lang="en-US" sz="2800" dirty="0">
                <a:solidFill>
                  <a:schemeClr val="tx1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AL-Shamaliyah </a:t>
            </a:r>
            <a:r>
              <a:rPr lang="en-US" sz="2800" dirty="0" smtClean="0">
                <a:solidFill>
                  <a:schemeClr val="tx1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Village</a:t>
            </a:r>
            <a:r>
              <a:rPr lang="en-US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   </a:t>
            </a:r>
            <a:endParaRPr lang="en-US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96646" indent="-514350" defTabSz="914400">
              <a:spcBef>
                <a:spcPts val="600"/>
              </a:spcBef>
              <a:buClr>
                <a:srgbClr val="3891A7"/>
              </a:buClr>
              <a:buFont typeface="+mj-lt"/>
              <a:buAutoNum type="arabicPeriod"/>
            </a:pPr>
            <a:r>
              <a:rPr lang="en-US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Redesign the water network  for the future </a:t>
            </a:r>
            <a:r>
              <a:rPr lang="en-US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demand.</a:t>
            </a:r>
            <a:endParaRPr lang="ar-EG" sz="2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96646" indent="-514350" defTabSz="914400">
              <a:spcBef>
                <a:spcPts val="600"/>
              </a:spcBef>
              <a:buClr>
                <a:srgbClr val="3891A7"/>
              </a:buClr>
              <a:buFont typeface="+mj-lt"/>
              <a:buAutoNum type="arabicPeriod"/>
            </a:pPr>
            <a:r>
              <a:rPr lang="en-US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Design </a:t>
            </a:r>
            <a:r>
              <a:rPr lang="en-US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wastewater collection network for </a:t>
            </a:r>
            <a:r>
              <a:rPr lang="en-US" sz="2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Asira AL-Shamaliyah </a:t>
            </a:r>
            <a:r>
              <a:rPr lang="en-US" sz="28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Village</a:t>
            </a:r>
          </a:p>
          <a:p>
            <a:pPr marL="596646" indent="-514350" defTabSz="914400">
              <a:spcBef>
                <a:spcPts val="600"/>
              </a:spcBef>
              <a:buClr>
                <a:srgbClr val="3891A7"/>
              </a:buClr>
              <a:buFont typeface="+mj-lt"/>
              <a:buAutoNum type="arabicPeriod"/>
            </a:pPr>
            <a:r>
              <a:rPr lang="en-US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Determine </a:t>
            </a:r>
            <a:r>
              <a:rPr lang="en-US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cost of constructing </a:t>
            </a:r>
            <a:r>
              <a:rPr lang="en-US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these networks. </a:t>
            </a:r>
            <a:endParaRPr lang="en-US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96646" indent="-514350" defTabSz="914400">
              <a:spcBef>
                <a:spcPts val="600"/>
              </a:spcBef>
              <a:buClr>
                <a:srgbClr val="3891A7"/>
              </a:buClr>
              <a:buFont typeface="+mj-lt"/>
              <a:buAutoNum type="arabicPeriod"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53922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5FCBEF"/>
                </a:solidFill>
              </a:rPr>
              <a:t>Simulation Model </a:t>
            </a:r>
            <a:r>
              <a:rPr lang="en-US" dirty="0" smtClean="0">
                <a:solidFill>
                  <a:srgbClr val="5FCBEF"/>
                </a:solidFill>
              </a:rPr>
              <a:t>(</a:t>
            </a:r>
            <a:r>
              <a:rPr lang="en-US" dirty="0" err="1" smtClean="0">
                <a:solidFill>
                  <a:srgbClr val="5FCBEF"/>
                </a:solidFill>
              </a:rPr>
              <a:t>sewerCAD</a:t>
            </a:r>
            <a:r>
              <a:rPr lang="en-US" dirty="0">
                <a:solidFill>
                  <a:srgbClr val="5FCBEF"/>
                </a:solidFill>
              </a:rPr>
              <a:t>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</a:rPr>
              <a:t>This program </a:t>
            </a:r>
            <a:r>
              <a:rPr lang="en-US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is 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</a:rPr>
              <a:t>ideal for system design and the rehabilitation of sanitary </a:t>
            </a:r>
            <a:r>
              <a:rPr lang="en-US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sewers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7955" y="2826801"/>
            <a:ext cx="6102625" cy="28555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55994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Design criteria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en-US" b="1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Cover </a:t>
            </a:r>
            <a:endParaRPr lang="en-US" sz="16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According to PWA standards; the minimum cover for sewer pipes is </a:t>
            </a:r>
            <a:r>
              <a:rPr lang="en-US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1 m and the 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recommended maximum depth for pipes is approximately </a:t>
            </a:r>
            <a:r>
              <a:rPr lang="en-US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5.0 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m  </a:t>
            </a:r>
            <a:endParaRPr lang="en-US" sz="16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en-US" b="1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Slope </a:t>
            </a:r>
            <a:r>
              <a:rPr lang="en-US" b="1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of pipe </a:t>
            </a:r>
            <a:endParaRPr lang="en-US" sz="16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As per PWA standards, slop of pipes shall be within the limits 1% -15%. </a:t>
            </a:r>
            <a:endParaRPr lang="en-US" dirty="0" smtClean="0"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en-US" b="1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Flow </a:t>
            </a:r>
            <a:r>
              <a:rPr lang="en-US" b="1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Velocities</a:t>
            </a:r>
            <a:endParaRPr lang="en-US" sz="16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en-US" i="1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As per PWA standards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, flow velocities shall be within the limits 0.3- 3 m/s. </a:t>
            </a:r>
            <a:endParaRPr lang="en-US" dirty="0" smtClean="0"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80146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Data input(</a:t>
            </a:r>
            <a:r>
              <a:rPr lang="en-US" dirty="0" err="1"/>
              <a:t>Sewercad</a:t>
            </a:r>
            <a:r>
              <a:rPr lang="en-US" dirty="0"/>
              <a:t>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Elevation from contour map</a:t>
            </a:r>
          </a:p>
          <a:p>
            <a:r>
              <a:rPr lang="en-US" dirty="0"/>
              <a:t>Water Consumption = 120 L /</a:t>
            </a:r>
            <a:r>
              <a:rPr lang="en-US" dirty="0" err="1"/>
              <a:t>c.d</a:t>
            </a:r>
            <a:endParaRPr lang="en-US" dirty="0"/>
          </a:p>
          <a:p>
            <a:r>
              <a:rPr lang="en-US" dirty="0" smtClean="0"/>
              <a:t>Wastewater </a:t>
            </a:r>
            <a:r>
              <a:rPr lang="en-US" dirty="0"/>
              <a:t>generation coefficient= 0.8</a:t>
            </a:r>
          </a:p>
          <a:p>
            <a:r>
              <a:rPr lang="en-US" dirty="0" smtClean="0"/>
              <a:t>For </a:t>
            </a:r>
            <a:r>
              <a:rPr lang="en-US" dirty="0"/>
              <a:t>material: use PVC</a:t>
            </a:r>
          </a:p>
          <a:p>
            <a:r>
              <a:rPr lang="en-US" dirty="0"/>
              <a:t>Manning coefficient = 0.013</a:t>
            </a:r>
          </a:p>
          <a:p>
            <a:r>
              <a:rPr lang="en-US" dirty="0"/>
              <a:t>Section type = circular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9865781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r>
              <a:rPr lang="en-US" dirty="0"/>
              <a:t>pattern 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10343" y="2406471"/>
            <a:ext cx="7471954" cy="33896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1323106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Load calculations</a:t>
            </a:r>
            <a:br>
              <a:rPr lang="en-US" dirty="0"/>
            </a:b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10789" y="1763486"/>
            <a:ext cx="6505302" cy="46373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1992016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1893426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wet well 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59874" y="1554481"/>
            <a:ext cx="5107577" cy="45197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5263555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pump definition 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998617" y="1930400"/>
            <a:ext cx="6021977" cy="42875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9662204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Rebuild the model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685109"/>
            <a:ext cx="8596668" cy="4356253"/>
          </a:xfrm>
        </p:spPr>
        <p:txBody>
          <a:bodyPr/>
          <a:lstStyle/>
          <a:p>
            <a:r>
              <a:rPr lang="en-US" dirty="0" smtClean="0"/>
              <a:t>Increase the infiltration </a:t>
            </a:r>
          </a:p>
          <a:p>
            <a:r>
              <a:rPr lang="en-US" dirty="0" smtClean="0"/>
              <a:t>50% </a:t>
            </a:r>
          </a:p>
          <a:p>
            <a:endParaRPr lang="en-US" dirty="0"/>
          </a:p>
          <a:p>
            <a:r>
              <a:rPr lang="en-US" dirty="0" smtClean="0"/>
              <a:t>Increase the dimeter for the main </a:t>
            </a:r>
            <a:r>
              <a:rPr lang="en-US" dirty="0" err="1" smtClean="0"/>
              <a:t>counduit</a:t>
            </a: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6913783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807190" y="2160588"/>
            <a:ext cx="6337658" cy="38814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977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235131"/>
            <a:ext cx="8596668" cy="744583"/>
          </a:xfrm>
        </p:spPr>
        <p:txBody>
          <a:bodyPr>
            <a:normAutofit/>
          </a:bodyPr>
          <a:lstStyle/>
          <a:p>
            <a:pPr algn="ctr"/>
            <a:r>
              <a:rPr lang="en-US" dirty="0" smtClean="0"/>
              <a:t>Methodology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77334" y="1227138"/>
            <a:ext cx="9224312" cy="50560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8293006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Slope (sewer network)</a:t>
            </a:r>
            <a:br>
              <a:rPr lang="en-US" dirty="0"/>
            </a:b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10344" y="1763486"/>
            <a:ext cx="6157970" cy="3905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7186354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 Average cover(sewer network)</a:t>
            </a:r>
            <a:br>
              <a:rPr lang="en-US" dirty="0"/>
            </a:b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06732" y="2325189"/>
            <a:ext cx="6048102" cy="38796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8516147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Velocity(sewer network)</a:t>
            </a:r>
            <a:br>
              <a:rPr lang="en-US" dirty="0"/>
            </a:b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89166" y="2612571"/>
            <a:ext cx="7001691" cy="34485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3446080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778931" y="2160588"/>
            <a:ext cx="4394176" cy="38814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9761348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404949"/>
            <a:ext cx="8596668" cy="5636413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4" name="Picture 2" descr="نتيجة بحث الصور عن ‪thank for listening‬‏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1" cy="6858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7447733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287383"/>
            <a:ext cx="8596668" cy="1110343"/>
          </a:xfrm>
        </p:spPr>
        <p:txBody>
          <a:bodyPr>
            <a:normAutofit fontScale="90000"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Study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area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Asira AL-Shamaliyah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Village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397727"/>
            <a:ext cx="8596668" cy="4643636"/>
          </a:xfrm>
        </p:spPr>
        <p:txBody>
          <a:bodyPr/>
          <a:lstStyle/>
          <a:p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It is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located to the north of the city of Nablus, at by some distance 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 kilometers away, and</a:t>
            </a:r>
            <a:r>
              <a:rPr lang="en-US" sz="20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000" dirty="0">
                <a:latin typeface="Times New Roman" panose="02020603050405020304" pitchFamily="18" charset="0"/>
                <a:ea typeface="Calibri" panose="020F0502020204030204" pitchFamily="34" charset="0"/>
              </a:rPr>
              <a:t>had an average height of (648 meters) above sea </a:t>
            </a:r>
            <a:r>
              <a:rPr lang="en-US" sz="20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level.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</a:p>
          <a:p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It has an area of 29,033 denims and a population of about 9960 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capita in 2017.</a:t>
            </a:r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6275" y="3111455"/>
            <a:ext cx="7630707" cy="27251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0299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378824"/>
            <a:ext cx="8596668" cy="1306286"/>
          </a:xfrm>
        </p:spPr>
        <p:txBody>
          <a:bodyPr/>
          <a:lstStyle/>
          <a:p>
            <a:r>
              <a:rPr lang="en-US" sz="3200" dirty="0">
                <a:solidFill>
                  <a:srgbClr val="5FCBE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Study </a:t>
            </a:r>
            <a:r>
              <a:rPr lang="en-US" sz="3200" dirty="0" smtClean="0">
                <a:solidFill>
                  <a:srgbClr val="5FCBE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aria</a:t>
            </a:r>
            <a:r>
              <a:rPr lang="en-US" sz="3200" dirty="0">
                <a:solidFill>
                  <a:srgbClr val="5FCBE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3200" dirty="0">
                <a:solidFill>
                  <a:srgbClr val="5FCBE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3200" dirty="0">
                <a:solidFill>
                  <a:srgbClr val="5FCBE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AL-Shamaliyah Village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685111"/>
            <a:ext cx="8596668" cy="4356252"/>
          </a:xfrm>
        </p:spPr>
        <p:txBody>
          <a:bodyPr/>
          <a:lstStyle/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</a:t>
            </a:r>
            <a:r>
              <a:rPr lang="en-US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he </a:t>
            </a:r>
            <a:r>
              <a:rPr lang="en-US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lowest temperature reaches at average of 10.2 </a:t>
            </a:r>
            <a:r>
              <a:rPr lang="en-US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degrees in the </a:t>
            </a:r>
            <a:r>
              <a:rPr lang="en-US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month of January </a:t>
            </a:r>
            <a:r>
              <a:rPr lang="en-US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US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the highest temperature reaches at average of 26.8 degrees in the month of August. </a:t>
            </a:r>
            <a:endParaRPr lang="en-US" dirty="0" smtClean="0">
              <a:solidFill>
                <a:schemeClr val="tx1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Average relative humidity in the year is 60.5 </a:t>
            </a:r>
            <a:endParaRPr lang="en-US" dirty="0" smtClean="0">
              <a:solidFill>
                <a:schemeClr val="tx1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Average </a:t>
            </a:r>
            <a:r>
              <a:rPr lang="en-US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annual rainfall at 5</a:t>
            </a:r>
            <a:r>
              <a:rPr lang="ar-EG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88</a:t>
            </a:r>
            <a:r>
              <a:rPr lang="en-US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r>
              <a:rPr lang="ar-EG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9</a:t>
            </a:r>
            <a:r>
              <a:rPr lang="en-US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mm</a:t>
            </a: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</a:t>
            </a:r>
            <a:r>
              <a:rPr lang="en-US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verage </a:t>
            </a:r>
            <a:r>
              <a:rPr lang="en-US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speed of wind amounted to 5 kilometers per hour</a:t>
            </a:r>
            <a:r>
              <a:rPr lang="en-US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Asira ash Shamaliya is provided with water by Nablus Municipality through the public </a:t>
            </a:r>
            <a:r>
              <a:rPr lang="en-US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water network.</a:t>
            </a: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endParaRPr lang="en-US" dirty="0" smtClean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endParaRPr lang="en-US" dirty="0" smtClean="0">
              <a:solidFill>
                <a:srgbClr val="00000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endParaRPr lang="en-US" dirty="0" smtClean="0">
              <a:solidFill>
                <a:srgbClr val="00000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endParaRPr lang="en-US" dirty="0">
              <a:solidFill>
                <a:srgbClr val="000000"/>
              </a:solidFill>
              <a:latin typeface="Arial" panose="020B0604020202020204" pitchFamily="34" charset="0"/>
              <a:ea typeface="Arial" panose="020B0604020202020204" pitchFamily="34" charset="0"/>
              <a:cs typeface="Times New Roman" panose="02020603050405020304" pitchFamily="18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endParaRPr lang="en-US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endParaRPr lang="en-US" dirty="0">
              <a:solidFill>
                <a:srgbClr val="000000"/>
              </a:solidFill>
              <a:latin typeface="Arial" panose="020B0604020202020204" pitchFamily="34" charset="0"/>
              <a:ea typeface="Arial" panose="020B060402020202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34194" y="4054143"/>
            <a:ext cx="6403235" cy="2542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0965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339634"/>
            <a:ext cx="8596668" cy="914400"/>
          </a:xfrm>
        </p:spPr>
        <p:txBody>
          <a:bodyPr/>
          <a:lstStyle/>
          <a:p>
            <a:r>
              <a:rPr lang="en-US" dirty="0"/>
              <a:t>Questionnaire Analysis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058091"/>
            <a:ext cx="8596668" cy="5603966"/>
          </a:xfrm>
        </p:spPr>
        <p:txBody>
          <a:bodyPr/>
          <a:lstStyle/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20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The purpose of questionnaire:</a:t>
            </a:r>
            <a:endParaRPr lang="en-US" sz="2000" dirty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ea typeface="Arial" panose="020B0604020202020204" pitchFamily="34" charset="0"/>
              <a:cs typeface="Times New Roman" panose="02020603050405020304" pitchFamily="18" charset="0"/>
            </a:endParaRPr>
          </a:p>
          <a:p>
            <a:pPr marL="0" lvl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en-US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Study the existing situation. </a:t>
            </a:r>
            <a:endParaRPr lang="en-US" dirty="0">
              <a:solidFill>
                <a:schemeClr val="tx1"/>
              </a:solidFill>
            </a:endParaRPr>
          </a:p>
          <a:p>
            <a:pPr marL="0" lvl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en-US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Knowledge the consumption of water bar month for each family.</a:t>
            </a:r>
            <a:endParaRPr lang="en-US" dirty="0">
              <a:solidFill>
                <a:schemeClr val="tx1"/>
              </a:solidFill>
            </a:endParaRPr>
          </a:p>
          <a:p>
            <a:pPr marL="0" lvl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en-US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Knowledge of the services provided to citizens.</a:t>
            </a:r>
            <a:endParaRPr lang="en-US" dirty="0">
              <a:solidFill>
                <a:schemeClr val="tx1"/>
              </a:solidFill>
            </a:endParaRPr>
          </a:p>
          <a:p>
            <a:pPr marL="0" lvl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en-US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Knowledge of the health, environment and social status in the village.</a:t>
            </a:r>
            <a:endParaRPr lang="en-US" dirty="0">
              <a:solidFill>
                <a:schemeClr val="tx1"/>
              </a:solidFill>
            </a:endParaRPr>
          </a:p>
          <a:p>
            <a:pPr marL="0" lvl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en-US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An important sources of information that can be used during the study</a:t>
            </a:r>
            <a:r>
              <a:rPr lang="en-US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.</a:t>
            </a:r>
          </a:p>
          <a:p>
            <a:pPr marL="0" lvl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endParaRPr lang="en-US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0" lvl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>
                <a:srgbClr val="5FCBEF"/>
              </a:buClr>
            </a:pPr>
            <a:r>
              <a:rPr lang="en-US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The main </a:t>
            </a:r>
            <a:r>
              <a:rPr lang="en-US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component of the questioner is family size </a:t>
            </a:r>
            <a:r>
              <a:rPr lang="en-US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</a:t>
            </a:r>
          </a:p>
          <a:p>
            <a:pPr marL="0" lvl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>
                <a:srgbClr val="5FCBEF"/>
              </a:buClr>
              <a:buNone/>
            </a:pPr>
            <a:r>
              <a:rPr lang="en-US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consumption per family in cubic meter , </a:t>
            </a:r>
          </a:p>
          <a:p>
            <a:pPr marL="0" lvl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>
                <a:srgbClr val="5FCBEF"/>
              </a:buClr>
              <a:buNone/>
            </a:pPr>
            <a:r>
              <a:rPr lang="en-US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water </a:t>
            </a:r>
            <a:r>
              <a:rPr lang="en-US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resources that the family use</a:t>
            </a:r>
            <a:r>
              <a:rPr lang="en-US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</a:t>
            </a:r>
          </a:p>
          <a:p>
            <a:pPr marL="0" lvl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>
                <a:srgbClr val="5FCBEF"/>
              </a:buClr>
              <a:buNone/>
            </a:pPr>
            <a:r>
              <a:rPr lang="en-US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and common problems in the network</a:t>
            </a:r>
            <a:r>
              <a:rPr lang="en-US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pPr marL="0" lvl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>
                <a:srgbClr val="5FCBEF"/>
              </a:buClr>
              <a:buNone/>
            </a:pPr>
            <a:r>
              <a:rPr lang="en-US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35 </a:t>
            </a:r>
            <a:r>
              <a:rPr lang="en-US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questioners were been </a:t>
            </a:r>
            <a:r>
              <a:rPr lang="en-US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distribute. The </a:t>
            </a:r>
            <a:r>
              <a:rPr lang="en-US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distribution of the questioner were been unbiased and random. </a:t>
            </a:r>
            <a:endParaRPr lang="en-US" dirty="0" smtClean="0">
              <a:solidFill>
                <a:schemeClr val="tx1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lvl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>
                <a:srgbClr val="5FCBEF"/>
              </a:buClr>
              <a:buNone/>
            </a:pPr>
            <a:endParaRPr lang="en-US" dirty="0" smtClean="0">
              <a:solidFill>
                <a:schemeClr val="tx1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lvl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>
                <a:srgbClr val="5FCBEF"/>
              </a:buClr>
            </a:pPr>
            <a:endParaRPr lang="en-US" dirty="0">
              <a:solidFill>
                <a:schemeClr val="tx1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lvl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endParaRPr lang="en-US" dirty="0" smtClean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0" lvl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endParaRPr lang="en-US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0" lvl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endParaRPr lang="en-US" dirty="0" smtClean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0" lvl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endParaRPr lang="en-US" dirty="0" smtClean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0" lvl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endParaRPr lang="en-US" dirty="0">
              <a:latin typeface="Times New Roman" panose="02020603050405020304" pitchFamily="18" charset="0"/>
            </a:endParaRPr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62949" y="402498"/>
            <a:ext cx="4650377" cy="48095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0795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261257"/>
            <a:ext cx="8596668" cy="862149"/>
          </a:xfrm>
        </p:spPr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	Questionnaire analysis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018903"/>
            <a:ext cx="8596668" cy="5022459"/>
          </a:xfrm>
        </p:spPr>
        <p:txBody>
          <a:bodyPr/>
          <a:lstStyle/>
          <a:p>
            <a:r>
              <a:rPr lang="en-US" dirty="0"/>
              <a:t>Average family size = </a:t>
            </a:r>
            <a:r>
              <a:rPr lang="en-US" dirty="0" smtClean="0"/>
              <a:t>6.1 </a:t>
            </a:r>
            <a:r>
              <a:rPr lang="en-US" dirty="0"/>
              <a:t>capita</a:t>
            </a:r>
          </a:p>
          <a:p>
            <a:r>
              <a:rPr lang="en-US" dirty="0"/>
              <a:t>water consumption </a:t>
            </a:r>
            <a:r>
              <a:rPr lang="en-US" dirty="0" smtClean="0"/>
              <a:t>=78.22 L/C/day</a:t>
            </a:r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7333" y="1881052"/>
            <a:ext cx="4704563" cy="4743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9004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248194"/>
            <a:ext cx="8596668" cy="796835"/>
          </a:xfrm>
        </p:spPr>
        <p:txBody>
          <a:bodyPr/>
          <a:lstStyle/>
          <a:p>
            <a:r>
              <a:rPr lang="en-US" dirty="0">
                <a:solidFill>
                  <a:srgbClr val="5FCBE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Questionnaire analysis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045029"/>
            <a:ext cx="8596668" cy="4996333"/>
          </a:xfrm>
        </p:spPr>
        <p:txBody>
          <a:bodyPr/>
          <a:lstStyle/>
          <a:p>
            <a:r>
              <a:rPr lang="en-US" dirty="0" smtClean="0"/>
              <a:t>Consumption </a:t>
            </a:r>
            <a:r>
              <a:rPr lang="en-US" dirty="0"/>
              <a:t>(L/C. d) vs Family </a:t>
            </a:r>
            <a:r>
              <a:rPr lang="en-US" dirty="0" smtClean="0"/>
              <a:t>size                     </a:t>
            </a:r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</a:rPr>
              <a:t>when the number of family member’s increases, the consumption of water will decrease. So that, the demand on water will decrease.</a:t>
            </a:r>
            <a:endParaRPr lang="en-US" dirty="0"/>
          </a:p>
        </p:txBody>
      </p:sp>
      <p:pic>
        <p:nvPicPr>
          <p:cNvPr id="9" name="Picture 8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334" y="1462495"/>
            <a:ext cx="7695957" cy="274374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395529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0B5AB586-D108-4FC1-8368-649FE654B89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515</TotalTime>
  <Words>848</Words>
  <Application>Microsoft Office PowerPoint</Application>
  <PresentationFormat>Widescreen</PresentationFormat>
  <Paragraphs>158</Paragraphs>
  <Slides>44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44</vt:i4>
      </vt:variant>
    </vt:vector>
  </HeadingPairs>
  <TitlesOfParts>
    <vt:vector size="53" baseType="lpstr">
      <vt:lpstr>Arial</vt:lpstr>
      <vt:lpstr>Calibri</vt:lpstr>
      <vt:lpstr>Cambria Math</vt:lpstr>
      <vt:lpstr>Gill Sans MT</vt:lpstr>
      <vt:lpstr>Times New Roman</vt:lpstr>
      <vt:lpstr>Trebuchet MS</vt:lpstr>
      <vt:lpstr>Wingdings 2</vt:lpstr>
      <vt:lpstr>Wingdings 3</vt:lpstr>
      <vt:lpstr>Facet</vt:lpstr>
      <vt:lpstr>Graduation Project I  Analysis and Redesign of Water Distribution Network and Design of WasteWater Collection network for Asira AL-Shamaliyah Village    By: Ayman Bdair  Karam Sawalha Mohammad Odaily  Under supervision of Dr. Anan Jayousi</vt:lpstr>
      <vt:lpstr>Outline</vt:lpstr>
      <vt:lpstr>Project objectives</vt:lpstr>
      <vt:lpstr>Methodology</vt:lpstr>
      <vt:lpstr>Study area  Asira AL-Shamaliyah Village </vt:lpstr>
      <vt:lpstr>Study aria AL-Shamaliyah Village </vt:lpstr>
      <vt:lpstr>Questionnaire Analysis</vt:lpstr>
      <vt:lpstr> Questionnaire analysis</vt:lpstr>
      <vt:lpstr> Questionnaire analysis</vt:lpstr>
      <vt:lpstr>Questionnaire analysis</vt:lpstr>
      <vt:lpstr>Questionnaire analysis</vt:lpstr>
      <vt:lpstr>Questionnaire analysis</vt:lpstr>
      <vt:lpstr>Questionnaire analysis</vt:lpstr>
      <vt:lpstr>Questionnaire analysis</vt:lpstr>
      <vt:lpstr>Questionnaire analysis</vt:lpstr>
      <vt:lpstr>PowerPoint Presentation</vt:lpstr>
      <vt:lpstr>Simulation Model (Water CAD)</vt:lpstr>
      <vt:lpstr>Data collection and calculation</vt:lpstr>
      <vt:lpstr>Data collection and calculation</vt:lpstr>
      <vt:lpstr>Data collection and calculation</vt:lpstr>
      <vt:lpstr>Data collection and calculation</vt:lpstr>
      <vt:lpstr>Result and discussion</vt:lpstr>
      <vt:lpstr>Result and discussion</vt:lpstr>
      <vt:lpstr>Future water distribution Network</vt:lpstr>
      <vt:lpstr>Future water distribution Network</vt:lpstr>
      <vt:lpstr>Future water distribution Network</vt:lpstr>
      <vt:lpstr>Result and discussion</vt:lpstr>
      <vt:lpstr>Result and discussion</vt:lpstr>
      <vt:lpstr>PowerPoint Presentation</vt:lpstr>
      <vt:lpstr>Simulation Model (sewerCAD)</vt:lpstr>
      <vt:lpstr>Design criteria </vt:lpstr>
      <vt:lpstr>Data input(Sewercad)</vt:lpstr>
      <vt:lpstr> pattern </vt:lpstr>
      <vt:lpstr>Load calculations </vt:lpstr>
      <vt:lpstr>PowerPoint Presentation</vt:lpstr>
      <vt:lpstr>wet well </vt:lpstr>
      <vt:lpstr>pump definition </vt:lpstr>
      <vt:lpstr>Rebuild the model </vt:lpstr>
      <vt:lpstr>PowerPoint Presentation</vt:lpstr>
      <vt:lpstr>Slope (sewer network) </vt:lpstr>
      <vt:lpstr> Average cover(sewer network) </vt:lpstr>
      <vt:lpstr>Velocity(sewer network) 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Graduation Project I  Analysis and Redesign of Water Distribution Network for Asira AL-Shamaliyah Village    By: Karam Sawalha Ayman Bedair   Under supervision of Dr. Anan Jayousi</dc:title>
  <dc:creator>karam sawalha</dc:creator>
  <cp:lastModifiedBy>karam sawalha</cp:lastModifiedBy>
  <cp:revision>40</cp:revision>
  <dcterms:created xsi:type="dcterms:W3CDTF">2017-12-05T15:45:26Z</dcterms:created>
  <dcterms:modified xsi:type="dcterms:W3CDTF">2018-05-13T09:47:19Z</dcterms:modified>
</cp:coreProperties>
</file>