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21.png" ContentType="image/png"/>
  <Override PartName="/ppt/media/image1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9.png" ContentType="image/png"/>
  <Override PartName="/ppt/slides/_rels/slide43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37.xml.rels" ContentType="application/vnd.openxmlformats-package.relationships+xml"/>
  <Override PartName="/ppt/slides/_rels/slide36.xml.rels" ContentType="application/vnd.openxmlformats-package.relationships+xml"/>
  <Override PartName="/ppt/slides/_rels/slide35.xml.rels" ContentType="application/vnd.openxmlformats-package.relationships+xml"/>
  <Override PartName="/ppt/slides/_rels/slide34.xml.rels" ContentType="application/vnd.openxmlformats-package.relationships+xml"/>
  <Override PartName="/ppt/slides/_rels/slide44.xml.rels" ContentType="application/vnd.openxmlformats-package.relationships+xml"/>
  <Override PartName="/ppt/slides/_rels/slide33.xml.rels" ContentType="application/vnd.openxmlformats-package.relationships+xml"/>
  <Override PartName="/ppt/slides/_rels/slide30.xml.rels" ContentType="application/vnd.openxmlformats-package.relationships+xml"/>
  <Override PartName="/ppt/slides/_rels/slide26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9.xml.rels" ContentType="application/vnd.openxmlformats-package.relationships+xml"/>
  <Override PartName="/ppt/slides/_rels/slide24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23.xml.rels" ContentType="application/vnd.openxmlformats-package.relationships+xml"/>
  <Override PartName="/ppt/slides/_rels/slide1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31.xml.rels" ContentType="application/vnd.openxmlformats-package.relationships+xml"/>
  <Override PartName="/ppt/slides/_rels/slide20.xml.rels" ContentType="application/vnd.openxmlformats-package.relationships+xml"/>
  <Override PartName="/ppt/slides/_rels/slide32.xml.rels" ContentType="application/vnd.openxmlformats-package.relationships+xml"/>
  <Override PartName="/ppt/slides/_rels/slide21.xml.rels" ContentType="application/vnd.openxmlformats-package.relationships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</p:sldIdLst>
  <p:sldSz cx="9144000" cy="5148262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2208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45720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323964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602208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602208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323964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45720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323964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6022080" y="120456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body"/>
          </p:nvPr>
        </p:nvSpPr>
        <p:spPr>
          <a:xfrm>
            <a:off x="602208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PlaceHolder 6"/>
          <p:cNvSpPr>
            <a:spLocks noGrp="1"/>
          </p:cNvSpPr>
          <p:nvPr>
            <p:ph type="body"/>
          </p:nvPr>
        </p:nvSpPr>
        <p:spPr>
          <a:xfrm>
            <a:off x="323964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PlaceHolder 7"/>
          <p:cNvSpPr>
            <a:spLocks noGrp="1"/>
          </p:cNvSpPr>
          <p:nvPr>
            <p:ph type="body"/>
          </p:nvPr>
        </p:nvSpPr>
        <p:spPr>
          <a:xfrm>
            <a:off x="457200" y="2764080"/>
            <a:ext cx="26496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408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4560"/>
            <a:ext cx="401580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4080"/>
            <a:ext cx="8229240" cy="1423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8bc3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18880" y="-9720"/>
            <a:ext cx="5272560" cy="5167080"/>
          </a:xfrm>
          <a:custGeom>
            <a:avLst/>
            <a:gdLst/>
            <a:ah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-9720" y="-9720"/>
            <a:ext cx="5272560" cy="5167080"/>
          </a:xfrm>
          <a:custGeom>
            <a:avLst/>
            <a:gdLst/>
            <a:ah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7922520" y="4721760"/>
            <a:ext cx="1221120" cy="4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fld id="{E1E29570-DB52-4132-A61B-EAF63F83C910}" type="slidenum"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8bc3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218880" y="-9720"/>
            <a:ext cx="5272560" cy="5167080"/>
          </a:xfrm>
          <a:custGeom>
            <a:avLst/>
            <a:gdLst/>
            <a:ah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/>
          <p:cNvSpPr/>
          <p:nvPr/>
        </p:nvSpPr>
        <p:spPr>
          <a:xfrm>
            <a:off x="-9720" y="-9720"/>
            <a:ext cx="5272560" cy="5167080"/>
          </a:xfrm>
          <a:custGeom>
            <a:avLst/>
            <a:gdLst/>
            <a:ah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3"/>
          <p:cNvSpPr/>
          <p:nvPr/>
        </p:nvSpPr>
        <p:spPr>
          <a:xfrm>
            <a:off x="7922880" y="4722120"/>
            <a:ext cx="1221120" cy="4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fld id="{C4B51D55-6A5C-40B3-A38B-C990124EFFE5}" type="slidenum"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8bc3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228600" y="-10440"/>
            <a:ext cx="8224920" cy="5164560"/>
          </a:xfrm>
          <a:custGeom>
            <a:avLst/>
            <a:gdLst/>
            <a:ah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2"/>
          <p:cNvSpPr/>
          <p:nvPr/>
        </p:nvSpPr>
        <p:spPr>
          <a:xfrm>
            <a:off x="0" y="-10440"/>
            <a:ext cx="8224920" cy="5164560"/>
          </a:xfrm>
          <a:custGeom>
            <a:avLst/>
            <a:gdLst/>
            <a:ah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3"/>
          <p:cNvSpPr/>
          <p:nvPr/>
        </p:nvSpPr>
        <p:spPr>
          <a:xfrm>
            <a:off x="7922880" y="4722120"/>
            <a:ext cx="1221120" cy="4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fld id="{FAD506AF-E466-4542-9FBE-3BC38D8DC2E5}" type="slidenum"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7922880" y="4722120"/>
            <a:ext cx="1221120" cy="4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fld id="{503D5F27-9209-4F8C-BD7C-002B9409D83D}" type="slidenum"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8bc3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228600" y="-10440"/>
            <a:ext cx="8224920" cy="5164560"/>
          </a:xfrm>
          <a:custGeom>
            <a:avLst/>
            <a:gdLst/>
            <a:ah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2"/>
          <p:cNvSpPr/>
          <p:nvPr/>
        </p:nvSpPr>
        <p:spPr>
          <a:xfrm>
            <a:off x="0" y="-10440"/>
            <a:ext cx="8224920" cy="5164560"/>
          </a:xfrm>
          <a:custGeom>
            <a:avLst/>
            <a:gdLst/>
            <a:ah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3"/>
          <p:cNvSpPr/>
          <p:nvPr/>
        </p:nvSpPr>
        <p:spPr>
          <a:xfrm>
            <a:off x="7922880" y="4722120"/>
            <a:ext cx="1221120" cy="42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fld id="{89759825-3C2D-44E1-904C-1C088D3E5CE7}" type="slidenum"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9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5"/>
          <p:cNvSpPr>
            <a:spLocks noGrp="1"/>
          </p:cNvSpPr>
          <p:nvPr>
            <p:ph type="body"/>
          </p:nvPr>
        </p:nvSpPr>
        <p:spPr>
          <a:xfrm>
            <a:off x="457200" y="1204560"/>
            <a:ext cx="8229240" cy="2985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51640" y="2020320"/>
            <a:ext cx="4224960" cy="117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Times New Roman"/>
              </a:rPr>
              <a:t>CODEVISION</a:t>
            </a:r>
            <a:endParaRPr b="0" lang="e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18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Times New Roman"/>
              </a:rPr>
              <a:t>SOURCE CODE PLAGIARISM DETECTION ENGINE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457200" y="4026600"/>
            <a:ext cx="4202280" cy="61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" sz="1800" spc="-1" strike="noStrike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DejaVu Sans"/>
              </a:rPr>
              <a:t>Saeed Anabtawi &amp; Basil Hassan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800" spc="-1" strike="noStrike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DejaVu Sans"/>
              </a:rPr>
              <a:t>Dr.Othman Othman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6550920" y="2664720"/>
            <a:ext cx="18036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Structure-based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Better accuracy and are less efficient.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String matching, Abstract syntax tree, Program dependence graph, Tokenization.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Structure-based (PDG)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6" name="" descr=""/>
          <p:cNvPicPr/>
          <p:nvPr/>
        </p:nvPicPr>
        <p:blipFill>
          <a:blip r:embed="rId1"/>
          <a:stretch/>
        </p:blipFill>
        <p:spPr>
          <a:xfrm>
            <a:off x="365760" y="1392840"/>
            <a:ext cx="3755880" cy="3543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Research papers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603360" y="149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[1] PDetect: A Clustering Approach for Detecting Plagiarism in Source Code Datasets (2005)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A Hybrid Method for Detecting Source-code Plagiarism in Computer Programming  Courses (2013)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91440" y="2743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714240" y="149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1" name="" descr=""/>
          <p:cNvPicPr/>
          <p:nvPr/>
        </p:nvPicPr>
        <p:blipFill>
          <a:blip r:embed="rId1"/>
          <a:stretch/>
        </p:blipFill>
        <p:spPr>
          <a:xfrm>
            <a:off x="274320" y="182880"/>
            <a:ext cx="6427800" cy="3864600"/>
          </a:xfrm>
          <a:prstGeom prst="rect">
            <a:avLst/>
          </a:prstGeom>
          <a:ln>
            <a:noFill/>
          </a:ln>
        </p:spPr>
      </p:pic>
      <p:sp>
        <p:nvSpPr>
          <p:cNvPr id="232" name="TextShape 3"/>
          <p:cNvSpPr txBox="1"/>
          <p:nvPr/>
        </p:nvSpPr>
        <p:spPr>
          <a:xfrm>
            <a:off x="91440" y="4297680"/>
            <a:ext cx="8558280" cy="681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15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[1] PDetect: A Clustering Approach for Detecting Plagiarism in Source Code Datasets (2005)</a:t>
            </a:r>
            <a:endParaRPr b="0" lang="en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2"/>
          <p:cNvSpPr/>
          <p:nvPr/>
        </p:nvSpPr>
        <p:spPr>
          <a:xfrm>
            <a:off x="603360" y="149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5" name="" descr=""/>
          <p:cNvPicPr/>
          <p:nvPr/>
        </p:nvPicPr>
        <p:blipFill>
          <a:blip r:embed="rId1"/>
          <a:stretch/>
        </p:blipFill>
        <p:spPr>
          <a:xfrm>
            <a:off x="161280" y="182880"/>
            <a:ext cx="6056640" cy="2560680"/>
          </a:xfrm>
          <a:prstGeom prst="rect">
            <a:avLst/>
          </a:prstGeom>
          <a:ln>
            <a:noFill/>
          </a:ln>
        </p:spPr>
      </p:pic>
      <p:sp>
        <p:nvSpPr>
          <p:cNvPr id="236" name="TextShape 3"/>
          <p:cNvSpPr txBox="1"/>
          <p:nvPr/>
        </p:nvSpPr>
        <p:spPr>
          <a:xfrm>
            <a:off x="37080" y="4206240"/>
            <a:ext cx="8558280" cy="681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15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A Hybrid Method for Detecting Source-code Plagiarism in Computer Programming  Courses (2013)</a:t>
            </a:r>
            <a:endParaRPr b="0" lang="en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7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3.</a:t>
            </a:r>
            <a:endParaRPr b="0" lang="en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SYSTEM PIPELINE 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" descr=""/>
          <p:cNvPicPr/>
          <p:nvPr/>
        </p:nvPicPr>
        <p:blipFill>
          <a:blip r:embed="rId1"/>
          <a:stretch/>
        </p:blipFill>
        <p:spPr>
          <a:xfrm>
            <a:off x="457200" y="2197800"/>
            <a:ext cx="7995960" cy="1275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PROCESSING FILES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Filtraition:(includes , comments 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1" name="" descr=""/>
          <p:cNvPicPr/>
          <p:nvPr/>
        </p:nvPicPr>
        <p:blipFill>
          <a:blip r:embed="rId1"/>
          <a:stretch/>
        </p:blipFill>
        <p:spPr>
          <a:xfrm>
            <a:off x="838440" y="2287800"/>
            <a:ext cx="5193720" cy="1882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SIMILARITY DETECTION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[1] Keyword-based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4" name="" descr=""/>
          <p:cNvPicPr/>
          <p:nvPr/>
        </p:nvPicPr>
        <p:blipFill>
          <a:blip r:embed="rId1"/>
          <a:stretch/>
        </p:blipFill>
        <p:spPr>
          <a:xfrm>
            <a:off x="1097280" y="3202920"/>
            <a:ext cx="5502600" cy="1406160"/>
          </a:xfrm>
          <a:prstGeom prst="rect">
            <a:avLst/>
          </a:prstGeom>
          <a:ln>
            <a:noFill/>
          </a:ln>
        </p:spPr>
      </p:pic>
      <p:pic>
        <p:nvPicPr>
          <p:cNvPr id="245" name="" descr=""/>
          <p:cNvPicPr/>
          <p:nvPr/>
        </p:nvPicPr>
        <p:blipFill>
          <a:blip r:embed="rId2"/>
          <a:stretch/>
        </p:blipFill>
        <p:spPr>
          <a:xfrm>
            <a:off x="1388520" y="2383200"/>
            <a:ext cx="4336200" cy="363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SIMILARITY DETECTION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623160" y="94644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Hybrid (structer based)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Parsing : (AST)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8" name="" descr=""/>
          <p:cNvPicPr/>
          <p:nvPr/>
        </p:nvPicPr>
        <p:blipFill>
          <a:blip r:embed="rId1"/>
          <a:stretch/>
        </p:blipFill>
        <p:spPr>
          <a:xfrm>
            <a:off x="1371600" y="2048040"/>
            <a:ext cx="3746160" cy="2706120"/>
          </a:xfrm>
          <a:prstGeom prst="rect">
            <a:avLst/>
          </a:prstGeom>
          <a:ln>
            <a:noFill/>
          </a:ln>
        </p:spPr>
      </p:pic>
      <p:sp>
        <p:nvSpPr>
          <p:cNvPr id="249" name="CustomShape 3"/>
          <p:cNvSpPr/>
          <p:nvPr/>
        </p:nvSpPr>
        <p:spPr>
          <a:xfrm>
            <a:off x="1049040" y="11278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CustomShape 4"/>
          <p:cNvSpPr/>
          <p:nvPr/>
        </p:nvSpPr>
        <p:spPr>
          <a:xfrm>
            <a:off x="1075680" y="7984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684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7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1.</a:t>
            </a:r>
            <a:endParaRPr b="0" lang="en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INTRODUCTION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SIMILARITY DETECTION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623160" y="91044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3"/>
          <p:cNvSpPr/>
          <p:nvPr/>
        </p:nvSpPr>
        <p:spPr>
          <a:xfrm>
            <a:off x="1049040" y="11278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4"/>
          <p:cNvSpPr/>
          <p:nvPr/>
        </p:nvSpPr>
        <p:spPr>
          <a:xfrm>
            <a:off x="1075680" y="7984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5" name="" descr=""/>
          <p:cNvPicPr/>
          <p:nvPr/>
        </p:nvPicPr>
        <p:blipFill>
          <a:blip r:embed="rId1"/>
          <a:stretch/>
        </p:blipFill>
        <p:spPr>
          <a:xfrm>
            <a:off x="1718640" y="1167120"/>
            <a:ext cx="3584880" cy="3953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SIMILARITY DETECTION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623160" y="94644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Hybrid (structer based)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Maping table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1049040" y="11278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9" name="CustomShape 4"/>
          <p:cNvSpPr/>
          <p:nvPr/>
        </p:nvSpPr>
        <p:spPr>
          <a:xfrm>
            <a:off x="1075680" y="798480"/>
            <a:ext cx="180000" cy="34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0" name="" descr=""/>
          <p:cNvPicPr/>
          <p:nvPr/>
        </p:nvPicPr>
        <p:blipFill>
          <a:blip r:embed="rId1"/>
          <a:stretch/>
        </p:blipFill>
        <p:spPr>
          <a:xfrm>
            <a:off x="1084320" y="1737360"/>
            <a:ext cx="6047280" cy="3389760"/>
          </a:xfrm>
          <a:prstGeom prst="rect">
            <a:avLst/>
          </a:prstGeom>
          <a:ln>
            <a:noFill/>
          </a:ln>
        </p:spPr>
      </p:pic>
      <p:pic>
        <p:nvPicPr>
          <p:cNvPr id="261" name="" descr=""/>
          <p:cNvPicPr/>
          <p:nvPr/>
        </p:nvPicPr>
        <p:blipFill>
          <a:blip r:embed="rId2"/>
          <a:stretch/>
        </p:blipFill>
        <p:spPr>
          <a:xfrm>
            <a:off x="1084320" y="1737360"/>
            <a:ext cx="6047280" cy="3389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SIMILARITY DETECTION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[2] Hybird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4" name="" descr=""/>
          <p:cNvPicPr/>
          <p:nvPr/>
        </p:nvPicPr>
        <p:blipFill>
          <a:blip r:embed="rId1"/>
          <a:stretch/>
        </p:blipFill>
        <p:spPr>
          <a:xfrm>
            <a:off x="2377440" y="3477600"/>
            <a:ext cx="3014640" cy="1224720"/>
          </a:xfrm>
          <a:prstGeom prst="rect">
            <a:avLst/>
          </a:prstGeom>
          <a:ln>
            <a:noFill/>
          </a:ln>
        </p:spPr>
      </p:pic>
      <p:pic>
        <p:nvPicPr>
          <p:cNvPr id="265" name="" descr=""/>
          <p:cNvPicPr/>
          <p:nvPr/>
        </p:nvPicPr>
        <p:blipFill>
          <a:blip r:embed="rId2"/>
          <a:stretch/>
        </p:blipFill>
        <p:spPr>
          <a:xfrm>
            <a:off x="365760" y="2535840"/>
            <a:ext cx="7066440" cy="389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CLUSTRING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[1] Weighted Graph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8" name="" descr=""/>
          <p:cNvPicPr/>
          <p:nvPr/>
        </p:nvPicPr>
        <p:blipFill>
          <a:blip r:embed="rId1"/>
          <a:stretch/>
        </p:blipFill>
        <p:spPr>
          <a:xfrm>
            <a:off x="731520" y="2222280"/>
            <a:ext cx="6122160" cy="2259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CLUSTRING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[1] Grouping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1" name="" descr=""/>
          <p:cNvPicPr/>
          <p:nvPr/>
        </p:nvPicPr>
        <p:blipFill>
          <a:blip r:embed="rId1"/>
          <a:stretch/>
        </p:blipFill>
        <p:spPr>
          <a:xfrm>
            <a:off x="914400" y="2178000"/>
            <a:ext cx="5757840" cy="2486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Threshold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90%&lt;AVG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4" name="" descr=""/>
          <p:cNvPicPr/>
          <p:nvPr/>
        </p:nvPicPr>
        <p:blipFill>
          <a:blip r:embed="rId1"/>
          <a:stretch/>
        </p:blipFill>
        <p:spPr>
          <a:xfrm>
            <a:off x="1337760" y="2013120"/>
            <a:ext cx="4968720" cy="2875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MMA MODEL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MMA (MIN-MAX-AVG) Model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MIN&lt;Threshold&lt;MAX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AVG&lt;threshold makes sense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7" name="" descr=""/>
          <p:cNvPicPr/>
          <p:nvPr/>
        </p:nvPicPr>
        <p:blipFill>
          <a:blip r:embed="rId1"/>
          <a:stretch/>
        </p:blipFill>
        <p:spPr>
          <a:xfrm>
            <a:off x="1498680" y="2113200"/>
            <a:ext cx="4483080" cy="1369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7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4.</a:t>
            </a:r>
            <a:endParaRPr b="0" lang="en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EXPERIMENT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ontserrat"/>
              </a:rPr>
              <a:t>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keyword vs Hybrid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ontserrat"/>
              </a:rPr>
              <a:t>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" descr=""/>
          <p:cNvPicPr/>
          <p:nvPr/>
        </p:nvPicPr>
        <p:blipFill>
          <a:blip r:embed="rId1"/>
          <a:stretch/>
        </p:blipFill>
        <p:spPr>
          <a:xfrm>
            <a:off x="-101160" y="91440"/>
            <a:ext cx="9332640" cy="4961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INTRODUCTION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The problem of code plagiarism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Code evaluation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Manual detection (time ,cost 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Codevision vs Jplag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ontserrat"/>
              </a:rPr>
              <a:t>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Common Tools (Jplag)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 </a:t>
            </a: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very good plagiarism detection performance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Converting the programs into token strings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Comparing two token strings.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Program into token strings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6" name="" descr=""/>
          <p:cNvPicPr/>
          <p:nvPr/>
        </p:nvPicPr>
        <p:blipFill>
          <a:blip r:embed="rId1"/>
          <a:stretch/>
        </p:blipFill>
        <p:spPr>
          <a:xfrm>
            <a:off x="265320" y="1674720"/>
            <a:ext cx="6865920" cy="271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Add and remove comments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289" name="Table 3"/>
          <p:cNvGraphicFramePr/>
          <p:nvPr/>
        </p:nvGraphicFramePr>
        <p:xfrm>
          <a:off x="1064160" y="1486080"/>
          <a:ext cx="5075280" cy="169668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071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751 tokens, (has comments)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751 tokens, (some comments are added and some are removed)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0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100%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100%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Renaming idintefier names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TextShape 3"/>
          <p:cNvSpPr txBox="1"/>
          <p:nvPr/>
        </p:nvSpPr>
        <p:spPr>
          <a:xfrm>
            <a:off x="872280" y="1493280"/>
            <a:ext cx="5162760" cy="38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</a:t>
            </a:r>
            <a:r>
              <a:rPr b="0" lang="en" sz="2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ORIG_CODE: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id_x = 10, id_y = 5;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id_x = id_x + id_y;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RES_CODE: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id_abc = 10, id_cba = 5;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id_abc = id_abc + id_cba</a:t>
            </a:r>
            <a:r>
              <a:rPr b="0" lang="en" sz="18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;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Renaming idintefier names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5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296" name="Table 3"/>
          <p:cNvGraphicFramePr/>
          <p:nvPr/>
        </p:nvGraphicFramePr>
        <p:xfrm>
          <a:off x="1064160" y="1486080"/>
          <a:ext cx="5075280" cy="152640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071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(many of tokens are id names)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(id names are refactored)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7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100%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100%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Change data type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0" name="TextShape 3"/>
          <p:cNvSpPr txBox="1"/>
          <p:nvPr/>
        </p:nvSpPr>
        <p:spPr>
          <a:xfrm>
            <a:off x="872280" y="1493280"/>
            <a:ext cx="5162760" cy="38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</a:t>
            </a:r>
            <a:r>
              <a:rPr b="0" lang="en" sz="2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ORIG_CODE: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id_x;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float id_y;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RES_CODE: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long id_x;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double id_y;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Change data type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03" name="Table 3"/>
          <p:cNvGraphicFramePr/>
          <p:nvPr/>
        </p:nvGraphicFramePr>
        <p:xfrm>
          <a:off x="1064160" y="1486080"/>
          <a:ext cx="5075280" cy="152640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071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(32 "int" tokens 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("int" tokens replaced with "long")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4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96%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Changing the structure of iteration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6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7" name="TextShape 3"/>
          <p:cNvSpPr txBox="1"/>
          <p:nvPr/>
        </p:nvSpPr>
        <p:spPr>
          <a:xfrm>
            <a:off x="1097280" y="1413000"/>
            <a:ext cx="4937760" cy="6309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ORIG_CODE: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for(PRE_STMT; COND; POST_STMT)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{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ORIGINAL_BODY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} 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	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RES_CODE: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	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PRE_STMT;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while (COND)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{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ORIGINAL_BODY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POST_STMT;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}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Changing the structure of iteration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10" name="Table 3"/>
          <p:cNvGraphicFramePr/>
          <p:nvPr/>
        </p:nvGraphicFramePr>
        <p:xfrm>
          <a:off x="1064160" y="1486080"/>
          <a:ext cx="5075280" cy="152640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071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(7 "for" loops 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("for" loops replaced with "while")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85%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50%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7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2.</a:t>
            </a:r>
            <a:endParaRPr b="0" lang="en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LITERATURE REVIEW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Add redundant statements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TextShape 3"/>
          <p:cNvSpPr txBox="1"/>
          <p:nvPr/>
        </p:nvSpPr>
        <p:spPr>
          <a:xfrm>
            <a:off x="1097280" y="1413000"/>
            <a:ext cx="4937760" cy="6309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ORIG_CODE: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id_x = 10, id_y = 5;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id_x = id_x + id_y;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RES_CODE: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XXX = 7 + 5;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id_abc = 10, id_cba = 5;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XXX = 7 + 5;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id_abc = id_abc + id_cba;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r>
              <a:rPr b="0" lang="en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int XXX = 7 + 5;</a:t>
            </a:r>
            <a:endParaRPr b="0" lang="en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karla"/>
              </a:rPr>
              <a:t>     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Add redundant statements 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17" name="Table 3"/>
          <p:cNvGraphicFramePr/>
          <p:nvPr/>
        </p:nvGraphicFramePr>
        <p:xfrm>
          <a:off x="1064160" y="1486080"/>
          <a:ext cx="5075280" cy="165996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071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751 tokens, 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921 tokens, (add "long fake_id = 10 ;" statement 35 times in random positions)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8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83%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20%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365760" y="731520"/>
            <a:ext cx="5302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Re-ordering functions in source code 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21" name="Table 3"/>
          <p:cNvGraphicFramePr/>
          <p:nvPr/>
        </p:nvGraphicFramePr>
        <p:xfrm>
          <a:off x="1064160" y="1486080"/>
          <a:ext cx="5075280" cy="1723680"/>
        </p:xfrm>
        <a:graphic>
          <a:graphicData uri="http://schemas.openxmlformats.org/drawingml/2006/table">
            <a:tbl>
              <a:tblPr/>
              <a:tblGrid>
                <a:gridCol w="1890360"/>
                <a:gridCol w="3185280"/>
              </a:tblGrid>
              <a:tr h="837720">
                <a:tc>
                  <a:txBody>
                    <a:bodyPr lIns="90000" rIns="90000" tIns="46800" bIns="46800"/>
                    <a:p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original.cpp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Before re-ordering 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88596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   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test.cpp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After re-ordering 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2" name="Table 4"/>
          <p:cNvGraphicFramePr/>
          <p:nvPr/>
        </p:nvGraphicFramePr>
        <p:xfrm>
          <a:off x="1065600" y="3468240"/>
          <a:ext cx="5075280" cy="1439280"/>
        </p:xfrm>
        <a:graphic>
          <a:graphicData uri="http://schemas.openxmlformats.org/drawingml/2006/table">
            <a:tbl>
              <a:tblPr/>
              <a:tblGrid>
                <a:gridCol w="2356200"/>
                <a:gridCol w="2719440"/>
              </a:tblGrid>
              <a:tr h="71964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Code vision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 </a:t>
                      </a:r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Jplag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20000"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82%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r>
                        <a:rPr b="0" lang="en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karla"/>
                        </a:rPr>
                        <a:t>90%</a:t>
                      </a:r>
                      <a:endParaRPr b="0" lang="en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648360" y="1355760"/>
            <a:ext cx="3517920" cy="29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r>
              <a:rPr b="1" lang="en" sz="72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Demo</a:t>
            </a:r>
            <a:endParaRPr b="0" lang="en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ontserrat"/>
              </a:rPr>
              <a:t> </a:t>
            </a:r>
            <a:r>
              <a:rPr b="1" lang="en" sz="3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685800" y="1965960"/>
            <a:ext cx="4527000" cy="115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6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THANKS!</a:t>
            </a:r>
            <a:endParaRPr b="0" lang="en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CustomShape 2"/>
          <p:cNvSpPr/>
          <p:nvPr/>
        </p:nvSpPr>
        <p:spPr>
          <a:xfrm>
            <a:off x="685800" y="3166560"/>
            <a:ext cx="4527000" cy="78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0" lang="en" sz="36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Any questions?</a:t>
            </a:r>
            <a:endParaRPr b="0" lang="en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LITERATURE REVIEW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Code plagiarism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Types of code plagiarism detection system  attrubte structer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Research papers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838440" y="8942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Code Plagiarism 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838080" y="15058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Source code plagiarism is the act of copying code from others without giving any credit to the original programmer .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439920" y="143748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Types of code plagiarism detection system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531360" y="167760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Attribute-counting based (feature-based)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Structure-based system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57200" y="8888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Feature-based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457200" y="15544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Counting number of operands , operators, control statements, loops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conditional statements,variables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4280">
              <a:lnSpc>
                <a:spcPct val="100000"/>
              </a:lnSpc>
              <a:buClr>
                <a:srgbClr val="666666"/>
              </a:buClr>
              <a:buFont typeface="Karla"/>
              <a:buChar char="▸"/>
            </a:pPr>
            <a:r>
              <a:rPr b="0" lang="en" sz="20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Efficient , but  low accuracy It ignores program structure</a:t>
            </a: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1080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" sz="1300" spc="-1" strike="noStrike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Karla"/>
                <a:ea typeface="Karla"/>
              </a:rPr>
              <a:t>two programs might share the same measures while they have completely different logic</a:t>
            </a:r>
            <a:endParaRPr b="0" lang="en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bc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457200" y="888840"/>
            <a:ext cx="5319720" cy="48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" sz="3000" spc="-1" strike="noStrike">
                <a:solidFill>
                  <a:srgbClr val="00bcd4"/>
                </a:solidFill>
                <a:uFill>
                  <a:solidFill>
                    <a:srgbClr val="ffffff"/>
                  </a:solidFill>
                </a:uFill>
                <a:latin typeface="Montserrat"/>
                <a:ea typeface="Montserrat"/>
              </a:rPr>
              <a:t>Feature-based </a:t>
            </a:r>
            <a:endParaRPr b="0" lang="en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1554480"/>
            <a:ext cx="5319720" cy="225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0" name="" descr=""/>
          <p:cNvPicPr/>
          <p:nvPr/>
        </p:nvPicPr>
        <p:blipFill>
          <a:blip r:embed="rId1"/>
          <a:stretch/>
        </p:blipFill>
        <p:spPr>
          <a:xfrm>
            <a:off x="890640" y="1320120"/>
            <a:ext cx="2400120" cy="3826800"/>
          </a:xfrm>
          <a:prstGeom prst="rect">
            <a:avLst/>
          </a:prstGeom>
          <a:ln>
            <a:noFill/>
          </a:ln>
        </p:spPr>
      </p:pic>
      <p:pic>
        <p:nvPicPr>
          <p:cNvPr id="221" name="" descr=""/>
          <p:cNvPicPr/>
          <p:nvPr/>
        </p:nvPicPr>
        <p:blipFill>
          <a:blip r:embed="rId2"/>
          <a:stretch/>
        </p:blipFill>
        <p:spPr>
          <a:xfrm>
            <a:off x="3474720" y="2103120"/>
            <a:ext cx="3591720" cy="2193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5084</TotalTime>
  <Application>LibreOffice/5.3.3.2$Linux_X86_64 LibreOffice_project/30m0$Build-2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</dc:language>
  <cp:lastModifiedBy/>
  <dcterms:modified xsi:type="dcterms:W3CDTF">2017-05-25T07:28:01Z</dcterms:modified>
  <cp:revision>54</cp:revision>
  <dc:subject/>
  <dc:title/>
</cp:coreProperties>
</file>