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Economica"/>
      <p:regular r:id="rId27"/>
      <p:bold r:id="rId28"/>
      <p:italic r:id="rId29"/>
      <p:boldItalic r:id="rId30"/>
    </p:embeddedFont>
    <p:embeddedFont>
      <p:font typeface="Open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5" roundtripDataSignature="AMtx7mignJurYlWJx5lJYjWHYDHE8U0n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Economica-bold.fntdata"/><Relationship Id="rId27" Type="http://schemas.openxmlformats.org/officeDocument/2006/relationships/font" Target="fonts/Economic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Economica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regular.fntdata"/><Relationship Id="rId30" Type="http://schemas.openxmlformats.org/officeDocument/2006/relationships/font" Target="fonts/Economica-boldItalic.fntdata"/><Relationship Id="rId11" Type="http://schemas.openxmlformats.org/officeDocument/2006/relationships/slide" Target="slides/slide6.xml"/><Relationship Id="rId33" Type="http://schemas.openxmlformats.org/officeDocument/2006/relationships/font" Target="fonts/OpenSans-italic.fntdata"/><Relationship Id="rId10" Type="http://schemas.openxmlformats.org/officeDocument/2006/relationships/slide" Target="slides/slide5.xml"/><Relationship Id="rId32" Type="http://schemas.openxmlformats.org/officeDocument/2006/relationships/font" Target="fonts/OpenSans-bold.fntdata"/><Relationship Id="rId13" Type="http://schemas.openxmlformats.org/officeDocument/2006/relationships/slide" Target="slides/slide8.xml"/><Relationship Id="rId35" Type="http://customschemas.google.com/relationships/presentationmetadata" Target="metadata"/><Relationship Id="rId12" Type="http://schemas.openxmlformats.org/officeDocument/2006/relationships/slide" Target="slides/slide7.xml"/><Relationship Id="rId34" Type="http://schemas.openxmlformats.org/officeDocument/2006/relationships/font" Target="fonts/OpenSans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3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3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3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2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5" name="Google Shape;55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8" name="Google Shape;18;p2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5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5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3" name="Google Shape;23;p25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6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7" name="Google Shape;27;p26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8" name="Google Shape;28;p26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9" name="Google Shape;29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27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27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7" name="Google Shape;37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0" name="Google Shape;40;p29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0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30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5" name="Google Shape;45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1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" name="Google Shape;48;p3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" name="Google Shape;49;p31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0" name="Google Shape;50;p31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51" name="Google Shape;51;p3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2" name="Google Shape;5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2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Requires="p14">
      <p:transition spd="slow" p14:dur="10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23.png"/><Relationship Id="rId5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9.png"/><Relationship Id="rId5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jpg"/><Relationship Id="rId4" Type="http://schemas.openxmlformats.org/officeDocument/2006/relationships/image" Target="../media/image26.jpg"/><Relationship Id="rId5" Type="http://schemas.openxmlformats.org/officeDocument/2006/relationships/image" Target="../media/image25.jpg"/><Relationship Id="rId6" Type="http://schemas.openxmlformats.org/officeDocument/2006/relationships/image" Target="../media/image27.jpg"/><Relationship Id="rId7" Type="http://schemas.openxmlformats.org/officeDocument/2006/relationships/image" Target="../media/image3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Relationship Id="rId4" Type="http://schemas.openxmlformats.org/officeDocument/2006/relationships/image" Target="../media/image22.png"/><Relationship Id="rId5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3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"/>
          <p:cNvSpPr txBox="1"/>
          <p:nvPr>
            <p:ph idx="4294967295" type="body"/>
          </p:nvPr>
        </p:nvSpPr>
        <p:spPr>
          <a:xfrm>
            <a:off x="-43612" y="3817978"/>
            <a:ext cx="85206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77233" rtl="0" algn="ctr">
              <a:lnSpc>
                <a:spcPct val="150000"/>
              </a:lnSpc>
              <a:spcBef>
                <a:spcPts val="62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1500">
                <a:solidFill>
                  <a:srgbClr val="FF0000"/>
                </a:solidFill>
              </a:rPr>
              <a:t>Supervised by: Dr. Manar Qamhieh </a:t>
            </a:r>
            <a:endParaRPr b="1" i="1" sz="1500">
              <a:solidFill>
                <a:srgbClr val="FF0000"/>
              </a:solidFill>
            </a:endParaRPr>
          </a:p>
          <a:p>
            <a:pPr indent="0" lvl="0" marL="0" marR="77233" rtl="0" algn="ctr">
              <a:lnSpc>
                <a:spcPct val="150000"/>
              </a:lnSpc>
              <a:spcBef>
                <a:spcPts val="62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1" sz="1500">
              <a:solidFill>
                <a:srgbClr val="FF0000"/>
              </a:solidFill>
            </a:endParaRPr>
          </a:p>
          <a:p>
            <a:pPr indent="0" lvl="0" marL="0" marR="77233" rtl="0" algn="ctr">
              <a:lnSpc>
                <a:spcPct val="150000"/>
              </a:lnSpc>
              <a:spcBef>
                <a:spcPts val="62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1" sz="1500">
              <a:solidFill>
                <a:srgbClr val="FF0000"/>
              </a:solidFill>
            </a:endParaRPr>
          </a:p>
        </p:txBody>
      </p:sp>
      <p:sp>
        <p:nvSpPr>
          <p:cNvPr id="63" name="Google Shape;63;p1"/>
          <p:cNvSpPr txBox="1"/>
          <p:nvPr>
            <p:ph idx="4294967295" type="body"/>
          </p:nvPr>
        </p:nvSpPr>
        <p:spPr>
          <a:xfrm>
            <a:off x="2414875" y="3239775"/>
            <a:ext cx="3906300" cy="5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77232" rtl="0" algn="ctr">
              <a:lnSpc>
                <a:spcPct val="150000"/>
              </a:lnSpc>
              <a:spcBef>
                <a:spcPts val="62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400">
                <a:solidFill>
                  <a:schemeClr val="accent3"/>
                </a:solidFill>
              </a:rPr>
              <a:t>Khalid Jabr &amp; Noor Braik</a:t>
            </a:r>
            <a:endParaRPr b="1" i="1" sz="2400">
              <a:solidFill>
                <a:schemeClr val="accent3"/>
              </a:solidFill>
            </a:endParaRPr>
          </a:p>
        </p:txBody>
      </p:sp>
      <p:pic>
        <p:nvPicPr>
          <p:cNvPr id="64" name="Google Shape;64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3188" y="1898213"/>
            <a:ext cx="4407020" cy="134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>
                <a:solidFill>
                  <a:schemeClr val="accent3"/>
                </a:solidFill>
              </a:rPr>
              <a:t>Technical Component</a:t>
            </a:r>
            <a:endParaRPr/>
          </a:p>
        </p:txBody>
      </p:sp>
      <p:sp>
        <p:nvSpPr>
          <p:cNvPr id="125" name="Google Shape;125;p1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703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80"/>
              <a:buChar char="●"/>
            </a:pPr>
            <a:r>
              <a:rPr i="1" lang="en" sz="2180"/>
              <a:t>Keypad </a:t>
            </a:r>
            <a:endParaRPr i="1" sz="2180"/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i="1" lang="en" sz="1620"/>
              <a:t> Second way to sign user </a:t>
            </a:r>
            <a:endParaRPr i="1" sz="1620"/>
          </a:p>
          <a:p>
            <a:pPr indent="-362585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2110"/>
              <a:buChar char="●"/>
            </a:pPr>
            <a:r>
              <a:rPr i="1" lang="en" sz="2110"/>
              <a:t>Raspberry pi4</a:t>
            </a:r>
            <a:endParaRPr i="1" sz="1115"/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i="1" lang="en" sz="1480"/>
              <a:t>on classifying waste thrown by the user.</a:t>
            </a:r>
            <a:endParaRPr i="1" sz="1480"/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70"/>
              <a:buFont typeface="Arial"/>
              <a:buNone/>
            </a:pPr>
            <a:r>
              <a:rPr i="1" lang="en" sz="1480"/>
              <a:t> add the points to the user after the classification process is over.</a:t>
            </a:r>
            <a:endParaRPr i="1" sz="1480"/>
          </a:p>
          <a:p>
            <a:pPr indent="-362585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2110"/>
              <a:buChar char="●"/>
            </a:pPr>
            <a:r>
              <a:rPr i="1" lang="en" sz="2110"/>
              <a:t>Arduino</a:t>
            </a:r>
            <a:endParaRPr i="1" sz="211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i="1" lang="en" sz="1810"/>
              <a:t>   opening the main bin from both sides and triggering the motor</a:t>
            </a:r>
            <a:endParaRPr i="1" sz="181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i="1" lang="en" sz="1810"/>
              <a:t>      after classification is done.</a:t>
            </a:r>
            <a:endParaRPr i="1" sz="1810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770"/>
              <a:buNone/>
            </a:pPr>
            <a:r>
              <a:t/>
            </a:r>
            <a:endParaRPr i="1" sz="1610"/>
          </a:p>
        </p:txBody>
      </p:sp>
      <p:pic>
        <p:nvPicPr>
          <p:cNvPr id="126" name="Google Shape;12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59088" y="725688"/>
            <a:ext cx="170497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04075" y="1469575"/>
            <a:ext cx="2142475" cy="16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32200" y="3423125"/>
            <a:ext cx="2457450" cy="123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>
                <a:solidFill>
                  <a:schemeClr val="accent3"/>
                </a:solidFill>
              </a:rPr>
              <a:t>Technical Component</a:t>
            </a:r>
            <a:endParaRPr/>
          </a:p>
        </p:txBody>
      </p:sp>
      <p:sp>
        <p:nvSpPr>
          <p:cNvPr id="134" name="Google Shape;134;p1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i="1" lang="en" sz="2400"/>
              <a:t>Limit Switches:</a:t>
            </a:r>
            <a:endParaRPr i="1" sz="2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/>
              <a:t>	</a:t>
            </a:r>
            <a:r>
              <a:rPr i="1" lang="en" sz="1600"/>
              <a:t>Used to trigger interrupt to stop the motor on specific bin</a:t>
            </a:r>
            <a:endParaRPr i="1" sz="2400"/>
          </a:p>
          <a:p>
            <a:pPr indent="-3810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i="1" lang="en" sz="2400"/>
              <a:t> Ultrasonic sensor</a:t>
            </a:r>
            <a:endParaRPr i="1" sz="24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en" sz="1600"/>
              <a:t>detect the level of the appropriate bin.</a:t>
            </a:r>
            <a:endParaRPr i="1" sz="1600"/>
          </a:p>
          <a:p>
            <a:pPr indent="-3810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i="1" lang="en" sz="2400"/>
              <a:t>Wires &amp; Boards </a:t>
            </a:r>
            <a:endParaRPr i="1" sz="24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i="1" sz="1600"/>
          </a:p>
        </p:txBody>
      </p:sp>
      <p:pic>
        <p:nvPicPr>
          <p:cNvPr id="135" name="Google Shape;13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8928" y="2101988"/>
            <a:ext cx="2147075" cy="112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40213" y="3293338"/>
            <a:ext cx="227647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2975" y="176450"/>
            <a:ext cx="28575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>
                <a:solidFill>
                  <a:schemeClr val="accent3"/>
                </a:solidFill>
              </a:rPr>
              <a:t>Technical Component</a:t>
            </a:r>
            <a:endParaRPr/>
          </a:p>
        </p:txBody>
      </p:sp>
      <p:sp>
        <p:nvSpPr>
          <p:cNvPr id="143" name="Google Shape;143;p1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5324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153"/>
              <a:buChar char="●"/>
            </a:pPr>
            <a:r>
              <a:rPr i="1" lang="en" sz="2153"/>
              <a:t>Servo Motor </a:t>
            </a:r>
            <a:endParaRPr i="1" sz="2153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i="1" lang="en" sz="2153"/>
              <a:t> </a:t>
            </a:r>
            <a:r>
              <a:rPr i="1" lang="en" sz="1712"/>
              <a:t> implement a door that opens </a:t>
            </a:r>
            <a:endParaRPr i="1" sz="1712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i="1" lang="en" sz="1712"/>
              <a:t>the basic bin from top and down </a:t>
            </a:r>
            <a:endParaRPr i="1" sz="1712"/>
          </a:p>
          <a:p>
            <a:pPr indent="-365324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153"/>
              <a:buChar char="●"/>
            </a:pPr>
            <a:r>
              <a:rPr i="1" lang="en" sz="2153"/>
              <a:t>L298N</a:t>
            </a:r>
            <a:r>
              <a:rPr i="1" lang="en" sz="2153"/>
              <a:t> Stepper Motor Driver</a:t>
            </a:r>
            <a:endParaRPr i="1" sz="2153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i="1" lang="en" sz="1768"/>
              <a:t> r</a:t>
            </a:r>
            <a:r>
              <a:rPr i="1" lang="en" sz="1600"/>
              <a:t>otate in specific range based on the</a:t>
            </a:r>
            <a:endParaRPr i="1" sz="16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i="1" lang="en" sz="1600"/>
              <a:t>rubbish classification, and set an interrupt to drop</a:t>
            </a:r>
            <a:endParaRPr i="1" sz="16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600"/>
              <a:t>the rubbish in the bin</a:t>
            </a:r>
            <a:endParaRPr i="1" sz="16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16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605"/>
              <a:buNone/>
            </a:pPr>
            <a:r>
              <a:rPr lang="en" sz="1720"/>
              <a:t> </a:t>
            </a:r>
            <a:endParaRPr sz="1280"/>
          </a:p>
        </p:txBody>
      </p:sp>
      <p:pic>
        <p:nvPicPr>
          <p:cNvPr id="144" name="Google Shape;14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5251" y="315925"/>
            <a:ext cx="3617150" cy="194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41075" y="2571738"/>
            <a:ext cx="2171700" cy="168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>
                <a:solidFill>
                  <a:schemeClr val="accent3"/>
                </a:solidFill>
              </a:rPr>
              <a:t>Training Model 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51" name="Google Shape;151;p13"/>
          <p:cNvSpPr txBox="1"/>
          <p:nvPr>
            <p:ph idx="1" type="body"/>
          </p:nvPr>
        </p:nvSpPr>
        <p:spPr>
          <a:xfrm>
            <a:off x="392025" y="2571750"/>
            <a:ext cx="8520600" cy="1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i="1" lang="en" sz="19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is a machine learning model creation tool developed by Google. It is a web-based application that uses a browser-based interface to allow you to train machine learning models using your own data.</a:t>
            </a:r>
            <a:endParaRPr i="1" sz="19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i="1" lang="en" sz="19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The System trained with </a:t>
            </a:r>
            <a:r>
              <a:rPr b="1" i="1" lang="en" sz="23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2400 images </a:t>
            </a:r>
            <a:endParaRPr b="1" i="1" sz="23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3"/>
          <p:cNvSpPr txBox="1"/>
          <p:nvPr>
            <p:ph idx="1" type="body"/>
          </p:nvPr>
        </p:nvSpPr>
        <p:spPr>
          <a:xfrm>
            <a:off x="392025" y="1221138"/>
            <a:ext cx="8520600" cy="10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b="1" lang="en" sz="4800">
                <a:solidFill>
                  <a:srgbClr val="1155CC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Teachable Machine</a:t>
            </a:r>
            <a:endParaRPr b="1" sz="5400">
              <a:solidFill>
                <a:srgbClr val="1155CC"/>
              </a:solidFill>
            </a:endParaRPr>
          </a:p>
        </p:txBody>
      </p:sp>
      <p:pic>
        <p:nvPicPr>
          <p:cNvPr id="153" name="Google Shape;15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5950" y="1053413"/>
            <a:ext cx="1276350" cy="105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4"/>
          <p:cNvSpPr txBox="1"/>
          <p:nvPr>
            <p:ph type="title"/>
          </p:nvPr>
        </p:nvSpPr>
        <p:spPr>
          <a:xfrm>
            <a:off x="311700" y="21547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>
                <a:solidFill>
                  <a:schemeClr val="accent3"/>
                </a:solidFill>
              </a:rPr>
              <a:t>Application Prototype </a:t>
            </a:r>
            <a:endParaRPr>
              <a:solidFill>
                <a:schemeClr val="accent3"/>
              </a:solidFill>
            </a:endParaRPr>
          </a:p>
        </p:txBody>
      </p:sp>
      <p:pic>
        <p:nvPicPr>
          <p:cNvPr id="159" name="Google Shape;15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78375" y="1199175"/>
            <a:ext cx="1796175" cy="379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7800" y="1199175"/>
            <a:ext cx="1796175" cy="379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13975" y="1199175"/>
            <a:ext cx="1796175" cy="379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10150" y="1199175"/>
            <a:ext cx="1796175" cy="379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006325" y="1199175"/>
            <a:ext cx="2056826" cy="3944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"/>
          <p:cNvSpPr txBox="1"/>
          <p:nvPr>
            <p:ph type="title"/>
          </p:nvPr>
        </p:nvSpPr>
        <p:spPr>
          <a:xfrm>
            <a:off x="311700" y="1860475"/>
            <a:ext cx="8535600" cy="11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b="1" lang="en" sz="5700">
                <a:solidFill>
                  <a:schemeClr val="accent3"/>
                </a:solidFill>
              </a:rPr>
              <a:t>Flow Of Work</a:t>
            </a:r>
            <a:endParaRPr b="1" sz="57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6"/>
          <p:cNvSpPr txBox="1"/>
          <p:nvPr>
            <p:ph type="title"/>
          </p:nvPr>
        </p:nvSpPr>
        <p:spPr>
          <a:xfrm>
            <a:off x="-63200" y="1605550"/>
            <a:ext cx="8535600" cy="11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4200"/>
              <a:buNone/>
            </a:pPr>
            <a:r>
              <a:rPr b="1" i="1" lang="en" sz="271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Raspberry Pi 4 Logic Flow</a:t>
            </a:r>
            <a:endParaRPr b="1" i="1" sz="63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2488"/>
            <a:ext cx="5966175" cy="497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1850" y="453400"/>
            <a:ext cx="6247101" cy="423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8"/>
          <p:cNvSpPr txBox="1"/>
          <p:nvPr>
            <p:ph type="title"/>
          </p:nvPr>
        </p:nvSpPr>
        <p:spPr>
          <a:xfrm>
            <a:off x="-63200" y="1605550"/>
            <a:ext cx="8535600" cy="11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4200"/>
              <a:buNone/>
            </a:pPr>
            <a:r>
              <a:rPr b="1" i="1" lang="en" sz="271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Arduino Logic Flow</a:t>
            </a:r>
            <a:endParaRPr b="1" i="1" sz="63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79950" y="152400"/>
            <a:ext cx="3916182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16350" y="203662"/>
            <a:ext cx="3751425" cy="473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01900" y="771475"/>
            <a:ext cx="3240475" cy="380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"/>
          <p:cNvSpPr txBox="1"/>
          <p:nvPr>
            <p:ph type="title"/>
          </p:nvPr>
        </p:nvSpPr>
        <p:spPr>
          <a:xfrm>
            <a:off x="311700" y="61000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4300">
                <a:solidFill>
                  <a:schemeClr val="accent3"/>
                </a:solidFill>
              </a:rPr>
              <a:t>Outline </a:t>
            </a:r>
            <a:endParaRPr sz="4300">
              <a:solidFill>
                <a:schemeClr val="accent3"/>
              </a:solidFill>
            </a:endParaRPr>
          </a:p>
        </p:txBody>
      </p:sp>
      <p:sp>
        <p:nvSpPr>
          <p:cNvPr id="70" name="Google Shape;70;p2"/>
          <p:cNvSpPr txBox="1"/>
          <p:nvPr>
            <p:ph idx="1" type="body"/>
          </p:nvPr>
        </p:nvSpPr>
        <p:spPr>
          <a:xfrm>
            <a:off x="311700" y="764775"/>
            <a:ext cx="8895600" cy="44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741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92"/>
              <a:buChar char="●"/>
            </a:pPr>
            <a:r>
              <a:rPr i="1" lang="en" sz="2291">
                <a:solidFill>
                  <a:srgbClr val="FF0000"/>
                </a:solidFill>
              </a:rPr>
              <a:t>Introduction </a:t>
            </a:r>
            <a:endParaRPr i="1" sz="2291">
              <a:solidFill>
                <a:srgbClr val="FF0000"/>
              </a:solidFill>
            </a:endParaRPr>
          </a:p>
          <a:p>
            <a:pPr indent="-3106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92"/>
              <a:buChar char="-"/>
            </a:pPr>
            <a:r>
              <a:rPr i="1" lang="en" sz="1291"/>
              <a:t>Problem statement </a:t>
            </a:r>
            <a:endParaRPr i="1" sz="1291"/>
          </a:p>
          <a:p>
            <a:pPr indent="-3106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92"/>
              <a:buChar char="-"/>
            </a:pPr>
            <a:r>
              <a:rPr i="1" lang="en" sz="1291"/>
              <a:t>What makes us different </a:t>
            </a:r>
            <a:endParaRPr i="1" sz="1291"/>
          </a:p>
          <a:p>
            <a:pPr indent="-3106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92"/>
              <a:buChar char="-"/>
            </a:pPr>
            <a:r>
              <a:rPr i="1" lang="en" sz="1291"/>
              <a:t>Goals </a:t>
            </a:r>
            <a:endParaRPr i="1" sz="1291"/>
          </a:p>
          <a:p>
            <a:pPr indent="-3741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92"/>
              <a:buChar char="●"/>
            </a:pPr>
            <a:r>
              <a:rPr i="1" lang="en" sz="2291">
                <a:solidFill>
                  <a:srgbClr val="FF0000"/>
                </a:solidFill>
              </a:rPr>
              <a:t>Solution </a:t>
            </a:r>
            <a:endParaRPr i="1" sz="2291">
              <a:solidFill>
                <a:srgbClr val="FF0000"/>
              </a:solidFill>
            </a:endParaRPr>
          </a:p>
          <a:p>
            <a:pPr indent="-3106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92"/>
              <a:buChar char="-"/>
            </a:pPr>
            <a:r>
              <a:rPr i="1" lang="en" sz="1291"/>
              <a:t>Hardware prototype</a:t>
            </a:r>
            <a:endParaRPr i="1" sz="1291"/>
          </a:p>
          <a:p>
            <a:pPr indent="-3741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92"/>
              <a:buChar char="●"/>
            </a:pPr>
            <a:r>
              <a:rPr i="1" lang="en" sz="2291">
                <a:solidFill>
                  <a:srgbClr val="FF0000"/>
                </a:solidFill>
              </a:rPr>
              <a:t>Technical and Components </a:t>
            </a:r>
            <a:endParaRPr i="1" sz="2291">
              <a:solidFill>
                <a:srgbClr val="FF0000"/>
              </a:solidFill>
            </a:endParaRPr>
          </a:p>
          <a:p>
            <a:pPr indent="-3741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92"/>
              <a:buChar char="●"/>
            </a:pPr>
            <a:r>
              <a:rPr i="1" lang="en" sz="2291">
                <a:solidFill>
                  <a:srgbClr val="FF0000"/>
                </a:solidFill>
              </a:rPr>
              <a:t>Training Model</a:t>
            </a:r>
            <a:endParaRPr i="1" sz="2291">
              <a:solidFill>
                <a:srgbClr val="FF0000"/>
              </a:solidFill>
            </a:endParaRPr>
          </a:p>
          <a:p>
            <a:pPr indent="-3741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92"/>
              <a:buChar char="●"/>
            </a:pPr>
            <a:r>
              <a:rPr i="1" lang="en" sz="2291">
                <a:solidFill>
                  <a:srgbClr val="FF0000"/>
                </a:solidFill>
              </a:rPr>
              <a:t>Software  prototype</a:t>
            </a:r>
            <a:endParaRPr i="1" sz="2291">
              <a:solidFill>
                <a:srgbClr val="FF0000"/>
              </a:solidFill>
            </a:endParaRPr>
          </a:p>
          <a:p>
            <a:pPr indent="-37413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92"/>
              <a:buChar char="●"/>
            </a:pPr>
            <a:r>
              <a:rPr i="1" lang="en" sz="2291">
                <a:solidFill>
                  <a:srgbClr val="FF0000"/>
                </a:solidFill>
              </a:rPr>
              <a:t>Flow of work </a:t>
            </a:r>
            <a:endParaRPr i="1" sz="2291">
              <a:solidFill>
                <a:srgbClr val="FF0000"/>
              </a:solidFill>
            </a:endParaRPr>
          </a:p>
          <a:p>
            <a:pPr indent="-31590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75"/>
              <a:buChar char="-"/>
            </a:pPr>
            <a:r>
              <a:rPr i="1" lang="en" sz="1374"/>
              <a:t>Raspberry Pi 4 Logic Flow</a:t>
            </a:r>
            <a:endParaRPr i="1" sz="1374"/>
          </a:p>
          <a:p>
            <a:pPr indent="-31590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75"/>
              <a:buChar char="-"/>
            </a:pPr>
            <a:r>
              <a:rPr i="1" lang="en" sz="1374"/>
              <a:t>Arduino Logic FLow </a:t>
            </a:r>
            <a:endParaRPr i="1" sz="1374"/>
          </a:p>
          <a:p>
            <a:pPr indent="-38313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34"/>
              <a:buChar char="●"/>
            </a:pPr>
            <a:r>
              <a:rPr i="1" lang="en" sz="2433">
                <a:solidFill>
                  <a:srgbClr val="FF0000"/>
                </a:solidFill>
              </a:rPr>
              <a:t>Demo </a:t>
            </a:r>
            <a:endParaRPr i="1" sz="2433">
              <a:solidFill>
                <a:srgbClr val="FF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i="1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0"/>
          <p:cNvSpPr txBox="1"/>
          <p:nvPr>
            <p:ph type="title"/>
          </p:nvPr>
        </p:nvSpPr>
        <p:spPr>
          <a:xfrm>
            <a:off x="311700" y="1860475"/>
            <a:ext cx="8535600" cy="11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b="1" lang="en" sz="5700">
                <a:solidFill>
                  <a:schemeClr val="accent3"/>
                </a:solidFill>
              </a:rPr>
              <a:t>DEMO</a:t>
            </a:r>
            <a:endParaRPr b="1" sz="57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1"/>
          <p:cNvSpPr txBox="1"/>
          <p:nvPr>
            <p:ph type="title"/>
          </p:nvPr>
        </p:nvSpPr>
        <p:spPr>
          <a:xfrm>
            <a:off x="311700" y="1507350"/>
            <a:ext cx="8520600" cy="21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FF0000"/>
                </a:solidFill>
              </a:rPr>
              <a:t>Thank You! 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 txBox="1"/>
          <p:nvPr>
            <p:ph type="title"/>
          </p:nvPr>
        </p:nvSpPr>
        <p:spPr>
          <a:xfrm>
            <a:off x="311700" y="1860475"/>
            <a:ext cx="8535600" cy="11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b="1" lang="en" sz="5700">
                <a:solidFill>
                  <a:schemeClr val="accent3"/>
                </a:solidFill>
              </a:rPr>
              <a:t>Introduction </a:t>
            </a:r>
            <a:endParaRPr b="1" sz="57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>
                <a:solidFill>
                  <a:schemeClr val="accent3"/>
                </a:solidFill>
              </a:rPr>
              <a:t>Problem Statement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81" name="Google Shape;81;p4"/>
          <p:cNvSpPr txBox="1"/>
          <p:nvPr>
            <p:ph idx="1" type="body"/>
          </p:nvPr>
        </p:nvSpPr>
        <p:spPr>
          <a:xfrm>
            <a:off x="311700" y="1178725"/>
            <a:ext cx="8520600" cy="7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77233" rtl="0" algn="l">
              <a:lnSpc>
                <a:spcPct val="150000"/>
              </a:lnSpc>
              <a:spcBef>
                <a:spcPts val="62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Pollution </a:t>
            </a:r>
            <a:r>
              <a:rPr lang="en">
                <a:solidFill>
                  <a:schemeClr val="dk1"/>
                </a:solidFill>
              </a:rPr>
              <a:t>is steadily </a:t>
            </a:r>
            <a:r>
              <a:rPr lang="en"/>
              <a:t>increasing due to the significant amount of waste being disposed of in the local environment instead of their appropriate places. </a:t>
            </a:r>
            <a:endParaRPr/>
          </a:p>
        </p:txBody>
      </p:sp>
      <p:pic>
        <p:nvPicPr>
          <p:cNvPr id="82" name="Google Shape;8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44758" y="2154275"/>
            <a:ext cx="3831691" cy="267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0550" y="2154275"/>
            <a:ext cx="3582550" cy="267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"/>
          <p:cNvSpPr txBox="1"/>
          <p:nvPr>
            <p:ph type="title"/>
          </p:nvPr>
        </p:nvSpPr>
        <p:spPr>
          <a:xfrm>
            <a:off x="311700" y="1860475"/>
            <a:ext cx="8535600" cy="11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b="1" lang="en" sz="5700">
                <a:solidFill>
                  <a:schemeClr val="accent3"/>
                </a:solidFill>
              </a:rPr>
              <a:t>What Makes Us Different ?</a:t>
            </a:r>
            <a:endParaRPr b="1" sz="57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/>
          <p:nvPr>
            <p:ph type="title"/>
          </p:nvPr>
        </p:nvSpPr>
        <p:spPr>
          <a:xfrm>
            <a:off x="311700" y="14287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>
                <a:solidFill>
                  <a:schemeClr val="accent3"/>
                </a:solidFill>
              </a:rPr>
              <a:t>The GoaLs</a:t>
            </a:r>
            <a:endParaRPr>
              <a:solidFill>
                <a:schemeClr val="accent3"/>
              </a:solidFill>
            </a:endParaRPr>
          </a:p>
        </p:txBody>
      </p:sp>
      <p:pic>
        <p:nvPicPr>
          <p:cNvPr id="94" name="Google Shape;9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8666" y="1036399"/>
            <a:ext cx="2191850" cy="234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10529" y="974186"/>
            <a:ext cx="4008375" cy="24671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6"/>
          <p:cNvSpPr txBox="1"/>
          <p:nvPr/>
        </p:nvSpPr>
        <p:spPr>
          <a:xfrm>
            <a:off x="7265200" y="2558899"/>
            <a:ext cx="190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7" name="Google Shape;97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137575" y="3379124"/>
            <a:ext cx="3381850" cy="165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Proposed Solution </a:t>
            </a:r>
            <a:endParaRPr/>
          </a:p>
        </p:txBody>
      </p:sp>
      <p:sp>
        <p:nvSpPr>
          <p:cNvPr id="103" name="Google Shape;103;p7"/>
          <p:cNvSpPr txBox="1"/>
          <p:nvPr>
            <p:ph idx="1" type="body"/>
          </p:nvPr>
        </p:nvSpPr>
        <p:spPr>
          <a:xfrm>
            <a:off x="311700" y="1225225"/>
            <a:ext cx="42603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Development of an eco-friendly collection bin where users can place designated trash inside. 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Development of an application where users can track their progress.</a:t>
            </a:r>
            <a:endParaRPr/>
          </a:p>
        </p:txBody>
      </p:sp>
      <p:pic>
        <p:nvPicPr>
          <p:cNvPr id="104" name="Google Shape;10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5000" y="988200"/>
            <a:ext cx="3691474" cy="3691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"/>
          <p:cNvSpPr txBox="1"/>
          <p:nvPr>
            <p:ph type="title"/>
          </p:nvPr>
        </p:nvSpPr>
        <p:spPr>
          <a:xfrm>
            <a:off x="382025" y="1832875"/>
            <a:ext cx="2460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Hardware Prototype </a:t>
            </a:r>
            <a:endParaRPr/>
          </a:p>
        </p:txBody>
      </p:sp>
      <p:pic>
        <p:nvPicPr>
          <p:cNvPr id="110" name="Google Shape;11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0933" y="392350"/>
            <a:ext cx="6591517" cy="422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>
                <a:solidFill>
                  <a:schemeClr val="accent3"/>
                </a:solidFill>
              </a:rPr>
              <a:t>Technical Component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16" name="Google Shape;116;p9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608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80"/>
              <a:buChar char="●"/>
            </a:pPr>
            <a:r>
              <a:rPr lang="en" sz="2480"/>
              <a:t>Motion sensor</a:t>
            </a:r>
            <a:endParaRPr sz="248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1920"/>
              <a:t>Senses any movement to Sign</a:t>
            </a:r>
            <a:endParaRPr sz="1920"/>
          </a:p>
          <a:p>
            <a:pPr indent="-381635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410"/>
              <a:buChar char="●"/>
            </a:pPr>
            <a:r>
              <a:rPr lang="en" sz="2410"/>
              <a:t>LCD 16*2 with I2C module</a:t>
            </a:r>
            <a:endParaRPr sz="241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1920"/>
              <a:t>        Show messages for user </a:t>
            </a:r>
            <a:endParaRPr sz="1920"/>
          </a:p>
          <a:p>
            <a:pPr indent="-381635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410"/>
              <a:buChar char="●"/>
            </a:pPr>
            <a:r>
              <a:rPr lang="en" sz="2410"/>
              <a:t>ESP32</a:t>
            </a:r>
            <a:endParaRPr sz="241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510"/>
              <a:t> wireless communication and connectivity between </a:t>
            </a:r>
            <a:endParaRPr sz="151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510"/>
              <a:t>Rasspari bi and firebase and Arduino </a:t>
            </a:r>
            <a:endParaRPr sz="151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241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2410"/>
          </a:p>
          <a:p>
            <a:pPr indent="0" lvl="0" marL="9144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206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770"/>
              <a:buNone/>
            </a:pPr>
            <a:r>
              <a:t/>
            </a:r>
            <a:endParaRPr sz="2060"/>
          </a:p>
        </p:txBody>
      </p:sp>
      <p:pic>
        <p:nvPicPr>
          <p:cNvPr id="117" name="Google Shape;11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15325" y="1225225"/>
            <a:ext cx="228015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83088" y="2330125"/>
            <a:ext cx="2066925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15275" y="3435021"/>
            <a:ext cx="1452852" cy="110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