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9" r:id="rId4"/>
    <p:sldId id="277" r:id="rId5"/>
    <p:sldId id="278" r:id="rId6"/>
    <p:sldId id="294" r:id="rId7"/>
    <p:sldId id="295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9" r:id="rId17"/>
    <p:sldId id="290" r:id="rId18"/>
    <p:sldId id="29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841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934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5284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322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0234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925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291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995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157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83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17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629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90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177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554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500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0318E-D560-4511-A784-D6DE3986F046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C7D5698-9772-4471-BDC8-4D1770384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650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5180" y="481730"/>
            <a:ext cx="9236813" cy="164630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Report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9858" y="2671831"/>
            <a:ext cx="7766936" cy="1385014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and Cost Estimate For Tulkarem Health Directorate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823644" y="4610638"/>
            <a:ext cx="3013657" cy="18121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Made by: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Mohammad 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khayat</a:t>
            </a: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Nidal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Qaffaf</a:t>
            </a: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Rasha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Abu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ebdeh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284550" y="4640151"/>
            <a:ext cx="2827083" cy="8765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 supervision of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Eng. 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Reema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assar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17127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9246" y="315673"/>
            <a:ext cx="9205636" cy="1320800"/>
          </a:xfrm>
        </p:spPr>
        <p:txBody>
          <a:bodyPr/>
          <a:lstStyle/>
          <a:p>
            <a:r>
              <a:rPr lang="en-US" dirty="0"/>
              <a:t>Super S</a:t>
            </a:r>
            <a:r>
              <a:rPr lang="en-US" dirty="0" smtClean="0"/>
              <a:t>tructure works (Finishing </a:t>
            </a:r>
            <a:r>
              <a:rPr lang="en-US" dirty="0"/>
              <a:t>W</a:t>
            </a:r>
            <a:r>
              <a:rPr lang="en-US" dirty="0" smtClean="0"/>
              <a:t>orks)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8968" y="1405510"/>
            <a:ext cx="8596668" cy="507620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Concrete 10cm</a:t>
            </a:r>
          </a:p>
          <a:p>
            <a:r>
              <a:rPr lang="en-US" dirty="0"/>
              <a:t>Concrete </a:t>
            </a:r>
            <a:r>
              <a:rPr lang="en-US" dirty="0" smtClean="0"/>
              <a:t>15cm</a:t>
            </a:r>
          </a:p>
          <a:p>
            <a:r>
              <a:rPr lang="en-US" dirty="0"/>
              <a:t>Double Hollow block </a:t>
            </a:r>
            <a:r>
              <a:rPr lang="en-US" dirty="0" smtClean="0"/>
              <a:t>10cm</a:t>
            </a:r>
            <a:endParaRPr lang="en-US" dirty="0" smtClean="0"/>
          </a:p>
          <a:p>
            <a:r>
              <a:rPr lang="en-US" dirty="0" smtClean="0"/>
              <a:t>Walls, ceiling and staircase walls plastering </a:t>
            </a:r>
          </a:p>
          <a:p>
            <a:r>
              <a:rPr lang="en-US" dirty="0" smtClean="0"/>
              <a:t>Marble for windows</a:t>
            </a:r>
          </a:p>
          <a:p>
            <a:r>
              <a:rPr lang="en-US" dirty="0" smtClean="0"/>
              <a:t>Doors, windows</a:t>
            </a:r>
          </a:p>
          <a:p>
            <a:r>
              <a:rPr lang="en-US" dirty="0" smtClean="0"/>
              <a:t>Curtain panels</a:t>
            </a:r>
          </a:p>
          <a:p>
            <a:r>
              <a:rPr lang="en-US" dirty="0" smtClean="0"/>
              <a:t>Glass partitions</a:t>
            </a:r>
          </a:p>
          <a:p>
            <a:r>
              <a:rPr lang="en-US" dirty="0" smtClean="0"/>
              <a:t>Porcelain tiles</a:t>
            </a:r>
          </a:p>
          <a:p>
            <a:r>
              <a:rPr lang="en-US" dirty="0" smtClean="0"/>
              <a:t>Glazed ceramic</a:t>
            </a:r>
          </a:p>
          <a:p>
            <a:r>
              <a:rPr lang="en-US" dirty="0" err="1" smtClean="0"/>
              <a:t>Perlato</a:t>
            </a:r>
            <a:r>
              <a:rPr lang="en-US" dirty="0" smtClean="0"/>
              <a:t> marble for staircase walls</a:t>
            </a:r>
          </a:p>
          <a:p>
            <a:r>
              <a:rPr lang="en-US" dirty="0" smtClean="0"/>
              <a:t>Stair landing</a:t>
            </a:r>
          </a:p>
          <a:p>
            <a:r>
              <a:rPr lang="en-US" dirty="0" smtClean="0"/>
              <a:t>Wall, ceiling and staircase wall painting </a:t>
            </a:r>
          </a:p>
          <a:p>
            <a:r>
              <a:rPr lang="en-US" dirty="0" smtClean="0"/>
              <a:t>Fall ceiling </a:t>
            </a:r>
          </a:p>
          <a:p>
            <a:r>
              <a:rPr lang="en-US" dirty="0" smtClean="0"/>
              <a:t>parapet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252" y="2228046"/>
            <a:ext cx="4035380" cy="302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9829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4547" y="205574"/>
            <a:ext cx="8596668" cy="1320800"/>
          </a:xfrm>
        </p:spPr>
        <p:txBody>
          <a:bodyPr>
            <a:normAutofit/>
          </a:bodyPr>
          <a:lstStyle/>
          <a:p>
            <a:r>
              <a:rPr lang="en-US" dirty="0" smtClean="0"/>
              <a:t>Bill Of Quantity (BOQ)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4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90" y="865974"/>
            <a:ext cx="5486400" cy="588073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6092390" y="3509235"/>
            <a:ext cx="4082602" cy="93397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Net Total Price is : 3,461,458.58</a:t>
            </a:r>
            <a:r>
              <a:rPr lang="en-US" sz="2000" dirty="0">
                <a:solidFill>
                  <a:schemeClr val="tx1"/>
                </a:solidFill>
              </a:rPr>
              <a:t>₪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5477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 Primavera P6 Software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Primavera input:</a:t>
            </a:r>
          </a:p>
          <a:p>
            <a:pPr marL="0" indent="0">
              <a:buNone/>
            </a:pPr>
            <a:r>
              <a:rPr lang="en-US" dirty="0" smtClean="0"/>
              <a:t>     1</a:t>
            </a:r>
            <a:r>
              <a:rPr lang="en-US" dirty="0"/>
              <a:t>. Activity of </a:t>
            </a:r>
            <a:r>
              <a:rPr lang="en-US" dirty="0" smtClean="0"/>
              <a:t>project.</a:t>
            </a:r>
          </a:p>
          <a:p>
            <a:pPr marL="0" indent="0">
              <a:buNone/>
            </a:pPr>
            <a:r>
              <a:rPr lang="en-US" dirty="0" smtClean="0"/>
              <a:t>     2. Activity relation.</a:t>
            </a:r>
          </a:p>
          <a:p>
            <a:pPr marL="0" indent="0">
              <a:buNone/>
            </a:pPr>
            <a:r>
              <a:rPr lang="en-US" dirty="0" smtClean="0"/>
              <a:t>     3</a:t>
            </a:r>
            <a:r>
              <a:rPr lang="en-US" dirty="0"/>
              <a:t>. Duration for each activity.</a:t>
            </a:r>
          </a:p>
          <a:p>
            <a:pPr lvl="0"/>
            <a:r>
              <a:rPr lang="en-US" dirty="0"/>
              <a:t>Primavera Output:</a:t>
            </a:r>
          </a:p>
          <a:p>
            <a:pPr marL="0" indent="0">
              <a:buNone/>
            </a:pPr>
            <a:r>
              <a:rPr lang="en-US" dirty="0" smtClean="0"/>
              <a:t>     1</a:t>
            </a:r>
            <a:r>
              <a:rPr lang="en-US" dirty="0"/>
              <a:t>. Bar Chart</a:t>
            </a:r>
          </a:p>
          <a:p>
            <a:pPr marL="0" indent="0">
              <a:buNone/>
            </a:pPr>
            <a:r>
              <a:rPr lang="en-US" dirty="0" smtClean="0"/>
              <a:t>     2</a:t>
            </a:r>
            <a:r>
              <a:rPr lang="en-US" dirty="0"/>
              <a:t>. Time schedule</a:t>
            </a:r>
          </a:p>
          <a:p>
            <a:pPr marL="0" indent="0">
              <a:buNone/>
            </a:pPr>
            <a:r>
              <a:rPr lang="en-US" dirty="0" smtClean="0"/>
              <a:t>     3</a:t>
            </a:r>
            <a:r>
              <a:rPr lang="en-US" dirty="0"/>
              <a:t>. Budgeted </a:t>
            </a:r>
            <a:r>
              <a:rPr lang="en-US" dirty="0" smtClean="0"/>
              <a:t>cost                                     </a:t>
            </a:r>
            <a:r>
              <a:rPr lang="en-US" dirty="0"/>
              <a:t>Project ID and Project Name</a:t>
            </a:r>
          </a:p>
          <a:p>
            <a:pPr marL="0" indent="0">
              <a:buNone/>
            </a:pPr>
            <a:r>
              <a:rPr lang="en-US" dirty="0" smtClean="0"/>
              <a:t>     4</a:t>
            </a:r>
            <a:r>
              <a:rPr lang="en-US" dirty="0"/>
              <a:t>. S-curve</a:t>
            </a:r>
          </a:p>
          <a:p>
            <a:endParaRPr lang="en-US" dirty="0"/>
          </a:p>
        </p:txBody>
      </p:sp>
      <p:pic>
        <p:nvPicPr>
          <p:cNvPr id="4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4475856" y="1636611"/>
            <a:ext cx="4624705" cy="3242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4827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data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Enterprise project structure (EPS</a:t>
            </a:r>
            <a:r>
              <a:rPr lang="en-US" dirty="0" smtClean="0"/>
              <a:t>)</a:t>
            </a:r>
          </a:p>
          <a:p>
            <a:r>
              <a:rPr lang="en-US" dirty="0"/>
              <a:t>Organizational breakdown structure (OBS</a:t>
            </a:r>
            <a:r>
              <a:rPr lang="en-US" dirty="0" smtClean="0"/>
              <a:t>)</a:t>
            </a:r>
          </a:p>
          <a:p>
            <a:r>
              <a:rPr lang="en-US" dirty="0"/>
              <a:t>Calendar</a:t>
            </a:r>
          </a:p>
          <a:p>
            <a:r>
              <a:rPr lang="en-US" dirty="0"/>
              <a:t>Work Breakdown Structure (WBS</a:t>
            </a:r>
            <a:r>
              <a:rPr lang="en-US" dirty="0" smtClean="0"/>
              <a:t>)</a:t>
            </a:r>
          </a:p>
          <a:p>
            <a:r>
              <a:rPr lang="en-US" dirty="0" smtClean="0"/>
              <a:t>Activity (</a:t>
            </a:r>
            <a:r>
              <a:rPr lang="en-US" dirty="0"/>
              <a:t>Name of the </a:t>
            </a:r>
            <a:r>
              <a:rPr lang="en-US" dirty="0" smtClean="0"/>
              <a:t>activity, Original Duration, </a:t>
            </a:r>
            <a:r>
              <a:rPr lang="en-US" dirty="0"/>
              <a:t>Relationship </a:t>
            </a:r>
            <a:r>
              <a:rPr lang="en-US" dirty="0" smtClean="0"/>
              <a:t>type,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Resources and Quantities)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135" y="609600"/>
            <a:ext cx="3418323" cy="294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7977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8"/>
          <p:cNvPicPr/>
          <p:nvPr/>
        </p:nvPicPr>
        <p:blipFill>
          <a:blip r:embed="rId2"/>
          <a:stretch>
            <a:fillRect/>
          </a:stretch>
        </p:blipFill>
        <p:spPr>
          <a:xfrm>
            <a:off x="257560" y="347731"/>
            <a:ext cx="3837940" cy="2874894"/>
          </a:xfrm>
          <a:prstGeom prst="rect">
            <a:avLst/>
          </a:prstGeom>
        </p:spPr>
      </p:pic>
      <p:pic>
        <p:nvPicPr>
          <p:cNvPr id="5" name="Picture 40"/>
          <p:cNvPicPr/>
          <p:nvPr/>
        </p:nvPicPr>
        <p:blipFill rotWithShape="1">
          <a:blip r:embed="rId3"/>
          <a:srcRect l="1" r="-1083" b="27100"/>
          <a:stretch/>
        </p:blipFill>
        <p:spPr bwMode="auto">
          <a:xfrm>
            <a:off x="4713668" y="347730"/>
            <a:ext cx="4150776" cy="28748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41"/>
          <p:cNvPicPr/>
          <p:nvPr/>
        </p:nvPicPr>
        <p:blipFill rotWithShape="1">
          <a:blip r:embed="rId4"/>
          <a:srcRect l="-1" r="-129" b="35183"/>
          <a:stretch/>
        </p:blipFill>
        <p:spPr bwMode="auto">
          <a:xfrm>
            <a:off x="257560" y="3654882"/>
            <a:ext cx="3837940" cy="26006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39"/>
          <p:cNvPicPr/>
          <p:nvPr/>
        </p:nvPicPr>
        <p:blipFill>
          <a:blip r:embed="rId5"/>
          <a:stretch>
            <a:fillRect/>
          </a:stretch>
        </p:blipFill>
        <p:spPr>
          <a:xfrm>
            <a:off x="4713668" y="3654882"/>
            <a:ext cx="4150776" cy="260063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11756" y="3205120"/>
            <a:ext cx="1162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Calendar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67003" y="3222864"/>
            <a:ext cx="1644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Activity </a:t>
            </a:r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82461" y="6380891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WBS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88643" y="6362200"/>
            <a:ext cx="2009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Activity duration </a:t>
            </a:r>
          </a:p>
        </p:txBody>
      </p:sp>
    </p:spTree>
    <p:extLst>
      <p:ext uri="{BB962C8B-B14F-4D97-AF65-F5344CB8AC3E}">
        <p14:creationId xmlns:p14="http://schemas.microsoft.com/office/powerpoint/2010/main" val="33108647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</a:t>
            </a:r>
            <a:r>
              <a:rPr lang="en-US" dirty="0"/>
              <a:t>data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Time </a:t>
            </a:r>
            <a:r>
              <a:rPr lang="en-US" dirty="0" smtClean="0"/>
              <a:t>scheduling</a:t>
            </a:r>
          </a:p>
          <a:p>
            <a:r>
              <a:rPr lang="en-US" dirty="0"/>
              <a:t>Gant </a:t>
            </a:r>
            <a:r>
              <a:rPr lang="en-US" dirty="0" smtClean="0"/>
              <a:t>chart</a:t>
            </a:r>
          </a:p>
          <a:p>
            <a:r>
              <a:rPr lang="en-US" dirty="0"/>
              <a:t>Critical </a:t>
            </a:r>
            <a:r>
              <a:rPr lang="en-US" dirty="0" smtClean="0"/>
              <a:t>activities</a:t>
            </a:r>
          </a:p>
          <a:p>
            <a:r>
              <a:rPr lang="en-US" dirty="0"/>
              <a:t>Cost </a:t>
            </a:r>
            <a:r>
              <a:rPr lang="en-US" dirty="0" smtClean="0"/>
              <a:t>estimate</a:t>
            </a:r>
          </a:p>
          <a:p>
            <a:r>
              <a:rPr lang="en-US" dirty="0" smtClean="0"/>
              <a:t>S-Curve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      </a:t>
            </a:r>
            <a:r>
              <a:rPr lang="en-US" dirty="0"/>
              <a:t>Gant chart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3"/>
          <p:cNvPicPr/>
          <p:nvPr/>
        </p:nvPicPr>
        <p:blipFill>
          <a:blip r:embed="rId2"/>
          <a:stretch>
            <a:fillRect/>
          </a:stretch>
        </p:blipFill>
        <p:spPr>
          <a:xfrm>
            <a:off x="2942602" y="1521151"/>
            <a:ext cx="6551776" cy="300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0360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7797" y="2309499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Critical Activities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S-Curve</a:t>
            </a:r>
            <a:endParaRPr lang="en-US" dirty="0"/>
          </a:p>
        </p:txBody>
      </p:sp>
      <p:pic>
        <p:nvPicPr>
          <p:cNvPr id="4" name="Picture 44"/>
          <p:cNvPicPr/>
          <p:nvPr/>
        </p:nvPicPr>
        <p:blipFill>
          <a:blip r:embed="rId2"/>
          <a:stretch>
            <a:fillRect/>
          </a:stretch>
        </p:blipFill>
        <p:spPr>
          <a:xfrm>
            <a:off x="911577" y="1008702"/>
            <a:ext cx="5937095" cy="2601595"/>
          </a:xfrm>
          <a:prstGeom prst="rect">
            <a:avLst/>
          </a:prstGeom>
        </p:spPr>
      </p:pic>
      <p:pic>
        <p:nvPicPr>
          <p:cNvPr id="5" name="Picture 4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911577" y="3853365"/>
            <a:ext cx="5937095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9387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4303" y="1930400"/>
            <a:ext cx="8183331" cy="1973529"/>
          </a:xfrm>
        </p:spPr>
        <p:txBody>
          <a:bodyPr/>
          <a:lstStyle/>
          <a:p>
            <a:r>
              <a:rPr lang="en-US" dirty="0"/>
              <a:t>1. The working days for the building was estimated to be (403) days.</a:t>
            </a:r>
          </a:p>
          <a:p>
            <a:r>
              <a:rPr lang="en-US" dirty="0"/>
              <a:t>2. The calendar days for the building was estimated to be (470) days.</a:t>
            </a:r>
          </a:p>
          <a:p>
            <a:r>
              <a:rPr lang="en-US" dirty="0" smtClean="0"/>
              <a:t>5</a:t>
            </a:r>
            <a:r>
              <a:rPr lang="en-US" dirty="0"/>
              <a:t>. The total price for this </a:t>
            </a:r>
            <a:r>
              <a:rPr lang="en-US" dirty="0" smtClean="0"/>
              <a:t>project </a:t>
            </a:r>
            <a:r>
              <a:rPr lang="en-US" dirty="0"/>
              <a:t>was estimated to be (3,461,458.6) </a:t>
            </a:r>
            <a:r>
              <a:rPr lang="he-IL" dirty="0"/>
              <a:t>₪</a:t>
            </a:r>
            <a:r>
              <a:rPr lang="en-US" dirty="0" smtClean="0"/>
              <a:t>.</a:t>
            </a:r>
          </a:p>
          <a:p>
            <a:r>
              <a:rPr lang="en-US" dirty="0"/>
              <a:t>6. Price per meter square (3461458.6/ 2002) = 1729 </a:t>
            </a:r>
            <a:r>
              <a:rPr lang="he-IL" dirty="0"/>
              <a:t>₪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onclusion Images – Browse 1,029,475 Stock Photos, Vectors, and Video |  Adobe 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489" y="4130367"/>
            <a:ext cx="3283085" cy="218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6808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hank You For Listening , Png Download - Thank You For Listening,  Transparent Png , Transparent Png Image - PNGit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849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escription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24600"/>
            <a:ext cx="6354531" cy="25890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will address the building of the Health Directorate in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Tulkarm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where a calculation of specifications and quantities for the building will be made, and a cost calculation will be made for all parts and activities of the building and the final cost will be calculated.</a:t>
            </a:r>
          </a:p>
          <a:p>
            <a:pPr algn="just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857" y="4237851"/>
            <a:ext cx="2445622" cy="244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75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324998" cy="3880773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Identifying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types of project plans and how to read them.</a:t>
            </a:r>
          </a:p>
          <a:p>
            <a:pPr algn="just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calculating specifications and quantities of raw materials needed to build the project.</a:t>
            </a:r>
          </a:p>
          <a:p>
            <a:pPr algn="just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calculating the project costs of materials, machines, workers, contracts, etc.</a:t>
            </a:r>
          </a:p>
          <a:p>
            <a:pPr algn="just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with results similar to those of the engineers supervising the project.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506" y="4422627"/>
            <a:ext cx="2435373" cy="243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4607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32555"/>
            <a:ext cx="4293911" cy="484551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Primavera P6 SOFTWARE</a:t>
            </a:r>
          </a:p>
        </p:txBody>
      </p:sp>
      <p:pic>
        <p:nvPicPr>
          <p:cNvPr id="4" name="Picture 3" descr="برنامج الريفيت 2022 Revit النواة 64بت - محمود قحطان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233" y="1270000"/>
            <a:ext cx="4065431" cy="2325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Primavera P6 Professional Project Management (2022) v21.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233" y="3954104"/>
            <a:ext cx="4065431" cy="25239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65350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80364" y="370559"/>
            <a:ext cx="4963613" cy="72354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REVIT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59926" y="6148377"/>
            <a:ext cx="4757550" cy="5217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3D Architectural view for the building using </a:t>
            </a:r>
            <a:r>
              <a:rPr lang="en-US" sz="1600" dirty="0" smtClean="0"/>
              <a:t>Revit</a:t>
            </a:r>
            <a:endParaRPr lang="en-US" sz="1600" dirty="0"/>
          </a:p>
        </p:txBody>
      </p:sp>
      <p:pic>
        <p:nvPicPr>
          <p:cNvPr id="4" name="Picture 7" descr="C:\Users\HP\Desktop\الريفيت مشروع التخرج\Nidal_Arch.rvt_2022-Nov-30_12-14-34PM-000_3D_View_4_jpg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2"/>
          <a:stretch/>
        </p:blipFill>
        <p:spPr bwMode="auto">
          <a:xfrm>
            <a:off x="523268" y="1210013"/>
            <a:ext cx="4770289" cy="4423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51" b="1001"/>
          <a:stretch/>
        </p:blipFill>
        <p:spPr>
          <a:xfrm>
            <a:off x="6109000" y="1232160"/>
            <a:ext cx="5275924" cy="4379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209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80364" y="370559"/>
            <a:ext cx="4963613" cy="72354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REVIT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710382" y="5967305"/>
            <a:ext cx="5537915" cy="5217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3D </a:t>
            </a:r>
            <a:r>
              <a:rPr lang="en-US" sz="1600" dirty="0" smtClean="0"/>
              <a:t>Architectural</a:t>
            </a:r>
            <a:r>
              <a:rPr lang="ar-JO" sz="1600" dirty="0" smtClean="0"/>
              <a:t> </a:t>
            </a:r>
            <a:r>
              <a:rPr lang="en-US" sz="1600" dirty="0" smtClean="0"/>
              <a:t>view </a:t>
            </a:r>
            <a:r>
              <a:rPr lang="en-US" sz="1600" dirty="0"/>
              <a:t>for the building using </a:t>
            </a:r>
            <a:r>
              <a:rPr lang="en-US" sz="1600" dirty="0" smtClean="0"/>
              <a:t>Revit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3" t="3626"/>
          <a:stretch/>
        </p:blipFill>
        <p:spPr>
          <a:xfrm>
            <a:off x="5743977" y="1506828"/>
            <a:ext cx="5497644" cy="40178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7" t="3981" r="8084" b="16549"/>
          <a:stretch/>
        </p:blipFill>
        <p:spPr>
          <a:xfrm>
            <a:off x="332073" y="1536756"/>
            <a:ext cx="5147267" cy="398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3207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80364" y="370559"/>
            <a:ext cx="4963613" cy="72354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REVIT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5" name="Picture 5" descr="C:\Users\HP\Desktop\الريفيت مشروع التخرج\1.jpg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3" t="12924" r="18392" b="11651"/>
          <a:stretch/>
        </p:blipFill>
        <p:spPr bwMode="auto">
          <a:xfrm>
            <a:off x="780364" y="1916492"/>
            <a:ext cx="4054942" cy="34045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6" t="11384" r="7141" b="9679"/>
          <a:stretch/>
        </p:blipFill>
        <p:spPr>
          <a:xfrm>
            <a:off x="5423626" y="1916492"/>
            <a:ext cx="3876944" cy="3404542"/>
          </a:xfrm>
          <a:prstGeom prst="rect">
            <a:avLst/>
          </a:prstGeom>
        </p:spPr>
      </p:pic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2604548" y="5882568"/>
            <a:ext cx="4757550" cy="521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1600" dirty="0" smtClean="0"/>
              <a:t>3D Structural view for the building using Revit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548881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403538"/>
            <a:ext cx="4924976" cy="807076"/>
          </a:xfrm>
        </p:spPr>
        <p:txBody>
          <a:bodyPr>
            <a:normAutofit fontScale="90000"/>
          </a:bodyPr>
          <a:lstStyle/>
          <a:p>
            <a:r>
              <a:rPr lang="en-US" dirty="0"/>
              <a:t>Sub </a:t>
            </a:r>
            <a:r>
              <a:rPr lang="en-US" dirty="0" smtClean="0"/>
              <a:t>Structure works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1881" y="1648563"/>
            <a:ext cx="3431027" cy="1249183"/>
          </a:xfrm>
        </p:spPr>
        <p:txBody>
          <a:bodyPr/>
          <a:lstStyle/>
          <a:p>
            <a:r>
              <a:rPr lang="en-GB" b="1" dirty="0"/>
              <a:t>1. Blinding concrete </a:t>
            </a:r>
            <a:endParaRPr lang="en-US" dirty="0"/>
          </a:p>
          <a:p>
            <a:r>
              <a:rPr lang="en-US" b="1" dirty="0"/>
              <a:t>2. Foundation work </a:t>
            </a:r>
            <a:endParaRPr lang="en-US" dirty="0"/>
          </a:p>
          <a:p>
            <a:r>
              <a:rPr lang="en-US" b="1" dirty="0"/>
              <a:t>3. Slab on Grade </a:t>
            </a:r>
            <a:endParaRPr lang="en-US" b="1" dirty="0" smtClean="0"/>
          </a:p>
        </p:txBody>
      </p:sp>
      <p:pic>
        <p:nvPicPr>
          <p:cNvPr id="4" name="Picture 29" descr="C:\Users\HP\Desktop\الريفيت مشروع التخرج\column detailing 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981" y="2273154"/>
            <a:ext cx="5295900" cy="264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365810" y="5476380"/>
            <a:ext cx="4546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Footing and column details using Revit</a:t>
            </a:r>
          </a:p>
        </p:txBody>
      </p:sp>
    </p:spTree>
    <p:extLst>
      <p:ext uri="{BB962C8B-B14F-4D97-AF65-F5344CB8AC3E}">
        <p14:creationId xmlns:p14="http://schemas.microsoft.com/office/powerpoint/2010/main" val="3101076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34851" y="573719"/>
            <a:ext cx="9468740" cy="1320800"/>
          </a:xfrm>
        </p:spPr>
        <p:txBody>
          <a:bodyPr/>
          <a:lstStyle/>
          <a:p>
            <a:r>
              <a:rPr lang="en-US" dirty="0" smtClean="0"/>
              <a:t>Super </a:t>
            </a:r>
            <a:r>
              <a:rPr lang="en-US" dirty="0"/>
              <a:t>S</a:t>
            </a:r>
            <a:r>
              <a:rPr lang="en-US" dirty="0" smtClean="0"/>
              <a:t>tructure works (</a:t>
            </a:r>
            <a:r>
              <a:rPr lang="en-US" dirty="0"/>
              <a:t>C</a:t>
            </a:r>
            <a:r>
              <a:rPr lang="en-US" dirty="0" smtClean="0"/>
              <a:t>oncrete Works)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725770"/>
            <a:ext cx="2838598" cy="2807594"/>
          </a:xfrm>
        </p:spPr>
        <p:txBody>
          <a:bodyPr>
            <a:normAutofit/>
          </a:bodyPr>
          <a:lstStyle/>
          <a:p>
            <a:r>
              <a:rPr lang="en-US" dirty="0" smtClean="0"/>
              <a:t>Columns</a:t>
            </a:r>
          </a:p>
          <a:p>
            <a:r>
              <a:rPr lang="en-US" dirty="0" smtClean="0"/>
              <a:t>Shear walls</a:t>
            </a:r>
          </a:p>
          <a:p>
            <a:r>
              <a:rPr lang="en-US" dirty="0" smtClean="0"/>
              <a:t>Stairs</a:t>
            </a:r>
          </a:p>
          <a:p>
            <a:r>
              <a:rPr lang="en-US" dirty="0" smtClean="0"/>
              <a:t>Stair slab</a:t>
            </a:r>
          </a:p>
          <a:p>
            <a:r>
              <a:rPr lang="en-US" dirty="0" smtClean="0"/>
              <a:t>Ceiling slab</a:t>
            </a:r>
          </a:p>
          <a:p>
            <a:r>
              <a:rPr lang="en-US" dirty="0" smtClean="0"/>
              <a:t>Stone </a:t>
            </a:r>
            <a:r>
              <a:rPr lang="en-US" dirty="0" smtClean="0"/>
              <a:t>walls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8" descr="C:\Users\HP\Desktop\الريفيت مشروع التخرج\Screenshot (2)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3" r="5790" b="436"/>
          <a:stretch/>
        </p:blipFill>
        <p:spPr bwMode="auto">
          <a:xfrm>
            <a:off x="4250743" y="1628448"/>
            <a:ext cx="4648200" cy="3429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1853" y="5370490"/>
            <a:ext cx="2691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Stair details using Revit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183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أحمر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</TotalTime>
  <Words>476</Words>
  <Application>Microsoft Office PowerPoint</Application>
  <PresentationFormat>Widescreen</PresentationFormat>
  <Paragraphs>104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Gisha</vt:lpstr>
      <vt:lpstr>Tahoma</vt:lpstr>
      <vt:lpstr>Times New Roman</vt:lpstr>
      <vt:lpstr>Trebuchet MS</vt:lpstr>
      <vt:lpstr>Wingdings 3</vt:lpstr>
      <vt:lpstr>Facet</vt:lpstr>
      <vt:lpstr>Graduation Project Report II</vt:lpstr>
      <vt:lpstr>Project description </vt:lpstr>
      <vt:lpstr>Objectives </vt:lpstr>
      <vt:lpstr>METHODOLOGY </vt:lpstr>
      <vt:lpstr>By REVIT SOFTWARE </vt:lpstr>
      <vt:lpstr>By REVIT SOFTWARE </vt:lpstr>
      <vt:lpstr>By REVIT SOFTWARE </vt:lpstr>
      <vt:lpstr>Sub Structure works  </vt:lpstr>
      <vt:lpstr>Super Structure works (Concrete Works)</vt:lpstr>
      <vt:lpstr>Super Structure works (Finishing Works)</vt:lpstr>
      <vt:lpstr>Bill Of Quantity (BOQ)</vt:lpstr>
      <vt:lpstr>By Primavera P6 Software</vt:lpstr>
      <vt:lpstr>Input data</vt:lpstr>
      <vt:lpstr>PowerPoint Presentation</vt:lpstr>
      <vt:lpstr>Output data</vt:lpstr>
      <vt:lpstr>PowerPoint Presentation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Report I</dc:title>
  <dc:creator>hp</dc:creator>
  <cp:lastModifiedBy>Microsoft account</cp:lastModifiedBy>
  <cp:revision>41</cp:revision>
  <dcterms:created xsi:type="dcterms:W3CDTF">2022-06-08T18:43:28Z</dcterms:created>
  <dcterms:modified xsi:type="dcterms:W3CDTF">2023-01-22T09:18:24Z</dcterms:modified>
</cp:coreProperties>
</file>