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8" r:id="rId1"/>
  </p:sldMasterIdLst>
  <p:notesMasterIdLst>
    <p:notesMasterId r:id="rId22"/>
  </p:notesMasterIdLst>
  <p:sldIdLst>
    <p:sldId id="256" r:id="rId2"/>
    <p:sldId id="291" r:id="rId3"/>
    <p:sldId id="257" r:id="rId4"/>
    <p:sldId id="258" r:id="rId5"/>
    <p:sldId id="295" r:id="rId6"/>
    <p:sldId id="301" r:id="rId7"/>
    <p:sldId id="296" r:id="rId8"/>
    <p:sldId id="312" r:id="rId9"/>
    <p:sldId id="294" r:id="rId10"/>
    <p:sldId id="298" r:id="rId11"/>
    <p:sldId id="300" r:id="rId12"/>
    <p:sldId id="292" r:id="rId13"/>
    <p:sldId id="303" r:id="rId14"/>
    <p:sldId id="304" r:id="rId15"/>
    <p:sldId id="311" r:id="rId16"/>
    <p:sldId id="305" r:id="rId17"/>
    <p:sldId id="307" r:id="rId18"/>
    <p:sldId id="290" r:id="rId19"/>
    <p:sldId id="289" r:id="rId20"/>
    <p:sldId id="310" r:id="rId2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B95F5F"/>
    <a:srgbClr val="F08C9D"/>
    <a:srgbClr val="B8000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6667" autoAdjust="0"/>
    <p:restoredTop sz="93548" autoAdjust="0"/>
  </p:normalViewPr>
  <p:slideViewPr>
    <p:cSldViewPr>
      <p:cViewPr>
        <p:scale>
          <a:sx n="75" d="100"/>
          <a:sy n="75" d="100"/>
        </p:scale>
        <p:origin x="-1188" y="4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7872"/>
    </p:cViewPr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5B1CBC4-ED99-4342-A1BC-78046FB988F3}" type="datetimeFigureOut">
              <a:rPr lang="en-US" smtClean="0"/>
              <a:pPr/>
              <a:t>5/28/2015</a:t>
            </a:fld>
            <a:endParaRPr lang="en-US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2E1013-5040-4A01-8C55-53BAED0CB78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2E1013-5040-4A01-8C55-53BAED0CB788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مستطيل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رابط مستقيم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عنوان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25" name="عنوان فرعي 24"/>
          <p:cNvSpPr>
            <a:spLocks noGrp="1"/>
          </p:cNvSpPr>
          <p:nvPr>
            <p:ph type="subTitle" idx="1"/>
          </p:nvPr>
        </p:nvSpPr>
        <p:spPr>
          <a:xfrm>
            <a:off x="3354441" y="3539865"/>
            <a:ext cx="5114779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31" name="عنصر نائب للتاريخ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7A15AAFC-1C0C-44C6-B7DB-4A107B3642E5}" type="datetimeFigureOut">
              <a:rPr lang="en-US" smtClean="0"/>
              <a:pPr/>
              <a:t>5/28/2015</a:t>
            </a:fld>
            <a:endParaRPr lang="en-US"/>
          </a:p>
        </p:txBody>
      </p:sp>
      <p:sp>
        <p:nvSpPr>
          <p:cNvPr id="18" name="عنصر نائب للتذييل 17"/>
          <p:cNvSpPr>
            <a:spLocks noGrp="1"/>
          </p:cNvSpPr>
          <p:nvPr>
            <p:ph type="ftr" sz="quarter" idx="11"/>
          </p:nvPr>
        </p:nvSpPr>
        <p:spPr>
          <a:xfrm>
            <a:off x="2819401" y="6557946"/>
            <a:ext cx="2927723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9" name="عنصر نائب لرقم الشريحة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F1B88F7E-C0D9-435B-BCD3-1990DF8126B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checker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A15AAFC-1C0C-44C6-B7DB-4A107B3642E5}" type="datetimeFigureOut">
              <a:rPr lang="en-US" smtClean="0"/>
              <a:pPr/>
              <a:t>5/28/2015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1B88F7E-C0D9-435B-BCD3-1990DF8126B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checker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553200" y="274957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44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7A15AAFC-1C0C-44C6-B7DB-4A107B3642E5}" type="datetimeFigureOut">
              <a:rPr lang="en-US" smtClean="0"/>
              <a:pPr/>
              <a:t>5/28/2015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F1B88F7E-C0D9-435B-BCD3-1990DF8126B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checker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A15AAFC-1C0C-44C6-B7DB-4A107B3642E5}" type="datetimeFigureOut">
              <a:rPr lang="en-US" smtClean="0"/>
              <a:pPr/>
              <a:t>5/28/2015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1B88F7E-C0D9-435B-BCD3-1990DF8126B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checker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066800" y="2821838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1066800" y="1905002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>
          <a:xfrm>
            <a:off x="4724239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A15AAFC-1C0C-44C6-B7DB-4A107B3642E5}" type="datetimeFigureOut">
              <a:rPr lang="en-US" smtClean="0"/>
              <a:pPr/>
              <a:t>5/28/2015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>
          <a:xfrm>
            <a:off x="1735359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F1B88F7E-C0D9-435B-BCD3-1990DF8126B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checker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2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178808" y="1600202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A15AAFC-1C0C-44C6-B7DB-4A107B3642E5}" type="datetimeFigureOut">
              <a:rPr lang="en-US" smtClean="0"/>
              <a:pPr/>
              <a:t>5/28/2015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1B88F7E-C0D9-435B-BCD3-1990DF8126B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checker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A15AAFC-1C0C-44C6-B7DB-4A107B3642E5}" type="datetimeFigureOut">
              <a:rPr lang="en-US" smtClean="0"/>
              <a:pPr/>
              <a:t>5/28/2015</a:t>
            </a:fld>
            <a:endParaRPr lang="en-US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1B88F7E-C0D9-435B-BCD3-1990DF8126B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checker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A15AAFC-1C0C-44C6-B7DB-4A107B3642E5}" type="datetimeFigureOut">
              <a:rPr lang="en-US" smtClean="0"/>
              <a:pPr/>
              <a:t>5/28/2015</a:t>
            </a:fld>
            <a:endParaRPr lang="en-US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1B88F7E-C0D9-435B-BCD3-1990DF8126B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checker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A15AAFC-1C0C-44C6-B7DB-4A107B3642E5}" type="datetimeFigureOut">
              <a:rPr lang="en-US" smtClean="0"/>
              <a:pPr/>
              <a:t>5/28/2015</a:t>
            </a:fld>
            <a:endParaRPr lang="en-US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1B88F7E-C0D9-435B-BCD3-1990DF8126B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checker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457200" y="1497417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1"/>
          </p:nvPr>
        </p:nvSpPr>
        <p:spPr>
          <a:xfrm>
            <a:off x="457200" y="2133601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A15AAFC-1C0C-44C6-B7DB-4A107B3642E5}" type="datetimeFigureOut">
              <a:rPr lang="en-US" smtClean="0"/>
              <a:pPr/>
              <a:t>5/28/2015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1B88F7E-C0D9-435B-BCD3-1990DF8126B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checker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مستطيل 7"/>
          <p:cNvSpPr/>
          <p:nvPr/>
        </p:nvSpPr>
        <p:spPr>
          <a:xfrm rot="21240000">
            <a:off x="597971" y="1004670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مستطيل 8"/>
          <p:cNvSpPr/>
          <p:nvPr/>
        </p:nvSpPr>
        <p:spPr>
          <a:xfrm rot="21420000">
            <a:off x="596708" y="99881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389099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 dirty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5389099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A15AAFC-1C0C-44C6-B7DB-4A107B3642E5}" type="datetimeFigureOut">
              <a:rPr lang="en-US" smtClean="0"/>
              <a:pPr/>
              <a:t>5/28/2015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1B88F7E-C0D9-435B-BCD3-1990DF8126B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عنصر نائب للصورة 9"/>
          <p:cNvSpPr>
            <a:spLocks noGrp="1"/>
          </p:cNvSpPr>
          <p:nvPr>
            <p:ph type="pic" idx="1"/>
          </p:nvPr>
        </p:nvSpPr>
        <p:spPr>
          <a:xfrm>
            <a:off x="663683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ar-SA" smtClean="0"/>
              <a:t>انقر فوق الأيقونة لإضافة صورة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checker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مستطيل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عنصر نائب للعنوان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1" name="عنصر نائب للنص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27" name="عنصر نائب للتاريخ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7A15AAFC-1C0C-44C6-B7DB-4A107B3642E5}" type="datetimeFigureOut">
              <a:rPr lang="en-US" smtClean="0"/>
              <a:pPr/>
              <a:t>5/28/2015</a:t>
            </a:fld>
            <a:endParaRPr lang="en-US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6" name="عنصر نائب لرقم الشريحة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F1B88F7E-C0D9-435B-BCD3-1990DF8126B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p:transition spd="slow">
    <p:checker/>
  </p:transition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hyperlink" Target="http://www.electrical4u.com/types-of-resistor-carbon-composition-and-wire-wound-resistor/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مستطيل 6"/>
          <p:cNvSpPr/>
          <p:nvPr/>
        </p:nvSpPr>
        <p:spPr>
          <a:xfrm>
            <a:off x="0" y="357166"/>
            <a:ext cx="8402783" cy="1524000"/>
          </a:xfrm>
          <a:prstGeom prst="rect">
            <a:avLst/>
          </a:prstGeom>
          <a:solidFill>
            <a:schemeClr val="bg1">
              <a:lumMod val="75000"/>
            </a:schemeClr>
          </a:solidFill>
          <a:ln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en-US" sz="6600" b="1" dirty="0" smtClean="0">
                <a:ln/>
                <a:solidFill>
                  <a:schemeClr val="tx2"/>
                </a:solidFill>
                <a:effectLst>
                  <a:glow rad="101600">
                    <a:schemeClr val="accent3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60000" endA="900" endPos="58000" dir="5400000" sy="-100000" algn="bl" rotWithShape="0"/>
                </a:effectLst>
              </a:rPr>
              <a:t>AZIZA POULTRY COUNTER</a:t>
            </a:r>
            <a:endParaRPr lang="en-US" sz="6600" b="1" dirty="0">
              <a:ln/>
              <a:solidFill>
                <a:schemeClr val="tx2"/>
              </a:solidFill>
              <a:effectLst>
                <a:glow rad="101600">
                  <a:schemeClr val="accent3">
                    <a:satMod val="175000"/>
                    <a:alpha val="40000"/>
                  </a:scheme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60000" endA="900" endPos="58000" dir="5400000" sy="-100000" algn="bl" rotWithShape="0"/>
              </a:effectLst>
            </a:endParaRPr>
          </a:p>
        </p:txBody>
      </p:sp>
      <p:sp>
        <p:nvSpPr>
          <p:cNvPr id="8" name="مستطيل 7"/>
          <p:cNvSpPr/>
          <p:nvPr/>
        </p:nvSpPr>
        <p:spPr>
          <a:xfrm>
            <a:off x="1" y="4214817"/>
            <a:ext cx="4286248" cy="264318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r>
              <a:rPr lang="en-US" sz="3200" b="1" dirty="0" smtClean="0">
                <a:ln/>
                <a:solidFill>
                  <a:schemeClr val="tx2"/>
                </a:solidFill>
                <a:effectLst>
                  <a:glow rad="101600">
                    <a:schemeClr val="accent3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60000" endA="900" endPos="58000" dir="5400000" sy="-100000" algn="bl" rotWithShape="0"/>
                </a:effectLst>
              </a:rPr>
              <a:t>SUPERVISOR:</a:t>
            </a:r>
            <a:r>
              <a:rPr lang="en-US" sz="3200" b="1" dirty="0">
                <a:ln/>
                <a:solidFill>
                  <a:schemeClr val="tx2"/>
                </a:solidFill>
                <a:effectLst>
                  <a:glow rad="101600">
                    <a:schemeClr val="accent3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60000" endA="900" endPos="58000" dir="5400000" sy="-100000" algn="bl" rotWithShape="0"/>
                </a:effectLst>
              </a:rPr>
              <a:t/>
            </a:r>
            <a:br>
              <a:rPr lang="en-US" sz="3200" b="1" dirty="0">
                <a:ln/>
                <a:solidFill>
                  <a:schemeClr val="tx2"/>
                </a:solidFill>
                <a:effectLst>
                  <a:glow rad="101600">
                    <a:schemeClr val="accent3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60000" endA="900" endPos="58000" dir="5400000" sy="-100000" algn="bl" rotWithShape="0"/>
                </a:effectLst>
              </a:rPr>
            </a:br>
            <a:r>
              <a:rPr lang="en-US" sz="3200" b="1" dirty="0">
                <a:ln/>
                <a:solidFill>
                  <a:schemeClr val="tx2"/>
                </a:solidFill>
                <a:effectLst>
                  <a:glow rad="101600">
                    <a:schemeClr val="accent3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60000" endA="900" endPos="58000" dir="5400000" sy="-100000" algn="bl" rotWithShape="0"/>
                </a:effectLst>
              </a:rPr>
              <a:t>Dr. </a:t>
            </a:r>
            <a:endParaRPr lang="en-US" sz="3200" b="1" dirty="0" smtClean="0">
              <a:ln/>
              <a:solidFill>
                <a:schemeClr val="tx2"/>
              </a:solidFill>
              <a:effectLst>
                <a:glow rad="101600">
                  <a:schemeClr val="accent3">
                    <a:satMod val="175000"/>
                    <a:alpha val="40000"/>
                  </a:scheme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60000" endA="900" endPos="58000" dir="5400000" sy="-100000" algn="bl" rotWithShape="0"/>
              </a:effectLst>
            </a:endParaRPr>
          </a:p>
          <a:p>
            <a:r>
              <a:rPr lang="en-US" sz="3200" b="1" dirty="0" err="1" smtClean="0">
                <a:ln/>
                <a:solidFill>
                  <a:schemeClr val="tx2"/>
                </a:solidFill>
                <a:effectLst>
                  <a:glow rad="101600">
                    <a:schemeClr val="accent3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60000" endA="900" endPos="58000" dir="5400000" sy="-100000" algn="bl" rotWithShape="0"/>
                </a:effectLst>
              </a:rPr>
              <a:t>Osaid</a:t>
            </a:r>
            <a:r>
              <a:rPr lang="en-US" sz="3200" b="1" dirty="0" smtClean="0">
                <a:ln/>
                <a:solidFill>
                  <a:schemeClr val="tx2"/>
                </a:solidFill>
                <a:effectLst>
                  <a:glow rad="101600">
                    <a:schemeClr val="accent3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60000" endA="900" endPos="58000" dir="5400000" sy="-100000" algn="bl" rotWithShape="0"/>
                </a:effectLst>
              </a:rPr>
              <a:t> Abdul-Fattah</a:t>
            </a:r>
            <a:endParaRPr lang="en-US" sz="3200" b="1" dirty="0">
              <a:ln/>
              <a:solidFill>
                <a:schemeClr val="tx2"/>
              </a:solidFill>
              <a:effectLst>
                <a:glow rad="101600">
                  <a:schemeClr val="accent3">
                    <a:satMod val="175000"/>
                    <a:alpha val="40000"/>
                  </a:scheme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60000" endA="900" endPos="58000" dir="5400000" sy="-100000" algn="bl" rotWithShape="0"/>
              </a:effectLst>
            </a:endParaRPr>
          </a:p>
          <a:p>
            <a:pPr algn="ctr"/>
            <a:endParaRPr lang="en-US" sz="2400" b="1" dirty="0" smtClean="0">
              <a:ln/>
              <a:solidFill>
                <a:schemeClr val="accent3"/>
              </a:solidFill>
              <a:effectLst>
                <a:reflection blurRad="6350" stA="55000" endA="300" endPos="45500" dir="5400000" sy="-100000" algn="bl" rotWithShape="0"/>
              </a:effectLst>
            </a:endParaRPr>
          </a:p>
        </p:txBody>
      </p:sp>
      <p:cxnSp>
        <p:nvCxnSpPr>
          <p:cNvPr id="4" name="رابط مستقيم 3"/>
          <p:cNvCxnSpPr/>
          <p:nvPr/>
        </p:nvCxnSpPr>
        <p:spPr>
          <a:xfrm>
            <a:off x="2667000" y="2286000"/>
            <a:ext cx="0" cy="4343400"/>
          </a:xfrm>
          <a:prstGeom prst="line">
            <a:avLst/>
          </a:prstGeom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11" name="رابط مستقيم 10"/>
          <p:cNvCxnSpPr/>
          <p:nvPr/>
        </p:nvCxnSpPr>
        <p:spPr>
          <a:xfrm flipV="1">
            <a:off x="2667000" y="0"/>
            <a:ext cx="0" cy="762000"/>
          </a:xfrm>
          <a:prstGeom prst="line">
            <a:avLst/>
          </a:prstGeom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pic>
        <p:nvPicPr>
          <p:cNvPr id="28673" name="Picture 1" descr="C:\Users\HP\Desktop\11183447_10152872622642939_4974120216031623983_n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14612" y="1928802"/>
            <a:ext cx="4143405" cy="3214710"/>
          </a:xfrm>
          <a:prstGeom prst="rect">
            <a:avLst/>
          </a:prstGeom>
          <a:noFill/>
        </p:spPr>
      </p:pic>
      <p:sp>
        <p:nvSpPr>
          <p:cNvPr id="9" name="مستطيل 8"/>
          <p:cNvSpPr/>
          <p:nvPr/>
        </p:nvSpPr>
        <p:spPr>
          <a:xfrm>
            <a:off x="6929454" y="2928934"/>
            <a:ext cx="2214546" cy="342900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r>
              <a:rPr lang="en-US" sz="2400" b="1" dirty="0" smtClean="0">
                <a:ln/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glow rad="101600">
                    <a:schemeClr val="accent3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60000" endA="900" endPos="58000" dir="5400000" sy="-100000" algn="bl" rotWithShape="0"/>
                </a:effectLst>
              </a:rPr>
              <a:t>Prepared By :</a:t>
            </a:r>
          </a:p>
          <a:p>
            <a:r>
              <a:rPr lang="en-US" sz="2400" b="1" dirty="0" smtClean="0">
                <a:ln/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glow rad="101600">
                    <a:schemeClr val="accent3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60000" endA="900" endPos="58000" dir="5400000" sy="-100000" algn="bl" rotWithShape="0"/>
                </a:effectLst>
              </a:rPr>
              <a:t>Nahid Assaf    </a:t>
            </a:r>
          </a:p>
          <a:p>
            <a:r>
              <a:rPr lang="en-US" sz="2400" b="1" dirty="0" smtClean="0">
                <a:ln/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glow rad="101600">
                    <a:schemeClr val="accent3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60000" endA="900" endPos="58000" dir="5400000" sy="-100000" algn="bl" rotWithShape="0"/>
                </a:effectLst>
              </a:rPr>
              <a:t>Shrooq Rashid</a:t>
            </a:r>
          </a:p>
          <a:p>
            <a:r>
              <a:rPr lang="en-US" sz="2400" b="1" dirty="0" smtClean="0">
                <a:ln/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glow rad="101600">
                    <a:schemeClr val="accent3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60000" endA="900" endPos="58000" dir="5400000" sy="-100000" algn="bl" rotWithShape="0"/>
                </a:effectLst>
              </a:rPr>
              <a:t>Nebal Metani</a:t>
            </a:r>
          </a:p>
          <a:p>
            <a:r>
              <a:rPr lang="en-US" sz="2400" b="1" dirty="0" smtClean="0">
                <a:ln/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glow rad="101600">
                    <a:schemeClr val="accent3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60000" endA="900" endPos="58000" dir="5400000" sy="-100000" algn="bl" rotWithShape="0"/>
                </a:effectLst>
              </a:rPr>
              <a:t>Rana Omair </a:t>
            </a:r>
          </a:p>
          <a:p>
            <a:r>
              <a:rPr lang="en-US" sz="2400" b="1" dirty="0" smtClean="0">
                <a:ln/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glow rad="101600">
                    <a:schemeClr val="accent3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60000" endA="900" endPos="58000" dir="5400000" sy="-100000" algn="bl" rotWithShape="0"/>
                </a:effectLst>
              </a:rPr>
              <a:t>Motaz Mlitat</a:t>
            </a:r>
          </a:p>
          <a:p>
            <a:endParaRPr lang="en-US" sz="2400" b="1" dirty="0" smtClean="0">
              <a:ln/>
              <a:solidFill>
                <a:schemeClr val="accent5">
                  <a:lumMod val="20000"/>
                  <a:lumOff val="80000"/>
                </a:schemeClr>
              </a:solidFill>
              <a:effectLst>
                <a:reflection blurRad="6350" stA="55000" endA="300" endPos="455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1986801917"/>
      </p:ext>
    </p:extLst>
  </p:cSld>
  <p:clrMapOvr>
    <a:masterClrMapping/>
  </p:clrMapOvr>
  <p:transition spd="slow">
    <p:checker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ستطيل 4"/>
          <p:cNvSpPr/>
          <p:nvPr/>
        </p:nvSpPr>
        <p:spPr>
          <a:xfrm>
            <a:off x="0" y="928670"/>
            <a:ext cx="8153400" cy="762000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85000"/>
                  <a:shade val="30000"/>
                  <a:satMod val="115000"/>
                </a:schemeClr>
              </a:gs>
              <a:gs pos="50000">
                <a:schemeClr val="bg1">
                  <a:lumMod val="85000"/>
                  <a:shade val="67500"/>
                  <a:satMod val="115000"/>
                </a:schemeClr>
              </a:gs>
              <a:gs pos="100000">
                <a:schemeClr val="bg1">
                  <a:lumMod val="85000"/>
                  <a:shade val="100000"/>
                  <a:satMod val="11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LDRS SENSORS </a:t>
            </a:r>
            <a:endParaRPr lang="en-US" sz="32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8" name="نجمة ذات 5 نقاط 7"/>
          <p:cNvSpPr/>
          <p:nvPr/>
        </p:nvSpPr>
        <p:spPr>
          <a:xfrm>
            <a:off x="2357422" y="1214422"/>
            <a:ext cx="214314" cy="285752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0" name="مربع نص 9"/>
          <p:cNvSpPr txBox="1"/>
          <p:nvPr/>
        </p:nvSpPr>
        <p:spPr>
          <a:xfrm>
            <a:off x="285720" y="2357430"/>
            <a:ext cx="757242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1">
                    <a:lumMod val="50000"/>
                  </a:schemeClr>
                </a:solidFill>
              </a:rPr>
              <a:t>A Light Dependent Resistor (LDR) or a photo </a:t>
            </a:r>
            <a:r>
              <a:rPr lang="en-US" b="1" u="sng" dirty="0" smtClean="0">
                <a:solidFill>
                  <a:schemeClr val="accent1">
                    <a:lumMod val="50000"/>
                  </a:schemeClr>
                </a:solidFill>
                <a:hlinkClick r:id="rId2" tooltip="Types of resistor"/>
              </a:rPr>
              <a:t>resistor</a:t>
            </a:r>
            <a:r>
              <a:rPr lang="en-US" b="1" dirty="0" smtClean="0">
                <a:solidFill>
                  <a:schemeClr val="accent1">
                    <a:lumMod val="50000"/>
                  </a:schemeClr>
                </a:solidFill>
              </a:rPr>
              <a:t> is a device whose resistivity is a function of the incident electromagnetic radiation</a:t>
            </a:r>
            <a:endParaRPr lang="en-US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6" name="Picture 7" descr="LDR characteristics 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14480" y="3571876"/>
            <a:ext cx="3143272" cy="2928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2256928868"/>
      </p:ext>
    </p:extLst>
  </p:cSld>
  <p:clrMapOvr>
    <a:masterClrMapping/>
  </p:clrMapOvr>
  <p:transition spd="slow">
    <p:checker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مستطيل 8"/>
          <p:cNvSpPr/>
          <p:nvPr/>
        </p:nvSpPr>
        <p:spPr>
          <a:xfrm>
            <a:off x="0" y="214290"/>
            <a:ext cx="8153400" cy="762000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85000"/>
                  <a:shade val="30000"/>
                  <a:satMod val="115000"/>
                </a:schemeClr>
              </a:gs>
              <a:gs pos="50000">
                <a:schemeClr val="bg1">
                  <a:lumMod val="85000"/>
                  <a:shade val="67500"/>
                  <a:satMod val="115000"/>
                </a:schemeClr>
              </a:gs>
              <a:gs pos="100000">
                <a:schemeClr val="bg1">
                  <a:lumMod val="85000"/>
                  <a:shade val="100000"/>
                  <a:satMod val="11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Laser pointer</a:t>
            </a:r>
            <a:endParaRPr lang="en-US" sz="32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5" name="مستطيل 4"/>
          <p:cNvSpPr/>
          <p:nvPr/>
        </p:nvSpPr>
        <p:spPr>
          <a:xfrm>
            <a:off x="381000" y="282879"/>
            <a:ext cx="5188515" cy="685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00" dirty="0"/>
          </a:p>
        </p:txBody>
      </p:sp>
      <p:sp>
        <p:nvSpPr>
          <p:cNvPr id="16" name="نجمة ذات 5 نقاط 15"/>
          <p:cNvSpPr/>
          <p:nvPr/>
        </p:nvSpPr>
        <p:spPr>
          <a:xfrm>
            <a:off x="2428860" y="500042"/>
            <a:ext cx="214314" cy="285752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785786" y="1428736"/>
            <a:ext cx="7072362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indent="457200" fontAlgn="base">
              <a:spcBef>
                <a:spcPct val="0"/>
              </a:spcBef>
              <a:spcAft>
                <a:spcPct val="0"/>
              </a:spcAft>
            </a:pP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The laser pointer </a:t>
            </a:r>
            <a:r>
              <a:rPr lang="en-US" sz="2000" b="1" dirty="0" smtClean="0">
                <a:solidFill>
                  <a:schemeClr val="accent1">
                    <a:lumMod val="50000"/>
                  </a:schemeClr>
                </a:solidFill>
              </a:rPr>
              <a:t> laser beam is used to control the  resistance of the sensors </a:t>
            </a:r>
            <a:r>
              <a:rPr lang="en-US" sz="2000" b="1" dirty="0" smtClean="0">
                <a:solidFill>
                  <a:schemeClr val="accent1">
                    <a:lumMod val="75000"/>
                  </a:schemeClr>
                </a:solidFill>
              </a:rPr>
              <a:t>.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Calibri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666799063"/>
      </p:ext>
    </p:extLst>
  </p:cSld>
  <p:clrMapOvr>
    <a:masterClrMapping/>
  </p:clrMapOvr>
  <p:transition spd="slow"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="" xmlns:a14="http://schemas.microsoft.com/office/drawing/2010/main">
                  <a14:imgLayer r:embed="rId3">
                    <a14:imgEffect>
                      <a14:backgroundRemoval t="4293" b="99747" l="1299" r="99221">
                        <a14:foregroundMark x1="89870" y1="4293" x2="89870" y2="4293"/>
                        <a14:foregroundMark x1="6234" y1="8586" x2="6234" y2="8586"/>
                        <a14:foregroundMark x1="52468" y1="8586" x2="52468" y2="8586"/>
                        <a14:foregroundMark x1="3636" y1="11111" x2="3636" y2="11111"/>
                        <a14:foregroundMark x1="1558" y1="13889" x2="1558" y2="13889"/>
                        <a14:foregroundMark x1="93766" y1="95707" x2="93766" y2="95707"/>
                        <a14:foregroundMark x1="96623" y1="92677" x2="96623" y2="92677"/>
                        <a14:foregroundMark x1="99221" y1="89899" x2="99221" y2="89899"/>
                        <a14:foregroundMark x1="8571" y1="98485" x2="8571" y2="98485"/>
                        <a14:foregroundMark x1="11948" y1="99747" x2="11948" y2="9974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48" y="-203548"/>
            <a:ext cx="4963583" cy="510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صورة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840" y="7836"/>
            <a:ext cx="9100159" cy="6842328"/>
          </a:xfrm>
          <a:prstGeom prst="rect">
            <a:avLst/>
          </a:prstGeom>
          <a:effectLst>
            <a:reflection stA="0" endPos="0" dist="50800" dir="5400000" sy="-100000" algn="bl" rotWithShape="0"/>
          </a:effectLst>
        </p:spPr>
      </p:pic>
      <p:sp>
        <p:nvSpPr>
          <p:cNvPr id="4" name="عنوان 3"/>
          <p:cNvSpPr>
            <a:spLocks noGrp="1"/>
          </p:cNvSpPr>
          <p:nvPr>
            <p:ph type="title"/>
          </p:nvPr>
        </p:nvSpPr>
        <p:spPr>
          <a:xfrm>
            <a:off x="1752600" y="4343400"/>
            <a:ext cx="6858000" cy="1591849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en-US" sz="4800" cap="none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+mn-lt"/>
                <a:ea typeface="+mn-ea"/>
                <a:cs typeface="+mn-cs"/>
              </a:rPr>
              <a:t>CONTROL </a:t>
            </a:r>
            <a:r>
              <a:rPr lang="en-US" sz="4800" cap="none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+mn-lt"/>
                <a:ea typeface="+mn-ea"/>
                <a:cs typeface="+mn-cs"/>
              </a:rPr>
              <a:t>SYSTEM</a:t>
            </a:r>
            <a:r>
              <a:rPr lang="en-US" sz="3600" u="sng" dirty="0"/>
              <a:t/>
            </a:r>
            <a:br>
              <a:rPr lang="en-US" sz="3600" u="sng" dirty="0"/>
            </a:br>
            <a:endParaRPr lang="en-US" sz="3600" u="sng" dirty="0"/>
          </a:p>
        </p:txBody>
      </p:sp>
      <p:pic>
        <p:nvPicPr>
          <p:cNvPr id="1027" name="Picture 3" descr="C:\Users\HP\Desktop\222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0"/>
            <a:ext cx="4214810" cy="3857628"/>
          </a:xfrm>
          <a:prstGeom prst="rect">
            <a:avLst/>
          </a:prstGeom>
          <a:noFill/>
        </p:spPr>
      </p:pic>
      <p:pic>
        <p:nvPicPr>
          <p:cNvPr id="1029" name="Picture 5" descr="C:\Users\HP\Desktop\xxxx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928926" y="2000240"/>
            <a:ext cx="3643338" cy="192882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65941497"/>
      </p:ext>
    </p:extLst>
  </p:cSld>
  <p:clrMapOvr>
    <a:masterClrMapping/>
  </p:clrMapOvr>
  <p:transition spd="slow"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0" y="285728"/>
            <a:ext cx="8153400" cy="762000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85000"/>
                  <a:shade val="30000"/>
                  <a:satMod val="115000"/>
                </a:schemeClr>
              </a:gs>
              <a:gs pos="50000">
                <a:schemeClr val="bg1">
                  <a:lumMod val="85000"/>
                  <a:shade val="67500"/>
                  <a:satMod val="115000"/>
                </a:schemeClr>
              </a:gs>
              <a:gs pos="100000">
                <a:schemeClr val="bg1">
                  <a:lumMod val="85000"/>
                  <a:shade val="100000"/>
                  <a:satMod val="11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عنصر نائب للمحتوى 5"/>
          <p:cNvSpPr>
            <a:spLocks noGrp="1"/>
          </p:cNvSpPr>
          <p:nvPr>
            <p:ph idx="1"/>
          </p:nvPr>
        </p:nvSpPr>
        <p:spPr>
          <a:xfrm>
            <a:off x="457200" y="533400"/>
            <a:ext cx="7239000" cy="4846320"/>
          </a:xfrm>
        </p:spPr>
        <p:txBody>
          <a:bodyPr/>
          <a:lstStyle/>
          <a:p>
            <a:pPr>
              <a:buNone/>
            </a:pPr>
            <a:r>
              <a:rPr 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              CONTROLLING DEVICES</a:t>
            </a:r>
          </a:p>
        </p:txBody>
      </p:sp>
      <p:sp>
        <p:nvSpPr>
          <p:cNvPr id="8" name="نجمة ذات 5 نقاط 7"/>
          <p:cNvSpPr/>
          <p:nvPr/>
        </p:nvSpPr>
        <p:spPr>
          <a:xfrm>
            <a:off x="1643042" y="642918"/>
            <a:ext cx="214314" cy="285752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2976" y="1357298"/>
            <a:ext cx="5476875" cy="1181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 descr="C:\Users\HP\Desktop\Capture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71538" y="2714620"/>
            <a:ext cx="6215106" cy="371477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1080599278"/>
      </p:ext>
    </p:extLst>
  </p:cSld>
  <p:clrMapOvr>
    <a:masterClrMapping/>
  </p:clrMapOvr>
  <p:transition spd="slow"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uiExpand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مستطيل 8"/>
          <p:cNvSpPr/>
          <p:nvPr/>
        </p:nvSpPr>
        <p:spPr>
          <a:xfrm>
            <a:off x="0" y="285728"/>
            <a:ext cx="8153400" cy="762000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85000"/>
                  <a:shade val="30000"/>
                  <a:satMod val="115000"/>
                </a:schemeClr>
              </a:gs>
              <a:gs pos="50000">
                <a:schemeClr val="bg1">
                  <a:lumMod val="85000"/>
                  <a:shade val="67500"/>
                  <a:satMod val="115000"/>
                </a:schemeClr>
              </a:gs>
              <a:gs pos="100000">
                <a:schemeClr val="bg1">
                  <a:lumMod val="85000"/>
                  <a:shade val="100000"/>
                  <a:satMod val="11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Connection of LDRs to UNO?</a:t>
            </a:r>
            <a:endParaRPr lang="en-US" dirty="0"/>
          </a:p>
        </p:txBody>
      </p:sp>
      <p:sp>
        <p:nvSpPr>
          <p:cNvPr id="10" name="نجمة ذات 5 نقاط 9"/>
          <p:cNvSpPr/>
          <p:nvPr/>
        </p:nvSpPr>
        <p:spPr>
          <a:xfrm>
            <a:off x="2214546" y="571480"/>
            <a:ext cx="214314" cy="285752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3075" name="Picture 3" descr="C:\Users\HP\Desktop\Capture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85918" y="2224088"/>
            <a:ext cx="4676795" cy="406243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588572939"/>
      </p:ext>
    </p:extLst>
  </p:cSld>
  <p:clrMapOvr>
    <a:masterClrMapping/>
  </p:clrMapOvr>
  <p:transition spd="slow"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عنصر نائب للمحتوى 3" descr="C:\Users\HP\Desktop\111111.PN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256906" y="2099199"/>
            <a:ext cx="5639587" cy="38676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مستطيل 4"/>
          <p:cNvSpPr/>
          <p:nvPr/>
        </p:nvSpPr>
        <p:spPr>
          <a:xfrm>
            <a:off x="285720" y="214290"/>
            <a:ext cx="8153400" cy="762000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85000"/>
                  <a:shade val="30000"/>
                  <a:satMod val="115000"/>
                </a:schemeClr>
              </a:gs>
              <a:gs pos="50000">
                <a:schemeClr val="bg1">
                  <a:lumMod val="85000"/>
                  <a:shade val="67500"/>
                  <a:satMod val="115000"/>
                </a:schemeClr>
              </a:gs>
              <a:gs pos="100000">
                <a:schemeClr val="bg1">
                  <a:lumMod val="85000"/>
                  <a:shade val="100000"/>
                  <a:satMod val="11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Connection of Limit Switches to UNO?</a:t>
            </a:r>
            <a:endParaRPr lang="en-US" dirty="0"/>
          </a:p>
        </p:txBody>
      </p:sp>
      <p:sp>
        <p:nvSpPr>
          <p:cNvPr id="6" name="نجمة ذات 5 نقاط 5"/>
          <p:cNvSpPr/>
          <p:nvPr/>
        </p:nvSpPr>
        <p:spPr>
          <a:xfrm>
            <a:off x="2000232" y="428604"/>
            <a:ext cx="214314" cy="285752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</p:cSld>
  <p:clrMapOvr>
    <a:masterClrMapping/>
  </p:clrMapOvr>
  <p:transition spd="slow"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ستطيل 4"/>
          <p:cNvSpPr/>
          <p:nvPr/>
        </p:nvSpPr>
        <p:spPr>
          <a:xfrm>
            <a:off x="29227" y="457200"/>
            <a:ext cx="8153400" cy="762000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85000"/>
                  <a:shade val="30000"/>
                  <a:satMod val="115000"/>
                </a:schemeClr>
              </a:gs>
              <a:gs pos="50000">
                <a:schemeClr val="bg1">
                  <a:lumMod val="85000"/>
                  <a:shade val="67500"/>
                  <a:satMod val="115000"/>
                </a:schemeClr>
              </a:gs>
              <a:gs pos="100000">
                <a:schemeClr val="bg1">
                  <a:lumMod val="85000"/>
                  <a:shade val="100000"/>
                  <a:satMod val="11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609600"/>
            <a:ext cx="7239000" cy="484632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1" u="sng" dirty="0" smtClean="0"/>
              <a:t>Why Aurduino UNO?</a:t>
            </a:r>
          </a:p>
          <a:p>
            <a:pPr lvl="0"/>
            <a:endParaRPr lang="en-US" sz="1900" dirty="0" smtClean="0"/>
          </a:p>
          <a:p>
            <a:pPr lvl="0"/>
            <a:endParaRPr lang="en-US" sz="1900" b="1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lvl="0">
              <a:buFont typeface="Wingdings" pitchFamily="2" charset="2"/>
              <a:buChar char="Ø"/>
            </a:pPr>
            <a:r>
              <a:rPr lang="en-US" sz="1900" b="1" dirty="0" smtClean="0">
                <a:solidFill>
                  <a:schemeClr val="accent1">
                    <a:lumMod val="50000"/>
                  </a:schemeClr>
                </a:solidFill>
              </a:rPr>
              <a:t>   It is an open-source project, both in terms of hardware and       software.</a:t>
            </a:r>
          </a:p>
          <a:p>
            <a:pPr lvl="0">
              <a:buNone/>
            </a:pPr>
            <a:endParaRPr lang="en-US" sz="19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lvl="0">
              <a:buFont typeface="Wingdings" pitchFamily="2" charset="2"/>
              <a:buChar char="Ø"/>
            </a:pPr>
            <a:r>
              <a:rPr lang="en-US" sz="1900" b="1" dirty="0" smtClean="0">
                <a:solidFill>
                  <a:schemeClr val="accent1">
                    <a:lumMod val="50000"/>
                  </a:schemeClr>
                </a:solidFill>
              </a:rPr>
              <a:t>   It is flexible, offers a variety of digital and analog inputs.</a:t>
            </a:r>
          </a:p>
          <a:p>
            <a:pPr lvl="0">
              <a:buNone/>
            </a:pPr>
            <a:endParaRPr lang="en-US" sz="19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lvl="0">
              <a:buFont typeface="Wingdings" pitchFamily="2" charset="2"/>
              <a:buChar char="Ø"/>
            </a:pPr>
            <a:r>
              <a:rPr lang="en-US" sz="1900" b="1" dirty="0" smtClean="0">
                <a:solidFill>
                  <a:schemeClr val="accent1">
                    <a:lumMod val="50000"/>
                  </a:schemeClr>
                </a:solidFill>
              </a:rPr>
              <a:t>   It is simple and easy to use. </a:t>
            </a:r>
          </a:p>
          <a:p>
            <a:pPr lvl="0">
              <a:buNone/>
            </a:pPr>
            <a:endParaRPr lang="en-US" sz="19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457200" indent="-457200">
              <a:buFont typeface="Wingdings" pitchFamily="2" charset="2"/>
              <a:buChar char="Ø"/>
            </a:pPr>
            <a:r>
              <a:rPr lang="en-US" sz="1900" b="1" dirty="0" smtClean="0">
                <a:solidFill>
                  <a:schemeClr val="accent1">
                    <a:lumMod val="50000"/>
                  </a:schemeClr>
                </a:solidFill>
              </a:rPr>
              <a:t>It is more suitable for controlling models.</a:t>
            </a:r>
          </a:p>
          <a:p>
            <a:pPr marL="0" indent="0">
              <a:buNone/>
            </a:pPr>
            <a:endParaRPr lang="en-US" b="1" u="sng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140191399"/>
      </p:ext>
    </p:extLst>
  </p:cSld>
  <p:clrMapOvr>
    <a:masterClrMapping/>
  </p:clrMapOvr>
  <p:transition spd="slow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0" y="500042"/>
            <a:ext cx="8153400" cy="762000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85000"/>
                  <a:shade val="30000"/>
                  <a:satMod val="115000"/>
                </a:schemeClr>
              </a:gs>
              <a:gs pos="50000">
                <a:schemeClr val="bg1">
                  <a:lumMod val="85000"/>
                  <a:shade val="67500"/>
                  <a:satMod val="115000"/>
                </a:schemeClr>
              </a:gs>
              <a:gs pos="100000">
                <a:schemeClr val="bg1">
                  <a:lumMod val="85000"/>
                  <a:shade val="100000"/>
                  <a:satMod val="11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LCD Connection </a:t>
            </a:r>
            <a:endParaRPr lang="en-US" sz="32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6" name="نجمة ذات 5 نقاط 5"/>
          <p:cNvSpPr/>
          <p:nvPr/>
        </p:nvSpPr>
        <p:spPr>
          <a:xfrm>
            <a:off x="2071670" y="714356"/>
            <a:ext cx="214314" cy="285752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7" name="صورة 6" descr="11256293_901274553265377_976991384_o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8662" y="2000240"/>
            <a:ext cx="5929354" cy="3948553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870263016"/>
      </p:ext>
    </p:extLst>
  </p:cSld>
  <p:clrMapOvr>
    <a:masterClrMapping/>
  </p:clrMapOvr>
  <p:transition spd="slow">
    <p:cover dir="ru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6199" y="1066800"/>
            <a:ext cx="2066925" cy="1152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81000" y="685800"/>
            <a:ext cx="6171873" cy="1143000"/>
          </a:xfrm>
        </p:spPr>
        <p:txBody>
          <a:bodyPr/>
          <a:lstStyle/>
          <a:p>
            <a:pPr marL="571500" indent="-571500">
              <a:buFont typeface="Wingdings" panose="05000000000000000000" pitchFamily="2" charset="2"/>
              <a:buChar char="Ø"/>
            </a:pPr>
            <a:r>
              <a:rPr lang="en-US" sz="3600" u="sng" dirty="0" smtClean="0">
                <a:solidFill>
                  <a:schemeClr val="accent3"/>
                </a:solidFill>
              </a:rPr>
              <a:t>Future work</a:t>
            </a:r>
            <a:endParaRPr lang="en-US" sz="3600" u="sng" dirty="0">
              <a:solidFill>
                <a:schemeClr val="accent3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555216" y="2286000"/>
            <a:ext cx="7520940" cy="3579849"/>
          </a:xfrm>
        </p:spPr>
        <p:txBody>
          <a:bodyPr>
            <a:normAutofit/>
          </a:bodyPr>
          <a:lstStyle/>
          <a:p>
            <a:pPr lvl="0">
              <a:buFont typeface="Wingdings" pitchFamily="2" charset="2"/>
              <a:buChar char="Ø"/>
            </a:pPr>
            <a:r>
              <a:rPr lang="en-US" sz="2400" b="1" dirty="0" smtClean="0">
                <a:solidFill>
                  <a:schemeClr val="accent1">
                    <a:lumMod val="50000"/>
                  </a:schemeClr>
                </a:solidFill>
              </a:rPr>
              <a:t>Programmable logical controller PLC will be used instead of the aurduino because its more suitable to control industries and production lines.</a:t>
            </a:r>
          </a:p>
          <a:p>
            <a:pPr lvl="0">
              <a:buNone/>
            </a:pPr>
            <a:endParaRPr lang="en-US" sz="24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lvl="0">
              <a:buFont typeface="Wingdings" pitchFamily="2" charset="2"/>
              <a:buChar char="Ø"/>
            </a:pPr>
            <a:r>
              <a:rPr lang="en-US" sz="2400" b="1" dirty="0" smtClean="0">
                <a:solidFill>
                  <a:schemeClr val="accent1">
                    <a:lumMod val="50000"/>
                  </a:schemeClr>
                </a:solidFill>
              </a:rPr>
              <a:t>Ultra sonic sensor will be used instead of LDRs.</a:t>
            </a:r>
          </a:p>
          <a:p>
            <a:pPr lvl="0">
              <a:buNone/>
            </a:pPr>
            <a:r>
              <a:rPr lang="en-US" sz="2400" b="1" dirty="0" smtClean="0">
                <a:solidFill>
                  <a:schemeClr val="accent1">
                    <a:lumMod val="50000"/>
                  </a:schemeClr>
                </a:solidFill>
              </a:rPr>
              <a:t> It can Resist moisture, water, blood and dirt .</a:t>
            </a:r>
          </a:p>
          <a:p>
            <a:pPr marL="0" indent="0">
              <a:buNone/>
            </a:pPr>
            <a:endParaRPr lang="en-US" sz="2800" b="0" dirty="0">
              <a:solidFill>
                <a:schemeClr val="bg2">
                  <a:lumMod val="25000"/>
                </a:schemeClr>
              </a:solidFill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424923639"/>
      </p:ext>
    </p:extLst>
  </p:cSld>
  <p:clrMapOvr>
    <a:masterClrMapping/>
  </p:clrMapOvr>
  <p:transition spd="slow"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مستطيل 54"/>
          <p:cNvSpPr/>
          <p:nvPr/>
        </p:nvSpPr>
        <p:spPr>
          <a:xfrm>
            <a:off x="990600" y="1752600"/>
            <a:ext cx="6705600" cy="398011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عنوان 1"/>
          <p:cNvSpPr txBox="1">
            <a:spLocks/>
          </p:cNvSpPr>
          <p:nvPr/>
        </p:nvSpPr>
        <p:spPr>
          <a:xfrm>
            <a:off x="488515" y="15240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800" b="1" kern="1200" cap="all" baseline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sz="3600" u="sng" dirty="0" smtClean="0">
                <a:solidFill>
                  <a:schemeClr val="accent3"/>
                </a:solidFill>
              </a:rPr>
              <a:t>conclusion</a:t>
            </a:r>
            <a:endParaRPr lang="en-US" sz="3600" u="sng" dirty="0">
              <a:solidFill>
                <a:schemeClr val="accent3"/>
              </a:solidFill>
            </a:endParaRPr>
          </a:p>
        </p:txBody>
      </p:sp>
      <p:sp>
        <p:nvSpPr>
          <p:cNvPr id="4" name="مستطيل 3"/>
          <p:cNvSpPr/>
          <p:nvPr/>
        </p:nvSpPr>
        <p:spPr>
          <a:xfrm>
            <a:off x="428596" y="2274838"/>
            <a:ext cx="7429552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b="1" dirty="0" smtClean="0">
                <a:solidFill>
                  <a:schemeClr val="accent1">
                    <a:lumMod val="50000"/>
                  </a:schemeClr>
                </a:solidFill>
              </a:rPr>
              <a:t>use of double counters counting system could make it easy to discover whether there was a mistake in the count.</a:t>
            </a:r>
          </a:p>
          <a:p>
            <a:endParaRPr lang="en-US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endParaRPr lang="en-US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en-US" b="1" dirty="0" smtClean="0">
                <a:solidFill>
                  <a:schemeClr val="accent1">
                    <a:lumMod val="50000"/>
                  </a:schemeClr>
                </a:solidFill>
              </a:rPr>
              <a:t>especially in large production lines because it can be difficult to count the hanged pieces manually. </a:t>
            </a:r>
          </a:p>
          <a:p>
            <a:endParaRPr lang="en-US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en-US" b="1" dirty="0" smtClean="0">
                <a:solidFill>
                  <a:schemeClr val="accent1">
                    <a:lumMod val="50000"/>
                  </a:schemeClr>
                </a:solidFill>
              </a:rPr>
              <a:t> if one of them is broken down the other will give a value.</a:t>
            </a:r>
          </a:p>
          <a:p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025184752"/>
      </p:ext>
    </p:extLst>
  </p:cSld>
  <p:clrMapOvr>
    <a:masterClrMapping/>
  </p:clrMapOvr>
  <p:transition spd="slow"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643042" y="357166"/>
            <a:ext cx="5943600" cy="1143000"/>
          </a:xfrm>
          <a:ln>
            <a:noFill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en-US" sz="6000" cap="none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Outline…</a:t>
            </a:r>
            <a:endParaRPr lang="en-US" sz="6000" cap="none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>
                <a:solidFill>
                  <a:schemeClr val="tx2"/>
                </a:solidFill>
              </a:rPr>
              <a:t>Introduction</a:t>
            </a:r>
          </a:p>
          <a:p>
            <a:r>
              <a:rPr lang="en-US" sz="3200" dirty="0" smtClean="0">
                <a:solidFill>
                  <a:schemeClr val="tx2"/>
                </a:solidFill>
              </a:rPr>
              <a:t>Objectives</a:t>
            </a:r>
          </a:p>
          <a:p>
            <a:r>
              <a:rPr lang="en-US" sz="3200" dirty="0" smtClean="0">
                <a:solidFill>
                  <a:schemeClr val="tx2"/>
                </a:solidFill>
              </a:rPr>
              <a:t>Mechanical &amp; </a:t>
            </a:r>
            <a:r>
              <a:rPr lang="en-US" sz="3200" dirty="0">
                <a:solidFill>
                  <a:schemeClr val="tx2"/>
                </a:solidFill>
              </a:rPr>
              <a:t>Electrical </a:t>
            </a:r>
            <a:r>
              <a:rPr lang="en-US" sz="3200" dirty="0" smtClean="0">
                <a:solidFill>
                  <a:schemeClr val="tx2"/>
                </a:solidFill>
              </a:rPr>
              <a:t>components</a:t>
            </a:r>
          </a:p>
          <a:p>
            <a:r>
              <a:rPr lang="en-US" sz="3200" dirty="0" smtClean="0">
                <a:solidFill>
                  <a:schemeClr val="tx2"/>
                </a:solidFill>
              </a:rPr>
              <a:t>Control system </a:t>
            </a:r>
          </a:p>
          <a:p>
            <a:r>
              <a:rPr lang="en-US" sz="3200" dirty="0">
                <a:solidFill>
                  <a:schemeClr val="tx2"/>
                </a:solidFill>
              </a:rPr>
              <a:t>Future </a:t>
            </a:r>
            <a:r>
              <a:rPr lang="en-US" sz="3200" dirty="0" smtClean="0">
                <a:solidFill>
                  <a:schemeClr val="tx2"/>
                </a:solidFill>
              </a:rPr>
              <a:t>work</a:t>
            </a:r>
          </a:p>
          <a:p>
            <a:r>
              <a:rPr lang="en-US" sz="3200" dirty="0" smtClean="0">
                <a:solidFill>
                  <a:schemeClr val="tx2"/>
                </a:solidFill>
              </a:rPr>
              <a:t>Conclusion </a:t>
            </a:r>
          </a:p>
          <a:p>
            <a:endParaRPr lang="en-US" dirty="0" smtClean="0">
              <a:solidFill>
                <a:schemeClr val="tx2"/>
              </a:solidFill>
            </a:endParaRPr>
          </a:p>
          <a:p>
            <a:endParaRPr lang="en-US" dirty="0" smtClean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4660247"/>
      </p:ext>
    </p:extLst>
  </p:cSld>
  <p:clrMapOvr>
    <a:masterClrMapping/>
  </p:clrMapOvr>
  <p:transition spd="slow"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FFFF"/>
            </a:gs>
            <a:gs pos="7001">
              <a:srgbClr val="E6E6E6"/>
            </a:gs>
            <a:gs pos="32001">
              <a:srgbClr val="7D8496"/>
            </a:gs>
            <a:gs pos="47000">
              <a:srgbClr val="E6E6E6"/>
            </a:gs>
            <a:gs pos="85001">
              <a:srgbClr val="7D8496"/>
            </a:gs>
            <a:gs pos="100000">
              <a:srgbClr val="E6E6E6"/>
            </a:gs>
          </a:gsLst>
          <a:lin ang="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828800"/>
            <a:ext cx="7239000" cy="484632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6600" b="1" dirty="0" smtClean="0">
                <a:ln w="38100" cmpd="sng">
                  <a:solidFill>
                    <a:schemeClr val="tx2"/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>
                  <a:reflection blurRad="6350" stA="55000" endA="50" endPos="85000" dist="29997" dir="5400000" sy="-100000" algn="bl" rotWithShape="0"/>
                </a:effectLst>
              </a:rPr>
              <a:t>THANK YOU</a:t>
            </a:r>
          </a:p>
          <a:p>
            <a:pPr marL="0" indent="0" algn="ctr">
              <a:buNone/>
            </a:pPr>
            <a:r>
              <a:rPr lang="en-US" sz="6600" b="1" dirty="0" smtClean="0">
                <a:ln w="38100" cmpd="sng">
                  <a:solidFill>
                    <a:schemeClr val="tx2"/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>
                  <a:reflection blurRad="6350" stA="55000" endA="50" endPos="85000" dist="29997" dir="5400000" sy="-100000" algn="bl" rotWithShape="0"/>
                </a:effectLst>
              </a:rPr>
              <a:t>FOR LISTENEING </a:t>
            </a:r>
            <a:endParaRPr lang="en-US" sz="6600" b="1" dirty="0">
              <a:ln w="38100" cmpd="sng">
                <a:solidFill>
                  <a:schemeClr val="tx2"/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>
                <a:reflection blurRad="6350" stA="55000" endA="50" endPos="85000" dist="29997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3324818824"/>
      </p:ext>
    </p:extLst>
  </p:cSld>
  <p:clrMapOvr>
    <a:masterClrMapping/>
  </p:clrMapOvr>
  <p:transition spd="slow"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227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227" fill="hold">
                                          <p:stCondLst>
                                            <p:cond delay="227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27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78" decel="50000" autoRev="1" fill="hold">
                                          <p:stCondLst>
                                            <p:cond delay="227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250"/>
                            </p:stCondLst>
                            <p:childTnLst>
                              <p:par>
                                <p:cTn id="13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5" dur="227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27" fill="hold">
                                          <p:stCondLst>
                                            <p:cond delay="227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27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78" decel="50000" autoRev="1" fill="hold">
                                          <p:stCondLst>
                                            <p:cond delay="227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00034" y="500042"/>
            <a:ext cx="7239000" cy="1714512"/>
          </a:xfrm>
        </p:spPr>
        <p:txBody>
          <a:bodyPr>
            <a:normAutofit/>
          </a:bodyPr>
          <a:lstStyle/>
          <a:p>
            <a:pPr algn="ctr"/>
            <a:r>
              <a:rPr lang="en-US" sz="4000" u="sng" dirty="0" smtClean="0">
                <a:solidFill>
                  <a:schemeClr val="accent3"/>
                </a:solidFill>
              </a:rPr>
              <a:t>INTRODUCTION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9" name="مربع نص 8"/>
          <p:cNvSpPr txBox="1"/>
          <p:nvPr/>
        </p:nvSpPr>
        <p:spPr>
          <a:xfrm>
            <a:off x="2009756" y="2152640"/>
            <a:ext cx="41529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11" name="مربع نص 10"/>
          <p:cNvSpPr txBox="1"/>
          <p:nvPr/>
        </p:nvSpPr>
        <p:spPr>
          <a:xfrm>
            <a:off x="857224" y="2071678"/>
            <a:ext cx="657229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sz="2000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sz="2000" b="1" dirty="0" smtClean="0">
                <a:solidFill>
                  <a:schemeClr val="accent1">
                    <a:lumMod val="50000"/>
                  </a:schemeClr>
                </a:solidFill>
              </a:rPr>
              <a:t>In our project the counter is used to count the hanged pieces on the conveyor.</a:t>
            </a:r>
          </a:p>
          <a:p>
            <a:endParaRPr lang="en-US" sz="20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en-US" sz="2000" b="1" dirty="0" smtClean="0">
                <a:solidFill>
                  <a:schemeClr val="accent1">
                    <a:lumMod val="50000"/>
                  </a:schemeClr>
                </a:solidFill>
              </a:rPr>
              <a:t> If hanger or piece is absent ,there is no count. </a:t>
            </a:r>
          </a:p>
          <a:p>
            <a:endParaRPr lang="en-US" sz="2000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endParaRPr lang="en-US" sz="2000" b="1" dirty="0" smtClean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57472715"/>
      </p:ext>
    </p:extLst>
  </p:cSld>
  <p:clrMapOvr>
    <a:masterClrMapping/>
  </p:clrMapOvr>
  <p:transition spd="slow"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500166" y="0"/>
            <a:ext cx="6167430" cy="2214554"/>
          </a:xfrm>
        </p:spPr>
        <p:txBody>
          <a:bodyPr>
            <a:normAutofit fontScale="90000"/>
          </a:bodyPr>
          <a:lstStyle/>
          <a:p>
            <a:pPr algn="ctr"/>
            <a:r>
              <a:rPr lang="en-US" sz="6000" u="sng" dirty="0" smtClean="0">
                <a:solidFill>
                  <a:schemeClr val="accent3"/>
                </a:solidFill>
              </a:rPr>
              <a:t/>
            </a:r>
            <a:br>
              <a:rPr lang="en-US" sz="6000" u="sng" dirty="0" smtClean="0">
                <a:solidFill>
                  <a:schemeClr val="accent3"/>
                </a:solidFill>
              </a:rPr>
            </a:br>
            <a:r>
              <a:rPr lang="en-US" sz="6000" u="sng" dirty="0" smtClean="0">
                <a:solidFill>
                  <a:schemeClr val="accent3"/>
                </a:solidFill>
              </a:rPr>
              <a:t/>
            </a:r>
            <a:br>
              <a:rPr lang="en-US" sz="6000" u="sng" dirty="0" smtClean="0">
                <a:solidFill>
                  <a:schemeClr val="accent3"/>
                </a:solidFill>
              </a:rPr>
            </a:br>
            <a:r>
              <a:rPr lang="en-US" sz="6000" u="sng" dirty="0" smtClean="0">
                <a:solidFill>
                  <a:schemeClr val="accent3"/>
                </a:solidFill>
              </a:rPr>
              <a:t/>
            </a:r>
            <a:br>
              <a:rPr lang="en-US" sz="6000" u="sng" dirty="0" smtClean="0">
                <a:solidFill>
                  <a:schemeClr val="accent3"/>
                </a:solidFill>
              </a:rPr>
            </a:br>
            <a:r>
              <a:rPr lang="en-US" sz="6000" u="sng" dirty="0" smtClean="0">
                <a:solidFill>
                  <a:schemeClr val="accent3"/>
                </a:solidFill>
              </a:rPr>
              <a:t/>
            </a:r>
            <a:br>
              <a:rPr lang="en-US" sz="6000" u="sng" dirty="0" smtClean="0">
                <a:solidFill>
                  <a:schemeClr val="accent3"/>
                </a:solidFill>
              </a:rPr>
            </a:br>
            <a:r>
              <a:rPr lang="en-US" sz="6000" u="sng" dirty="0" smtClean="0">
                <a:solidFill>
                  <a:schemeClr val="accent3"/>
                </a:solidFill>
              </a:rPr>
              <a:t>OBJECTIVES</a:t>
            </a:r>
            <a:br>
              <a:rPr lang="en-US" sz="6000" u="sng" dirty="0" smtClean="0">
                <a:solidFill>
                  <a:schemeClr val="accent3"/>
                </a:solidFill>
              </a:rPr>
            </a:br>
            <a:endParaRPr lang="en-US" sz="6000" cap="none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+mn-lt"/>
              <a:ea typeface="+mn-ea"/>
              <a:cs typeface="+mn-cs"/>
            </a:endParaRPr>
          </a:p>
        </p:txBody>
      </p:sp>
      <p:sp>
        <p:nvSpPr>
          <p:cNvPr id="25" name="Rektangel 18"/>
          <p:cNvSpPr>
            <a:spLocks noChangeArrowheads="1"/>
          </p:cNvSpPr>
          <p:nvPr/>
        </p:nvSpPr>
        <p:spPr bwMode="auto">
          <a:xfrm>
            <a:off x="2285984" y="2500306"/>
            <a:ext cx="5669100" cy="630964"/>
          </a:xfrm>
          <a:prstGeom prst="rect">
            <a:avLst/>
          </a:prstGeom>
          <a:gradFill flip="none" rotWithShape="1">
            <a:gsLst>
              <a:gs pos="0">
                <a:srgbClr val="FFFFFF">
                  <a:lumMod val="75000"/>
                </a:srgbClr>
              </a:gs>
              <a:gs pos="50000">
                <a:srgbClr val="FFFFFF">
                  <a:lumMod val="75000"/>
                </a:srgbClr>
              </a:gs>
              <a:gs pos="100000">
                <a:srgbClr val="E6E6E6">
                  <a:lumMod val="75000"/>
                </a:srgbClr>
              </a:gs>
            </a:gsLst>
            <a:lin ang="5400000" scaled="1"/>
            <a:tileRect/>
          </a:gradFill>
          <a:ln w="25400" cap="flat" cmpd="sng" algn="ctr">
            <a:noFill/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r>
              <a:rPr lang="en-US" sz="2000" b="1" dirty="0" smtClean="0">
                <a:solidFill>
                  <a:schemeClr val="accent1">
                    <a:lumMod val="50000"/>
                  </a:schemeClr>
                </a:solidFill>
              </a:rPr>
              <a:t> count the number of items passes a production line using two different methods </a:t>
            </a:r>
            <a:endParaRPr lang="en-US" sz="20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26" name="Tekstboks 49"/>
          <p:cNvSpPr txBox="1">
            <a:spLocks noChangeArrowheads="1"/>
          </p:cNvSpPr>
          <p:nvPr/>
        </p:nvSpPr>
        <p:spPr bwMode="auto">
          <a:xfrm>
            <a:off x="1028504" y="2095891"/>
            <a:ext cx="3048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da-DK" dirty="0">
              <a:solidFill>
                <a:srgbClr val="171717"/>
              </a:solidFill>
            </a:endParaRPr>
          </a:p>
        </p:txBody>
      </p:sp>
      <p:sp>
        <p:nvSpPr>
          <p:cNvPr id="47" name="Rektangel 18"/>
          <p:cNvSpPr>
            <a:spLocks noChangeArrowheads="1"/>
          </p:cNvSpPr>
          <p:nvPr/>
        </p:nvSpPr>
        <p:spPr bwMode="auto">
          <a:xfrm>
            <a:off x="2286000" y="3241347"/>
            <a:ext cx="5669100" cy="623332"/>
          </a:xfrm>
          <a:prstGeom prst="rect">
            <a:avLst/>
          </a:prstGeom>
          <a:gradFill flip="none" rotWithShape="1">
            <a:gsLst>
              <a:gs pos="0">
                <a:srgbClr val="FFFFFF">
                  <a:lumMod val="75000"/>
                </a:srgbClr>
              </a:gs>
              <a:gs pos="50000">
                <a:srgbClr val="FFFFFF">
                  <a:lumMod val="75000"/>
                </a:srgbClr>
              </a:gs>
              <a:gs pos="100000">
                <a:srgbClr val="E6E6E6">
                  <a:lumMod val="75000"/>
                </a:srgbClr>
              </a:gs>
            </a:gsLst>
            <a:lin ang="5400000" scaled="1"/>
            <a:tileRect/>
          </a:gradFill>
          <a:ln w="25400" cap="flat" cmpd="sng" algn="ctr">
            <a:noFill/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r>
              <a:rPr lang="en-US" sz="2000" b="1" dirty="0" smtClean="0">
                <a:solidFill>
                  <a:schemeClr val="accent1">
                    <a:lumMod val="50000"/>
                  </a:schemeClr>
                </a:solidFill>
              </a:rPr>
              <a:t>get the reading from two different applications</a:t>
            </a:r>
            <a:endParaRPr lang="en-US" sz="20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48" name="Rektangel 18"/>
          <p:cNvSpPr>
            <a:spLocks noChangeArrowheads="1"/>
          </p:cNvSpPr>
          <p:nvPr/>
        </p:nvSpPr>
        <p:spPr bwMode="auto">
          <a:xfrm>
            <a:off x="2297482" y="4071942"/>
            <a:ext cx="5669100" cy="564074"/>
          </a:xfrm>
          <a:prstGeom prst="rect">
            <a:avLst/>
          </a:prstGeom>
          <a:gradFill flip="none" rotWithShape="1">
            <a:gsLst>
              <a:gs pos="0">
                <a:srgbClr val="FFFFFF">
                  <a:lumMod val="75000"/>
                </a:srgbClr>
              </a:gs>
              <a:gs pos="50000">
                <a:srgbClr val="FFFFFF">
                  <a:lumMod val="75000"/>
                </a:srgbClr>
              </a:gs>
              <a:gs pos="100000">
                <a:srgbClr val="E6E6E6">
                  <a:lumMod val="75000"/>
                </a:srgbClr>
              </a:gs>
            </a:gsLst>
            <a:lin ang="5400000" scaled="1"/>
            <a:tileRect/>
          </a:gradFill>
          <a:ln w="25400" cap="flat" cmpd="sng" algn="ctr">
            <a:noFill/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r>
              <a:rPr lang="en-US" sz="2000" b="1" dirty="0" smtClean="0">
                <a:solidFill>
                  <a:schemeClr val="accent1">
                    <a:lumMod val="50000"/>
                  </a:schemeClr>
                </a:solidFill>
              </a:rPr>
              <a:t>Increasing  the accuracy of counting system</a:t>
            </a:r>
            <a:endParaRPr lang="en-US" sz="20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5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8088" y="3996996"/>
            <a:ext cx="536016" cy="680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8088" y="2470008"/>
            <a:ext cx="536016" cy="680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8088" y="3248427"/>
            <a:ext cx="536016" cy="680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2470007"/>
            <a:ext cx="638175" cy="6261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4475" y="3241346"/>
            <a:ext cx="647700" cy="7554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4475" y="4035941"/>
            <a:ext cx="647700" cy="7295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86" name="Rectangle 2"/>
          <p:cNvSpPr>
            <a:spLocks noChangeArrowheads="1"/>
          </p:cNvSpPr>
          <p:nvPr/>
        </p:nvSpPr>
        <p:spPr bwMode="auto">
          <a:xfrm>
            <a:off x="0" y="0"/>
            <a:ext cx="684803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6388" name="Rectangle 4"/>
          <p:cNvSpPr>
            <a:spLocks noChangeArrowheads="1"/>
          </p:cNvSpPr>
          <p:nvPr/>
        </p:nvSpPr>
        <p:spPr bwMode="auto">
          <a:xfrm>
            <a:off x="0" y="0"/>
            <a:ext cx="684803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897086465"/>
      </p:ext>
    </p:extLst>
  </p:cSld>
  <p:clrMapOvr>
    <a:masterClrMapping/>
  </p:clrMapOvr>
  <p:transition spd="slow"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0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5" grpId="0" animBg="1"/>
      <p:bldP spid="47" grpId="0" animBg="1"/>
      <p:bldP spid="4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ستطيل 4"/>
          <p:cNvSpPr/>
          <p:nvPr/>
        </p:nvSpPr>
        <p:spPr>
          <a:xfrm>
            <a:off x="0" y="2285992"/>
            <a:ext cx="8153400" cy="990608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85000"/>
                  <a:shade val="30000"/>
                  <a:satMod val="115000"/>
                </a:schemeClr>
              </a:gs>
              <a:gs pos="50000">
                <a:schemeClr val="bg1">
                  <a:lumMod val="85000"/>
                  <a:shade val="67500"/>
                  <a:satMod val="115000"/>
                </a:schemeClr>
              </a:gs>
              <a:gs pos="100000">
                <a:schemeClr val="bg1">
                  <a:lumMod val="85000"/>
                  <a:shade val="100000"/>
                  <a:satMod val="11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sprocket gear</a:t>
            </a:r>
            <a:endParaRPr lang="en-US" sz="28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sz="3600" u="sng" dirty="0" smtClean="0">
                <a:solidFill>
                  <a:schemeClr val="accent3"/>
                </a:solidFill>
              </a:rPr>
              <a:t/>
            </a:r>
            <a:br>
              <a:rPr lang="en-US" sz="3600" u="sng" dirty="0" smtClean="0">
                <a:solidFill>
                  <a:schemeClr val="accent3"/>
                </a:solidFill>
              </a:rPr>
            </a:br>
            <a:r>
              <a:rPr lang="en-US" sz="3600" u="sng" dirty="0" smtClean="0">
                <a:solidFill>
                  <a:schemeClr val="accent3"/>
                </a:solidFill>
              </a:rPr>
              <a:t> </a:t>
            </a:r>
            <a:r>
              <a:rPr lang="en-US" sz="3600" u="sng" dirty="0" err="1" smtClean="0">
                <a:solidFill>
                  <a:schemeClr val="accent3"/>
                </a:solidFill>
              </a:rPr>
              <a:t>mECHANICAL</a:t>
            </a:r>
            <a:r>
              <a:rPr lang="en-US" sz="3600" u="sng" dirty="0" smtClean="0">
                <a:solidFill>
                  <a:schemeClr val="accent3"/>
                </a:solidFill>
              </a:rPr>
              <a:t> &amp; </a:t>
            </a:r>
            <a:r>
              <a:rPr lang="en-US" sz="3600" u="sng" dirty="0" err="1" smtClean="0">
                <a:solidFill>
                  <a:schemeClr val="accent3"/>
                </a:solidFill>
              </a:rPr>
              <a:t>eLECTRICAL</a:t>
            </a:r>
            <a:r>
              <a:rPr lang="en-US" sz="3600" cap="none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 </a:t>
            </a:r>
            <a:r>
              <a:rPr lang="ar-SA" sz="3600" cap="none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/>
            </a:r>
            <a:br>
              <a:rPr lang="ar-SA" sz="3600" cap="none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</a:br>
            <a:r>
              <a:rPr lang="en-US" sz="3600" u="sng" dirty="0" err="1" smtClean="0">
                <a:solidFill>
                  <a:schemeClr val="accent3"/>
                </a:solidFill>
              </a:rPr>
              <a:t>cOMPONENTS</a:t>
            </a:r>
            <a:endParaRPr lang="en-US" sz="3600" cap="none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+mn-lt"/>
              <a:ea typeface="+mn-ea"/>
              <a:cs typeface="+mn-cs"/>
            </a:endParaRPr>
          </a:p>
        </p:txBody>
      </p:sp>
      <p:sp>
        <p:nvSpPr>
          <p:cNvPr id="9" name="نجمة ذات 5 نقاط 8"/>
          <p:cNvSpPr/>
          <p:nvPr/>
        </p:nvSpPr>
        <p:spPr>
          <a:xfrm>
            <a:off x="2643174" y="2714620"/>
            <a:ext cx="142876" cy="214314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23554" name="Picture 2" descr="C:\Users\HP\Downloads\صور_حملت_بواسطة_AirDroid\20150513_12070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71736" y="4000504"/>
            <a:ext cx="2428892" cy="181981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3688684932"/>
      </p:ext>
    </p:extLst>
  </p:cSld>
  <p:clrMapOvr>
    <a:masterClrMapping/>
  </p:clrMapOvr>
  <p:transition spd="slow"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ستطيل 4"/>
          <p:cNvSpPr/>
          <p:nvPr/>
        </p:nvSpPr>
        <p:spPr>
          <a:xfrm>
            <a:off x="0" y="1285860"/>
            <a:ext cx="8153400" cy="762000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85000"/>
                  <a:shade val="30000"/>
                  <a:satMod val="115000"/>
                </a:schemeClr>
              </a:gs>
              <a:gs pos="50000">
                <a:schemeClr val="bg1">
                  <a:lumMod val="85000"/>
                  <a:shade val="67500"/>
                  <a:satMod val="115000"/>
                </a:schemeClr>
              </a:gs>
              <a:gs pos="100000">
                <a:schemeClr val="bg1">
                  <a:lumMod val="85000"/>
                  <a:shade val="100000"/>
                  <a:satMod val="11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005839"/>
            <a:ext cx="7239000" cy="4846320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 </a:t>
            </a:r>
          </a:p>
          <a:p>
            <a:pPr>
              <a:buNone/>
            </a:pPr>
            <a:r>
              <a:rPr lang="en-US" b="1" dirty="0" smtClean="0"/>
              <a:t>                 Solid bearing pin chain</a:t>
            </a:r>
            <a:endParaRPr lang="en-US" dirty="0" smtClean="0"/>
          </a:p>
        </p:txBody>
      </p:sp>
      <p:sp>
        <p:nvSpPr>
          <p:cNvPr id="6" name="نجمة ذات 5 نقاط 5"/>
          <p:cNvSpPr/>
          <p:nvPr/>
        </p:nvSpPr>
        <p:spPr>
          <a:xfrm>
            <a:off x="1928794" y="1571612"/>
            <a:ext cx="142876" cy="214314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8" name="مربع نص 7"/>
          <p:cNvSpPr txBox="1"/>
          <p:nvPr/>
        </p:nvSpPr>
        <p:spPr>
          <a:xfrm>
            <a:off x="6143636" y="2928934"/>
            <a:ext cx="12858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endParaRPr lang="en-US" dirty="0"/>
          </a:p>
        </p:txBody>
      </p:sp>
      <p:pic>
        <p:nvPicPr>
          <p:cNvPr id="22529" name="Picture 1" descr="C:\Users\HP\Downloads\صور_حملت_بواسطة_AirDroid\20150513_12100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3571876"/>
            <a:ext cx="1981102" cy="1484312"/>
          </a:xfrm>
          <a:prstGeom prst="rect">
            <a:avLst/>
          </a:prstGeom>
          <a:noFill/>
        </p:spPr>
      </p:pic>
      <p:pic>
        <p:nvPicPr>
          <p:cNvPr id="22530" name="Picture 2" descr="C:\Users\HP\Downloads\صور_حملت_بواسطة_AirDroid\20150513_121016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00298" y="2500306"/>
            <a:ext cx="2002306" cy="1500198"/>
          </a:xfrm>
          <a:prstGeom prst="rect">
            <a:avLst/>
          </a:prstGeom>
          <a:noFill/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2066" y="3071810"/>
            <a:ext cx="500066" cy="3945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مربع نص 9"/>
          <p:cNvSpPr txBox="1"/>
          <p:nvPr/>
        </p:nvSpPr>
        <p:spPr>
          <a:xfrm>
            <a:off x="5500694" y="3071810"/>
            <a:ext cx="250033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1">
                    <a:lumMod val="50000"/>
                  </a:schemeClr>
                </a:solidFill>
              </a:rPr>
              <a:t>suitable for more arduous conveyor applications</a:t>
            </a:r>
            <a:r>
              <a:rPr lang="en-US" dirty="0" smtClean="0"/>
              <a:t>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200426165"/>
      </p:ext>
    </p:extLst>
  </p:cSld>
  <p:clrMapOvr>
    <a:masterClrMapping/>
  </p:clrMapOvr>
  <p:transition spd="slow"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ستطيل 4"/>
          <p:cNvSpPr/>
          <p:nvPr/>
        </p:nvSpPr>
        <p:spPr>
          <a:xfrm>
            <a:off x="3279" y="990600"/>
            <a:ext cx="8153400" cy="762000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85000"/>
                  <a:shade val="30000"/>
                  <a:satMod val="115000"/>
                </a:schemeClr>
              </a:gs>
              <a:gs pos="50000">
                <a:schemeClr val="bg1">
                  <a:lumMod val="85000"/>
                  <a:shade val="67500"/>
                  <a:satMod val="115000"/>
                </a:schemeClr>
              </a:gs>
              <a:gs pos="100000">
                <a:schemeClr val="bg1">
                  <a:lumMod val="85000"/>
                  <a:shade val="100000"/>
                  <a:satMod val="11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Limit Switch</a:t>
            </a:r>
            <a:endParaRPr lang="en-US" sz="32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0" y="2500306"/>
            <a:ext cx="8572528" cy="1857388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US" sz="2000" b="1" dirty="0" smtClean="0">
                <a:solidFill>
                  <a:schemeClr val="accent1">
                    <a:lumMod val="50000"/>
                  </a:schemeClr>
                </a:solidFill>
              </a:rPr>
              <a:t>      </a:t>
            </a:r>
          </a:p>
          <a:p>
            <a:pPr marL="0" indent="0">
              <a:buFont typeface="Wingdings" pitchFamily="2" charset="2"/>
              <a:buChar char="Ø"/>
            </a:pPr>
            <a:r>
              <a:rPr lang="en-US" sz="2200" b="1" dirty="0" smtClean="0">
                <a:solidFill>
                  <a:schemeClr val="accent1">
                    <a:lumMod val="50000"/>
                  </a:schemeClr>
                </a:solidFill>
              </a:rPr>
              <a:t>    </a:t>
            </a:r>
            <a:r>
              <a:rPr lang="en-US" b="1" dirty="0" smtClean="0">
                <a:solidFill>
                  <a:schemeClr val="accent1">
                    <a:lumMod val="50000"/>
                  </a:schemeClr>
                </a:solidFill>
              </a:rPr>
              <a:t>the limit switch here is the first counter .</a:t>
            </a:r>
          </a:p>
          <a:p>
            <a:pPr marL="0" indent="0">
              <a:buFont typeface="Wingdings" pitchFamily="2" charset="2"/>
              <a:buChar char="Ø"/>
            </a:pPr>
            <a:endParaRPr lang="en-US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0" indent="0">
              <a:buFont typeface="Wingdings" pitchFamily="2" charset="2"/>
              <a:buChar char="Ø"/>
            </a:pPr>
            <a:r>
              <a:rPr lang="en-US" b="1" dirty="0" smtClean="0">
                <a:solidFill>
                  <a:schemeClr val="accent1">
                    <a:lumMod val="50000"/>
                  </a:schemeClr>
                </a:solidFill>
              </a:rPr>
              <a:t>A count will be given when there is signal resulted from mechanically contact with a hanger and a hanged piece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.</a:t>
            </a:r>
            <a:endParaRPr lang="ar-SA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marL="0" indent="0">
              <a:buNone/>
            </a:pPr>
            <a:r>
              <a:rPr lang="en-US" b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</a:p>
        </p:txBody>
      </p:sp>
      <p:sp>
        <p:nvSpPr>
          <p:cNvPr id="6" name="نجمة ذات 5 نقاط 5"/>
          <p:cNvSpPr/>
          <p:nvPr/>
        </p:nvSpPr>
        <p:spPr>
          <a:xfrm>
            <a:off x="2571736" y="1214422"/>
            <a:ext cx="214314" cy="285752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930427069"/>
      </p:ext>
    </p:extLst>
  </p:cSld>
  <p:clrMapOvr>
    <a:masterClrMapping/>
  </p:clrMapOvr>
  <p:transition spd="slow">
    <p:checker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وان 2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  <a:gradFill flip="none" rotWithShape="1">
            <a:gsLst>
              <a:gs pos="0">
                <a:schemeClr val="bg1">
                  <a:lumMod val="85000"/>
                  <a:shade val="30000"/>
                  <a:satMod val="115000"/>
                </a:schemeClr>
              </a:gs>
              <a:gs pos="50000">
                <a:schemeClr val="bg1">
                  <a:lumMod val="85000"/>
                  <a:shade val="67500"/>
                  <a:satMod val="115000"/>
                </a:schemeClr>
              </a:gs>
              <a:gs pos="100000">
                <a:schemeClr val="bg1">
                  <a:lumMod val="85000"/>
                  <a:shade val="100000"/>
                  <a:satMod val="11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90000"/>
          </a:bodyPr>
          <a:lstStyle/>
          <a:p>
            <a:pPr algn="ctr"/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calculating speed  of conveyor</a:t>
            </a:r>
            <a:endParaRPr lang="en-US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4" name="مربع نص 3"/>
          <p:cNvSpPr txBox="1"/>
          <p:nvPr/>
        </p:nvSpPr>
        <p:spPr>
          <a:xfrm>
            <a:off x="428596" y="1714489"/>
            <a:ext cx="7643866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total length of the chain = 264 cm</a:t>
            </a:r>
          </a:p>
          <a:p>
            <a:endParaRPr lang="en-US" dirty="0" smtClean="0"/>
          </a:p>
          <a:p>
            <a:r>
              <a:rPr lang="en-US" dirty="0" smtClean="0"/>
              <a:t> The radius of the sprocket     = 3.75 cm </a:t>
            </a:r>
          </a:p>
          <a:p>
            <a:endParaRPr lang="en-US" dirty="0" smtClean="0"/>
          </a:p>
          <a:p>
            <a:r>
              <a:rPr lang="en-US" dirty="0" smtClean="0"/>
              <a:t>The total time for one revolution = 17.8 seconds. 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The linear velocity of the chain =V =L/T= 264/17.8=14.831cm/s 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The angular  velocity of the motor =ω  = V/R=14.831/3.75 = 3.9 </a:t>
            </a:r>
            <a:r>
              <a:rPr lang="en-US" dirty="0" err="1" smtClean="0"/>
              <a:t>rad</a:t>
            </a:r>
            <a:r>
              <a:rPr lang="en-US" dirty="0" smtClean="0"/>
              <a:t>/s</a:t>
            </a:r>
            <a:r>
              <a:rPr lang="en-US" dirty="0" smtClean="0"/>
              <a:t>.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.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33820" name="Rectangle 28"/>
          <p:cNvSpPr>
            <a:spLocks noChangeArrowheads="1"/>
          </p:cNvSpPr>
          <p:nvPr/>
        </p:nvSpPr>
        <p:spPr bwMode="auto">
          <a:xfrm>
            <a:off x="0" y="0"/>
            <a:ext cx="684803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3821" name="Rectangle 29"/>
          <p:cNvSpPr>
            <a:spLocks noChangeArrowheads="1"/>
          </p:cNvSpPr>
          <p:nvPr/>
        </p:nvSpPr>
        <p:spPr bwMode="auto">
          <a:xfrm>
            <a:off x="0" y="0"/>
            <a:ext cx="684803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3823" name="Picture 31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457200"/>
            <a:ext cx="66675" cy="523875"/>
          </a:xfrm>
          <a:prstGeom prst="rect">
            <a:avLst/>
          </a:prstGeom>
          <a:noFill/>
        </p:spPr>
      </p:pic>
      <p:pic>
        <p:nvPicPr>
          <p:cNvPr id="33822" name="Picture 30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981075"/>
            <a:ext cx="600075" cy="523875"/>
          </a:xfrm>
          <a:prstGeom prst="rect">
            <a:avLst/>
          </a:prstGeom>
          <a:noFill/>
        </p:spPr>
      </p:pic>
      <p:sp>
        <p:nvSpPr>
          <p:cNvPr id="33824" name="Rectangle 32"/>
          <p:cNvSpPr>
            <a:spLocks noChangeArrowheads="1"/>
          </p:cNvSpPr>
          <p:nvPr/>
        </p:nvSpPr>
        <p:spPr bwMode="auto">
          <a:xfrm>
            <a:off x="0" y="0"/>
            <a:ext cx="684803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>
    <p:checker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ستطيل 4"/>
          <p:cNvSpPr/>
          <p:nvPr/>
        </p:nvSpPr>
        <p:spPr>
          <a:xfrm>
            <a:off x="0" y="990600"/>
            <a:ext cx="8153400" cy="762000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85000"/>
                  <a:shade val="30000"/>
                  <a:satMod val="115000"/>
                </a:schemeClr>
              </a:gs>
              <a:gs pos="50000">
                <a:schemeClr val="bg1">
                  <a:lumMod val="85000"/>
                  <a:shade val="67500"/>
                  <a:satMod val="115000"/>
                </a:schemeClr>
              </a:gs>
              <a:gs pos="100000">
                <a:schemeClr val="bg1">
                  <a:lumMod val="85000"/>
                  <a:shade val="100000"/>
                  <a:satMod val="11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005839"/>
            <a:ext cx="7239000" cy="4846320"/>
          </a:xfrm>
        </p:spPr>
        <p:txBody>
          <a:bodyPr/>
          <a:lstStyle/>
          <a:p>
            <a:pPr marL="0" indent="0">
              <a:buNone/>
            </a:pPr>
            <a:r>
              <a:rPr lang="ar-SA" dirty="0" smtClean="0"/>
              <a:t>                          </a:t>
            </a:r>
            <a:r>
              <a:rPr lang="en-US" sz="3200" b="1" dirty="0" smtClean="0"/>
              <a:t>DC Motor</a:t>
            </a:r>
            <a:endParaRPr lang="ar-SA" sz="3200" b="1" dirty="0" smtClean="0">
              <a:solidFill>
                <a:schemeClr val="tx2"/>
              </a:solidFill>
            </a:endParaRPr>
          </a:p>
          <a:p>
            <a:pPr marL="0" indent="0">
              <a:buNone/>
            </a:pPr>
            <a:endParaRPr lang="ar-SA" dirty="0" smtClean="0">
              <a:solidFill>
                <a:schemeClr val="tx2"/>
              </a:solidFill>
            </a:endParaRPr>
          </a:p>
        </p:txBody>
      </p:sp>
      <p:sp>
        <p:nvSpPr>
          <p:cNvPr id="6" name="نجمة ذات 5 نقاط 5"/>
          <p:cNvSpPr/>
          <p:nvPr/>
        </p:nvSpPr>
        <p:spPr>
          <a:xfrm>
            <a:off x="2857488" y="1142984"/>
            <a:ext cx="214314" cy="285752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0" name="مربع نص 9"/>
          <p:cNvSpPr txBox="1"/>
          <p:nvPr/>
        </p:nvSpPr>
        <p:spPr>
          <a:xfrm>
            <a:off x="714348" y="2643182"/>
            <a:ext cx="678661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1">
                    <a:lumMod val="50000"/>
                  </a:schemeClr>
                </a:solidFill>
              </a:rPr>
              <a:t>A DC motor is any of a class of electrical machines that converts direct current electrical power into mechanical power</a:t>
            </a:r>
            <a:endParaRPr lang="en-US" b="1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239414561"/>
      </p:ext>
    </p:extLst>
  </p:cSld>
  <p:clrMapOvr>
    <a:masterClrMapping/>
  </p:clrMapOvr>
  <p:transition spd="slow"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1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وافر">
  <a:themeElements>
    <a:clrScheme name="تدفق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وافر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وافر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3753</TotalTime>
  <Words>399</Words>
  <Application>Microsoft Office PowerPoint</Application>
  <PresentationFormat>On-screen Show (4:3)</PresentationFormat>
  <Paragraphs>97</Paragraphs>
  <Slides>20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وافر</vt:lpstr>
      <vt:lpstr>Slide 1</vt:lpstr>
      <vt:lpstr>Outline…</vt:lpstr>
      <vt:lpstr>INTRODUCTION </vt:lpstr>
      <vt:lpstr>    OBJECTIVES </vt:lpstr>
      <vt:lpstr>  mECHANICAL &amp; eLECTRICAL  cOMPONENTS</vt:lpstr>
      <vt:lpstr>Slide 6</vt:lpstr>
      <vt:lpstr>Slide 7</vt:lpstr>
      <vt:lpstr>calculating speed  of conveyor</vt:lpstr>
      <vt:lpstr>Slide 9</vt:lpstr>
      <vt:lpstr>Slide 10</vt:lpstr>
      <vt:lpstr>Slide 11</vt:lpstr>
      <vt:lpstr>CONTROL SYSTEM </vt:lpstr>
      <vt:lpstr>Slide 13</vt:lpstr>
      <vt:lpstr>Slide 14</vt:lpstr>
      <vt:lpstr>Slide 15</vt:lpstr>
      <vt:lpstr>Slide 16</vt:lpstr>
      <vt:lpstr>Slide 17</vt:lpstr>
      <vt:lpstr>Future work</vt:lpstr>
      <vt:lpstr>Slide 19</vt:lpstr>
      <vt:lpstr>Slide 20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عرض تقديمي في PowerPoint</dc:title>
  <dc:creator>Yasmeenaa</dc:creator>
  <cp:lastModifiedBy>User</cp:lastModifiedBy>
  <cp:revision>170</cp:revision>
  <dcterms:created xsi:type="dcterms:W3CDTF">2013-12-09T02:17:40Z</dcterms:created>
  <dcterms:modified xsi:type="dcterms:W3CDTF">2015-05-28T06:09:06Z</dcterms:modified>
</cp:coreProperties>
</file>