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9" r:id="rId3"/>
    <p:sldId id="313" r:id="rId4"/>
    <p:sldId id="258" r:id="rId5"/>
    <p:sldId id="314" r:id="rId6"/>
    <p:sldId id="315" r:id="rId7"/>
    <p:sldId id="260" r:id="rId8"/>
    <p:sldId id="261" r:id="rId9"/>
    <p:sldId id="278" r:id="rId10"/>
    <p:sldId id="279" r:id="rId11"/>
    <p:sldId id="280" r:id="rId12"/>
    <p:sldId id="281" r:id="rId13"/>
    <p:sldId id="282" r:id="rId14"/>
    <p:sldId id="283" r:id="rId15"/>
    <p:sldId id="284" r:id="rId16"/>
    <p:sldId id="285" r:id="rId17"/>
    <p:sldId id="289" r:id="rId18"/>
    <p:sldId id="286" r:id="rId19"/>
    <p:sldId id="287" r:id="rId20"/>
    <p:sldId id="288" r:id="rId21"/>
    <p:sldId id="290" r:id="rId22"/>
    <p:sldId id="318" r:id="rId23"/>
    <p:sldId id="316" r:id="rId24"/>
    <p:sldId id="317" r:id="rId25"/>
    <p:sldId id="299" r:id="rId26"/>
    <p:sldId id="300" r:id="rId27"/>
    <p:sldId id="301" r:id="rId28"/>
    <p:sldId id="266" r:id="rId29"/>
    <p:sldId id="273" r:id="rId30"/>
    <p:sldId id="274" r:id="rId31"/>
    <p:sldId id="275" r:id="rId32"/>
    <p:sldId id="276" r:id="rId33"/>
    <p:sldId id="277" r:id="rId34"/>
    <p:sldId id="267" r:id="rId35"/>
    <p:sldId id="311" r:id="rId36"/>
    <p:sldId id="307" r:id="rId37"/>
    <p:sldId id="308" r:id="rId38"/>
    <p:sldId id="309" r:id="rId39"/>
    <p:sldId id="312" r:id="rId40"/>
    <p:sldId id="298" r:id="rId41"/>
    <p:sldId id="292" r:id="rId42"/>
    <p:sldId id="293" r:id="rId43"/>
    <p:sldId id="294" r:id="rId44"/>
    <p:sldId id="295" r:id="rId45"/>
    <p:sldId id="296" r:id="rId46"/>
    <p:sldId id="297" r:id="rId47"/>
    <p:sldId id="302" r:id="rId48"/>
    <p:sldId id="304" r:id="rId49"/>
    <p:sldId id="303" r:id="rId50"/>
    <p:sldId id="305" r:id="rId51"/>
    <p:sldId id="272" r:id="rId5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C19E236-C875-447F-BB35-F25C941E3938}">
          <p14:sldIdLst>
            <p14:sldId id="256"/>
            <p14:sldId id="259"/>
            <p14:sldId id="313"/>
            <p14:sldId id="258"/>
            <p14:sldId id="314"/>
            <p14:sldId id="315"/>
            <p14:sldId id="260"/>
            <p14:sldId id="261"/>
            <p14:sldId id="278"/>
            <p14:sldId id="279"/>
            <p14:sldId id="280"/>
            <p14:sldId id="281"/>
            <p14:sldId id="282"/>
            <p14:sldId id="283"/>
            <p14:sldId id="284"/>
            <p14:sldId id="285"/>
            <p14:sldId id="289"/>
            <p14:sldId id="286"/>
            <p14:sldId id="287"/>
            <p14:sldId id="288"/>
            <p14:sldId id="290"/>
            <p14:sldId id="318"/>
            <p14:sldId id="316"/>
            <p14:sldId id="317"/>
            <p14:sldId id="299"/>
            <p14:sldId id="300"/>
            <p14:sldId id="301"/>
            <p14:sldId id="266"/>
            <p14:sldId id="273"/>
            <p14:sldId id="274"/>
            <p14:sldId id="275"/>
            <p14:sldId id="276"/>
            <p14:sldId id="277"/>
            <p14:sldId id="267"/>
            <p14:sldId id="311"/>
            <p14:sldId id="307"/>
            <p14:sldId id="308"/>
            <p14:sldId id="309"/>
            <p14:sldId id="312"/>
            <p14:sldId id="298"/>
            <p14:sldId id="292"/>
            <p14:sldId id="293"/>
            <p14:sldId id="294"/>
            <p14:sldId id="295"/>
            <p14:sldId id="296"/>
            <p14:sldId id="297"/>
            <p14:sldId id="302"/>
            <p14:sldId id="304"/>
            <p14:sldId id="303"/>
            <p14:sldId id="305"/>
            <p14:sldId id="27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426" autoAdjust="0"/>
    <p:restoredTop sz="94660"/>
  </p:normalViewPr>
  <p:slideViewPr>
    <p:cSldViewPr snapToGrid="0">
      <p:cViewPr varScale="1">
        <p:scale>
          <a:sx n="69" d="100"/>
          <a:sy n="69" d="100"/>
        </p:scale>
        <p:origin x="66" y="18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1E700B27-DE4C-4B9E-BB11-B9027034A00F}" type="datetimeFigureOut">
              <a:rPr lang="en-US" dirty="0"/>
              <a:pPr/>
              <a:t>12/22/2016</a:t>
            </a:fld>
            <a:endParaRPr lang="en-US" dirty="0"/>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r>
              <a:rPr lang="en-US" dirty="0"/>
              <a:t>
              </a:t>
            </a: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0F4739-9812-4A9F-890D-2AD6BA5F6EE8}" type="datetimeFigureOut">
              <a:rPr lang="en-US" dirty="0"/>
              <a:t>12/22/2016</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845AC5-A3F8-44AA-BA8F-596CDCC976D3}" type="datetimeFigureOut">
              <a:rPr lang="en-US" dirty="0"/>
              <a:t>12/22/2016</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73B183-A821-4095-A363-9EC968635539}" type="datetimeFigureOut">
              <a:rPr lang="en-US" dirty="0"/>
              <a:t>12/22/2016</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4D01B4-0AA5-45E6-B2E6-5FA4078AEBCF}" type="datetimeFigureOut">
              <a:rPr lang="en-US" dirty="0"/>
              <a:t>12/22/2016</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147335C-0450-40D7-8612-B3203BED4F28}" type="datetimeFigureOut">
              <a:rPr lang="en-US" dirty="0"/>
              <a:t>12/22/2016</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D246A105-2A1C-4284-B4EA-07CF89B1A393}" type="datetimeFigureOut">
              <a:rPr lang="en-US" dirty="0"/>
              <a:t>12/22/2016</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DBE609-F3F2-45E6-BD6A-E03A8C86C1AE}" type="datetimeFigureOut">
              <a:rPr lang="en-US" dirty="0"/>
              <a:t>12/22/2016</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24AD68-089C-4467-A8F3-EA2BBCA6B44E}" type="datetimeFigureOut">
              <a:rPr lang="en-US" dirty="0"/>
              <a:t>12/22/2016</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C51FCE-E4BB-4680-8E50-3C0E348D2609}" type="datetimeFigureOut">
              <a:rPr lang="en-US" dirty="0"/>
              <a:t>12/22/2016</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AA073D-A903-47F8-8D16-77642FB0DF1F}" type="datetimeFigureOut">
              <a:rPr lang="en-US" dirty="0"/>
              <a:t>12/22/2016</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B91FA40-626B-4CA1-85D0-7A9016E395BA}" type="datetimeFigureOut">
              <a:rPr lang="en-US" dirty="0"/>
              <a:t>12/22/2016</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3F425EA-B9DC-48A7-991E-9A82573B1B21}" type="datetimeFigureOut">
              <a:rPr lang="en-US" dirty="0"/>
              <a:t>12/22/2016</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6CB97F8-6CEB-469B-AFCC-889F2A2B1D5A}" type="datetimeFigureOut">
              <a:rPr lang="en-US" dirty="0"/>
              <a:t>12/22/2016</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A9179F-009E-4FA5-B091-7EBB82A185BD}" type="datetimeFigureOut">
              <a:rPr lang="en-US" dirty="0"/>
              <a:t>12/22/2016</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665CEB-0076-4E37-B880-BCEA9784DE0A}" type="datetimeFigureOut">
              <a:rPr lang="en-US" dirty="0"/>
              <a:t>12/22/2016</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149E5E-3896-4118-99A7-7B85668F1C5E}" type="datetimeFigureOut">
              <a:rPr lang="en-US" dirty="0"/>
              <a:t>12/22/2016</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7E0D914D-B099-4142-A885-11F276715148}" type="datetimeFigureOut">
              <a:rPr lang="en-US" dirty="0"/>
              <a:t>12/22/2016</a:t>
            </a:fld>
            <a:endParaRPr lang="en-US" dirty="0"/>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r>
              <a:rPr lang="en-US" dirty="0"/>
              <a:t>
              </a:t>
            </a:r>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Wood Shaving Machine</a:t>
            </a:r>
            <a:endParaRPr lang="en-US" dirty="0"/>
          </a:p>
        </p:txBody>
      </p:sp>
      <p:sp>
        <p:nvSpPr>
          <p:cNvPr id="3" name="Subtitle 2"/>
          <p:cNvSpPr>
            <a:spLocks noGrp="1"/>
          </p:cNvSpPr>
          <p:nvPr>
            <p:ph type="subTitle" idx="1"/>
          </p:nvPr>
        </p:nvSpPr>
        <p:spPr/>
        <p:txBody>
          <a:bodyPr>
            <a:normAutofit/>
          </a:bodyPr>
          <a:lstStyle/>
          <a:p>
            <a:pPr algn="ctr"/>
            <a:r>
              <a:rPr lang="en-US" sz="3600" b="1" dirty="0" smtClean="0"/>
              <a:t>(WSM)</a:t>
            </a:r>
            <a:endParaRPr lang="en-US" sz="3600" b="1" dirty="0"/>
          </a:p>
        </p:txBody>
      </p:sp>
    </p:spTree>
    <p:extLst>
      <p:ext uri="{BB962C8B-B14F-4D97-AF65-F5344CB8AC3E}">
        <p14:creationId xmlns:p14="http://schemas.microsoft.com/office/powerpoint/2010/main" val="22918339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Blades &amp; Cutting cylinder 		</a:t>
            </a:r>
            <a:endParaRPr lang="en-US"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rot="5400000">
            <a:off x="3445963" y="2062261"/>
            <a:ext cx="4179392" cy="5098576"/>
          </a:xfrm>
          <a:prstGeom prst="rect">
            <a:avLst/>
          </a:prstGeom>
        </p:spPr>
      </p:pic>
    </p:spTree>
    <p:extLst>
      <p:ext uri="{BB962C8B-B14F-4D97-AF65-F5344CB8AC3E}">
        <p14:creationId xmlns:p14="http://schemas.microsoft.com/office/powerpoint/2010/main" val="13222897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Force Analysis</a:t>
            </a:r>
            <a:endParaRPr lang="en-US" dirty="0"/>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3785245307"/>
                  </p:ext>
                </p:extLst>
              </p:nvPr>
            </p:nvGraphicFramePr>
            <p:xfrm>
              <a:off x="1405719" y="2565781"/>
              <a:ext cx="8734568" cy="3357347"/>
            </p:xfrm>
            <a:graphic>
              <a:graphicData uri="http://schemas.openxmlformats.org/drawingml/2006/table">
                <a:tbl>
                  <a:tblPr firstRow="1" firstCol="1" bandRow="1">
                    <a:tableStyleId>{69CF1AB2-1976-4502-BF36-3FF5EA218861}</a:tableStyleId>
                  </a:tblPr>
                  <a:tblGrid>
                    <a:gridCol w="3946030"/>
                    <a:gridCol w="4788538"/>
                  </a:tblGrid>
                  <a:tr h="661718">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dirty="0">
                              <a:effectLst/>
                            </a:rPr>
                            <a:t>Rake angle (α) = 19⁰.</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dirty="0">
                              <a:effectLst/>
                            </a:rPr>
                            <a:t>Chip thickness (</a:t>
                          </a:r>
                          <a14:m>
                            <m:oMath xmlns:m="http://schemas.openxmlformats.org/officeDocument/2006/math">
                              <m:sSub>
                                <m:sSubPr>
                                  <m:ctrlPr>
                                    <a:rPr lang="en-US" sz="1400" i="1">
                                      <a:effectLst/>
                                      <a:latin typeface="Cambria Math" panose="02040503050406030204" pitchFamily="18" charset="0"/>
                                    </a:rPr>
                                  </m:ctrlPr>
                                </m:sSubPr>
                                <m:e>
                                  <m:r>
                                    <a:rPr lang="en-US" sz="1400">
                                      <a:effectLst/>
                                      <a:latin typeface="Cambria Math" panose="02040503050406030204" pitchFamily="18" charset="0"/>
                                    </a:rPr>
                                    <m:t>𝑡</m:t>
                                  </m:r>
                                </m:e>
                                <m:sub>
                                  <m:r>
                                    <a:rPr lang="en-US" sz="1400">
                                      <a:effectLst/>
                                      <a:latin typeface="Cambria Math" panose="02040503050406030204" pitchFamily="18" charset="0"/>
                                    </a:rPr>
                                    <m:t>𝑐</m:t>
                                  </m:r>
                                </m:sub>
                              </m:sSub>
                            </m:oMath>
                          </a14:m>
                          <a:r>
                            <a:rPr lang="en-US" sz="1400" dirty="0">
                              <a:effectLst/>
                            </a:rPr>
                            <a:t>) = 1.5 mm.</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r h="661718">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dirty="0">
                              <a:effectLst/>
                            </a:rPr>
                            <a:t>Rotating speed n= 2850 rpm.</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dirty="0">
                              <a:effectLst/>
                            </a:rPr>
                            <a:t>Depth of cut (d) = 3 mm.</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r h="1372193">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dirty="0">
                              <a:effectLst/>
                            </a:rPr>
                            <a:t>cutting shaft diameter (D) = 9.6 cm.</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a:effectLst/>
                            </a:rPr>
                            <a:t>Specific energy of wood=0.0131 W.Sec/</a:t>
                          </a:r>
                          <a14:m>
                            <m:oMath xmlns:m="http://schemas.openxmlformats.org/officeDocument/2006/math">
                              <m:r>
                                <a:rPr lang="en-US" sz="1400">
                                  <a:effectLst/>
                                  <a:latin typeface="Cambria Math" panose="02040503050406030204" pitchFamily="18" charset="0"/>
                                </a:rPr>
                                <m:t> </m:t>
                              </m:r>
                              <m:r>
                                <m:rPr>
                                  <m:sty m:val="p"/>
                                </m:rPr>
                                <a:rPr lang="en-US" sz="1400">
                                  <a:effectLst/>
                                  <a:latin typeface="Cambria Math" panose="02040503050406030204" pitchFamily="18" charset="0"/>
                                </a:rPr>
                                <m:t>m</m:t>
                              </m:r>
                              <m:sSup>
                                <m:sSupPr>
                                  <m:ctrlPr>
                                    <a:rPr lang="en-US" sz="1400" i="1">
                                      <a:effectLst/>
                                      <a:latin typeface="Cambria Math" panose="02040503050406030204" pitchFamily="18" charset="0"/>
                                    </a:rPr>
                                  </m:ctrlPr>
                                </m:sSupPr>
                                <m:e>
                                  <m:r>
                                    <m:rPr>
                                      <m:sty m:val="p"/>
                                    </m:rPr>
                                    <a:rPr lang="en-US" sz="1400">
                                      <a:effectLst/>
                                      <a:latin typeface="Cambria Math" panose="02040503050406030204" pitchFamily="18" charset="0"/>
                                    </a:rPr>
                                    <m:t>m</m:t>
                                  </m:r>
                                </m:e>
                                <m:sup>
                                  <m:r>
                                    <a:rPr lang="en-US" sz="1400">
                                      <a:effectLst/>
                                      <a:latin typeface="Cambria Math" panose="02040503050406030204" pitchFamily="18" charset="0"/>
                                    </a:rPr>
                                    <m:t>3</m:t>
                                  </m:r>
                                </m:sup>
                              </m:sSup>
                            </m:oMath>
                          </a14:m>
                          <a:r>
                            <a:rPr lang="en-US" sz="1400">
                              <a:effectLst/>
                            </a:rPr>
                            <a:t>.</a:t>
                          </a:r>
                          <a:endParaRPr lang="en-US" sz="11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r h="661718">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dirty="0">
                              <a:effectLst/>
                            </a:rPr>
                            <a:t>Width of work piece = 82 cm.</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dirty="0">
                              <a:effectLst/>
                            </a:rPr>
                            <a:t>Friction coefficient of the wood (µ) = 0.45.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3785245307"/>
                  </p:ext>
                </p:extLst>
              </p:nvPr>
            </p:nvGraphicFramePr>
            <p:xfrm>
              <a:off x="1405719" y="2565781"/>
              <a:ext cx="8734568" cy="3357347"/>
            </p:xfrm>
            <a:graphic>
              <a:graphicData uri="http://schemas.openxmlformats.org/drawingml/2006/table">
                <a:tbl>
                  <a:tblPr firstRow="1" firstCol="1" bandRow="1">
                    <a:tableStyleId>{69CF1AB2-1976-4502-BF36-3FF5EA218861}</a:tableStyleId>
                  </a:tblPr>
                  <a:tblGrid>
                    <a:gridCol w="3946030"/>
                    <a:gridCol w="4788538"/>
                  </a:tblGrid>
                  <a:tr h="661718">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dirty="0">
                              <a:effectLst/>
                            </a:rPr>
                            <a:t>Rake angle (α) = 19⁰.</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endParaRPr lang="en-US"/>
                        </a:p>
                      </a:txBody>
                      <a:tcPr marL="68580" marR="68580" marT="0" marB="0" anchor="ctr">
                        <a:blipFill rotWithShape="0">
                          <a:blip r:embed="rId2"/>
                          <a:stretch>
                            <a:fillRect l="-82570" t="-917" r="-254" b="-408257"/>
                          </a:stretch>
                        </a:blipFill>
                      </a:tcPr>
                    </a:tc>
                  </a:tr>
                  <a:tr h="661718">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dirty="0">
                              <a:effectLst/>
                            </a:rPr>
                            <a:t>Rotating speed n= 2850 rpm.</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dirty="0">
                              <a:effectLst/>
                            </a:rPr>
                            <a:t>Depth of cut (d) = 3 mm.</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r h="1372193">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dirty="0">
                              <a:effectLst/>
                            </a:rPr>
                            <a:t>cutting shaft diameter (D) = 9.6 cm.</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endParaRPr lang="en-US"/>
                        </a:p>
                      </a:txBody>
                      <a:tcPr marL="68580" marR="68580" marT="0" marB="0" anchor="ctr">
                        <a:blipFill rotWithShape="0">
                          <a:blip r:embed="rId2"/>
                          <a:stretch>
                            <a:fillRect l="-82570" t="-97333" r="-254" b="-49333"/>
                          </a:stretch>
                        </a:blipFill>
                      </a:tcPr>
                    </a:tc>
                  </a:tr>
                  <a:tr h="661718">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dirty="0">
                              <a:effectLst/>
                            </a:rPr>
                            <a:t>Width of work piece = 82 cm.</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dirty="0">
                              <a:effectLst/>
                            </a:rPr>
                            <a:t>Friction coefficient of the wood (µ) = 0.45.</a:t>
                          </a:r>
                          <a:endParaRPr lang="en-US" sz="11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bl>
              </a:graphicData>
            </a:graphic>
          </p:graphicFrame>
        </mc:Fallback>
      </mc:AlternateContent>
      <p:sp>
        <p:nvSpPr>
          <p:cNvPr id="5" name="Rectangle 1"/>
          <p:cNvSpPr>
            <a:spLocks noChangeArrowheads="1"/>
          </p:cNvSpPr>
          <p:nvPr/>
        </p:nvSpPr>
        <p:spPr bwMode="auto">
          <a:xfrm>
            <a:off x="2870200" y="3462436"/>
            <a:ext cx="27924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02750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Force Analysis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54955" y="2603500"/>
                <a:ext cx="8761412" cy="4093514"/>
              </a:xfrm>
            </p:spPr>
            <p:txBody>
              <a:bodyPr>
                <a:normAutofit fontScale="92500" lnSpcReduction="20000"/>
              </a:bodyPr>
              <a:lstStyle/>
              <a:p>
                <a:pPr marL="0" indent="0">
                  <a:buNone/>
                </a:pPr>
                <a:r>
                  <a:rPr lang="en-US" sz="1800" dirty="0" smtClean="0">
                    <a:sym typeface="Wingdings" panose="05000000000000000000" pitchFamily="2" charset="2"/>
                  </a:rPr>
                  <a:t> </a:t>
                </a:r>
                <a:r>
                  <a:rPr lang="en-US" sz="1800" b="1" dirty="0"/>
                  <a:t>Angel analysis</a:t>
                </a:r>
                <a:r>
                  <a:rPr lang="en-US" sz="1800" b="1" dirty="0" smtClean="0"/>
                  <a:t>:</a:t>
                </a:r>
                <a:endParaRPr lang="en-US" sz="1800" dirty="0" smtClean="0"/>
              </a:p>
              <a:p>
                <a:r>
                  <a:rPr lang="en-US" sz="1800" dirty="0" smtClean="0"/>
                  <a:t>Cutting ratio</a:t>
                </a:r>
                <a:r>
                  <a:rPr lang="en-US" sz="1800" dirty="0"/>
                  <a:t>:  r</a:t>
                </a:r>
                <a14:m>
                  <m:oMath xmlns:m="http://schemas.openxmlformats.org/officeDocument/2006/math">
                    <m:r>
                      <a:rPr lang="en-US" sz="1800" i="1">
                        <a:latin typeface="Cambria Math" panose="02040503050406030204" pitchFamily="18" charset="0"/>
                      </a:rPr>
                      <m:t> </m:t>
                    </m:r>
                    <m:r>
                      <a:rPr lang="en-US" sz="1800">
                        <a:latin typeface="Cambria Math" panose="02040503050406030204" pitchFamily="18" charset="0"/>
                      </a:rPr>
                      <m:t>=</m:t>
                    </m:r>
                    <m:f>
                      <m:fPr>
                        <m:ctrlPr>
                          <a:rPr lang="en-US" sz="1800" i="1">
                            <a:latin typeface="Cambria Math" panose="02040503050406030204" pitchFamily="18" charset="0"/>
                          </a:rPr>
                        </m:ctrlPr>
                      </m:fPr>
                      <m:num>
                        <m:r>
                          <m:rPr>
                            <m:sty m:val="p"/>
                          </m:rPr>
                          <a:rPr lang="en-US" sz="1800">
                            <a:latin typeface="Cambria Math" panose="02040503050406030204" pitchFamily="18" charset="0"/>
                          </a:rPr>
                          <m:t>tc</m:t>
                        </m:r>
                      </m:num>
                      <m:den>
                        <m:r>
                          <m:rPr>
                            <m:sty m:val="p"/>
                          </m:rPr>
                          <a:rPr lang="en-US" sz="1800">
                            <a:latin typeface="Cambria Math" panose="02040503050406030204" pitchFamily="18" charset="0"/>
                          </a:rPr>
                          <m:t>t</m:t>
                        </m:r>
                        <m:r>
                          <a:rPr lang="en-US" sz="1800">
                            <a:latin typeface="Cambria Math" panose="02040503050406030204" pitchFamily="18" charset="0"/>
                          </a:rPr>
                          <m:t>0</m:t>
                        </m:r>
                      </m:den>
                    </m:f>
                    <m:r>
                      <a:rPr lang="en-US" sz="1800">
                        <a:latin typeface="Cambria Math" panose="02040503050406030204" pitchFamily="18" charset="0"/>
                      </a:rPr>
                      <m:t>= </m:t>
                    </m:r>
                    <m:r>
                      <a:rPr lang="en-US" sz="1800">
                        <a:latin typeface="Cambria Math" panose="02040503050406030204" pitchFamily="18" charset="0"/>
                      </a:rPr>
                      <m:t>0</m:t>
                    </m:r>
                    <m:r>
                      <a:rPr lang="en-US" sz="1800">
                        <a:latin typeface="Cambria Math" panose="02040503050406030204" pitchFamily="18" charset="0"/>
                      </a:rPr>
                      <m:t>.</m:t>
                    </m:r>
                    <m:r>
                      <a:rPr lang="en-US" sz="1800">
                        <a:latin typeface="Cambria Math" panose="02040503050406030204" pitchFamily="18" charset="0"/>
                      </a:rPr>
                      <m:t>5</m:t>
                    </m:r>
                  </m:oMath>
                </a14:m>
                <a:r>
                  <a:rPr lang="en-US" sz="1800" dirty="0"/>
                  <a:t> </a:t>
                </a:r>
                <a:endParaRPr lang="en-US" sz="1800" dirty="0" smtClean="0"/>
              </a:p>
              <a:p>
                <a:r>
                  <a:rPr lang="en-US" sz="1800" dirty="0"/>
                  <a:t>Friction angle</a:t>
                </a:r>
                <a14:m>
                  <m:oMath xmlns:m="http://schemas.openxmlformats.org/officeDocument/2006/math">
                    <m:r>
                      <m:rPr>
                        <m:sty m:val="p"/>
                      </m:rPr>
                      <a:rPr lang="en-US" sz="1800">
                        <a:latin typeface="Cambria Math" panose="02040503050406030204" pitchFamily="18" charset="0"/>
                      </a:rPr>
                      <m:t>β</m:t>
                    </m:r>
                    <m:r>
                      <a:rPr lang="en-US" sz="1800">
                        <a:latin typeface="Cambria Math" panose="02040503050406030204" pitchFamily="18" charset="0"/>
                      </a:rPr>
                      <m:t> = </m:t>
                    </m:r>
                    <m:func>
                      <m:funcPr>
                        <m:ctrlPr>
                          <a:rPr lang="en-US" sz="1800" i="1">
                            <a:latin typeface="Cambria Math" panose="02040503050406030204" pitchFamily="18" charset="0"/>
                          </a:rPr>
                        </m:ctrlPr>
                      </m:funcPr>
                      <m:fName>
                        <m:sSup>
                          <m:sSupPr>
                            <m:ctrlPr>
                              <a:rPr lang="en-US" sz="1800" i="1">
                                <a:latin typeface="Cambria Math" panose="02040503050406030204" pitchFamily="18" charset="0"/>
                              </a:rPr>
                            </m:ctrlPr>
                          </m:sSupPr>
                          <m:e>
                            <m:r>
                              <m:rPr>
                                <m:sty m:val="p"/>
                              </m:rPr>
                              <a:rPr lang="en-US" sz="1800">
                                <a:latin typeface="Cambria Math" panose="02040503050406030204" pitchFamily="18" charset="0"/>
                              </a:rPr>
                              <m:t>tan</m:t>
                            </m:r>
                          </m:e>
                          <m:sup>
                            <m:r>
                              <a:rPr lang="en-US" sz="1800" i="1">
                                <a:latin typeface="Cambria Math" panose="02040503050406030204" pitchFamily="18" charset="0"/>
                              </a:rPr>
                              <m:t>−</m:t>
                            </m:r>
                            <m:r>
                              <a:rPr lang="en-US" sz="1800">
                                <a:latin typeface="Cambria Math" panose="02040503050406030204" pitchFamily="18" charset="0"/>
                              </a:rPr>
                              <m:t>1</m:t>
                            </m:r>
                          </m:sup>
                        </m:sSup>
                      </m:fName>
                      <m:e>
                        <m:r>
                          <a:rPr lang="en-US" sz="1800">
                            <a:latin typeface="Cambria Math" panose="02040503050406030204" pitchFamily="18" charset="0"/>
                          </a:rPr>
                          <m:t>µ</m:t>
                        </m:r>
                      </m:e>
                    </m:func>
                    <m:r>
                      <a:rPr lang="en-US" sz="1800" b="0" i="0" smtClean="0">
                        <a:latin typeface="Cambria Math" panose="02040503050406030204" pitchFamily="18" charset="0"/>
                      </a:rPr>
                      <m:t>=</m:t>
                    </m:r>
                    <m:r>
                      <a:rPr lang="en-US" sz="1800">
                        <a:latin typeface="Cambria Math" panose="02040503050406030204" pitchFamily="18" charset="0"/>
                      </a:rPr>
                      <m:t>24</m:t>
                    </m:r>
                    <m:r>
                      <a:rPr lang="en-US" sz="1800">
                        <a:latin typeface="Cambria Math" panose="02040503050406030204" pitchFamily="18" charset="0"/>
                      </a:rPr>
                      <m:t>.</m:t>
                    </m:r>
                    <m:r>
                      <a:rPr lang="en-US" sz="1800">
                        <a:latin typeface="Cambria Math" panose="02040503050406030204" pitchFamily="18" charset="0"/>
                      </a:rPr>
                      <m:t>22</m:t>
                    </m:r>
                    <m:r>
                      <a:rPr lang="en-US" sz="1800">
                        <a:latin typeface="Cambria Math" panose="02040503050406030204" pitchFamily="18" charset="0"/>
                      </a:rPr>
                      <m:t>⁰</m:t>
                    </m:r>
                  </m:oMath>
                </a14:m>
                <a:r>
                  <a:rPr lang="en-US" sz="1800" dirty="0" smtClean="0"/>
                  <a:t> </a:t>
                </a:r>
              </a:p>
              <a:p>
                <a:r>
                  <a:rPr lang="en-US" sz="1800" dirty="0"/>
                  <a:t>Shear angle </a:t>
                </a:r>
                <a14:m>
                  <m:oMath xmlns:m="http://schemas.openxmlformats.org/officeDocument/2006/math">
                    <m:r>
                      <a:rPr lang="en-US" sz="1800">
                        <a:latin typeface="Cambria Math" panose="02040503050406030204" pitchFamily="18" charset="0"/>
                      </a:rPr>
                      <m:t>ɸ = </m:t>
                    </m:r>
                    <m:r>
                      <a:rPr lang="en-US" sz="1800">
                        <a:latin typeface="Cambria Math" panose="02040503050406030204" pitchFamily="18" charset="0"/>
                      </a:rPr>
                      <m:t>45</m:t>
                    </m:r>
                    <m:r>
                      <a:rPr lang="en-US" sz="1800">
                        <a:latin typeface="Cambria Math" panose="02040503050406030204" pitchFamily="18" charset="0"/>
                      </a:rPr>
                      <m:t> + </m:t>
                    </m:r>
                    <m:r>
                      <m:rPr>
                        <m:sty m:val="p"/>
                      </m:rPr>
                      <a:rPr lang="en-US" sz="1800">
                        <a:latin typeface="Cambria Math" panose="02040503050406030204" pitchFamily="18" charset="0"/>
                      </a:rPr>
                      <m:t>α</m:t>
                    </m:r>
                    <m:r>
                      <a:rPr lang="en-US" sz="1800">
                        <a:latin typeface="Cambria Math" panose="02040503050406030204" pitchFamily="18" charset="0"/>
                      </a:rPr>
                      <m:t> – </m:t>
                    </m:r>
                    <m:r>
                      <m:rPr>
                        <m:sty m:val="p"/>
                      </m:rPr>
                      <a:rPr lang="en-US" sz="1800">
                        <a:latin typeface="Cambria Math" panose="02040503050406030204" pitchFamily="18" charset="0"/>
                      </a:rPr>
                      <m:t>β</m:t>
                    </m:r>
                  </m:oMath>
                </a14:m>
                <a:r>
                  <a:rPr lang="en-US" sz="1800" dirty="0" smtClean="0"/>
                  <a:t> = 39.77 </a:t>
                </a:r>
                <a14:m>
                  <m:oMath xmlns:m="http://schemas.openxmlformats.org/officeDocument/2006/math">
                    <m:r>
                      <a:rPr lang="en-US" sz="1800">
                        <a:latin typeface="Cambria Math" panose="02040503050406030204" pitchFamily="18" charset="0"/>
                      </a:rPr>
                      <m:t>⁰</m:t>
                    </m:r>
                  </m:oMath>
                </a14:m>
                <a:endParaRPr lang="en-US" sz="1800" dirty="0" smtClean="0"/>
              </a:p>
              <a:p>
                <a:pPr>
                  <a:buFont typeface="Wingdings" panose="05000000000000000000" pitchFamily="2" charset="2"/>
                  <a:buChar char="à"/>
                </a:pPr>
                <a:r>
                  <a:rPr lang="en-US" sz="1800" dirty="0" smtClean="0">
                    <a:sym typeface="Wingdings" panose="05000000000000000000" pitchFamily="2" charset="2"/>
                  </a:rPr>
                  <a:t>Velocity analysis :</a:t>
                </a:r>
              </a:p>
              <a:p>
                <a:r>
                  <a:rPr lang="en-US" sz="1800" dirty="0"/>
                  <a:t>Angular velocity  </a:t>
                </a:r>
                <a14:m>
                  <m:oMath xmlns:m="http://schemas.openxmlformats.org/officeDocument/2006/math">
                    <m:r>
                      <m:rPr>
                        <m:sty m:val="p"/>
                      </m:rPr>
                      <a:rPr lang="en-US" sz="1800">
                        <a:latin typeface="Cambria Math" panose="02040503050406030204" pitchFamily="18" charset="0"/>
                      </a:rPr>
                      <m:t>ω</m:t>
                    </m:r>
                    <m:r>
                      <a:rPr lang="en-US" sz="1800">
                        <a:latin typeface="Cambria Math" panose="02040503050406030204" pitchFamily="18" charset="0"/>
                      </a:rPr>
                      <m:t> =</m:t>
                    </m:r>
                    <m:f>
                      <m:fPr>
                        <m:ctrlPr>
                          <a:rPr lang="en-US" sz="1800" i="1">
                            <a:latin typeface="Cambria Math" panose="02040503050406030204" pitchFamily="18" charset="0"/>
                          </a:rPr>
                        </m:ctrlPr>
                      </m:fPr>
                      <m:num>
                        <m:r>
                          <m:rPr>
                            <m:sty m:val="p"/>
                          </m:rPr>
                          <a:rPr lang="en-US" sz="1800">
                            <a:latin typeface="Cambria Math" panose="02040503050406030204" pitchFamily="18" charset="0"/>
                          </a:rPr>
                          <m:t>n</m:t>
                        </m:r>
                        <m:r>
                          <a:rPr lang="en-US" sz="1800" i="1">
                            <a:latin typeface="Cambria Math" panose="02040503050406030204" pitchFamily="18" charset="0"/>
                          </a:rPr>
                          <m:t>∗</m:t>
                        </m:r>
                        <m:r>
                          <a:rPr lang="en-US" sz="1800">
                            <a:latin typeface="Cambria Math" panose="02040503050406030204" pitchFamily="18" charset="0"/>
                          </a:rPr>
                          <m:t>2</m:t>
                        </m:r>
                        <m:r>
                          <a:rPr lang="en-US" sz="1800">
                            <a:latin typeface="Cambria Math" panose="02040503050406030204" pitchFamily="18" charset="0"/>
                          </a:rPr>
                          <m:t>Ԥ</m:t>
                        </m:r>
                      </m:num>
                      <m:den>
                        <m:r>
                          <a:rPr lang="en-US" sz="1800">
                            <a:latin typeface="Cambria Math" panose="02040503050406030204" pitchFamily="18" charset="0"/>
                          </a:rPr>
                          <m:t>60</m:t>
                        </m:r>
                      </m:den>
                    </m:f>
                  </m:oMath>
                </a14:m>
                <a:r>
                  <a:rPr lang="en-US" sz="1800" dirty="0" smtClean="0"/>
                  <a:t> = </a:t>
                </a:r>
                <a14:m>
                  <m:oMath xmlns:m="http://schemas.openxmlformats.org/officeDocument/2006/math">
                    <m:r>
                      <a:rPr lang="en-US" sz="1800">
                        <a:latin typeface="Cambria Math" panose="02040503050406030204" pitchFamily="18" charset="0"/>
                      </a:rPr>
                      <m:t>298</m:t>
                    </m:r>
                    <m:r>
                      <a:rPr lang="en-US" sz="1800">
                        <a:latin typeface="Cambria Math" panose="02040503050406030204" pitchFamily="18" charset="0"/>
                      </a:rPr>
                      <m:t>.</m:t>
                    </m:r>
                    <m:r>
                      <a:rPr lang="en-US" sz="1800">
                        <a:latin typeface="Cambria Math" panose="02040503050406030204" pitchFamily="18" charset="0"/>
                      </a:rPr>
                      <m:t>45</m:t>
                    </m:r>
                    <m:r>
                      <a:rPr lang="en-US" sz="1800">
                        <a:latin typeface="Cambria Math" panose="02040503050406030204" pitchFamily="18" charset="0"/>
                      </a:rPr>
                      <m:t> </m:t>
                    </m:r>
                    <m:r>
                      <m:rPr>
                        <m:sty m:val="p"/>
                      </m:rPr>
                      <a:rPr lang="en-US" sz="1800">
                        <a:latin typeface="Cambria Math" panose="02040503050406030204" pitchFamily="18" charset="0"/>
                      </a:rPr>
                      <m:t>rad</m:t>
                    </m:r>
                    <m:r>
                      <a:rPr lang="en-US" sz="1800">
                        <a:latin typeface="Cambria Math" panose="02040503050406030204" pitchFamily="18" charset="0"/>
                      </a:rPr>
                      <m:t>/</m:t>
                    </m:r>
                    <m:r>
                      <m:rPr>
                        <m:sty m:val="p"/>
                      </m:rPr>
                      <a:rPr lang="en-US" sz="1800">
                        <a:latin typeface="Cambria Math" panose="02040503050406030204" pitchFamily="18" charset="0"/>
                      </a:rPr>
                      <m:t>sec</m:t>
                    </m:r>
                  </m:oMath>
                </a14:m>
                <a:r>
                  <a:rPr lang="en-US" sz="1800" dirty="0"/>
                  <a:t> </a:t>
                </a:r>
                <a:endParaRPr lang="en-US" sz="1800" dirty="0" smtClean="0"/>
              </a:p>
              <a:p>
                <a:r>
                  <a:rPr lang="en-US" sz="1800" dirty="0"/>
                  <a:t>Cutting speed </a:t>
                </a:r>
                <a14:m>
                  <m:oMath xmlns:m="http://schemas.openxmlformats.org/officeDocument/2006/math">
                    <m:r>
                      <m:rPr>
                        <m:sty m:val="p"/>
                      </m:rPr>
                      <a:rPr lang="en-US" sz="1800">
                        <a:latin typeface="Cambria Math" panose="02040503050406030204" pitchFamily="18" charset="0"/>
                      </a:rPr>
                      <m:t>V</m:t>
                    </m:r>
                    <m:r>
                      <a:rPr lang="en-US" sz="1800">
                        <a:latin typeface="Cambria Math" panose="02040503050406030204" pitchFamily="18" charset="0"/>
                      </a:rPr>
                      <m:t>=</m:t>
                    </m:r>
                    <m:r>
                      <m:rPr>
                        <m:sty m:val="p"/>
                      </m:rPr>
                      <a:rPr lang="en-US" sz="1800">
                        <a:latin typeface="Cambria Math" panose="02040503050406030204" pitchFamily="18" charset="0"/>
                      </a:rPr>
                      <m:t>ω</m:t>
                    </m:r>
                    <m:r>
                      <a:rPr lang="en-US" sz="1800">
                        <a:latin typeface="Cambria Math" panose="02040503050406030204" pitchFamily="18" charset="0"/>
                      </a:rPr>
                      <m:t> </m:t>
                    </m:r>
                    <m:r>
                      <a:rPr lang="en-US" sz="1800" i="1">
                        <a:latin typeface="Cambria Math" panose="02040503050406030204" pitchFamily="18" charset="0"/>
                      </a:rPr>
                      <m:t>∗</m:t>
                    </m:r>
                    <m:f>
                      <m:fPr>
                        <m:ctrlPr>
                          <a:rPr lang="en-US" sz="1800" i="1">
                            <a:latin typeface="Cambria Math" panose="02040503050406030204" pitchFamily="18" charset="0"/>
                          </a:rPr>
                        </m:ctrlPr>
                      </m:fPr>
                      <m:num>
                        <m:r>
                          <m:rPr>
                            <m:sty m:val="p"/>
                          </m:rPr>
                          <a:rPr lang="en-US" sz="1800">
                            <a:latin typeface="Cambria Math" panose="02040503050406030204" pitchFamily="18" charset="0"/>
                          </a:rPr>
                          <m:t>D</m:t>
                        </m:r>
                      </m:num>
                      <m:den>
                        <m:r>
                          <a:rPr lang="en-US" sz="1800">
                            <a:latin typeface="Cambria Math" panose="02040503050406030204" pitchFamily="18" charset="0"/>
                          </a:rPr>
                          <m:t>2</m:t>
                        </m:r>
                      </m:den>
                    </m:f>
                    <m:r>
                      <a:rPr lang="en-US" sz="1800" b="0" i="0" smtClean="0">
                        <a:latin typeface="Cambria Math" panose="02040503050406030204" pitchFamily="18" charset="0"/>
                      </a:rPr>
                      <m:t>=</m:t>
                    </m:r>
                    <m:r>
                      <a:rPr lang="en-US" sz="1800">
                        <a:latin typeface="Cambria Math" panose="02040503050406030204" pitchFamily="18" charset="0"/>
                      </a:rPr>
                      <m:t>14</m:t>
                    </m:r>
                    <m:r>
                      <a:rPr lang="en-US" sz="1800">
                        <a:latin typeface="Cambria Math" panose="02040503050406030204" pitchFamily="18" charset="0"/>
                      </a:rPr>
                      <m:t>.</m:t>
                    </m:r>
                    <m:r>
                      <a:rPr lang="en-US" sz="1800">
                        <a:latin typeface="Cambria Math" panose="02040503050406030204" pitchFamily="18" charset="0"/>
                      </a:rPr>
                      <m:t>5</m:t>
                    </m:r>
                    <m:r>
                      <a:rPr lang="en-US" sz="1800" b="0" i="0" smtClean="0">
                        <a:latin typeface="Cambria Math" panose="02040503050406030204" pitchFamily="18" charset="0"/>
                      </a:rPr>
                      <m:t> </m:t>
                    </m:r>
                    <m:r>
                      <m:rPr>
                        <m:sty m:val="p"/>
                      </m:rPr>
                      <a:rPr lang="en-US" sz="1800" b="0" i="0" smtClean="0">
                        <a:latin typeface="Cambria Math" panose="02040503050406030204" pitchFamily="18" charset="0"/>
                      </a:rPr>
                      <m:t>m</m:t>
                    </m:r>
                    <m:r>
                      <a:rPr lang="en-US" sz="1800" b="0" i="0" smtClean="0">
                        <a:latin typeface="Cambria Math" panose="02040503050406030204" pitchFamily="18" charset="0"/>
                      </a:rPr>
                      <m:t>/</m:t>
                    </m:r>
                    <m:r>
                      <m:rPr>
                        <m:sty m:val="p"/>
                      </m:rPr>
                      <a:rPr lang="en-US" sz="1800" b="0" i="0" smtClean="0">
                        <a:latin typeface="Cambria Math" panose="02040503050406030204" pitchFamily="18" charset="0"/>
                      </a:rPr>
                      <m:t>s</m:t>
                    </m:r>
                  </m:oMath>
                </a14:m>
                <a:endParaRPr lang="en-US" sz="1800" dirty="0" smtClean="0"/>
              </a:p>
              <a:p>
                <a:r>
                  <a:rPr lang="en-US" sz="1800" dirty="0" smtClean="0"/>
                  <a:t>Cheap velocity </a:t>
                </a:r>
                <a14:m>
                  <m:oMath xmlns:m="http://schemas.openxmlformats.org/officeDocument/2006/math">
                    <m:r>
                      <m:rPr>
                        <m:sty m:val="p"/>
                      </m:rPr>
                      <a:rPr lang="en-US" sz="1800">
                        <a:latin typeface="Cambria Math" panose="02040503050406030204" pitchFamily="18" charset="0"/>
                      </a:rPr>
                      <m:t>Vc</m:t>
                    </m:r>
                    <m:r>
                      <a:rPr lang="en-US" sz="1800">
                        <a:latin typeface="Cambria Math" panose="02040503050406030204" pitchFamily="18" charset="0"/>
                      </a:rPr>
                      <m:t> = </m:t>
                    </m:r>
                    <m:f>
                      <m:fPr>
                        <m:ctrlPr>
                          <a:rPr lang="en-US" sz="1800" i="1">
                            <a:latin typeface="Cambria Math" panose="02040503050406030204" pitchFamily="18" charset="0"/>
                          </a:rPr>
                        </m:ctrlPr>
                      </m:fPr>
                      <m:num>
                        <m:r>
                          <m:rPr>
                            <m:sty m:val="p"/>
                          </m:rPr>
                          <a:rPr lang="en-US" sz="1800">
                            <a:latin typeface="Cambria Math" panose="02040503050406030204" pitchFamily="18" charset="0"/>
                          </a:rPr>
                          <m:t>V</m:t>
                        </m:r>
                        <m:r>
                          <a:rPr lang="en-US" sz="1800" i="1">
                            <a:latin typeface="Cambria Math" panose="02040503050406030204" pitchFamily="18" charset="0"/>
                          </a:rPr>
                          <m:t>∗</m:t>
                        </m:r>
                        <m:func>
                          <m:funcPr>
                            <m:ctrlPr>
                              <a:rPr lang="en-US" sz="1800" i="1">
                                <a:latin typeface="Cambria Math" panose="02040503050406030204" pitchFamily="18" charset="0"/>
                              </a:rPr>
                            </m:ctrlPr>
                          </m:funcPr>
                          <m:fName>
                            <m:r>
                              <m:rPr>
                                <m:sty m:val="p"/>
                              </m:rPr>
                              <a:rPr lang="en-US" sz="1800">
                                <a:latin typeface="Cambria Math" panose="02040503050406030204" pitchFamily="18" charset="0"/>
                              </a:rPr>
                              <m:t>sin</m:t>
                            </m:r>
                          </m:fName>
                          <m:e>
                            <m:r>
                              <m:rPr>
                                <m:sty m:val="p"/>
                              </m:rPr>
                              <a:rPr lang="en-US" sz="1800">
                                <a:latin typeface="Cambria Math" panose="02040503050406030204" pitchFamily="18" charset="0"/>
                              </a:rPr>
                              <m:t>α</m:t>
                            </m:r>
                          </m:e>
                        </m:func>
                      </m:num>
                      <m:den>
                        <m:func>
                          <m:funcPr>
                            <m:ctrlPr>
                              <a:rPr lang="en-US" sz="1800" i="1">
                                <a:latin typeface="Cambria Math" panose="02040503050406030204" pitchFamily="18" charset="0"/>
                              </a:rPr>
                            </m:ctrlPr>
                          </m:funcPr>
                          <m:fName>
                            <m:r>
                              <m:rPr>
                                <m:sty m:val="p"/>
                              </m:rPr>
                              <a:rPr lang="en-US" sz="1800">
                                <a:latin typeface="Cambria Math" panose="02040503050406030204" pitchFamily="18" charset="0"/>
                              </a:rPr>
                              <m:t>cos</m:t>
                            </m:r>
                          </m:fName>
                          <m:e>
                            <m:r>
                              <a:rPr lang="en-US" sz="1800">
                                <a:latin typeface="Cambria Math" panose="02040503050406030204" pitchFamily="18" charset="0"/>
                              </a:rPr>
                              <m:t>ɸ</m:t>
                            </m:r>
                            <m:r>
                              <a:rPr lang="en-US" sz="1800" i="1">
                                <a:latin typeface="Cambria Math" panose="02040503050406030204" pitchFamily="18" charset="0"/>
                              </a:rPr>
                              <m:t>−</m:t>
                            </m:r>
                            <m:r>
                              <m:rPr>
                                <m:sty m:val="p"/>
                              </m:rPr>
                              <a:rPr lang="en-US" sz="1800">
                                <a:latin typeface="Cambria Math" panose="02040503050406030204" pitchFamily="18" charset="0"/>
                              </a:rPr>
                              <m:t>α</m:t>
                            </m:r>
                          </m:e>
                        </m:func>
                      </m:den>
                    </m:f>
                  </m:oMath>
                </a14:m>
                <a:r>
                  <a:rPr lang="en-US" sz="1800" dirty="0" smtClean="0"/>
                  <a:t> = </a:t>
                </a:r>
                <a14:m>
                  <m:oMath xmlns:m="http://schemas.openxmlformats.org/officeDocument/2006/math">
                    <m:r>
                      <a:rPr lang="en-US" sz="1800">
                        <a:latin typeface="Cambria Math" panose="02040503050406030204" pitchFamily="18" charset="0"/>
                      </a:rPr>
                      <m:t>6</m:t>
                    </m:r>
                    <m:r>
                      <a:rPr lang="en-US" sz="1800">
                        <a:latin typeface="Cambria Math" panose="02040503050406030204" pitchFamily="18" charset="0"/>
                      </a:rPr>
                      <m:t>.</m:t>
                    </m:r>
                    <m:r>
                      <a:rPr lang="en-US" sz="1800">
                        <a:latin typeface="Cambria Math" panose="02040503050406030204" pitchFamily="18" charset="0"/>
                      </a:rPr>
                      <m:t>05</m:t>
                    </m:r>
                    <m:r>
                      <a:rPr lang="en-US" sz="1800">
                        <a:latin typeface="Cambria Math" panose="02040503050406030204" pitchFamily="18" charset="0"/>
                      </a:rPr>
                      <m:t> </m:t>
                    </m:r>
                    <m:r>
                      <m:rPr>
                        <m:sty m:val="p"/>
                      </m:rPr>
                      <a:rPr lang="en-US" sz="1800">
                        <a:latin typeface="Cambria Math" panose="02040503050406030204" pitchFamily="18" charset="0"/>
                      </a:rPr>
                      <m:t>m</m:t>
                    </m:r>
                    <m:r>
                      <a:rPr lang="en-US" sz="1800">
                        <a:latin typeface="Cambria Math" panose="02040503050406030204" pitchFamily="18" charset="0"/>
                      </a:rPr>
                      <m:t>/</m:t>
                    </m:r>
                    <m:r>
                      <m:rPr>
                        <m:sty m:val="p"/>
                      </m:rPr>
                      <a:rPr lang="en-US" sz="1800">
                        <a:latin typeface="Cambria Math" panose="02040503050406030204" pitchFamily="18" charset="0"/>
                      </a:rPr>
                      <m:t>sec</m:t>
                    </m:r>
                  </m:oMath>
                </a14:m>
                <a:endParaRPr lang="en-US" sz="1800" dirty="0" smtClean="0"/>
              </a:p>
              <a:p>
                <a14:m>
                  <m:oMath xmlns:m="http://schemas.openxmlformats.org/officeDocument/2006/math">
                    <m:r>
                      <m:rPr>
                        <m:sty m:val="p"/>
                      </m:rPr>
                      <a:rPr lang="en-US" sz="1800" b="0" i="0" smtClean="0">
                        <a:latin typeface="Cambria Math" panose="02040503050406030204" pitchFamily="18" charset="0"/>
                      </a:rPr>
                      <m:t>Shear</m:t>
                    </m:r>
                    <m:r>
                      <a:rPr lang="en-US" sz="1800" b="0" i="0" smtClean="0">
                        <a:latin typeface="Cambria Math" panose="02040503050406030204" pitchFamily="18" charset="0"/>
                      </a:rPr>
                      <m:t> </m:t>
                    </m:r>
                    <m:r>
                      <m:rPr>
                        <m:sty m:val="p"/>
                      </m:rPr>
                      <a:rPr lang="en-US" sz="1800" b="0" i="0" smtClean="0">
                        <a:latin typeface="Cambria Math" panose="02040503050406030204" pitchFamily="18" charset="0"/>
                      </a:rPr>
                      <m:t>velocity</m:t>
                    </m:r>
                    <m:r>
                      <a:rPr lang="en-US" sz="1800" b="0" i="0" smtClean="0">
                        <a:latin typeface="Cambria Math" panose="02040503050406030204" pitchFamily="18" charset="0"/>
                      </a:rPr>
                      <m:t> </m:t>
                    </m:r>
                    <m:r>
                      <m:rPr>
                        <m:sty m:val="p"/>
                      </m:rPr>
                      <a:rPr lang="en-US" sz="1800">
                        <a:latin typeface="Cambria Math" panose="02040503050406030204" pitchFamily="18" charset="0"/>
                      </a:rPr>
                      <m:t>Vs</m:t>
                    </m:r>
                    <m:r>
                      <a:rPr lang="en-US" sz="1800">
                        <a:latin typeface="Cambria Math" panose="02040503050406030204" pitchFamily="18" charset="0"/>
                      </a:rPr>
                      <m:t> = </m:t>
                    </m:r>
                    <m:f>
                      <m:fPr>
                        <m:ctrlPr>
                          <a:rPr lang="en-US" sz="1800" i="1">
                            <a:latin typeface="Cambria Math" panose="02040503050406030204" pitchFamily="18" charset="0"/>
                          </a:rPr>
                        </m:ctrlPr>
                      </m:fPr>
                      <m:num>
                        <m:r>
                          <m:rPr>
                            <m:sty m:val="p"/>
                          </m:rPr>
                          <a:rPr lang="en-US" sz="1800">
                            <a:latin typeface="Cambria Math" panose="02040503050406030204" pitchFamily="18" charset="0"/>
                          </a:rPr>
                          <m:t>Vc</m:t>
                        </m:r>
                        <m:r>
                          <a:rPr lang="en-US" sz="1800" i="1">
                            <a:latin typeface="Cambria Math" panose="02040503050406030204" pitchFamily="18" charset="0"/>
                          </a:rPr>
                          <m:t>∗</m:t>
                        </m:r>
                        <m:func>
                          <m:funcPr>
                            <m:ctrlPr>
                              <a:rPr lang="en-US" sz="1800" i="1">
                                <a:latin typeface="Cambria Math" panose="02040503050406030204" pitchFamily="18" charset="0"/>
                              </a:rPr>
                            </m:ctrlPr>
                          </m:funcPr>
                          <m:fName>
                            <m:r>
                              <m:rPr>
                                <m:sty m:val="p"/>
                              </m:rPr>
                              <a:rPr lang="en-US" sz="1800">
                                <a:latin typeface="Cambria Math" panose="02040503050406030204" pitchFamily="18" charset="0"/>
                              </a:rPr>
                              <m:t>cos</m:t>
                            </m:r>
                          </m:fName>
                          <m:e>
                            <m:r>
                              <a:rPr lang="en-US" sz="1800">
                                <a:latin typeface="Cambria Math" panose="02040503050406030204" pitchFamily="18" charset="0"/>
                              </a:rPr>
                              <m:t>ɸ</m:t>
                            </m:r>
                          </m:e>
                        </m:func>
                      </m:num>
                      <m:den>
                        <m:func>
                          <m:funcPr>
                            <m:ctrlPr>
                              <a:rPr lang="en-US" sz="1800" i="1">
                                <a:latin typeface="Cambria Math" panose="02040503050406030204" pitchFamily="18" charset="0"/>
                              </a:rPr>
                            </m:ctrlPr>
                          </m:funcPr>
                          <m:fName>
                            <m:r>
                              <m:rPr>
                                <m:sty m:val="p"/>
                              </m:rPr>
                              <a:rPr lang="en-US" sz="1800">
                                <a:latin typeface="Cambria Math" panose="02040503050406030204" pitchFamily="18" charset="0"/>
                              </a:rPr>
                              <m:t>sin</m:t>
                            </m:r>
                          </m:fName>
                          <m:e>
                            <m:r>
                              <m:rPr>
                                <m:sty m:val="p"/>
                              </m:rPr>
                              <a:rPr lang="en-US" sz="1800">
                                <a:latin typeface="Cambria Math" panose="02040503050406030204" pitchFamily="18" charset="0"/>
                              </a:rPr>
                              <m:t>α</m:t>
                            </m:r>
                          </m:e>
                        </m:func>
                      </m:den>
                    </m:f>
                    <m:r>
                      <a:rPr lang="en-US" sz="1800">
                        <a:latin typeface="Cambria Math" panose="02040503050406030204" pitchFamily="18" charset="0"/>
                      </a:rPr>
                      <m:t> = </m:t>
                    </m:r>
                    <m:r>
                      <a:rPr lang="en-US" sz="1800">
                        <a:latin typeface="Cambria Math" panose="02040503050406030204" pitchFamily="18" charset="0"/>
                      </a:rPr>
                      <m:t>14</m:t>
                    </m:r>
                    <m:r>
                      <a:rPr lang="en-US" sz="1800">
                        <a:latin typeface="Cambria Math" panose="02040503050406030204" pitchFamily="18" charset="0"/>
                      </a:rPr>
                      <m:t>.</m:t>
                    </m:r>
                    <m:r>
                      <a:rPr lang="en-US" sz="1800">
                        <a:latin typeface="Cambria Math" panose="02040503050406030204" pitchFamily="18" charset="0"/>
                      </a:rPr>
                      <m:t>28</m:t>
                    </m:r>
                    <m:r>
                      <a:rPr lang="en-US" sz="1800">
                        <a:latin typeface="Cambria Math" panose="02040503050406030204" pitchFamily="18" charset="0"/>
                      </a:rPr>
                      <m:t> </m:t>
                    </m:r>
                    <m:r>
                      <m:rPr>
                        <m:sty m:val="p"/>
                      </m:rPr>
                      <a:rPr lang="en-US" sz="1800">
                        <a:latin typeface="Cambria Math" panose="02040503050406030204" pitchFamily="18" charset="0"/>
                      </a:rPr>
                      <m:t>m</m:t>
                    </m:r>
                    <m:r>
                      <a:rPr lang="en-US" sz="1800">
                        <a:latin typeface="Cambria Math" panose="02040503050406030204" pitchFamily="18" charset="0"/>
                      </a:rPr>
                      <m:t>/</m:t>
                    </m:r>
                    <m:r>
                      <m:rPr>
                        <m:sty m:val="p"/>
                      </m:rPr>
                      <a:rPr lang="en-US" sz="1800">
                        <a:latin typeface="Cambria Math" panose="02040503050406030204" pitchFamily="18" charset="0"/>
                      </a:rPr>
                      <m:t>sec</m:t>
                    </m:r>
                  </m:oMath>
                </a14:m>
                <a:endParaRPr lang="en-US" sz="1800" dirty="0" smtClean="0"/>
              </a:p>
              <a:p>
                <a:r>
                  <a:rPr lang="en-US" sz="1800" dirty="0" smtClean="0"/>
                  <a:t>The shown figure  is </a:t>
                </a:r>
                <a:r>
                  <a:rPr lang="en-US" sz="1800" dirty="0"/>
                  <a:t>Velocity Diagram in cutting zone</a:t>
                </a:r>
              </a:p>
              <a:p>
                <a:endParaRPr lang="en-US" sz="1800" dirty="0" smtClean="0"/>
              </a:p>
              <a:p>
                <a:endParaRPr lang="en-US" sz="2000" dirty="0"/>
              </a:p>
              <a:p>
                <a:endParaRPr lang="en-US" sz="2000"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54955" y="2603500"/>
                <a:ext cx="8761412" cy="4093514"/>
              </a:xfrm>
              <a:blipFill rotWithShape="0">
                <a:blip r:embed="rId2"/>
                <a:stretch>
                  <a:fillRect l="-417" t="-1637"/>
                </a:stretch>
              </a:blipFill>
            </p:spPr>
            <p:txBody>
              <a:bodyPr/>
              <a:lstStyle/>
              <a:p>
                <a:r>
                  <a:rPr lang="en-US">
                    <a:noFill/>
                  </a:rPr>
                  <a:t> </a:t>
                </a:r>
              </a:p>
            </p:txBody>
          </p:sp>
        </mc:Fallback>
      </mc:AlternateContent>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7515944" y="2840855"/>
            <a:ext cx="4198464" cy="2941590"/>
          </a:xfrm>
          <a:prstGeom prst="rect">
            <a:avLst/>
          </a:prstGeom>
          <a:noFill/>
          <a:ln>
            <a:noFill/>
          </a:ln>
        </p:spPr>
      </p:pic>
    </p:spTree>
    <p:extLst>
      <p:ext uri="{BB962C8B-B14F-4D97-AF65-F5344CB8AC3E}">
        <p14:creationId xmlns:p14="http://schemas.microsoft.com/office/powerpoint/2010/main" val="38077421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Force Analysis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2343955"/>
                <a:ext cx="10515600" cy="4391696"/>
              </a:xfrm>
            </p:spPr>
            <p:txBody>
              <a:bodyPr>
                <a:normAutofit/>
              </a:bodyPr>
              <a:lstStyle/>
              <a:p>
                <a:r>
                  <a:rPr lang="en-US" sz="1800" dirty="0" smtClean="0"/>
                  <a:t>Material </a:t>
                </a:r>
                <a:r>
                  <a:rPr lang="en-US" sz="1800" dirty="0"/>
                  <a:t>removal </a:t>
                </a:r>
                <a:r>
                  <a:rPr lang="en-US" sz="1800" dirty="0" smtClean="0"/>
                  <a:t>rate </a:t>
                </a:r>
                <a14:m>
                  <m:oMath xmlns:m="http://schemas.openxmlformats.org/officeDocument/2006/math">
                    <m:r>
                      <m:rPr>
                        <m:sty m:val="p"/>
                      </m:rPr>
                      <a:rPr lang="en-US" sz="1800">
                        <a:latin typeface="Cambria Math" panose="02040503050406030204" pitchFamily="18" charset="0"/>
                      </a:rPr>
                      <m:t>MRR</m:t>
                    </m:r>
                    <m:r>
                      <a:rPr lang="en-US" sz="1800">
                        <a:latin typeface="Cambria Math" panose="02040503050406030204" pitchFamily="18" charset="0"/>
                      </a:rPr>
                      <m:t> = </m:t>
                    </m:r>
                    <m:r>
                      <m:rPr>
                        <m:sty m:val="p"/>
                      </m:rPr>
                      <a:rPr lang="en-US" sz="1800">
                        <a:latin typeface="Cambria Math" panose="02040503050406030204" pitchFamily="18" charset="0"/>
                      </a:rPr>
                      <m:t>w</m:t>
                    </m:r>
                    <m:d>
                      <m:dPr>
                        <m:ctrlPr>
                          <a:rPr lang="en-US" sz="1800" i="1">
                            <a:latin typeface="Cambria Math" panose="02040503050406030204" pitchFamily="18" charset="0"/>
                          </a:rPr>
                        </m:ctrlPr>
                      </m:dPr>
                      <m:e>
                        <m:r>
                          <m:rPr>
                            <m:sty m:val="p"/>
                          </m:rPr>
                          <a:rPr lang="en-US" sz="1800">
                            <a:latin typeface="Cambria Math" panose="02040503050406030204" pitchFamily="18" charset="0"/>
                          </a:rPr>
                          <m:t>mm</m:t>
                        </m:r>
                      </m:e>
                    </m:d>
                    <m:r>
                      <a:rPr lang="en-US" sz="1800" i="1">
                        <a:latin typeface="Cambria Math" panose="02040503050406030204" pitchFamily="18" charset="0"/>
                      </a:rPr>
                      <m:t>∗</m:t>
                    </m:r>
                    <m:r>
                      <a:rPr lang="en-US" sz="1800">
                        <a:latin typeface="Cambria Math" panose="02040503050406030204" pitchFamily="18" charset="0"/>
                      </a:rPr>
                      <m:t> </m:t>
                    </m:r>
                    <m:r>
                      <m:rPr>
                        <m:sty m:val="p"/>
                      </m:rPr>
                      <a:rPr lang="en-US" sz="1800">
                        <a:latin typeface="Cambria Math" panose="02040503050406030204" pitchFamily="18" charset="0"/>
                      </a:rPr>
                      <m:t>d</m:t>
                    </m:r>
                    <m:d>
                      <m:dPr>
                        <m:ctrlPr>
                          <a:rPr lang="en-US" sz="1800" i="1">
                            <a:latin typeface="Cambria Math" panose="02040503050406030204" pitchFamily="18" charset="0"/>
                          </a:rPr>
                        </m:ctrlPr>
                      </m:dPr>
                      <m:e>
                        <m:r>
                          <m:rPr>
                            <m:sty m:val="p"/>
                          </m:rPr>
                          <a:rPr lang="en-US" sz="1800">
                            <a:latin typeface="Cambria Math" panose="02040503050406030204" pitchFamily="18" charset="0"/>
                          </a:rPr>
                          <m:t>mm</m:t>
                        </m:r>
                      </m:e>
                    </m:d>
                    <m:r>
                      <a:rPr lang="en-US" sz="1800" i="1">
                        <a:latin typeface="Cambria Math" panose="02040503050406030204" pitchFamily="18" charset="0"/>
                      </a:rPr>
                      <m:t>∗</m:t>
                    </m:r>
                    <m:r>
                      <a:rPr lang="en-US" sz="1800">
                        <a:latin typeface="Cambria Math" panose="02040503050406030204" pitchFamily="18" charset="0"/>
                      </a:rPr>
                      <m:t> </m:t>
                    </m:r>
                    <m:r>
                      <m:rPr>
                        <m:sty m:val="p"/>
                      </m:rPr>
                      <a:rPr lang="en-US" sz="1800">
                        <a:latin typeface="Cambria Math" panose="02040503050406030204" pitchFamily="18" charset="0"/>
                      </a:rPr>
                      <m:t>V</m:t>
                    </m:r>
                    <m:d>
                      <m:dPr>
                        <m:ctrlPr>
                          <a:rPr lang="en-US" sz="1800" i="1">
                            <a:latin typeface="Cambria Math" panose="02040503050406030204" pitchFamily="18" charset="0"/>
                          </a:rPr>
                        </m:ctrlPr>
                      </m:dPr>
                      <m:e>
                        <m:f>
                          <m:fPr>
                            <m:ctrlPr>
                              <a:rPr lang="en-US" sz="1800" i="1">
                                <a:latin typeface="Cambria Math" panose="02040503050406030204" pitchFamily="18" charset="0"/>
                              </a:rPr>
                            </m:ctrlPr>
                          </m:fPr>
                          <m:num>
                            <m:r>
                              <m:rPr>
                                <m:sty m:val="p"/>
                              </m:rPr>
                              <a:rPr lang="en-US" sz="1800">
                                <a:latin typeface="Cambria Math" panose="02040503050406030204" pitchFamily="18" charset="0"/>
                              </a:rPr>
                              <m:t>mm</m:t>
                            </m:r>
                          </m:num>
                          <m:den>
                            <m:r>
                              <m:rPr>
                                <m:sty m:val="p"/>
                              </m:rPr>
                              <a:rPr lang="en-US" sz="1800">
                                <a:latin typeface="Cambria Math" panose="02040503050406030204" pitchFamily="18" charset="0"/>
                              </a:rPr>
                              <m:t>s</m:t>
                            </m:r>
                          </m:den>
                        </m:f>
                      </m:e>
                    </m:d>
                    <m:r>
                      <a:rPr lang="en-US" sz="1800">
                        <a:latin typeface="Cambria Math" panose="02040503050406030204" pitchFamily="18" charset="0"/>
                      </a:rPr>
                      <m:t>= </m:t>
                    </m:r>
                    <m:r>
                      <a:rPr lang="en-US" sz="1800">
                        <a:latin typeface="Cambria Math" panose="02040503050406030204" pitchFamily="18" charset="0"/>
                      </a:rPr>
                      <m:t>35</m:t>
                    </m:r>
                    <m:r>
                      <a:rPr lang="en-US" sz="1800">
                        <a:latin typeface="Cambria Math" panose="02040503050406030204" pitchFamily="18" charset="0"/>
                      </a:rPr>
                      <m:t>.</m:t>
                    </m:r>
                    <m:r>
                      <a:rPr lang="en-US" sz="1800">
                        <a:latin typeface="Cambria Math" panose="02040503050406030204" pitchFamily="18" charset="0"/>
                      </a:rPr>
                      <m:t>67</m:t>
                    </m:r>
                    <m:r>
                      <a:rPr lang="en-US" sz="1800" i="1">
                        <a:latin typeface="Cambria Math" panose="02040503050406030204" pitchFamily="18" charset="0"/>
                      </a:rPr>
                      <m:t>∗</m:t>
                    </m:r>
                    <m:sSup>
                      <m:sSupPr>
                        <m:ctrlPr>
                          <a:rPr lang="en-US" sz="1800" i="1">
                            <a:latin typeface="Cambria Math" panose="02040503050406030204" pitchFamily="18" charset="0"/>
                          </a:rPr>
                        </m:ctrlPr>
                      </m:sSupPr>
                      <m:e>
                        <m:r>
                          <a:rPr lang="en-US" sz="1800">
                            <a:latin typeface="Cambria Math" panose="02040503050406030204" pitchFamily="18" charset="0"/>
                          </a:rPr>
                          <m:t>10</m:t>
                        </m:r>
                      </m:e>
                      <m:sup>
                        <m:r>
                          <a:rPr lang="en-US" sz="1800">
                            <a:latin typeface="Cambria Math" panose="02040503050406030204" pitchFamily="18" charset="0"/>
                          </a:rPr>
                          <m:t>6</m:t>
                        </m:r>
                      </m:sup>
                    </m:sSup>
                    <m:f>
                      <m:fPr>
                        <m:ctrlPr>
                          <a:rPr lang="en-US" sz="1800" i="1">
                            <a:latin typeface="Cambria Math" panose="02040503050406030204" pitchFamily="18" charset="0"/>
                          </a:rPr>
                        </m:ctrlPr>
                      </m:fPr>
                      <m:num>
                        <m:r>
                          <m:rPr>
                            <m:sty m:val="p"/>
                          </m:rPr>
                          <a:rPr lang="en-US" sz="1800">
                            <a:latin typeface="Cambria Math" panose="02040503050406030204" pitchFamily="18" charset="0"/>
                          </a:rPr>
                          <m:t>m</m:t>
                        </m:r>
                        <m:sSup>
                          <m:sSupPr>
                            <m:ctrlPr>
                              <a:rPr lang="en-US" sz="1800" i="1">
                                <a:latin typeface="Cambria Math" panose="02040503050406030204" pitchFamily="18" charset="0"/>
                              </a:rPr>
                            </m:ctrlPr>
                          </m:sSupPr>
                          <m:e>
                            <m:r>
                              <m:rPr>
                                <m:sty m:val="p"/>
                              </m:rPr>
                              <a:rPr lang="en-US" sz="1800">
                                <a:latin typeface="Cambria Math" panose="02040503050406030204" pitchFamily="18" charset="0"/>
                              </a:rPr>
                              <m:t>m</m:t>
                            </m:r>
                          </m:e>
                          <m:sup>
                            <m:r>
                              <a:rPr lang="en-US" sz="1800">
                                <a:latin typeface="Cambria Math" panose="02040503050406030204" pitchFamily="18" charset="0"/>
                              </a:rPr>
                              <m:t>3</m:t>
                            </m:r>
                          </m:sup>
                        </m:sSup>
                      </m:num>
                      <m:den>
                        <m:r>
                          <m:rPr>
                            <m:sty m:val="p"/>
                          </m:rPr>
                          <a:rPr lang="en-US" sz="1800">
                            <a:latin typeface="Cambria Math" panose="02040503050406030204" pitchFamily="18" charset="0"/>
                          </a:rPr>
                          <m:t>sec</m:t>
                        </m:r>
                      </m:den>
                    </m:f>
                  </m:oMath>
                </a14:m>
                <a:endParaRPr lang="en-US" sz="1800" dirty="0" smtClean="0"/>
              </a:p>
              <a:p>
                <a14:m>
                  <m:oMath xmlns:m="http://schemas.openxmlformats.org/officeDocument/2006/math">
                    <m:r>
                      <m:rPr>
                        <m:sty m:val="p"/>
                      </m:rPr>
                      <a:rPr lang="en-US" sz="1800">
                        <a:latin typeface="Cambria Math" panose="02040503050406030204" pitchFamily="18" charset="0"/>
                      </a:rPr>
                      <m:t>Power</m:t>
                    </m:r>
                    <m:r>
                      <a:rPr lang="en-US" sz="1800">
                        <a:latin typeface="Cambria Math" panose="02040503050406030204" pitchFamily="18" charset="0"/>
                      </a:rPr>
                      <m:t>=</m:t>
                    </m:r>
                    <m:r>
                      <m:rPr>
                        <m:sty m:val="p"/>
                      </m:rPr>
                      <a:rPr lang="en-US" sz="1800">
                        <a:latin typeface="Cambria Math" panose="02040503050406030204" pitchFamily="18" charset="0"/>
                      </a:rPr>
                      <m:t>unit</m:t>
                    </m:r>
                    <m:r>
                      <a:rPr lang="en-US" sz="1800">
                        <a:latin typeface="Cambria Math" panose="02040503050406030204" pitchFamily="18" charset="0"/>
                      </a:rPr>
                      <m:t> </m:t>
                    </m:r>
                    <m:r>
                      <m:rPr>
                        <m:sty m:val="p"/>
                      </m:rPr>
                      <a:rPr lang="en-US" sz="1800">
                        <a:latin typeface="Cambria Math" panose="02040503050406030204" pitchFamily="18" charset="0"/>
                      </a:rPr>
                      <m:t>power</m:t>
                    </m:r>
                    <m:r>
                      <a:rPr lang="en-US" sz="1800">
                        <a:latin typeface="Cambria Math" panose="02040503050406030204" pitchFamily="18" charset="0"/>
                      </a:rPr>
                      <m:t> </m:t>
                    </m:r>
                    <m:r>
                      <a:rPr lang="en-US" sz="1800" i="1">
                        <a:latin typeface="Cambria Math" panose="02040503050406030204" pitchFamily="18" charset="0"/>
                      </a:rPr>
                      <m:t>∗</m:t>
                    </m:r>
                    <m:f>
                      <m:fPr>
                        <m:ctrlPr>
                          <a:rPr lang="en-US" sz="1800" i="1">
                            <a:latin typeface="Cambria Math" panose="02040503050406030204" pitchFamily="18" charset="0"/>
                          </a:rPr>
                        </m:ctrlPr>
                      </m:fPr>
                      <m:num>
                        <m:r>
                          <m:rPr>
                            <m:sty m:val="p"/>
                          </m:rPr>
                          <a:rPr lang="en-US" sz="1800">
                            <a:latin typeface="Cambria Math" panose="02040503050406030204" pitchFamily="18" charset="0"/>
                          </a:rPr>
                          <m:t>MRR</m:t>
                        </m:r>
                      </m:num>
                      <m:den>
                        <m:r>
                          <a:rPr lang="en-US" sz="1800">
                            <a:latin typeface="Cambria Math" panose="02040503050406030204" pitchFamily="18" charset="0"/>
                          </a:rPr>
                          <m:t>60</m:t>
                        </m:r>
                      </m:den>
                    </m:f>
                    <m:r>
                      <a:rPr lang="en-US" sz="1800">
                        <a:latin typeface="Cambria Math" panose="02040503050406030204" pitchFamily="18" charset="0"/>
                      </a:rPr>
                      <m:t>=</m:t>
                    </m:r>
                    <m:r>
                      <a:rPr lang="en-US" sz="1800">
                        <a:latin typeface="Cambria Math" panose="02040503050406030204" pitchFamily="18" charset="0"/>
                      </a:rPr>
                      <m:t>7728</m:t>
                    </m:r>
                    <m:r>
                      <a:rPr lang="en-US" sz="1800">
                        <a:latin typeface="Cambria Math" panose="02040503050406030204" pitchFamily="18" charset="0"/>
                      </a:rPr>
                      <m:t> </m:t>
                    </m:r>
                    <m:r>
                      <m:rPr>
                        <m:sty m:val="p"/>
                      </m:rPr>
                      <a:rPr lang="en-US" sz="1800">
                        <a:latin typeface="Cambria Math" panose="02040503050406030204" pitchFamily="18" charset="0"/>
                      </a:rPr>
                      <m:t>Wat</m:t>
                    </m:r>
                  </m:oMath>
                </a14:m>
                <a:r>
                  <a:rPr lang="en-US" sz="1800" dirty="0"/>
                  <a:t>t</a:t>
                </a:r>
                <a:endParaRPr lang="en-US" sz="1800" dirty="0" smtClean="0"/>
              </a:p>
              <a:p>
                <a14:m>
                  <m:oMath xmlns:m="http://schemas.openxmlformats.org/officeDocument/2006/math">
                    <m:r>
                      <m:rPr>
                        <m:sty m:val="p"/>
                      </m:rPr>
                      <a:rPr lang="en-US" sz="1800">
                        <a:latin typeface="Cambria Math" panose="02040503050406030204" pitchFamily="18" charset="0"/>
                      </a:rPr>
                      <m:t>Torque</m:t>
                    </m:r>
                    <m:r>
                      <a:rPr lang="en-US" sz="1800">
                        <a:latin typeface="Cambria Math" panose="02040503050406030204" pitchFamily="18" charset="0"/>
                      </a:rPr>
                      <m:t>= </m:t>
                    </m:r>
                    <m:f>
                      <m:fPr>
                        <m:ctrlPr>
                          <a:rPr lang="en-US" sz="1800" i="1">
                            <a:latin typeface="Cambria Math" panose="02040503050406030204" pitchFamily="18" charset="0"/>
                          </a:rPr>
                        </m:ctrlPr>
                      </m:fPr>
                      <m:num>
                        <m:r>
                          <a:rPr lang="en-US" sz="1800" i="1">
                            <a:latin typeface="Cambria Math" panose="02040503050406030204" pitchFamily="18" charset="0"/>
                          </a:rPr>
                          <m:t>𝑃𝑜𝑤𝑒𝑟</m:t>
                        </m:r>
                      </m:num>
                      <m:den>
                        <m:r>
                          <m:rPr>
                            <m:sty m:val="p"/>
                          </m:rPr>
                          <a:rPr lang="en-US" sz="1800">
                            <a:latin typeface="Cambria Math" panose="02040503050406030204" pitchFamily="18" charset="0"/>
                          </a:rPr>
                          <m:t>ω</m:t>
                        </m:r>
                      </m:den>
                    </m:f>
                    <m:r>
                      <a:rPr lang="en-US" sz="1800" i="1">
                        <a:latin typeface="Cambria Math" panose="02040503050406030204" pitchFamily="18" charset="0"/>
                      </a:rPr>
                      <m:t>=</m:t>
                    </m:r>
                    <m:r>
                      <a:rPr lang="en-US" sz="1800">
                        <a:latin typeface="Cambria Math" panose="02040503050406030204" pitchFamily="18" charset="0"/>
                      </a:rPr>
                      <m:t>25</m:t>
                    </m:r>
                    <m:r>
                      <a:rPr lang="en-US" sz="1800">
                        <a:latin typeface="Cambria Math" panose="02040503050406030204" pitchFamily="18" charset="0"/>
                      </a:rPr>
                      <m:t>.</m:t>
                    </m:r>
                    <m:r>
                      <a:rPr lang="en-US" sz="1800">
                        <a:latin typeface="Cambria Math" panose="02040503050406030204" pitchFamily="18" charset="0"/>
                      </a:rPr>
                      <m:t>8</m:t>
                    </m:r>
                    <m:r>
                      <a:rPr lang="en-US" sz="1800">
                        <a:latin typeface="Cambria Math" panose="02040503050406030204" pitchFamily="18" charset="0"/>
                      </a:rPr>
                      <m:t> </m:t>
                    </m:r>
                    <m:r>
                      <m:rPr>
                        <m:sty m:val="p"/>
                      </m:rPr>
                      <a:rPr lang="en-US" sz="1800">
                        <a:latin typeface="Cambria Math" panose="02040503050406030204" pitchFamily="18" charset="0"/>
                      </a:rPr>
                      <m:t>N</m:t>
                    </m:r>
                    <m:r>
                      <a:rPr lang="en-US" sz="1800">
                        <a:latin typeface="Cambria Math" panose="02040503050406030204" pitchFamily="18" charset="0"/>
                      </a:rPr>
                      <m:t>.</m:t>
                    </m:r>
                    <m:r>
                      <m:rPr>
                        <m:sty m:val="p"/>
                      </m:rPr>
                      <a:rPr lang="en-US" sz="1800">
                        <a:latin typeface="Cambria Math" panose="02040503050406030204" pitchFamily="18" charset="0"/>
                      </a:rPr>
                      <m:t>m</m:t>
                    </m:r>
                  </m:oMath>
                </a14:m>
                <a:r>
                  <a:rPr lang="en-US" sz="1800" dirty="0"/>
                  <a:t> </a:t>
                </a:r>
                <a:endParaRPr lang="en-US" sz="1800" dirty="0" smtClean="0"/>
              </a:p>
              <a:p>
                <a:r>
                  <a:rPr lang="en-US" sz="1800" dirty="0" smtClean="0"/>
                  <a:t>To find the cutting force (</a:t>
                </a:r>
                <a14:m>
                  <m:oMath xmlns:m="http://schemas.openxmlformats.org/officeDocument/2006/math">
                    <m:r>
                      <m:rPr>
                        <m:sty m:val="p"/>
                      </m:rPr>
                      <a:rPr lang="en-US" sz="1800">
                        <a:latin typeface="Cambria Math" panose="02040503050406030204" pitchFamily="18" charset="0"/>
                      </a:rPr>
                      <m:t>Fc</m:t>
                    </m:r>
                  </m:oMath>
                </a14:m>
                <a:r>
                  <a:rPr lang="en-US" sz="1800" dirty="0" smtClean="0"/>
                  <a:t>) </a:t>
                </a:r>
                <a:r>
                  <a:rPr lang="en-US" sz="1800" dirty="0" smtClean="0">
                    <a:sym typeface="Wingdings" panose="05000000000000000000" pitchFamily="2" charset="2"/>
                  </a:rPr>
                  <a:t> </a:t>
                </a:r>
                <a14:m>
                  <m:oMath xmlns:m="http://schemas.openxmlformats.org/officeDocument/2006/math">
                    <m:r>
                      <m:rPr>
                        <m:sty m:val="p"/>
                      </m:rPr>
                      <a:rPr lang="en-US" sz="1800">
                        <a:latin typeface="Cambria Math" panose="02040503050406030204" pitchFamily="18" charset="0"/>
                      </a:rPr>
                      <m:t>Torque</m:t>
                    </m:r>
                    <m:r>
                      <a:rPr lang="en-US" sz="1800">
                        <a:latin typeface="Cambria Math" panose="02040503050406030204" pitchFamily="18" charset="0"/>
                      </a:rPr>
                      <m:t> = </m:t>
                    </m:r>
                    <m:r>
                      <m:rPr>
                        <m:sty m:val="p"/>
                      </m:rPr>
                      <a:rPr lang="en-US" sz="1800">
                        <a:latin typeface="Cambria Math" panose="02040503050406030204" pitchFamily="18" charset="0"/>
                      </a:rPr>
                      <m:t>Fc</m:t>
                    </m:r>
                    <m:r>
                      <a:rPr lang="en-US" sz="1800">
                        <a:latin typeface="Cambria Math" panose="02040503050406030204" pitchFamily="18" charset="0"/>
                      </a:rPr>
                      <m:t> </m:t>
                    </m:r>
                    <m:r>
                      <a:rPr lang="en-US" sz="1800" i="1">
                        <a:latin typeface="Cambria Math" panose="02040503050406030204" pitchFamily="18" charset="0"/>
                      </a:rPr>
                      <m:t>∗</m:t>
                    </m:r>
                    <m:f>
                      <m:fPr>
                        <m:ctrlPr>
                          <a:rPr lang="en-US" sz="1800" i="1">
                            <a:latin typeface="Cambria Math" panose="02040503050406030204" pitchFamily="18" charset="0"/>
                          </a:rPr>
                        </m:ctrlPr>
                      </m:fPr>
                      <m:num>
                        <m:r>
                          <m:rPr>
                            <m:sty m:val="p"/>
                          </m:rPr>
                          <a:rPr lang="en-US" sz="1800">
                            <a:latin typeface="Cambria Math" panose="02040503050406030204" pitchFamily="18" charset="0"/>
                          </a:rPr>
                          <m:t>D</m:t>
                        </m:r>
                      </m:num>
                      <m:den>
                        <m:r>
                          <a:rPr lang="en-US" sz="1800">
                            <a:latin typeface="Cambria Math" panose="02040503050406030204" pitchFamily="18" charset="0"/>
                          </a:rPr>
                          <m:t>2</m:t>
                        </m:r>
                      </m:den>
                    </m:f>
                    <m:r>
                      <a:rPr lang="en-US" sz="1800">
                        <a:latin typeface="Cambria Math" panose="02040503050406030204" pitchFamily="18" charset="0"/>
                        <a:sym typeface="Wingdings" panose="05000000000000000000" pitchFamily="2" charset="2"/>
                      </a:rPr>
                      <m:t></m:t>
                    </m:r>
                    <m:r>
                      <m:rPr>
                        <m:sty m:val="p"/>
                      </m:rPr>
                      <a:rPr lang="en-US" sz="1800">
                        <a:latin typeface="Cambria Math" panose="02040503050406030204" pitchFamily="18" charset="0"/>
                      </a:rPr>
                      <m:t>Fc</m:t>
                    </m:r>
                    <m:r>
                      <a:rPr lang="en-US" sz="1800">
                        <a:latin typeface="Cambria Math" panose="02040503050406030204" pitchFamily="18" charset="0"/>
                      </a:rPr>
                      <m:t>= </m:t>
                    </m:r>
                    <m:f>
                      <m:fPr>
                        <m:ctrlPr>
                          <a:rPr lang="en-US" sz="1800" i="1">
                            <a:latin typeface="Cambria Math" panose="02040503050406030204" pitchFamily="18" charset="0"/>
                          </a:rPr>
                        </m:ctrlPr>
                      </m:fPr>
                      <m:num>
                        <m:r>
                          <a:rPr lang="en-US" sz="1800" i="1">
                            <a:latin typeface="Cambria Math" panose="02040503050406030204" pitchFamily="18" charset="0"/>
                          </a:rPr>
                          <m:t>𝑇𝑜𝑟𝑞𝑢𝑒</m:t>
                        </m:r>
                      </m:num>
                      <m:den>
                        <m:f>
                          <m:fPr>
                            <m:ctrlPr>
                              <a:rPr lang="en-US" sz="1800" i="1">
                                <a:latin typeface="Cambria Math" panose="02040503050406030204" pitchFamily="18" charset="0"/>
                              </a:rPr>
                            </m:ctrlPr>
                          </m:fPr>
                          <m:num>
                            <m:r>
                              <a:rPr lang="en-US" sz="1800" i="1">
                                <a:latin typeface="Cambria Math" panose="02040503050406030204" pitchFamily="18" charset="0"/>
                              </a:rPr>
                              <m:t>𝐷</m:t>
                            </m:r>
                          </m:num>
                          <m:den>
                            <m:r>
                              <a:rPr lang="en-US" sz="1800" i="1">
                                <a:latin typeface="Cambria Math" panose="02040503050406030204" pitchFamily="18" charset="0"/>
                              </a:rPr>
                              <m:t>2</m:t>
                            </m:r>
                          </m:den>
                        </m:f>
                      </m:den>
                    </m:f>
                    <m:r>
                      <a:rPr lang="en-US" sz="1800" i="1">
                        <a:latin typeface="Cambria Math" panose="02040503050406030204" pitchFamily="18" charset="0"/>
                      </a:rPr>
                      <m:t>=</m:t>
                    </m:r>
                    <m:r>
                      <a:rPr lang="en-US" sz="1800" i="1">
                        <a:latin typeface="Cambria Math" panose="02040503050406030204" pitchFamily="18" charset="0"/>
                      </a:rPr>
                      <m:t>531</m:t>
                    </m:r>
                    <m:r>
                      <a:rPr lang="en-US" sz="1800" i="1">
                        <a:latin typeface="Cambria Math" panose="02040503050406030204" pitchFamily="18" charset="0"/>
                      </a:rPr>
                      <m:t>.</m:t>
                    </m:r>
                    <m:r>
                      <a:rPr lang="en-US" sz="1800" i="1">
                        <a:latin typeface="Cambria Math" panose="02040503050406030204" pitchFamily="18" charset="0"/>
                      </a:rPr>
                      <m:t>25</m:t>
                    </m:r>
                    <m:r>
                      <a:rPr lang="en-US" sz="1800" b="0" i="1" smtClean="0">
                        <a:latin typeface="Cambria Math" panose="02040503050406030204" pitchFamily="18" charset="0"/>
                      </a:rPr>
                      <m:t>𝑁</m:t>
                    </m:r>
                  </m:oMath>
                </a14:m>
                <a:endParaRPr lang="en-US" sz="1800" b="0" dirty="0" smtClean="0"/>
              </a:p>
              <a:p>
                <a:pPr>
                  <a:buFont typeface="Wingdings" panose="05000000000000000000" pitchFamily="2" charset="2"/>
                  <a:buChar char="à"/>
                </a:pPr>
                <a:r>
                  <a:rPr lang="en-US" sz="1800" dirty="0" smtClean="0"/>
                  <a:t>This equation use to find the resultant force:</a:t>
                </a:r>
              </a:p>
              <a:p>
                <a14:m>
                  <m:oMath xmlns:m="http://schemas.openxmlformats.org/officeDocument/2006/math">
                    <m:r>
                      <a:rPr lang="en-US" sz="1800" i="1">
                        <a:latin typeface="Cambria Math" panose="02040503050406030204" pitchFamily="18" charset="0"/>
                      </a:rPr>
                      <m:t>𝐹</m:t>
                    </m:r>
                    <m:r>
                      <a:rPr lang="en-US" sz="1800" i="1">
                        <a:latin typeface="Cambria Math" panose="02040503050406030204" pitchFamily="18" charset="0"/>
                      </a:rPr>
                      <m:t> = µ</m:t>
                    </m:r>
                    <m:r>
                      <a:rPr lang="en-US" sz="1800" i="1">
                        <a:latin typeface="Cambria Math" panose="02040503050406030204" pitchFamily="18" charset="0"/>
                      </a:rPr>
                      <m:t>𝑁</m:t>
                    </m:r>
                    <m:r>
                      <a:rPr lang="en-US" sz="1800" i="1">
                        <a:latin typeface="Cambria Math" panose="02040503050406030204" pitchFamily="18" charset="0"/>
                      </a:rPr>
                      <m:t> </m:t>
                    </m:r>
                  </m:oMath>
                </a14:m>
                <a:endParaRPr lang="en-US" sz="1800" i="1" dirty="0" smtClean="0">
                  <a:latin typeface="Cambria Math" panose="02040503050406030204" pitchFamily="18" charset="0"/>
                </a:endParaRPr>
              </a:p>
              <a:p>
                <a14:m>
                  <m:oMath xmlns:m="http://schemas.openxmlformats.org/officeDocument/2006/math">
                    <m:r>
                      <a:rPr lang="en-US" sz="1800" i="1">
                        <a:latin typeface="Cambria Math" panose="02040503050406030204" pitchFamily="18" charset="0"/>
                      </a:rPr>
                      <m:t>𝐹</m:t>
                    </m:r>
                    <m:r>
                      <a:rPr lang="en-US" sz="1800" i="1">
                        <a:latin typeface="Cambria Math" panose="02040503050406030204" pitchFamily="18" charset="0"/>
                      </a:rPr>
                      <m:t>=</m:t>
                    </m:r>
                    <m:r>
                      <a:rPr lang="en-US" sz="1800" i="1">
                        <a:latin typeface="Cambria Math" panose="02040503050406030204" pitchFamily="18" charset="0"/>
                      </a:rPr>
                      <m:t>𝐹𝑐</m:t>
                    </m:r>
                    <m:r>
                      <a:rPr lang="en-US" sz="1800" i="1">
                        <a:latin typeface="Cambria Math" panose="02040503050406030204" pitchFamily="18" charset="0"/>
                      </a:rPr>
                      <m:t> </m:t>
                    </m:r>
                    <m:r>
                      <a:rPr lang="en-US" sz="1800" i="1">
                        <a:latin typeface="Cambria Math" panose="02040503050406030204" pitchFamily="18" charset="0"/>
                      </a:rPr>
                      <m:t>𝑆𝑖𝑛</m:t>
                    </m:r>
                    <m:r>
                      <a:rPr lang="en-US" sz="1800" i="1">
                        <a:latin typeface="Cambria Math" panose="02040503050406030204" pitchFamily="18" charset="0"/>
                      </a:rPr>
                      <m:t>𝛼</m:t>
                    </m:r>
                    <m:r>
                      <a:rPr lang="en-US" sz="1800" i="1">
                        <a:latin typeface="Cambria Math" panose="02040503050406030204" pitchFamily="18" charset="0"/>
                      </a:rPr>
                      <m:t>+ </m:t>
                    </m:r>
                    <m:r>
                      <a:rPr lang="en-US" sz="1800" i="1">
                        <a:latin typeface="Cambria Math" panose="02040503050406030204" pitchFamily="18" charset="0"/>
                      </a:rPr>
                      <m:t>𝐹𝑡</m:t>
                    </m:r>
                    <m:r>
                      <a:rPr lang="en-US" sz="1800" i="1">
                        <a:latin typeface="Cambria Math" panose="02040503050406030204" pitchFamily="18" charset="0"/>
                      </a:rPr>
                      <m:t> </m:t>
                    </m:r>
                    <m:r>
                      <a:rPr lang="en-US" sz="1800" i="1">
                        <a:latin typeface="Cambria Math" panose="02040503050406030204" pitchFamily="18" charset="0"/>
                      </a:rPr>
                      <m:t>𝐶𝑜𝑠</m:t>
                    </m:r>
                    <m:r>
                      <a:rPr lang="en-US" sz="1800" i="1">
                        <a:latin typeface="Cambria Math" panose="02040503050406030204" pitchFamily="18" charset="0"/>
                      </a:rPr>
                      <m:t>𝛼</m:t>
                    </m:r>
                  </m:oMath>
                </a14:m>
                <a:endParaRPr lang="en-US" sz="1800" dirty="0"/>
              </a:p>
              <a:p>
                <a14:m>
                  <m:oMath xmlns:m="http://schemas.openxmlformats.org/officeDocument/2006/math">
                    <m:r>
                      <a:rPr lang="en-US" sz="1800" i="1">
                        <a:latin typeface="Cambria Math" panose="02040503050406030204" pitchFamily="18" charset="0"/>
                      </a:rPr>
                      <m:t>𝑁</m:t>
                    </m:r>
                    <m:r>
                      <a:rPr lang="en-US" sz="1800" i="1">
                        <a:latin typeface="Cambria Math" panose="02040503050406030204" pitchFamily="18" charset="0"/>
                      </a:rPr>
                      <m:t>=</m:t>
                    </m:r>
                    <m:r>
                      <a:rPr lang="en-US" sz="1800" i="1">
                        <a:latin typeface="Cambria Math" panose="02040503050406030204" pitchFamily="18" charset="0"/>
                      </a:rPr>
                      <m:t>𝐹𝑐</m:t>
                    </m:r>
                    <m:r>
                      <a:rPr lang="en-US" sz="1800" i="1">
                        <a:latin typeface="Cambria Math" panose="02040503050406030204" pitchFamily="18" charset="0"/>
                      </a:rPr>
                      <m:t> </m:t>
                    </m:r>
                    <m:r>
                      <a:rPr lang="en-US" sz="1800" i="1">
                        <a:latin typeface="Cambria Math" panose="02040503050406030204" pitchFamily="18" charset="0"/>
                      </a:rPr>
                      <m:t>𝐶𝑜𝑠</m:t>
                    </m:r>
                    <m:r>
                      <a:rPr lang="en-US" sz="1800" i="1">
                        <a:latin typeface="Cambria Math" panose="02040503050406030204" pitchFamily="18" charset="0"/>
                      </a:rPr>
                      <m:t>𝛼</m:t>
                    </m:r>
                    <m:r>
                      <a:rPr lang="en-US" sz="1800" i="1">
                        <a:latin typeface="Cambria Math" panose="02040503050406030204" pitchFamily="18" charset="0"/>
                      </a:rPr>
                      <m:t> − </m:t>
                    </m:r>
                    <m:r>
                      <a:rPr lang="en-US" sz="1800" i="1">
                        <a:latin typeface="Cambria Math" panose="02040503050406030204" pitchFamily="18" charset="0"/>
                      </a:rPr>
                      <m:t>𝐹𝑡</m:t>
                    </m:r>
                    <m:r>
                      <a:rPr lang="en-US" sz="1800" i="1">
                        <a:latin typeface="Cambria Math" panose="02040503050406030204" pitchFamily="18" charset="0"/>
                      </a:rPr>
                      <m:t> </m:t>
                    </m:r>
                    <m:r>
                      <a:rPr lang="en-US" sz="1800" i="1">
                        <a:latin typeface="Cambria Math" panose="02040503050406030204" pitchFamily="18" charset="0"/>
                      </a:rPr>
                      <m:t>𝑆𝑖𝑛</m:t>
                    </m:r>
                    <m:r>
                      <a:rPr lang="en-US" sz="1800" i="1">
                        <a:latin typeface="Cambria Math" panose="02040503050406030204" pitchFamily="18" charset="0"/>
                      </a:rPr>
                      <m:t>𝛼</m:t>
                    </m:r>
                    <m:r>
                      <a:rPr lang="en-US" sz="1800" i="1">
                        <a:latin typeface="Cambria Math" panose="02040503050406030204" pitchFamily="18" charset="0"/>
                      </a:rPr>
                      <m:t> </m:t>
                    </m:r>
                  </m:oMath>
                </a14:m>
                <a:endParaRPr lang="en-US" sz="1800" dirty="0" smtClean="0"/>
              </a:p>
              <a:p>
                <a:r>
                  <a:rPr lang="en-US" sz="1800" dirty="0" smtClean="0"/>
                  <a:t>A</a:t>
                </a:r>
                <a14:m>
                  <m:oMath xmlns:m="http://schemas.openxmlformats.org/officeDocument/2006/math">
                    <m:r>
                      <m:rPr>
                        <m:sty m:val="p"/>
                      </m:rPr>
                      <a:rPr lang="en-US" sz="1800" b="0" i="0" smtClean="0">
                        <a:latin typeface="Cambria Math" panose="02040503050406030204" pitchFamily="18" charset="0"/>
                      </a:rPr>
                      <m:t>fter</m:t>
                    </m:r>
                    <m:r>
                      <a:rPr lang="en-US" sz="1800" b="0" i="0" smtClean="0">
                        <a:latin typeface="Cambria Math" panose="02040503050406030204" pitchFamily="18" charset="0"/>
                      </a:rPr>
                      <m:t> </m:t>
                    </m:r>
                    <m:r>
                      <m:rPr>
                        <m:sty m:val="p"/>
                      </m:rPr>
                      <a:rPr lang="en-US" sz="1800" b="0" i="0" smtClean="0">
                        <a:latin typeface="Cambria Math" panose="02040503050406030204" pitchFamily="18" charset="0"/>
                      </a:rPr>
                      <m:t>subtituting</m:t>
                    </m:r>
                    <m:r>
                      <a:rPr lang="en-US" sz="1800" b="0" i="0" smtClean="0">
                        <a:latin typeface="Cambria Math" panose="02040503050406030204" pitchFamily="18" charset="0"/>
                      </a:rPr>
                      <m:t> </m:t>
                    </m:r>
                    <m:r>
                      <m:rPr>
                        <m:sty m:val="p"/>
                      </m:rPr>
                      <a:rPr lang="en-US" sz="1800" b="0" i="0" smtClean="0">
                        <a:latin typeface="Cambria Math" panose="02040503050406030204" pitchFamily="18" charset="0"/>
                      </a:rPr>
                      <m:t>in</m:t>
                    </m:r>
                    <m:r>
                      <a:rPr lang="en-US" sz="1800" b="0" i="0" smtClean="0">
                        <a:latin typeface="Cambria Math" panose="02040503050406030204" pitchFamily="18" charset="0"/>
                      </a:rPr>
                      <m:t> </m:t>
                    </m:r>
                    <m:r>
                      <m:rPr>
                        <m:sty m:val="p"/>
                      </m:rPr>
                      <a:rPr lang="en-US" sz="1800" b="0" i="0" smtClean="0">
                        <a:latin typeface="Cambria Math" panose="02040503050406030204" pitchFamily="18" charset="0"/>
                      </a:rPr>
                      <m:t>these</m:t>
                    </m:r>
                    <m:r>
                      <a:rPr lang="en-US" sz="1800" b="0" i="0" smtClean="0">
                        <a:latin typeface="Cambria Math" panose="02040503050406030204" pitchFamily="18" charset="0"/>
                      </a:rPr>
                      <m:t> </m:t>
                    </m:r>
                    <m:r>
                      <a:rPr lang="en-US" sz="1800" b="0" i="1" smtClean="0">
                        <a:latin typeface="Cambria Math" panose="02040503050406030204" pitchFamily="18" charset="0"/>
                      </a:rPr>
                      <m:t>𝑒𝑞𝑢𝑎𝑡𝑖𝑜𝑛𝑠</m:t>
                    </m:r>
                    <m:r>
                      <a:rPr lang="en-US" sz="1800" b="0" i="1" smtClean="0">
                        <a:latin typeface="Cambria Math" panose="02040503050406030204" pitchFamily="18" charset="0"/>
                      </a:rPr>
                      <m:t>  </m:t>
                    </m:r>
                    <m:r>
                      <a:rPr lang="en-US" sz="1800" b="0" i="1" smtClean="0">
                        <a:latin typeface="Cambria Math" panose="02040503050406030204" pitchFamily="18" charset="0"/>
                      </a:rPr>
                      <m:t>𝑤𝑒</m:t>
                    </m:r>
                    <m:r>
                      <a:rPr lang="en-US" sz="1800" b="0" i="1" smtClean="0">
                        <a:latin typeface="Cambria Math" panose="02040503050406030204" pitchFamily="18" charset="0"/>
                      </a:rPr>
                      <m:t> </m:t>
                    </m:r>
                    <m:r>
                      <a:rPr lang="en-US" sz="1800" b="0" i="1" smtClean="0">
                        <a:latin typeface="Cambria Math" panose="02040503050406030204" pitchFamily="18" charset="0"/>
                      </a:rPr>
                      <m:t>𝑔𝑒𝑡</m:t>
                    </m:r>
                    <m:r>
                      <a:rPr lang="en-US" sz="1800" b="0" i="1" smtClean="0">
                        <a:latin typeface="Cambria Math" panose="02040503050406030204" pitchFamily="18" charset="0"/>
                      </a:rPr>
                      <m:t> </m:t>
                    </m:r>
                    <m:r>
                      <a:rPr lang="en-US" sz="1800" i="1">
                        <a:latin typeface="Cambria Math" panose="02040503050406030204" pitchFamily="18" charset="0"/>
                      </a:rPr>
                      <m:t>𝑁</m:t>
                    </m:r>
                    <m:r>
                      <a:rPr lang="en-US" sz="1800" i="1">
                        <a:latin typeface="Cambria Math" panose="02040503050406030204" pitchFamily="18" charset="0"/>
                      </a:rPr>
                      <m:t>= </m:t>
                    </m:r>
                    <m:r>
                      <a:rPr lang="en-US" sz="1800" i="1">
                        <a:latin typeface="Cambria Math" panose="02040503050406030204" pitchFamily="18" charset="0"/>
                      </a:rPr>
                      <m:t>472</m:t>
                    </m:r>
                    <m:r>
                      <a:rPr lang="en-US" sz="1800" i="1">
                        <a:latin typeface="Cambria Math" panose="02040503050406030204" pitchFamily="18" charset="0"/>
                      </a:rPr>
                      <m:t>.</m:t>
                    </m:r>
                    <m:r>
                      <a:rPr lang="en-US" sz="1800" i="1">
                        <a:latin typeface="Cambria Math" panose="02040503050406030204" pitchFamily="18" charset="0"/>
                      </a:rPr>
                      <m:t>89</m:t>
                    </m:r>
                    <m:r>
                      <a:rPr lang="en-US" sz="1800" i="1">
                        <a:latin typeface="Cambria Math" panose="02040503050406030204" pitchFamily="18" charset="0"/>
                      </a:rPr>
                      <m:t> </m:t>
                    </m:r>
                    <m:r>
                      <a:rPr lang="en-US" sz="1800" i="1">
                        <a:latin typeface="Cambria Math" panose="02040503050406030204" pitchFamily="18" charset="0"/>
                      </a:rPr>
                      <m:t>𝑁</m:t>
                    </m:r>
                    <m:r>
                      <a:rPr lang="en-US" sz="1800" i="1">
                        <a:latin typeface="Cambria Math" panose="02040503050406030204" pitchFamily="18" charset="0"/>
                      </a:rPr>
                      <m:t> , </m:t>
                    </m:r>
                    <m:r>
                      <a:rPr lang="en-US" sz="1800" i="1">
                        <a:latin typeface="Cambria Math" panose="02040503050406030204" pitchFamily="18" charset="0"/>
                      </a:rPr>
                      <m:t>𝐹𝑡</m:t>
                    </m:r>
                    <m:r>
                      <a:rPr lang="en-US" sz="1800" i="1">
                        <a:latin typeface="Cambria Math" panose="02040503050406030204" pitchFamily="18" charset="0"/>
                      </a:rPr>
                      <m:t>=</m:t>
                    </m:r>
                    <m:r>
                      <a:rPr lang="en-US" sz="1800" i="1">
                        <a:latin typeface="Cambria Math" panose="02040503050406030204" pitchFamily="18" charset="0"/>
                      </a:rPr>
                      <m:t>89</m:t>
                    </m:r>
                    <m:r>
                      <a:rPr lang="en-US" sz="1800" i="1">
                        <a:latin typeface="Cambria Math" panose="02040503050406030204" pitchFamily="18" charset="0"/>
                      </a:rPr>
                      <m:t>.</m:t>
                    </m:r>
                    <m:r>
                      <a:rPr lang="en-US" sz="1800" i="1">
                        <a:latin typeface="Cambria Math" panose="02040503050406030204" pitchFamily="18" charset="0"/>
                      </a:rPr>
                      <m:t>5</m:t>
                    </m:r>
                    <m:r>
                      <a:rPr lang="en-US" sz="1800" i="1">
                        <a:latin typeface="Cambria Math" panose="02040503050406030204" pitchFamily="18" charset="0"/>
                      </a:rPr>
                      <m:t>𝑁</m:t>
                    </m:r>
                  </m:oMath>
                </a14:m>
                <a:endParaRPr lang="en-US" sz="1800"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2343955"/>
                <a:ext cx="10515600" cy="4391696"/>
              </a:xfrm>
              <a:blipFill rotWithShape="0">
                <a:blip r:embed="rId2"/>
                <a:stretch>
                  <a:fillRect l="-174"/>
                </a:stretch>
              </a:blipFill>
            </p:spPr>
            <p:txBody>
              <a:bodyPr/>
              <a:lstStyle/>
              <a:p>
                <a:r>
                  <a:rPr lang="en-US">
                    <a:noFill/>
                  </a:rPr>
                  <a:t> </a:t>
                </a:r>
              </a:p>
            </p:txBody>
          </p:sp>
        </mc:Fallback>
      </mc:AlternateContent>
    </p:spTree>
    <p:extLst>
      <p:ext uri="{BB962C8B-B14F-4D97-AF65-F5344CB8AC3E}">
        <p14:creationId xmlns:p14="http://schemas.microsoft.com/office/powerpoint/2010/main" val="27920913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67402"/>
            <a:ext cx="10515600" cy="822230"/>
          </a:xfrm>
        </p:spPr>
        <p:txBody>
          <a:bodyPr>
            <a:normAutofit/>
          </a:bodyPr>
          <a:lstStyle/>
          <a:p>
            <a:pPr algn="ctr"/>
            <a:r>
              <a:rPr lang="en-US" dirty="0" smtClean="0"/>
              <a:t>Force Analysis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2665927"/>
                <a:ext cx="8116845" cy="3994180"/>
              </a:xfrm>
            </p:spPr>
            <p:txBody>
              <a:bodyPr>
                <a:normAutofit/>
              </a:bodyPr>
              <a:lstStyle/>
              <a:p>
                <a14:m>
                  <m:oMath xmlns:m="http://schemas.openxmlformats.org/officeDocument/2006/math">
                    <m:r>
                      <a:rPr lang="en-US" sz="1800" i="1" smtClean="0">
                        <a:latin typeface="Cambria Math" panose="02040503050406030204" pitchFamily="18" charset="0"/>
                      </a:rPr>
                      <m:t>𝐹𝑠</m:t>
                    </m:r>
                    <m:r>
                      <a:rPr lang="en-US" sz="1800" i="1" smtClean="0">
                        <a:latin typeface="Cambria Math" panose="02040503050406030204" pitchFamily="18" charset="0"/>
                      </a:rPr>
                      <m:t> =</m:t>
                    </m:r>
                    <m:r>
                      <a:rPr lang="en-US" sz="1800" i="1" smtClean="0">
                        <a:latin typeface="Cambria Math" panose="02040503050406030204" pitchFamily="18" charset="0"/>
                      </a:rPr>
                      <m:t>𝐹𝑐</m:t>
                    </m:r>
                    <m:r>
                      <a:rPr lang="en-US" sz="1800" i="1" smtClean="0">
                        <a:latin typeface="Cambria Math" panose="02040503050406030204" pitchFamily="18" charset="0"/>
                      </a:rPr>
                      <m:t> </m:t>
                    </m:r>
                    <m:r>
                      <a:rPr lang="en-US" sz="1800" i="1" smtClean="0">
                        <a:latin typeface="Cambria Math" panose="02040503050406030204" pitchFamily="18" charset="0"/>
                      </a:rPr>
                      <m:t>𝑐𝑜𝑠</m:t>
                    </m:r>
                    <m:r>
                      <a:rPr lang="en-US" sz="1800" i="1" smtClean="0">
                        <a:latin typeface="Cambria Math" panose="02040503050406030204" pitchFamily="18" charset="0"/>
                      </a:rPr>
                      <m:t> ɸ−</m:t>
                    </m:r>
                    <m:r>
                      <a:rPr lang="en-US" sz="1800" i="1" smtClean="0">
                        <a:latin typeface="Cambria Math" panose="02040503050406030204" pitchFamily="18" charset="0"/>
                      </a:rPr>
                      <m:t>𝐹𝑡</m:t>
                    </m:r>
                    <m:r>
                      <a:rPr lang="en-US" sz="1800" i="1" smtClean="0">
                        <a:latin typeface="Cambria Math" panose="02040503050406030204" pitchFamily="18" charset="0"/>
                      </a:rPr>
                      <m:t> </m:t>
                    </m:r>
                    <m:r>
                      <a:rPr lang="en-US" sz="1800" i="1" smtClean="0">
                        <a:latin typeface="Cambria Math" panose="02040503050406030204" pitchFamily="18" charset="0"/>
                      </a:rPr>
                      <m:t>𝑠𝑖𝑛</m:t>
                    </m:r>
                    <m:r>
                      <a:rPr lang="en-US" sz="1800" i="1" smtClean="0">
                        <a:latin typeface="Cambria Math" panose="02040503050406030204" pitchFamily="18" charset="0"/>
                      </a:rPr>
                      <m:t> ɸ= </m:t>
                    </m:r>
                    <m:r>
                      <a:rPr lang="en-US" sz="1800" i="1" smtClean="0">
                        <a:latin typeface="Cambria Math" panose="02040503050406030204" pitchFamily="18" charset="0"/>
                      </a:rPr>
                      <m:t>351</m:t>
                    </m:r>
                    <m:r>
                      <a:rPr lang="en-US" sz="1800" i="1" smtClean="0">
                        <a:latin typeface="Cambria Math" panose="02040503050406030204" pitchFamily="18" charset="0"/>
                      </a:rPr>
                      <m:t>.</m:t>
                    </m:r>
                    <m:r>
                      <a:rPr lang="en-US" sz="1800" i="1" smtClean="0">
                        <a:latin typeface="Cambria Math" panose="02040503050406030204" pitchFamily="18" charset="0"/>
                      </a:rPr>
                      <m:t>1</m:t>
                    </m:r>
                    <m:r>
                      <a:rPr lang="en-US" sz="1800" i="1" smtClean="0">
                        <a:latin typeface="Cambria Math" panose="02040503050406030204" pitchFamily="18" charset="0"/>
                      </a:rPr>
                      <m:t> </m:t>
                    </m:r>
                    <m:r>
                      <a:rPr lang="en-US" sz="1800" i="1" smtClean="0">
                        <a:latin typeface="Cambria Math" panose="02040503050406030204" pitchFamily="18" charset="0"/>
                      </a:rPr>
                      <m:t>𝑁</m:t>
                    </m:r>
                  </m:oMath>
                </a14:m>
                <a:r>
                  <a:rPr lang="en-US" sz="1800" dirty="0" smtClean="0"/>
                  <a:t> </a:t>
                </a:r>
              </a:p>
              <a:p>
                <a14:m>
                  <m:oMath xmlns:m="http://schemas.openxmlformats.org/officeDocument/2006/math">
                    <m:r>
                      <a:rPr lang="en-US" sz="1800" i="1">
                        <a:latin typeface="Cambria Math" panose="02040503050406030204" pitchFamily="18" charset="0"/>
                      </a:rPr>
                      <m:t>𝐹𝑛</m:t>
                    </m:r>
                    <m:r>
                      <a:rPr lang="en-US" sz="1800" i="1">
                        <a:latin typeface="Cambria Math" panose="02040503050406030204" pitchFamily="18" charset="0"/>
                      </a:rPr>
                      <m:t> =</m:t>
                    </m:r>
                    <m:r>
                      <a:rPr lang="en-US" sz="1800" i="1">
                        <a:latin typeface="Cambria Math" panose="02040503050406030204" pitchFamily="18" charset="0"/>
                      </a:rPr>
                      <m:t>𝐹𝑐</m:t>
                    </m:r>
                    <m:r>
                      <a:rPr lang="en-US" sz="1800" i="1">
                        <a:latin typeface="Cambria Math" panose="02040503050406030204" pitchFamily="18" charset="0"/>
                      </a:rPr>
                      <m:t> </m:t>
                    </m:r>
                    <m:r>
                      <a:rPr lang="en-US" sz="1800" i="1">
                        <a:latin typeface="Cambria Math" panose="02040503050406030204" pitchFamily="18" charset="0"/>
                      </a:rPr>
                      <m:t>𝑠𝑖𝑛</m:t>
                    </m:r>
                    <m:r>
                      <a:rPr lang="en-US" sz="1800" i="1">
                        <a:latin typeface="Cambria Math" panose="02040503050406030204" pitchFamily="18" charset="0"/>
                      </a:rPr>
                      <m:t> ɸ+</m:t>
                    </m:r>
                    <m:r>
                      <a:rPr lang="en-US" sz="1800" i="1">
                        <a:latin typeface="Cambria Math" panose="02040503050406030204" pitchFamily="18" charset="0"/>
                      </a:rPr>
                      <m:t>𝐹𝑡</m:t>
                    </m:r>
                    <m:r>
                      <a:rPr lang="en-US" sz="1800" i="1">
                        <a:latin typeface="Cambria Math" panose="02040503050406030204" pitchFamily="18" charset="0"/>
                      </a:rPr>
                      <m:t> </m:t>
                    </m:r>
                    <m:r>
                      <a:rPr lang="en-US" sz="1800" i="1">
                        <a:latin typeface="Cambria Math" panose="02040503050406030204" pitchFamily="18" charset="0"/>
                      </a:rPr>
                      <m:t>𝑐𝑜𝑠</m:t>
                    </m:r>
                    <m:r>
                      <a:rPr lang="en-US" sz="1800" i="1">
                        <a:latin typeface="Cambria Math" panose="02040503050406030204" pitchFamily="18" charset="0"/>
                      </a:rPr>
                      <m:t> ɸ=</m:t>
                    </m:r>
                    <m:r>
                      <a:rPr lang="en-US" sz="1800" i="1">
                        <a:latin typeface="Cambria Math" panose="02040503050406030204" pitchFamily="18" charset="0"/>
                      </a:rPr>
                      <m:t>408</m:t>
                    </m:r>
                    <m:r>
                      <a:rPr lang="en-US" sz="1800" i="1">
                        <a:latin typeface="Cambria Math" panose="02040503050406030204" pitchFamily="18" charset="0"/>
                      </a:rPr>
                      <m:t>.</m:t>
                    </m:r>
                    <m:r>
                      <a:rPr lang="en-US" sz="1800" i="1">
                        <a:latin typeface="Cambria Math" panose="02040503050406030204" pitchFamily="18" charset="0"/>
                      </a:rPr>
                      <m:t>63</m:t>
                    </m:r>
                    <m:r>
                      <a:rPr lang="en-US" sz="1800" i="1">
                        <a:latin typeface="Cambria Math" panose="02040503050406030204" pitchFamily="18" charset="0"/>
                      </a:rPr>
                      <m:t> </m:t>
                    </m:r>
                    <m:r>
                      <a:rPr lang="en-US" sz="1800" i="1">
                        <a:latin typeface="Cambria Math" panose="02040503050406030204" pitchFamily="18" charset="0"/>
                      </a:rPr>
                      <m:t>𝑁</m:t>
                    </m:r>
                  </m:oMath>
                </a14:m>
                <a:endParaRPr lang="en-US" sz="1800" dirty="0" smtClean="0"/>
              </a:p>
              <a:p>
                <a:r>
                  <a:rPr lang="en-US" sz="1800" dirty="0"/>
                  <a:t>To check if the force analysis are correct, apply this equation it must be equal:</a:t>
                </a:r>
              </a:p>
              <a:p>
                <a14:m>
                  <m:oMath xmlns:m="http://schemas.openxmlformats.org/officeDocument/2006/math">
                    <m:r>
                      <a:rPr lang="en-US" sz="1800" i="1">
                        <a:latin typeface="Cambria Math" panose="02040503050406030204" pitchFamily="18" charset="0"/>
                      </a:rPr>
                      <m:t>    </m:t>
                    </m:r>
                    <m:r>
                      <a:rPr lang="en-US" sz="1800" i="1">
                        <a:latin typeface="Cambria Math" panose="02040503050406030204" pitchFamily="18" charset="0"/>
                      </a:rPr>
                      <m:t>𝑅</m:t>
                    </m:r>
                    <m:r>
                      <a:rPr lang="en-US" sz="1800" i="1">
                        <a:latin typeface="Cambria Math" panose="02040503050406030204" pitchFamily="18" charset="0"/>
                      </a:rPr>
                      <m:t>=</m:t>
                    </m:r>
                    <m:rad>
                      <m:radPr>
                        <m:degHide m:val="on"/>
                        <m:ctrlPr>
                          <a:rPr lang="en-US" sz="1800" i="1">
                            <a:latin typeface="Cambria Math" panose="02040503050406030204" pitchFamily="18" charset="0"/>
                          </a:rPr>
                        </m:ctrlPr>
                      </m:radPr>
                      <m:deg/>
                      <m:e>
                        <m:sSup>
                          <m:sSupPr>
                            <m:ctrlPr>
                              <a:rPr lang="en-US" sz="1800" i="1">
                                <a:latin typeface="Cambria Math" panose="02040503050406030204" pitchFamily="18" charset="0"/>
                              </a:rPr>
                            </m:ctrlPr>
                          </m:sSupPr>
                          <m:e>
                            <m:r>
                              <a:rPr lang="en-US" sz="1800" i="1">
                                <a:latin typeface="Cambria Math" panose="02040503050406030204" pitchFamily="18" charset="0"/>
                              </a:rPr>
                              <m:t>𝐹</m:t>
                            </m:r>
                          </m:e>
                          <m:sup>
                            <m:r>
                              <a:rPr lang="en-US" sz="1800" i="1">
                                <a:latin typeface="Cambria Math" panose="02040503050406030204" pitchFamily="18" charset="0"/>
                              </a:rPr>
                              <m:t>2</m:t>
                            </m:r>
                          </m:sup>
                        </m:sSup>
                        <m:r>
                          <a:rPr lang="en-US" sz="1800" i="1">
                            <a:latin typeface="Cambria Math" panose="02040503050406030204" pitchFamily="18" charset="0"/>
                          </a:rPr>
                          <m:t>+</m:t>
                        </m:r>
                        <m:sSup>
                          <m:sSupPr>
                            <m:ctrlPr>
                              <a:rPr lang="en-US" sz="1800" i="1">
                                <a:latin typeface="Cambria Math" panose="02040503050406030204" pitchFamily="18" charset="0"/>
                              </a:rPr>
                            </m:ctrlPr>
                          </m:sSupPr>
                          <m:e>
                            <m:r>
                              <a:rPr lang="en-US" sz="1800" i="1">
                                <a:latin typeface="Cambria Math" panose="02040503050406030204" pitchFamily="18" charset="0"/>
                              </a:rPr>
                              <m:t>𝑁</m:t>
                            </m:r>
                          </m:e>
                          <m:sup>
                            <m:r>
                              <a:rPr lang="en-US" sz="1800" i="1">
                                <a:latin typeface="Cambria Math" panose="02040503050406030204" pitchFamily="18" charset="0"/>
                              </a:rPr>
                              <m:t>2</m:t>
                            </m:r>
                          </m:sup>
                        </m:sSup>
                      </m:e>
                    </m:rad>
                    <m:r>
                      <a:rPr lang="en-US" sz="1800" i="1">
                        <a:latin typeface="Cambria Math" panose="02040503050406030204" pitchFamily="18" charset="0"/>
                      </a:rPr>
                      <m:t> </m:t>
                    </m:r>
                    <m:r>
                      <a:rPr lang="en-US" sz="1800">
                        <a:latin typeface="Cambria Math" panose="02040503050406030204" pitchFamily="18" charset="0"/>
                      </a:rPr>
                      <m:t>= </m:t>
                    </m:r>
                    <m:r>
                      <a:rPr lang="en-US" sz="1800">
                        <a:latin typeface="Cambria Math" panose="02040503050406030204" pitchFamily="18" charset="0"/>
                      </a:rPr>
                      <m:t>538</m:t>
                    </m:r>
                    <m:r>
                      <a:rPr lang="en-US" sz="1800">
                        <a:latin typeface="Cambria Math" panose="02040503050406030204" pitchFamily="18" charset="0"/>
                      </a:rPr>
                      <m:t>.</m:t>
                    </m:r>
                    <m:r>
                      <a:rPr lang="en-US" sz="1800">
                        <a:latin typeface="Cambria Math" panose="02040503050406030204" pitchFamily="18" charset="0"/>
                      </a:rPr>
                      <m:t>48</m:t>
                    </m:r>
                    <m:r>
                      <a:rPr lang="en-US" sz="1800">
                        <a:latin typeface="Cambria Math" panose="02040503050406030204" pitchFamily="18" charset="0"/>
                      </a:rPr>
                      <m:t> </m:t>
                    </m:r>
                    <m:r>
                      <m:rPr>
                        <m:sty m:val="p"/>
                      </m:rPr>
                      <a:rPr lang="en-US" sz="1800">
                        <a:latin typeface="Cambria Math" panose="02040503050406030204" pitchFamily="18" charset="0"/>
                      </a:rPr>
                      <m:t>N</m:t>
                    </m:r>
                  </m:oMath>
                </a14:m>
                <a:r>
                  <a:rPr lang="en-US" sz="1800" dirty="0"/>
                  <a:t> </a:t>
                </a:r>
                <a14:m>
                  <m:oMath xmlns:m="http://schemas.openxmlformats.org/officeDocument/2006/math">
                    <m:r>
                      <a:rPr lang="en-US" sz="1800" i="1">
                        <a:latin typeface="Cambria Math" panose="02040503050406030204" pitchFamily="18" charset="0"/>
                      </a:rPr>
                      <m:t> </m:t>
                    </m:r>
                  </m:oMath>
                </a14:m>
                <a:endParaRPr lang="en-US" sz="1800" i="1" dirty="0" smtClean="0"/>
              </a:p>
              <a:p>
                <a:pPr marL="0" indent="0">
                  <a:buNone/>
                </a:pPr>
                <a:r>
                  <a:rPr lang="en-US" sz="1800" dirty="0" smtClean="0"/>
                  <a:t>      </a:t>
                </a:r>
                <a14:m>
                  <m:oMath xmlns:m="http://schemas.openxmlformats.org/officeDocument/2006/math">
                    <m:r>
                      <a:rPr lang="en-US" sz="1800" i="1">
                        <a:latin typeface="Cambria Math" panose="02040503050406030204" pitchFamily="18" charset="0"/>
                      </a:rPr>
                      <m:t> </m:t>
                    </m:r>
                    <m:r>
                      <a:rPr lang="en-US" sz="1800" i="1">
                        <a:latin typeface="Cambria Math" panose="02040503050406030204" pitchFamily="18" charset="0"/>
                      </a:rPr>
                      <m:t>𝑅</m:t>
                    </m:r>
                    <m:r>
                      <a:rPr lang="en-US" sz="1800" i="1">
                        <a:latin typeface="Cambria Math" panose="02040503050406030204" pitchFamily="18" charset="0"/>
                      </a:rPr>
                      <m:t>=</m:t>
                    </m:r>
                    <m:rad>
                      <m:radPr>
                        <m:degHide m:val="on"/>
                        <m:ctrlPr>
                          <a:rPr lang="en-US" sz="1800" i="1">
                            <a:latin typeface="Cambria Math" panose="02040503050406030204" pitchFamily="18" charset="0"/>
                          </a:rPr>
                        </m:ctrlPr>
                      </m:radPr>
                      <m:deg/>
                      <m:e>
                        <m:sSup>
                          <m:sSupPr>
                            <m:ctrlPr>
                              <a:rPr lang="en-US" sz="1800" i="1">
                                <a:latin typeface="Cambria Math" panose="02040503050406030204" pitchFamily="18" charset="0"/>
                              </a:rPr>
                            </m:ctrlPr>
                          </m:sSupPr>
                          <m:e>
                            <m:r>
                              <a:rPr lang="en-US" sz="1800" i="1">
                                <a:latin typeface="Cambria Math" panose="02040503050406030204" pitchFamily="18" charset="0"/>
                              </a:rPr>
                              <m:t>𝐹𝑐</m:t>
                            </m:r>
                          </m:e>
                          <m:sup>
                            <m:r>
                              <a:rPr lang="en-US" sz="1800" i="1">
                                <a:latin typeface="Cambria Math" panose="02040503050406030204" pitchFamily="18" charset="0"/>
                              </a:rPr>
                              <m:t>2</m:t>
                            </m:r>
                          </m:sup>
                        </m:sSup>
                        <m:r>
                          <a:rPr lang="en-US" sz="1800" i="1">
                            <a:latin typeface="Cambria Math" panose="02040503050406030204" pitchFamily="18" charset="0"/>
                          </a:rPr>
                          <m:t>+</m:t>
                        </m:r>
                        <m:sSup>
                          <m:sSupPr>
                            <m:ctrlPr>
                              <a:rPr lang="en-US" sz="1800" i="1">
                                <a:latin typeface="Cambria Math" panose="02040503050406030204" pitchFamily="18" charset="0"/>
                              </a:rPr>
                            </m:ctrlPr>
                          </m:sSupPr>
                          <m:e>
                            <m:r>
                              <a:rPr lang="en-US" sz="1800" i="1">
                                <a:latin typeface="Cambria Math" panose="02040503050406030204" pitchFamily="18" charset="0"/>
                              </a:rPr>
                              <m:t>𝐹𝑡</m:t>
                            </m:r>
                          </m:e>
                          <m:sup>
                            <m:r>
                              <a:rPr lang="en-US" sz="1800" i="1">
                                <a:latin typeface="Cambria Math" panose="02040503050406030204" pitchFamily="18" charset="0"/>
                              </a:rPr>
                              <m:t>2</m:t>
                            </m:r>
                          </m:sup>
                        </m:sSup>
                        <m:r>
                          <a:rPr lang="en-US" sz="1800" i="1">
                            <a:latin typeface="Cambria Math" panose="02040503050406030204" pitchFamily="18" charset="0"/>
                          </a:rPr>
                          <m:t> </m:t>
                        </m:r>
                      </m:e>
                    </m:rad>
                    <m:r>
                      <a:rPr lang="en-US" sz="1800">
                        <a:latin typeface="Cambria Math" panose="02040503050406030204" pitchFamily="18" charset="0"/>
                      </a:rPr>
                      <m:t>= </m:t>
                    </m:r>
                    <m:r>
                      <a:rPr lang="en-US" sz="1800">
                        <a:latin typeface="Cambria Math" panose="02040503050406030204" pitchFamily="18" charset="0"/>
                      </a:rPr>
                      <m:t>538</m:t>
                    </m:r>
                    <m:r>
                      <a:rPr lang="en-US" sz="1800">
                        <a:latin typeface="Cambria Math" panose="02040503050406030204" pitchFamily="18" charset="0"/>
                      </a:rPr>
                      <m:t>.</m:t>
                    </m:r>
                    <m:r>
                      <a:rPr lang="en-US" sz="1800">
                        <a:latin typeface="Cambria Math" panose="02040503050406030204" pitchFamily="18" charset="0"/>
                      </a:rPr>
                      <m:t>7</m:t>
                    </m:r>
                    <m:r>
                      <a:rPr lang="en-US" sz="1800">
                        <a:latin typeface="Cambria Math" panose="02040503050406030204" pitchFamily="18" charset="0"/>
                      </a:rPr>
                      <m:t> </m:t>
                    </m:r>
                    <m:r>
                      <m:rPr>
                        <m:sty m:val="p"/>
                      </m:rPr>
                      <a:rPr lang="en-US" sz="1800">
                        <a:latin typeface="Cambria Math" panose="02040503050406030204" pitchFamily="18" charset="0"/>
                      </a:rPr>
                      <m:t>N</m:t>
                    </m:r>
                  </m:oMath>
                </a14:m>
                <a:r>
                  <a:rPr lang="en-US" sz="1800" dirty="0"/>
                  <a:t> </a:t>
                </a:r>
                <a:br>
                  <a:rPr lang="en-US" sz="1800" dirty="0"/>
                </a:br>
                <a:r>
                  <a:rPr lang="en-US" sz="1800" dirty="0"/>
                  <a:t> </a:t>
                </a:r>
                <a14:m>
                  <m:oMath xmlns:m="http://schemas.openxmlformats.org/officeDocument/2006/math">
                    <m:r>
                      <a:rPr lang="en-US" sz="1800" b="0" i="0" smtClean="0">
                        <a:latin typeface="Cambria Math" panose="02040503050406030204" pitchFamily="18" charset="0"/>
                      </a:rPr>
                      <m:t>     </m:t>
                    </m:r>
                    <m:r>
                      <a:rPr lang="en-US" sz="1800" i="1">
                        <a:latin typeface="Cambria Math" panose="02040503050406030204" pitchFamily="18" charset="0"/>
                      </a:rPr>
                      <m:t>𝑅</m:t>
                    </m:r>
                    <m:r>
                      <a:rPr lang="en-US" sz="1800" i="1">
                        <a:latin typeface="Cambria Math" panose="02040503050406030204" pitchFamily="18" charset="0"/>
                      </a:rPr>
                      <m:t>=</m:t>
                    </m:r>
                    <m:rad>
                      <m:radPr>
                        <m:degHide m:val="on"/>
                        <m:ctrlPr>
                          <a:rPr lang="en-US" sz="1800" i="1">
                            <a:latin typeface="Cambria Math" panose="02040503050406030204" pitchFamily="18" charset="0"/>
                          </a:rPr>
                        </m:ctrlPr>
                      </m:radPr>
                      <m:deg/>
                      <m:e>
                        <m:sSup>
                          <m:sSupPr>
                            <m:ctrlPr>
                              <a:rPr lang="en-US" sz="1800" i="1">
                                <a:latin typeface="Cambria Math" panose="02040503050406030204" pitchFamily="18" charset="0"/>
                              </a:rPr>
                            </m:ctrlPr>
                          </m:sSupPr>
                          <m:e>
                            <m:r>
                              <a:rPr lang="en-US" sz="1800" i="1">
                                <a:latin typeface="Cambria Math" panose="02040503050406030204" pitchFamily="18" charset="0"/>
                              </a:rPr>
                              <m:t>𝐹𝑠</m:t>
                            </m:r>
                          </m:e>
                          <m:sup>
                            <m:r>
                              <a:rPr lang="en-US" sz="1800" i="1">
                                <a:latin typeface="Cambria Math" panose="02040503050406030204" pitchFamily="18" charset="0"/>
                              </a:rPr>
                              <m:t>2</m:t>
                            </m:r>
                          </m:sup>
                        </m:sSup>
                        <m:r>
                          <a:rPr lang="en-US" sz="1800" i="1">
                            <a:latin typeface="Cambria Math" panose="02040503050406030204" pitchFamily="18" charset="0"/>
                          </a:rPr>
                          <m:t>+</m:t>
                        </m:r>
                        <m:sSup>
                          <m:sSupPr>
                            <m:ctrlPr>
                              <a:rPr lang="en-US" sz="1800" i="1">
                                <a:latin typeface="Cambria Math" panose="02040503050406030204" pitchFamily="18" charset="0"/>
                              </a:rPr>
                            </m:ctrlPr>
                          </m:sSupPr>
                          <m:e>
                            <m:r>
                              <a:rPr lang="en-US" sz="1800" i="1">
                                <a:latin typeface="Cambria Math" panose="02040503050406030204" pitchFamily="18" charset="0"/>
                              </a:rPr>
                              <m:t>𝐹𝑛</m:t>
                            </m:r>
                          </m:e>
                          <m:sup>
                            <m:r>
                              <a:rPr lang="en-US" sz="1800" i="1">
                                <a:latin typeface="Cambria Math" panose="02040503050406030204" pitchFamily="18" charset="0"/>
                              </a:rPr>
                              <m:t>2</m:t>
                            </m:r>
                          </m:sup>
                        </m:sSup>
                        <m:r>
                          <a:rPr lang="en-US" sz="1800" i="1">
                            <a:latin typeface="Cambria Math" panose="02040503050406030204" pitchFamily="18" charset="0"/>
                          </a:rPr>
                          <m:t> </m:t>
                        </m:r>
                      </m:e>
                    </m:rad>
                    <m:r>
                      <a:rPr lang="en-US" sz="1800" i="1">
                        <a:latin typeface="Cambria Math" panose="02040503050406030204" pitchFamily="18" charset="0"/>
                      </a:rPr>
                      <m:t>= </m:t>
                    </m:r>
                    <m:r>
                      <a:rPr lang="en-US" sz="1800" i="1">
                        <a:latin typeface="Cambria Math" panose="02040503050406030204" pitchFamily="18" charset="0"/>
                      </a:rPr>
                      <m:t>538</m:t>
                    </m:r>
                    <m:r>
                      <a:rPr lang="en-US" sz="1800" i="1">
                        <a:latin typeface="Cambria Math" panose="02040503050406030204" pitchFamily="18" charset="0"/>
                      </a:rPr>
                      <m:t>.</m:t>
                    </m:r>
                    <m:r>
                      <a:rPr lang="en-US" sz="1800" i="1">
                        <a:latin typeface="Cambria Math" panose="02040503050406030204" pitchFamily="18" charset="0"/>
                      </a:rPr>
                      <m:t>73</m:t>
                    </m:r>
                    <m:r>
                      <a:rPr lang="en-US" sz="1800" i="1">
                        <a:latin typeface="Cambria Math" panose="02040503050406030204" pitchFamily="18" charset="0"/>
                      </a:rPr>
                      <m:t> </m:t>
                    </m:r>
                    <m:r>
                      <a:rPr lang="en-US" sz="1800" i="1">
                        <a:latin typeface="Cambria Math" panose="02040503050406030204" pitchFamily="18" charset="0"/>
                      </a:rPr>
                      <m:t>𝑁</m:t>
                    </m:r>
                  </m:oMath>
                </a14:m>
                <a:endParaRPr lang="en-US" sz="1800" dirty="0"/>
              </a:p>
              <a:p>
                <a:r>
                  <a:rPr lang="en-US" sz="1800" dirty="0" smtClean="0"/>
                  <a:t>The figure show</a:t>
                </a:r>
                <a:r>
                  <a:rPr lang="ar-SA" sz="1800" dirty="0" smtClean="0"/>
                  <a:t> </a:t>
                </a:r>
                <a:r>
                  <a:rPr lang="en-US" sz="1800" dirty="0" smtClean="0"/>
                  <a:t>Force </a:t>
                </a:r>
                <a:r>
                  <a:rPr lang="en-US" sz="1800" dirty="0"/>
                  <a:t>analysis Diagram</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2665927"/>
                <a:ext cx="8116845" cy="3994180"/>
              </a:xfrm>
              <a:blipFill rotWithShape="0">
                <a:blip r:embed="rId2"/>
                <a:stretch>
                  <a:fillRect l="-225" r="-376"/>
                </a:stretch>
              </a:blipFill>
            </p:spPr>
            <p:txBody>
              <a:bodyPr/>
              <a:lstStyle/>
              <a:p>
                <a:r>
                  <a:rPr lang="en-US">
                    <a:noFill/>
                  </a:rPr>
                  <a:t> </a:t>
                </a:r>
              </a:p>
            </p:txBody>
          </p:sp>
        </mc:Fallback>
      </mc:AlternateContent>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955045" y="3052292"/>
            <a:ext cx="2494273" cy="1972197"/>
          </a:xfrm>
          <a:prstGeom prst="rect">
            <a:avLst/>
          </a:prstGeom>
          <a:noFill/>
          <a:ln>
            <a:noFill/>
          </a:ln>
        </p:spPr>
      </p:pic>
    </p:spTree>
    <p:extLst>
      <p:ext uri="{BB962C8B-B14F-4D97-AF65-F5344CB8AC3E}">
        <p14:creationId xmlns:p14="http://schemas.microsoft.com/office/powerpoint/2010/main" val="15076098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70433"/>
            <a:ext cx="10515600" cy="726696"/>
          </a:xfrm>
        </p:spPr>
        <p:txBody>
          <a:bodyPr/>
          <a:lstStyle/>
          <a:p>
            <a:pPr algn="ctr"/>
            <a:r>
              <a:rPr lang="en-US" dirty="0" smtClean="0"/>
              <a:t>Belts</a:t>
            </a:r>
            <a:r>
              <a:rPr lang="ar-SA" dirty="0" smtClean="0"/>
              <a:t> </a:t>
            </a:r>
            <a:r>
              <a:rPr lang="en-US" dirty="0"/>
              <a:t> </a:t>
            </a:r>
            <a:r>
              <a:rPr lang="en-US" dirty="0" smtClean="0"/>
              <a:t>Design</a:t>
            </a:r>
            <a:endParaRPr lang="en-US" dirty="0"/>
          </a:p>
        </p:txBody>
      </p:sp>
      <p:sp>
        <p:nvSpPr>
          <p:cNvPr id="3" name="Content Placeholder 2"/>
          <p:cNvSpPr>
            <a:spLocks noGrp="1"/>
          </p:cNvSpPr>
          <p:nvPr>
            <p:ph idx="1"/>
          </p:nvPr>
        </p:nvSpPr>
        <p:spPr>
          <a:xfrm>
            <a:off x="838200" y="2498501"/>
            <a:ext cx="10515600" cy="1582180"/>
          </a:xfrm>
        </p:spPr>
        <p:txBody>
          <a:bodyPr>
            <a:normAutofit/>
          </a:bodyPr>
          <a:lstStyle/>
          <a:p>
            <a:r>
              <a:rPr lang="en-US" sz="2000" dirty="0"/>
              <a:t>In the machine there is 3 V-Belts, two of them are used to transmit the power to cutting shaft, and the other use to transmit the power to the </a:t>
            </a:r>
            <a:r>
              <a:rPr lang="en-US" sz="2000" dirty="0" smtClean="0"/>
              <a:t>container.</a:t>
            </a:r>
          </a:p>
          <a:p>
            <a:r>
              <a:rPr lang="en-US" altLang="en-US" sz="2000" dirty="0">
                <a:solidFill>
                  <a:srgbClr val="000000"/>
                </a:solidFill>
                <a:ea typeface="Times New Roman" panose="02020603050405020304" pitchFamily="18" charset="0"/>
                <a:cs typeface="Arial" panose="020B0604020202020204" pitchFamily="34" charset="0"/>
              </a:rPr>
              <a:t>Some variables should be assumed for cutting shaft belts  ,  which are:</a:t>
            </a:r>
          </a:p>
          <a:p>
            <a:endParaRPr lang="en-US" altLang="en-US" sz="2400" dirty="0" smtClean="0">
              <a:solidFill>
                <a:srgbClr val="000000"/>
              </a:solidFill>
              <a:latin typeface="Times New Roman" panose="02020603050405020304" pitchFamily="18" charset="0"/>
              <a:ea typeface="Times New Roman" panose="02020603050405020304" pitchFamily="18" charset="0"/>
              <a:cs typeface="Arial" panose="020B0604020202020204" pitchFamily="34" charset="0"/>
            </a:endParaRPr>
          </a:p>
          <a:p>
            <a:endParaRPr lang="en-US" altLang="en-US" sz="2400" dirty="0">
              <a:solidFill>
                <a:srgbClr val="000000"/>
              </a:solidFill>
              <a:latin typeface="Times New Roman" panose="02020603050405020304" pitchFamily="18" charset="0"/>
              <a:cs typeface="Arial" panose="020B0604020202020204" pitchFamily="34" charset="0"/>
            </a:endParaRPr>
          </a:p>
          <a:p>
            <a:endParaRPr lang="en-US" altLang="en-US" sz="2400" dirty="0" smtClean="0">
              <a:solidFill>
                <a:srgbClr val="000000"/>
              </a:solidFill>
              <a:latin typeface="Times New Roman" panose="02020603050405020304" pitchFamily="18" charset="0"/>
              <a:cs typeface="Arial" panose="020B0604020202020204" pitchFamily="34" charset="0"/>
            </a:endParaRPr>
          </a:p>
          <a:p>
            <a:endParaRPr lang="en-US" altLang="en-US" sz="2400" dirty="0">
              <a:solidFill>
                <a:srgbClr val="000000"/>
              </a:solidFill>
              <a:latin typeface="Times New Roman" panose="02020603050405020304" pitchFamily="18" charset="0"/>
              <a:cs typeface="Arial" panose="020B0604020202020204" pitchFamily="34" charset="0"/>
            </a:endParaRPr>
          </a:p>
          <a:p>
            <a:endParaRPr lang="en-US" altLang="en-US" sz="2400" dirty="0">
              <a:solidFill>
                <a:srgbClr val="000000"/>
              </a:solidFill>
              <a:latin typeface="Times New Roman" panose="02020603050405020304" pitchFamily="18" charset="0"/>
              <a:cs typeface="Arial" panose="020B0604020202020204" pitchFamily="34" charset="0"/>
            </a:endParaRPr>
          </a:p>
          <a:p>
            <a:endParaRPr lang="en-US" altLang="en-US" sz="2400" dirty="0"/>
          </a:p>
          <a:p>
            <a:endParaRPr lang="en-US" sz="2200" dirty="0" smtClean="0"/>
          </a:p>
          <a:p>
            <a:pPr marL="0" indent="0">
              <a:buNone/>
            </a:pPr>
            <a:endParaRPr lang="en-US" sz="1800" dirty="0"/>
          </a:p>
        </p:txBody>
      </p:sp>
      <mc:AlternateContent xmlns:mc="http://schemas.openxmlformats.org/markup-compatibility/2006" xmlns:a14="http://schemas.microsoft.com/office/drawing/2010/main">
        <mc:Choice Requires="a14">
          <p:graphicFrame>
            <p:nvGraphicFramePr>
              <p:cNvPr id="4" name="Content Placeholder 3"/>
              <p:cNvGraphicFramePr>
                <a:graphicFrameLocks/>
              </p:cNvGraphicFramePr>
              <p:nvPr>
                <p:extLst>
                  <p:ext uri="{D42A27DB-BD31-4B8C-83A1-F6EECF244321}">
                    <p14:modId xmlns:p14="http://schemas.microsoft.com/office/powerpoint/2010/main" val="42375054"/>
                  </p:ext>
                </p:extLst>
              </p:nvPr>
            </p:nvGraphicFramePr>
            <p:xfrm>
              <a:off x="838200" y="4274459"/>
              <a:ext cx="9524999" cy="2583541"/>
            </p:xfrm>
            <a:graphic>
              <a:graphicData uri="http://schemas.openxmlformats.org/drawingml/2006/table">
                <a:tbl>
                  <a:tblPr firstRow="1" firstCol="1" bandRow="1">
                    <a:tableStyleId>{3B4B98B0-60AC-42C2-AFA5-B58CD77FA1E5}</a:tableStyleId>
                  </a:tblPr>
                  <a:tblGrid>
                    <a:gridCol w="3174375"/>
                    <a:gridCol w="3175312"/>
                    <a:gridCol w="3175312"/>
                  </a:tblGrid>
                  <a:tr h="642591">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b="0" dirty="0">
                              <a:effectLst/>
                            </a:rPr>
                            <a:t>V-belts.                                                              </a:t>
                          </a:r>
                          <a:endParaRPr lang="en-US" sz="1400" b="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b="0" dirty="0">
                              <a:effectLst/>
                            </a:rPr>
                            <a:t>Nominal Power (</a:t>
                          </a:r>
                          <a14:m>
                            <m:oMath xmlns:m="http://schemas.openxmlformats.org/officeDocument/2006/math">
                              <m:sSub>
                                <m:sSubPr>
                                  <m:ctrlPr>
                                    <a:rPr lang="en-US" sz="1400" b="0" i="1">
                                      <a:effectLst/>
                                      <a:latin typeface="Cambria Math" panose="02040503050406030204" pitchFamily="18" charset="0"/>
                                    </a:rPr>
                                  </m:ctrlPr>
                                </m:sSubPr>
                                <m:e>
                                  <m:r>
                                    <m:rPr>
                                      <m:sty m:val="p"/>
                                    </m:rPr>
                                    <a:rPr lang="en-US" sz="1400" b="0" i="1">
                                      <a:effectLst/>
                                      <a:latin typeface="Cambria Math" panose="02040503050406030204" pitchFamily="18" charset="0"/>
                                    </a:rPr>
                                    <m:t>H</m:t>
                                  </m:r>
                                </m:e>
                                <m:sub>
                                  <m:r>
                                    <m:rPr>
                                      <m:sty m:val="p"/>
                                    </m:rPr>
                                    <a:rPr lang="en-US" sz="1400" b="0" i="1">
                                      <a:effectLst/>
                                      <a:latin typeface="Cambria Math" panose="02040503050406030204" pitchFamily="18" charset="0"/>
                                    </a:rPr>
                                    <m:t>nom</m:t>
                                  </m:r>
                                </m:sub>
                              </m:sSub>
                            </m:oMath>
                          </a14:m>
                          <a:r>
                            <a:rPr lang="en-US" sz="1400" b="0" dirty="0">
                              <a:effectLst/>
                            </a:rPr>
                            <a:t>) = 10 Hp.  </a:t>
                          </a:r>
                          <a:endParaRPr lang="en-US" sz="1400" b="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b="0" dirty="0">
                              <a:effectLst/>
                            </a:rPr>
                            <a:t>Length of belts = 80”                                                             </a:t>
                          </a:r>
                          <a:endParaRPr lang="en-US" sz="1400" b="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970475">
                    <a:tc>
                      <a:txBody>
                        <a:bodyPr/>
                        <a:lstStyle/>
                        <a:p>
                          <a:pPr marL="342900" marR="0" lvl="0" indent="-342900" rtl="0">
                            <a:lnSpc>
                              <a:spcPct val="115000"/>
                            </a:lnSpc>
                            <a:spcBef>
                              <a:spcPts val="0"/>
                            </a:spcBef>
                            <a:spcAft>
                              <a:spcPts val="0"/>
                            </a:spcAft>
                            <a:buFont typeface="Wingdings" panose="05000000000000000000" pitchFamily="2" charset="2"/>
                            <a:buChar char=""/>
                          </a:pPr>
                          <a14:m>
                            <m:oMath xmlns:m="http://schemas.openxmlformats.org/officeDocument/2006/math">
                              <m:r>
                                <a:rPr lang="en-US" sz="1400">
                                  <a:effectLst/>
                                  <a:latin typeface="Cambria Math" panose="02040503050406030204" pitchFamily="18" charset="0"/>
                                </a:rPr>
                                <m:t>𝑛</m:t>
                              </m:r>
                              <m:r>
                                <a:rPr lang="en-US" sz="1400">
                                  <a:effectLst/>
                                  <a:latin typeface="Cambria Math" panose="02040503050406030204" pitchFamily="18" charset="0"/>
                                </a:rPr>
                                <m:t> = </m:t>
                              </m:r>
                              <m:r>
                                <a:rPr lang="en-US" sz="1400">
                                  <a:effectLst/>
                                  <a:latin typeface="Cambria Math" panose="02040503050406030204" pitchFamily="18" charset="0"/>
                                </a:rPr>
                                <m:t>2890</m:t>
                              </m:r>
                            </m:oMath>
                          </a14:m>
                          <a:endParaRPr lang="en-US" sz="1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dirty="0">
                              <a:effectLst/>
                            </a:rPr>
                            <a:t>Pitch= 3”                                                                    </a:t>
                          </a:r>
                          <a:endParaRPr lang="en-US" sz="1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a:effectLst/>
                            </a:rPr>
                            <a:t>pulleys have same diameter D=d= 7 cm = 2.75”</a:t>
                          </a:r>
                          <a:endParaRPr lang="en-US" sz="1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970475">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dirty="0">
                              <a:effectLst/>
                            </a:rPr>
                            <a:t>Number of belts </a:t>
                          </a:r>
                          <a14:m>
                            <m:oMath xmlns:m="http://schemas.openxmlformats.org/officeDocument/2006/math">
                              <m:r>
                                <a:rPr lang="en-US" sz="1400">
                                  <a:effectLst/>
                                  <a:latin typeface="Cambria Math" panose="02040503050406030204" pitchFamily="18" charset="0"/>
                                </a:rPr>
                                <m:t>𝑁𝑏</m:t>
                              </m:r>
                              <m:r>
                                <a:rPr lang="en-US" sz="1400">
                                  <a:effectLst/>
                                  <a:latin typeface="Cambria Math" panose="02040503050406030204" pitchFamily="18" charset="0"/>
                                </a:rPr>
                                <m:t> = </m:t>
                              </m:r>
                              <m:r>
                                <a:rPr lang="en-US" sz="1400">
                                  <a:effectLst/>
                                  <a:latin typeface="Cambria Math" panose="02040503050406030204" pitchFamily="18" charset="0"/>
                                </a:rPr>
                                <m:t>2</m:t>
                              </m:r>
                            </m:oMath>
                          </a14:m>
                          <a:r>
                            <a:rPr lang="en-US" sz="1400" dirty="0">
                              <a:effectLst/>
                            </a:rPr>
                            <a:t>                                        </a:t>
                          </a:r>
                          <a:endParaRPr lang="en-US" sz="1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dirty="0">
                              <a:effectLst/>
                            </a:rPr>
                            <a:t>Uniform drive Machinery at normal torque.</a:t>
                          </a:r>
                          <a:endParaRPr lang="en-US" sz="1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dirty="0">
                              <a:effectLst/>
                            </a:rPr>
                            <a:t>Safety factor </a:t>
                          </a:r>
                          <a14:m>
                            <m:oMath xmlns:m="http://schemas.openxmlformats.org/officeDocument/2006/math">
                              <m:r>
                                <a:rPr lang="en-US" sz="1400">
                                  <a:effectLst/>
                                  <a:latin typeface="Cambria Math" panose="02040503050406030204" pitchFamily="18" charset="0"/>
                                </a:rPr>
                                <m:t>𝑛𝑑</m:t>
                              </m:r>
                              <m:r>
                                <a:rPr lang="en-US" sz="1400">
                                  <a:effectLst/>
                                  <a:latin typeface="Cambria Math" panose="02040503050406030204" pitchFamily="18" charset="0"/>
                                </a:rPr>
                                <m:t> = </m:t>
                              </m:r>
                              <m:r>
                                <a:rPr lang="en-US" sz="1400">
                                  <a:effectLst/>
                                  <a:latin typeface="Cambria Math" panose="02040503050406030204" pitchFamily="18" charset="0"/>
                                </a:rPr>
                                <m:t>2</m:t>
                              </m:r>
                            </m:oMath>
                          </a14:m>
                          <a:endParaRPr lang="en-US" sz="1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bl>
              </a:graphicData>
            </a:graphic>
          </p:graphicFrame>
        </mc:Choice>
        <mc:Fallback xmlns="">
          <p:graphicFrame>
            <p:nvGraphicFramePr>
              <p:cNvPr id="4" name="Content Placeholder 3"/>
              <p:cNvGraphicFramePr>
                <a:graphicFrameLocks/>
              </p:cNvGraphicFramePr>
              <p:nvPr>
                <p:extLst>
                  <p:ext uri="{D42A27DB-BD31-4B8C-83A1-F6EECF244321}">
                    <p14:modId xmlns:p14="http://schemas.microsoft.com/office/powerpoint/2010/main" val="42375054"/>
                  </p:ext>
                </p:extLst>
              </p:nvPr>
            </p:nvGraphicFramePr>
            <p:xfrm>
              <a:off x="838200" y="4274459"/>
              <a:ext cx="9524999" cy="2583541"/>
            </p:xfrm>
            <a:graphic>
              <a:graphicData uri="http://schemas.openxmlformats.org/drawingml/2006/table">
                <a:tbl>
                  <a:tblPr firstRow="1" firstCol="1" bandRow="1">
                    <a:tableStyleId>{3B4B98B0-60AC-42C2-AFA5-B58CD77FA1E5}</a:tableStyleId>
                  </a:tblPr>
                  <a:tblGrid>
                    <a:gridCol w="3174375"/>
                    <a:gridCol w="3175312"/>
                    <a:gridCol w="3175312"/>
                  </a:tblGrid>
                  <a:tr h="642591">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b="0" dirty="0">
                              <a:effectLst/>
                            </a:rPr>
                            <a:t>V-belts.                                                              </a:t>
                          </a:r>
                          <a:endParaRPr lang="en-US" sz="1400" b="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endParaRPr lang="en-US"/>
                        </a:p>
                      </a:txBody>
                      <a:tcPr marL="68580" marR="68580" marT="0" marB="0">
                        <a:blipFill rotWithShape="0">
                          <a:blip r:embed="rId2"/>
                          <a:stretch>
                            <a:fillRect l="-100000" t="-7619" r="-100384" b="-305714"/>
                          </a:stretch>
                        </a:blipFill>
                      </a:tcPr>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b="0" dirty="0">
                              <a:effectLst/>
                            </a:rPr>
                            <a:t>Length of belts = 80”                                                             </a:t>
                          </a:r>
                          <a:endParaRPr lang="en-US" sz="1400" b="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970475">
                    <a:tc>
                      <a:txBody>
                        <a:bodyPr/>
                        <a:lstStyle/>
                        <a:p>
                          <a:endParaRPr lang="en-US"/>
                        </a:p>
                      </a:txBody>
                      <a:tcPr marL="68580" marR="68580" marT="0" marB="0">
                        <a:blipFill rotWithShape="0">
                          <a:blip r:embed="rId2"/>
                          <a:stretch>
                            <a:fillRect t="-70625" r="-200384" b="-100625"/>
                          </a:stretch>
                        </a:blipFill>
                      </a:tcPr>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dirty="0">
                              <a:effectLst/>
                            </a:rPr>
                            <a:t>Pitch= 3”                                                                    </a:t>
                          </a:r>
                          <a:endParaRPr lang="en-US" sz="1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a:effectLst/>
                            </a:rPr>
                            <a:t>pulleys have same diameter D=d= 7 cm = 2.75”</a:t>
                          </a:r>
                          <a:endParaRPr lang="en-US" sz="1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970475">
                    <a:tc>
                      <a:txBody>
                        <a:bodyPr/>
                        <a:lstStyle/>
                        <a:p>
                          <a:endParaRPr lang="en-US"/>
                        </a:p>
                      </a:txBody>
                      <a:tcPr marL="68580" marR="68580" marT="0" marB="0">
                        <a:blipFill rotWithShape="0">
                          <a:blip r:embed="rId2"/>
                          <a:stretch>
                            <a:fillRect t="-171698" r="-200384" b="-1258"/>
                          </a:stretch>
                        </a:blipFill>
                      </a:tcPr>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400" dirty="0">
                              <a:effectLst/>
                            </a:rPr>
                            <a:t>Uniform drive Machinery at normal torque.</a:t>
                          </a:r>
                          <a:endParaRPr lang="en-US" sz="1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endParaRPr lang="en-US"/>
                        </a:p>
                      </a:txBody>
                      <a:tcPr marL="68580" marR="68580" marT="0" marB="0">
                        <a:blipFill rotWithShape="0">
                          <a:blip r:embed="rId2"/>
                          <a:stretch>
                            <a:fillRect l="-200000" t="-171698" r="-384" b="-1258"/>
                          </a:stretch>
                        </a:blipFill>
                      </a:tcPr>
                    </a:tc>
                  </a:tr>
                </a:tbl>
              </a:graphicData>
            </a:graphic>
          </p:graphicFrame>
        </mc:Fallback>
      </mc:AlternateContent>
      <p:sp>
        <p:nvSpPr>
          <p:cNvPr id="5" name="TextBox 4"/>
          <p:cNvSpPr txBox="1"/>
          <p:nvPr/>
        </p:nvSpPr>
        <p:spPr>
          <a:xfrm>
            <a:off x="4756597" y="1841380"/>
            <a:ext cx="2678805" cy="400110"/>
          </a:xfrm>
          <a:prstGeom prst="rect">
            <a:avLst/>
          </a:prstGeom>
          <a:noFill/>
        </p:spPr>
        <p:txBody>
          <a:bodyPr wrap="square" rtlCol="0">
            <a:spAutoFit/>
          </a:bodyPr>
          <a:lstStyle/>
          <a:p>
            <a:pPr algn="ctr"/>
            <a:r>
              <a:rPr lang="en-US" sz="2000" dirty="0" smtClean="0">
                <a:solidFill>
                  <a:schemeClr val="accent1"/>
                </a:solidFill>
              </a:rPr>
              <a:t>cutting </a:t>
            </a:r>
            <a:r>
              <a:rPr lang="en-US" sz="2000" dirty="0">
                <a:solidFill>
                  <a:schemeClr val="accent1"/>
                </a:solidFill>
              </a:rPr>
              <a:t>shaft belts </a:t>
            </a:r>
          </a:p>
        </p:txBody>
      </p:sp>
    </p:spTree>
    <p:extLst>
      <p:ext uri="{BB962C8B-B14F-4D97-AF65-F5344CB8AC3E}">
        <p14:creationId xmlns:p14="http://schemas.microsoft.com/office/powerpoint/2010/main" val="15233419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26414"/>
            <a:ext cx="10515600" cy="781287"/>
          </a:xfrm>
        </p:spPr>
        <p:txBody>
          <a:bodyPr>
            <a:noAutofit/>
          </a:bodyPr>
          <a:lstStyle/>
          <a:p>
            <a:pPr algn="ctr"/>
            <a:r>
              <a:rPr lang="en-US" sz="3000" dirty="0"/>
              <a:t>Tension Force analysis </a:t>
            </a:r>
            <a:r>
              <a:rPr lang="en-US" sz="3000" dirty="0" smtClean="0"/>
              <a:t>for cutting shaft belts </a:t>
            </a:r>
            <a:endParaRPr lang="en-US" sz="30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2627290"/>
                <a:ext cx="10515600" cy="3309871"/>
              </a:xfrm>
            </p:spPr>
            <p:txBody>
              <a:bodyPr>
                <a:normAutofit/>
              </a:bodyPr>
              <a:lstStyle/>
              <a:p>
                <a14:m>
                  <m:oMath xmlns:m="http://schemas.openxmlformats.org/officeDocument/2006/math">
                    <m:r>
                      <a:rPr lang="en-US" sz="1800" i="1" smtClean="0">
                        <a:latin typeface="Cambria Math" panose="02040503050406030204" pitchFamily="18" charset="0"/>
                      </a:rPr>
                      <m:t>𝐿𝑝</m:t>
                    </m:r>
                    <m:r>
                      <a:rPr lang="en-US" sz="1800" i="1" smtClean="0">
                        <a:latin typeface="Cambria Math" panose="02040503050406030204" pitchFamily="18" charset="0"/>
                      </a:rPr>
                      <m:t> = </m:t>
                    </m:r>
                    <m:r>
                      <a:rPr lang="en-US" sz="1800" i="1" smtClean="0">
                        <a:latin typeface="Cambria Math" panose="02040503050406030204" pitchFamily="18" charset="0"/>
                      </a:rPr>
                      <m:t>𝐿</m:t>
                    </m:r>
                    <m:r>
                      <a:rPr lang="en-US" sz="1800" i="1" smtClean="0">
                        <a:latin typeface="Cambria Math" panose="02040503050406030204" pitchFamily="18" charset="0"/>
                      </a:rPr>
                      <m:t> + </m:t>
                    </m:r>
                    <m:r>
                      <a:rPr lang="en-US" sz="1800" i="1" smtClean="0">
                        <a:latin typeface="Cambria Math" panose="02040503050406030204" pitchFamily="18" charset="0"/>
                      </a:rPr>
                      <m:t>𝐿𝑐</m:t>
                    </m:r>
                    <m:r>
                      <a:rPr lang="en-US" sz="1800" i="1" smtClean="0">
                        <a:latin typeface="Cambria Math" panose="02040503050406030204" pitchFamily="18" charset="0"/>
                      </a:rPr>
                      <m:t> = 80 +1.3 = 81.3” </m:t>
                    </m:r>
                  </m:oMath>
                </a14:m>
                <a:r>
                  <a:rPr lang="en-US" sz="1800" dirty="0"/>
                  <a:t>                          (</a:t>
                </a:r>
                <a:r>
                  <a:rPr lang="en-US" sz="1800" dirty="0" err="1" smtClean="0"/>
                  <a:t>Lc</a:t>
                </a:r>
                <a:r>
                  <a:rPr lang="en-US" sz="1800" dirty="0" smtClean="0"/>
                  <a:t>=1.3)</a:t>
                </a:r>
                <a:endParaRPr lang="en-US" sz="1800" dirty="0"/>
              </a:p>
              <a:p>
                <a:r>
                  <a:rPr lang="en-US" sz="1800" dirty="0"/>
                  <a:t>Distance between the pulleys </a:t>
                </a:r>
              </a:p>
              <a:p>
                <a:r>
                  <a:rPr lang="en-US" sz="1800" dirty="0"/>
                  <a:t> </a:t>
                </a:r>
                <a14:m>
                  <m:oMath xmlns:m="http://schemas.openxmlformats.org/officeDocument/2006/math">
                    <m:r>
                      <a:rPr lang="en-US" sz="1800" i="1">
                        <a:latin typeface="Cambria Math" panose="02040503050406030204" pitchFamily="18" charset="0"/>
                      </a:rPr>
                      <m:t>𝑐</m:t>
                    </m:r>
                    <m:r>
                      <a:rPr lang="en-US" sz="1800" i="1">
                        <a:latin typeface="Cambria Math" panose="02040503050406030204" pitchFamily="18" charset="0"/>
                      </a:rPr>
                      <m:t>=0.25 </m:t>
                    </m:r>
                    <m:d>
                      <m:dPr>
                        <m:begChr m:val="{"/>
                        <m:endChr m:val="}"/>
                        <m:ctrlPr>
                          <a:rPr lang="en-US" sz="1800" i="1">
                            <a:latin typeface="Cambria Math" panose="02040503050406030204" pitchFamily="18" charset="0"/>
                          </a:rPr>
                        </m:ctrlPr>
                      </m:dPr>
                      <m:e>
                        <m:r>
                          <a:rPr lang="en-US" sz="1800" i="1">
                            <a:latin typeface="Cambria Math" panose="02040503050406030204" pitchFamily="18" charset="0"/>
                          </a:rPr>
                          <m:t> </m:t>
                        </m:r>
                        <m:r>
                          <a:rPr lang="en-US" sz="1800" i="1">
                            <a:latin typeface="Cambria Math" panose="02040503050406030204" pitchFamily="18" charset="0"/>
                          </a:rPr>
                          <m:t>𝐿𝑝</m:t>
                        </m:r>
                        <m:r>
                          <a:rPr lang="en-US" sz="1800" i="1">
                            <a:latin typeface="Cambria Math" panose="02040503050406030204" pitchFamily="18" charset="0"/>
                          </a:rPr>
                          <m:t> – 0.5Ԥ</m:t>
                        </m:r>
                        <m:d>
                          <m:dPr>
                            <m:ctrlPr>
                              <a:rPr lang="en-US" sz="1800" i="1">
                                <a:latin typeface="Cambria Math" panose="02040503050406030204" pitchFamily="18" charset="0"/>
                              </a:rPr>
                            </m:ctrlPr>
                          </m:dPr>
                          <m:e>
                            <m:r>
                              <a:rPr lang="en-US" sz="1800" i="1">
                                <a:latin typeface="Cambria Math" panose="02040503050406030204" pitchFamily="18" charset="0"/>
                              </a:rPr>
                              <m:t>𝐷</m:t>
                            </m:r>
                            <m:r>
                              <a:rPr lang="en-US" sz="1800" i="1">
                                <a:latin typeface="Cambria Math" panose="02040503050406030204" pitchFamily="18" charset="0"/>
                              </a:rPr>
                              <m:t> + </m:t>
                            </m:r>
                            <m:r>
                              <a:rPr lang="en-US" sz="1800" i="1">
                                <a:latin typeface="Cambria Math" panose="02040503050406030204" pitchFamily="18" charset="0"/>
                              </a:rPr>
                              <m:t>𝑑</m:t>
                            </m:r>
                          </m:e>
                        </m:d>
                        <m:r>
                          <a:rPr lang="en-US" sz="1800" i="1">
                            <a:latin typeface="Cambria Math" panose="02040503050406030204" pitchFamily="18" charset="0"/>
                          </a:rPr>
                          <m:t>+</m:t>
                        </m:r>
                        <m:rad>
                          <m:radPr>
                            <m:degHide m:val="on"/>
                            <m:ctrlPr>
                              <a:rPr lang="en-US" sz="1800" i="1">
                                <a:latin typeface="Cambria Math" panose="02040503050406030204" pitchFamily="18" charset="0"/>
                              </a:rPr>
                            </m:ctrlPr>
                          </m:radPr>
                          <m:deg/>
                          <m:e>
                            <m:sSup>
                              <m:sSupPr>
                                <m:ctrlPr>
                                  <a:rPr lang="en-US" sz="1800" i="1">
                                    <a:latin typeface="Cambria Math" panose="02040503050406030204" pitchFamily="18" charset="0"/>
                                  </a:rPr>
                                </m:ctrlPr>
                              </m:sSupPr>
                              <m:e>
                                <m:d>
                                  <m:dPr>
                                    <m:ctrlPr>
                                      <a:rPr lang="en-US" sz="1800" i="1">
                                        <a:latin typeface="Cambria Math" panose="02040503050406030204" pitchFamily="18" charset="0"/>
                                      </a:rPr>
                                    </m:ctrlPr>
                                  </m:dPr>
                                  <m:e>
                                    <m:r>
                                      <a:rPr lang="en-US" sz="1800" i="1">
                                        <a:latin typeface="Cambria Math" panose="02040503050406030204" pitchFamily="18" charset="0"/>
                                      </a:rPr>
                                      <m:t>𝑙𝑝</m:t>
                                    </m:r>
                                    <m:r>
                                      <a:rPr lang="en-US" sz="1800" i="1">
                                        <a:latin typeface="Cambria Math" panose="02040503050406030204" pitchFamily="18" charset="0"/>
                                      </a:rPr>
                                      <m:t>−0.5Ԥ</m:t>
                                    </m:r>
                                    <m:d>
                                      <m:dPr>
                                        <m:ctrlPr>
                                          <a:rPr lang="en-US" sz="1800" i="1">
                                            <a:latin typeface="Cambria Math" panose="02040503050406030204" pitchFamily="18" charset="0"/>
                                          </a:rPr>
                                        </m:ctrlPr>
                                      </m:dPr>
                                      <m:e>
                                        <m:r>
                                          <a:rPr lang="en-US" sz="1800" i="1">
                                            <a:latin typeface="Cambria Math" panose="02040503050406030204" pitchFamily="18" charset="0"/>
                                          </a:rPr>
                                          <m:t>𝐷</m:t>
                                        </m:r>
                                        <m:r>
                                          <a:rPr lang="en-US" sz="1800" i="1">
                                            <a:latin typeface="Cambria Math" panose="02040503050406030204" pitchFamily="18" charset="0"/>
                                          </a:rPr>
                                          <m:t>+</m:t>
                                        </m:r>
                                        <m:r>
                                          <a:rPr lang="en-US" sz="1800" i="1">
                                            <a:latin typeface="Cambria Math" panose="02040503050406030204" pitchFamily="18" charset="0"/>
                                          </a:rPr>
                                          <m:t>𝑑</m:t>
                                        </m:r>
                                      </m:e>
                                    </m:d>
                                  </m:e>
                                </m:d>
                              </m:e>
                              <m:sup>
                                <m:r>
                                  <a:rPr lang="en-US" sz="1800" i="1">
                                    <a:latin typeface="Cambria Math" panose="02040503050406030204" pitchFamily="18" charset="0"/>
                                  </a:rPr>
                                  <m:t>2</m:t>
                                </m:r>
                              </m:sup>
                            </m:sSup>
                            <m:r>
                              <a:rPr lang="en-US" sz="1800" i="1">
                                <a:latin typeface="Cambria Math" panose="02040503050406030204" pitchFamily="18" charset="0"/>
                              </a:rPr>
                              <m:t>−2</m:t>
                            </m:r>
                            <m:sSup>
                              <m:sSupPr>
                                <m:ctrlPr>
                                  <a:rPr lang="en-US" sz="1800" i="1">
                                    <a:latin typeface="Cambria Math" panose="02040503050406030204" pitchFamily="18" charset="0"/>
                                  </a:rPr>
                                </m:ctrlPr>
                              </m:sSupPr>
                              <m:e>
                                <m:d>
                                  <m:dPr>
                                    <m:ctrlPr>
                                      <a:rPr lang="en-US" sz="1800" i="1">
                                        <a:latin typeface="Cambria Math" panose="02040503050406030204" pitchFamily="18" charset="0"/>
                                      </a:rPr>
                                    </m:ctrlPr>
                                  </m:dPr>
                                  <m:e>
                                    <m:r>
                                      <a:rPr lang="en-US" sz="1800" i="1">
                                        <a:latin typeface="Cambria Math" panose="02040503050406030204" pitchFamily="18" charset="0"/>
                                      </a:rPr>
                                      <m:t>𝐷</m:t>
                                    </m:r>
                                    <m:r>
                                      <a:rPr lang="en-US" sz="1800" i="1">
                                        <a:latin typeface="Cambria Math" panose="02040503050406030204" pitchFamily="18" charset="0"/>
                                      </a:rPr>
                                      <m:t>−</m:t>
                                    </m:r>
                                    <m:r>
                                      <a:rPr lang="en-US" sz="1800" i="1">
                                        <a:latin typeface="Cambria Math" panose="02040503050406030204" pitchFamily="18" charset="0"/>
                                      </a:rPr>
                                      <m:t>𝑑</m:t>
                                    </m:r>
                                  </m:e>
                                </m:d>
                              </m:e>
                              <m:sup>
                                <m:r>
                                  <a:rPr lang="en-US" sz="1800" i="1">
                                    <a:latin typeface="Cambria Math" panose="02040503050406030204" pitchFamily="18" charset="0"/>
                                  </a:rPr>
                                  <m:t>2</m:t>
                                </m:r>
                              </m:sup>
                            </m:sSup>
                          </m:e>
                        </m:rad>
                        <m:r>
                          <a:rPr lang="en-US" sz="1800" i="1">
                            <a:latin typeface="Cambria Math" panose="02040503050406030204" pitchFamily="18" charset="0"/>
                          </a:rPr>
                          <m:t> </m:t>
                        </m:r>
                      </m:e>
                    </m:d>
                    <m:r>
                      <a:rPr lang="en-US" sz="1800" b="0" i="1" smtClean="0">
                        <a:latin typeface="Cambria Math" panose="02040503050406030204" pitchFamily="18" charset="0"/>
                      </a:rPr>
                      <m:t>=</m:t>
                    </m:r>
                    <m:r>
                      <a:rPr lang="en-US" sz="1800" i="1">
                        <a:latin typeface="Cambria Math" panose="02040503050406030204" pitchFamily="18" charset="0"/>
                      </a:rPr>
                      <m:t>37.4”</m:t>
                    </m:r>
                  </m:oMath>
                </a14:m>
                <a:endParaRPr lang="en-US" sz="1800" dirty="0"/>
              </a:p>
              <a:p>
                <a14:m>
                  <m:oMath xmlns:m="http://schemas.openxmlformats.org/officeDocument/2006/math">
                    <m:r>
                      <a:rPr lang="en-US" sz="1800">
                        <a:latin typeface="Cambria Math" panose="02040503050406030204" pitchFamily="18" charset="0"/>
                      </a:rPr>
                      <m:t>ɵ</m:t>
                    </m:r>
                    <m:r>
                      <a:rPr lang="en-US" sz="1800" i="1">
                        <a:latin typeface="Cambria Math" panose="02040503050406030204" pitchFamily="18" charset="0"/>
                      </a:rPr>
                      <m:t>𝑑</m:t>
                    </m:r>
                    <m:r>
                      <a:rPr lang="en-US" sz="1800">
                        <a:latin typeface="Cambria Math" panose="02040503050406030204" pitchFamily="18" charset="0"/>
                      </a:rPr>
                      <m:t> = Ԥ</m:t>
                    </m:r>
                    <m:r>
                      <a:rPr lang="en-US" sz="1800" i="1">
                        <a:latin typeface="Cambria Math" panose="02040503050406030204" pitchFamily="18" charset="0"/>
                      </a:rPr>
                      <m:t>−</m:t>
                    </m:r>
                    <m:r>
                      <a:rPr lang="en-US" sz="1800">
                        <a:latin typeface="Cambria Math" panose="02040503050406030204" pitchFamily="18" charset="0"/>
                      </a:rPr>
                      <m:t> 2 </m:t>
                    </m:r>
                    <m:func>
                      <m:funcPr>
                        <m:ctrlPr>
                          <a:rPr lang="en-US" sz="1800" i="1">
                            <a:latin typeface="Cambria Math" panose="02040503050406030204" pitchFamily="18" charset="0"/>
                          </a:rPr>
                        </m:ctrlPr>
                      </m:funcPr>
                      <m:fName>
                        <m:sSup>
                          <m:sSupPr>
                            <m:ctrlPr>
                              <a:rPr lang="en-US" sz="1800" i="1">
                                <a:latin typeface="Cambria Math" panose="02040503050406030204" pitchFamily="18" charset="0"/>
                              </a:rPr>
                            </m:ctrlPr>
                          </m:sSupPr>
                          <m:e>
                            <m:r>
                              <a:rPr lang="en-US" sz="1800" i="1">
                                <a:latin typeface="Cambria Math" panose="02040503050406030204" pitchFamily="18" charset="0"/>
                              </a:rPr>
                              <m:t>𝑠𝑖𝑛</m:t>
                            </m:r>
                          </m:e>
                          <m:sup>
                            <m:r>
                              <a:rPr lang="en-US" sz="1800" i="1">
                                <a:latin typeface="Cambria Math" panose="02040503050406030204" pitchFamily="18" charset="0"/>
                              </a:rPr>
                              <m:t>−</m:t>
                            </m:r>
                            <m:r>
                              <a:rPr lang="en-US" sz="1800">
                                <a:latin typeface="Cambria Math" panose="02040503050406030204" pitchFamily="18" charset="0"/>
                              </a:rPr>
                              <m:t>1</m:t>
                            </m:r>
                          </m:sup>
                        </m:sSup>
                      </m:fName>
                      <m:e>
                        <m:d>
                          <m:dPr>
                            <m:ctrlPr>
                              <a:rPr lang="en-US" sz="1800" i="1">
                                <a:latin typeface="Cambria Math" panose="02040503050406030204" pitchFamily="18" charset="0"/>
                              </a:rPr>
                            </m:ctrlPr>
                          </m:dPr>
                          <m:e>
                            <m:f>
                              <m:fPr>
                                <m:ctrlPr>
                                  <a:rPr lang="en-US" sz="1800" i="1">
                                    <a:latin typeface="Cambria Math" panose="02040503050406030204" pitchFamily="18" charset="0"/>
                                  </a:rPr>
                                </m:ctrlPr>
                              </m:fPr>
                              <m:num>
                                <m:r>
                                  <a:rPr lang="en-US" sz="1800" i="1">
                                    <a:latin typeface="Cambria Math" panose="02040503050406030204" pitchFamily="18" charset="0"/>
                                  </a:rPr>
                                  <m:t>𝐷</m:t>
                                </m:r>
                                <m:r>
                                  <a:rPr lang="en-US" sz="1800" i="1">
                                    <a:latin typeface="Cambria Math" panose="02040503050406030204" pitchFamily="18" charset="0"/>
                                  </a:rPr>
                                  <m:t>−</m:t>
                                </m:r>
                                <m:r>
                                  <a:rPr lang="en-US" sz="1800" i="1">
                                    <a:latin typeface="Cambria Math" panose="02040503050406030204" pitchFamily="18" charset="0"/>
                                  </a:rPr>
                                  <m:t>𝑑</m:t>
                                </m:r>
                              </m:num>
                              <m:den>
                                <m:r>
                                  <a:rPr lang="en-US" sz="1800">
                                    <a:latin typeface="Cambria Math" panose="02040503050406030204" pitchFamily="18" charset="0"/>
                                  </a:rPr>
                                  <m:t>2</m:t>
                                </m:r>
                                <m:r>
                                  <a:rPr lang="en-US" sz="1800" i="1">
                                    <a:latin typeface="Cambria Math" panose="02040503050406030204" pitchFamily="18" charset="0"/>
                                  </a:rPr>
                                  <m:t>𝑐</m:t>
                                </m:r>
                              </m:den>
                            </m:f>
                          </m:e>
                        </m:d>
                      </m:e>
                    </m:func>
                    <m:r>
                      <a:rPr lang="en-US" sz="1800">
                        <a:latin typeface="Cambria Math" panose="02040503050406030204" pitchFamily="18" charset="0"/>
                      </a:rPr>
                      <m:t> = Ԥ</m:t>
                    </m:r>
                  </m:oMath>
                </a14:m>
                <a:endParaRPr lang="en-US" sz="1800" dirty="0"/>
              </a:p>
              <a:p>
                <a14:m>
                  <m:oMath xmlns:m="http://schemas.openxmlformats.org/officeDocument/2006/math">
                    <m:r>
                      <a:rPr lang="en-US" sz="1800" i="1">
                        <a:latin typeface="Cambria Math" panose="02040503050406030204" pitchFamily="18" charset="0"/>
                      </a:rPr>
                      <m:t>𝑒𝑥𝑝</m:t>
                    </m:r>
                    <m:r>
                      <a:rPr lang="en-US" sz="1800">
                        <a:latin typeface="Cambria Math" panose="02040503050406030204" pitchFamily="18" charset="0"/>
                      </a:rPr>
                      <m:t>(0.5123 ɵ</m:t>
                    </m:r>
                    <m:r>
                      <a:rPr lang="en-US" sz="1800" i="1">
                        <a:latin typeface="Cambria Math" panose="02040503050406030204" pitchFamily="18" charset="0"/>
                      </a:rPr>
                      <m:t>𝑑</m:t>
                    </m:r>
                    <m:r>
                      <a:rPr lang="en-US" sz="1800">
                        <a:latin typeface="Cambria Math" panose="02040503050406030204" pitchFamily="18" charset="0"/>
                      </a:rPr>
                      <m:t>) = 5</m:t>
                    </m:r>
                  </m:oMath>
                </a14:m>
                <a:endParaRPr lang="en-US" sz="1800" dirty="0"/>
              </a:p>
              <a:p>
                <a:pPr marL="0" indent="0">
                  <a:buNone/>
                </a:pPr>
                <a:endParaRPr lang="en-US"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2627290"/>
                <a:ext cx="10515600" cy="3309871"/>
              </a:xfrm>
              <a:blipFill rotWithShape="0">
                <a:blip r:embed="rId2"/>
                <a:stretch>
                  <a:fillRect l="-174" t="-1105"/>
                </a:stretch>
              </a:blipFill>
            </p:spPr>
            <p:txBody>
              <a:bodyPr/>
              <a:lstStyle/>
              <a:p>
                <a:r>
                  <a:rPr lang="en-US">
                    <a:noFill/>
                  </a:rPr>
                  <a:t> </a:t>
                </a:r>
              </a:p>
            </p:txBody>
          </p:sp>
        </mc:Fallback>
      </mc:AlternateContent>
    </p:spTree>
    <p:extLst>
      <p:ext uri="{BB962C8B-B14F-4D97-AF65-F5344CB8AC3E}">
        <p14:creationId xmlns:p14="http://schemas.microsoft.com/office/powerpoint/2010/main" val="22659563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Tension Force analysis for cutting shaft belts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Velocity: </a:t>
                </a:r>
              </a:p>
              <a:p>
                <a14:m>
                  <m:oMath xmlns:m="http://schemas.openxmlformats.org/officeDocument/2006/math">
                    <m:r>
                      <m:rPr>
                        <m:sty m:val="p"/>
                      </m:rPr>
                      <a:rPr lang="en-US">
                        <a:latin typeface="Cambria Math" panose="02040503050406030204" pitchFamily="18" charset="0"/>
                      </a:rPr>
                      <m:t>V</m:t>
                    </m:r>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Ԥ</m:t>
                        </m:r>
                        <m:r>
                          <a:rPr lang="en-US" i="1">
                            <a:latin typeface="Cambria Math" panose="02040503050406030204" pitchFamily="18" charset="0"/>
                          </a:rPr>
                          <m:t>𝑛𝑑</m:t>
                        </m:r>
                      </m:num>
                      <m:den>
                        <m:r>
                          <a:rPr lang="en-US" i="1">
                            <a:latin typeface="Cambria Math" panose="02040503050406030204" pitchFamily="18" charset="0"/>
                          </a:rPr>
                          <m:t>12</m:t>
                        </m:r>
                      </m:den>
                    </m:f>
                    <m:r>
                      <a:rPr lang="en-US" i="1">
                        <a:latin typeface="Cambria Math" panose="02040503050406030204" pitchFamily="18" charset="0"/>
                      </a:rPr>
                      <m:t> = </m:t>
                    </m:r>
                    <m:r>
                      <a:rPr lang="en-US" i="1">
                        <a:latin typeface="Cambria Math" panose="02040503050406030204" pitchFamily="18" charset="0"/>
                      </a:rPr>
                      <m:t>1417</m:t>
                    </m:r>
                    <m:r>
                      <a:rPr lang="en-US" i="1">
                        <a:latin typeface="Cambria Math" panose="02040503050406030204" pitchFamily="18" charset="0"/>
                      </a:rPr>
                      <m:t>.</m:t>
                    </m:r>
                    <m:r>
                      <a:rPr lang="en-US" i="1">
                        <a:latin typeface="Cambria Math" panose="02040503050406030204" pitchFamily="18" charset="0"/>
                      </a:rPr>
                      <m:t>64</m:t>
                    </m:r>
                    <m:r>
                      <a:rPr lang="en-US" i="1">
                        <a:latin typeface="Cambria Math" panose="02040503050406030204" pitchFamily="18" charset="0"/>
                      </a:rPr>
                      <m:t> </m:t>
                    </m:r>
                    <m:r>
                      <a:rPr lang="en-US" i="1">
                        <a:latin typeface="Cambria Math" panose="02040503050406030204" pitchFamily="18" charset="0"/>
                      </a:rPr>
                      <m:t>𝐹𝑡</m:t>
                    </m:r>
                    <m:r>
                      <a:rPr lang="en-US" i="1">
                        <a:latin typeface="Cambria Math" panose="02040503050406030204" pitchFamily="18" charset="0"/>
                      </a:rPr>
                      <m:t>/</m:t>
                    </m:r>
                    <m:r>
                      <a:rPr lang="en-US" i="1">
                        <a:latin typeface="Cambria Math" panose="02040503050406030204" pitchFamily="18" charset="0"/>
                      </a:rPr>
                      <m:t>𝑚𝑖𝑛</m:t>
                    </m:r>
                  </m:oMath>
                </a14:m>
                <a:endParaRPr lang="en-US" dirty="0"/>
              </a:p>
              <a:p>
                <a:r>
                  <a:rPr lang="en-US" dirty="0"/>
                  <a:t>Allowable power:</a:t>
                </a:r>
              </a:p>
              <a:p>
                <a:r>
                  <a:rPr lang="en-US" dirty="0"/>
                  <a:t> </a:t>
                </a:r>
                <a14:m>
                  <m:oMath xmlns:m="http://schemas.openxmlformats.org/officeDocument/2006/math">
                    <m:r>
                      <a:rPr lang="en-US" i="1">
                        <a:latin typeface="Cambria Math" panose="02040503050406030204" pitchFamily="18" charset="0"/>
                      </a:rPr>
                      <m:t>𝐻𝑎</m:t>
                    </m:r>
                    <m:r>
                      <a:rPr lang="en-US" i="1">
                        <a:latin typeface="Cambria Math" panose="02040503050406030204" pitchFamily="18" charset="0"/>
                      </a:rPr>
                      <m:t>= </m:t>
                    </m:r>
                    <m:r>
                      <a:rPr lang="en-US" i="1">
                        <a:latin typeface="Cambria Math" panose="02040503050406030204" pitchFamily="18" charset="0"/>
                      </a:rPr>
                      <m:t>𝐾</m:t>
                    </m:r>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𝐾</m:t>
                    </m:r>
                    <m:r>
                      <a:rPr lang="en-US" i="1">
                        <a:latin typeface="Cambria Math" panose="02040503050406030204" pitchFamily="18" charset="0"/>
                      </a:rPr>
                      <m:t>2</m:t>
                    </m:r>
                    <m:r>
                      <a:rPr lang="en-US" i="1">
                        <a:latin typeface="Cambria Math" panose="02040503050406030204" pitchFamily="18" charset="0"/>
                      </a:rPr>
                      <m:t>∗</m:t>
                    </m:r>
                    <m:r>
                      <a:rPr lang="en-US" i="1">
                        <a:latin typeface="Cambria Math" panose="02040503050406030204" pitchFamily="18" charset="0"/>
                      </a:rPr>
                      <m:t>𝐻𝑡𝑎𝑏</m:t>
                    </m:r>
                  </m:oMath>
                </a14:m>
                <a:r>
                  <a:rPr lang="en-US" dirty="0"/>
                  <a:t> =</a:t>
                </a:r>
                <a14:m>
                  <m:oMath xmlns:m="http://schemas.openxmlformats.org/officeDocument/2006/math">
                    <m:r>
                      <a:rPr lang="en-US">
                        <a:latin typeface="Cambria Math" panose="02040503050406030204" pitchFamily="18" charset="0"/>
                      </a:rPr>
                      <m:t>1</m:t>
                    </m:r>
                    <m:r>
                      <a:rPr lang="en-US">
                        <a:latin typeface="Cambria Math" panose="02040503050406030204" pitchFamily="18" charset="0"/>
                      </a:rPr>
                      <m:t>.</m:t>
                    </m:r>
                    <m:r>
                      <a:rPr lang="en-US">
                        <a:latin typeface="Cambria Math" panose="02040503050406030204" pitchFamily="18" charset="0"/>
                      </a:rPr>
                      <m:t>26</m:t>
                    </m:r>
                    <m:r>
                      <a:rPr lang="en-US">
                        <a:latin typeface="Cambria Math" panose="02040503050406030204" pitchFamily="18" charset="0"/>
                      </a:rPr>
                      <m:t> </m:t>
                    </m:r>
                    <m:r>
                      <a:rPr lang="en-US" i="1">
                        <a:latin typeface="Cambria Math" panose="02040503050406030204" pitchFamily="18" charset="0"/>
                      </a:rPr>
                      <m:t>𝐻𝑝</m:t>
                    </m:r>
                  </m:oMath>
                </a14:m>
                <a:endParaRPr lang="en-US" dirty="0"/>
              </a:p>
              <a:p>
                <a14:m>
                  <m:oMath xmlns:m="http://schemas.openxmlformats.org/officeDocument/2006/math">
                    <m:r>
                      <a:rPr lang="en-US" i="1">
                        <a:latin typeface="Cambria Math" panose="02040503050406030204" pitchFamily="18" charset="0"/>
                      </a:rPr>
                      <m:t>𝐾</m:t>
                    </m:r>
                    <m:r>
                      <a:rPr lang="en-US">
                        <a:latin typeface="Cambria Math" panose="02040503050406030204" pitchFamily="18" charset="0"/>
                      </a:rPr>
                      <m:t>1</m:t>
                    </m:r>
                    <m:r>
                      <a:rPr lang="en-US">
                        <a:latin typeface="Cambria Math" panose="02040503050406030204" pitchFamily="18" charset="0"/>
                      </a:rPr>
                      <m:t>= </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75</m:t>
                    </m:r>
                    <m:r>
                      <a:rPr lang="en-US">
                        <a:latin typeface="Cambria Math" panose="02040503050406030204" pitchFamily="18" charset="0"/>
                      </a:rPr>
                      <m:t> </m:t>
                    </m:r>
                    <m:r>
                      <a:rPr lang="en-US" b="0" i="1" smtClean="0">
                        <a:latin typeface="Cambria Math" panose="02040503050406030204" pitchFamily="18" charset="0"/>
                      </a:rPr>
                      <m:t>, </m:t>
                    </m:r>
                    <m:r>
                      <a:rPr lang="en-US" i="1">
                        <a:latin typeface="Cambria Math" panose="02040503050406030204" pitchFamily="18" charset="0"/>
                      </a:rPr>
                      <m:t>𝐾</m:t>
                    </m:r>
                    <m:r>
                      <a:rPr lang="en-US">
                        <a:latin typeface="Cambria Math" panose="02040503050406030204" pitchFamily="18" charset="0"/>
                      </a:rPr>
                      <m:t>2</m:t>
                    </m:r>
                    <m:r>
                      <a:rPr lang="en-US">
                        <a:latin typeface="Cambria Math" panose="02040503050406030204" pitchFamily="18" charset="0"/>
                      </a:rPr>
                      <m:t>=</m:t>
                    </m:r>
                    <m:r>
                      <a:rPr lang="en-US">
                        <a:latin typeface="Cambria Math" panose="02040503050406030204" pitchFamily="18" charset="0"/>
                      </a:rPr>
                      <m:t>1</m:t>
                    </m:r>
                    <m:r>
                      <a:rPr lang="en-US">
                        <a:latin typeface="Cambria Math" panose="02040503050406030204" pitchFamily="18" charset="0"/>
                      </a:rPr>
                      <m:t>.</m:t>
                    </m:r>
                    <m:r>
                      <a:rPr lang="en-US">
                        <a:latin typeface="Cambria Math" panose="02040503050406030204" pitchFamily="18" charset="0"/>
                      </a:rPr>
                      <m:t>05</m:t>
                    </m:r>
                    <m:r>
                      <a:rPr lang="en-US">
                        <a:latin typeface="Cambria Math" panose="02040503050406030204" pitchFamily="18" charset="0"/>
                      </a:rPr>
                      <m:t>,</m:t>
                    </m:r>
                    <m:r>
                      <a:rPr lang="en-US" i="1">
                        <a:latin typeface="Cambria Math" panose="02040503050406030204" pitchFamily="18" charset="0"/>
                      </a:rPr>
                      <m:t>𝐻𝑡𝑎𝑏</m:t>
                    </m:r>
                    <m:r>
                      <a:rPr lang="en-US">
                        <a:latin typeface="Cambria Math" panose="02040503050406030204" pitchFamily="18" charset="0"/>
                      </a:rPr>
                      <m:t> = </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8</m:t>
                    </m:r>
                  </m:oMath>
                </a14:m>
                <a:endParaRPr lang="en-US" dirty="0"/>
              </a:p>
              <a:p>
                <a:r>
                  <a:rPr lang="en-US" dirty="0"/>
                  <a:t>Design power:</a:t>
                </a:r>
              </a:p>
              <a:p>
                <a:r>
                  <a:rPr lang="en-US" dirty="0"/>
                  <a:t> </a:t>
                </a:r>
                <a14:m>
                  <m:oMath xmlns:m="http://schemas.openxmlformats.org/officeDocument/2006/math">
                    <m:r>
                      <a:rPr lang="en-US" i="1">
                        <a:latin typeface="Cambria Math" panose="02040503050406030204" pitchFamily="18" charset="0"/>
                      </a:rPr>
                      <m:t>𝐻𝑑</m:t>
                    </m:r>
                    <m:r>
                      <a:rPr lang="en-US">
                        <a:latin typeface="Cambria Math" panose="02040503050406030204" pitchFamily="18" charset="0"/>
                      </a:rPr>
                      <m:t> = </m:t>
                    </m:r>
                    <m:r>
                      <a:rPr lang="en-US" i="1">
                        <a:latin typeface="Cambria Math" panose="02040503050406030204" pitchFamily="18" charset="0"/>
                      </a:rPr>
                      <m:t>𝑛𝑑</m:t>
                    </m:r>
                    <m:r>
                      <a:rPr lang="en-US" i="1">
                        <a:latin typeface="Cambria Math" panose="02040503050406030204" pitchFamily="18" charset="0"/>
                      </a:rPr>
                      <m:t>∗</m:t>
                    </m:r>
                    <m:r>
                      <a:rPr lang="en-US" i="1">
                        <a:latin typeface="Cambria Math" panose="02040503050406030204" pitchFamily="18" charset="0"/>
                      </a:rPr>
                      <m:t>𝐾𝑠</m:t>
                    </m:r>
                    <m:r>
                      <a:rPr lang="en-US" i="1">
                        <a:latin typeface="Cambria Math" panose="02040503050406030204" pitchFamily="18" charset="0"/>
                      </a:rPr>
                      <m:t>∗</m:t>
                    </m:r>
                    <m:r>
                      <a:rPr lang="en-US" i="1">
                        <a:latin typeface="Cambria Math" panose="02040503050406030204" pitchFamily="18" charset="0"/>
                      </a:rPr>
                      <m:t>𝐻𝑛𝑜𝑚</m:t>
                    </m:r>
                    <m:r>
                      <a:rPr lang="en-US" i="1">
                        <a:latin typeface="Cambria Math" panose="02040503050406030204" pitchFamily="18" charset="0"/>
                      </a:rPr>
                      <m:t>= </m:t>
                    </m:r>
                    <m:r>
                      <a:rPr lang="en-US">
                        <a:latin typeface="Cambria Math" panose="02040503050406030204" pitchFamily="18" charset="0"/>
                      </a:rPr>
                      <m:t>20</m:t>
                    </m:r>
                    <m:r>
                      <a:rPr lang="en-US">
                        <a:latin typeface="Cambria Math" panose="02040503050406030204" pitchFamily="18" charset="0"/>
                      </a:rPr>
                      <m:t> </m:t>
                    </m:r>
                    <m:r>
                      <a:rPr lang="en-US" i="1">
                        <a:latin typeface="Cambria Math" panose="02040503050406030204" pitchFamily="18" charset="0"/>
                      </a:rPr>
                      <m:t>𝐻𝑝</m:t>
                    </m:r>
                  </m:oMath>
                </a14:m>
                <a:r>
                  <a:rPr lang="en-US" dirty="0"/>
                  <a:t>,  </a:t>
                </a:r>
                <a14:m>
                  <m:oMath xmlns:m="http://schemas.openxmlformats.org/officeDocument/2006/math">
                    <m:r>
                      <a:rPr lang="en-US" i="1">
                        <a:latin typeface="Cambria Math" panose="02040503050406030204" pitchFamily="18" charset="0"/>
                      </a:rPr>
                      <m:t>𝐾𝑠</m:t>
                    </m:r>
                    <m:r>
                      <a:rPr lang="en-US">
                        <a:latin typeface="Cambria Math" panose="02040503050406030204" pitchFamily="18" charset="0"/>
                      </a:rPr>
                      <m:t> = </m:t>
                    </m:r>
                    <m:r>
                      <a:rPr lang="en-US">
                        <a:latin typeface="Cambria Math" panose="02040503050406030204" pitchFamily="18" charset="0"/>
                      </a:rPr>
                      <m:t>1</m:t>
                    </m:r>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39" t="-891"/>
                </a:stretch>
              </a:blipFill>
            </p:spPr>
            <p:txBody>
              <a:bodyPr/>
              <a:lstStyle/>
              <a:p>
                <a:r>
                  <a:rPr lang="en-US">
                    <a:noFill/>
                  </a:rPr>
                  <a:t> </a:t>
                </a:r>
              </a:p>
            </p:txBody>
          </p:sp>
        </mc:Fallback>
      </mc:AlternateContent>
    </p:spTree>
    <p:extLst>
      <p:ext uri="{BB962C8B-B14F-4D97-AF65-F5344CB8AC3E}">
        <p14:creationId xmlns:p14="http://schemas.microsoft.com/office/powerpoint/2010/main" val="638081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05462"/>
            <a:ext cx="10515600" cy="767638"/>
          </a:xfrm>
        </p:spPr>
        <p:txBody>
          <a:bodyPr>
            <a:normAutofit/>
          </a:bodyPr>
          <a:lstStyle/>
          <a:p>
            <a:pPr algn="ctr"/>
            <a:r>
              <a:rPr lang="en-US" sz="3000" dirty="0"/>
              <a:t>Tension Force analysis for cutting shaft belts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2498501"/>
                <a:ext cx="10515600" cy="3678462"/>
              </a:xfrm>
            </p:spPr>
            <p:txBody>
              <a:bodyPr>
                <a:normAutofit/>
              </a:bodyPr>
              <a:lstStyle/>
              <a:p>
                <a:r>
                  <a:rPr lang="en-US" sz="1800" dirty="0" smtClean="0"/>
                  <a:t>To find tension force:</a:t>
                </a:r>
              </a:p>
              <a:p>
                <a:r>
                  <a:rPr lang="en-US" sz="1800" dirty="0" smtClean="0"/>
                  <a:t>First step : find </a:t>
                </a:r>
                <a:r>
                  <a:rPr lang="en-US" sz="1800" dirty="0"/>
                  <a:t>Centrifugal tension force: </a:t>
                </a:r>
                <a14:m>
                  <m:oMath xmlns:m="http://schemas.openxmlformats.org/officeDocument/2006/math">
                    <m:r>
                      <a:rPr lang="en-US" sz="1800" i="1">
                        <a:latin typeface="Cambria Math" panose="02040503050406030204" pitchFamily="18" charset="0"/>
                      </a:rPr>
                      <m:t>𝐹𝑐</m:t>
                    </m:r>
                    <m:r>
                      <a:rPr lang="en-US" sz="1800">
                        <a:latin typeface="Cambria Math" panose="02040503050406030204" pitchFamily="18" charset="0"/>
                      </a:rPr>
                      <m:t> = </m:t>
                    </m:r>
                    <m:r>
                      <a:rPr lang="en-US" sz="1800" i="1">
                        <a:latin typeface="Cambria Math" panose="02040503050406030204" pitchFamily="18" charset="0"/>
                      </a:rPr>
                      <m:t>𝐾𝑐</m:t>
                    </m:r>
                    <m:r>
                      <a:rPr lang="en-US" sz="1800" i="1">
                        <a:latin typeface="Cambria Math" panose="02040503050406030204" pitchFamily="18" charset="0"/>
                      </a:rPr>
                      <m:t>∗</m:t>
                    </m:r>
                    <m:sSup>
                      <m:sSupPr>
                        <m:ctrlPr>
                          <a:rPr lang="en-US" sz="1800" i="1">
                            <a:latin typeface="Cambria Math" panose="02040503050406030204" pitchFamily="18" charset="0"/>
                          </a:rPr>
                        </m:ctrlPr>
                      </m:sSupPr>
                      <m:e>
                        <m:r>
                          <a:rPr lang="en-US" sz="1800">
                            <a:latin typeface="Cambria Math" panose="02040503050406030204" pitchFamily="18" charset="0"/>
                          </a:rPr>
                          <m:t>(</m:t>
                        </m:r>
                        <m:f>
                          <m:fPr>
                            <m:ctrlPr>
                              <a:rPr lang="en-US" sz="1800" i="1">
                                <a:latin typeface="Cambria Math" panose="02040503050406030204" pitchFamily="18" charset="0"/>
                              </a:rPr>
                            </m:ctrlPr>
                          </m:fPr>
                          <m:num>
                            <m:r>
                              <a:rPr lang="en-US" sz="1800" i="1">
                                <a:latin typeface="Cambria Math" panose="02040503050406030204" pitchFamily="18" charset="0"/>
                              </a:rPr>
                              <m:t>𝑉</m:t>
                            </m:r>
                          </m:num>
                          <m:den>
                            <m:r>
                              <a:rPr lang="en-US" sz="1800">
                                <a:latin typeface="Cambria Math" panose="02040503050406030204" pitchFamily="18" charset="0"/>
                              </a:rPr>
                              <m:t>1000</m:t>
                            </m:r>
                          </m:den>
                        </m:f>
                        <m:r>
                          <a:rPr lang="en-US" sz="1800">
                            <a:latin typeface="Cambria Math" panose="02040503050406030204" pitchFamily="18" charset="0"/>
                          </a:rPr>
                          <m:t>)</m:t>
                        </m:r>
                      </m:e>
                      <m:sup>
                        <m:r>
                          <a:rPr lang="en-US" sz="1800">
                            <a:latin typeface="Cambria Math" panose="02040503050406030204" pitchFamily="18" charset="0"/>
                          </a:rPr>
                          <m:t>2</m:t>
                        </m:r>
                      </m:sup>
                    </m:sSup>
                    <m:r>
                      <a:rPr lang="en-US" sz="1800">
                        <a:latin typeface="Cambria Math" panose="02040503050406030204" pitchFamily="18" charset="0"/>
                      </a:rPr>
                      <m:t>=1.12 </m:t>
                    </m:r>
                    <m:r>
                      <a:rPr lang="en-US" sz="1800" i="1">
                        <a:latin typeface="Cambria Math" panose="02040503050406030204" pitchFamily="18" charset="0"/>
                      </a:rPr>
                      <m:t>𝐿𝑏𝑓</m:t>
                    </m:r>
                    <m:r>
                      <a:rPr lang="en-US" sz="1800">
                        <a:latin typeface="Cambria Math" panose="02040503050406030204" pitchFamily="18" charset="0"/>
                      </a:rPr>
                      <m:t>  , </m:t>
                    </m:r>
                    <m:r>
                      <a:rPr lang="en-US" sz="1800" i="1">
                        <a:latin typeface="Cambria Math" panose="02040503050406030204" pitchFamily="18" charset="0"/>
                      </a:rPr>
                      <m:t>𝐾𝑐</m:t>
                    </m:r>
                    <m:r>
                      <a:rPr lang="en-US" sz="1800">
                        <a:latin typeface="Cambria Math" panose="02040503050406030204" pitchFamily="18" charset="0"/>
                      </a:rPr>
                      <m:t> = 0.561  </m:t>
                    </m:r>
                  </m:oMath>
                </a14:m>
                <a:r>
                  <a:rPr lang="en-US" sz="1800" dirty="0" smtClean="0"/>
                  <a:t>second step : find </a:t>
                </a:r>
                <a14:m>
                  <m:oMath xmlns:m="http://schemas.openxmlformats.org/officeDocument/2006/math">
                    <m:r>
                      <a:rPr lang="en-US" sz="1800" i="1">
                        <a:latin typeface="Cambria Math" panose="02040503050406030204" pitchFamily="18" charset="0"/>
                      </a:rPr>
                      <m:t>𝛥</m:t>
                    </m:r>
                    <m:r>
                      <a:rPr lang="en-US" sz="1800" i="1">
                        <a:latin typeface="Cambria Math" panose="02040503050406030204" pitchFamily="18" charset="0"/>
                      </a:rPr>
                      <m:t>𝐹</m:t>
                    </m:r>
                    <m:r>
                      <a:rPr lang="en-US" sz="1800">
                        <a:latin typeface="Cambria Math" panose="02040503050406030204" pitchFamily="18" charset="0"/>
                      </a:rPr>
                      <m:t> = 63025 </m:t>
                    </m:r>
                    <m:r>
                      <a:rPr lang="en-US" sz="1800" i="1">
                        <a:latin typeface="Cambria Math" panose="02040503050406030204" pitchFamily="18" charset="0"/>
                      </a:rPr>
                      <m:t>∗</m:t>
                    </m:r>
                    <m:r>
                      <a:rPr lang="en-US" sz="1800">
                        <a:latin typeface="Cambria Math" panose="02040503050406030204" pitchFamily="18" charset="0"/>
                      </a:rPr>
                      <m:t> </m:t>
                    </m:r>
                    <m:f>
                      <m:fPr>
                        <m:ctrlPr>
                          <a:rPr lang="en-US" sz="1800" i="1">
                            <a:latin typeface="Cambria Math" panose="02040503050406030204" pitchFamily="18" charset="0"/>
                          </a:rPr>
                        </m:ctrlPr>
                      </m:fPr>
                      <m:num>
                        <m:r>
                          <a:rPr lang="en-US" sz="1800" i="1">
                            <a:latin typeface="Cambria Math" panose="02040503050406030204" pitchFamily="18" charset="0"/>
                          </a:rPr>
                          <m:t>𝐻𝑑</m:t>
                        </m:r>
                        <m:r>
                          <a:rPr lang="en-US" sz="1800">
                            <a:latin typeface="Cambria Math" panose="02040503050406030204" pitchFamily="18" charset="0"/>
                          </a:rPr>
                          <m:t>/</m:t>
                        </m:r>
                        <m:r>
                          <a:rPr lang="en-US" sz="1800" i="1">
                            <a:latin typeface="Cambria Math" panose="02040503050406030204" pitchFamily="18" charset="0"/>
                          </a:rPr>
                          <m:t>𝑁𝑏</m:t>
                        </m:r>
                      </m:num>
                      <m:den>
                        <m:r>
                          <a:rPr lang="en-US" sz="1800" i="1">
                            <a:latin typeface="Cambria Math" panose="02040503050406030204" pitchFamily="18" charset="0"/>
                          </a:rPr>
                          <m:t>𝑛</m:t>
                        </m:r>
                        <m:r>
                          <a:rPr lang="en-US" sz="1800" i="1">
                            <a:latin typeface="Cambria Math" panose="02040503050406030204" pitchFamily="18" charset="0"/>
                          </a:rPr>
                          <m:t>∗</m:t>
                        </m:r>
                        <m:r>
                          <a:rPr lang="en-US" sz="1800" i="1">
                            <a:latin typeface="Cambria Math" panose="02040503050406030204" pitchFamily="18" charset="0"/>
                          </a:rPr>
                          <m:t>𝑑</m:t>
                        </m:r>
                        <m:r>
                          <a:rPr lang="en-US" sz="1800">
                            <a:latin typeface="Cambria Math" panose="02040503050406030204" pitchFamily="18" charset="0"/>
                          </a:rPr>
                          <m:t>/2</m:t>
                        </m:r>
                      </m:den>
                    </m:f>
                    <m:r>
                      <a:rPr lang="en-US" sz="1800">
                        <a:latin typeface="Cambria Math" panose="02040503050406030204" pitchFamily="18" charset="0"/>
                      </a:rPr>
                      <m:t> =160.82 </m:t>
                    </m:r>
                    <m:r>
                      <a:rPr lang="en-US" sz="1800" i="1">
                        <a:latin typeface="Cambria Math" panose="02040503050406030204" pitchFamily="18" charset="0"/>
                      </a:rPr>
                      <m:t>𝐿𝑏𝑓</m:t>
                    </m:r>
                  </m:oMath>
                </a14:m>
                <a:endParaRPr lang="en-US" sz="1800" dirty="0"/>
              </a:p>
              <a:p>
                <a:r>
                  <a:rPr lang="en-US" sz="1800" dirty="0" smtClean="0"/>
                  <a:t>From this 2 step we can find tension force:</a:t>
                </a:r>
              </a:p>
              <a:p>
                <a14:m>
                  <m:oMath xmlns:m="http://schemas.openxmlformats.org/officeDocument/2006/math">
                    <m:r>
                      <a:rPr lang="en-US" sz="1800" i="1">
                        <a:latin typeface="Cambria Math" panose="02040503050406030204" pitchFamily="18" charset="0"/>
                      </a:rPr>
                      <m:t>𝐹</m:t>
                    </m:r>
                    <m:r>
                      <a:rPr lang="en-US" sz="1800">
                        <a:latin typeface="Cambria Math" panose="02040503050406030204" pitchFamily="18" charset="0"/>
                      </a:rPr>
                      <m:t>1 = </m:t>
                    </m:r>
                    <m:r>
                      <a:rPr lang="en-US" sz="1800" i="1">
                        <a:latin typeface="Cambria Math" panose="02040503050406030204" pitchFamily="18" charset="0"/>
                      </a:rPr>
                      <m:t>𝐹𝑐</m:t>
                    </m:r>
                    <m:r>
                      <a:rPr lang="en-US" sz="1800">
                        <a:latin typeface="Cambria Math" panose="02040503050406030204" pitchFamily="18" charset="0"/>
                      </a:rPr>
                      <m:t> + </m:t>
                    </m:r>
                    <m:f>
                      <m:fPr>
                        <m:ctrlPr>
                          <a:rPr lang="en-US" sz="1800" i="1">
                            <a:latin typeface="Cambria Math" panose="02040503050406030204" pitchFamily="18" charset="0"/>
                          </a:rPr>
                        </m:ctrlPr>
                      </m:fPr>
                      <m:num>
                        <m:r>
                          <a:rPr lang="en-US" sz="1800" i="1">
                            <a:latin typeface="Cambria Math" panose="02040503050406030204" pitchFamily="18" charset="0"/>
                          </a:rPr>
                          <m:t>𝛥</m:t>
                        </m:r>
                        <m:r>
                          <a:rPr lang="en-US" sz="1800" i="1">
                            <a:latin typeface="Cambria Math" panose="02040503050406030204" pitchFamily="18" charset="0"/>
                          </a:rPr>
                          <m:t>𝐹</m:t>
                        </m:r>
                        <m:r>
                          <a:rPr lang="en-US" sz="1800" i="1">
                            <a:latin typeface="Cambria Math" panose="02040503050406030204" pitchFamily="18" charset="0"/>
                          </a:rPr>
                          <m:t>∗</m:t>
                        </m:r>
                        <m:r>
                          <a:rPr lang="en-US" sz="1800" i="1">
                            <a:latin typeface="Cambria Math" panose="02040503050406030204" pitchFamily="18" charset="0"/>
                          </a:rPr>
                          <m:t>𝑒𝑥𝑝</m:t>
                        </m:r>
                        <m:r>
                          <a:rPr lang="en-US" sz="1800">
                            <a:latin typeface="Cambria Math" panose="02040503050406030204" pitchFamily="18" charset="0"/>
                          </a:rPr>
                          <m:t>(0.5123</m:t>
                        </m:r>
                        <m:r>
                          <a:rPr lang="en-US" sz="1800" i="1">
                            <a:latin typeface="Cambria Math" panose="02040503050406030204" pitchFamily="18" charset="0"/>
                          </a:rPr>
                          <m:t>∗</m:t>
                        </m:r>
                        <m:r>
                          <a:rPr lang="en-US" sz="1800">
                            <a:latin typeface="Cambria Math" panose="02040503050406030204" pitchFamily="18" charset="0"/>
                          </a:rPr>
                          <m:t>ɵ)</m:t>
                        </m:r>
                      </m:num>
                      <m:den>
                        <m:r>
                          <a:rPr lang="en-US" sz="1800" i="1">
                            <a:latin typeface="Cambria Math" panose="02040503050406030204" pitchFamily="18" charset="0"/>
                          </a:rPr>
                          <m:t>𝑒𝑥𝑝</m:t>
                        </m:r>
                        <m:d>
                          <m:dPr>
                            <m:ctrlPr>
                              <a:rPr lang="en-US" sz="1800" i="1">
                                <a:latin typeface="Cambria Math" panose="02040503050406030204" pitchFamily="18" charset="0"/>
                              </a:rPr>
                            </m:ctrlPr>
                          </m:dPr>
                          <m:e>
                            <m:r>
                              <a:rPr lang="en-US" sz="1800">
                                <a:latin typeface="Cambria Math" panose="02040503050406030204" pitchFamily="18" charset="0"/>
                              </a:rPr>
                              <m:t>0.5123</m:t>
                            </m:r>
                            <m:r>
                              <a:rPr lang="en-US" sz="1800" i="1">
                                <a:latin typeface="Cambria Math" panose="02040503050406030204" pitchFamily="18" charset="0"/>
                              </a:rPr>
                              <m:t>∗</m:t>
                            </m:r>
                            <m:r>
                              <a:rPr lang="en-US" sz="1800">
                                <a:latin typeface="Cambria Math" panose="02040503050406030204" pitchFamily="18" charset="0"/>
                              </a:rPr>
                              <m:t>ɵ</m:t>
                            </m:r>
                          </m:e>
                        </m:d>
                        <m:r>
                          <a:rPr lang="en-US" sz="1800" i="1">
                            <a:latin typeface="Cambria Math" panose="02040503050406030204" pitchFamily="18" charset="0"/>
                          </a:rPr>
                          <m:t>−</m:t>
                        </m:r>
                        <m:r>
                          <a:rPr lang="en-US" sz="1800">
                            <a:latin typeface="Cambria Math" panose="02040503050406030204" pitchFamily="18" charset="0"/>
                          </a:rPr>
                          <m:t>1</m:t>
                        </m:r>
                      </m:den>
                    </m:f>
                    <m:r>
                      <a:rPr lang="en-US" sz="1800">
                        <a:latin typeface="Cambria Math" panose="02040503050406030204" pitchFamily="18" charset="0"/>
                      </a:rPr>
                      <m:t>= 202.1 </m:t>
                    </m:r>
                    <m:r>
                      <a:rPr lang="en-US" sz="1800" i="1">
                        <a:latin typeface="Cambria Math" panose="02040503050406030204" pitchFamily="18" charset="0"/>
                      </a:rPr>
                      <m:t>𝐿𝑏𝑓</m:t>
                    </m:r>
                    <m:r>
                      <a:rPr lang="en-US" sz="1800" b="0" i="1" smtClean="0">
                        <a:latin typeface="Cambria Math" panose="02040503050406030204" pitchFamily="18" charset="0"/>
                      </a:rPr>
                      <m:t>=</m:t>
                    </m:r>
                    <m:r>
                      <a:rPr lang="en-US" sz="1800">
                        <a:latin typeface="Cambria Math" panose="02040503050406030204" pitchFamily="18" charset="0"/>
                      </a:rPr>
                      <m:t>898.98 </m:t>
                    </m:r>
                    <m:r>
                      <a:rPr lang="en-US" sz="1800" i="1">
                        <a:latin typeface="Cambria Math" panose="02040503050406030204" pitchFamily="18" charset="0"/>
                      </a:rPr>
                      <m:t>𝑁</m:t>
                    </m:r>
                  </m:oMath>
                </a14:m>
                <a:endParaRPr lang="en-US" sz="1800" dirty="0" smtClean="0"/>
              </a:p>
              <a:p>
                <a14:m>
                  <m:oMath xmlns:m="http://schemas.openxmlformats.org/officeDocument/2006/math">
                    <m:r>
                      <a:rPr lang="en-US" sz="1800" i="1">
                        <a:latin typeface="Cambria Math" panose="02040503050406030204" pitchFamily="18" charset="0"/>
                      </a:rPr>
                      <m:t>𝐹</m:t>
                    </m:r>
                    <m:r>
                      <a:rPr lang="en-US" sz="1800">
                        <a:latin typeface="Cambria Math" panose="02040503050406030204" pitchFamily="18" charset="0"/>
                      </a:rPr>
                      <m:t>2 = </m:t>
                    </m:r>
                    <m:r>
                      <a:rPr lang="en-US" sz="1800" i="1">
                        <a:latin typeface="Cambria Math" panose="02040503050406030204" pitchFamily="18" charset="0"/>
                      </a:rPr>
                      <m:t>𝐹</m:t>
                    </m:r>
                    <m:r>
                      <a:rPr lang="en-US" sz="1800">
                        <a:latin typeface="Cambria Math" panose="02040503050406030204" pitchFamily="18" charset="0"/>
                      </a:rPr>
                      <m:t>1 – </m:t>
                    </m:r>
                    <m:r>
                      <a:rPr lang="en-US" sz="1800" i="1">
                        <a:latin typeface="Cambria Math" panose="02040503050406030204" pitchFamily="18" charset="0"/>
                      </a:rPr>
                      <m:t>𝛥</m:t>
                    </m:r>
                    <m:r>
                      <a:rPr lang="en-US" sz="1800" i="1">
                        <a:latin typeface="Cambria Math" panose="02040503050406030204" pitchFamily="18" charset="0"/>
                      </a:rPr>
                      <m:t>𝐹</m:t>
                    </m:r>
                    <m:r>
                      <a:rPr lang="en-US" sz="1800">
                        <a:latin typeface="Cambria Math" panose="02040503050406030204" pitchFamily="18" charset="0"/>
                      </a:rPr>
                      <m:t> =41.32 </m:t>
                    </m:r>
                    <m:r>
                      <a:rPr lang="en-US" sz="1800" i="1">
                        <a:latin typeface="Cambria Math" panose="02040503050406030204" pitchFamily="18" charset="0"/>
                      </a:rPr>
                      <m:t>𝐿𝑏𝑓</m:t>
                    </m:r>
                    <m:r>
                      <a:rPr lang="en-US" sz="1800">
                        <a:latin typeface="Cambria Math" panose="02040503050406030204" pitchFamily="18" charset="0"/>
                      </a:rPr>
                      <m:t> = 183.82 </m:t>
                    </m:r>
                    <m:r>
                      <a:rPr lang="en-US" sz="1800" i="1">
                        <a:latin typeface="Cambria Math" panose="02040503050406030204" pitchFamily="18" charset="0"/>
                      </a:rPr>
                      <m:t>𝑁</m:t>
                    </m:r>
                  </m:oMath>
                </a14:m>
                <a:endParaRPr lang="en-US" sz="1800" dirty="0"/>
              </a:p>
              <a:p>
                <a:endParaRPr lang="en-US"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2498501"/>
                <a:ext cx="10515600" cy="3678462"/>
              </a:xfrm>
              <a:blipFill rotWithShape="0">
                <a:blip r:embed="rId2"/>
                <a:stretch>
                  <a:fillRect l="-174" t="-995"/>
                </a:stretch>
              </a:blipFill>
            </p:spPr>
            <p:txBody>
              <a:bodyPr/>
              <a:lstStyle/>
              <a:p>
                <a:r>
                  <a:rPr lang="en-US">
                    <a:noFill/>
                  </a:rPr>
                  <a:t> </a:t>
                </a:r>
              </a:p>
            </p:txBody>
          </p:sp>
        </mc:Fallback>
      </mc:AlternateContent>
    </p:spTree>
    <p:extLst>
      <p:ext uri="{BB962C8B-B14F-4D97-AF65-F5344CB8AC3E}">
        <p14:creationId xmlns:p14="http://schemas.microsoft.com/office/powerpoint/2010/main" val="22781707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3" y="992676"/>
            <a:ext cx="8761413" cy="706964"/>
          </a:xfrm>
        </p:spPr>
        <p:txBody>
          <a:bodyPr/>
          <a:lstStyle/>
          <a:p>
            <a:pPr algn="ctr"/>
            <a:r>
              <a:rPr lang="en-US" dirty="0" smtClean="0"/>
              <a:t>Belt design</a:t>
            </a:r>
            <a:endParaRPr lang="en-US" dirty="0"/>
          </a:p>
        </p:txBody>
      </p:sp>
      <p:sp>
        <p:nvSpPr>
          <p:cNvPr id="3" name="Content Placeholder 2"/>
          <p:cNvSpPr>
            <a:spLocks noGrp="1"/>
          </p:cNvSpPr>
          <p:nvPr>
            <p:ph idx="1"/>
          </p:nvPr>
        </p:nvSpPr>
        <p:spPr/>
        <p:txBody>
          <a:bodyPr/>
          <a:lstStyle/>
          <a:p>
            <a:r>
              <a:rPr lang="en-US" alt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Some variables should be assumed for container belt,  which are:</a:t>
            </a:r>
          </a:p>
          <a:p>
            <a:endParaRPr lang="en-US" dirty="0"/>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2203235916"/>
                  </p:ext>
                </p:extLst>
              </p:nvPr>
            </p:nvGraphicFramePr>
            <p:xfrm>
              <a:off x="1154953" y="4052780"/>
              <a:ext cx="9327107" cy="1567719"/>
            </p:xfrm>
            <a:graphic>
              <a:graphicData uri="http://schemas.openxmlformats.org/drawingml/2006/table">
                <a:tbl>
                  <a:tblPr firstRow="1" firstCol="1" bandRow="1">
                    <a:tableStyleId>{3B4B98B0-60AC-42C2-AFA5-B58CD77FA1E5}</a:tableStyleId>
                  </a:tblPr>
                  <a:tblGrid>
                    <a:gridCol w="2555435"/>
                    <a:gridCol w="3385836"/>
                    <a:gridCol w="3385836"/>
                  </a:tblGrid>
                  <a:tr h="391930">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500" dirty="0">
                              <a:effectLst/>
                            </a:rPr>
                            <a:t>V-belts.                                                              </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500">
                              <a:effectLst/>
                            </a:rPr>
                            <a:t>Pitch= 3”                                                                    </a:t>
                          </a:r>
                          <a:endParaRPr lang="en-US" sz="15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500">
                              <a:effectLst/>
                            </a:rPr>
                            <a:t>Safety factor (nd) = 2                                               </a:t>
                          </a:r>
                          <a:endParaRPr lang="en-US" sz="15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391930">
                    <a:tc>
                      <a:txBody>
                        <a:bodyPr/>
                        <a:lstStyle/>
                        <a:p>
                          <a:pPr marL="342900" marR="0" lvl="0" indent="-342900" rtl="0">
                            <a:lnSpc>
                              <a:spcPct val="115000"/>
                            </a:lnSpc>
                            <a:spcBef>
                              <a:spcPts val="0"/>
                            </a:spcBef>
                            <a:spcAft>
                              <a:spcPts val="0"/>
                            </a:spcAft>
                            <a:buFont typeface="Wingdings" panose="05000000000000000000" pitchFamily="2" charset="2"/>
                            <a:buChar char=""/>
                          </a:pPr>
                          <a14:m>
                            <m:oMath xmlns:m="http://schemas.openxmlformats.org/officeDocument/2006/math">
                              <m:r>
                                <a:rPr lang="en-US" sz="1500">
                                  <a:effectLst/>
                                  <a:latin typeface="Cambria Math" panose="02040503050406030204" pitchFamily="18" charset="0"/>
                                </a:rPr>
                                <m:t>𝑛</m:t>
                              </m:r>
                              <m:r>
                                <a:rPr lang="en-US" sz="1500">
                                  <a:effectLst/>
                                  <a:latin typeface="Cambria Math" panose="02040503050406030204" pitchFamily="18" charset="0"/>
                                </a:rPr>
                                <m:t> = 170</m:t>
                              </m:r>
                            </m:oMath>
                          </a14:m>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500">
                              <a:effectLst/>
                            </a:rPr>
                            <a:t>Nominal Power</a:t>
                          </a:r>
                          <a14:m>
                            <m:oMath xmlns:m="http://schemas.openxmlformats.org/officeDocument/2006/math">
                              <m:r>
                                <a:rPr lang="en-US" sz="1500">
                                  <a:effectLst/>
                                  <a:latin typeface="Cambria Math" panose="02040503050406030204" pitchFamily="18" charset="0"/>
                                </a:rPr>
                                <m:t>𝐻𝑛𝑜𝑚</m:t>
                              </m:r>
                              <m:r>
                                <a:rPr lang="en-US" sz="1500">
                                  <a:effectLst/>
                                  <a:latin typeface="Cambria Math" panose="02040503050406030204" pitchFamily="18" charset="0"/>
                                </a:rPr>
                                <m:t> = 2 </m:t>
                              </m:r>
                              <m:r>
                                <a:rPr lang="en-US" sz="1500">
                                  <a:effectLst/>
                                  <a:latin typeface="Cambria Math" panose="02040503050406030204" pitchFamily="18" charset="0"/>
                                </a:rPr>
                                <m:t>𝐻𝑝</m:t>
                              </m:r>
                            </m:oMath>
                          </a14:m>
                          <a:r>
                            <a:rPr lang="en-US" sz="1500">
                              <a:effectLst/>
                            </a:rPr>
                            <a:t>.  </a:t>
                          </a:r>
                          <a:endParaRPr lang="en-US" sz="15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500">
                              <a:effectLst/>
                            </a:rPr>
                            <a:t>Length (L) = 45</a:t>
                          </a:r>
                          <a:endParaRPr lang="en-US" sz="15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783859">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500" dirty="0">
                              <a:effectLst/>
                            </a:rPr>
                            <a:t>Number of belts </a:t>
                          </a:r>
                          <a14:m>
                            <m:oMath xmlns:m="http://schemas.openxmlformats.org/officeDocument/2006/math">
                              <m:r>
                                <a:rPr lang="en-US" sz="1500">
                                  <a:effectLst/>
                                  <a:latin typeface="Cambria Math" panose="02040503050406030204" pitchFamily="18" charset="0"/>
                                </a:rPr>
                                <m:t>𝑁𝑏</m:t>
                              </m:r>
                              <m:r>
                                <a:rPr lang="en-US" sz="1500">
                                  <a:effectLst/>
                                  <a:latin typeface="Cambria Math" panose="02040503050406030204" pitchFamily="18" charset="0"/>
                                </a:rPr>
                                <m:t> = 1</m:t>
                              </m:r>
                            </m:oMath>
                          </a14:m>
                          <a:r>
                            <a:rPr lang="en-US" sz="1500" dirty="0">
                              <a:effectLst/>
                            </a:rPr>
                            <a:t>                                        </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500" dirty="0">
                              <a:effectLst/>
                            </a:rPr>
                            <a:t>Uniform drive Machinery at normal torque.</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500" dirty="0">
                              <a:effectLst/>
                            </a:rPr>
                            <a:t>Pulleys diameter </a:t>
                          </a:r>
                          <a14:m>
                            <m:oMath xmlns:m="http://schemas.openxmlformats.org/officeDocument/2006/math">
                              <m:r>
                                <a:rPr lang="en-US" sz="1500">
                                  <a:effectLst/>
                                  <a:latin typeface="Cambria Math" panose="02040503050406030204" pitchFamily="18" charset="0"/>
                                </a:rPr>
                                <m:t>𝐷</m:t>
                              </m:r>
                              <m:r>
                                <a:rPr lang="en-US" sz="1500">
                                  <a:effectLst/>
                                  <a:latin typeface="Cambria Math" panose="02040503050406030204" pitchFamily="18" charset="0"/>
                                </a:rPr>
                                <m:t>= 17</m:t>
                              </m:r>
                              <m:r>
                                <a:rPr lang="en-US" sz="1500">
                                  <a:effectLst/>
                                  <a:latin typeface="Cambria Math" panose="02040503050406030204" pitchFamily="18" charset="0"/>
                                </a:rPr>
                                <m:t>𝑐𝑚</m:t>
                              </m:r>
                              <m:r>
                                <a:rPr lang="en-US" sz="1500">
                                  <a:effectLst/>
                                  <a:latin typeface="Cambria Math" panose="02040503050406030204" pitchFamily="18" charset="0"/>
                                </a:rPr>
                                <m:t> = 6.8”, </m:t>
                              </m:r>
                              <m:r>
                                <a:rPr lang="en-US" sz="1500">
                                  <a:effectLst/>
                                  <a:latin typeface="Cambria Math" panose="02040503050406030204" pitchFamily="18" charset="0"/>
                                </a:rPr>
                                <m:t>𝑑</m:t>
                              </m:r>
                              <m:r>
                                <a:rPr lang="en-US" sz="1500">
                                  <a:effectLst/>
                                  <a:latin typeface="Cambria Math" panose="02040503050406030204" pitchFamily="18" charset="0"/>
                                </a:rPr>
                                <m:t>= 4 </m:t>
                              </m:r>
                              <m:r>
                                <a:rPr lang="en-US" sz="1500">
                                  <a:effectLst/>
                                  <a:latin typeface="Cambria Math" panose="02040503050406030204" pitchFamily="18" charset="0"/>
                                </a:rPr>
                                <m:t>𝑐𝑚</m:t>
                              </m:r>
                              <m:r>
                                <a:rPr lang="en-US" sz="1500">
                                  <a:effectLst/>
                                  <a:latin typeface="Cambria Math" panose="02040503050406030204" pitchFamily="18" charset="0"/>
                                </a:rPr>
                                <m:t> =1.6”</m:t>
                              </m:r>
                            </m:oMath>
                          </a14:m>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2203235916"/>
                  </p:ext>
                </p:extLst>
              </p:nvPr>
            </p:nvGraphicFramePr>
            <p:xfrm>
              <a:off x="1154953" y="4052780"/>
              <a:ext cx="9327107" cy="1567719"/>
            </p:xfrm>
            <a:graphic>
              <a:graphicData uri="http://schemas.openxmlformats.org/drawingml/2006/table">
                <a:tbl>
                  <a:tblPr firstRow="1" firstCol="1" bandRow="1">
                    <a:tableStyleId>{3B4B98B0-60AC-42C2-AFA5-B58CD77FA1E5}</a:tableStyleId>
                  </a:tblPr>
                  <a:tblGrid>
                    <a:gridCol w="2555435"/>
                    <a:gridCol w="3385836"/>
                    <a:gridCol w="3385836"/>
                  </a:tblGrid>
                  <a:tr h="391930">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500" dirty="0">
                              <a:effectLst/>
                            </a:rPr>
                            <a:t>V-belts.                                                              </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500">
                              <a:effectLst/>
                            </a:rPr>
                            <a:t>Pitch= 3”                                                                    </a:t>
                          </a:r>
                          <a:endParaRPr lang="en-US" sz="15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500">
                              <a:effectLst/>
                            </a:rPr>
                            <a:t>Safety factor (nd) = 2                                               </a:t>
                          </a:r>
                          <a:endParaRPr lang="en-US" sz="15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391930">
                    <a:tc>
                      <a:txBody>
                        <a:bodyPr/>
                        <a:lstStyle/>
                        <a:p>
                          <a:endParaRPr lang="en-US"/>
                        </a:p>
                      </a:txBody>
                      <a:tcPr marL="68580" marR="68580" marT="0" marB="0">
                        <a:blipFill rotWithShape="0">
                          <a:blip r:embed="rId2"/>
                          <a:stretch>
                            <a:fillRect t="-112500" r="-265632" b="-204688"/>
                          </a:stretch>
                        </a:blipFill>
                      </a:tcPr>
                    </a:tc>
                    <a:tc>
                      <a:txBody>
                        <a:bodyPr/>
                        <a:lstStyle/>
                        <a:p>
                          <a:endParaRPr lang="en-US"/>
                        </a:p>
                      </a:txBody>
                      <a:tcPr marL="68580" marR="68580" marT="0" marB="0">
                        <a:blipFill rotWithShape="0">
                          <a:blip r:embed="rId2"/>
                          <a:stretch>
                            <a:fillRect l="-75360" t="-112500" r="-100180" b="-204688"/>
                          </a:stretch>
                        </a:blipFill>
                      </a:tcPr>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500">
                              <a:effectLst/>
                            </a:rPr>
                            <a:t>Length (L) = 45</a:t>
                          </a:r>
                          <a:endParaRPr lang="en-US" sz="15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r>
                  <a:tr h="783859">
                    <a:tc>
                      <a:txBody>
                        <a:bodyPr/>
                        <a:lstStyle/>
                        <a:p>
                          <a:endParaRPr lang="en-US"/>
                        </a:p>
                      </a:txBody>
                      <a:tcPr marL="68580" marR="68580" marT="0" marB="0">
                        <a:blipFill rotWithShape="0">
                          <a:blip r:embed="rId2"/>
                          <a:stretch>
                            <a:fillRect t="-105426" r="-265632" b="-1550"/>
                          </a:stretch>
                        </a:blipFill>
                      </a:tcPr>
                    </a:tc>
                    <a:tc>
                      <a:txBody>
                        <a:bodyPr/>
                        <a:lstStyle/>
                        <a:p>
                          <a:pPr marL="342900" marR="0" lvl="0" indent="-342900" rtl="0">
                            <a:lnSpc>
                              <a:spcPct val="115000"/>
                            </a:lnSpc>
                            <a:spcBef>
                              <a:spcPts val="0"/>
                            </a:spcBef>
                            <a:spcAft>
                              <a:spcPts val="0"/>
                            </a:spcAft>
                            <a:buFont typeface="Wingdings" panose="05000000000000000000" pitchFamily="2" charset="2"/>
                            <a:buChar char=""/>
                          </a:pPr>
                          <a:r>
                            <a:rPr lang="en-US" sz="1500" dirty="0">
                              <a:effectLst/>
                            </a:rPr>
                            <a:t>Uniform drive Machinery at normal torque.</a:t>
                          </a:r>
                          <a:endParaRPr lang="en-US" sz="15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endParaRPr lang="en-US"/>
                        </a:p>
                      </a:txBody>
                      <a:tcPr marL="68580" marR="68580" marT="0" marB="0">
                        <a:blipFill rotWithShape="0">
                          <a:blip r:embed="rId2"/>
                          <a:stretch>
                            <a:fillRect l="-175360" t="-105426" r="-180" b="-1550"/>
                          </a:stretch>
                        </a:blipFill>
                      </a:tcPr>
                    </a:tc>
                  </a:tr>
                </a:tbl>
              </a:graphicData>
            </a:graphic>
          </p:graphicFrame>
        </mc:Fallback>
      </mc:AlternateContent>
      <p:sp>
        <p:nvSpPr>
          <p:cNvPr id="5" name="TextBox 4"/>
          <p:cNvSpPr txBox="1"/>
          <p:nvPr/>
        </p:nvSpPr>
        <p:spPr>
          <a:xfrm>
            <a:off x="4481848" y="1785085"/>
            <a:ext cx="2180224" cy="400110"/>
          </a:xfrm>
          <a:prstGeom prst="rect">
            <a:avLst/>
          </a:prstGeom>
          <a:noFill/>
        </p:spPr>
        <p:txBody>
          <a:bodyPr wrap="square" rtlCol="0">
            <a:spAutoFit/>
          </a:bodyPr>
          <a:lstStyle/>
          <a:p>
            <a:pPr algn="ctr"/>
            <a:r>
              <a:rPr lang="en-US" altLang="en-US" sz="2000" dirty="0">
                <a:solidFill>
                  <a:schemeClr val="accent1"/>
                </a:solidFill>
                <a:latin typeface="Times New Roman" panose="02020603050405020304" pitchFamily="18" charset="0"/>
                <a:ea typeface="Times New Roman" panose="02020603050405020304" pitchFamily="18" charset="0"/>
                <a:cs typeface="Arial" panose="020B0604020202020204" pitchFamily="34" charset="0"/>
              </a:rPr>
              <a:t>container belt</a:t>
            </a:r>
            <a:endParaRPr lang="en-US" sz="2000" dirty="0">
              <a:solidFill>
                <a:schemeClr val="accent1"/>
              </a:solidFill>
            </a:endParaRPr>
          </a:p>
        </p:txBody>
      </p:sp>
    </p:spTree>
    <p:extLst>
      <p:ext uri="{BB962C8B-B14F-4D97-AF65-F5344CB8AC3E}">
        <p14:creationId xmlns:p14="http://schemas.microsoft.com/office/powerpoint/2010/main" val="33682671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Students and Supervision</a:t>
            </a:r>
            <a:endParaRPr lang="en-US" b="1" dirty="0"/>
          </a:p>
        </p:txBody>
      </p:sp>
      <p:sp>
        <p:nvSpPr>
          <p:cNvPr id="3" name="Content Placeholder 2"/>
          <p:cNvSpPr>
            <a:spLocks noGrp="1"/>
          </p:cNvSpPr>
          <p:nvPr>
            <p:ph idx="1"/>
          </p:nvPr>
        </p:nvSpPr>
        <p:spPr/>
        <p:txBody>
          <a:bodyPr>
            <a:normAutofit/>
          </a:bodyPr>
          <a:lstStyle/>
          <a:p>
            <a:r>
              <a:rPr lang="en-US" sz="2400" dirty="0" smtClean="0"/>
              <a:t>Performed by</a:t>
            </a:r>
            <a:r>
              <a:rPr lang="en-US" sz="2400" dirty="0"/>
              <a:t>: </a:t>
            </a:r>
            <a:r>
              <a:rPr lang="en-US" sz="2400" dirty="0" err="1"/>
              <a:t>Qusay</a:t>
            </a:r>
            <a:r>
              <a:rPr lang="en-US" sz="2400" dirty="0"/>
              <a:t> Sayed</a:t>
            </a:r>
          </a:p>
          <a:p>
            <a:pPr marL="0" indent="0">
              <a:buNone/>
            </a:pPr>
            <a:r>
              <a:rPr lang="en-US" sz="2400" dirty="0" smtClean="0"/>
              <a:t>                              Ahmad </a:t>
            </a:r>
            <a:r>
              <a:rPr lang="en-US" sz="2400" dirty="0" err="1" smtClean="0"/>
              <a:t>Hamdan</a:t>
            </a:r>
            <a:endParaRPr lang="en-US" sz="2400" dirty="0" smtClean="0"/>
          </a:p>
          <a:p>
            <a:pPr marL="0" indent="0">
              <a:buNone/>
            </a:pPr>
            <a:r>
              <a:rPr lang="en-US" sz="2400" dirty="0"/>
              <a:t> </a:t>
            </a:r>
            <a:r>
              <a:rPr lang="en-US" sz="2400" dirty="0" smtClean="0"/>
              <a:t>                             Hasan Abdul </a:t>
            </a:r>
            <a:r>
              <a:rPr lang="en-US" sz="2400" dirty="0" err="1" smtClean="0"/>
              <a:t>Qader</a:t>
            </a:r>
            <a:endParaRPr lang="en-US" sz="2400" dirty="0" smtClean="0"/>
          </a:p>
          <a:p>
            <a:pPr marL="0" indent="0">
              <a:buNone/>
            </a:pPr>
            <a:r>
              <a:rPr lang="en-US" sz="2400" dirty="0"/>
              <a:t> </a:t>
            </a:r>
            <a:r>
              <a:rPr lang="en-US" sz="2400" dirty="0" smtClean="0"/>
              <a:t>                             </a:t>
            </a:r>
            <a:r>
              <a:rPr lang="en-US" sz="2400" dirty="0" err="1" smtClean="0"/>
              <a:t>Motaz</a:t>
            </a:r>
            <a:r>
              <a:rPr lang="en-US" sz="2400" dirty="0" smtClean="0"/>
              <a:t> Al-Ali</a:t>
            </a:r>
          </a:p>
          <a:p>
            <a:pPr marL="0" indent="0">
              <a:buNone/>
            </a:pPr>
            <a:r>
              <a:rPr lang="en-US" sz="2400" dirty="0"/>
              <a:t>	</a:t>
            </a:r>
            <a:r>
              <a:rPr lang="en-US" sz="2400" dirty="0" smtClean="0"/>
              <a:t>		          	   </a:t>
            </a:r>
            <a:r>
              <a:rPr lang="en-US" sz="2400" dirty="0" err="1" smtClean="0"/>
              <a:t>Sameh</a:t>
            </a:r>
            <a:r>
              <a:rPr lang="en-US" sz="2400" dirty="0" smtClean="0"/>
              <a:t> </a:t>
            </a:r>
            <a:r>
              <a:rPr lang="en-US" sz="2400" dirty="0" err="1" smtClean="0"/>
              <a:t>Hantole</a:t>
            </a:r>
            <a:endParaRPr lang="en-US" sz="2400" dirty="0" smtClean="0"/>
          </a:p>
          <a:p>
            <a:pPr marL="0" indent="0">
              <a:buNone/>
            </a:pPr>
            <a:endParaRPr lang="en-US" sz="2400" dirty="0" smtClean="0"/>
          </a:p>
          <a:p>
            <a:r>
              <a:rPr lang="en-US" sz="2400" dirty="0" smtClean="0"/>
              <a:t>Under Supervision of: Dr. </a:t>
            </a:r>
            <a:r>
              <a:rPr lang="en-US" sz="2400" dirty="0" err="1" smtClean="0"/>
              <a:t>Osayed</a:t>
            </a:r>
            <a:r>
              <a:rPr lang="en-US" sz="2400" dirty="0" smtClean="0"/>
              <a:t> Abdul Fattah</a:t>
            </a:r>
            <a:endParaRPr lang="en-US" sz="2400" dirty="0"/>
          </a:p>
        </p:txBody>
      </p:sp>
    </p:spTree>
    <p:extLst>
      <p:ext uri="{BB962C8B-B14F-4D97-AF65-F5344CB8AC3E}">
        <p14:creationId xmlns:p14="http://schemas.microsoft.com/office/powerpoint/2010/main" val="4354198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50737"/>
            <a:ext cx="10120952" cy="481036"/>
          </a:xfrm>
        </p:spPr>
        <p:txBody>
          <a:bodyPr>
            <a:normAutofit fontScale="90000"/>
          </a:bodyPr>
          <a:lstStyle/>
          <a:p>
            <a:pPr algn="ctr"/>
            <a:r>
              <a:rPr lang="en-US" dirty="0"/>
              <a:t>Tension Force analysis for </a:t>
            </a:r>
            <a:r>
              <a:rPr lang="en-US" dirty="0" smtClean="0"/>
              <a:t>Container belt</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40876" y="2511380"/>
                <a:ext cx="10515600" cy="4092619"/>
              </a:xfrm>
            </p:spPr>
            <p:txBody>
              <a:bodyPr>
                <a:normAutofit/>
              </a:bodyPr>
              <a:lstStyle/>
              <a:p>
                <a:r>
                  <a:rPr lang="en-US" sz="1800" dirty="0" smtClean="0"/>
                  <a:t>By the same way:</a:t>
                </a:r>
              </a:p>
              <a:p>
                <a14:m>
                  <m:oMath xmlns:m="http://schemas.openxmlformats.org/officeDocument/2006/math">
                    <m:r>
                      <m:rPr>
                        <m:sty m:val="p"/>
                      </m:rPr>
                      <a:rPr lang="en-US" sz="1800" i="0" smtClean="0">
                        <a:latin typeface="Cambria Math" panose="02040503050406030204" pitchFamily="18" charset="0"/>
                      </a:rPr>
                      <m:t>Lp</m:t>
                    </m:r>
                    <m:r>
                      <a:rPr lang="en-US" sz="1800" i="0" smtClean="0">
                        <a:latin typeface="Cambria Math" panose="02040503050406030204" pitchFamily="18" charset="0"/>
                      </a:rPr>
                      <m:t> = </m:t>
                    </m:r>
                    <m:r>
                      <a:rPr lang="en-US" sz="1800" i="0" smtClean="0">
                        <a:latin typeface="Cambria Math" panose="02040503050406030204" pitchFamily="18" charset="0"/>
                      </a:rPr>
                      <m:t>46</m:t>
                    </m:r>
                    <m:r>
                      <a:rPr lang="en-US" sz="1800" i="0" smtClean="0">
                        <a:latin typeface="Cambria Math" panose="02040503050406030204" pitchFamily="18" charset="0"/>
                      </a:rPr>
                      <m:t>.</m:t>
                    </m:r>
                    <m:r>
                      <a:rPr lang="en-US" sz="1800" i="0" smtClean="0">
                        <a:latin typeface="Cambria Math" panose="02040503050406030204" pitchFamily="18" charset="0"/>
                      </a:rPr>
                      <m:t>3</m:t>
                    </m:r>
                    <m:r>
                      <a:rPr lang="en-US" sz="1800" i="0" smtClean="0">
                        <a:latin typeface="Cambria Math" panose="02040503050406030204" pitchFamily="18" charset="0"/>
                      </a:rPr>
                      <m:t>”</m:t>
                    </m:r>
                  </m:oMath>
                </a14:m>
                <a:endParaRPr lang="en-US" sz="1800" dirty="0"/>
              </a:p>
              <a:p>
                <a14:m>
                  <m:oMath xmlns:m="http://schemas.openxmlformats.org/officeDocument/2006/math">
                    <m:r>
                      <m:rPr>
                        <m:sty m:val="p"/>
                      </m:rPr>
                      <a:rPr lang="en-US" sz="1800" i="0">
                        <a:latin typeface="Cambria Math" panose="02040503050406030204" pitchFamily="18" charset="0"/>
                      </a:rPr>
                      <m:t>c</m:t>
                    </m:r>
                    <m:r>
                      <a:rPr lang="en-US" sz="1800" b="0" i="0" smtClean="0">
                        <a:latin typeface="Cambria Math" panose="02040503050406030204" pitchFamily="18" charset="0"/>
                      </a:rPr>
                      <m:t>=</m:t>
                    </m:r>
                    <m:r>
                      <a:rPr lang="en-US" sz="1800" i="0">
                        <a:latin typeface="Cambria Math" panose="02040503050406030204" pitchFamily="18" charset="0"/>
                      </a:rPr>
                      <m:t>18</m:t>
                    </m:r>
                    <m:r>
                      <a:rPr lang="en-US" sz="1800" i="0">
                        <a:latin typeface="Cambria Math" panose="02040503050406030204" pitchFamily="18" charset="0"/>
                      </a:rPr>
                      <m:t>.</m:t>
                    </m:r>
                    <m:r>
                      <a:rPr lang="en-US" sz="1800" i="0">
                        <a:latin typeface="Cambria Math" panose="02040503050406030204" pitchFamily="18" charset="0"/>
                      </a:rPr>
                      <m:t>88</m:t>
                    </m:r>
                    <m:r>
                      <a:rPr lang="en-US" sz="1800" i="0">
                        <a:latin typeface="Cambria Math" panose="02040503050406030204" pitchFamily="18" charset="0"/>
                      </a:rPr>
                      <m:t>”</m:t>
                    </m:r>
                    <m:r>
                      <a:rPr lang="en-US" sz="1800" i="0">
                        <a:latin typeface="Cambria Math" panose="02040503050406030204" pitchFamily="18" charset="0"/>
                      </a:rPr>
                      <m:t> =</m:t>
                    </m:r>
                    <m:r>
                      <a:rPr lang="en-US" sz="1800" i="0">
                        <a:latin typeface="Cambria Math" panose="02040503050406030204" pitchFamily="18" charset="0"/>
                      </a:rPr>
                      <m:t>48</m:t>
                    </m:r>
                    <m:r>
                      <m:rPr>
                        <m:sty m:val="p"/>
                      </m:rPr>
                      <a:rPr lang="en-US" sz="1800" i="0">
                        <a:latin typeface="Cambria Math" panose="02040503050406030204" pitchFamily="18" charset="0"/>
                      </a:rPr>
                      <m:t>cm</m:t>
                    </m:r>
                  </m:oMath>
                </a14:m>
                <a:endParaRPr lang="en-US" sz="1800" dirty="0"/>
              </a:p>
              <a:p>
                <a14:m>
                  <m:oMath xmlns:m="http://schemas.openxmlformats.org/officeDocument/2006/math">
                    <m:r>
                      <a:rPr lang="en-US" sz="1800" i="0">
                        <a:latin typeface="Cambria Math" panose="02040503050406030204" pitchFamily="18" charset="0"/>
                      </a:rPr>
                      <m:t>ɵ</m:t>
                    </m:r>
                    <m:r>
                      <m:rPr>
                        <m:sty m:val="p"/>
                      </m:rPr>
                      <a:rPr lang="en-US" sz="1800" i="0">
                        <a:latin typeface="Cambria Math" panose="02040503050406030204" pitchFamily="18" charset="0"/>
                      </a:rPr>
                      <m:t>d</m:t>
                    </m:r>
                    <m:r>
                      <a:rPr lang="en-US" sz="1800" b="0" i="0" smtClean="0">
                        <a:latin typeface="Cambria Math" panose="02040503050406030204" pitchFamily="18" charset="0"/>
                      </a:rPr>
                      <m:t>=</m:t>
                    </m:r>
                    <m:r>
                      <a:rPr lang="en-US" sz="1800" i="0">
                        <a:latin typeface="Cambria Math" panose="02040503050406030204" pitchFamily="18" charset="0"/>
                      </a:rPr>
                      <m:t>2</m:t>
                    </m:r>
                    <m:r>
                      <a:rPr lang="en-US" sz="1800" i="0">
                        <a:latin typeface="Cambria Math" panose="02040503050406030204" pitchFamily="18" charset="0"/>
                      </a:rPr>
                      <m:t>.</m:t>
                    </m:r>
                    <m:r>
                      <a:rPr lang="en-US" sz="1800" i="0">
                        <a:latin typeface="Cambria Math" panose="02040503050406030204" pitchFamily="18" charset="0"/>
                      </a:rPr>
                      <m:t>86</m:t>
                    </m:r>
                    <m:r>
                      <a:rPr lang="en-US" sz="1800" i="0">
                        <a:latin typeface="Cambria Math" panose="02040503050406030204" pitchFamily="18" charset="0"/>
                      </a:rPr>
                      <m:t> </m:t>
                    </m:r>
                    <m:r>
                      <m:rPr>
                        <m:sty m:val="p"/>
                      </m:rPr>
                      <a:rPr lang="en-US" sz="1800" i="0">
                        <a:latin typeface="Cambria Math" panose="02040503050406030204" pitchFamily="18" charset="0"/>
                      </a:rPr>
                      <m:t>rad</m:t>
                    </m:r>
                  </m:oMath>
                </a14:m>
                <a:endParaRPr lang="en-US" sz="1800" dirty="0"/>
              </a:p>
              <a:p>
                <a14:m>
                  <m:oMath xmlns:m="http://schemas.openxmlformats.org/officeDocument/2006/math">
                    <m:r>
                      <m:rPr>
                        <m:sty m:val="p"/>
                      </m:rPr>
                      <a:rPr lang="en-US" sz="1800" i="0">
                        <a:latin typeface="Cambria Math" panose="02040503050406030204" pitchFamily="18" charset="0"/>
                      </a:rPr>
                      <m:t>exp</m:t>
                    </m:r>
                    <m:r>
                      <a:rPr lang="en-US" sz="1800" i="0">
                        <a:latin typeface="Cambria Math" panose="02040503050406030204" pitchFamily="18" charset="0"/>
                      </a:rPr>
                      <m:t>(</m:t>
                    </m:r>
                    <m:r>
                      <a:rPr lang="en-US" sz="1800" i="0">
                        <a:latin typeface="Cambria Math" panose="02040503050406030204" pitchFamily="18" charset="0"/>
                      </a:rPr>
                      <m:t>0</m:t>
                    </m:r>
                    <m:r>
                      <a:rPr lang="en-US" sz="1800" i="0">
                        <a:latin typeface="Cambria Math" panose="02040503050406030204" pitchFamily="18" charset="0"/>
                      </a:rPr>
                      <m:t>.</m:t>
                    </m:r>
                    <m:r>
                      <a:rPr lang="en-US" sz="1800" i="0">
                        <a:latin typeface="Cambria Math" panose="02040503050406030204" pitchFamily="18" charset="0"/>
                      </a:rPr>
                      <m:t>5123</m:t>
                    </m:r>
                    <m:r>
                      <a:rPr lang="en-US" sz="1800" i="0">
                        <a:latin typeface="Cambria Math" panose="02040503050406030204" pitchFamily="18" charset="0"/>
                      </a:rPr>
                      <m:t> ɵ</m:t>
                    </m:r>
                    <m:r>
                      <m:rPr>
                        <m:sty m:val="p"/>
                      </m:rPr>
                      <a:rPr lang="en-US" sz="1800" i="0">
                        <a:latin typeface="Cambria Math" panose="02040503050406030204" pitchFamily="18" charset="0"/>
                      </a:rPr>
                      <m:t>d</m:t>
                    </m:r>
                    <m:r>
                      <a:rPr lang="en-US" sz="1800" i="0">
                        <a:latin typeface="Cambria Math" panose="02040503050406030204" pitchFamily="18" charset="0"/>
                      </a:rPr>
                      <m:t>) = </m:t>
                    </m:r>
                    <m:r>
                      <a:rPr lang="en-US" sz="1800" i="0">
                        <a:latin typeface="Cambria Math" panose="02040503050406030204" pitchFamily="18" charset="0"/>
                      </a:rPr>
                      <m:t>4</m:t>
                    </m:r>
                    <m:r>
                      <a:rPr lang="en-US" sz="1800" i="0">
                        <a:latin typeface="Cambria Math" panose="02040503050406030204" pitchFamily="18" charset="0"/>
                      </a:rPr>
                      <m:t>.</m:t>
                    </m:r>
                    <m:r>
                      <a:rPr lang="en-US" sz="1800" i="0">
                        <a:latin typeface="Cambria Math" panose="02040503050406030204" pitchFamily="18" charset="0"/>
                      </a:rPr>
                      <m:t>32</m:t>
                    </m:r>
                  </m:oMath>
                </a14:m>
                <a:endParaRPr lang="en-US" sz="1800" dirty="0"/>
              </a:p>
              <a:p>
                <a:r>
                  <a:rPr lang="en-US" sz="1800" dirty="0"/>
                  <a:t>Velocity: </a:t>
                </a:r>
                <a14:m>
                  <m:oMath xmlns:m="http://schemas.openxmlformats.org/officeDocument/2006/math">
                    <m:r>
                      <m:rPr>
                        <m:sty m:val="p"/>
                      </m:rPr>
                      <a:rPr lang="en-US" sz="1800" i="0">
                        <a:latin typeface="Cambria Math" panose="02040503050406030204" pitchFamily="18" charset="0"/>
                      </a:rPr>
                      <m:t>V</m:t>
                    </m:r>
                    <m:r>
                      <a:rPr lang="en-US" sz="1800" i="0">
                        <a:latin typeface="Cambria Math" panose="02040503050406030204" pitchFamily="18" charset="0"/>
                      </a:rPr>
                      <m:t> = </m:t>
                    </m:r>
                    <m:r>
                      <a:rPr lang="en-US" sz="1800" i="0">
                        <a:latin typeface="Cambria Math" panose="02040503050406030204" pitchFamily="18" charset="0"/>
                      </a:rPr>
                      <m:t>341</m:t>
                    </m:r>
                    <m:r>
                      <a:rPr lang="en-US" sz="1800" i="0">
                        <a:latin typeface="Cambria Math" panose="02040503050406030204" pitchFamily="18" charset="0"/>
                      </a:rPr>
                      <m:t> </m:t>
                    </m:r>
                    <m:r>
                      <m:rPr>
                        <m:sty m:val="p"/>
                      </m:rPr>
                      <a:rPr lang="en-US" sz="1800" i="0">
                        <a:latin typeface="Cambria Math" panose="02040503050406030204" pitchFamily="18" charset="0"/>
                      </a:rPr>
                      <m:t>Ft</m:t>
                    </m:r>
                    <m:r>
                      <a:rPr lang="en-US" sz="1800" i="0">
                        <a:latin typeface="Cambria Math" panose="02040503050406030204" pitchFamily="18" charset="0"/>
                      </a:rPr>
                      <m:t>/</m:t>
                    </m:r>
                    <m:r>
                      <m:rPr>
                        <m:sty m:val="p"/>
                      </m:rPr>
                      <a:rPr lang="en-US" sz="1800" i="0">
                        <a:latin typeface="Cambria Math" panose="02040503050406030204" pitchFamily="18" charset="0"/>
                      </a:rPr>
                      <m:t>min</m:t>
                    </m:r>
                  </m:oMath>
                </a14:m>
                <a:endParaRPr lang="en-US" sz="1800" dirty="0" smtClean="0"/>
              </a:p>
              <a:p>
                <a:r>
                  <a:rPr lang="en-US" sz="1800" dirty="0"/>
                  <a:t>Allowable power: </a:t>
                </a:r>
                <a14:m>
                  <m:oMath xmlns:m="http://schemas.openxmlformats.org/officeDocument/2006/math">
                    <m:r>
                      <m:rPr>
                        <m:sty m:val="p"/>
                      </m:rPr>
                      <a:rPr lang="en-US" sz="1800" i="0">
                        <a:latin typeface="Cambria Math" panose="02040503050406030204" pitchFamily="18" charset="0"/>
                      </a:rPr>
                      <m:t>Ha</m:t>
                    </m:r>
                    <m:r>
                      <a:rPr lang="en-US" sz="1800" i="0">
                        <a:latin typeface="Cambria Math" panose="02040503050406030204" pitchFamily="18" charset="0"/>
                      </a:rPr>
                      <m:t> = </m:t>
                    </m:r>
                  </m:oMath>
                </a14:m>
                <a:r>
                  <a:rPr lang="en-US" sz="1800" dirty="0" smtClean="0"/>
                  <a:t>0.46 Hp</a:t>
                </a:r>
                <a:endParaRPr lang="en-US" sz="1800" dirty="0"/>
              </a:p>
              <a:p>
                <a:endParaRPr lang="en-US" sz="1800" dirty="0"/>
              </a:p>
              <a:p>
                <a:endParaRPr lang="en-US"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40876" y="2511380"/>
                <a:ext cx="10515600" cy="4092619"/>
              </a:xfrm>
              <a:blipFill rotWithShape="0">
                <a:blip r:embed="rId2"/>
                <a:stretch>
                  <a:fillRect l="-116" t="-894"/>
                </a:stretch>
              </a:blipFill>
            </p:spPr>
            <p:txBody>
              <a:bodyPr/>
              <a:lstStyle/>
              <a:p>
                <a:r>
                  <a:rPr lang="en-US">
                    <a:noFill/>
                  </a:rPr>
                  <a:t> </a:t>
                </a:r>
              </a:p>
            </p:txBody>
          </p:sp>
        </mc:Fallback>
      </mc:AlternateContent>
    </p:spTree>
    <p:extLst>
      <p:ext uri="{BB962C8B-B14F-4D97-AF65-F5344CB8AC3E}">
        <p14:creationId xmlns:p14="http://schemas.microsoft.com/office/powerpoint/2010/main" val="12155616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lnSpcReduction="10000"/>
              </a:bodyPr>
              <a:lstStyle/>
              <a:p>
                <a:pPr>
                  <a:lnSpc>
                    <a:spcPct val="150000"/>
                  </a:lnSpc>
                </a:pPr>
                <a:r>
                  <a:rPr lang="en-US" dirty="0"/>
                  <a:t>Design power </a:t>
                </a:r>
                <a14:m>
                  <m:oMath xmlns:m="http://schemas.openxmlformats.org/officeDocument/2006/math">
                    <m:r>
                      <m:rPr>
                        <m:sty m:val="p"/>
                      </m:rPr>
                      <a:rPr lang="en-US">
                        <a:latin typeface="Cambria Math" panose="02040503050406030204" pitchFamily="18" charset="0"/>
                      </a:rPr>
                      <m:t>Hd</m:t>
                    </m:r>
                    <m:r>
                      <a:rPr lang="en-US">
                        <a:latin typeface="Cambria Math" panose="02040503050406030204" pitchFamily="18" charset="0"/>
                      </a:rPr>
                      <m:t>=</m:t>
                    </m:r>
                    <m:r>
                      <a:rPr lang="en-US">
                        <a:latin typeface="Cambria Math" panose="02040503050406030204" pitchFamily="18" charset="0"/>
                      </a:rPr>
                      <m:t>4</m:t>
                    </m:r>
                    <m:r>
                      <a:rPr lang="en-US">
                        <a:latin typeface="Cambria Math" panose="02040503050406030204" pitchFamily="18" charset="0"/>
                      </a:rPr>
                      <m:t>  </m:t>
                    </m:r>
                    <m:r>
                      <m:rPr>
                        <m:sty m:val="p"/>
                      </m:rPr>
                      <a:rPr lang="en-US">
                        <a:latin typeface="Cambria Math" panose="02040503050406030204" pitchFamily="18" charset="0"/>
                      </a:rPr>
                      <m:t>Hp</m:t>
                    </m:r>
                  </m:oMath>
                </a14:m>
                <a:endParaRPr lang="en-US" dirty="0"/>
              </a:p>
              <a:p>
                <a:pPr>
                  <a:lnSpc>
                    <a:spcPct val="150000"/>
                  </a:lnSpc>
                </a:pPr>
                <a:r>
                  <a:rPr lang="en-US" dirty="0"/>
                  <a:t>Centrifugal tension force: </a:t>
                </a:r>
                <a14:m>
                  <m:oMath xmlns:m="http://schemas.openxmlformats.org/officeDocument/2006/math">
                    <m:r>
                      <m:rPr>
                        <m:sty m:val="p"/>
                      </m:rPr>
                      <a:rPr lang="en-US">
                        <a:latin typeface="Cambria Math" panose="02040503050406030204" pitchFamily="18" charset="0"/>
                      </a:rPr>
                      <m:t>Fc</m:t>
                    </m:r>
                    <m:r>
                      <a:rPr lang="en-US">
                        <a:latin typeface="Cambria Math" panose="02040503050406030204" pitchFamily="18" charset="0"/>
                      </a:rPr>
                      <m:t>= </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065</m:t>
                    </m:r>
                    <m:r>
                      <a:rPr lang="en-US">
                        <a:latin typeface="Cambria Math" panose="02040503050406030204" pitchFamily="18" charset="0"/>
                      </a:rPr>
                      <m:t> </m:t>
                    </m:r>
                    <m:r>
                      <m:rPr>
                        <m:sty m:val="p"/>
                      </m:rPr>
                      <a:rPr lang="en-US">
                        <a:latin typeface="Cambria Math" panose="02040503050406030204" pitchFamily="18" charset="0"/>
                      </a:rPr>
                      <m:t>Lbf</m:t>
                    </m:r>
                  </m:oMath>
                </a14:m>
                <a:endParaRPr lang="en-US" dirty="0"/>
              </a:p>
              <a:p>
                <a:pPr>
                  <a:lnSpc>
                    <a:spcPct val="150000"/>
                  </a:lnSpc>
                </a:pPr>
                <a14:m>
                  <m:oMath xmlns:m="http://schemas.openxmlformats.org/officeDocument/2006/math">
                    <m:r>
                      <m:rPr>
                        <m:sty m:val="p"/>
                      </m:rPr>
                      <a:rPr lang="en-US">
                        <a:latin typeface="Cambria Math" panose="02040503050406030204" pitchFamily="18" charset="0"/>
                      </a:rPr>
                      <m:t>ΔF</m:t>
                    </m:r>
                    <m:r>
                      <a:rPr lang="en-US">
                        <a:latin typeface="Cambria Math" panose="02040503050406030204" pitchFamily="18" charset="0"/>
                      </a:rPr>
                      <m:t> =</m:t>
                    </m:r>
                    <m:r>
                      <a:rPr lang="en-US">
                        <a:latin typeface="Cambria Math" panose="02040503050406030204" pitchFamily="18" charset="0"/>
                      </a:rPr>
                      <m:t>420</m:t>
                    </m:r>
                    <m:r>
                      <a:rPr lang="en-US">
                        <a:latin typeface="Cambria Math" panose="02040503050406030204" pitchFamily="18" charset="0"/>
                      </a:rPr>
                      <m:t> </m:t>
                    </m:r>
                    <m:r>
                      <m:rPr>
                        <m:sty m:val="p"/>
                      </m:rPr>
                      <a:rPr lang="en-US">
                        <a:latin typeface="Cambria Math" panose="02040503050406030204" pitchFamily="18" charset="0"/>
                      </a:rPr>
                      <m:t>Lbf</m:t>
                    </m:r>
                    <m:r>
                      <a:rPr lang="en-US">
                        <a:latin typeface="Cambria Math" panose="02040503050406030204" pitchFamily="18" charset="0"/>
                      </a:rPr>
                      <m:t> </m:t>
                    </m:r>
                  </m:oMath>
                </a14:m>
                <a:endParaRPr lang="en-US" dirty="0"/>
              </a:p>
              <a:p>
                <a:pPr>
                  <a:lnSpc>
                    <a:spcPct val="150000"/>
                  </a:lnSpc>
                </a:pPr>
                <a:r>
                  <a:rPr lang="en-US" dirty="0"/>
                  <a:t>tension force:</a:t>
                </a:r>
              </a:p>
              <a:p>
                <a:pPr>
                  <a:lnSpc>
                    <a:spcPct val="150000"/>
                  </a:lnSpc>
                </a:pPr>
                <a14:m>
                  <m:oMath xmlns:m="http://schemas.openxmlformats.org/officeDocument/2006/math">
                    <m:r>
                      <m:rPr>
                        <m:sty m:val="p"/>
                      </m:rPr>
                      <a:rPr lang="en-US">
                        <a:latin typeface="Cambria Math" panose="02040503050406030204" pitchFamily="18" charset="0"/>
                      </a:rPr>
                      <m:t>F</m:t>
                    </m:r>
                    <m:r>
                      <a:rPr lang="en-US">
                        <a:latin typeface="Cambria Math" panose="02040503050406030204" pitchFamily="18" charset="0"/>
                      </a:rPr>
                      <m:t>1</m:t>
                    </m:r>
                    <m:r>
                      <a:rPr lang="en-US">
                        <a:latin typeface="Cambria Math" panose="02040503050406030204" pitchFamily="18" charset="0"/>
                      </a:rPr>
                      <m:t> = </m:t>
                    </m:r>
                    <m:r>
                      <m:rPr>
                        <m:sty m:val="p"/>
                      </m:rPr>
                      <a:rPr lang="en-US">
                        <a:latin typeface="Cambria Math" panose="02040503050406030204" pitchFamily="18" charset="0"/>
                      </a:rPr>
                      <m:t>Fc</m:t>
                    </m:r>
                    <m:r>
                      <a:rPr lang="en-US">
                        <a:latin typeface="Cambria Math" panose="02040503050406030204" pitchFamily="18" charset="0"/>
                      </a:rPr>
                      <m:t> + </m:t>
                    </m:r>
                    <m:f>
                      <m:fPr>
                        <m:ctrlPr>
                          <a:rPr lang="en-US" i="1">
                            <a:latin typeface="Cambria Math" panose="02040503050406030204" pitchFamily="18" charset="0"/>
                          </a:rPr>
                        </m:ctrlPr>
                      </m:fPr>
                      <m:num>
                        <m:r>
                          <m:rPr>
                            <m:sty m:val="p"/>
                          </m:rPr>
                          <a:rPr lang="en-US">
                            <a:latin typeface="Cambria Math" panose="02040503050406030204" pitchFamily="18" charset="0"/>
                          </a:rPr>
                          <m:t>ΔF</m:t>
                        </m:r>
                        <m:r>
                          <a:rPr lang="en-US">
                            <a:latin typeface="Cambria Math" panose="02040503050406030204" pitchFamily="18" charset="0"/>
                          </a:rPr>
                          <m:t>∗</m:t>
                        </m:r>
                        <m:r>
                          <m:rPr>
                            <m:sty m:val="p"/>
                          </m:rPr>
                          <a:rPr lang="en-US">
                            <a:latin typeface="Cambria Math" panose="02040503050406030204" pitchFamily="18" charset="0"/>
                          </a:rPr>
                          <m:t>exp</m:t>
                        </m:r>
                        <m:r>
                          <a:rPr lang="en-US">
                            <a:latin typeface="Cambria Math" panose="02040503050406030204" pitchFamily="18" charset="0"/>
                          </a:rPr>
                          <m:t>(</m:t>
                        </m:r>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5123</m:t>
                        </m:r>
                        <m:r>
                          <a:rPr lang="en-US">
                            <a:latin typeface="Cambria Math" panose="02040503050406030204" pitchFamily="18" charset="0"/>
                          </a:rPr>
                          <m:t>∗ɵ)</m:t>
                        </m:r>
                      </m:num>
                      <m:den>
                        <m:r>
                          <m:rPr>
                            <m:sty m:val="p"/>
                          </m:rPr>
                          <a:rPr lang="en-US">
                            <a:latin typeface="Cambria Math" panose="02040503050406030204" pitchFamily="18" charset="0"/>
                          </a:rPr>
                          <m:t>exp</m:t>
                        </m:r>
                        <m:d>
                          <m:dPr>
                            <m:ctrlPr>
                              <a:rPr lang="en-US" i="1">
                                <a:latin typeface="Cambria Math" panose="02040503050406030204" pitchFamily="18" charset="0"/>
                              </a:rPr>
                            </m:ctrlPr>
                          </m:dPr>
                          <m:e>
                            <m:r>
                              <a:rPr lang="en-US">
                                <a:latin typeface="Cambria Math" panose="02040503050406030204" pitchFamily="18" charset="0"/>
                              </a:rPr>
                              <m:t>0</m:t>
                            </m:r>
                            <m:r>
                              <a:rPr lang="en-US">
                                <a:latin typeface="Cambria Math" panose="02040503050406030204" pitchFamily="18" charset="0"/>
                              </a:rPr>
                              <m:t>.</m:t>
                            </m:r>
                            <m:r>
                              <a:rPr lang="en-US">
                                <a:latin typeface="Cambria Math" panose="02040503050406030204" pitchFamily="18" charset="0"/>
                              </a:rPr>
                              <m:t>5123</m:t>
                            </m:r>
                            <m:r>
                              <a:rPr lang="en-US">
                                <a:latin typeface="Cambria Math" panose="02040503050406030204" pitchFamily="18" charset="0"/>
                              </a:rPr>
                              <m:t>∗ɵ</m:t>
                            </m:r>
                          </m:e>
                        </m:d>
                        <m:r>
                          <a:rPr lang="en-US">
                            <a:latin typeface="Cambria Math" panose="02040503050406030204" pitchFamily="18" charset="0"/>
                          </a:rPr>
                          <m:t>−</m:t>
                        </m:r>
                        <m:r>
                          <a:rPr lang="en-US">
                            <a:latin typeface="Cambria Math" panose="02040503050406030204" pitchFamily="18" charset="0"/>
                          </a:rPr>
                          <m:t>1</m:t>
                        </m:r>
                      </m:den>
                    </m:f>
                    <m:r>
                      <a:rPr lang="en-US">
                        <a:latin typeface="Cambria Math" panose="02040503050406030204" pitchFamily="18" charset="0"/>
                      </a:rPr>
                      <m:t>= </m:t>
                    </m:r>
                    <m:r>
                      <a:rPr lang="en-US">
                        <a:latin typeface="Cambria Math" panose="02040503050406030204" pitchFamily="18" charset="0"/>
                      </a:rPr>
                      <m:t>546</m:t>
                    </m:r>
                    <m:r>
                      <a:rPr lang="en-US">
                        <a:latin typeface="Cambria Math" panose="02040503050406030204" pitchFamily="18" charset="0"/>
                      </a:rPr>
                      <m:t>.</m:t>
                    </m:r>
                    <m:r>
                      <a:rPr lang="en-US">
                        <a:latin typeface="Cambria Math" panose="02040503050406030204" pitchFamily="18" charset="0"/>
                      </a:rPr>
                      <m:t>6</m:t>
                    </m:r>
                    <m:r>
                      <a:rPr lang="en-US">
                        <a:latin typeface="Cambria Math" panose="02040503050406030204" pitchFamily="18" charset="0"/>
                      </a:rPr>
                      <m:t> </m:t>
                    </m:r>
                    <m:r>
                      <m:rPr>
                        <m:sty m:val="p"/>
                      </m:rPr>
                      <a:rPr lang="en-US">
                        <a:latin typeface="Cambria Math" panose="02040503050406030204" pitchFamily="18" charset="0"/>
                      </a:rPr>
                      <m:t>Lbf</m:t>
                    </m:r>
                    <m:r>
                      <a:rPr lang="en-US">
                        <a:latin typeface="Cambria Math" panose="02040503050406030204" pitchFamily="18" charset="0"/>
                      </a:rPr>
                      <m:t> = </m:t>
                    </m:r>
                    <m:r>
                      <a:rPr lang="en-US">
                        <a:latin typeface="Cambria Math" panose="02040503050406030204" pitchFamily="18" charset="0"/>
                      </a:rPr>
                      <m:t>2431</m:t>
                    </m:r>
                    <m:r>
                      <a:rPr lang="en-US">
                        <a:latin typeface="Cambria Math" panose="02040503050406030204" pitchFamily="18" charset="0"/>
                      </a:rPr>
                      <m:t> </m:t>
                    </m:r>
                    <m:r>
                      <m:rPr>
                        <m:sty m:val="p"/>
                      </m:rPr>
                      <a:rPr lang="en-US">
                        <a:latin typeface="Cambria Math" panose="02040503050406030204" pitchFamily="18" charset="0"/>
                      </a:rPr>
                      <m:t>N</m:t>
                    </m:r>
                  </m:oMath>
                </a14:m>
                <a:endParaRPr lang="en-US" dirty="0"/>
              </a:p>
              <a:p>
                <a:pPr>
                  <a:lnSpc>
                    <a:spcPct val="150000"/>
                  </a:lnSpc>
                </a:pPr>
                <a14:m>
                  <m:oMath xmlns:m="http://schemas.openxmlformats.org/officeDocument/2006/math">
                    <m:r>
                      <m:rPr>
                        <m:sty m:val="p"/>
                      </m:rPr>
                      <a:rPr lang="en-US">
                        <a:latin typeface="Cambria Math" panose="02040503050406030204" pitchFamily="18" charset="0"/>
                      </a:rPr>
                      <m:t>F</m:t>
                    </m:r>
                    <m:r>
                      <a:rPr lang="en-US">
                        <a:latin typeface="Cambria Math" panose="02040503050406030204" pitchFamily="18" charset="0"/>
                      </a:rPr>
                      <m:t>2</m:t>
                    </m:r>
                    <m:r>
                      <a:rPr lang="en-US">
                        <a:latin typeface="Cambria Math" panose="02040503050406030204" pitchFamily="18" charset="0"/>
                      </a:rPr>
                      <m:t> = </m:t>
                    </m:r>
                    <m:r>
                      <m:rPr>
                        <m:sty m:val="p"/>
                      </m:rPr>
                      <a:rPr lang="en-US">
                        <a:latin typeface="Cambria Math" panose="02040503050406030204" pitchFamily="18" charset="0"/>
                      </a:rPr>
                      <m:t>F</m:t>
                    </m:r>
                    <m:r>
                      <a:rPr lang="en-US">
                        <a:latin typeface="Cambria Math" panose="02040503050406030204" pitchFamily="18" charset="0"/>
                      </a:rPr>
                      <m:t>1</m:t>
                    </m:r>
                    <m:r>
                      <a:rPr lang="en-US">
                        <a:latin typeface="Cambria Math" panose="02040503050406030204" pitchFamily="18" charset="0"/>
                      </a:rPr>
                      <m:t> – </m:t>
                    </m:r>
                    <m:r>
                      <m:rPr>
                        <m:sty m:val="p"/>
                      </m:rPr>
                      <a:rPr lang="en-US">
                        <a:latin typeface="Cambria Math" panose="02040503050406030204" pitchFamily="18" charset="0"/>
                      </a:rPr>
                      <m:t>ΔF</m:t>
                    </m:r>
                    <m:r>
                      <a:rPr lang="en-US">
                        <a:latin typeface="Cambria Math" panose="02040503050406030204" pitchFamily="18" charset="0"/>
                      </a:rPr>
                      <m:t> = </m:t>
                    </m:r>
                    <m:r>
                      <a:rPr lang="en-US">
                        <a:latin typeface="Cambria Math" panose="02040503050406030204" pitchFamily="18" charset="0"/>
                      </a:rPr>
                      <m:t>126</m:t>
                    </m:r>
                    <m:r>
                      <a:rPr lang="en-US">
                        <a:latin typeface="Cambria Math" panose="02040503050406030204" pitchFamily="18" charset="0"/>
                      </a:rPr>
                      <m:t>.</m:t>
                    </m:r>
                    <m:r>
                      <a:rPr lang="en-US">
                        <a:latin typeface="Cambria Math" panose="02040503050406030204" pitchFamily="18" charset="0"/>
                      </a:rPr>
                      <m:t>5</m:t>
                    </m:r>
                    <m:r>
                      <a:rPr lang="en-US">
                        <a:latin typeface="Cambria Math" panose="02040503050406030204" pitchFamily="18" charset="0"/>
                      </a:rPr>
                      <m:t> </m:t>
                    </m:r>
                    <m:r>
                      <m:rPr>
                        <m:sty m:val="p"/>
                      </m:rPr>
                      <a:rPr lang="en-US">
                        <a:latin typeface="Cambria Math" panose="02040503050406030204" pitchFamily="18" charset="0"/>
                      </a:rPr>
                      <m:t>Lbf</m:t>
                    </m:r>
                    <m:r>
                      <a:rPr lang="en-US">
                        <a:latin typeface="Cambria Math" panose="02040503050406030204" pitchFamily="18" charset="0"/>
                      </a:rPr>
                      <m:t> = </m:t>
                    </m:r>
                    <m:r>
                      <a:rPr lang="en-US">
                        <a:latin typeface="Cambria Math" panose="02040503050406030204" pitchFamily="18" charset="0"/>
                      </a:rPr>
                      <m:t>563</m:t>
                    </m:r>
                    <m:r>
                      <m:rPr>
                        <m:sty m:val="p"/>
                      </m:rPr>
                      <a:rPr lang="en-US">
                        <a:latin typeface="Cambria Math" panose="02040503050406030204" pitchFamily="18" charset="0"/>
                      </a:rPr>
                      <m:t>N</m:t>
                    </m:r>
                  </m:oMath>
                </a14:m>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39"/>
                </a:stretch>
              </a:blipFill>
            </p:spPr>
            <p:txBody>
              <a:bodyPr/>
              <a:lstStyle/>
              <a:p>
                <a:r>
                  <a:rPr lang="en-US">
                    <a:noFill/>
                  </a:rPr>
                  <a:t> </a:t>
                </a:r>
              </a:p>
            </p:txBody>
          </p:sp>
        </mc:Fallback>
      </mc:AlternateContent>
      <p:sp>
        <p:nvSpPr>
          <p:cNvPr id="4" name="Title 1"/>
          <p:cNvSpPr>
            <a:spLocks noGrp="1"/>
          </p:cNvSpPr>
          <p:nvPr>
            <p:ph type="title"/>
          </p:nvPr>
        </p:nvSpPr>
        <p:spPr/>
        <p:txBody>
          <a:bodyPr>
            <a:normAutofit fontScale="90000"/>
          </a:bodyPr>
          <a:lstStyle/>
          <a:p>
            <a:pPr algn="ctr"/>
            <a:r>
              <a:rPr lang="en-US" dirty="0"/>
              <a:t>Tension Force analysis for </a:t>
            </a:r>
            <a:r>
              <a:rPr lang="en-US" dirty="0" smtClean="0"/>
              <a:t>Container belt</a:t>
            </a:r>
            <a:endParaRPr lang="en-US" dirty="0"/>
          </a:p>
        </p:txBody>
      </p:sp>
    </p:spTree>
    <p:extLst>
      <p:ext uri="{BB962C8B-B14F-4D97-AF65-F5344CB8AC3E}">
        <p14:creationId xmlns:p14="http://schemas.microsoft.com/office/powerpoint/2010/main" val="20027960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Motor :</a:t>
            </a:r>
          </a:p>
        </p:txBody>
      </p:sp>
      <p:sp>
        <p:nvSpPr>
          <p:cNvPr id="3" name="Content Placeholder 2"/>
          <p:cNvSpPr>
            <a:spLocks noGrp="1"/>
          </p:cNvSpPr>
          <p:nvPr>
            <p:ph idx="1"/>
          </p:nvPr>
        </p:nvSpPr>
        <p:spPr>
          <a:xfrm>
            <a:off x="1154954" y="2284846"/>
            <a:ext cx="8761412" cy="3416300"/>
          </a:xfrm>
        </p:spPr>
        <p:txBody>
          <a:bodyPr/>
          <a:lstStyle/>
          <a:p>
            <a:r>
              <a:rPr lang="en-US" dirty="0"/>
              <a:t>In our project; we use two synchronous motor, the aim of use this type since is run at the same speed when the load is change.</a:t>
            </a:r>
          </a:p>
          <a:p>
            <a:r>
              <a:rPr lang="en-US" dirty="0"/>
              <a:t>the first motor used to rotate the cutting shaft.</a:t>
            </a:r>
          </a:p>
          <a:p>
            <a:r>
              <a:rPr lang="en-US" dirty="0"/>
              <a:t>Second motor used to move the container.</a:t>
            </a:r>
          </a:p>
          <a:p>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1427018" y="3782291"/>
            <a:ext cx="3254164" cy="2645282"/>
          </a:xfrm>
          <a:prstGeom prst="rect">
            <a:avLst/>
          </a:prstGeom>
        </p:spPr>
      </p:pic>
      <p:pic>
        <p:nvPicPr>
          <p:cNvPr id="5" name="Content Placeholder 4"/>
          <p:cNvPicPr>
            <a:picLocks/>
          </p:cNvPicPr>
          <p:nvPr/>
        </p:nvPicPr>
        <p:blipFill>
          <a:blip r:embed="rId3"/>
          <a:stretch>
            <a:fillRect/>
          </a:stretch>
        </p:blipFill>
        <p:spPr>
          <a:xfrm>
            <a:off x="6562842" y="3782291"/>
            <a:ext cx="3467126" cy="2645282"/>
          </a:xfrm>
          <a:prstGeom prst="rect">
            <a:avLst/>
          </a:prstGeom>
        </p:spPr>
      </p:pic>
    </p:spTree>
    <p:extLst>
      <p:ext uri="{BB962C8B-B14F-4D97-AF65-F5344CB8AC3E}">
        <p14:creationId xmlns:p14="http://schemas.microsoft.com/office/powerpoint/2010/main" val="16724446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Electrical Motors calculation</a:t>
            </a:r>
            <a:br>
              <a:rPr lang="en-US" b="1" dirty="0"/>
            </a:b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fontScale="92500" lnSpcReduction="20000"/>
              </a:bodyPr>
              <a:lstStyle/>
              <a:p>
                <a:r>
                  <a:rPr lang="en-US" b="1" dirty="0"/>
                  <a:t>Container Motor:</a:t>
                </a:r>
                <a:endParaRPr lang="en-US" dirty="0"/>
              </a:p>
              <a:p>
                <a:r>
                  <a:rPr lang="en-US" altLang="en-US"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Some variable should be assumed first:</a:t>
                </a:r>
              </a:p>
              <a:p>
                <a:r>
                  <a:rPr lang="en-US" dirty="0"/>
                  <a:t>Speed n</a:t>
                </a:r>
                <a:r>
                  <a:rPr lang="en-US" dirty="0"/>
                  <a:t>= 750 rpm</a:t>
                </a:r>
                <a:r>
                  <a:rPr lang="en-US" dirty="0"/>
                  <a:t>, (</a:t>
                </a:r>
                <a:r>
                  <a:rPr lang="en-US" i="1" dirty="0"/>
                  <a:t>f</a:t>
                </a:r>
                <a:r>
                  <a:rPr lang="en-US" dirty="0"/>
                  <a:t>) = 50 Hz , </a:t>
                </a:r>
                <a:r>
                  <a:rPr lang="en-US" dirty="0"/>
                  <a:t>motor shaft diameter (d) =1.6 cm, frequency</a:t>
                </a:r>
              </a:p>
              <a:p>
                <a:r>
                  <a:rPr lang="en-US" dirty="0"/>
                  <a:t>Angular speed ω= n *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2</m:t>
                        </m:r>
                        <m:r>
                          <a:rPr lang="en-US" i="1">
                            <a:latin typeface="Cambria Math" panose="02040503050406030204" pitchFamily="18" charset="0"/>
                          </a:rPr>
                          <m:t>Ԥ</m:t>
                        </m:r>
                      </m:num>
                      <m:den>
                        <m:r>
                          <a:rPr lang="en-US" i="1">
                            <a:latin typeface="Cambria Math" panose="02040503050406030204" pitchFamily="18" charset="0"/>
                          </a:rPr>
                          <m:t>60</m:t>
                        </m:r>
                      </m:den>
                    </m:f>
                  </m:oMath>
                </a14:m>
                <a:r>
                  <a:rPr lang="en-US" dirty="0"/>
                  <a:t> =</a:t>
                </a:r>
                <a:r>
                  <a:rPr lang="en-US" dirty="0"/>
                  <a:t> 750*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2</m:t>
                        </m:r>
                        <m:r>
                          <a:rPr lang="en-US" i="1">
                            <a:latin typeface="Cambria Math" panose="02040503050406030204" pitchFamily="18" charset="0"/>
                          </a:rPr>
                          <m:t>Ԥ</m:t>
                        </m:r>
                      </m:num>
                      <m:den>
                        <m:r>
                          <a:rPr lang="en-US" i="1">
                            <a:latin typeface="Cambria Math" panose="02040503050406030204" pitchFamily="18" charset="0"/>
                          </a:rPr>
                          <m:t>60</m:t>
                        </m:r>
                      </m:den>
                    </m:f>
                  </m:oMath>
                </a14:m>
                <a:r>
                  <a:rPr lang="en-US" dirty="0"/>
                  <a:t> = 78.53 </a:t>
                </a:r>
                <a:r>
                  <a:rPr lang="en-US" dirty="0"/>
                  <a:t>rad/sec</a:t>
                </a:r>
              </a:p>
              <a:p>
                <a:r>
                  <a:rPr lang="en-US" dirty="0"/>
                  <a:t>Force = Wood mass * Gravity = 200 * 10 = 2000 Newton </a:t>
                </a:r>
              </a:p>
              <a:p>
                <a:r>
                  <a:rPr lang="en-US" dirty="0"/>
                  <a:t>Torque = Force * d/2 = 2000 * 8 *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m:t>
                        </m:r>
                        <m:r>
                          <a:rPr lang="en-US" i="1">
                            <a:latin typeface="Cambria Math" panose="02040503050406030204" pitchFamily="18" charset="0"/>
                          </a:rPr>
                          <m:t>3</m:t>
                        </m:r>
                      </m:sup>
                    </m:sSup>
                  </m:oMath>
                </a14:m>
                <a:r>
                  <a:rPr lang="en-US" dirty="0"/>
                  <a:t> = 16 N.m</a:t>
                </a:r>
              </a:p>
              <a:p>
                <a:r>
                  <a:rPr lang="en-US" dirty="0"/>
                  <a:t>Power = Torque * ω = 16 * 78.53 = 1.257 KW = 1.68 Hp</a:t>
                </a:r>
              </a:p>
              <a:p>
                <a:r>
                  <a:rPr lang="en-US" b="1" dirty="0"/>
                  <a:t>Cutting shaft Motor: </a:t>
                </a:r>
                <a:r>
                  <a:rPr lang="en-US" b="1" dirty="0"/>
                  <a:t>	</a:t>
                </a:r>
                <a:endParaRPr lang="en-US" dirty="0"/>
              </a:p>
              <a:p>
                <a:r>
                  <a:rPr lang="en-US" dirty="0"/>
                  <a:t>After we found cutting force (Fc), we can calculate motor power:  </a:t>
                </a:r>
              </a:p>
              <a:p>
                <a:pPr marL="0" indent="0">
                  <a:buNone/>
                </a:pPr>
                <a:r>
                  <a:rPr lang="en-US" dirty="0"/>
                  <a:t>Power= Fc * velocity = 531.2*14 = 7703 N = 10 </a:t>
                </a:r>
                <a:r>
                  <a:rPr lang="en-US" dirty="0"/>
                  <a:t>Hp</a:t>
                </a:r>
                <a:r>
                  <a:rPr lang="en-US" dirty="0"/>
                  <a:t> approximately</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417" t="-1961" b="-1961"/>
                </a:stretch>
              </a:blipFill>
            </p:spPr>
            <p:txBody>
              <a:bodyPr/>
              <a:lstStyle/>
              <a:p>
                <a:r>
                  <a:rPr lang="en-US">
                    <a:noFill/>
                  </a:rPr>
                  <a:t> </a:t>
                </a:r>
              </a:p>
            </p:txBody>
          </p:sp>
        </mc:Fallback>
      </mc:AlternateContent>
    </p:spTree>
    <p:extLst>
      <p:ext uri="{BB962C8B-B14F-4D97-AF65-F5344CB8AC3E}">
        <p14:creationId xmlns:p14="http://schemas.microsoft.com/office/powerpoint/2010/main" val="381458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Selected motor</a:t>
            </a:r>
          </a:p>
        </p:txBody>
      </p:sp>
      <p:sp>
        <p:nvSpPr>
          <p:cNvPr id="3" name="Content Placeholder 2"/>
          <p:cNvSpPr>
            <a:spLocks noGrp="1"/>
          </p:cNvSpPr>
          <p:nvPr>
            <p:ph idx="1"/>
          </p:nvPr>
        </p:nvSpPr>
        <p:spPr/>
        <p:txBody>
          <a:bodyPr/>
          <a:lstStyle/>
          <a:p>
            <a:r>
              <a:rPr lang="en-US" dirty="0"/>
              <a:t>We use eff2 company catalog to select appropriate motor</a:t>
            </a:r>
          </a:p>
          <a:p>
            <a:r>
              <a:rPr lang="en-US" dirty="0"/>
              <a:t>The selected container motor is M112 M8 with 2 </a:t>
            </a:r>
            <a:r>
              <a:rPr lang="en-US" dirty="0" err="1"/>
              <a:t>Hp</a:t>
            </a:r>
            <a:r>
              <a:rPr lang="en-US" dirty="0"/>
              <a:t> and rotational speed 690 Rpm.</a:t>
            </a:r>
          </a:p>
          <a:p>
            <a:r>
              <a:rPr lang="en-US" dirty="0"/>
              <a:t>The selected cutting shaft motor is MA 132 SX 2 with 10 </a:t>
            </a:r>
            <a:r>
              <a:rPr lang="en-US" dirty="0" err="1"/>
              <a:t>Hp</a:t>
            </a:r>
            <a:r>
              <a:rPr lang="en-US" dirty="0"/>
              <a:t> and rotational speed 3000 Rpm.</a:t>
            </a:r>
          </a:p>
          <a:p>
            <a:endParaRPr lang="en-US" dirty="0"/>
          </a:p>
          <a:p>
            <a:endParaRPr lang="en-US" dirty="0"/>
          </a:p>
        </p:txBody>
      </p:sp>
    </p:spTree>
    <p:extLst>
      <p:ext uri="{BB962C8B-B14F-4D97-AF65-F5344CB8AC3E}">
        <p14:creationId xmlns:p14="http://schemas.microsoft.com/office/powerpoint/2010/main" val="18569093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Circuit Breaker</a:t>
            </a:r>
            <a:endParaRPr lang="en-US" dirty="0"/>
          </a:p>
        </p:txBody>
      </p:sp>
      <p:sp>
        <p:nvSpPr>
          <p:cNvPr id="3" name="Content Placeholder 2"/>
          <p:cNvSpPr>
            <a:spLocks noGrp="1"/>
          </p:cNvSpPr>
          <p:nvPr>
            <p:ph idx="1"/>
          </p:nvPr>
        </p:nvSpPr>
        <p:spPr/>
        <p:txBody>
          <a:bodyPr/>
          <a:lstStyle/>
          <a:p>
            <a:pPr marL="0" indent="0">
              <a:lnSpc>
                <a:spcPct val="150000"/>
              </a:lnSpc>
              <a:buNone/>
            </a:pPr>
            <a:r>
              <a:rPr lang="en-US" dirty="0"/>
              <a:t>Breaker:</a:t>
            </a:r>
          </a:p>
          <a:p>
            <a:pPr>
              <a:lnSpc>
                <a:spcPct val="150000"/>
              </a:lnSpc>
            </a:pPr>
            <a:r>
              <a:rPr lang="en-US" dirty="0"/>
              <a:t>In our machine we will use three circuit breakers:</a:t>
            </a:r>
          </a:p>
          <a:p>
            <a:pPr lvl="0">
              <a:lnSpc>
                <a:spcPct val="150000"/>
              </a:lnSpc>
              <a:buFont typeface="+mj-lt"/>
              <a:buAutoNum type="arabicPeriod"/>
            </a:pPr>
            <a:r>
              <a:rPr lang="en-US" dirty="0"/>
              <a:t>Main breaker connected with all electrical circuit.</a:t>
            </a:r>
          </a:p>
          <a:p>
            <a:pPr lvl="0">
              <a:lnSpc>
                <a:spcPct val="150000"/>
              </a:lnSpc>
              <a:buFont typeface="+mj-lt"/>
              <a:buAutoNum type="arabicPeriod"/>
            </a:pPr>
            <a:r>
              <a:rPr lang="en-US" dirty="0"/>
              <a:t>Two secondary breaker connected with container motor.</a:t>
            </a:r>
          </a:p>
          <a:p>
            <a:pPr lvl="0">
              <a:lnSpc>
                <a:spcPct val="150000"/>
              </a:lnSpc>
              <a:buFont typeface="+mj-lt"/>
              <a:buAutoNum type="arabicPeriod"/>
            </a:pPr>
            <a:r>
              <a:rPr lang="en-US" dirty="0"/>
              <a:t>And another secondary breaker connected with cutting shaft motor</a:t>
            </a:r>
          </a:p>
          <a:p>
            <a:pPr marL="0" indent="0">
              <a:lnSpc>
                <a:spcPct val="150000"/>
              </a:lnSpc>
              <a:buNone/>
            </a:pPr>
            <a:endParaRPr lang="en-US" dirty="0"/>
          </a:p>
          <a:p>
            <a:pPr>
              <a:lnSpc>
                <a:spcPct val="150000"/>
              </a:lnSpc>
            </a:pPr>
            <a:endParaRPr lang="en-US" dirty="0"/>
          </a:p>
        </p:txBody>
      </p:sp>
    </p:spTree>
    <p:extLst>
      <p:ext uri="{BB962C8B-B14F-4D97-AF65-F5344CB8AC3E}">
        <p14:creationId xmlns:p14="http://schemas.microsoft.com/office/powerpoint/2010/main" val="262046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Circuit Breaker</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sz="1800" dirty="0"/>
                  <a:t>From the last calculation we </a:t>
                </a:r>
                <a:r>
                  <a:rPr lang="en-US" sz="1800" dirty="0" smtClean="0"/>
                  <a:t>found </a:t>
                </a:r>
                <a:r>
                  <a:rPr lang="en-US" sz="1800" dirty="0"/>
                  <a:t>that </a:t>
                </a:r>
                <a:r>
                  <a:rPr lang="en-US" sz="1800" dirty="0" smtClean="0"/>
                  <a:t>: </a:t>
                </a:r>
                <a14:m>
                  <m:oMath xmlns:m="http://schemas.openxmlformats.org/officeDocument/2006/math">
                    <m:sSub>
                      <m:sSubPr>
                        <m:ctrlPr>
                          <a:rPr lang="en-US" sz="1800" i="1">
                            <a:latin typeface="Cambria Math" panose="02040503050406030204" pitchFamily="18" charset="0"/>
                          </a:rPr>
                        </m:ctrlPr>
                      </m:sSubPr>
                      <m:e>
                        <m:sSub>
                          <m:sSubPr>
                            <m:ctrlPr>
                              <a:rPr lang="en-US" sz="1800" i="1">
                                <a:latin typeface="Cambria Math" panose="02040503050406030204" pitchFamily="18" charset="0"/>
                              </a:rPr>
                            </m:ctrlPr>
                          </m:sSubPr>
                          <m:e>
                            <m:r>
                              <a:rPr lang="en-US" sz="1800" i="1">
                                <a:latin typeface="Cambria Math" panose="02040503050406030204" pitchFamily="18" charset="0"/>
                              </a:rPr>
                              <m:t>𝑃</m:t>
                            </m:r>
                          </m:e>
                          <m:sub>
                            <m:r>
                              <a:rPr lang="en-US" sz="1800" i="1">
                                <a:latin typeface="Cambria Math" panose="02040503050406030204" pitchFamily="18" charset="0"/>
                              </a:rPr>
                              <m:t>𝑟</m:t>
                            </m:r>
                          </m:sub>
                        </m:sSub>
                      </m:e>
                      <m:sub>
                        <m:r>
                          <a:rPr lang="en-US" sz="1800" i="1">
                            <a:latin typeface="Cambria Math" panose="02040503050406030204" pitchFamily="18" charset="0"/>
                          </a:rPr>
                          <m:t>1</m:t>
                        </m:r>
                      </m:sub>
                    </m:sSub>
                  </m:oMath>
                </a14:m>
                <a:r>
                  <a:rPr lang="en-US" sz="1800" dirty="0"/>
                  <a:t>=7700 watt, </a:t>
                </a:r>
                <a14:m>
                  <m:oMath xmlns:m="http://schemas.openxmlformats.org/officeDocument/2006/math">
                    <m:sSub>
                      <m:sSubPr>
                        <m:ctrlPr>
                          <a:rPr lang="en-US" sz="1800" i="1">
                            <a:latin typeface="Cambria Math" panose="02040503050406030204" pitchFamily="18" charset="0"/>
                          </a:rPr>
                        </m:ctrlPr>
                      </m:sSubPr>
                      <m:e>
                        <m:sSub>
                          <m:sSubPr>
                            <m:ctrlPr>
                              <a:rPr lang="en-US" sz="1800" i="1">
                                <a:latin typeface="Cambria Math" panose="02040503050406030204" pitchFamily="18" charset="0"/>
                              </a:rPr>
                            </m:ctrlPr>
                          </m:sSubPr>
                          <m:e>
                            <m:r>
                              <a:rPr lang="en-US" sz="1800" i="1">
                                <a:latin typeface="Cambria Math" panose="02040503050406030204" pitchFamily="18" charset="0"/>
                              </a:rPr>
                              <m:t>𝑃</m:t>
                            </m:r>
                          </m:e>
                          <m:sub>
                            <m:r>
                              <a:rPr lang="en-US" sz="1800" i="1">
                                <a:latin typeface="Cambria Math" panose="02040503050406030204" pitchFamily="18" charset="0"/>
                              </a:rPr>
                              <m:t>𝑟</m:t>
                            </m:r>
                          </m:sub>
                        </m:sSub>
                      </m:e>
                      <m:sub>
                        <m:r>
                          <a:rPr lang="en-US" sz="1800" i="1">
                            <a:latin typeface="Cambria Math" panose="02040503050406030204" pitchFamily="18" charset="0"/>
                          </a:rPr>
                          <m:t>2</m:t>
                        </m:r>
                      </m:sub>
                    </m:sSub>
                  </m:oMath>
                </a14:m>
                <a:r>
                  <a:rPr lang="en-US" sz="1800" dirty="0"/>
                  <a:t> =1500 watt </a:t>
                </a:r>
                <a:endParaRPr lang="en-US" sz="1800" dirty="0" smtClean="0"/>
              </a:p>
              <a:p>
                <a:r>
                  <a:rPr lang="en-US" sz="1800" dirty="0" smtClean="0"/>
                  <a:t>line current : </a:t>
                </a:r>
                <a:r>
                  <a:rPr lang="en-US" sz="1800" dirty="0"/>
                  <a:t>Ir1= </a:t>
                </a:r>
                <a14:m>
                  <m:oMath xmlns:m="http://schemas.openxmlformats.org/officeDocument/2006/math">
                    <m:f>
                      <m:fPr>
                        <m:ctrlPr>
                          <a:rPr lang="en-US" sz="1800" i="1">
                            <a:latin typeface="Cambria Math" panose="02040503050406030204" pitchFamily="18" charset="0"/>
                          </a:rPr>
                        </m:ctrlPr>
                      </m:fPr>
                      <m:num>
                        <m:r>
                          <m:rPr>
                            <m:sty m:val="p"/>
                          </m:rPr>
                          <a:rPr lang="en-US" sz="1800">
                            <a:latin typeface="Cambria Math" panose="02040503050406030204" pitchFamily="18" charset="0"/>
                          </a:rPr>
                          <m:t>Pr</m:t>
                        </m:r>
                        <m:r>
                          <a:rPr lang="en-US" sz="1800">
                            <a:latin typeface="Cambria Math" panose="02040503050406030204" pitchFamily="18" charset="0"/>
                          </a:rPr>
                          <m:t>1</m:t>
                        </m:r>
                      </m:num>
                      <m:den>
                        <m:rad>
                          <m:radPr>
                            <m:degHide m:val="on"/>
                            <m:ctrlPr>
                              <a:rPr lang="en-US" sz="1800" i="1">
                                <a:latin typeface="Cambria Math" panose="02040503050406030204" pitchFamily="18" charset="0"/>
                              </a:rPr>
                            </m:ctrlPr>
                          </m:radPr>
                          <m:deg/>
                          <m:e>
                            <m:r>
                              <a:rPr lang="en-US" sz="1800">
                                <a:latin typeface="Cambria Math" panose="02040503050406030204" pitchFamily="18" charset="0"/>
                              </a:rPr>
                              <m:t>3</m:t>
                            </m:r>
                          </m:e>
                        </m:rad>
                        <m:r>
                          <a:rPr lang="en-US" sz="1800" i="1">
                            <a:latin typeface="Cambria Math" panose="02040503050406030204" pitchFamily="18" charset="0"/>
                          </a:rPr>
                          <m:t>∗</m:t>
                        </m:r>
                        <m:d>
                          <m:dPr>
                            <m:ctrlPr>
                              <a:rPr lang="en-US" sz="1800" i="1">
                                <a:latin typeface="Cambria Math" panose="02040503050406030204" pitchFamily="18" charset="0"/>
                              </a:rPr>
                            </m:ctrlPr>
                          </m:dPr>
                          <m:e>
                            <m:r>
                              <m:rPr>
                                <m:sty m:val="p"/>
                              </m:rPr>
                              <a:rPr lang="en-US" sz="1800">
                                <a:latin typeface="Cambria Math" panose="02040503050406030204" pitchFamily="18" charset="0"/>
                              </a:rPr>
                              <m:t>Vl</m:t>
                            </m:r>
                          </m:e>
                        </m:d>
                        <m:r>
                          <a:rPr lang="en-US" sz="1800" i="1">
                            <a:latin typeface="Cambria Math" panose="02040503050406030204" pitchFamily="18" charset="0"/>
                          </a:rPr>
                          <m:t>∗</m:t>
                        </m:r>
                        <m:r>
                          <a:rPr lang="en-US" sz="1800">
                            <a:latin typeface="Cambria Math" panose="02040503050406030204" pitchFamily="18" charset="0"/>
                          </a:rPr>
                          <m:t>(</m:t>
                        </m:r>
                        <m:r>
                          <m:rPr>
                            <m:sty m:val="p"/>
                          </m:rPr>
                          <a:rPr lang="en-US" sz="1800">
                            <a:latin typeface="Cambria Math" panose="02040503050406030204" pitchFamily="18" charset="0"/>
                          </a:rPr>
                          <m:t>p</m:t>
                        </m:r>
                        <m:r>
                          <a:rPr lang="en-US" sz="1800">
                            <a:latin typeface="Cambria Math" panose="02040503050406030204" pitchFamily="18" charset="0"/>
                          </a:rPr>
                          <m:t>.</m:t>
                        </m:r>
                        <m:r>
                          <m:rPr>
                            <m:sty m:val="p"/>
                          </m:rPr>
                          <a:rPr lang="en-US" sz="1800">
                            <a:latin typeface="Cambria Math" panose="02040503050406030204" pitchFamily="18" charset="0"/>
                          </a:rPr>
                          <m:t>f</m:t>
                        </m:r>
                        <m:r>
                          <a:rPr lang="en-US" sz="1800">
                            <a:latin typeface="Cambria Math" panose="02040503050406030204" pitchFamily="18" charset="0"/>
                          </a:rPr>
                          <m:t>)</m:t>
                        </m:r>
                      </m:den>
                    </m:f>
                  </m:oMath>
                </a14:m>
                <a:r>
                  <a:rPr lang="en-US" sz="1800" dirty="0"/>
                  <a:t> =</a:t>
                </a:r>
                <a:r>
                  <a:rPr lang="en-US" sz="1800" dirty="0" smtClean="0"/>
                  <a:t>2.68A , </a:t>
                </a:r>
                <a:r>
                  <a:rPr lang="en-US" sz="1800" dirty="0"/>
                  <a:t>Ir2= </a:t>
                </a:r>
                <a14:m>
                  <m:oMath xmlns:m="http://schemas.openxmlformats.org/officeDocument/2006/math">
                    <m:f>
                      <m:fPr>
                        <m:ctrlPr>
                          <a:rPr lang="en-US" sz="1800" i="1">
                            <a:latin typeface="Cambria Math" panose="02040503050406030204" pitchFamily="18" charset="0"/>
                          </a:rPr>
                        </m:ctrlPr>
                      </m:fPr>
                      <m:num>
                        <m:r>
                          <m:rPr>
                            <m:sty m:val="p"/>
                          </m:rPr>
                          <a:rPr lang="en-US" sz="1800">
                            <a:latin typeface="Cambria Math" panose="02040503050406030204" pitchFamily="18" charset="0"/>
                          </a:rPr>
                          <m:t>Pr</m:t>
                        </m:r>
                        <m:r>
                          <a:rPr lang="en-US" sz="1800">
                            <a:latin typeface="Cambria Math" panose="02040503050406030204" pitchFamily="18" charset="0"/>
                          </a:rPr>
                          <m:t>2</m:t>
                        </m:r>
                      </m:num>
                      <m:den>
                        <m:rad>
                          <m:radPr>
                            <m:degHide m:val="on"/>
                            <m:ctrlPr>
                              <a:rPr lang="en-US" sz="1800" i="1">
                                <a:latin typeface="Cambria Math" panose="02040503050406030204" pitchFamily="18" charset="0"/>
                              </a:rPr>
                            </m:ctrlPr>
                          </m:radPr>
                          <m:deg/>
                          <m:e>
                            <m:r>
                              <a:rPr lang="en-US" sz="1800">
                                <a:latin typeface="Cambria Math" panose="02040503050406030204" pitchFamily="18" charset="0"/>
                              </a:rPr>
                              <m:t>3</m:t>
                            </m:r>
                          </m:e>
                        </m:rad>
                        <m:r>
                          <a:rPr lang="en-US" sz="1800" i="1">
                            <a:latin typeface="Cambria Math" panose="02040503050406030204" pitchFamily="18" charset="0"/>
                          </a:rPr>
                          <m:t>∗</m:t>
                        </m:r>
                        <m:d>
                          <m:dPr>
                            <m:ctrlPr>
                              <a:rPr lang="en-US" sz="1800" i="1">
                                <a:latin typeface="Cambria Math" panose="02040503050406030204" pitchFamily="18" charset="0"/>
                              </a:rPr>
                            </m:ctrlPr>
                          </m:dPr>
                          <m:e>
                            <m:r>
                              <m:rPr>
                                <m:sty m:val="p"/>
                              </m:rPr>
                              <a:rPr lang="en-US" sz="1800">
                                <a:latin typeface="Cambria Math" panose="02040503050406030204" pitchFamily="18" charset="0"/>
                              </a:rPr>
                              <m:t>Vl</m:t>
                            </m:r>
                          </m:e>
                        </m:d>
                        <m:r>
                          <a:rPr lang="en-US" sz="1800" i="1">
                            <a:latin typeface="Cambria Math" panose="02040503050406030204" pitchFamily="18" charset="0"/>
                          </a:rPr>
                          <m:t>∗</m:t>
                        </m:r>
                        <m:r>
                          <a:rPr lang="en-US" sz="1800">
                            <a:latin typeface="Cambria Math" panose="02040503050406030204" pitchFamily="18" charset="0"/>
                          </a:rPr>
                          <m:t>(</m:t>
                        </m:r>
                        <m:r>
                          <m:rPr>
                            <m:sty m:val="p"/>
                          </m:rPr>
                          <a:rPr lang="en-US" sz="1800">
                            <a:latin typeface="Cambria Math" panose="02040503050406030204" pitchFamily="18" charset="0"/>
                          </a:rPr>
                          <m:t>p</m:t>
                        </m:r>
                        <m:r>
                          <a:rPr lang="en-US" sz="1800">
                            <a:latin typeface="Cambria Math" panose="02040503050406030204" pitchFamily="18" charset="0"/>
                          </a:rPr>
                          <m:t>.</m:t>
                        </m:r>
                        <m:r>
                          <m:rPr>
                            <m:sty m:val="p"/>
                          </m:rPr>
                          <a:rPr lang="en-US" sz="1800">
                            <a:latin typeface="Cambria Math" panose="02040503050406030204" pitchFamily="18" charset="0"/>
                          </a:rPr>
                          <m:t>f</m:t>
                        </m:r>
                        <m:r>
                          <a:rPr lang="en-US" sz="1800">
                            <a:latin typeface="Cambria Math" panose="02040503050406030204" pitchFamily="18" charset="0"/>
                          </a:rPr>
                          <m:t>)</m:t>
                        </m:r>
                      </m:den>
                    </m:f>
                  </m:oMath>
                </a14:m>
                <a:r>
                  <a:rPr lang="en-US" sz="1800" dirty="0"/>
                  <a:t> =13.76A</a:t>
                </a:r>
              </a:p>
              <a:p>
                <a:r>
                  <a:rPr lang="en-US" sz="1800" dirty="0" smtClean="0"/>
                  <a:t>Total current: </a:t>
                </a: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𝐼</m:t>
                        </m:r>
                      </m:e>
                      <m:sub>
                        <m:r>
                          <a:rPr lang="en-US" sz="1800" i="1">
                            <a:latin typeface="Cambria Math" panose="02040503050406030204" pitchFamily="18" charset="0"/>
                          </a:rPr>
                          <m:t>𝑟𝑎𝑡𝑒𝑑</m:t>
                        </m:r>
                      </m:sub>
                    </m:sSub>
                  </m:oMath>
                </a14:m>
                <a:r>
                  <a:rPr lang="en-US" sz="1800" dirty="0"/>
                  <a:t>=Ir1+Ir2= 16.4A </a:t>
                </a:r>
              </a:p>
              <a:p>
                <a:r>
                  <a:rPr lang="en-US" sz="1800" dirty="0" smtClean="0"/>
                  <a:t>max </a:t>
                </a:r>
                <a:r>
                  <a:rPr lang="en-US" sz="1800" dirty="0"/>
                  <a:t>current for circuit breaker of container </a:t>
                </a:r>
                <a:r>
                  <a:rPr lang="en-US" sz="1800" dirty="0" smtClean="0"/>
                  <a:t>motor:  Ic.B1=1.25*Ir1=1.25*2.68=3.35A</a:t>
                </a:r>
                <a:endParaRPr lang="en-US" sz="1800" dirty="0"/>
              </a:p>
              <a:p>
                <a:r>
                  <a:rPr lang="en-US" sz="1800" dirty="0"/>
                  <a:t>max current for circuit breaker of rotating motor </a:t>
                </a:r>
                <a:r>
                  <a:rPr lang="en-US" sz="1800" dirty="0" smtClean="0"/>
                  <a:t>: Ic.B2=1.25*Ir2= 17.2A</a:t>
                </a:r>
                <a:endParaRPr lang="en-US" sz="1800" dirty="0"/>
              </a:p>
              <a:p>
                <a:r>
                  <a:rPr lang="en-US" sz="1800" dirty="0"/>
                  <a:t>max current for main circuit </a:t>
                </a:r>
                <a:r>
                  <a:rPr lang="en-US" sz="1800" dirty="0" smtClean="0"/>
                  <a:t>breaker: </a:t>
                </a:r>
                <a:r>
                  <a:rPr lang="en-US" sz="1800" dirty="0" err="1" smtClean="0"/>
                  <a:t>Ic.B</a:t>
                </a:r>
                <a:r>
                  <a:rPr lang="en-US" sz="1800" dirty="0" smtClean="0"/>
                  <a:t>=1.25</a:t>
                </a:r>
                <a:r>
                  <a:rPr lang="en-US" sz="1800" dirty="0"/>
                  <a:t>*</a:t>
                </a: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𝐼</m:t>
                        </m:r>
                      </m:e>
                      <m:sub>
                        <m:r>
                          <a:rPr lang="en-US" sz="1800" i="1">
                            <a:latin typeface="Cambria Math" panose="02040503050406030204" pitchFamily="18" charset="0"/>
                          </a:rPr>
                          <m:t>𝑟𝑎𝑡𝑒𝑑</m:t>
                        </m:r>
                      </m:sub>
                    </m:sSub>
                  </m:oMath>
                </a14:m>
                <a:r>
                  <a:rPr lang="en-US" sz="1800" dirty="0" smtClean="0"/>
                  <a:t>= 20.5A</a:t>
                </a:r>
              </a:p>
              <a:p>
                <a:r>
                  <a:rPr lang="en-US" sz="1800" dirty="0" smtClean="0"/>
                  <a:t>Where :</a:t>
                </a:r>
                <a:r>
                  <a:rPr lang="en-US" sz="1800" dirty="0"/>
                  <a:t> </a:t>
                </a:r>
                <a:r>
                  <a:rPr lang="en-US" sz="1800" dirty="0" err="1"/>
                  <a:t>p.f</a:t>
                </a:r>
                <a:r>
                  <a:rPr lang="en-US" sz="1800" dirty="0"/>
                  <a:t>: power </a:t>
                </a:r>
                <a:r>
                  <a:rPr lang="en-US" sz="1800" dirty="0" smtClean="0"/>
                  <a:t>factor , VI</a:t>
                </a:r>
                <a:r>
                  <a:rPr lang="en-US" sz="1800" dirty="0"/>
                  <a:t>: drop voltage</a:t>
                </a:r>
              </a:p>
              <a:p>
                <a:endParaRPr lang="en-US" sz="1800" dirty="0" smtClean="0"/>
              </a:p>
              <a:p>
                <a:endParaRPr lang="en-US" sz="1800" dirty="0"/>
              </a:p>
              <a:p>
                <a:endParaRPr lang="en-US"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406" t="-1120"/>
                </a:stretch>
              </a:blipFill>
            </p:spPr>
            <p:txBody>
              <a:bodyPr/>
              <a:lstStyle/>
              <a:p>
                <a:r>
                  <a:rPr lang="en-US">
                    <a:noFill/>
                  </a:rPr>
                  <a:t> </a:t>
                </a:r>
              </a:p>
            </p:txBody>
          </p:sp>
        </mc:Fallback>
      </mc:AlternateContent>
    </p:spTree>
    <p:extLst>
      <p:ext uri="{BB962C8B-B14F-4D97-AF65-F5344CB8AC3E}">
        <p14:creationId xmlns:p14="http://schemas.microsoft.com/office/powerpoint/2010/main" val="42578405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Electrical circuit diagram</a:t>
            </a:r>
            <a:endParaRPr lang="en-US" dirty="0"/>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786468" y="2379417"/>
            <a:ext cx="10464517" cy="4351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92597110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Bearings design</a:t>
            </a:r>
          </a:p>
        </p:txBody>
      </p:sp>
      <p:sp>
        <p:nvSpPr>
          <p:cNvPr id="3" name="Content Placeholder 2"/>
          <p:cNvSpPr>
            <a:spLocks noGrp="1"/>
          </p:cNvSpPr>
          <p:nvPr>
            <p:ph idx="1"/>
          </p:nvPr>
        </p:nvSpPr>
        <p:spPr/>
        <p:txBody>
          <a:bodyPr/>
          <a:lstStyle/>
          <a:p>
            <a:r>
              <a:rPr lang="en-US" dirty="0"/>
              <a:t>In the machine there is 6 bearings, two of them holding the cutting shaft and the other holding the shaft carrying wire rope pulleys’.</a:t>
            </a:r>
          </a:p>
          <a:p>
            <a:r>
              <a:rPr lang="en-US" dirty="0"/>
              <a:t>the two bearings are assumed to be identical, the design will done on the bearing which exhibits the largest </a:t>
            </a:r>
            <a:r>
              <a:rPr lang="en-US" dirty="0" smtClean="0"/>
              <a:t>force.</a:t>
            </a:r>
          </a:p>
          <a:p>
            <a:r>
              <a:rPr lang="en-US" dirty="0"/>
              <a:t>First, some variables should be assumed, which are:</a:t>
            </a:r>
          </a:p>
          <a:p>
            <a:endParaRPr lang="en-US" dirty="0" smtClean="0"/>
          </a:p>
          <a:p>
            <a:endParaRPr lang="en-US" dirty="0"/>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1645317967"/>
                  </p:ext>
                </p:extLst>
              </p:nvPr>
            </p:nvGraphicFramePr>
            <p:xfrm>
              <a:off x="1910956" y="4533364"/>
              <a:ext cx="6820920" cy="2021983"/>
            </p:xfrm>
            <a:graphic>
              <a:graphicData uri="http://schemas.openxmlformats.org/drawingml/2006/table">
                <a:tbl>
                  <a:tblPr firstRow="1" firstCol="1" bandRow="1">
                    <a:tableStyleId>{69CF1AB2-1976-4502-BF36-3FF5EA218861}</a:tableStyleId>
                  </a:tblPr>
                  <a:tblGrid>
                    <a:gridCol w="3410460"/>
                    <a:gridCol w="3410460"/>
                  </a:tblGrid>
                  <a:tr h="484109">
                    <a:tc>
                      <a:txBody>
                        <a:bodyPr/>
                        <a:lstStyle/>
                        <a:p>
                          <a:pPr marL="342900" marR="0" lvl="0" indent="-342900" algn="just" rtl="0">
                            <a:lnSpc>
                              <a:spcPct val="115000"/>
                            </a:lnSpc>
                            <a:spcBef>
                              <a:spcPts val="0"/>
                            </a:spcBef>
                            <a:spcAft>
                              <a:spcPts val="0"/>
                            </a:spcAft>
                            <a:buFont typeface="Wingdings" panose="05000000000000000000" pitchFamily="2" charset="2"/>
                            <a:buChar char=""/>
                          </a:pPr>
                          <a:r>
                            <a:rPr lang="en-US" sz="1400" dirty="0">
                              <a:effectLst/>
                            </a:rPr>
                            <a:t>Ball bearing is used.</a:t>
                          </a:r>
                          <a:endParaRPr lang="en-US" sz="1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342900" marR="0" lvl="0" indent="-342900" algn="just" rtl="0">
                            <a:lnSpc>
                              <a:spcPct val="115000"/>
                            </a:lnSpc>
                            <a:spcBef>
                              <a:spcPts val="0"/>
                            </a:spcBef>
                            <a:spcAft>
                              <a:spcPts val="0"/>
                            </a:spcAft>
                            <a:buFont typeface="Wingdings" panose="05000000000000000000" pitchFamily="2" charset="2"/>
                            <a:buChar char=""/>
                          </a:pPr>
                          <a:r>
                            <a:rPr lang="en-US" sz="1400" b="1" dirty="0">
                              <a:effectLst/>
                            </a:rPr>
                            <a:t>Unit revolution </a:t>
                          </a:r>
                          <a14:m>
                            <m:oMath xmlns:m="http://schemas.openxmlformats.org/officeDocument/2006/math">
                              <m:sSub>
                                <m:sSubPr>
                                  <m:ctrlPr>
                                    <a:rPr lang="en-US" sz="1400" b="1" i="1">
                                      <a:effectLst/>
                                      <a:latin typeface="Cambria Math" panose="02040503050406030204" pitchFamily="18" charset="0"/>
                                    </a:rPr>
                                  </m:ctrlPr>
                                </m:sSubPr>
                                <m:e>
                                  <m:r>
                                    <a:rPr lang="en-US" sz="1400" b="1" i="1">
                                      <a:effectLst/>
                                      <a:latin typeface="Cambria Math" panose="02040503050406030204" pitchFamily="18" charset="0"/>
                                    </a:rPr>
                                    <m:t>𝑳</m:t>
                                  </m:r>
                                </m:e>
                                <m:sub>
                                  <m:r>
                                    <a:rPr lang="en-US" sz="1400" b="1" i="1">
                                      <a:effectLst/>
                                      <a:latin typeface="Cambria Math" panose="02040503050406030204" pitchFamily="18" charset="0"/>
                                    </a:rPr>
                                    <m:t>𝟏𝟎</m:t>
                                  </m:r>
                                </m:sub>
                              </m:sSub>
                              <m:r>
                                <a:rPr lang="en-US" sz="1400" b="1">
                                  <a:effectLst/>
                                  <a:latin typeface="Cambria Math" panose="02040503050406030204" pitchFamily="18" charset="0"/>
                                </a:rPr>
                                <m:t>= </m:t>
                              </m:r>
                              <m:sSup>
                                <m:sSupPr>
                                  <m:ctrlPr>
                                    <a:rPr lang="en-US" sz="1400" b="1" i="1">
                                      <a:effectLst/>
                                      <a:latin typeface="Cambria Math" panose="02040503050406030204" pitchFamily="18" charset="0"/>
                                    </a:rPr>
                                  </m:ctrlPr>
                                </m:sSupPr>
                                <m:e>
                                  <m:r>
                                    <a:rPr lang="en-US" sz="1400" b="1" i="1">
                                      <a:effectLst/>
                                      <a:latin typeface="Cambria Math" panose="02040503050406030204" pitchFamily="18" charset="0"/>
                                    </a:rPr>
                                    <m:t>𝟏𝟎</m:t>
                                  </m:r>
                                </m:e>
                                <m:sup>
                                  <m:r>
                                    <a:rPr lang="en-US" sz="1400" b="1" i="1">
                                      <a:effectLst/>
                                      <a:latin typeface="Cambria Math" panose="02040503050406030204" pitchFamily="18" charset="0"/>
                                    </a:rPr>
                                    <m:t>𝟔</m:t>
                                  </m:r>
                                </m:sup>
                              </m:sSup>
                            </m:oMath>
                          </a14:m>
                          <a:r>
                            <a:rPr lang="en-US" sz="1400" b="1" dirty="0">
                              <a:effectLst/>
                            </a:rPr>
                            <a:t> . </a:t>
                          </a:r>
                          <a:endParaRPr lang="en-US" sz="14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r h="1036899">
                    <a:tc>
                      <a:txBody>
                        <a:bodyPr/>
                        <a:lstStyle/>
                        <a:p>
                          <a:pPr marL="342900" marR="0" lvl="0" indent="-342900" algn="just" rtl="0">
                            <a:lnSpc>
                              <a:spcPct val="115000"/>
                            </a:lnSpc>
                            <a:spcBef>
                              <a:spcPts val="0"/>
                            </a:spcBef>
                            <a:spcAft>
                              <a:spcPts val="0"/>
                            </a:spcAft>
                            <a:buFont typeface="Wingdings" panose="05000000000000000000" pitchFamily="2" charset="2"/>
                            <a:buChar char=""/>
                          </a:pPr>
                          <a:r>
                            <a:rPr lang="en-US" sz="1400" dirty="0">
                              <a:effectLst/>
                            </a:rPr>
                            <a:t>a = 3 for ball bearing.</a:t>
                          </a:r>
                          <a:endParaRPr lang="en-US" sz="1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342900" marR="0" lvl="0" indent="-342900" algn="justLow" rtl="0">
                            <a:lnSpc>
                              <a:spcPct val="115000"/>
                            </a:lnSpc>
                            <a:spcBef>
                              <a:spcPts val="0"/>
                            </a:spcBef>
                            <a:spcAft>
                              <a:spcPts val="0"/>
                            </a:spcAft>
                            <a:buFont typeface="Wingdings" panose="05000000000000000000" pitchFamily="2" charset="2"/>
                            <a:buChar char=""/>
                          </a:pPr>
                          <a:r>
                            <a:rPr lang="en-US" sz="1400" b="1" dirty="0">
                              <a:effectLst/>
                            </a:rPr>
                            <a:t>Desired life</a:t>
                          </a:r>
                          <a14:m>
                            <m:oMath xmlns:m="http://schemas.openxmlformats.org/officeDocument/2006/math">
                              <m:r>
                                <a:rPr lang="en-US" sz="1400" b="1">
                                  <a:effectLst/>
                                  <a:latin typeface="Cambria Math" panose="02040503050406030204" pitchFamily="18" charset="0"/>
                                </a:rPr>
                                <m:t> </m:t>
                              </m:r>
                              <m:sSub>
                                <m:sSubPr>
                                  <m:ctrlPr>
                                    <a:rPr lang="en-US" sz="1400" b="1" i="1">
                                      <a:effectLst/>
                                      <a:latin typeface="Cambria Math" panose="02040503050406030204" pitchFamily="18" charset="0"/>
                                    </a:rPr>
                                  </m:ctrlPr>
                                </m:sSubPr>
                                <m:e>
                                  <m:r>
                                    <a:rPr lang="en-US" sz="1400" b="1" i="1">
                                      <a:effectLst/>
                                      <a:latin typeface="Cambria Math" panose="02040503050406030204" pitchFamily="18" charset="0"/>
                                    </a:rPr>
                                    <m:t>𝐋</m:t>
                                  </m:r>
                                </m:e>
                                <m:sub>
                                  <m:r>
                                    <a:rPr lang="en-US" sz="1400" b="1" i="1">
                                      <a:effectLst/>
                                      <a:latin typeface="Cambria Math" panose="02040503050406030204" pitchFamily="18" charset="0"/>
                                    </a:rPr>
                                    <m:t>𝐃</m:t>
                                  </m:r>
                                </m:sub>
                              </m:sSub>
                              <m:r>
                                <a:rPr lang="en-US" sz="1400" b="1">
                                  <a:effectLst/>
                                  <a:latin typeface="Cambria Math" panose="02040503050406030204" pitchFamily="18" charset="0"/>
                                </a:rPr>
                                <m:t>=</m:t>
                              </m:r>
                              <m:r>
                                <a:rPr lang="en-US" sz="1400" b="1" i="1">
                                  <a:effectLst/>
                                  <a:latin typeface="Cambria Math" panose="02040503050406030204" pitchFamily="18" charset="0"/>
                                </a:rPr>
                                <m:t>𝟑𝟎𝟎𝟎𝟎</m:t>
                              </m:r>
                              <m:r>
                                <a:rPr lang="en-US" sz="1400" b="1">
                                  <a:effectLst/>
                                  <a:latin typeface="Cambria Math" panose="02040503050406030204" pitchFamily="18" charset="0"/>
                                </a:rPr>
                                <m:t> </m:t>
                              </m:r>
                              <m:r>
                                <a:rPr lang="en-US" sz="1400" b="1" i="1">
                                  <a:effectLst/>
                                  <a:latin typeface="Cambria Math" panose="02040503050406030204" pitchFamily="18" charset="0"/>
                                </a:rPr>
                                <m:t>𝐡𝐫</m:t>
                              </m:r>
                            </m:oMath>
                          </a14:m>
                          <a:r>
                            <a:rPr lang="en-US" sz="1400" b="1" dirty="0">
                              <a:effectLst/>
                            </a:rPr>
                            <a:t>, from table (11-4</a:t>
                          </a:r>
                          <a:r>
                            <a:rPr lang="en-US" sz="1400" b="1" baseline="30000" dirty="0">
                              <a:effectLst/>
                            </a:rPr>
                            <a:t> [7]</a:t>
                          </a:r>
                          <a:r>
                            <a:rPr lang="en-US" sz="1400" b="1" dirty="0">
                              <a:effectLst/>
                            </a:rPr>
                            <a:t>) assuming 8-hr service.</a:t>
                          </a:r>
                          <a:endParaRPr lang="en-US" sz="14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r h="500975">
                    <a:tc>
                      <a:txBody>
                        <a:bodyPr/>
                        <a:lstStyle/>
                        <a:p>
                          <a:pPr marL="342900" marR="0" lvl="0" indent="-342900" algn="just" rtl="0">
                            <a:lnSpc>
                              <a:spcPct val="115000"/>
                            </a:lnSpc>
                            <a:spcBef>
                              <a:spcPts val="0"/>
                            </a:spcBef>
                            <a:spcAft>
                              <a:spcPts val="0"/>
                            </a:spcAft>
                            <a:buFont typeface="Wingdings" panose="05000000000000000000" pitchFamily="2" charset="2"/>
                            <a:buChar char=""/>
                          </a:pPr>
                          <a:r>
                            <a:rPr lang="en-US" sz="1400">
                              <a:effectLst/>
                            </a:rPr>
                            <a:t>Reliability R= 90%.</a:t>
                          </a:r>
                          <a:endParaRPr lang="en-US" sz="1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lvl="0" indent="0" algn="just" rtl="0">
                            <a:lnSpc>
                              <a:spcPct val="115000"/>
                            </a:lnSpc>
                            <a:spcBef>
                              <a:spcPts val="0"/>
                            </a:spcBef>
                            <a:spcAft>
                              <a:spcPts val="0"/>
                            </a:spcAft>
                            <a:buFont typeface="Wingdings" panose="05000000000000000000" pitchFamily="2" charset="2"/>
                            <a:buNone/>
                          </a:pPr>
                          <a:endParaRPr lang="en-US" sz="1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1645317967"/>
                  </p:ext>
                </p:extLst>
              </p:nvPr>
            </p:nvGraphicFramePr>
            <p:xfrm>
              <a:off x="1910956" y="4533364"/>
              <a:ext cx="6820920" cy="2021983"/>
            </p:xfrm>
            <a:graphic>
              <a:graphicData uri="http://schemas.openxmlformats.org/drawingml/2006/table">
                <a:tbl>
                  <a:tblPr firstRow="1" firstCol="1" bandRow="1">
                    <a:tableStyleId>{69CF1AB2-1976-4502-BF36-3FF5EA218861}</a:tableStyleId>
                  </a:tblPr>
                  <a:tblGrid>
                    <a:gridCol w="3410460"/>
                    <a:gridCol w="3410460"/>
                  </a:tblGrid>
                  <a:tr h="484109">
                    <a:tc>
                      <a:txBody>
                        <a:bodyPr/>
                        <a:lstStyle/>
                        <a:p>
                          <a:pPr marL="342900" marR="0" lvl="0" indent="-342900" algn="just" rtl="0">
                            <a:lnSpc>
                              <a:spcPct val="115000"/>
                            </a:lnSpc>
                            <a:spcBef>
                              <a:spcPts val="0"/>
                            </a:spcBef>
                            <a:spcAft>
                              <a:spcPts val="0"/>
                            </a:spcAft>
                            <a:buFont typeface="Wingdings" panose="05000000000000000000" pitchFamily="2" charset="2"/>
                            <a:buChar char=""/>
                          </a:pPr>
                          <a:r>
                            <a:rPr lang="en-US" sz="1400" dirty="0">
                              <a:effectLst/>
                            </a:rPr>
                            <a:t>Ball bearing is used.</a:t>
                          </a:r>
                          <a:endParaRPr lang="en-US" sz="1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endParaRPr lang="en-US"/>
                        </a:p>
                      </a:txBody>
                      <a:tcPr marL="68580" marR="68580" marT="0" marB="0" anchor="ctr">
                        <a:blipFill rotWithShape="0">
                          <a:blip r:embed="rId2"/>
                          <a:stretch>
                            <a:fillRect l="-100179" t="-1250" r="-357" b="-318750"/>
                          </a:stretch>
                        </a:blipFill>
                      </a:tcPr>
                    </a:tc>
                  </a:tr>
                  <a:tr h="1036899">
                    <a:tc>
                      <a:txBody>
                        <a:bodyPr/>
                        <a:lstStyle/>
                        <a:p>
                          <a:pPr marL="342900" marR="0" lvl="0" indent="-342900" algn="just" rtl="0">
                            <a:lnSpc>
                              <a:spcPct val="115000"/>
                            </a:lnSpc>
                            <a:spcBef>
                              <a:spcPts val="0"/>
                            </a:spcBef>
                            <a:spcAft>
                              <a:spcPts val="0"/>
                            </a:spcAft>
                            <a:buFont typeface="Wingdings" panose="05000000000000000000" pitchFamily="2" charset="2"/>
                            <a:buChar char=""/>
                          </a:pPr>
                          <a:r>
                            <a:rPr lang="en-US" sz="1400" dirty="0">
                              <a:effectLst/>
                            </a:rPr>
                            <a:t>a = 3 for ball bearing.</a:t>
                          </a:r>
                          <a:endParaRPr lang="en-US" sz="1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endParaRPr lang="en-US"/>
                        </a:p>
                      </a:txBody>
                      <a:tcPr marL="68580" marR="68580" marT="0" marB="0" anchor="ctr">
                        <a:blipFill rotWithShape="0">
                          <a:blip r:embed="rId2"/>
                          <a:stretch>
                            <a:fillRect l="-100179" t="-47647" r="-357" b="-50000"/>
                          </a:stretch>
                        </a:blipFill>
                      </a:tcPr>
                    </a:tc>
                  </a:tr>
                  <a:tr h="500975">
                    <a:tc>
                      <a:txBody>
                        <a:bodyPr/>
                        <a:lstStyle/>
                        <a:p>
                          <a:pPr marL="342900" marR="0" lvl="0" indent="-342900" algn="just" rtl="0">
                            <a:lnSpc>
                              <a:spcPct val="115000"/>
                            </a:lnSpc>
                            <a:spcBef>
                              <a:spcPts val="0"/>
                            </a:spcBef>
                            <a:spcAft>
                              <a:spcPts val="0"/>
                            </a:spcAft>
                            <a:buFont typeface="Wingdings" panose="05000000000000000000" pitchFamily="2" charset="2"/>
                            <a:buChar char=""/>
                          </a:pPr>
                          <a:r>
                            <a:rPr lang="en-US" sz="1400">
                              <a:effectLst/>
                            </a:rPr>
                            <a:t>Reliability R= 90%.</a:t>
                          </a:r>
                          <a:endParaRPr lang="en-US" sz="14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lvl="0" indent="0" algn="just" rtl="0">
                            <a:lnSpc>
                              <a:spcPct val="115000"/>
                            </a:lnSpc>
                            <a:spcBef>
                              <a:spcPts val="0"/>
                            </a:spcBef>
                            <a:spcAft>
                              <a:spcPts val="0"/>
                            </a:spcAft>
                            <a:buFont typeface="Wingdings" panose="05000000000000000000" pitchFamily="2" charset="2"/>
                            <a:buNone/>
                          </a:pPr>
                          <a:endParaRPr lang="en-US" sz="1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nchor="ctr"/>
                    </a:tc>
                  </a:tr>
                </a:tbl>
              </a:graphicData>
            </a:graphic>
          </p:graphicFrame>
        </mc:Fallback>
      </mc:AlternateContent>
    </p:spTree>
    <p:extLst>
      <p:ext uri="{BB962C8B-B14F-4D97-AF65-F5344CB8AC3E}">
        <p14:creationId xmlns:p14="http://schemas.microsoft.com/office/powerpoint/2010/main" val="26980609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Bearings design</a:t>
            </a:r>
          </a:p>
        </p:txBody>
      </p:sp>
      <p:sp>
        <p:nvSpPr>
          <p:cNvPr id="3" name="Content Placeholder 2"/>
          <p:cNvSpPr>
            <a:spLocks noGrp="1"/>
          </p:cNvSpPr>
          <p:nvPr>
            <p:ph idx="1"/>
          </p:nvPr>
        </p:nvSpPr>
        <p:spPr/>
        <p:txBody>
          <a:bodyPr/>
          <a:lstStyle/>
          <a:p>
            <a:r>
              <a:rPr lang="en-US" dirty="0" smtClean="0"/>
              <a:t>Free body diagram for cutting shaft bearings.</a:t>
            </a:r>
          </a:p>
          <a:p>
            <a:endParaRPr lang="en-US" dirty="0"/>
          </a:p>
        </p:txBody>
      </p:sp>
      <p:pic>
        <p:nvPicPr>
          <p:cNvPr id="4" name="Picture 3" descr="D:\0 Graduation project\my project 2\bearing FBD.png"/>
          <p:cNvPicPr/>
          <p:nvPr/>
        </p:nvPicPr>
        <p:blipFill>
          <a:blip r:embed="rId2">
            <a:extLst>
              <a:ext uri="{28A0092B-C50C-407E-A947-70E740481C1C}">
                <a14:useLocalDpi xmlns:a14="http://schemas.microsoft.com/office/drawing/2010/main" val="0"/>
              </a:ext>
            </a:extLst>
          </a:blip>
          <a:srcRect/>
          <a:stretch>
            <a:fillRect/>
          </a:stretch>
        </p:blipFill>
        <p:spPr bwMode="auto">
          <a:xfrm>
            <a:off x="3121464" y="3253190"/>
            <a:ext cx="5198288" cy="2766610"/>
          </a:xfrm>
          <a:prstGeom prst="rect">
            <a:avLst/>
          </a:prstGeom>
          <a:noFill/>
          <a:ln>
            <a:noFill/>
          </a:ln>
        </p:spPr>
      </p:pic>
      <p:sp>
        <p:nvSpPr>
          <p:cNvPr id="5" name="TextBox 4"/>
          <p:cNvSpPr txBox="1"/>
          <p:nvPr/>
        </p:nvSpPr>
        <p:spPr>
          <a:xfrm flipH="1">
            <a:off x="4346110" y="1772734"/>
            <a:ext cx="2748996" cy="400110"/>
          </a:xfrm>
          <a:prstGeom prst="rect">
            <a:avLst/>
          </a:prstGeom>
          <a:noFill/>
        </p:spPr>
        <p:txBody>
          <a:bodyPr wrap="square" rtlCol="0">
            <a:spAutoFit/>
          </a:bodyPr>
          <a:lstStyle/>
          <a:p>
            <a:pPr algn="ctr"/>
            <a:r>
              <a:rPr lang="en-US" sz="2000" b="1" dirty="0" smtClean="0">
                <a:solidFill>
                  <a:schemeClr val="accent1"/>
                </a:solidFill>
              </a:rPr>
              <a:t>Force analysis</a:t>
            </a:r>
            <a:endParaRPr lang="en-US" sz="2000" b="1" dirty="0">
              <a:solidFill>
                <a:schemeClr val="accent1"/>
              </a:solidFill>
            </a:endParaRPr>
          </a:p>
        </p:txBody>
      </p:sp>
    </p:spTree>
    <p:extLst>
      <p:ext uri="{BB962C8B-B14F-4D97-AF65-F5344CB8AC3E}">
        <p14:creationId xmlns:p14="http://schemas.microsoft.com/office/powerpoint/2010/main" val="21975699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Outline</a:t>
            </a:r>
          </a:p>
        </p:txBody>
      </p:sp>
      <p:sp>
        <p:nvSpPr>
          <p:cNvPr id="3" name="Content Placeholder 2"/>
          <p:cNvSpPr>
            <a:spLocks noGrp="1"/>
          </p:cNvSpPr>
          <p:nvPr>
            <p:ph sz="half" idx="1"/>
          </p:nvPr>
        </p:nvSpPr>
        <p:spPr>
          <a:xfrm>
            <a:off x="1154953" y="2603500"/>
            <a:ext cx="9125119" cy="3416301"/>
          </a:xfrm>
        </p:spPr>
        <p:txBody>
          <a:bodyPr>
            <a:normAutofit fontScale="92500" lnSpcReduction="10000"/>
          </a:bodyPr>
          <a:lstStyle/>
          <a:p>
            <a:pPr>
              <a:lnSpc>
                <a:spcPct val="150000"/>
              </a:lnSpc>
            </a:pPr>
            <a:r>
              <a:rPr lang="en-US" sz="2800" dirty="0"/>
              <a:t>Introduction</a:t>
            </a:r>
          </a:p>
          <a:p>
            <a:pPr>
              <a:lnSpc>
                <a:spcPct val="150000"/>
              </a:lnSpc>
            </a:pPr>
            <a:r>
              <a:rPr lang="en-US" sz="2800" dirty="0"/>
              <a:t>Objectives</a:t>
            </a:r>
          </a:p>
          <a:p>
            <a:pPr>
              <a:lnSpc>
                <a:spcPct val="150000"/>
              </a:lnSpc>
            </a:pPr>
            <a:r>
              <a:rPr lang="en-US" sz="2800" dirty="0"/>
              <a:t>Design and analysis</a:t>
            </a:r>
          </a:p>
          <a:p>
            <a:pPr>
              <a:lnSpc>
                <a:spcPct val="150000"/>
              </a:lnSpc>
            </a:pPr>
            <a:r>
              <a:rPr lang="en-US" sz="2800" dirty="0"/>
              <a:t>Discussion</a:t>
            </a:r>
          </a:p>
          <a:p>
            <a:pPr>
              <a:lnSpc>
                <a:spcPct val="150000"/>
              </a:lnSpc>
            </a:pPr>
            <a:r>
              <a:rPr lang="en-US" sz="2800" dirty="0"/>
              <a:t>Future work</a:t>
            </a:r>
          </a:p>
          <a:p>
            <a:pPr marL="0" indent="0">
              <a:lnSpc>
                <a:spcPct val="150000"/>
              </a:lnSpc>
              <a:buNone/>
            </a:pPr>
            <a:endParaRPr lang="en-US" sz="2800" dirty="0"/>
          </a:p>
        </p:txBody>
      </p:sp>
    </p:spTree>
    <p:extLst>
      <p:ext uri="{BB962C8B-B14F-4D97-AF65-F5344CB8AC3E}">
        <p14:creationId xmlns:p14="http://schemas.microsoft.com/office/powerpoint/2010/main" val="11326804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14:m>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1</m:t>
                        </m:r>
                      </m:sub>
                    </m:sSub>
                    <m:r>
                      <a:rPr lang="en-US" i="1">
                        <a:latin typeface="Cambria Math" panose="02040503050406030204" pitchFamily="18" charset="0"/>
                      </a:rPr>
                      <m:t>=</m:t>
                    </m:r>
                    <m:r>
                      <a:rPr lang="en-US" i="1">
                        <a:latin typeface="Cambria Math" panose="02040503050406030204" pitchFamily="18" charset="0"/>
                      </a:rPr>
                      <m:t>898</m:t>
                    </m:r>
                    <m:r>
                      <a:rPr lang="en-US" i="1">
                        <a:latin typeface="Cambria Math" panose="02040503050406030204" pitchFamily="18" charset="0"/>
                      </a:rPr>
                      <m:t>.</m:t>
                    </m:r>
                    <m:r>
                      <a:rPr lang="en-US" i="1">
                        <a:latin typeface="Cambria Math" panose="02040503050406030204" pitchFamily="18" charset="0"/>
                      </a:rPr>
                      <m:t>98</m:t>
                    </m:r>
                    <m:r>
                      <a:rPr lang="en-US" i="1">
                        <a:latin typeface="Cambria Math" panose="02040503050406030204" pitchFamily="18" charset="0"/>
                      </a:rPr>
                      <m:t>𝑁</m:t>
                    </m:r>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2</m:t>
                        </m:r>
                      </m:sub>
                    </m:sSub>
                    <m:r>
                      <a:rPr lang="en-US" i="1">
                        <a:latin typeface="Cambria Math" panose="02040503050406030204" pitchFamily="18" charset="0"/>
                      </a:rPr>
                      <m:t>=</m:t>
                    </m:r>
                    <m:r>
                      <a:rPr lang="en-US" i="1">
                        <a:latin typeface="Cambria Math" panose="02040503050406030204" pitchFamily="18" charset="0"/>
                      </a:rPr>
                      <m:t>183</m:t>
                    </m:r>
                    <m:r>
                      <a:rPr lang="en-US" i="1">
                        <a:latin typeface="Cambria Math" panose="02040503050406030204" pitchFamily="18" charset="0"/>
                      </a:rPr>
                      <m:t>.</m:t>
                    </m:r>
                    <m:r>
                      <a:rPr lang="en-US" i="1">
                        <a:latin typeface="Cambria Math" panose="02040503050406030204" pitchFamily="18" charset="0"/>
                      </a:rPr>
                      <m:t>82</m:t>
                    </m:r>
                    <m:r>
                      <a:rPr lang="en-US" i="1">
                        <a:latin typeface="Cambria Math" panose="02040503050406030204" pitchFamily="18" charset="0"/>
                      </a:rPr>
                      <m:t>𝑁</m:t>
                    </m:r>
                    <m:r>
                      <a:rPr lang="en-US" i="1">
                        <a:latin typeface="Cambria Math" panose="02040503050406030204" pitchFamily="18" charset="0"/>
                      </a:rPr>
                      <m:t>, </m:t>
                    </m:r>
                    <m:r>
                      <a:rPr lang="en-US" i="1">
                        <a:latin typeface="Cambria Math" panose="02040503050406030204" pitchFamily="18" charset="0"/>
                      </a:rPr>
                      <m:t>𝑆𝑜</m:t>
                    </m:r>
                    <m:r>
                      <a:rPr lang="en-US" i="1">
                        <a:latin typeface="Cambria Math" panose="02040503050406030204" pitchFamily="18" charset="0"/>
                      </a:rPr>
                      <m:t>, </m:t>
                    </m:r>
                    <m:r>
                      <a:rPr lang="en-US" i="1">
                        <a:latin typeface="Cambria Math" panose="02040503050406030204" pitchFamily="18" charset="0"/>
                      </a:rPr>
                      <m:t>𝑇</m:t>
                    </m:r>
                    <m:r>
                      <a:rPr lang="en-US" i="1">
                        <a:latin typeface="Cambria Math" panose="02040503050406030204" pitchFamily="18" charset="0"/>
                      </a:rPr>
                      <m:t>=</m:t>
                    </m:r>
                    <m:r>
                      <a:rPr lang="en-US" i="1">
                        <a:latin typeface="Cambria Math" panose="02040503050406030204" pitchFamily="18" charset="0"/>
                      </a:rPr>
                      <m:t>1082</m:t>
                    </m:r>
                    <m:r>
                      <a:rPr lang="en-US" i="1">
                        <a:latin typeface="Cambria Math" panose="02040503050406030204" pitchFamily="18" charset="0"/>
                      </a:rPr>
                      <m:t>.</m:t>
                    </m:r>
                    <m:r>
                      <a:rPr lang="en-US" i="1">
                        <a:latin typeface="Cambria Math" panose="02040503050406030204" pitchFamily="18" charset="0"/>
                      </a:rPr>
                      <m:t>8</m:t>
                    </m:r>
                    <m:r>
                      <a:rPr lang="en-US" i="1">
                        <a:latin typeface="Cambria Math" panose="02040503050406030204" pitchFamily="18" charset="0"/>
                      </a:rPr>
                      <m:t>𝑁</m:t>
                    </m:r>
                    <m:r>
                      <a:rPr lang="en-US" i="1">
                        <a:latin typeface="Cambria Math" panose="02040503050406030204" pitchFamily="18" charset="0"/>
                      </a:rPr>
                      <m:t> </m:t>
                    </m:r>
                    <m:r>
                      <a:rPr lang="en-US" i="1">
                        <a:latin typeface="Cambria Math" panose="02040503050406030204" pitchFamily="18" charset="0"/>
                      </a:rPr>
                      <m:t>𝑎𝑡</m:t>
                    </m:r>
                    <m:r>
                      <a:rPr lang="en-US" i="1">
                        <a:latin typeface="Cambria Math" panose="02040503050406030204" pitchFamily="18" charset="0"/>
                      </a:rPr>
                      <m:t> </m:t>
                    </m:r>
                    <m:r>
                      <a:rPr lang="en-US" i="1">
                        <a:latin typeface="Cambria Math" panose="02040503050406030204" pitchFamily="18" charset="0"/>
                      </a:rPr>
                      <m:t>𝑎𝑛</m:t>
                    </m:r>
                    <m:r>
                      <a:rPr lang="en-US" i="1">
                        <a:latin typeface="Cambria Math" panose="02040503050406030204" pitchFamily="18" charset="0"/>
                      </a:rPr>
                      <m:t> </m:t>
                    </m:r>
                    <m:r>
                      <a:rPr lang="en-US" i="1">
                        <a:latin typeface="Cambria Math" panose="02040503050406030204" pitchFamily="18" charset="0"/>
                      </a:rPr>
                      <m:t>𝑎𝑛𝑔𝑙𝑒</m:t>
                    </m:r>
                    <m:r>
                      <a:rPr lang="en-US" i="1">
                        <a:latin typeface="Cambria Math" panose="02040503050406030204" pitchFamily="18" charset="0"/>
                      </a:rPr>
                      <m:t> </m:t>
                    </m:r>
                    <m:r>
                      <a:rPr lang="en-US" i="1">
                        <a:latin typeface="Cambria Math" panose="02040503050406030204" pitchFamily="18" charset="0"/>
                      </a:rPr>
                      <m:t>𝑜𝑓</m:t>
                    </m:r>
                    <m:r>
                      <a:rPr lang="en-US" i="1">
                        <a:latin typeface="Cambria Math" panose="02040503050406030204" pitchFamily="18" charset="0"/>
                      </a:rPr>
                      <m:t> </m:t>
                    </m:r>
                    <m:r>
                      <a:rPr lang="en-US" i="1">
                        <a:latin typeface="Cambria Math" panose="02040503050406030204" pitchFamily="18" charset="0"/>
                      </a:rPr>
                      <m:t>40</m:t>
                    </m:r>
                    <m:r>
                      <a:rPr lang="en-US" i="1">
                        <a:latin typeface="Cambria Math" panose="02040503050406030204" pitchFamily="18" charset="0"/>
                      </a:rPr>
                      <m:t>°</m:t>
                    </m:r>
                  </m:oMath>
                </a14:m>
                <a:endParaRPr lang="en-US" dirty="0"/>
              </a:p>
              <a:p>
                <a:pPr marL="0" indent="0">
                  <a:buNone/>
                </a:pPr>
                <a:r>
                  <a:rPr lang="en-US" dirty="0"/>
                  <a:t>Hench, </a:t>
                </a:r>
              </a:p>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𝑧</m:t>
                        </m:r>
                      </m:sub>
                    </m:sSub>
                    <m:r>
                      <a:rPr lang="en-US" i="1">
                        <a:latin typeface="Cambria Math" panose="02040503050406030204" pitchFamily="18" charset="0"/>
                      </a:rPr>
                      <m:t>=</m:t>
                    </m:r>
                    <m:r>
                      <a:rPr lang="en-US" i="1">
                        <a:latin typeface="Cambria Math" panose="02040503050406030204" pitchFamily="18" charset="0"/>
                      </a:rPr>
                      <m:t>829</m:t>
                    </m:r>
                    <m:r>
                      <a:rPr lang="en-US" i="1">
                        <a:latin typeface="Cambria Math" panose="02040503050406030204" pitchFamily="18" charset="0"/>
                      </a:rPr>
                      <m:t>.</m:t>
                    </m:r>
                    <m:r>
                      <a:rPr lang="en-US" i="1">
                        <a:latin typeface="Cambria Math" panose="02040503050406030204" pitchFamily="18" charset="0"/>
                      </a:rPr>
                      <m:t>5</m:t>
                    </m:r>
                    <m:r>
                      <a:rPr lang="en-US" i="1">
                        <a:latin typeface="Cambria Math" panose="02040503050406030204" pitchFamily="18" charset="0"/>
                      </a:rPr>
                      <m:t> </m:t>
                    </m:r>
                    <m:r>
                      <a:rPr lang="en-US" i="1">
                        <a:latin typeface="Cambria Math" panose="02040503050406030204" pitchFamily="18" charset="0"/>
                      </a:rPr>
                      <m:t>𝑁</m:t>
                    </m:r>
                    <m:r>
                      <a:rPr lang="en-US" b="0" i="0" smtClean="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𝑦</m:t>
                        </m:r>
                      </m:sub>
                    </m:sSub>
                    <m:r>
                      <a:rPr lang="en-US" i="1">
                        <a:latin typeface="Cambria Math" panose="02040503050406030204" pitchFamily="18" charset="0"/>
                      </a:rPr>
                      <m:t>=</m:t>
                    </m:r>
                    <m:r>
                      <a:rPr lang="en-US" i="1">
                        <a:latin typeface="Cambria Math" panose="02040503050406030204" pitchFamily="18" charset="0"/>
                      </a:rPr>
                      <m:t>696</m:t>
                    </m:r>
                    <m:r>
                      <a:rPr lang="en-US" i="1">
                        <a:latin typeface="Cambria Math" panose="02040503050406030204" pitchFamily="18" charset="0"/>
                      </a:rPr>
                      <m:t> </m:t>
                    </m:r>
                    <m:r>
                      <a:rPr lang="en-US" i="1">
                        <a:latin typeface="Cambria Math" panose="02040503050406030204" pitchFamily="18" charset="0"/>
                      </a:rPr>
                      <m:t>𝑁</m:t>
                    </m:r>
                  </m:oMath>
                </a14:m>
                <a:endParaRPr lang="en-US" dirty="0"/>
              </a:p>
              <a:p>
                <a:r>
                  <a:rPr lang="en-US" dirty="0" smtClean="0"/>
                  <a:t>Th</a:t>
                </a:r>
                <a:r>
                  <a:rPr lang="en-US" dirty="0"/>
                  <a:t>e</a:t>
                </a:r>
                <a:r>
                  <a:rPr lang="en-US" dirty="0" smtClean="0"/>
                  <a:t> distributed force acting on blades </a:t>
                </a:r>
                <a14:m>
                  <m:oMath xmlns:m="http://schemas.openxmlformats.org/officeDocument/2006/math">
                    <m:r>
                      <a:rPr lang="en-US" i="1">
                        <a:latin typeface="Cambria Math" panose="02040503050406030204" pitchFamily="18" charset="0"/>
                      </a:rPr>
                      <m:t>𝑅</m:t>
                    </m:r>
                    <m:r>
                      <a:rPr lang="en-US" i="1">
                        <a:latin typeface="Cambria Math" panose="02040503050406030204" pitchFamily="18" charset="0"/>
                      </a:rPr>
                      <m:t>=</m:t>
                    </m:r>
                    <m:r>
                      <a:rPr lang="en-US" i="1">
                        <a:latin typeface="Cambria Math" panose="02040503050406030204" pitchFamily="18" charset="0"/>
                      </a:rPr>
                      <m:t>538</m:t>
                    </m:r>
                    <m:r>
                      <a:rPr lang="en-US" i="1">
                        <a:latin typeface="Cambria Math" panose="02040503050406030204" pitchFamily="18" charset="0"/>
                      </a:rPr>
                      <m:t>.</m:t>
                    </m:r>
                    <m:r>
                      <a:rPr lang="en-US" i="1">
                        <a:latin typeface="Cambria Math" panose="02040503050406030204" pitchFamily="18" charset="0"/>
                      </a:rPr>
                      <m:t>73</m:t>
                    </m:r>
                    <m:r>
                      <a:rPr lang="en-US" i="1">
                        <a:latin typeface="Cambria Math" panose="02040503050406030204" pitchFamily="18" charset="0"/>
                      </a:rPr>
                      <m:t>𝑁</m:t>
                    </m:r>
                  </m:oMath>
                </a14:m>
                <a:r>
                  <a:rPr lang="en-US" dirty="0" smtClean="0"/>
                  <a:t>, then the concentrated force is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𝑐</m:t>
                        </m:r>
                      </m:sub>
                    </m:sSub>
                    <m:r>
                      <a:rPr lang="en-US" i="1">
                        <a:latin typeface="Cambria Math" panose="02040503050406030204" pitchFamily="18" charset="0"/>
                      </a:rPr>
                      <m:t>=</m:t>
                    </m:r>
                    <m:r>
                      <a:rPr lang="en-US" i="1">
                        <a:latin typeface="Cambria Math" panose="02040503050406030204" pitchFamily="18" charset="0"/>
                      </a:rPr>
                      <m:t>538</m:t>
                    </m:r>
                    <m:r>
                      <a:rPr lang="en-US" i="1">
                        <a:latin typeface="Cambria Math" panose="02040503050406030204" pitchFamily="18" charset="0"/>
                      </a:rPr>
                      <m:t>.</m:t>
                    </m:r>
                    <m:r>
                      <a:rPr lang="en-US" i="1">
                        <a:latin typeface="Cambria Math" panose="02040503050406030204" pitchFamily="18" charset="0"/>
                      </a:rPr>
                      <m:t>73</m:t>
                    </m:r>
                    <m:r>
                      <a:rPr lang="en-US" i="1">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m:t>
                    </m:r>
                    <m:r>
                      <a:rPr lang="en-US" i="1">
                        <a:latin typeface="Cambria Math" panose="02040503050406030204" pitchFamily="18" charset="0"/>
                      </a:rPr>
                      <m:t>80</m:t>
                    </m:r>
                    <m:r>
                      <a:rPr lang="en-US" i="1">
                        <a:latin typeface="Cambria Math" panose="02040503050406030204" pitchFamily="18" charset="0"/>
                      </a:rPr>
                      <m:t>=</m:t>
                    </m:r>
                    <m:r>
                      <a:rPr lang="en-US" i="1">
                        <a:latin typeface="Cambria Math" panose="02040503050406030204" pitchFamily="18" charset="0"/>
                      </a:rPr>
                      <m:t>431</m:t>
                    </m:r>
                    <m:r>
                      <a:rPr lang="en-US" i="1">
                        <a:latin typeface="Cambria Math" panose="02040503050406030204" pitchFamily="18" charset="0"/>
                      </a:rPr>
                      <m:t>𝑁</m:t>
                    </m:r>
                  </m:oMath>
                </a14:m>
                <a:endParaRPr lang="en-US" dirty="0"/>
              </a:p>
              <a:p>
                <a:pPr marL="0" indent="0">
                  <a:buNone/>
                </a:pPr>
                <a:r>
                  <a:rPr lang="en-US" dirty="0" smtClean="0"/>
                  <a:t>Hench,</a:t>
                </a:r>
              </a:p>
              <a:p>
                <a14:m>
                  <m:oMath xmlns:m="http://schemas.openxmlformats.org/officeDocument/2006/math">
                    <m:sSub>
                      <m:sSubPr>
                        <m:ctrlPr>
                          <a:rPr lang="en-US" i="1">
                            <a:latin typeface="Cambria Math" panose="02040503050406030204" pitchFamily="18" charset="0"/>
                          </a:rPr>
                        </m:ctrlPr>
                      </m:sSubPr>
                      <m:e>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𝑐</m:t>
                            </m:r>
                          </m:sub>
                        </m:sSub>
                      </m:e>
                      <m:sub>
                        <m:r>
                          <a:rPr lang="en-US" i="1">
                            <a:latin typeface="Cambria Math" panose="02040503050406030204" pitchFamily="18" charset="0"/>
                          </a:rPr>
                          <m:t>𝑧</m:t>
                        </m:r>
                      </m:sub>
                    </m:sSub>
                    <m:r>
                      <a:rPr lang="en-US" b="0" i="1" smtClean="0">
                        <a:latin typeface="Cambria Math" panose="02040503050406030204" pitchFamily="18" charset="0"/>
                      </a:rPr>
                      <m:t>=</m:t>
                    </m:r>
                    <m:r>
                      <a:rPr lang="en-US" i="1">
                        <a:latin typeface="Cambria Math" panose="02040503050406030204" pitchFamily="18" charset="0"/>
                      </a:rPr>
                      <m:t>304</m:t>
                    </m:r>
                    <m:r>
                      <a:rPr lang="en-US" i="1">
                        <a:latin typeface="Cambria Math" panose="02040503050406030204" pitchFamily="18" charset="0"/>
                      </a:rPr>
                      <m:t>.</m:t>
                    </m:r>
                    <m:r>
                      <a:rPr lang="en-US" i="1">
                        <a:latin typeface="Cambria Math" panose="02040503050406030204" pitchFamily="18" charset="0"/>
                      </a:rPr>
                      <m:t>76</m:t>
                    </m:r>
                    <m:r>
                      <a:rPr lang="en-US" i="1">
                        <a:latin typeface="Cambria Math" panose="02040503050406030204" pitchFamily="18" charset="0"/>
                      </a:rPr>
                      <m:t> </m:t>
                    </m:r>
                    <m:r>
                      <a:rPr lang="en-US" i="1">
                        <a:latin typeface="Cambria Math" panose="02040503050406030204" pitchFamily="18" charset="0"/>
                      </a:rPr>
                      <m:t>𝑁</m:t>
                    </m:r>
                    <m:r>
                      <a:rPr lang="en-US" b="0" i="0" smtClean="0">
                        <a:latin typeface="Cambria Math" panose="02040503050406030204" pitchFamily="18" charset="0"/>
                      </a:rPr>
                      <m:t>, </m:t>
                    </m:r>
                    <m:sSub>
                      <m:sSubPr>
                        <m:ctrlPr>
                          <a:rPr lang="en-US" i="1">
                            <a:latin typeface="Cambria Math" panose="02040503050406030204" pitchFamily="18" charset="0"/>
                          </a:rPr>
                        </m:ctrlPr>
                      </m:sSubPr>
                      <m:e>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𝑐</m:t>
                            </m:r>
                          </m:sub>
                        </m:sSub>
                      </m:e>
                      <m:sub>
                        <m:r>
                          <a:rPr lang="en-US" i="1">
                            <a:latin typeface="Cambria Math" panose="02040503050406030204" pitchFamily="18" charset="0"/>
                          </a:rPr>
                          <m:t>𝑦</m:t>
                        </m:r>
                      </m:sub>
                    </m:sSub>
                    <m:r>
                      <a:rPr lang="en-US" i="1">
                        <a:latin typeface="Cambria Math" panose="02040503050406030204" pitchFamily="18" charset="0"/>
                      </a:rPr>
                      <m:t>=</m:t>
                    </m:r>
                    <m:r>
                      <a:rPr lang="en-US" i="1">
                        <a:latin typeface="Cambria Math" panose="02040503050406030204" pitchFamily="18" charset="0"/>
                      </a:rPr>
                      <m:t>304</m:t>
                    </m:r>
                    <m:r>
                      <a:rPr lang="en-US" i="1">
                        <a:latin typeface="Cambria Math" panose="02040503050406030204" pitchFamily="18" charset="0"/>
                      </a:rPr>
                      <m:t>.</m:t>
                    </m:r>
                    <m:r>
                      <a:rPr lang="en-US" i="1">
                        <a:latin typeface="Cambria Math" panose="02040503050406030204" pitchFamily="18" charset="0"/>
                      </a:rPr>
                      <m:t>76</m:t>
                    </m:r>
                    <m:r>
                      <a:rPr lang="en-US" i="1">
                        <a:latin typeface="Cambria Math" panose="02040503050406030204" pitchFamily="18" charset="0"/>
                      </a:rPr>
                      <m:t> </m:t>
                    </m:r>
                    <m:r>
                      <a:rPr lang="en-US" i="1">
                        <a:latin typeface="Cambria Math" panose="02040503050406030204" pitchFamily="18" charset="0"/>
                      </a:rPr>
                      <m:t>𝑁</m:t>
                    </m:r>
                  </m:oMath>
                </a14:m>
                <a:endParaRPr lang="en-US" dirty="0"/>
              </a:p>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𝜏</m:t>
                        </m:r>
                      </m:e>
                      <m:sub>
                        <m:r>
                          <a:rPr lang="en-US" i="1">
                            <a:latin typeface="Cambria Math" panose="02040503050406030204" pitchFamily="18" charset="0"/>
                          </a:rPr>
                          <m:t>𝑥</m:t>
                        </m:r>
                      </m:sub>
                    </m:sSub>
                    <m:r>
                      <a:rPr lang="en-US" i="1">
                        <a:latin typeface="Cambria Math" panose="02040503050406030204" pitchFamily="18" charset="0"/>
                      </a:rPr>
                      <m:t>=</m:t>
                    </m:r>
                    <m:r>
                      <a:rPr lang="en-US" i="1">
                        <a:latin typeface="Cambria Math" panose="02040503050406030204" pitchFamily="18" charset="0"/>
                      </a:rPr>
                      <m:t>25</m:t>
                    </m:r>
                    <m:r>
                      <a:rPr lang="en-US" i="1">
                        <a:latin typeface="Cambria Math" panose="02040503050406030204" pitchFamily="18" charset="0"/>
                      </a:rPr>
                      <m:t>.</m:t>
                    </m:r>
                    <m:r>
                      <a:rPr lang="en-US" i="1">
                        <a:latin typeface="Cambria Math" panose="02040503050406030204" pitchFamily="18" charset="0"/>
                      </a:rPr>
                      <m:t>5</m:t>
                    </m:r>
                    <m:r>
                      <a:rPr lang="en-US" i="1">
                        <a:latin typeface="Cambria Math" panose="02040503050406030204" pitchFamily="18" charset="0"/>
                      </a:rPr>
                      <m:t> </m:t>
                    </m:r>
                    <m:r>
                      <a:rPr lang="en-US" i="1">
                        <a:latin typeface="Cambria Math" panose="02040503050406030204" pitchFamily="18" charset="0"/>
                      </a:rPr>
                      <m:t>𝑁</m:t>
                    </m:r>
                    <m:r>
                      <a:rPr lang="en-US" i="1">
                        <a:latin typeface="Cambria Math" panose="02040503050406030204" pitchFamily="18" charset="0"/>
                      </a:rPr>
                      <m:t>.</m:t>
                    </m:r>
                    <m:r>
                      <a:rPr lang="en-US" i="1">
                        <a:latin typeface="Cambria Math" panose="02040503050406030204" pitchFamily="18" charset="0"/>
                      </a:rPr>
                      <m:t>𝑚</m:t>
                    </m:r>
                    <m:r>
                      <a:rPr lang="en-US" i="1">
                        <a:latin typeface="Cambria Math" panose="02040503050406030204" pitchFamily="18" charset="0"/>
                      </a:rPr>
                      <m:t> </m:t>
                    </m:r>
                  </m:oMath>
                </a14:m>
                <a:r>
                  <a:rPr lang="en-US" dirty="0"/>
                  <a:t> Is the torque acting on the shaft.</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556"/>
                </a:stretch>
              </a:blipFill>
            </p:spPr>
            <p:txBody>
              <a:bodyPr/>
              <a:lstStyle/>
              <a:p>
                <a:r>
                  <a:rPr lang="en-US">
                    <a:noFill/>
                  </a:rPr>
                  <a:t> </a:t>
                </a:r>
              </a:p>
            </p:txBody>
          </p:sp>
        </mc:Fallback>
      </mc:AlternateContent>
      <p:sp>
        <p:nvSpPr>
          <p:cNvPr id="4" name="Title 1"/>
          <p:cNvSpPr txBox="1">
            <a:spLocks/>
          </p:cNvSpPr>
          <p:nvPr/>
        </p:nvSpPr>
        <p:spPr bwMode="gray">
          <a:xfrm>
            <a:off x="1154953" y="973668"/>
            <a:ext cx="8761413"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dirty="0" smtClean="0"/>
              <a:t>Bearings design</a:t>
            </a:r>
            <a:endParaRPr lang="en-US" dirty="0"/>
          </a:p>
        </p:txBody>
      </p:sp>
      <p:sp>
        <p:nvSpPr>
          <p:cNvPr id="5" name="TextBox 4"/>
          <p:cNvSpPr txBox="1"/>
          <p:nvPr/>
        </p:nvSpPr>
        <p:spPr>
          <a:xfrm flipH="1">
            <a:off x="4346110" y="1772734"/>
            <a:ext cx="2748996" cy="400110"/>
          </a:xfrm>
          <a:prstGeom prst="rect">
            <a:avLst/>
          </a:prstGeom>
          <a:noFill/>
        </p:spPr>
        <p:txBody>
          <a:bodyPr wrap="square" rtlCol="0">
            <a:spAutoFit/>
          </a:bodyPr>
          <a:lstStyle/>
          <a:p>
            <a:pPr algn="ctr"/>
            <a:r>
              <a:rPr lang="en-US" sz="2000" b="1" dirty="0" smtClean="0">
                <a:solidFill>
                  <a:schemeClr val="accent1"/>
                </a:solidFill>
              </a:rPr>
              <a:t>Force analysis</a:t>
            </a:r>
            <a:endParaRPr lang="en-US" sz="2000" b="1" dirty="0">
              <a:solidFill>
                <a:schemeClr val="accent1"/>
              </a:solidFill>
            </a:endParaRPr>
          </a:p>
        </p:txBody>
      </p:sp>
    </p:spTree>
    <p:extLst>
      <p:ext uri="{BB962C8B-B14F-4D97-AF65-F5344CB8AC3E}">
        <p14:creationId xmlns:p14="http://schemas.microsoft.com/office/powerpoint/2010/main" val="360931842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54955" y="2603499"/>
                <a:ext cx="8761412" cy="4054878"/>
              </a:xfrm>
            </p:spPr>
            <p:txBody>
              <a:bodyPr>
                <a:normAutofit lnSpcReduction="10000"/>
              </a:bodyPr>
              <a:lstStyle/>
              <a:p>
                <a:pPr marL="0" indent="0">
                  <a:buNone/>
                </a:pPr>
                <a:r>
                  <a:rPr lang="en-US" i="1" dirty="0" smtClean="0"/>
                  <a:t>Statically analysis</a:t>
                </a:r>
              </a:p>
              <a:p>
                <a14:m>
                  <m:oMath xmlns:m="http://schemas.openxmlformats.org/officeDocument/2006/math">
                    <m:nary>
                      <m:naryPr>
                        <m:chr m:val="∑"/>
                        <m:limLoc m:val="undOvr"/>
                        <m:subHide m:val="on"/>
                        <m:supHide m:val="on"/>
                        <m:ctrlPr>
                          <a:rPr lang="en-US" i="1">
                            <a:latin typeface="Cambria Math" panose="02040503050406030204" pitchFamily="18" charset="0"/>
                          </a:rPr>
                        </m:ctrlPr>
                      </m:naryPr>
                      <m:sub/>
                      <m:sup/>
                      <m:e>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𝑧</m:t>
                            </m:r>
                          </m:sub>
                        </m:sSub>
                        <m:r>
                          <a:rPr lang="en-US" i="1">
                            <a:latin typeface="Cambria Math" panose="02040503050406030204" pitchFamily="18" charset="0"/>
                          </a:rPr>
                          <m:t>=0</m:t>
                        </m:r>
                      </m:e>
                    </m:nary>
                  </m:oMath>
                </a14:m>
                <a:r>
                  <a:rPr lang="en-US" dirty="0" smtClean="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𝑦</m:t>
                        </m:r>
                      </m:sub>
                    </m:sSub>
                    <m:r>
                      <a:rPr lang="en-US" i="1">
                        <a:latin typeface="Cambria Math" panose="02040503050406030204" pitchFamily="18" charset="0"/>
                      </a:rPr>
                      <m:t>=939.96 </m:t>
                    </m:r>
                    <m:r>
                      <a:rPr lang="en-US" i="1">
                        <a:latin typeface="Cambria Math" panose="02040503050406030204" pitchFamily="18" charset="0"/>
                      </a:rPr>
                      <m:t>𝑁</m:t>
                    </m:r>
                  </m:oMath>
                </a14:m>
                <a:endParaRPr lang="en-US" dirty="0" smtClean="0"/>
              </a:p>
              <a:p>
                <a14:m>
                  <m:oMath xmlns:m="http://schemas.openxmlformats.org/officeDocument/2006/math">
                    <m:nary>
                      <m:naryPr>
                        <m:chr m:val="∑"/>
                        <m:limLoc m:val="undOvr"/>
                        <m:subHide m:val="on"/>
                        <m:supHide m:val="on"/>
                        <m:ctrlPr>
                          <a:rPr lang="en-US" i="1">
                            <a:latin typeface="Cambria Math" panose="02040503050406030204" pitchFamily="18" charset="0"/>
                          </a:rPr>
                        </m:ctrlPr>
                      </m:naryPr>
                      <m:sub/>
                      <m:sup/>
                      <m:e>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𝑦</m:t>
                            </m:r>
                          </m:sub>
                        </m:sSub>
                        <m:r>
                          <a:rPr lang="en-US" i="1">
                            <a:latin typeface="Cambria Math" panose="02040503050406030204" pitchFamily="18" charset="0"/>
                          </a:rPr>
                          <m:t>=0</m:t>
                        </m:r>
                      </m:e>
                    </m:nary>
                  </m:oMath>
                </a14:m>
                <a:r>
                  <a:rPr lang="en-US" dirty="0" smtClean="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𝑧</m:t>
                        </m:r>
                      </m:sub>
                    </m:sSub>
                    <m:r>
                      <a:rPr lang="en-US" i="1">
                        <a:latin typeface="Cambria Math" panose="02040503050406030204" pitchFamily="18" charset="0"/>
                      </a:rPr>
                      <m:t>=1129.2 </m:t>
                    </m:r>
                    <m:r>
                      <a:rPr lang="en-US" i="1">
                        <a:latin typeface="Cambria Math" panose="02040503050406030204" pitchFamily="18" charset="0"/>
                      </a:rPr>
                      <m:t>𝑁</m:t>
                    </m:r>
                  </m:oMath>
                </a14:m>
                <a:endParaRPr lang="en-US" dirty="0" smtClean="0"/>
              </a:p>
              <a:p>
                <a14:m>
                  <m:oMath xmlns:m="http://schemas.openxmlformats.org/officeDocument/2006/math">
                    <m:nary>
                      <m:naryPr>
                        <m:chr m:val="∑"/>
                        <m:limLoc m:val="undOvr"/>
                        <m:subHide m:val="on"/>
                        <m:supHide m:val="on"/>
                        <m:ctrlPr>
                          <a:rPr lang="en-US" i="1">
                            <a:latin typeface="Cambria Math" panose="02040503050406030204" pitchFamily="18" charset="0"/>
                          </a:rPr>
                        </m:ctrlPr>
                      </m:naryPr>
                      <m:sub/>
                      <m:sup/>
                      <m:e>
                        <m:sSub>
                          <m:sSubPr>
                            <m:ctrlPr>
                              <a:rPr lang="en-US" i="1">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rPr>
                              <m:t>𝑧</m:t>
                            </m:r>
                          </m:sub>
                        </m:sSub>
                        <m:r>
                          <a:rPr lang="en-US" i="1">
                            <a:latin typeface="Cambria Math" panose="02040503050406030204" pitchFamily="18" charset="0"/>
                          </a:rPr>
                          <m:t>=0</m:t>
                        </m:r>
                      </m:e>
                    </m:nary>
                  </m:oMath>
                </a14:m>
                <a:r>
                  <a:rPr lang="en-US" dirty="0" smtClean="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𝑧</m:t>
                        </m:r>
                      </m:sub>
                    </m:sSub>
                    <m:r>
                      <a:rPr lang="en-US" i="1">
                        <a:latin typeface="Cambria Math" panose="02040503050406030204" pitchFamily="18" charset="0"/>
                      </a:rPr>
                      <m:t>=4.81 </m:t>
                    </m:r>
                    <m:r>
                      <a:rPr lang="en-US" i="1">
                        <a:latin typeface="Cambria Math" panose="02040503050406030204" pitchFamily="18" charset="0"/>
                      </a:rPr>
                      <m:t>𝑁</m:t>
                    </m:r>
                  </m:oMath>
                </a14:m>
                <a:endParaRPr lang="en-US" dirty="0" smtClean="0"/>
              </a:p>
              <a:p>
                <a14:m>
                  <m:oMath xmlns:m="http://schemas.openxmlformats.org/officeDocument/2006/math">
                    <m:nary>
                      <m:naryPr>
                        <m:chr m:val="∑"/>
                        <m:limLoc m:val="undOvr"/>
                        <m:subHide m:val="on"/>
                        <m:supHide m:val="on"/>
                        <m:ctrlPr>
                          <a:rPr lang="en-US" i="1">
                            <a:latin typeface="Cambria Math" panose="02040503050406030204" pitchFamily="18" charset="0"/>
                          </a:rPr>
                        </m:ctrlPr>
                      </m:naryPr>
                      <m:sub/>
                      <m:sup/>
                      <m:e>
                        <m:sSub>
                          <m:sSubPr>
                            <m:ctrlPr>
                              <a:rPr lang="en-US" i="1">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rPr>
                              <m:t>𝑦</m:t>
                            </m:r>
                          </m:sub>
                        </m:sSub>
                        <m:r>
                          <a:rPr lang="en-US" i="1">
                            <a:latin typeface="Cambria Math" panose="02040503050406030204" pitchFamily="18" charset="0"/>
                          </a:rPr>
                          <m:t>=0</m:t>
                        </m:r>
                      </m:e>
                    </m:nary>
                  </m:oMath>
                </a14:m>
                <a:r>
                  <a:rPr lang="en-US" dirty="0" smtClean="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𝑦</m:t>
                        </m:r>
                      </m:sub>
                    </m:sSub>
                    <m:r>
                      <a:rPr lang="en-US" i="1">
                        <a:latin typeface="Cambria Math" panose="02040503050406030204" pitchFamily="18" charset="0"/>
                      </a:rPr>
                      <m:t>=60.8 </m:t>
                    </m:r>
                    <m:r>
                      <a:rPr lang="en-US" i="1">
                        <a:latin typeface="Cambria Math" panose="02040503050406030204" pitchFamily="18" charset="0"/>
                      </a:rPr>
                      <m:t>𝑁</m:t>
                    </m:r>
                  </m:oMath>
                </a14:m>
                <a:endParaRPr lang="en-US" dirty="0" smtClean="0"/>
              </a:p>
              <a:p>
                <a:endParaRPr lang="en-US" dirty="0" smtClean="0"/>
              </a:p>
              <a:p>
                <a:pPr marL="0" indent="0">
                  <a:buNone/>
                </a:pPr>
                <a:r>
                  <a:rPr lang="en-US" dirty="0" smtClean="0"/>
                  <a:t>Now to find resultant force on bearing A and B.</a:t>
                </a:r>
              </a:p>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rPr>
                          <m:t>𝐴</m:t>
                        </m:r>
                      </m:sub>
                    </m:sSub>
                    <m:r>
                      <a:rPr lang="en-US" i="1">
                        <a:latin typeface="Cambria Math" panose="02040503050406030204" pitchFamily="18" charset="0"/>
                      </a:rPr>
                      <m:t>=</m:t>
                    </m:r>
                    <m:rad>
                      <m:radPr>
                        <m:degHide m:val="on"/>
                        <m:ctrlPr>
                          <a:rPr lang="en-US" i="1">
                            <a:latin typeface="Cambria Math" panose="02040503050406030204" pitchFamily="18" charset="0"/>
                          </a:rPr>
                        </m:ctrlPr>
                      </m:radPr>
                      <m:deg/>
                      <m:e>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𝑦</m:t>
                                </m:r>
                              </m:sub>
                            </m:sSub>
                          </m:e>
                          <m:sup>
                            <m:r>
                              <a:rPr lang="en-US" i="1">
                                <a:latin typeface="Cambria Math" panose="02040503050406030204" pitchFamily="18" charset="0"/>
                              </a:rPr>
                              <m:t>2</m:t>
                            </m:r>
                          </m:sup>
                        </m:sSup>
                        <m:r>
                          <a:rPr lang="en-US" i="1">
                            <a:latin typeface="Cambria Math" panose="02040503050406030204" pitchFamily="18" charset="0"/>
                          </a:rPr>
                          <m:t>+</m:t>
                        </m:r>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r>
                                  <a:rPr lang="en-US" i="1">
                                    <a:latin typeface="Cambria Math" panose="02040503050406030204" pitchFamily="18" charset="0"/>
                                  </a:rPr>
                                  <m:t>𝐴</m:t>
                                </m:r>
                              </m:e>
                              <m:sub>
                                <m:r>
                                  <a:rPr lang="en-US" i="1">
                                    <a:latin typeface="Cambria Math" panose="02040503050406030204" pitchFamily="18" charset="0"/>
                                  </a:rPr>
                                  <m:t>𝑧</m:t>
                                </m:r>
                              </m:sub>
                            </m:sSub>
                          </m:e>
                          <m:sup>
                            <m:r>
                              <a:rPr lang="en-US" i="1">
                                <a:latin typeface="Cambria Math" panose="02040503050406030204" pitchFamily="18" charset="0"/>
                              </a:rPr>
                              <m:t>2</m:t>
                            </m:r>
                          </m:sup>
                        </m:sSup>
                      </m:e>
                    </m:rad>
                    <m:r>
                      <a:rPr lang="en-US" i="1">
                        <a:latin typeface="Cambria Math" panose="02040503050406030204" pitchFamily="18" charset="0"/>
                      </a:rPr>
                      <m:t>=</m:t>
                    </m:r>
                    <m:rad>
                      <m:radPr>
                        <m:degHide m:val="on"/>
                        <m:ctrlPr>
                          <a:rPr lang="en-US" i="1">
                            <a:latin typeface="Cambria Math" panose="02040503050406030204" pitchFamily="18" charset="0"/>
                          </a:rPr>
                        </m:ctrlPr>
                      </m:radPr>
                      <m:deg/>
                      <m:e>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i="1">
                                    <a:latin typeface="Cambria Math" panose="02040503050406030204" pitchFamily="18" charset="0"/>
                                  </a:rPr>
                                  <m:t>939.96</m:t>
                                </m:r>
                              </m:e>
                            </m:d>
                          </m:e>
                          <m:sup>
                            <m:r>
                              <a:rPr lang="en-US" i="1">
                                <a:latin typeface="Cambria Math" panose="02040503050406030204" pitchFamily="18" charset="0"/>
                              </a:rPr>
                              <m:t>2</m:t>
                            </m:r>
                          </m:sup>
                        </m:sSup>
                        <m:r>
                          <a:rPr lang="en-US" i="1">
                            <a:latin typeface="Cambria Math" panose="02040503050406030204" pitchFamily="18" charset="0"/>
                          </a:rPr>
                          <m:t>+</m:t>
                        </m:r>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i="1">
                                    <a:latin typeface="Cambria Math" panose="02040503050406030204" pitchFamily="18" charset="0"/>
                                  </a:rPr>
                                  <m:t>1129.2</m:t>
                                </m:r>
                              </m:e>
                            </m:d>
                          </m:e>
                          <m:sup>
                            <m:r>
                              <a:rPr lang="en-US" i="1">
                                <a:latin typeface="Cambria Math" panose="02040503050406030204" pitchFamily="18" charset="0"/>
                              </a:rPr>
                              <m:t>2</m:t>
                            </m:r>
                          </m:sup>
                        </m:sSup>
                      </m:e>
                    </m:rad>
                    <m:r>
                      <a:rPr lang="en-US" i="1">
                        <a:latin typeface="Cambria Math" panose="02040503050406030204" pitchFamily="18" charset="0"/>
                      </a:rPr>
                      <m:t>=1469 </m:t>
                    </m:r>
                    <m:r>
                      <a:rPr lang="en-US" i="1">
                        <a:latin typeface="Cambria Math" panose="02040503050406030204" pitchFamily="18" charset="0"/>
                      </a:rPr>
                      <m:t>𝑁</m:t>
                    </m:r>
                    <m:r>
                      <a:rPr lang="en-US" b="0" i="0" smtClean="0">
                        <a:latin typeface="Cambria Math" panose="02040503050406030204" pitchFamily="18" charset="0"/>
                      </a:rPr>
                      <m:t> </m:t>
                    </m:r>
                  </m:oMath>
                </a14:m>
                <a:endParaRPr lang="en-US" b="0" i="0" dirty="0" smtClean="0">
                  <a:latin typeface="Cambria Math" panose="02040503050406030204" pitchFamily="18" charset="0"/>
                </a:endParaRPr>
              </a:p>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rPr>
                          <m:t>𝐵</m:t>
                        </m:r>
                      </m:sub>
                    </m:sSub>
                    <m:r>
                      <a:rPr lang="en-US" i="1">
                        <a:latin typeface="Cambria Math" panose="02040503050406030204" pitchFamily="18" charset="0"/>
                      </a:rPr>
                      <m:t>=</m:t>
                    </m:r>
                    <m:rad>
                      <m:radPr>
                        <m:degHide m:val="on"/>
                        <m:ctrlPr>
                          <a:rPr lang="en-US" i="1">
                            <a:latin typeface="Cambria Math" panose="02040503050406030204" pitchFamily="18" charset="0"/>
                          </a:rPr>
                        </m:ctrlPr>
                      </m:radPr>
                      <m:deg/>
                      <m:e>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𝑦</m:t>
                                </m:r>
                              </m:sub>
                            </m:sSub>
                          </m:e>
                          <m:sup>
                            <m:r>
                              <a:rPr lang="en-US" i="1">
                                <a:latin typeface="Cambria Math" panose="02040503050406030204" pitchFamily="18" charset="0"/>
                              </a:rPr>
                              <m:t>2</m:t>
                            </m:r>
                          </m:sup>
                        </m:sSup>
                        <m:r>
                          <a:rPr lang="en-US" i="1">
                            <a:latin typeface="Cambria Math" panose="02040503050406030204" pitchFamily="18" charset="0"/>
                          </a:rPr>
                          <m:t>+</m:t>
                        </m:r>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𝑧</m:t>
                                </m:r>
                              </m:sub>
                            </m:sSub>
                          </m:e>
                          <m:sup>
                            <m:r>
                              <a:rPr lang="en-US" i="1">
                                <a:latin typeface="Cambria Math" panose="02040503050406030204" pitchFamily="18" charset="0"/>
                              </a:rPr>
                              <m:t>2</m:t>
                            </m:r>
                          </m:sup>
                        </m:sSup>
                      </m:e>
                    </m:rad>
                    <m:r>
                      <a:rPr lang="en-US" i="1">
                        <a:latin typeface="Cambria Math" panose="02040503050406030204" pitchFamily="18" charset="0"/>
                      </a:rPr>
                      <m:t>=</m:t>
                    </m:r>
                    <m:rad>
                      <m:radPr>
                        <m:degHide m:val="on"/>
                        <m:ctrlPr>
                          <a:rPr lang="en-US" i="1">
                            <a:latin typeface="Cambria Math" panose="02040503050406030204" pitchFamily="18" charset="0"/>
                          </a:rPr>
                        </m:ctrlPr>
                      </m:radPr>
                      <m:deg/>
                      <m:e>
                        <m:sSup>
                          <m:sSupPr>
                            <m:ctrlPr>
                              <a:rPr lang="en-US" i="1">
                                <a:latin typeface="Cambria Math" panose="02040503050406030204" pitchFamily="18" charset="0"/>
                              </a:rPr>
                            </m:ctrlPr>
                          </m:sSupPr>
                          <m:e>
                            <m:r>
                              <a:rPr lang="en-US" i="1">
                                <a:latin typeface="Cambria Math" panose="02040503050406030204" pitchFamily="18" charset="0"/>
                              </a:rPr>
                              <m:t>(60.8)</m:t>
                            </m:r>
                          </m:e>
                          <m:sup>
                            <m:r>
                              <a:rPr lang="en-US" i="1">
                                <a:latin typeface="Cambria Math" panose="02040503050406030204" pitchFamily="18" charset="0"/>
                              </a:rPr>
                              <m:t>2</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(4.81)</m:t>
                            </m:r>
                          </m:e>
                          <m:sup>
                            <m:r>
                              <a:rPr lang="en-US" i="1">
                                <a:latin typeface="Cambria Math" panose="02040503050406030204" pitchFamily="18" charset="0"/>
                              </a:rPr>
                              <m:t>2</m:t>
                            </m:r>
                          </m:sup>
                        </m:sSup>
                      </m:e>
                    </m:rad>
                    <m:r>
                      <a:rPr lang="en-US" i="1">
                        <a:latin typeface="Cambria Math" panose="02040503050406030204" pitchFamily="18" charset="0"/>
                      </a:rPr>
                      <m:t>=60.98 </m:t>
                    </m:r>
                    <m:r>
                      <a:rPr lang="en-US" i="1">
                        <a:latin typeface="Cambria Math" panose="02040503050406030204" pitchFamily="18" charset="0"/>
                      </a:rPr>
                      <m:t>𝑁</m:t>
                    </m:r>
                    <m:r>
                      <a:rPr lang="en-US" i="1">
                        <a:latin typeface="Cambria Math" panose="02040503050406030204" pitchFamily="18" charset="0"/>
                      </a:rPr>
                      <m:t> </m:t>
                    </m:r>
                  </m:oMath>
                </a14:m>
                <a:endParaRPr lang="en-US"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54955" y="2603499"/>
                <a:ext cx="8761412" cy="4054878"/>
              </a:xfrm>
              <a:blipFill rotWithShape="0">
                <a:blip r:embed="rId2"/>
                <a:stretch>
                  <a:fillRect l="-556" t="-2105"/>
                </a:stretch>
              </a:blipFill>
            </p:spPr>
            <p:txBody>
              <a:bodyPr/>
              <a:lstStyle/>
              <a:p>
                <a:r>
                  <a:rPr lang="en-US">
                    <a:noFill/>
                  </a:rPr>
                  <a:t> </a:t>
                </a:r>
              </a:p>
            </p:txBody>
          </p:sp>
        </mc:Fallback>
      </mc:AlternateContent>
      <p:sp>
        <p:nvSpPr>
          <p:cNvPr id="4" name="Title 1"/>
          <p:cNvSpPr txBox="1">
            <a:spLocks/>
          </p:cNvSpPr>
          <p:nvPr/>
        </p:nvSpPr>
        <p:spPr bwMode="gray">
          <a:xfrm>
            <a:off x="1154953" y="973668"/>
            <a:ext cx="8761413"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dirty="0" smtClean="0"/>
              <a:t>Bearings design</a:t>
            </a:r>
            <a:endParaRPr lang="en-US" dirty="0"/>
          </a:p>
        </p:txBody>
      </p:sp>
      <p:sp>
        <p:nvSpPr>
          <p:cNvPr id="5" name="TextBox 4"/>
          <p:cNvSpPr txBox="1"/>
          <p:nvPr/>
        </p:nvSpPr>
        <p:spPr>
          <a:xfrm flipH="1">
            <a:off x="4346110" y="1772734"/>
            <a:ext cx="2748996" cy="400110"/>
          </a:xfrm>
          <a:prstGeom prst="rect">
            <a:avLst/>
          </a:prstGeom>
          <a:noFill/>
        </p:spPr>
        <p:txBody>
          <a:bodyPr wrap="square" rtlCol="0">
            <a:spAutoFit/>
          </a:bodyPr>
          <a:lstStyle/>
          <a:p>
            <a:pPr algn="ctr"/>
            <a:r>
              <a:rPr lang="en-US" sz="2000" b="1" dirty="0" smtClean="0">
                <a:solidFill>
                  <a:schemeClr val="accent1"/>
                </a:solidFill>
              </a:rPr>
              <a:t>Force analysis</a:t>
            </a:r>
            <a:endParaRPr lang="en-US" sz="2000" b="1" dirty="0">
              <a:solidFill>
                <a:schemeClr val="accent1"/>
              </a:solidFill>
            </a:endParaRPr>
          </a:p>
        </p:txBody>
      </p:sp>
      <p:cxnSp>
        <p:nvCxnSpPr>
          <p:cNvPr id="7" name="Straight Arrow Connector 6"/>
          <p:cNvCxnSpPr/>
          <p:nvPr/>
        </p:nvCxnSpPr>
        <p:spPr>
          <a:xfrm flipV="1">
            <a:off x="2550017" y="3116688"/>
            <a:ext cx="74697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2550016" y="3547344"/>
            <a:ext cx="74697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2550016" y="3916218"/>
            <a:ext cx="74697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2550016" y="4285094"/>
            <a:ext cx="74697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25342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54955" y="2603499"/>
                <a:ext cx="8761412" cy="4080635"/>
              </a:xfrm>
            </p:spPr>
            <p:txBody>
              <a:bodyPr>
                <a:normAutofit/>
              </a:bodyPr>
              <a:lstStyle/>
              <a:p>
                <a:pPr>
                  <a:lnSpc>
                    <a:spcPct val="150000"/>
                  </a:lnSpc>
                </a:pPr>
                <a:r>
                  <a:rPr lang="en-US" dirty="0" smtClean="0"/>
                  <a:t>The design is on the bearing with larger force acting on it, for this case its bearing A.</a:t>
                </a:r>
              </a:p>
              <a:p>
                <a:pPr>
                  <a:lnSpc>
                    <a:spcPct val="150000"/>
                  </a:lnSpc>
                </a:pPr>
                <a:r>
                  <a:rPr lang="en-US" dirty="0" smtClean="0"/>
                  <a:t>To select the appropriate type of bearing catalogue dynamic load rating should be calculated.</a:t>
                </a:r>
              </a:p>
              <a:p>
                <a:pPr>
                  <a:lnSpc>
                    <a:spcPct val="150000"/>
                  </a:lnSpc>
                </a:pP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10</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rPr>
                          <m:t>𝐷</m:t>
                        </m:r>
                      </m:sub>
                    </m:sSub>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𝐷</m:t>
                                    </m:r>
                                  </m:sub>
                                </m:sSub>
                                <m:sSub>
                                  <m:sSubPr>
                                    <m:ctrlPr>
                                      <a:rPr lang="en-US" i="1">
                                        <a:latin typeface="Cambria Math" panose="02040503050406030204" pitchFamily="18" charset="0"/>
                                      </a:rPr>
                                    </m:ctrlPr>
                                  </m:sSubPr>
                                  <m:e>
                                    <m:r>
                                      <a:rPr lang="en-US" i="1">
                                        <a:latin typeface="Cambria Math" panose="02040503050406030204" pitchFamily="18" charset="0"/>
                                      </a:rPr>
                                      <m:t>𝑛</m:t>
                                    </m:r>
                                  </m:e>
                                  <m:sub>
                                    <m:r>
                                      <a:rPr lang="en-US" i="1">
                                        <a:latin typeface="Cambria Math" panose="02040503050406030204" pitchFamily="18" charset="0"/>
                                      </a:rPr>
                                      <m:t>𝐷</m:t>
                                    </m:r>
                                  </m:sub>
                                </m:sSub>
                                <m:r>
                                  <a:rPr lang="en-US" i="1">
                                    <a:latin typeface="Cambria Math" panose="02040503050406030204" pitchFamily="18" charset="0"/>
                                  </a:rPr>
                                  <m:t>∗</m:t>
                                </m:r>
                                <m:r>
                                  <a:rPr lang="en-US" i="1">
                                    <a:latin typeface="Cambria Math" panose="02040503050406030204" pitchFamily="18" charset="0"/>
                                  </a:rPr>
                                  <m:t>60</m:t>
                                </m:r>
                              </m:num>
                              <m:den>
                                <m:sSub>
                                  <m:sSubPr>
                                    <m:ctrlPr>
                                      <a:rPr lang="en-US" i="1">
                                        <a:latin typeface="Cambria Math" panose="02040503050406030204" pitchFamily="18" charset="0"/>
                                      </a:rPr>
                                    </m:ctrlPr>
                                  </m:sSubPr>
                                  <m:e>
                                    <m:r>
                                      <a:rPr lang="en-US" i="1">
                                        <a:latin typeface="Cambria Math" panose="02040503050406030204" pitchFamily="18" charset="0"/>
                                      </a:rPr>
                                      <m:t>𝐿</m:t>
                                    </m:r>
                                  </m:e>
                                  <m:sub>
                                    <m:r>
                                      <a:rPr lang="en-US" i="1">
                                        <a:latin typeface="Cambria Math" panose="02040503050406030204" pitchFamily="18" charset="0"/>
                                      </a:rPr>
                                      <m:t>𝑅</m:t>
                                    </m:r>
                                  </m:sub>
                                </m:sSub>
                                <m:sSub>
                                  <m:sSubPr>
                                    <m:ctrlPr>
                                      <a:rPr lang="en-US" i="1">
                                        <a:latin typeface="Cambria Math" panose="02040503050406030204" pitchFamily="18" charset="0"/>
                                      </a:rPr>
                                    </m:ctrlPr>
                                  </m:sSubPr>
                                  <m:e>
                                    <m:r>
                                      <a:rPr lang="en-US" i="1">
                                        <a:latin typeface="Cambria Math" panose="02040503050406030204" pitchFamily="18" charset="0"/>
                                      </a:rPr>
                                      <m:t>𝑛</m:t>
                                    </m:r>
                                  </m:e>
                                  <m:sub>
                                    <m:r>
                                      <a:rPr lang="en-US" i="1">
                                        <a:latin typeface="Cambria Math" panose="02040503050406030204" pitchFamily="18" charset="0"/>
                                      </a:rPr>
                                      <m:t>𝑅</m:t>
                                    </m:r>
                                  </m:sub>
                                </m:sSub>
                                <m:r>
                                  <a:rPr lang="en-US" i="1">
                                    <a:latin typeface="Cambria Math" panose="02040503050406030204" pitchFamily="18" charset="0"/>
                                  </a:rPr>
                                  <m:t>∗</m:t>
                                </m:r>
                                <m:r>
                                  <a:rPr lang="en-US" i="1">
                                    <a:latin typeface="Cambria Math" panose="02040503050406030204" pitchFamily="18" charset="0"/>
                                  </a:rPr>
                                  <m:t>60</m:t>
                                </m:r>
                              </m:den>
                            </m:f>
                          </m:e>
                        </m:d>
                      </m:e>
                      <m:sup>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𝑎</m:t>
                            </m:r>
                          </m:den>
                        </m:f>
                      </m:sup>
                    </m:sSup>
                    <m:r>
                      <a:rPr lang="en-US" b="0" i="1" smtClean="0">
                        <a:latin typeface="Cambria Math" panose="02040503050406030204" pitchFamily="18" charset="0"/>
                      </a:rPr>
                      <m:t>=</m:t>
                    </m:r>
                    <m:r>
                      <a:rPr lang="en-US" i="1">
                        <a:latin typeface="Cambria Math" panose="02040503050406030204" pitchFamily="18" charset="0"/>
                      </a:rPr>
                      <m:t>1469</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30000</m:t>
                                </m:r>
                                <m:r>
                                  <a:rPr lang="en-US" i="1">
                                    <a:latin typeface="Cambria Math" panose="02040503050406030204" pitchFamily="18" charset="0"/>
                                  </a:rPr>
                                  <m:t>∗</m:t>
                                </m:r>
                                <m:r>
                                  <a:rPr lang="en-US" i="1">
                                    <a:latin typeface="Cambria Math" panose="02040503050406030204" pitchFamily="18" charset="0"/>
                                  </a:rPr>
                                  <m:t>2890</m:t>
                                </m:r>
                                <m:r>
                                  <a:rPr lang="en-US" i="1">
                                    <a:latin typeface="Cambria Math" panose="02040503050406030204" pitchFamily="18" charset="0"/>
                                  </a:rPr>
                                  <m:t>∗</m:t>
                                </m:r>
                                <m:r>
                                  <a:rPr lang="en-US" i="1">
                                    <a:latin typeface="Cambria Math" panose="02040503050406030204" pitchFamily="18" charset="0"/>
                                  </a:rPr>
                                  <m:t>60</m:t>
                                </m:r>
                              </m:num>
                              <m:den>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6</m:t>
                                    </m:r>
                                  </m:sup>
                                </m:sSup>
                              </m:den>
                            </m:f>
                          </m:e>
                        </m:d>
                      </m:e>
                      <m:sup>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3</m:t>
                            </m:r>
                          </m:den>
                        </m:f>
                      </m:sup>
                    </m:sSup>
                    <m:r>
                      <a:rPr lang="en-US" i="1">
                        <a:latin typeface="Cambria Math" panose="02040503050406030204" pitchFamily="18" charset="0"/>
                      </a:rPr>
                      <m:t>=</m:t>
                    </m:r>
                    <m:r>
                      <a:rPr lang="en-US" i="1">
                        <a:latin typeface="Cambria Math" panose="02040503050406030204" pitchFamily="18" charset="0"/>
                      </a:rPr>
                      <m:t>25</m:t>
                    </m:r>
                    <m:r>
                      <a:rPr lang="en-US" i="1">
                        <a:latin typeface="Cambria Math" panose="02040503050406030204" pitchFamily="18" charset="0"/>
                      </a:rPr>
                      <m:t>.</m:t>
                    </m:r>
                    <m:r>
                      <a:rPr lang="en-US" i="1">
                        <a:latin typeface="Cambria Math" panose="02040503050406030204" pitchFamily="18" charset="0"/>
                      </a:rPr>
                      <m:t>45</m:t>
                    </m:r>
                    <m:r>
                      <a:rPr lang="en-US" i="1">
                        <a:latin typeface="Cambria Math" panose="02040503050406030204" pitchFamily="18" charset="0"/>
                      </a:rPr>
                      <m:t> </m:t>
                    </m:r>
                    <m:r>
                      <a:rPr lang="en-US" i="1">
                        <a:latin typeface="Cambria Math" panose="02040503050406030204" pitchFamily="18" charset="0"/>
                      </a:rPr>
                      <m:t>𝑘𝑁</m:t>
                    </m:r>
                  </m:oMath>
                </a14:m>
                <a:endParaRPr lang="en-US" dirty="0" smtClean="0"/>
              </a:p>
              <a:p>
                <a:pPr>
                  <a:lnSpc>
                    <a:spcPct val="150000"/>
                  </a:lnSpc>
                </a:pPr>
                <a:r>
                  <a:rPr lang="en-US" dirty="0" smtClean="0"/>
                  <a:t>From </a:t>
                </a:r>
                <a:r>
                  <a:rPr lang="en-US" b="1" dirty="0"/>
                  <a:t>SLP Group</a:t>
                </a:r>
                <a:r>
                  <a:rPr lang="en-US" b="1" dirty="0" smtClean="0"/>
                  <a:t> </a:t>
                </a:r>
                <a:r>
                  <a:rPr lang="en-US" dirty="0" smtClean="0"/>
                  <a:t>company catalogue for SNU type we selected </a:t>
                </a:r>
                <a:r>
                  <a:rPr lang="en-US" b="1" dirty="0"/>
                  <a:t>SNU </a:t>
                </a:r>
                <a:r>
                  <a:rPr lang="en-US" b="1" dirty="0" smtClean="0"/>
                  <a:t>513-611 </a:t>
                </a:r>
                <a:r>
                  <a:rPr lang="en-US" dirty="0" smtClean="0"/>
                  <a:t>which is corresponding to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10</m:t>
                        </m:r>
                      </m:sub>
                    </m:sSub>
                    <m:r>
                      <a:rPr lang="en-US" i="1">
                        <a:latin typeface="Cambria Math" panose="02040503050406030204" pitchFamily="18" charset="0"/>
                      </a:rPr>
                      <m:t>=</m:t>
                    </m:r>
                    <m:r>
                      <a:rPr lang="en-US" i="1">
                        <a:latin typeface="Cambria Math" panose="02040503050406030204" pitchFamily="18" charset="0"/>
                      </a:rPr>
                      <m:t>27</m:t>
                    </m:r>
                    <m:r>
                      <a:rPr lang="en-US" i="1">
                        <a:latin typeface="Cambria Math" panose="02040503050406030204" pitchFamily="18" charset="0"/>
                      </a:rPr>
                      <m:t> </m:t>
                    </m:r>
                    <m:r>
                      <a:rPr lang="en-US" i="1">
                        <a:latin typeface="Cambria Math" panose="02040503050406030204" pitchFamily="18" charset="0"/>
                      </a:rPr>
                      <m:t>𝑘𝑁</m:t>
                    </m:r>
                  </m:oMath>
                </a14:m>
                <a:r>
                  <a:rPr lang="en-US" dirty="0"/>
                  <a:t> </a:t>
                </a:r>
                <a:endParaRPr lang="en-US" dirty="0" smtClean="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54955" y="2603499"/>
                <a:ext cx="8761412" cy="4080635"/>
              </a:xfrm>
              <a:blipFill rotWithShape="0">
                <a:blip r:embed="rId2"/>
                <a:stretch>
                  <a:fillRect l="-139" r="-209"/>
                </a:stretch>
              </a:blipFill>
            </p:spPr>
            <p:txBody>
              <a:bodyPr/>
              <a:lstStyle/>
              <a:p>
                <a:r>
                  <a:rPr lang="en-US">
                    <a:noFill/>
                  </a:rPr>
                  <a:t> </a:t>
                </a:r>
              </a:p>
            </p:txBody>
          </p:sp>
        </mc:Fallback>
      </mc:AlternateContent>
      <p:sp>
        <p:nvSpPr>
          <p:cNvPr id="4" name="Title 1"/>
          <p:cNvSpPr txBox="1">
            <a:spLocks/>
          </p:cNvSpPr>
          <p:nvPr/>
        </p:nvSpPr>
        <p:spPr bwMode="gray">
          <a:xfrm>
            <a:off x="1154953" y="973668"/>
            <a:ext cx="8761413"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dirty="0" smtClean="0"/>
              <a:t>Bearings design</a:t>
            </a:r>
            <a:endParaRPr lang="en-US" dirty="0"/>
          </a:p>
        </p:txBody>
      </p:sp>
      <p:sp>
        <p:nvSpPr>
          <p:cNvPr id="5" name="TextBox 4"/>
          <p:cNvSpPr txBox="1"/>
          <p:nvPr/>
        </p:nvSpPr>
        <p:spPr>
          <a:xfrm flipH="1">
            <a:off x="4346110" y="1772734"/>
            <a:ext cx="2748996" cy="400110"/>
          </a:xfrm>
          <a:prstGeom prst="rect">
            <a:avLst/>
          </a:prstGeom>
          <a:noFill/>
        </p:spPr>
        <p:txBody>
          <a:bodyPr wrap="square" rtlCol="0">
            <a:spAutoFit/>
          </a:bodyPr>
          <a:lstStyle/>
          <a:p>
            <a:pPr algn="ctr"/>
            <a:r>
              <a:rPr lang="en-US" sz="2000" b="1" dirty="0" smtClean="0">
                <a:solidFill>
                  <a:schemeClr val="accent1"/>
                </a:solidFill>
              </a:rPr>
              <a:t>Force analysis</a:t>
            </a:r>
            <a:endParaRPr lang="en-US" sz="2000" b="1" dirty="0">
              <a:solidFill>
                <a:schemeClr val="accent1"/>
              </a:solidFill>
            </a:endParaRPr>
          </a:p>
        </p:txBody>
      </p:sp>
    </p:spTree>
    <p:extLst>
      <p:ext uri="{BB962C8B-B14F-4D97-AF65-F5344CB8AC3E}">
        <p14:creationId xmlns:p14="http://schemas.microsoft.com/office/powerpoint/2010/main" val="17926752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a:t>SNU </a:t>
            </a:r>
            <a:r>
              <a:rPr lang="en-US" b="1" dirty="0" smtClean="0"/>
              <a:t>513-611</a:t>
            </a:r>
          </a:p>
          <a:p>
            <a:endParaRPr lang="en-US" dirty="0"/>
          </a:p>
        </p:txBody>
      </p:sp>
      <p:sp>
        <p:nvSpPr>
          <p:cNvPr id="6" name="Title 1"/>
          <p:cNvSpPr txBox="1">
            <a:spLocks/>
          </p:cNvSpPr>
          <p:nvPr/>
        </p:nvSpPr>
        <p:spPr bwMode="gray">
          <a:xfrm>
            <a:off x="1154953" y="973668"/>
            <a:ext cx="8761413"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dirty="0" smtClean="0"/>
              <a:t>Bearings design</a:t>
            </a:r>
            <a:endParaRPr lang="en-US" dirty="0"/>
          </a:p>
        </p:txBody>
      </p:sp>
      <p:sp>
        <p:nvSpPr>
          <p:cNvPr id="7" name="TextBox 6"/>
          <p:cNvSpPr txBox="1"/>
          <p:nvPr/>
        </p:nvSpPr>
        <p:spPr>
          <a:xfrm flipH="1">
            <a:off x="4346110" y="1772734"/>
            <a:ext cx="2748996" cy="400110"/>
          </a:xfrm>
          <a:prstGeom prst="rect">
            <a:avLst/>
          </a:prstGeom>
          <a:noFill/>
        </p:spPr>
        <p:txBody>
          <a:bodyPr wrap="square" rtlCol="0">
            <a:spAutoFit/>
          </a:bodyPr>
          <a:lstStyle/>
          <a:p>
            <a:pPr algn="ctr"/>
            <a:r>
              <a:rPr lang="en-US" sz="2000" b="1" dirty="0" smtClean="0">
                <a:solidFill>
                  <a:schemeClr val="accent1"/>
                </a:solidFill>
              </a:rPr>
              <a:t>Force analysis</a:t>
            </a:r>
            <a:endParaRPr lang="en-US" sz="2000" b="1" dirty="0">
              <a:solidFill>
                <a:schemeClr val="accent1"/>
              </a:soli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46110" y="3095712"/>
            <a:ext cx="3535760" cy="3535760"/>
          </a:xfrm>
          <a:prstGeom prst="rect">
            <a:avLst/>
          </a:prstGeom>
        </p:spPr>
      </p:pic>
    </p:spTree>
    <p:extLst>
      <p:ext uri="{BB962C8B-B14F-4D97-AF65-F5344CB8AC3E}">
        <p14:creationId xmlns:p14="http://schemas.microsoft.com/office/powerpoint/2010/main" val="41988163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Gear box design</a:t>
            </a:r>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2983075" y="2524764"/>
            <a:ext cx="5105167" cy="3811641"/>
          </a:xfrm>
          <a:prstGeom prst="rect">
            <a:avLst/>
          </a:prstGeom>
        </p:spPr>
      </p:pic>
    </p:spTree>
    <p:extLst>
      <p:ext uri="{BB962C8B-B14F-4D97-AF65-F5344CB8AC3E}">
        <p14:creationId xmlns:p14="http://schemas.microsoft.com/office/powerpoint/2010/main" val="14763766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lnSpc>
                <a:spcPct val="150000"/>
              </a:lnSpc>
            </a:pPr>
            <a:r>
              <a:rPr lang="en-US" dirty="0"/>
              <a:t>Spur gear what will be used in our project, the need of gear in our project is basically to reduce the speed of the motor that moves the wood container. </a:t>
            </a:r>
          </a:p>
          <a:p>
            <a:pPr algn="just">
              <a:lnSpc>
                <a:spcPct val="150000"/>
              </a:lnSpc>
            </a:pPr>
            <a:r>
              <a:rPr lang="en-US" dirty="0"/>
              <a:t>Spur gears have tooth in straight &amp; parallel to the axis of the shaft. These gears are also used to transmit the power in gearbox of automobiles. The decision is using the type because it’s inexpensive, easy to manufacture and availability. </a:t>
            </a:r>
          </a:p>
          <a:p>
            <a:endParaRPr lang="en-US" dirty="0"/>
          </a:p>
        </p:txBody>
      </p:sp>
      <p:sp>
        <p:nvSpPr>
          <p:cNvPr id="4" name="Title 1"/>
          <p:cNvSpPr>
            <a:spLocks noGrp="1"/>
          </p:cNvSpPr>
          <p:nvPr>
            <p:ph type="title"/>
          </p:nvPr>
        </p:nvSpPr>
        <p:spPr/>
        <p:txBody>
          <a:bodyPr/>
          <a:lstStyle/>
          <a:p>
            <a:pPr algn="ctr"/>
            <a:r>
              <a:rPr lang="en-US" dirty="0"/>
              <a:t>Gear box design</a:t>
            </a:r>
          </a:p>
        </p:txBody>
      </p:sp>
    </p:spTree>
    <p:extLst>
      <p:ext uri="{BB962C8B-B14F-4D97-AF65-F5344CB8AC3E}">
        <p14:creationId xmlns:p14="http://schemas.microsoft.com/office/powerpoint/2010/main" val="97013155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2331076"/>
                <a:ext cx="10515600" cy="4526923"/>
              </a:xfrm>
            </p:spPr>
            <p:txBody>
              <a:bodyPr>
                <a:noAutofit/>
              </a:bodyPr>
              <a:lstStyle/>
              <a:p>
                <a:r>
                  <a:rPr lang="en-US" sz="1800" dirty="0" smtClean="0"/>
                  <a:t>There </a:t>
                </a:r>
                <a:r>
                  <a:rPr lang="en-US" sz="1800" dirty="0"/>
                  <a:t>is two pulleys </a:t>
                </a:r>
              </a:p>
              <a:p>
                <a:r>
                  <a:rPr lang="en-US" sz="1800" dirty="0"/>
                  <a:t>V= w*r                                                                                                                                                                                        Wpulley1 =</a:t>
                </a:r>
                <a14:m>
                  <m:oMath xmlns:m="http://schemas.openxmlformats.org/officeDocument/2006/math">
                    <m:r>
                      <a:rPr lang="en-US" sz="1800" i="1">
                        <a:latin typeface="Cambria Math" panose="02040503050406030204" pitchFamily="18" charset="0"/>
                      </a:rPr>
                      <m:t>6.66 </m:t>
                    </m:r>
                    <m:r>
                      <a:rPr lang="en-US" sz="1800" i="1">
                        <a:latin typeface="Cambria Math" panose="02040503050406030204" pitchFamily="18" charset="0"/>
                      </a:rPr>
                      <m:t>𝑟𝑎𝑑</m:t>
                    </m:r>
                    <m:r>
                      <a:rPr lang="en-US" sz="1800" i="1">
                        <a:latin typeface="Cambria Math" panose="02040503050406030204" pitchFamily="18" charset="0"/>
                      </a:rPr>
                      <m:t>/</m:t>
                    </m:r>
                    <m:r>
                      <a:rPr lang="en-US" sz="1800" i="1">
                        <a:latin typeface="Cambria Math" panose="02040503050406030204" pitchFamily="18" charset="0"/>
                      </a:rPr>
                      <m:t>𝑠</m:t>
                    </m:r>
                  </m:oMath>
                </a14:m>
                <a:r>
                  <a:rPr lang="en-US" sz="1800" dirty="0"/>
                  <a:t>     </a:t>
                </a:r>
              </a:p>
              <a:p>
                <a:r>
                  <a:rPr lang="en-US" sz="1800" dirty="0"/>
                  <a:t>n</a:t>
                </a:r>
                <a:r>
                  <a:rPr lang="en-US" sz="1800" dirty="0" smtClean="0"/>
                  <a:t> pulley1 </a:t>
                </a:r>
                <a:r>
                  <a:rPr lang="en-US" sz="1800" dirty="0"/>
                  <a:t>= </a:t>
                </a:r>
                <a14:m>
                  <m:oMath xmlns:m="http://schemas.openxmlformats.org/officeDocument/2006/math">
                    <m:r>
                      <a:rPr lang="en-US" sz="1800" i="1">
                        <a:latin typeface="Cambria Math" panose="02040503050406030204" pitchFamily="18" charset="0"/>
                      </a:rPr>
                      <m:t>63.630</m:t>
                    </m:r>
                    <m:r>
                      <a:rPr lang="en-US" sz="1800" i="1">
                        <a:latin typeface="Cambria Math" panose="02040503050406030204" pitchFamily="18" charset="0"/>
                      </a:rPr>
                      <m:t>𝑟𝑝𝑚</m:t>
                    </m:r>
                  </m:oMath>
                </a14:m>
                <a:endParaRPr lang="en-US" sz="1800" dirty="0"/>
              </a:p>
              <a:p>
                <a14:m>
                  <m:oMath xmlns:m="http://schemas.openxmlformats.org/officeDocument/2006/math">
                    <m:r>
                      <m:rPr>
                        <m:sty m:val="p"/>
                      </m:rPr>
                      <a:rPr lang="en-US" sz="1800">
                        <a:latin typeface="Cambria Math"/>
                      </a:rPr>
                      <m:t>n</m:t>
                    </m:r>
                    <m:r>
                      <m:rPr>
                        <m:sty m:val="p"/>
                      </m:rPr>
                      <a:rPr lang="en-US" sz="1800">
                        <a:latin typeface="Cambria Math" panose="02040503050406030204" pitchFamily="18" charset="0"/>
                      </a:rPr>
                      <m:t>pulley</m:t>
                    </m:r>
                    <m:r>
                      <a:rPr lang="en-US" sz="1800">
                        <a:latin typeface="Cambria Math" panose="02040503050406030204" pitchFamily="18" charset="0"/>
                      </a:rPr>
                      <m:t>1</m:t>
                    </m:r>
                    <m:r>
                      <a:rPr lang="en-US" sz="1800" i="1">
                        <a:latin typeface="Cambria Math" panose="02040503050406030204" pitchFamily="18" charset="0"/>
                      </a:rPr>
                      <m:t>=</m:t>
                    </m:r>
                    <m:r>
                      <m:rPr>
                        <m:sty m:val="p"/>
                      </m:rPr>
                      <a:rPr lang="en-US" sz="1800">
                        <a:latin typeface="Cambria Math" panose="02040503050406030204" pitchFamily="18" charset="0"/>
                      </a:rPr>
                      <m:t>Npulley</m:t>
                    </m:r>
                    <m:r>
                      <a:rPr lang="en-US" sz="1800">
                        <a:latin typeface="Cambria Math" panose="02040503050406030204" pitchFamily="18" charset="0"/>
                      </a:rPr>
                      <m:t>2</m:t>
                    </m:r>
                    <m:r>
                      <a:rPr lang="en-US" sz="1800" i="1">
                        <a:latin typeface="Cambria Math" panose="02040503050406030204" pitchFamily="18" charset="0"/>
                      </a:rPr>
                      <m:t>=</m:t>
                    </m:r>
                    <m:f>
                      <m:fPr>
                        <m:ctrlPr>
                          <a:rPr lang="en-US" sz="1800" i="1">
                            <a:latin typeface="Cambria Math" panose="02040503050406030204" pitchFamily="18" charset="0"/>
                          </a:rPr>
                        </m:ctrlPr>
                      </m:fPr>
                      <m:num>
                        <m:r>
                          <a:rPr lang="en-US" sz="1800" i="1">
                            <a:latin typeface="Cambria Math" panose="02040503050406030204" pitchFamily="18" charset="0"/>
                          </a:rPr>
                          <m:t>𝑟</m:t>
                        </m:r>
                        <m:r>
                          <a:rPr lang="en-US" sz="1800" i="1">
                            <a:latin typeface="Cambria Math" panose="02040503050406030204" pitchFamily="18" charset="0"/>
                          </a:rPr>
                          <m:t>1</m:t>
                        </m:r>
                      </m:num>
                      <m:den>
                        <m:r>
                          <a:rPr lang="en-US" sz="1800" i="1">
                            <a:latin typeface="Cambria Math" panose="02040503050406030204" pitchFamily="18" charset="0"/>
                          </a:rPr>
                          <m:t>𝑟</m:t>
                        </m:r>
                        <m:r>
                          <a:rPr lang="en-US" sz="1800" i="1">
                            <a:latin typeface="Cambria Math" panose="02040503050406030204" pitchFamily="18" charset="0"/>
                          </a:rPr>
                          <m:t>2</m:t>
                        </m:r>
                      </m:den>
                    </m:f>
                    <m:r>
                      <a:rPr lang="en-US" sz="1800" b="0" i="0" smtClean="0">
                        <a:latin typeface="Cambria Math" panose="02040503050406030204" pitchFamily="18" charset="0"/>
                      </a:rPr>
                      <m:t> </m:t>
                    </m:r>
                    <m:r>
                      <m:rPr>
                        <m:sty m:val="p"/>
                      </m:rPr>
                      <a:rPr lang="en-US" sz="1800">
                        <a:latin typeface="Cambria Math" panose="02040503050406030204" pitchFamily="18" charset="0"/>
                      </a:rPr>
                      <m:t>Wpulley</m:t>
                    </m:r>
                    <m:r>
                      <a:rPr lang="en-US" sz="1800">
                        <a:latin typeface="Cambria Math" panose="02040503050406030204" pitchFamily="18" charset="0"/>
                      </a:rPr>
                      <m:t>1</m:t>
                    </m:r>
                    <m:r>
                      <a:rPr lang="en-US" sz="1800" i="1">
                        <a:latin typeface="Cambria Math" panose="02040503050406030204" pitchFamily="18" charset="0"/>
                      </a:rPr>
                      <m:t>=190.89 </m:t>
                    </m:r>
                    <m:r>
                      <a:rPr lang="en-US" sz="1800" i="1">
                        <a:latin typeface="Cambria Math" panose="02040503050406030204" pitchFamily="18" charset="0"/>
                      </a:rPr>
                      <m:t>𝑟𝑝𝑚</m:t>
                    </m:r>
                  </m:oMath>
                </a14:m>
                <a:endParaRPr lang="en-US" sz="1800" dirty="0"/>
              </a:p>
              <a:p>
                <a:r>
                  <a:rPr lang="en-US" sz="1800" dirty="0" smtClean="0"/>
                  <a:t>Have </a:t>
                </a:r>
                <a:r>
                  <a:rPr lang="en-US" sz="1800" dirty="0"/>
                  <a:t>two gears connected with </a:t>
                </a:r>
                <a:r>
                  <a:rPr lang="en-US" sz="1800" dirty="0" smtClean="0"/>
                  <a:t>pulley1 where n pulley1=gear6</a:t>
                </a:r>
                <a:endParaRPr lang="en-US" sz="1800" dirty="0"/>
              </a:p>
              <a:p>
                <a:r>
                  <a:rPr lang="en-US" sz="1800" dirty="0"/>
                  <a:t>Assume the diameter in gear 6 is 3.5 &amp; the diameter in gear7 is 5 cm </a:t>
                </a:r>
              </a:p>
              <a:p>
                <a14:m>
                  <m:oMath xmlns:m="http://schemas.openxmlformats.org/officeDocument/2006/math">
                    <m:f>
                      <m:fPr>
                        <m:ctrlPr>
                          <a:rPr lang="en-US" sz="1800" i="1">
                            <a:latin typeface="Cambria Math" panose="02040503050406030204" pitchFamily="18" charset="0"/>
                          </a:rPr>
                        </m:ctrlPr>
                      </m:fPr>
                      <m:num>
                        <m:r>
                          <m:rPr>
                            <m:sty m:val="p"/>
                          </m:rPr>
                          <a:rPr lang="en-US" sz="1800">
                            <a:latin typeface="Cambria Math" panose="02040503050406030204" pitchFamily="18" charset="0"/>
                          </a:rPr>
                          <m:t>n</m:t>
                        </m:r>
                        <m:r>
                          <a:rPr lang="en-US" sz="1800">
                            <a:latin typeface="Cambria Math" panose="02040503050406030204" pitchFamily="18" charset="0"/>
                          </a:rPr>
                          <m:t>6</m:t>
                        </m:r>
                      </m:num>
                      <m:den>
                        <m:r>
                          <m:rPr>
                            <m:sty m:val="p"/>
                          </m:rPr>
                          <a:rPr lang="en-US" sz="1800">
                            <a:latin typeface="Cambria Math" panose="02040503050406030204" pitchFamily="18" charset="0"/>
                          </a:rPr>
                          <m:t>n</m:t>
                        </m:r>
                        <m:r>
                          <a:rPr lang="en-US" sz="1800">
                            <a:latin typeface="Cambria Math" panose="02040503050406030204" pitchFamily="18" charset="0"/>
                          </a:rPr>
                          <m:t>7</m:t>
                        </m:r>
                      </m:den>
                    </m:f>
                    <m:r>
                      <a:rPr lang="en-US" sz="1800" i="1">
                        <a:latin typeface="Cambria Math" panose="02040503050406030204" pitchFamily="18" charset="0"/>
                      </a:rPr>
                      <m:t>=</m:t>
                    </m:r>
                    <m:f>
                      <m:fPr>
                        <m:ctrlPr>
                          <a:rPr lang="en-US" sz="1800" i="1">
                            <a:latin typeface="Cambria Math" panose="02040503050406030204" pitchFamily="18" charset="0"/>
                          </a:rPr>
                        </m:ctrlPr>
                      </m:fPr>
                      <m:num>
                        <m:r>
                          <m:rPr>
                            <m:sty m:val="p"/>
                          </m:rPr>
                          <a:rPr lang="en-US" sz="1800">
                            <a:latin typeface="Cambria Math" panose="02040503050406030204" pitchFamily="18" charset="0"/>
                          </a:rPr>
                          <m:t>d</m:t>
                        </m:r>
                        <m:r>
                          <a:rPr lang="en-US" sz="1800">
                            <a:latin typeface="Cambria Math" panose="02040503050406030204" pitchFamily="18" charset="0"/>
                          </a:rPr>
                          <m:t>7</m:t>
                        </m:r>
                      </m:num>
                      <m:den>
                        <m:r>
                          <m:rPr>
                            <m:sty m:val="p"/>
                          </m:rPr>
                          <a:rPr lang="en-US" sz="1800">
                            <a:latin typeface="Cambria Math" panose="02040503050406030204" pitchFamily="18" charset="0"/>
                          </a:rPr>
                          <m:t>d</m:t>
                        </m:r>
                        <m:r>
                          <a:rPr lang="en-US" sz="1800">
                            <a:latin typeface="Cambria Math" panose="02040503050406030204" pitchFamily="18" charset="0"/>
                          </a:rPr>
                          <m:t>6</m:t>
                        </m:r>
                      </m:den>
                    </m:f>
                    <m:r>
                      <a:rPr lang="en-US" sz="1800" i="1">
                        <a:latin typeface="Cambria Math" panose="02040503050406030204" pitchFamily="18" charset="0"/>
                      </a:rPr>
                      <m:t>=</m:t>
                    </m:r>
                    <m:f>
                      <m:fPr>
                        <m:ctrlPr>
                          <a:rPr lang="en-US" sz="1800" i="1">
                            <a:latin typeface="Cambria Math" panose="02040503050406030204" pitchFamily="18" charset="0"/>
                          </a:rPr>
                        </m:ctrlPr>
                      </m:fPr>
                      <m:num>
                        <m:r>
                          <a:rPr lang="en-US" sz="1800" i="1">
                            <a:latin typeface="Cambria Math" panose="02040503050406030204" pitchFamily="18" charset="0"/>
                          </a:rPr>
                          <m:t>63.630</m:t>
                        </m:r>
                      </m:num>
                      <m:den>
                        <m:r>
                          <m:rPr>
                            <m:sty m:val="p"/>
                          </m:rPr>
                          <a:rPr lang="en-US" sz="1800">
                            <a:latin typeface="Cambria Math" panose="02040503050406030204" pitchFamily="18" charset="0"/>
                          </a:rPr>
                          <m:t>n</m:t>
                        </m:r>
                        <m:r>
                          <a:rPr lang="en-US" sz="1800">
                            <a:latin typeface="Cambria Math" panose="02040503050406030204" pitchFamily="18" charset="0"/>
                          </a:rPr>
                          <m:t>7</m:t>
                        </m:r>
                      </m:den>
                    </m:f>
                    <m:r>
                      <a:rPr lang="en-US" sz="1800" i="1">
                        <a:latin typeface="Cambria Math" panose="02040503050406030204" pitchFamily="18" charset="0"/>
                      </a:rPr>
                      <m:t>=</m:t>
                    </m:r>
                    <m:f>
                      <m:fPr>
                        <m:ctrlPr>
                          <a:rPr lang="en-US" sz="1800" i="1" smtClean="0">
                            <a:latin typeface="Cambria Math" panose="02040503050406030204" pitchFamily="18" charset="0"/>
                          </a:rPr>
                        </m:ctrlPr>
                      </m:fPr>
                      <m:num>
                        <m:r>
                          <a:rPr lang="en-US" sz="1800" i="1">
                            <a:latin typeface="Cambria Math" panose="02040503050406030204" pitchFamily="18" charset="0"/>
                          </a:rPr>
                          <m:t>5</m:t>
                        </m:r>
                      </m:num>
                      <m:den>
                        <m:r>
                          <a:rPr lang="en-US" sz="1800" smtClean="0">
                            <a:latin typeface="Cambria Math" panose="02040503050406030204" pitchFamily="18" charset="0"/>
                          </a:rPr>
                          <m:t>3.5</m:t>
                        </m:r>
                      </m:den>
                    </m:f>
                    <m:r>
                      <a:rPr lang="en-US" sz="1800" i="1">
                        <a:latin typeface="Cambria Math" panose="02040503050406030204" pitchFamily="18" charset="0"/>
                      </a:rPr>
                      <m:t>≫</m:t>
                    </m:r>
                    <m:r>
                      <m:rPr>
                        <m:sty m:val="p"/>
                      </m:rPr>
                      <a:rPr lang="en-US" sz="1800">
                        <a:latin typeface="Cambria Math" panose="02040503050406030204" pitchFamily="18" charset="0"/>
                      </a:rPr>
                      <m:t>n</m:t>
                    </m:r>
                    <m:r>
                      <a:rPr lang="en-US" sz="1800">
                        <a:latin typeface="Cambria Math" panose="02040503050406030204" pitchFamily="18" charset="0"/>
                      </a:rPr>
                      <m:t>7</m:t>
                    </m:r>
                  </m:oMath>
                </a14:m>
                <a:r>
                  <a:rPr lang="en-US" sz="1800" dirty="0"/>
                  <a:t> =44.54 rpm</a:t>
                </a:r>
              </a:p>
              <a:p>
                <a:r>
                  <a:rPr lang="en-US" sz="1800" dirty="0"/>
                  <a:t>In the machine have 5 gears connection from motor to pulley </a:t>
                </a:r>
                <a:r>
                  <a:rPr lang="en-US" sz="1800" dirty="0" smtClean="0"/>
                  <a:t>2.</a:t>
                </a:r>
                <a:endParaRPr lang="en-US" sz="1800" dirty="0"/>
              </a:p>
              <a:p>
                <a:r>
                  <a:rPr lang="en-US" sz="1800" dirty="0"/>
                  <a:t>The rotational speed in motor (n5) is 690 rpm</a:t>
                </a:r>
              </a:p>
              <a:p>
                <a:endParaRPr lang="en-US"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2331076"/>
                <a:ext cx="10515600" cy="4526923"/>
              </a:xfrm>
              <a:blipFill rotWithShape="0">
                <a:blip r:embed="rId2"/>
                <a:stretch>
                  <a:fillRect l="-174" t="-673"/>
                </a:stretch>
              </a:blipFill>
            </p:spPr>
            <p:txBody>
              <a:bodyPr/>
              <a:lstStyle/>
              <a:p>
                <a:r>
                  <a:rPr lang="en-US">
                    <a:noFill/>
                  </a:rPr>
                  <a:t> </a:t>
                </a:r>
              </a:p>
            </p:txBody>
          </p:sp>
        </mc:Fallback>
      </mc:AlternateContent>
      <p:sp>
        <p:nvSpPr>
          <p:cNvPr id="4" name="Title 1"/>
          <p:cNvSpPr txBox="1">
            <a:spLocks/>
          </p:cNvSpPr>
          <p:nvPr/>
        </p:nvSpPr>
        <p:spPr bwMode="gray">
          <a:xfrm>
            <a:off x="1307353" y="1126068"/>
            <a:ext cx="8761413"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mtClean="0"/>
              <a:t>Gear box design</a:t>
            </a:r>
            <a:endParaRPr lang="en-US" dirty="0"/>
          </a:p>
        </p:txBody>
      </p:sp>
    </p:spTree>
    <p:extLst>
      <p:ext uri="{BB962C8B-B14F-4D97-AF65-F5344CB8AC3E}">
        <p14:creationId xmlns:p14="http://schemas.microsoft.com/office/powerpoint/2010/main" val="14953879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18917"/>
            <a:ext cx="10515600" cy="699400"/>
          </a:xfrm>
        </p:spPr>
        <p:txBody>
          <a:bodyPr>
            <a:normAutofit/>
          </a:bodyPr>
          <a:lstStyle/>
          <a:p>
            <a:r>
              <a:rPr lang="en-US" dirty="0" smtClean="0"/>
              <a:t>rotational speed &amp; diameter of  the gears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2369713"/>
                <a:ext cx="10515600" cy="4189387"/>
              </a:xfrm>
            </p:spPr>
            <p:txBody>
              <a:bodyPr>
                <a:noAutofit/>
              </a:bodyPr>
              <a:lstStyle/>
              <a:p>
                <a:r>
                  <a:rPr lang="en-US" sz="1800" dirty="0" smtClean="0"/>
                  <a:t>Assume the diameter of gear 5 connection with motor is 5cm &amp; the rotational speed in gear 4 is </a:t>
                </a:r>
                <a:r>
                  <a:rPr lang="en-US" sz="1800" dirty="0"/>
                  <a:t>400 rpm </a:t>
                </a:r>
              </a:p>
              <a:p>
                <a14:m>
                  <m:oMath xmlns:m="http://schemas.openxmlformats.org/officeDocument/2006/math">
                    <m:f>
                      <m:fPr>
                        <m:ctrlPr>
                          <a:rPr lang="en-US" sz="1800" i="1">
                            <a:latin typeface="Cambria Math" panose="02040503050406030204" pitchFamily="18" charset="0"/>
                          </a:rPr>
                        </m:ctrlPr>
                      </m:fPr>
                      <m:num>
                        <m:r>
                          <m:rPr>
                            <m:sty m:val="p"/>
                          </m:rPr>
                          <a:rPr lang="en-US" sz="1800">
                            <a:latin typeface="Cambria Math" panose="02040503050406030204" pitchFamily="18" charset="0"/>
                          </a:rPr>
                          <m:t>n</m:t>
                        </m:r>
                        <m:r>
                          <a:rPr lang="en-US" sz="1800">
                            <a:latin typeface="Cambria Math" panose="02040503050406030204" pitchFamily="18" charset="0"/>
                          </a:rPr>
                          <m:t>4</m:t>
                        </m:r>
                      </m:num>
                      <m:den>
                        <m:r>
                          <m:rPr>
                            <m:sty m:val="p"/>
                          </m:rPr>
                          <a:rPr lang="en-US" sz="1800">
                            <a:latin typeface="Cambria Math" panose="02040503050406030204" pitchFamily="18" charset="0"/>
                          </a:rPr>
                          <m:t>n</m:t>
                        </m:r>
                        <m:r>
                          <a:rPr lang="en-US" sz="1800">
                            <a:latin typeface="Cambria Math" panose="02040503050406030204" pitchFamily="18" charset="0"/>
                          </a:rPr>
                          <m:t>5</m:t>
                        </m:r>
                      </m:den>
                    </m:f>
                    <m:r>
                      <a:rPr lang="en-US" sz="1800" i="1">
                        <a:latin typeface="Cambria Math" panose="02040503050406030204" pitchFamily="18" charset="0"/>
                      </a:rPr>
                      <m:t>=</m:t>
                    </m:r>
                    <m:f>
                      <m:fPr>
                        <m:ctrlPr>
                          <a:rPr lang="en-US" sz="1800" i="1">
                            <a:latin typeface="Cambria Math" panose="02040503050406030204" pitchFamily="18" charset="0"/>
                          </a:rPr>
                        </m:ctrlPr>
                      </m:fPr>
                      <m:num>
                        <m:r>
                          <m:rPr>
                            <m:sty m:val="p"/>
                          </m:rPr>
                          <a:rPr lang="en-US" sz="1800">
                            <a:latin typeface="Cambria Math" panose="02040503050406030204" pitchFamily="18" charset="0"/>
                          </a:rPr>
                          <m:t>d</m:t>
                        </m:r>
                        <m:r>
                          <a:rPr lang="en-US" sz="1800">
                            <a:latin typeface="Cambria Math" panose="02040503050406030204" pitchFamily="18" charset="0"/>
                          </a:rPr>
                          <m:t>5</m:t>
                        </m:r>
                      </m:num>
                      <m:den>
                        <m:r>
                          <m:rPr>
                            <m:sty m:val="p"/>
                          </m:rPr>
                          <a:rPr lang="en-US" sz="1800">
                            <a:latin typeface="Cambria Math" panose="02040503050406030204" pitchFamily="18" charset="0"/>
                          </a:rPr>
                          <m:t>d</m:t>
                        </m:r>
                        <m:r>
                          <a:rPr lang="en-US" sz="1800">
                            <a:latin typeface="Cambria Math" panose="02040503050406030204" pitchFamily="18" charset="0"/>
                          </a:rPr>
                          <m:t>4</m:t>
                        </m:r>
                      </m:den>
                    </m:f>
                    <m:r>
                      <a:rPr lang="en-US" sz="1800" i="1">
                        <a:latin typeface="Cambria Math" panose="02040503050406030204" pitchFamily="18" charset="0"/>
                      </a:rPr>
                      <m:t>=≫</m:t>
                    </m:r>
                    <m:r>
                      <m:rPr>
                        <m:sty m:val="p"/>
                      </m:rPr>
                      <a:rPr lang="en-US" sz="1800">
                        <a:latin typeface="Cambria Math" panose="02040503050406030204" pitchFamily="18" charset="0"/>
                      </a:rPr>
                      <m:t>d</m:t>
                    </m:r>
                    <m:r>
                      <a:rPr lang="en-US" sz="1800">
                        <a:latin typeface="Cambria Math" panose="02040503050406030204" pitchFamily="18" charset="0"/>
                      </a:rPr>
                      <m:t>4</m:t>
                    </m:r>
                    <m:r>
                      <a:rPr lang="en-US" sz="1800" i="1">
                        <a:latin typeface="Cambria Math" panose="02040503050406030204" pitchFamily="18" charset="0"/>
                      </a:rPr>
                      <m:t>=</m:t>
                    </m:r>
                    <m:r>
                      <a:rPr lang="en-US" sz="1800" i="1">
                        <a:latin typeface="Cambria Math" panose="02040503050406030204" pitchFamily="18" charset="0"/>
                      </a:rPr>
                      <m:t>8</m:t>
                    </m:r>
                    <m:r>
                      <a:rPr lang="en-US" sz="1800" i="1">
                        <a:latin typeface="Cambria Math" panose="02040503050406030204" pitchFamily="18" charset="0"/>
                      </a:rPr>
                      <m:t>.</m:t>
                    </m:r>
                    <m:r>
                      <a:rPr lang="en-US" sz="1800" i="1">
                        <a:latin typeface="Cambria Math" panose="02040503050406030204" pitchFamily="18" charset="0"/>
                      </a:rPr>
                      <m:t>6</m:t>
                    </m:r>
                    <m:r>
                      <a:rPr lang="en-US" sz="1800" i="1">
                        <a:latin typeface="Cambria Math" panose="02040503050406030204" pitchFamily="18" charset="0"/>
                      </a:rPr>
                      <m:t> </m:t>
                    </m:r>
                    <m:r>
                      <a:rPr lang="en-US" sz="1800" i="1">
                        <a:latin typeface="Cambria Math" panose="02040503050406030204" pitchFamily="18" charset="0"/>
                      </a:rPr>
                      <m:t>𝑐𝑚</m:t>
                    </m:r>
                  </m:oMath>
                </a14:m>
                <a:endParaRPr lang="en-US" sz="1800" dirty="0"/>
              </a:p>
              <a:p>
                <a:r>
                  <a:rPr lang="en-US" sz="1800" dirty="0"/>
                  <a:t>Assume rotational speed in gear 3 is 300 rpm </a:t>
                </a:r>
              </a:p>
              <a:p>
                <a14:m>
                  <m:oMath xmlns:m="http://schemas.openxmlformats.org/officeDocument/2006/math">
                    <m:f>
                      <m:fPr>
                        <m:ctrlPr>
                          <a:rPr lang="en-US" sz="1800" i="1">
                            <a:latin typeface="Cambria Math" panose="02040503050406030204" pitchFamily="18" charset="0"/>
                          </a:rPr>
                        </m:ctrlPr>
                      </m:fPr>
                      <m:num>
                        <m:r>
                          <m:rPr>
                            <m:sty m:val="p"/>
                          </m:rPr>
                          <a:rPr lang="en-US" sz="1800">
                            <a:latin typeface="Cambria Math" panose="02040503050406030204" pitchFamily="18" charset="0"/>
                          </a:rPr>
                          <m:t>n</m:t>
                        </m:r>
                        <m:r>
                          <a:rPr lang="en-US" sz="1800">
                            <a:latin typeface="Cambria Math" panose="02040503050406030204" pitchFamily="18" charset="0"/>
                          </a:rPr>
                          <m:t>3</m:t>
                        </m:r>
                      </m:num>
                      <m:den>
                        <m:r>
                          <m:rPr>
                            <m:sty m:val="p"/>
                          </m:rPr>
                          <a:rPr lang="en-US" sz="1800">
                            <a:latin typeface="Cambria Math" panose="02040503050406030204" pitchFamily="18" charset="0"/>
                          </a:rPr>
                          <m:t>n</m:t>
                        </m:r>
                        <m:r>
                          <a:rPr lang="en-US" sz="1800">
                            <a:latin typeface="Cambria Math" panose="02040503050406030204" pitchFamily="18" charset="0"/>
                          </a:rPr>
                          <m:t>4</m:t>
                        </m:r>
                      </m:den>
                    </m:f>
                    <m:r>
                      <a:rPr lang="en-US" sz="1800" i="1">
                        <a:latin typeface="Cambria Math" panose="02040503050406030204" pitchFamily="18" charset="0"/>
                      </a:rPr>
                      <m:t>=</m:t>
                    </m:r>
                    <m:f>
                      <m:fPr>
                        <m:ctrlPr>
                          <a:rPr lang="en-US" sz="1800" i="1">
                            <a:latin typeface="Cambria Math" panose="02040503050406030204" pitchFamily="18" charset="0"/>
                          </a:rPr>
                        </m:ctrlPr>
                      </m:fPr>
                      <m:num>
                        <m:r>
                          <m:rPr>
                            <m:sty m:val="p"/>
                          </m:rPr>
                          <a:rPr lang="en-US" sz="1800">
                            <a:latin typeface="Cambria Math" panose="02040503050406030204" pitchFamily="18" charset="0"/>
                          </a:rPr>
                          <m:t>d</m:t>
                        </m:r>
                        <m:r>
                          <a:rPr lang="en-US" sz="1800">
                            <a:latin typeface="Cambria Math" panose="02040503050406030204" pitchFamily="18" charset="0"/>
                          </a:rPr>
                          <m:t>4</m:t>
                        </m:r>
                      </m:num>
                      <m:den>
                        <m:r>
                          <m:rPr>
                            <m:sty m:val="p"/>
                          </m:rPr>
                          <a:rPr lang="en-US" sz="1800">
                            <a:latin typeface="Cambria Math" panose="02040503050406030204" pitchFamily="18" charset="0"/>
                          </a:rPr>
                          <m:t>d</m:t>
                        </m:r>
                        <m:r>
                          <a:rPr lang="en-US" sz="1800">
                            <a:latin typeface="Cambria Math" panose="02040503050406030204" pitchFamily="18" charset="0"/>
                          </a:rPr>
                          <m:t>3</m:t>
                        </m:r>
                      </m:den>
                    </m:f>
                    <m:r>
                      <a:rPr lang="en-US" sz="1800" i="1">
                        <a:latin typeface="Cambria Math" panose="02040503050406030204" pitchFamily="18" charset="0"/>
                      </a:rPr>
                      <m:t>=≫</m:t>
                    </m:r>
                    <m:r>
                      <m:rPr>
                        <m:sty m:val="p"/>
                      </m:rPr>
                      <a:rPr lang="en-US" sz="1800">
                        <a:latin typeface="Cambria Math" panose="02040503050406030204" pitchFamily="18" charset="0"/>
                      </a:rPr>
                      <m:t>d</m:t>
                    </m:r>
                    <m:r>
                      <a:rPr lang="en-US" sz="1800">
                        <a:latin typeface="Cambria Math" panose="02040503050406030204" pitchFamily="18" charset="0"/>
                      </a:rPr>
                      <m:t>3</m:t>
                    </m:r>
                    <m:r>
                      <a:rPr lang="en-US" sz="1800" i="1">
                        <a:latin typeface="Cambria Math" panose="02040503050406030204" pitchFamily="18" charset="0"/>
                      </a:rPr>
                      <m:t>=</m:t>
                    </m:r>
                    <m:r>
                      <a:rPr lang="en-US" sz="1800" i="1">
                        <a:latin typeface="Cambria Math" panose="02040503050406030204" pitchFamily="18" charset="0"/>
                      </a:rPr>
                      <m:t>11</m:t>
                    </m:r>
                    <m:r>
                      <a:rPr lang="en-US" sz="1800" i="1">
                        <a:latin typeface="Cambria Math" panose="02040503050406030204" pitchFamily="18" charset="0"/>
                      </a:rPr>
                      <m:t>.</m:t>
                    </m:r>
                    <m:r>
                      <a:rPr lang="en-US" sz="1800" i="1">
                        <a:latin typeface="Cambria Math" panose="02040503050406030204" pitchFamily="18" charset="0"/>
                      </a:rPr>
                      <m:t>5</m:t>
                    </m:r>
                    <m:r>
                      <a:rPr lang="en-US" sz="1800" i="1">
                        <a:latin typeface="Cambria Math" panose="02040503050406030204" pitchFamily="18" charset="0"/>
                      </a:rPr>
                      <m:t> </m:t>
                    </m:r>
                    <m:r>
                      <a:rPr lang="en-US" sz="1800" i="1">
                        <a:latin typeface="Cambria Math" panose="02040503050406030204" pitchFamily="18" charset="0"/>
                      </a:rPr>
                      <m:t>𝑐</m:t>
                    </m:r>
                  </m:oMath>
                </a14:m>
                <a:r>
                  <a:rPr lang="en-US" sz="1800" dirty="0" smtClean="0"/>
                  <a:t>m</a:t>
                </a:r>
                <a:endParaRPr lang="en-US" sz="1800" dirty="0"/>
              </a:p>
              <a:p>
                <a:r>
                  <a:rPr lang="en-US" sz="1800" dirty="0"/>
                  <a:t>Assume rotational speed in gear 2 is 200 rpm d2</a:t>
                </a:r>
              </a:p>
              <a:p>
                <a14:m>
                  <m:oMath xmlns:m="http://schemas.openxmlformats.org/officeDocument/2006/math">
                    <m:f>
                      <m:fPr>
                        <m:ctrlPr>
                          <a:rPr lang="en-US" sz="1800" i="1">
                            <a:latin typeface="Cambria Math" panose="02040503050406030204" pitchFamily="18" charset="0"/>
                          </a:rPr>
                        </m:ctrlPr>
                      </m:fPr>
                      <m:num>
                        <m:r>
                          <m:rPr>
                            <m:sty m:val="p"/>
                          </m:rPr>
                          <a:rPr lang="en-US" sz="1800">
                            <a:latin typeface="Cambria Math" panose="02040503050406030204" pitchFamily="18" charset="0"/>
                          </a:rPr>
                          <m:t>n</m:t>
                        </m:r>
                        <m:r>
                          <a:rPr lang="en-US" sz="1800">
                            <a:latin typeface="Cambria Math" panose="02040503050406030204" pitchFamily="18" charset="0"/>
                          </a:rPr>
                          <m:t>2</m:t>
                        </m:r>
                      </m:num>
                      <m:den>
                        <m:r>
                          <m:rPr>
                            <m:sty m:val="p"/>
                          </m:rPr>
                          <a:rPr lang="en-US" sz="1800">
                            <a:latin typeface="Cambria Math" panose="02040503050406030204" pitchFamily="18" charset="0"/>
                          </a:rPr>
                          <m:t>n</m:t>
                        </m:r>
                        <m:r>
                          <a:rPr lang="en-US" sz="1800">
                            <a:latin typeface="Cambria Math" panose="02040503050406030204" pitchFamily="18" charset="0"/>
                          </a:rPr>
                          <m:t>3</m:t>
                        </m:r>
                      </m:den>
                    </m:f>
                    <m:r>
                      <a:rPr lang="en-US" sz="1800" i="1">
                        <a:latin typeface="Cambria Math" panose="02040503050406030204" pitchFamily="18" charset="0"/>
                      </a:rPr>
                      <m:t>=</m:t>
                    </m:r>
                    <m:f>
                      <m:fPr>
                        <m:ctrlPr>
                          <a:rPr lang="en-US" sz="1800" i="1">
                            <a:latin typeface="Cambria Math" panose="02040503050406030204" pitchFamily="18" charset="0"/>
                          </a:rPr>
                        </m:ctrlPr>
                      </m:fPr>
                      <m:num>
                        <m:r>
                          <m:rPr>
                            <m:sty m:val="p"/>
                          </m:rPr>
                          <a:rPr lang="en-US" sz="1800">
                            <a:latin typeface="Cambria Math" panose="02040503050406030204" pitchFamily="18" charset="0"/>
                          </a:rPr>
                          <m:t>d</m:t>
                        </m:r>
                        <m:r>
                          <a:rPr lang="en-US" sz="1800">
                            <a:latin typeface="Cambria Math" panose="02040503050406030204" pitchFamily="18" charset="0"/>
                          </a:rPr>
                          <m:t>3</m:t>
                        </m:r>
                      </m:num>
                      <m:den>
                        <m:r>
                          <m:rPr>
                            <m:sty m:val="p"/>
                          </m:rPr>
                          <a:rPr lang="en-US" sz="1800">
                            <a:latin typeface="Cambria Math" panose="02040503050406030204" pitchFamily="18" charset="0"/>
                          </a:rPr>
                          <m:t>d</m:t>
                        </m:r>
                        <m:r>
                          <a:rPr lang="en-US" sz="1800">
                            <a:latin typeface="Cambria Math" panose="02040503050406030204" pitchFamily="18" charset="0"/>
                          </a:rPr>
                          <m:t>2</m:t>
                        </m:r>
                      </m:den>
                    </m:f>
                    <m:r>
                      <a:rPr lang="en-US" sz="1800" i="1">
                        <a:latin typeface="Cambria Math" panose="02040503050406030204" pitchFamily="18" charset="0"/>
                      </a:rPr>
                      <m:t>=≫</m:t>
                    </m:r>
                    <m:r>
                      <a:rPr lang="en-US" sz="1800">
                        <a:latin typeface="Cambria Math" panose="02040503050406030204" pitchFamily="18" charset="0"/>
                      </a:rPr>
                      <m:t> </m:t>
                    </m:r>
                  </m:oMath>
                </a14:m>
                <a:r>
                  <a:rPr lang="en-US" sz="1800" dirty="0"/>
                  <a:t>d2 =17.25 cm</a:t>
                </a:r>
              </a:p>
              <a:p>
                <a:r>
                  <a:rPr lang="en-US" sz="1800" dirty="0"/>
                  <a:t>The rotational speed in gear 1 is calculate from pulley </a:t>
                </a:r>
              </a:p>
              <a:p>
                <a:r>
                  <a:rPr lang="en-US" sz="1800" dirty="0"/>
                  <a:t>When the </a:t>
                </a:r>
                <a:r>
                  <a:rPr lang="en-US" sz="1800" dirty="0" smtClean="0"/>
                  <a:t>Wpulley2 </a:t>
                </a:r>
                <a:r>
                  <a:rPr lang="en-US" sz="1800" dirty="0"/>
                  <a:t>= </a:t>
                </a:r>
                <a:r>
                  <a:rPr lang="en-US" sz="1800" dirty="0" smtClean="0"/>
                  <a:t>w gear1 </a:t>
                </a:r>
                <a:r>
                  <a:rPr lang="en-US" sz="1800" dirty="0"/>
                  <a:t>is equal 190.89  </a:t>
                </a:r>
              </a:p>
              <a:p>
                <a14:m>
                  <m:oMath xmlns:m="http://schemas.openxmlformats.org/officeDocument/2006/math">
                    <m:f>
                      <m:fPr>
                        <m:ctrlPr>
                          <a:rPr lang="en-US" sz="1800" i="1">
                            <a:latin typeface="Cambria Math" panose="02040503050406030204" pitchFamily="18" charset="0"/>
                          </a:rPr>
                        </m:ctrlPr>
                      </m:fPr>
                      <m:num>
                        <m:r>
                          <m:rPr>
                            <m:sty m:val="p"/>
                          </m:rPr>
                          <a:rPr lang="en-US" sz="1800">
                            <a:latin typeface="Cambria Math" panose="02040503050406030204" pitchFamily="18" charset="0"/>
                          </a:rPr>
                          <m:t>n</m:t>
                        </m:r>
                        <m:r>
                          <a:rPr lang="en-US" sz="1800">
                            <a:latin typeface="Cambria Math" panose="02040503050406030204" pitchFamily="18" charset="0"/>
                          </a:rPr>
                          <m:t>1</m:t>
                        </m:r>
                      </m:num>
                      <m:den>
                        <m:r>
                          <m:rPr>
                            <m:sty m:val="p"/>
                          </m:rPr>
                          <a:rPr lang="en-US" sz="1800">
                            <a:latin typeface="Cambria Math" panose="02040503050406030204" pitchFamily="18" charset="0"/>
                          </a:rPr>
                          <m:t>n</m:t>
                        </m:r>
                        <m:r>
                          <a:rPr lang="en-US" sz="1800">
                            <a:latin typeface="Cambria Math" panose="02040503050406030204" pitchFamily="18" charset="0"/>
                          </a:rPr>
                          <m:t>2</m:t>
                        </m:r>
                      </m:den>
                    </m:f>
                    <m:r>
                      <a:rPr lang="en-US" sz="1800" i="1">
                        <a:latin typeface="Cambria Math" panose="02040503050406030204" pitchFamily="18" charset="0"/>
                      </a:rPr>
                      <m:t>=</m:t>
                    </m:r>
                    <m:f>
                      <m:fPr>
                        <m:ctrlPr>
                          <a:rPr lang="en-US" sz="1800" i="1">
                            <a:latin typeface="Cambria Math" panose="02040503050406030204" pitchFamily="18" charset="0"/>
                          </a:rPr>
                        </m:ctrlPr>
                      </m:fPr>
                      <m:num>
                        <m:r>
                          <m:rPr>
                            <m:sty m:val="p"/>
                          </m:rPr>
                          <a:rPr lang="en-US" sz="1800">
                            <a:latin typeface="Cambria Math" panose="02040503050406030204" pitchFamily="18" charset="0"/>
                          </a:rPr>
                          <m:t>d</m:t>
                        </m:r>
                        <m:r>
                          <a:rPr lang="en-US" sz="1800">
                            <a:latin typeface="Cambria Math" panose="02040503050406030204" pitchFamily="18" charset="0"/>
                          </a:rPr>
                          <m:t>2</m:t>
                        </m:r>
                      </m:num>
                      <m:den>
                        <m:r>
                          <m:rPr>
                            <m:sty m:val="p"/>
                          </m:rPr>
                          <a:rPr lang="en-US" sz="1800">
                            <a:latin typeface="Cambria Math" panose="02040503050406030204" pitchFamily="18" charset="0"/>
                          </a:rPr>
                          <m:t>d</m:t>
                        </m:r>
                        <m:r>
                          <a:rPr lang="en-US" sz="1800">
                            <a:latin typeface="Cambria Math" panose="02040503050406030204" pitchFamily="18" charset="0"/>
                          </a:rPr>
                          <m:t>1</m:t>
                        </m:r>
                      </m:den>
                    </m:f>
                    <m:r>
                      <a:rPr lang="en-US" sz="1800" b="0" i="1" smtClean="0">
                        <a:latin typeface="Cambria Math"/>
                      </a:rPr>
                      <m:t>=</m:t>
                    </m:r>
                    <m:r>
                      <a:rPr lang="en-US" sz="1800" i="1">
                        <a:latin typeface="Cambria Math" panose="02040503050406030204" pitchFamily="18" charset="0"/>
                      </a:rPr>
                      <m:t>≫</m:t>
                    </m:r>
                    <m:r>
                      <m:rPr>
                        <m:sty m:val="p"/>
                      </m:rPr>
                      <a:rPr lang="en-US" sz="1800">
                        <a:latin typeface="Cambria Math" panose="02040503050406030204" pitchFamily="18" charset="0"/>
                      </a:rPr>
                      <m:t>d</m:t>
                    </m:r>
                    <m:r>
                      <a:rPr lang="en-US" sz="1800">
                        <a:latin typeface="Cambria Math" panose="02040503050406030204" pitchFamily="18" charset="0"/>
                      </a:rPr>
                      <m:t>1</m:t>
                    </m:r>
                    <m:r>
                      <a:rPr lang="en-US" sz="1800">
                        <a:latin typeface="Cambria Math" panose="02040503050406030204" pitchFamily="18" charset="0"/>
                      </a:rPr>
                      <m:t> </m:t>
                    </m:r>
                  </m:oMath>
                </a14:m>
                <a:r>
                  <a:rPr lang="en-US" sz="1800" dirty="0"/>
                  <a:t>  =19.157 </a:t>
                </a:r>
                <a:r>
                  <a:rPr lang="en-US" sz="1800" dirty="0" smtClean="0"/>
                  <a:t>cm</a:t>
                </a:r>
                <a:endParaRPr lang="en-US"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2369713"/>
                <a:ext cx="10515600" cy="4189387"/>
              </a:xfrm>
              <a:blipFill rotWithShape="0">
                <a:blip r:embed="rId2"/>
                <a:stretch>
                  <a:fillRect l="-174" t="-873" b="-4949"/>
                </a:stretch>
              </a:blipFill>
            </p:spPr>
            <p:txBody>
              <a:bodyPr/>
              <a:lstStyle/>
              <a:p>
                <a:r>
                  <a:rPr lang="en-US">
                    <a:noFill/>
                  </a:rPr>
                  <a:t> </a:t>
                </a:r>
              </a:p>
            </p:txBody>
          </p:sp>
        </mc:Fallback>
      </mc:AlternateContent>
    </p:spTree>
    <p:extLst>
      <p:ext uri="{BB962C8B-B14F-4D97-AF65-F5344CB8AC3E}">
        <p14:creationId xmlns:p14="http://schemas.microsoft.com/office/powerpoint/2010/main" val="207019979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5" y="841643"/>
            <a:ext cx="8761412" cy="1122481"/>
          </a:xfrm>
        </p:spPr>
        <p:txBody>
          <a:bodyPr>
            <a:normAutofit/>
          </a:bodyPr>
          <a:lstStyle/>
          <a:p>
            <a:pPr algn="ctr"/>
            <a:r>
              <a:rPr lang="en-US" dirty="0" smtClean="0"/>
              <a:t>Force analysis of gear box</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sz="1800" dirty="0" smtClean="0"/>
                  <a:t>To find the force in gear 4</a:t>
                </a:r>
              </a:p>
              <a:p>
                <a:r>
                  <a:rPr lang="en-US" sz="1800" dirty="0" smtClean="0"/>
                  <a:t> </a:t>
                </a:r>
                <a:r>
                  <a:rPr lang="en-US" sz="1800" dirty="0"/>
                  <a:t>Power =2 H, power= 2*746 = 1.49kw</a:t>
                </a:r>
              </a:p>
              <a:p>
                <a:r>
                  <a:rPr lang="en-US" sz="1800" dirty="0"/>
                  <a:t>Wt54 =</a:t>
                </a:r>
                <a14:m>
                  <m:oMath xmlns:m="http://schemas.openxmlformats.org/officeDocument/2006/math">
                    <m:f>
                      <m:fPr>
                        <m:ctrlPr>
                          <a:rPr lang="en-US" sz="1800" i="1">
                            <a:latin typeface="Cambria Math" panose="02040503050406030204" pitchFamily="18" charset="0"/>
                          </a:rPr>
                        </m:ctrlPr>
                      </m:fPr>
                      <m:num>
                        <m:r>
                          <a:rPr lang="en-US" sz="1800" i="1">
                            <a:latin typeface="Cambria Math" panose="02040503050406030204" pitchFamily="18" charset="0"/>
                          </a:rPr>
                          <m:t>60000</m:t>
                        </m:r>
                        <m:r>
                          <a:rPr lang="en-US" sz="1800" i="1">
                            <a:latin typeface="Cambria Math" panose="02040503050406030204" pitchFamily="18" charset="0"/>
                          </a:rPr>
                          <m:t>∗</m:t>
                        </m:r>
                        <m:r>
                          <a:rPr lang="en-US" sz="1800" i="1">
                            <a:latin typeface="Cambria Math" panose="02040503050406030204" pitchFamily="18" charset="0"/>
                          </a:rPr>
                          <m:t>1</m:t>
                        </m:r>
                        <m:r>
                          <a:rPr lang="en-US" sz="1800" i="1">
                            <a:latin typeface="Cambria Math" panose="02040503050406030204" pitchFamily="18" charset="0"/>
                          </a:rPr>
                          <m:t>.</m:t>
                        </m:r>
                        <m:r>
                          <a:rPr lang="en-US" sz="1800" i="1">
                            <a:latin typeface="Cambria Math" panose="02040503050406030204" pitchFamily="18" charset="0"/>
                          </a:rPr>
                          <m:t>49</m:t>
                        </m:r>
                        <m:r>
                          <a:rPr lang="en-US" sz="1800" i="1">
                            <a:latin typeface="Cambria Math" panose="02040503050406030204" pitchFamily="18" charset="0"/>
                          </a:rPr>
                          <m:t>∗</m:t>
                        </m:r>
                        <m:r>
                          <a:rPr lang="en-US" sz="1800" i="1">
                            <a:latin typeface="Cambria Math" panose="02040503050406030204" pitchFamily="18" charset="0"/>
                          </a:rPr>
                          <m:t>10</m:t>
                        </m:r>
                        <m:r>
                          <a:rPr lang="en-US" sz="1800" i="1">
                            <a:latin typeface="Cambria Math" panose="02040503050406030204" pitchFamily="18" charset="0"/>
                          </a:rPr>
                          <m:t>^</m:t>
                        </m:r>
                        <m:r>
                          <a:rPr lang="en-US" sz="1800" i="1">
                            <a:latin typeface="Cambria Math" panose="02040503050406030204" pitchFamily="18" charset="0"/>
                          </a:rPr>
                          <m:t>3</m:t>
                        </m:r>
                      </m:num>
                      <m:den>
                        <m:r>
                          <a:rPr lang="en-US" sz="1800" i="1">
                            <a:latin typeface="Cambria Math" panose="02040503050406030204" pitchFamily="18" charset="0"/>
                          </a:rPr>
                          <m:t>𝜋</m:t>
                        </m:r>
                        <m:r>
                          <a:rPr lang="en-US" sz="1800" i="1">
                            <a:latin typeface="Cambria Math" panose="02040503050406030204" pitchFamily="18" charset="0"/>
                          </a:rPr>
                          <m:t>∗</m:t>
                        </m:r>
                        <m:r>
                          <a:rPr lang="en-US" sz="1800" i="1">
                            <a:latin typeface="Cambria Math" panose="02040503050406030204" pitchFamily="18" charset="0"/>
                          </a:rPr>
                          <m:t>50</m:t>
                        </m:r>
                        <m:r>
                          <a:rPr lang="en-US" sz="1800" i="1">
                            <a:latin typeface="Cambria Math" panose="02040503050406030204" pitchFamily="18" charset="0"/>
                          </a:rPr>
                          <m:t>∗</m:t>
                        </m:r>
                        <m:r>
                          <a:rPr lang="en-US" sz="1800" i="1">
                            <a:latin typeface="Cambria Math" panose="02040503050406030204" pitchFamily="18" charset="0"/>
                          </a:rPr>
                          <m:t>690</m:t>
                        </m:r>
                      </m:den>
                    </m:f>
                    <m:r>
                      <a:rPr lang="en-US" sz="1800" i="1">
                        <a:latin typeface="Cambria Math" panose="02040503050406030204" pitchFamily="18" charset="0"/>
                      </a:rPr>
                      <m:t>=</m:t>
                    </m:r>
                    <m:r>
                      <a:rPr lang="en-US" sz="1800" i="1">
                        <a:latin typeface="Cambria Math" panose="02040503050406030204" pitchFamily="18" charset="0"/>
                      </a:rPr>
                      <m:t>825</m:t>
                    </m:r>
                    <m:r>
                      <a:rPr lang="en-US" sz="1800" i="1">
                        <a:latin typeface="Cambria Math" panose="02040503050406030204" pitchFamily="18" charset="0"/>
                      </a:rPr>
                      <m:t>.</m:t>
                    </m:r>
                    <m:r>
                      <a:rPr lang="en-US" sz="1800" i="1">
                        <a:latin typeface="Cambria Math" panose="02040503050406030204" pitchFamily="18" charset="0"/>
                      </a:rPr>
                      <m:t>25</m:t>
                    </m:r>
                    <m:r>
                      <a:rPr lang="en-US" sz="1800" i="1">
                        <a:latin typeface="Cambria Math" panose="02040503050406030204" pitchFamily="18" charset="0"/>
                      </a:rPr>
                      <m:t>𝑁</m:t>
                    </m:r>
                  </m:oMath>
                </a14:m>
                <a:endParaRPr lang="en-US" sz="1800" dirty="0"/>
              </a:p>
              <a:p>
                <a:r>
                  <a:rPr lang="en-US" sz="1800" dirty="0"/>
                  <a:t>Wt54=F54*</a:t>
                </a:r>
                <a14:m>
                  <m:oMath xmlns:m="http://schemas.openxmlformats.org/officeDocument/2006/math">
                    <m:func>
                      <m:funcPr>
                        <m:ctrlPr>
                          <a:rPr lang="en-US" sz="1800" i="1">
                            <a:latin typeface="Cambria Math" panose="02040503050406030204" pitchFamily="18" charset="0"/>
                          </a:rPr>
                        </m:ctrlPr>
                      </m:funcPr>
                      <m:fName>
                        <m:r>
                          <m:rPr>
                            <m:sty m:val="p"/>
                          </m:rPr>
                          <a:rPr lang="en-US" sz="1800">
                            <a:latin typeface="Cambria Math" panose="02040503050406030204" pitchFamily="18" charset="0"/>
                          </a:rPr>
                          <m:t>cos</m:t>
                        </m:r>
                      </m:fName>
                      <m:e>
                        <m:r>
                          <a:rPr lang="en-US" sz="1800" i="1">
                            <a:latin typeface="Cambria Math" panose="02040503050406030204" pitchFamily="18" charset="0"/>
                          </a:rPr>
                          <m:t>20</m:t>
                        </m:r>
                      </m:e>
                    </m:func>
                    <m:r>
                      <a:rPr lang="en-US" sz="1800" i="1">
                        <a:latin typeface="Cambria Math" panose="02040503050406030204" pitchFamily="18" charset="0"/>
                      </a:rPr>
                      <m:t>≫</m:t>
                    </m:r>
                  </m:oMath>
                </a14:m>
                <a:r>
                  <a:rPr lang="en-US" sz="1800" dirty="0"/>
                  <a:t> F54 =</a:t>
                </a:r>
                <a14:m>
                  <m:oMath xmlns:m="http://schemas.openxmlformats.org/officeDocument/2006/math">
                    <m:f>
                      <m:fPr>
                        <m:ctrlPr>
                          <a:rPr lang="en-US" sz="1800" i="1">
                            <a:latin typeface="Cambria Math" panose="02040503050406030204" pitchFamily="18" charset="0"/>
                          </a:rPr>
                        </m:ctrlPr>
                      </m:fPr>
                      <m:num>
                        <m:r>
                          <a:rPr lang="en-US" sz="1800" i="1">
                            <a:latin typeface="Cambria Math" panose="02040503050406030204" pitchFamily="18" charset="0"/>
                          </a:rPr>
                          <m:t>825</m:t>
                        </m:r>
                        <m:r>
                          <a:rPr lang="en-US" sz="1800" i="1">
                            <a:latin typeface="Cambria Math" panose="02040503050406030204" pitchFamily="18" charset="0"/>
                          </a:rPr>
                          <m:t>.</m:t>
                        </m:r>
                        <m:r>
                          <a:rPr lang="en-US" sz="1800" i="1">
                            <a:latin typeface="Cambria Math" panose="02040503050406030204" pitchFamily="18" charset="0"/>
                          </a:rPr>
                          <m:t>25</m:t>
                        </m:r>
                      </m:num>
                      <m:den>
                        <m:func>
                          <m:funcPr>
                            <m:ctrlPr>
                              <a:rPr lang="en-US" sz="1800" i="1">
                                <a:latin typeface="Cambria Math" panose="02040503050406030204" pitchFamily="18" charset="0"/>
                              </a:rPr>
                            </m:ctrlPr>
                          </m:funcPr>
                          <m:fName>
                            <m:r>
                              <m:rPr>
                                <m:sty m:val="p"/>
                              </m:rPr>
                              <a:rPr lang="en-US" sz="1800">
                                <a:latin typeface="Cambria Math" panose="02040503050406030204" pitchFamily="18" charset="0"/>
                              </a:rPr>
                              <m:t>cos</m:t>
                            </m:r>
                          </m:fName>
                          <m:e>
                            <m:r>
                              <a:rPr lang="en-US" sz="1800" i="1">
                                <a:latin typeface="Cambria Math" panose="02040503050406030204" pitchFamily="18" charset="0"/>
                              </a:rPr>
                              <m:t>20</m:t>
                            </m:r>
                          </m:e>
                        </m:func>
                      </m:den>
                    </m:f>
                    <m:r>
                      <a:rPr lang="en-US" sz="1800" i="1">
                        <a:latin typeface="Cambria Math" panose="02040503050406030204" pitchFamily="18" charset="0"/>
                      </a:rPr>
                      <m:t>=</m:t>
                    </m:r>
                    <m:r>
                      <a:rPr lang="en-US" sz="1800" i="1">
                        <a:latin typeface="Cambria Math" panose="02040503050406030204" pitchFamily="18" charset="0"/>
                      </a:rPr>
                      <m:t>878</m:t>
                    </m:r>
                    <m:r>
                      <a:rPr lang="en-US" sz="1800" i="1">
                        <a:latin typeface="Cambria Math" panose="02040503050406030204" pitchFamily="18" charset="0"/>
                      </a:rPr>
                      <m:t>.</m:t>
                    </m:r>
                    <m:r>
                      <a:rPr lang="en-US" sz="1800" i="1">
                        <a:latin typeface="Cambria Math" panose="02040503050406030204" pitchFamily="18" charset="0"/>
                      </a:rPr>
                      <m:t>212</m:t>
                    </m:r>
                    <m:r>
                      <a:rPr lang="en-US" sz="1800" i="1">
                        <a:latin typeface="Cambria Math" panose="02040503050406030204" pitchFamily="18" charset="0"/>
                      </a:rPr>
                      <m:t>𝑁</m:t>
                    </m:r>
                  </m:oMath>
                </a14:m>
                <a:endParaRPr lang="en-US" sz="1800" dirty="0"/>
              </a:p>
              <a:p>
                <a:r>
                  <a:rPr lang="en-US" sz="1800" dirty="0"/>
                  <a:t>Wt34 =</a:t>
                </a:r>
                <a14:m>
                  <m:oMath xmlns:m="http://schemas.openxmlformats.org/officeDocument/2006/math">
                    <m:f>
                      <m:fPr>
                        <m:ctrlPr>
                          <a:rPr lang="en-US" sz="1800" i="1">
                            <a:latin typeface="Cambria Math" panose="02040503050406030204" pitchFamily="18" charset="0"/>
                          </a:rPr>
                        </m:ctrlPr>
                      </m:fPr>
                      <m:num>
                        <m:r>
                          <a:rPr lang="en-US" sz="1800" i="1">
                            <a:latin typeface="Cambria Math" panose="02040503050406030204" pitchFamily="18" charset="0"/>
                          </a:rPr>
                          <m:t>60000</m:t>
                        </m:r>
                        <m:r>
                          <a:rPr lang="en-US" sz="1800" i="1">
                            <a:latin typeface="Cambria Math" panose="02040503050406030204" pitchFamily="18" charset="0"/>
                          </a:rPr>
                          <m:t>∗</m:t>
                        </m:r>
                        <m:r>
                          <a:rPr lang="en-US" sz="1800" i="1">
                            <a:latin typeface="Cambria Math" panose="02040503050406030204" pitchFamily="18" charset="0"/>
                          </a:rPr>
                          <m:t>1</m:t>
                        </m:r>
                        <m:r>
                          <a:rPr lang="en-US" sz="1800" i="1">
                            <a:latin typeface="Cambria Math" panose="02040503050406030204" pitchFamily="18" charset="0"/>
                          </a:rPr>
                          <m:t>.</m:t>
                        </m:r>
                        <m:r>
                          <a:rPr lang="en-US" sz="1800" i="1">
                            <a:latin typeface="Cambria Math" panose="02040503050406030204" pitchFamily="18" charset="0"/>
                          </a:rPr>
                          <m:t>49</m:t>
                        </m:r>
                        <m:r>
                          <a:rPr lang="en-US" sz="1800" i="1">
                            <a:latin typeface="Cambria Math" panose="02040503050406030204" pitchFamily="18" charset="0"/>
                          </a:rPr>
                          <m:t>∗</m:t>
                        </m:r>
                        <m:r>
                          <a:rPr lang="en-US" sz="1800" i="1">
                            <a:latin typeface="Cambria Math" panose="02040503050406030204" pitchFamily="18" charset="0"/>
                          </a:rPr>
                          <m:t>10</m:t>
                        </m:r>
                        <m:r>
                          <a:rPr lang="en-US" sz="1800" i="1">
                            <a:latin typeface="Cambria Math" panose="02040503050406030204" pitchFamily="18" charset="0"/>
                          </a:rPr>
                          <m:t>^</m:t>
                        </m:r>
                        <m:r>
                          <a:rPr lang="en-US" sz="1800" i="1">
                            <a:latin typeface="Cambria Math" panose="02040503050406030204" pitchFamily="18" charset="0"/>
                          </a:rPr>
                          <m:t>3</m:t>
                        </m:r>
                      </m:num>
                      <m:den>
                        <m:r>
                          <a:rPr lang="en-US" sz="1800" i="1">
                            <a:latin typeface="Cambria Math" panose="02040503050406030204" pitchFamily="18" charset="0"/>
                          </a:rPr>
                          <m:t>𝜋</m:t>
                        </m:r>
                        <m:r>
                          <a:rPr lang="en-US" sz="1800" i="1">
                            <a:latin typeface="Cambria Math" panose="02040503050406030204" pitchFamily="18" charset="0"/>
                          </a:rPr>
                          <m:t>∗</m:t>
                        </m:r>
                        <m:r>
                          <a:rPr lang="en-US" sz="1800" i="1">
                            <a:latin typeface="Cambria Math" panose="02040503050406030204" pitchFamily="18" charset="0"/>
                          </a:rPr>
                          <m:t>115</m:t>
                        </m:r>
                        <m:r>
                          <a:rPr lang="en-US" sz="1800" i="1">
                            <a:latin typeface="Cambria Math" panose="02040503050406030204" pitchFamily="18" charset="0"/>
                          </a:rPr>
                          <m:t>∗</m:t>
                        </m:r>
                        <m:r>
                          <a:rPr lang="en-US" sz="1800" i="1">
                            <a:latin typeface="Cambria Math" panose="02040503050406030204" pitchFamily="18" charset="0"/>
                          </a:rPr>
                          <m:t>300</m:t>
                        </m:r>
                      </m:den>
                    </m:f>
                    <m:r>
                      <a:rPr lang="en-US" sz="1800" i="1">
                        <a:latin typeface="Cambria Math" panose="02040503050406030204" pitchFamily="18" charset="0"/>
                      </a:rPr>
                      <m:t>=</m:t>
                    </m:r>
                    <m:r>
                      <a:rPr lang="en-US" sz="1800" i="1">
                        <a:latin typeface="Cambria Math" panose="02040503050406030204" pitchFamily="18" charset="0"/>
                      </a:rPr>
                      <m:t>825</m:t>
                    </m:r>
                    <m:r>
                      <a:rPr lang="en-US" sz="1800" i="1">
                        <a:latin typeface="Cambria Math" panose="02040503050406030204" pitchFamily="18" charset="0"/>
                      </a:rPr>
                      <m:t>.</m:t>
                    </m:r>
                    <m:r>
                      <a:rPr lang="en-US" sz="1800" i="1">
                        <a:latin typeface="Cambria Math" panose="02040503050406030204" pitchFamily="18" charset="0"/>
                      </a:rPr>
                      <m:t>256</m:t>
                    </m:r>
                    <m:r>
                      <a:rPr lang="en-US" sz="1800" i="1">
                        <a:latin typeface="Cambria Math" panose="02040503050406030204" pitchFamily="18" charset="0"/>
                      </a:rPr>
                      <m:t>𝑁</m:t>
                    </m:r>
                  </m:oMath>
                </a14:m>
                <a:r>
                  <a:rPr lang="en-US" sz="1800" dirty="0"/>
                  <a:t>=</a:t>
                </a:r>
              </a:p>
              <a:p>
                <a:r>
                  <a:rPr lang="en-US" sz="1800" dirty="0"/>
                  <a:t>F34 =</a:t>
                </a:r>
                <a14:m>
                  <m:oMath xmlns:m="http://schemas.openxmlformats.org/officeDocument/2006/math">
                    <m:f>
                      <m:fPr>
                        <m:ctrlPr>
                          <a:rPr lang="en-US" sz="1800" i="1">
                            <a:latin typeface="Cambria Math" panose="02040503050406030204" pitchFamily="18" charset="0"/>
                          </a:rPr>
                        </m:ctrlPr>
                      </m:fPr>
                      <m:num>
                        <m:r>
                          <a:rPr lang="en-US" sz="1800" i="1">
                            <a:latin typeface="Cambria Math" panose="02040503050406030204" pitchFamily="18" charset="0"/>
                          </a:rPr>
                          <m:t>825</m:t>
                        </m:r>
                        <m:r>
                          <a:rPr lang="en-US" sz="1800" i="1">
                            <a:latin typeface="Cambria Math" panose="02040503050406030204" pitchFamily="18" charset="0"/>
                          </a:rPr>
                          <m:t>.</m:t>
                        </m:r>
                        <m:r>
                          <a:rPr lang="en-US" sz="1800" i="1">
                            <a:latin typeface="Cambria Math" panose="02040503050406030204" pitchFamily="18" charset="0"/>
                          </a:rPr>
                          <m:t>256</m:t>
                        </m:r>
                      </m:num>
                      <m:den>
                        <m:func>
                          <m:funcPr>
                            <m:ctrlPr>
                              <a:rPr lang="en-US" sz="1800" i="1">
                                <a:latin typeface="Cambria Math" panose="02040503050406030204" pitchFamily="18" charset="0"/>
                              </a:rPr>
                            </m:ctrlPr>
                          </m:funcPr>
                          <m:fName>
                            <m:r>
                              <m:rPr>
                                <m:sty m:val="p"/>
                              </m:rPr>
                              <a:rPr lang="en-US" sz="1800">
                                <a:latin typeface="Cambria Math" panose="02040503050406030204" pitchFamily="18" charset="0"/>
                              </a:rPr>
                              <m:t>cos</m:t>
                            </m:r>
                          </m:fName>
                          <m:e>
                            <m:r>
                              <a:rPr lang="en-US" sz="1800" i="1">
                                <a:latin typeface="Cambria Math" panose="02040503050406030204" pitchFamily="18" charset="0"/>
                              </a:rPr>
                              <m:t>20</m:t>
                            </m:r>
                          </m:e>
                        </m:func>
                      </m:den>
                    </m:f>
                    <m:r>
                      <a:rPr lang="en-US" sz="1800" i="1">
                        <a:latin typeface="Cambria Math" panose="02040503050406030204" pitchFamily="18" charset="0"/>
                      </a:rPr>
                      <m:t>=</m:t>
                    </m:r>
                    <m:r>
                      <a:rPr lang="en-US" sz="1800" i="1">
                        <a:latin typeface="Cambria Math" panose="02040503050406030204" pitchFamily="18" charset="0"/>
                      </a:rPr>
                      <m:t>878</m:t>
                    </m:r>
                    <m:r>
                      <a:rPr lang="en-US" sz="1800" i="1">
                        <a:latin typeface="Cambria Math" panose="02040503050406030204" pitchFamily="18" charset="0"/>
                      </a:rPr>
                      <m:t>.</m:t>
                    </m:r>
                    <m:r>
                      <a:rPr lang="en-US" sz="1800" i="1">
                        <a:latin typeface="Cambria Math" panose="02040503050406030204" pitchFamily="18" charset="0"/>
                      </a:rPr>
                      <m:t>219</m:t>
                    </m:r>
                    <m:r>
                      <a:rPr lang="en-US" sz="1800" i="1">
                        <a:latin typeface="Cambria Math" panose="02040503050406030204" pitchFamily="18" charset="0"/>
                      </a:rPr>
                      <m:t>𝑁</m:t>
                    </m:r>
                  </m:oMath>
                </a14:m>
                <a:endParaRPr lang="en-US" sz="1800" dirty="0"/>
              </a:p>
              <a:p>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406" t="-1261"/>
                </a:stretch>
              </a:blipFill>
            </p:spPr>
            <p:txBody>
              <a:bodyPr/>
              <a:lstStyle/>
              <a:p>
                <a:r>
                  <a:rPr lang="en-US">
                    <a:noFill/>
                  </a:rPr>
                  <a:t> </a:t>
                </a:r>
              </a:p>
            </p:txBody>
          </p:sp>
        </mc:Fallback>
      </mc:AlternateContent>
    </p:spTree>
    <p:extLst>
      <p:ext uri="{BB962C8B-B14F-4D97-AF65-F5344CB8AC3E}">
        <p14:creationId xmlns:p14="http://schemas.microsoft.com/office/powerpoint/2010/main" val="151471852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half" idx="1"/>
              </p:nvPr>
            </p:nvSpPr>
            <p:spPr>
              <a:xfrm>
                <a:off x="1154954" y="2603500"/>
                <a:ext cx="4825158" cy="3720027"/>
              </a:xfrm>
            </p:spPr>
            <p:txBody>
              <a:bodyPr>
                <a:normAutofit/>
              </a:bodyPr>
              <a:lstStyle/>
              <a:p>
                <a:pPr>
                  <a:lnSpc>
                    <a:spcPct val="150000"/>
                  </a:lnSpc>
                </a:pPr>
                <a:r>
                  <a:rPr lang="en-US" dirty="0"/>
                  <a:t>To find the force in gear3 </a:t>
                </a:r>
              </a:p>
              <a:p>
                <a:pPr>
                  <a:lnSpc>
                    <a:spcPct val="150000"/>
                  </a:lnSpc>
                </a:pPr>
                <a:r>
                  <a:rPr lang="en-US" dirty="0"/>
                  <a:t>Wt34 = -Wt43 =</a:t>
                </a:r>
                <a14:m>
                  <m:oMath xmlns:m="http://schemas.openxmlformats.org/officeDocument/2006/math">
                    <m:r>
                      <a:rPr lang="en-US" i="1">
                        <a:latin typeface="Cambria Math" panose="02040503050406030204" pitchFamily="18" charset="0"/>
                      </a:rPr>
                      <m:t>825</m:t>
                    </m:r>
                    <m:r>
                      <a:rPr lang="en-US" i="1">
                        <a:latin typeface="Cambria Math" panose="02040503050406030204" pitchFamily="18" charset="0"/>
                      </a:rPr>
                      <m:t>.</m:t>
                    </m:r>
                    <m:r>
                      <a:rPr lang="en-US" i="1">
                        <a:latin typeface="Cambria Math" panose="02040503050406030204" pitchFamily="18" charset="0"/>
                      </a:rPr>
                      <m:t>256</m:t>
                    </m:r>
                    <m:r>
                      <a:rPr lang="en-US" i="1">
                        <a:latin typeface="Cambria Math" panose="02040503050406030204" pitchFamily="18" charset="0"/>
                      </a:rPr>
                      <m:t>𝑁</m:t>
                    </m:r>
                  </m:oMath>
                </a14:m>
                <a:endParaRPr lang="en-US" dirty="0"/>
              </a:p>
              <a:p>
                <a:pPr>
                  <a:lnSpc>
                    <a:spcPct val="150000"/>
                  </a:lnSpc>
                </a:pPr>
                <a:r>
                  <a:rPr lang="en-US" dirty="0"/>
                  <a:t>Wt23=</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60000</m:t>
                        </m:r>
                        <m:r>
                          <a:rPr lang="en-US" i="1">
                            <a:latin typeface="Cambria Math" panose="02040503050406030204" pitchFamily="18" charset="0"/>
                          </a:rPr>
                          <m:t>∗</m:t>
                        </m:r>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49</m:t>
                        </m:r>
                        <m:r>
                          <a:rPr lang="en-US" i="1">
                            <a:latin typeface="Cambria Math" panose="02040503050406030204" pitchFamily="18" charset="0"/>
                          </a:rPr>
                          <m:t>∗</m:t>
                        </m:r>
                        <m:r>
                          <a:rPr lang="en-US" i="1">
                            <a:latin typeface="Cambria Math" panose="02040503050406030204" pitchFamily="18" charset="0"/>
                          </a:rPr>
                          <m:t>10</m:t>
                        </m:r>
                        <m:r>
                          <a:rPr lang="en-US" i="1">
                            <a:latin typeface="Cambria Math" panose="02040503050406030204" pitchFamily="18" charset="0"/>
                          </a:rPr>
                          <m:t>^</m:t>
                        </m:r>
                        <m:r>
                          <a:rPr lang="en-US" i="1">
                            <a:latin typeface="Cambria Math" panose="02040503050406030204" pitchFamily="18" charset="0"/>
                          </a:rPr>
                          <m:t>3</m:t>
                        </m:r>
                      </m:num>
                      <m:den>
                        <m:r>
                          <a:rPr lang="en-US" i="1">
                            <a:latin typeface="Cambria Math" panose="02040503050406030204" pitchFamily="18" charset="0"/>
                          </a:rPr>
                          <m:t>𝜋</m:t>
                        </m:r>
                        <m:r>
                          <a:rPr lang="en-US" i="1">
                            <a:latin typeface="Cambria Math" panose="02040503050406030204" pitchFamily="18" charset="0"/>
                          </a:rPr>
                          <m:t>∗</m:t>
                        </m:r>
                        <m:r>
                          <a:rPr lang="en-US" i="1">
                            <a:latin typeface="Cambria Math" panose="02040503050406030204" pitchFamily="18" charset="0"/>
                          </a:rPr>
                          <m:t>172</m:t>
                        </m:r>
                        <m:r>
                          <a:rPr lang="en-US" i="1">
                            <a:latin typeface="Cambria Math" panose="02040503050406030204" pitchFamily="18" charset="0"/>
                          </a:rPr>
                          <m:t>.</m:t>
                        </m:r>
                        <m:r>
                          <a:rPr lang="en-US" i="1">
                            <a:latin typeface="Cambria Math" panose="02040503050406030204" pitchFamily="18" charset="0"/>
                          </a:rPr>
                          <m:t>5</m:t>
                        </m:r>
                        <m:r>
                          <a:rPr lang="en-US" i="1">
                            <a:latin typeface="Cambria Math" panose="02040503050406030204" pitchFamily="18" charset="0"/>
                          </a:rPr>
                          <m:t>∗</m:t>
                        </m:r>
                        <m:r>
                          <a:rPr lang="en-US" i="1">
                            <a:latin typeface="Cambria Math" panose="02040503050406030204" pitchFamily="18" charset="0"/>
                          </a:rPr>
                          <m:t>200</m:t>
                        </m:r>
                      </m:den>
                    </m:f>
                  </m:oMath>
                </a14:m>
                <a:r>
                  <a:rPr lang="en-US" dirty="0"/>
                  <a:t>=825.256N</a:t>
                </a:r>
              </a:p>
              <a:p>
                <a:pPr>
                  <a:lnSpc>
                    <a:spcPct val="150000"/>
                  </a:lnSpc>
                </a:pPr>
                <a:r>
                  <a:rPr lang="en-US" dirty="0"/>
                  <a:t>To find the force in gear 2</a:t>
                </a:r>
              </a:p>
              <a:p>
                <a:pPr>
                  <a:lnSpc>
                    <a:spcPct val="150000"/>
                  </a:lnSpc>
                </a:pPr>
                <a:r>
                  <a:rPr lang="en-US" dirty="0"/>
                  <a:t>Wt32=- Wt23</a:t>
                </a:r>
              </a:p>
              <a:p>
                <a:pPr>
                  <a:lnSpc>
                    <a:spcPct val="150000"/>
                  </a:lnSpc>
                </a:pPr>
                <a:r>
                  <a:rPr lang="en-US" dirty="0"/>
                  <a:t>Wt12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60000</m:t>
                        </m:r>
                        <m:r>
                          <a:rPr lang="en-US" i="1">
                            <a:latin typeface="Cambria Math" panose="02040503050406030204" pitchFamily="18" charset="0"/>
                          </a:rPr>
                          <m:t>∗</m:t>
                        </m:r>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49</m:t>
                        </m:r>
                        <m:r>
                          <a:rPr lang="en-US" i="1">
                            <a:latin typeface="Cambria Math" panose="02040503050406030204" pitchFamily="18" charset="0"/>
                          </a:rPr>
                          <m:t>∗</m:t>
                        </m:r>
                        <m:r>
                          <a:rPr lang="en-US" i="1">
                            <a:latin typeface="Cambria Math" panose="02040503050406030204" pitchFamily="18" charset="0"/>
                          </a:rPr>
                          <m:t>10</m:t>
                        </m:r>
                        <m:r>
                          <a:rPr lang="en-US" i="1">
                            <a:latin typeface="Cambria Math" panose="02040503050406030204" pitchFamily="18" charset="0"/>
                          </a:rPr>
                          <m:t>^</m:t>
                        </m:r>
                        <m:r>
                          <a:rPr lang="en-US" i="1">
                            <a:latin typeface="Cambria Math" panose="02040503050406030204" pitchFamily="18" charset="0"/>
                          </a:rPr>
                          <m:t>3</m:t>
                        </m:r>
                      </m:num>
                      <m:den>
                        <m:r>
                          <a:rPr lang="en-US" i="1">
                            <a:latin typeface="Cambria Math" panose="02040503050406030204" pitchFamily="18" charset="0"/>
                          </a:rPr>
                          <m:t>𝜋</m:t>
                        </m:r>
                        <m:r>
                          <a:rPr lang="en-US" i="1">
                            <a:latin typeface="Cambria Math" panose="02040503050406030204" pitchFamily="18" charset="0"/>
                          </a:rPr>
                          <m:t>∗</m:t>
                        </m:r>
                        <m:r>
                          <a:rPr lang="en-US" i="1">
                            <a:latin typeface="Cambria Math" panose="02040503050406030204" pitchFamily="18" charset="0"/>
                          </a:rPr>
                          <m:t>200</m:t>
                        </m:r>
                        <m:r>
                          <a:rPr lang="en-US" i="1">
                            <a:latin typeface="Cambria Math" panose="02040503050406030204" pitchFamily="18" charset="0"/>
                          </a:rPr>
                          <m:t>∗</m:t>
                        </m:r>
                        <m:r>
                          <a:rPr lang="en-US" i="1">
                            <a:latin typeface="Cambria Math" panose="02040503050406030204" pitchFamily="18" charset="0"/>
                          </a:rPr>
                          <m:t>190</m:t>
                        </m:r>
                        <m:r>
                          <a:rPr lang="en-US" i="1">
                            <a:latin typeface="Cambria Math" panose="02040503050406030204" pitchFamily="18" charset="0"/>
                          </a:rPr>
                          <m:t>.</m:t>
                        </m:r>
                        <m:r>
                          <a:rPr lang="en-US" i="1">
                            <a:latin typeface="Cambria Math" panose="02040503050406030204" pitchFamily="18" charset="0"/>
                          </a:rPr>
                          <m:t>89</m:t>
                        </m:r>
                      </m:den>
                    </m:f>
                    <m:r>
                      <a:rPr lang="en-US" i="1">
                        <a:latin typeface="Cambria Math" panose="02040503050406030204" pitchFamily="18" charset="0"/>
                      </a:rPr>
                      <m:t>=</m:t>
                    </m:r>
                    <m:r>
                      <a:rPr lang="en-US" i="1">
                        <a:latin typeface="Cambria Math" panose="02040503050406030204" pitchFamily="18" charset="0"/>
                      </a:rPr>
                      <m:t>745</m:t>
                    </m:r>
                    <m:r>
                      <a:rPr lang="en-US" i="1">
                        <a:latin typeface="Cambria Math" panose="02040503050406030204" pitchFamily="18" charset="0"/>
                      </a:rPr>
                      <m:t>.</m:t>
                    </m:r>
                    <m:r>
                      <a:rPr lang="en-US" i="1">
                        <a:latin typeface="Cambria Math" panose="02040503050406030204" pitchFamily="18" charset="0"/>
                      </a:rPr>
                      <m:t>72</m:t>
                    </m:r>
                    <m:r>
                      <a:rPr lang="en-US" i="1">
                        <a:latin typeface="Cambria Math" panose="02040503050406030204" pitchFamily="18" charset="0"/>
                      </a:rPr>
                      <m:t>𝑁</m:t>
                    </m:r>
                  </m:oMath>
                </a14:m>
                <a:endParaRPr lang="en-US" dirty="0"/>
              </a:p>
              <a:p>
                <a:pPr>
                  <a:lnSpc>
                    <a:spcPct val="150000"/>
                  </a:lnSpc>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half" idx="1"/>
              </p:nvPr>
            </p:nvSpPr>
            <p:spPr>
              <a:xfrm>
                <a:off x="1154954" y="2603500"/>
                <a:ext cx="4825158" cy="3720027"/>
              </a:xfrm>
              <a:blipFill rotWithShape="0">
                <a:blip r:embed="rId2"/>
                <a:stretch>
                  <a:fillRect l="-25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Content Placeholder 3"/>
              <p:cNvSpPr>
                <a:spLocks noGrp="1"/>
              </p:cNvSpPr>
              <p:nvPr>
                <p:ph sz="half" idx="2"/>
              </p:nvPr>
            </p:nvSpPr>
            <p:spPr>
              <a:xfrm>
                <a:off x="6208712" y="2603499"/>
                <a:ext cx="4825159" cy="3720027"/>
              </a:xfrm>
            </p:spPr>
            <p:txBody>
              <a:bodyPr>
                <a:normAutofit/>
              </a:bodyPr>
              <a:lstStyle/>
              <a:p>
                <a:pPr>
                  <a:lnSpc>
                    <a:spcPct val="150000"/>
                  </a:lnSpc>
                </a:pPr>
                <a:r>
                  <a:rPr lang="en-US" dirty="0"/>
                  <a:t>F35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745</m:t>
                        </m:r>
                        <m:r>
                          <a:rPr lang="en-US" i="1">
                            <a:latin typeface="Cambria Math" panose="02040503050406030204" pitchFamily="18" charset="0"/>
                          </a:rPr>
                          <m:t>.</m:t>
                        </m:r>
                        <m:r>
                          <a:rPr lang="en-US" i="1">
                            <a:latin typeface="Cambria Math" panose="02040503050406030204" pitchFamily="18" charset="0"/>
                          </a:rPr>
                          <m:t>72</m:t>
                        </m:r>
                      </m:num>
                      <m:den>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r>
                              <a:rPr lang="en-US" i="1">
                                <a:latin typeface="Cambria Math" panose="02040503050406030204" pitchFamily="18" charset="0"/>
                              </a:rPr>
                              <m:t>20</m:t>
                            </m:r>
                          </m:e>
                        </m:func>
                      </m:den>
                    </m:f>
                    <m:r>
                      <a:rPr lang="en-US" i="1">
                        <a:latin typeface="Cambria Math" panose="02040503050406030204" pitchFamily="18" charset="0"/>
                      </a:rPr>
                      <m:t>=</m:t>
                    </m:r>
                    <m:r>
                      <a:rPr lang="en-US" i="1">
                        <a:latin typeface="Cambria Math" panose="02040503050406030204" pitchFamily="18" charset="0"/>
                      </a:rPr>
                      <m:t>793</m:t>
                    </m:r>
                    <m:r>
                      <a:rPr lang="en-US" i="1">
                        <a:latin typeface="Cambria Math" panose="02040503050406030204" pitchFamily="18" charset="0"/>
                      </a:rPr>
                      <m:t>.</m:t>
                    </m:r>
                    <m:r>
                      <a:rPr lang="en-US" i="1">
                        <a:latin typeface="Cambria Math" panose="02040503050406030204" pitchFamily="18" charset="0"/>
                      </a:rPr>
                      <m:t>458</m:t>
                    </m:r>
                    <m:r>
                      <a:rPr lang="en-US" i="1">
                        <a:latin typeface="Cambria Math" panose="02040503050406030204" pitchFamily="18" charset="0"/>
                      </a:rPr>
                      <m:t>𝑁</m:t>
                    </m:r>
                  </m:oMath>
                </a14:m>
                <a:endParaRPr lang="en-US" dirty="0"/>
              </a:p>
              <a:p>
                <a:pPr>
                  <a:lnSpc>
                    <a:spcPct val="150000"/>
                  </a:lnSpc>
                </a:pPr>
                <a:r>
                  <a:rPr lang="en-US" dirty="0"/>
                  <a:t>To find the force in gear 6</a:t>
                </a:r>
              </a:p>
              <a:p>
                <a:pPr>
                  <a:lnSpc>
                    <a:spcPct val="150000"/>
                  </a:lnSpc>
                </a:pPr>
                <a:r>
                  <a:rPr lang="en-US" dirty="0"/>
                  <a:t>Wt76=</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60000</m:t>
                        </m:r>
                        <m:r>
                          <a:rPr lang="en-US" i="1">
                            <a:latin typeface="Cambria Math" panose="02040503050406030204" pitchFamily="18" charset="0"/>
                          </a:rPr>
                          <m:t>∗</m:t>
                        </m:r>
                        <m:r>
                          <a:rPr lang="en-US" i="1">
                            <a:latin typeface="Cambria Math" panose="02040503050406030204" pitchFamily="18" charset="0"/>
                          </a:rPr>
                          <m:t>1</m:t>
                        </m:r>
                        <m:r>
                          <a:rPr lang="en-US" i="1">
                            <a:latin typeface="Cambria Math" panose="02040503050406030204" pitchFamily="18" charset="0"/>
                          </a:rPr>
                          <m:t>.</m:t>
                        </m:r>
                        <m:r>
                          <a:rPr lang="en-US" i="1">
                            <a:latin typeface="Cambria Math" panose="02040503050406030204" pitchFamily="18" charset="0"/>
                          </a:rPr>
                          <m:t>49</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3</m:t>
                            </m:r>
                          </m:sup>
                        </m:sSup>
                      </m:num>
                      <m:den>
                        <m:r>
                          <a:rPr lang="en-US" i="1">
                            <a:latin typeface="Cambria Math" panose="02040503050406030204" pitchFamily="18" charset="0"/>
                          </a:rPr>
                          <m:t>𝜋</m:t>
                        </m:r>
                        <m:r>
                          <a:rPr lang="en-US" i="1">
                            <a:latin typeface="Cambria Math" panose="02040503050406030204" pitchFamily="18" charset="0"/>
                          </a:rPr>
                          <m:t>∗</m:t>
                        </m:r>
                        <m:r>
                          <a:rPr lang="en-US" i="1">
                            <a:latin typeface="Cambria Math" panose="02040503050406030204" pitchFamily="18" charset="0"/>
                          </a:rPr>
                          <m:t>44</m:t>
                        </m:r>
                        <m:r>
                          <a:rPr lang="en-US" i="1">
                            <a:latin typeface="Cambria Math" panose="02040503050406030204" pitchFamily="18" charset="0"/>
                          </a:rPr>
                          <m:t>.</m:t>
                        </m:r>
                        <m:r>
                          <a:rPr lang="en-US" i="1">
                            <a:latin typeface="Cambria Math" panose="02040503050406030204" pitchFamily="18" charset="0"/>
                          </a:rPr>
                          <m:t>54</m:t>
                        </m:r>
                        <m:r>
                          <a:rPr lang="en-US" i="1">
                            <a:latin typeface="Cambria Math" panose="02040503050406030204" pitchFamily="18" charset="0"/>
                          </a:rPr>
                          <m:t>∗</m:t>
                        </m:r>
                        <m:r>
                          <a:rPr lang="en-US" i="1">
                            <a:latin typeface="Cambria Math" panose="02040503050406030204" pitchFamily="18" charset="0"/>
                          </a:rPr>
                          <m:t>50</m:t>
                        </m:r>
                      </m:den>
                    </m:f>
                    <m:r>
                      <a:rPr lang="en-US" i="1">
                        <a:latin typeface="Cambria Math" panose="02040503050406030204" pitchFamily="18" charset="0"/>
                      </a:rPr>
                      <m:t>=</m:t>
                    </m:r>
                    <m:r>
                      <a:rPr lang="en-US" i="1">
                        <a:latin typeface="Cambria Math" panose="02040503050406030204" pitchFamily="18" charset="0"/>
                      </a:rPr>
                      <m:t>637</m:t>
                    </m:r>
                    <m:r>
                      <a:rPr lang="en-US" i="1">
                        <a:latin typeface="Cambria Math" panose="02040503050406030204" pitchFamily="18" charset="0"/>
                      </a:rPr>
                      <m:t>.</m:t>
                    </m:r>
                    <m:r>
                      <a:rPr lang="en-US" i="1">
                        <a:latin typeface="Cambria Math" panose="02040503050406030204" pitchFamily="18" charset="0"/>
                      </a:rPr>
                      <m:t>39</m:t>
                    </m:r>
                    <m:r>
                      <a:rPr lang="en-US" i="1">
                        <a:latin typeface="Cambria Math" panose="02040503050406030204" pitchFamily="18" charset="0"/>
                      </a:rPr>
                      <m:t>𝑁</m:t>
                    </m:r>
                  </m:oMath>
                </a14:m>
                <a:endParaRPr lang="en-US" dirty="0"/>
              </a:p>
              <a:p>
                <a:pPr>
                  <a:lnSpc>
                    <a:spcPct val="150000"/>
                  </a:lnSpc>
                </a:pPr>
                <a:r>
                  <a:rPr lang="en-US" dirty="0"/>
                  <a:t>F76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637</m:t>
                        </m:r>
                        <m:r>
                          <a:rPr lang="en-US" i="1">
                            <a:latin typeface="Cambria Math" panose="02040503050406030204" pitchFamily="18" charset="0"/>
                          </a:rPr>
                          <m:t>.</m:t>
                        </m:r>
                        <m:r>
                          <a:rPr lang="en-US" i="1">
                            <a:latin typeface="Cambria Math" panose="02040503050406030204" pitchFamily="18" charset="0"/>
                          </a:rPr>
                          <m:t>39</m:t>
                        </m:r>
                      </m:num>
                      <m:den>
                        <m:func>
                          <m:funcPr>
                            <m:ctrlPr>
                              <a:rPr lang="en-US" i="1">
                                <a:latin typeface="Cambria Math" panose="02040503050406030204" pitchFamily="18" charset="0"/>
                              </a:rPr>
                            </m:ctrlPr>
                          </m:funcPr>
                          <m:fName>
                            <m:r>
                              <m:rPr>
                                <m:sty m:val="p"/>
                              </m:rPr>
                              <a:rPr lang="en-US">
                                <a:latin typeface="Cambria Math" panose="02040503050406030204" pitchFamily="18" charset="0"/>
                              </a:rPr>
                              <m:t>cos</m:t>
                            </m:r>
                          </m:fName>
                          <m:e>
                            <m:r>
                              <a:rPr lang="en-US" i="1">
                                <a:latin typeface="Cambria Math" panose="02040503050406030204" pitchFamily="18" charset="0"/>
                              </a:rPr>
                              <m:t>20</m:t>
                            </m:r>
                          </m:e>
                        </m:func>
                      </m:den>
                    </m:f>
                    <m:r>
                      <a:rPr lang="en-US" i="1">
                        <a:latin typeface="Cambria Math" panose="02040503050406030204" pitchFamily="18" charset="0"/>
                      </a:rPr>
                      <m:t>=</m:t>
                    </m:r>
                    <m:r>
                      <a:rPr lang="en-US" i="1">
                        <a:latin typeface="Cambria Math" panose="02040503050406030204" pitchFamily="18" charset="0"/>
                      </a:rPr>
                      <m:t>678</m:t>
                    </m:r>
                    <m:r>
                      <a:rPr lang="en-US" i="1">
                        <a:latin typeface="Cambria Math" panose="02040503050406030204" pitchFamily="18" charset="0"/>
                      </a:rPr>
                      <m:t>.</m:t>
                    </m:r>
                    <m:r>
                      <a:rPr lang="en-US" i="1">
                        <a:latin typeface="Cambria Math" panose="02040503050406030204" pitchFamily="18" charset="0"/>
                      </a:rPr>
                      <m:t>296</m:t>
                    </m:r>
                    <m:r>
                      <a:rPr lang="en-US" i="1">
                        <a:latin typeface="Cambria Math" panose="02040503050406030204" pitchFamily="18" charset="0"/>
                      </a:rPr>
                      <m:t>𝑁</m:t>
                    </m:r>
                  </m:oMath>
                </a14:m>
                <a:endParaRPr lang="en-US" dirty="0"/>
              </a:p>
              <a:p>
                <a:pPr>
                  <a:lnSpc>
                    <a:spcPct val="150000"/>
                  </a:lnSpc>
                </a:pPr>
                <a:endParaRPr lang="en-US" dirty="0"/>
              </a:p>
              <a:p>
                <a:pPr>
                  <a:lnSpc>
                    <a:spcPct val="150000"/>
                  </a:lnSpc>
                </a:pPr>
                <a:endParaRPr lang="en-US" dirty="0"/>
              </a:p>
            </p:txBody>
          </p:sp>
        </mc:Choice>
        <mc:Fallback xmlns="">
          <p:sp>
            <p:nvSpPr>
              <p:cNvPr id="4" name="Content Placeholder 3"/>
              <p:cNvSpPr>
                <a:spLocks noGrp="1" noRot="1" noChangeAspect="1" noMove="1" noResize="1" noEditPoints="1" noAdjustHandles="1" noChangeArrowheads="1" noChangeShapeType="1" noTextEdit="1"/>
              </p:cNvSpPr>
              <p:nvPr>
                <p:ph sz="half" idx="2"/>
              </p:nvPr>
            </p:nvSpPr>
            <p:spPr>
              <a:xfrm>
                <a:off x="6208712" y="2603499"/>
                <a:ext cx="4825159" cy="3720027"/>
              </a:xfrm>
              <a:blipFill rotWithShape="0">
                <a:blip r:embed="rId3"/>
                <a:stretch>
                  <a:fillRect l="-253"/>
                </a:stretch>
              </a:blipFill>
            </p:spPr>
            <p:txBody>
              <a:bodyPr/>
              <a:lstStyle/>
              <a:p>
                <a:r>
                  <a:rPr lang="en-US">
                    <a:noFill/>
                  </a:rPr>
                  <a:t> </a:t>
                </a:r>
              </a:p>
            </p:txBody>
          </p:sp>
        </mc:Fallback>
      </mc:AlternateContent>
      <p:sp>
        <p:nvSpPr>
          <p:cNvPr id="5" name="Title 1"/>
          <p:cNvSpPr>
            <a:spLocks noGrp="1"/>
          </p:cNvSpPr>
          <p:nvPr>
            <p:ph type="title"/>
          </p:nvPr>
        </p:nvSpPr>
        <p:spPr/>
        <p:txBody>
          <a:bodyPr>
            <a:normAutofit/>
          </a:bodyPr>
          <a:lstStyle/>
          <a:p>
            <a:pPr algn="ctr"/>
            <a:r>
              <a:rPr lang="en-US" dirty="0" smtClean="0"/>
              <a:t>Force analysis of gear box</a:t>
            </a:r>
            <a:endParaRPr lang="en-US" dirty="0"/>
          </a:p>
        </p:txBody>
      </p:sp>
    </p:spTree>
    <p:extLst>
      <p:ext uri="{BB962C8B-B14F-4D97-AF65-F5344CB8AC3E}">
        <p14:creationId xmlns:p14="http://schemas.microsoft.com/office/powerpoint/2010/main" val="32172822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Introduction</a:t>
            </a:r>
            <a:endParaRPr lang="en-US" dirty="0"/>
          </a:p>
        </p:txBody>
      </p:sp>
      <p:sp>
        <p:nvSpPr>
          <p:cNvPr id="3" name="Content Placeholder 2"/>
          <p:cNvSpPr>
            <a:spLocks noGrp="1"/>
          </p:cNvSpPr>
          <p:nvPr>
            <p:ph idx="1"/>
          </p:nvPr>
        </p:nvSpPr>
        <p:spPr>
          <a:xfrm>
            <a:off x="1154955" y="2603499"/>
            <a:ext cx="8761412" cy="3848815"/>
          </a:xfrm>
        </p:spPr>
        <p:txBody>
          <a:bodyPr>
            <a:normAutofit/>
          </a:bodyPr>
          <a:lstStyle/>
          <a:p>
            <a:pPr algn="just">
              <a:lnSpc>
                <a:spcPct val="150000"/>
              </a:lnSpc>
            </a:pPr>
            <a:r>
              <a:rPr lang="en-US" dirty="0"/>
              <a:t>Wood shavings machine is a machine that produce wood shavings which used in animal bedding, it’s important because in our country animal farming is one of the main income source is farming.</a:t>
            </a:r>
          </a:p>
          <a:p>
            <a:pPr algn="just">
              <a:lnSpc>
                <a:spcPct val="150000"/>
              </a:lnSpc>
            </a:pPr>
            <a:r>
              <a:rPr lang="en-US" dirty="0"/>
              <a:t>For chicken farms as an example, as in statistics done in October, 2010, the area of chicken farms in Palestine reached 1,432,697 m­</a:t>
            </a:r>
            <a:r>
              <a:rPr lang="en-US" baseline="30000" dirty="0"/>
              <a:t>2 </a:t>
            </a:r>
            <a:r>
              <a:rPr lang="en-US" dirty="0"/>
              <a:t>, and this is large.</a:t>
            </a:r>
          </a:p>
          <a:p>
            <a:pPr algn="just">
              <a:lnSpc>
                <a:spcPct val="150000"/>
              </a:lnSpc>
            </a:pPr>
            <a:r>
              <a:rPr lang="en-US" dirty="0"/>
              <a:t>The main source of wood shavings now is from occupied Palestinian territories, and we hope to make integrated plant to get rid of importing</a:t>
            </a:r>
            <a:r>
              <a:rPr lang="en-US" dirty="0" smtClean="0"/>
              <a:t>.</a:t>
            </a:r>
            <a:endParaRPr lang="en-US" dirty="0"/>
          </a:p>
        </p:txBody>
      </p:sp>
    </p:spTree>
    <p:extLst>
      <p:ext uri="{BB962C8B-B14F-4D97-AF65-F5344CB8AC3E}">
        <p14:creationId xmlns:p14="http://schemas.microsoft.com/office/powerpoint/2010/main" val="17906810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dirty="0"/>
              <a:t>Reversing the rotation of the Container motor</a:t>
            </a:r>
          </a:p>
        </p:txBody>
      </p:sp>
      <p:pic>
        <p:nvPicPr>
          <p:cNvPr id="4" name="صورة 4" descr="Mini-Limit-Switch-ME-8108-Momentary-Rotary-Adjustable-Lever-Arm-with-Roller-Actuator-2NC-2-NO.jpg"/>
          <p:cNvPicPr>
            <a:picLocks noGrp="1" noChangeAspect="1"/>
          </p:cNvPicPr>
          <p:nvPr>
            <p:ph idx="1"/>
          </p:nvPr>
        </p:nvPicPr>
        <p:blipFill>
          <a:blip r:embed="rId2" cstate="print"/>
          <a:stretch>
            <a:fillRect/>
          </a:stretch>
        </p:blipFill>
        <p:spPr>
          <a:xfrm>
            <a:off x="3315408" y="2603500"/>
            <a:ext cx="4441997" cy="3416300"/>
          </a:xfrm>
          <a:prstGeom prst="rect">
            <a:avLst/>
          </a:prstGeom>
        </p:spPr>
      </p:pic>
    </p:spTree>
    <p:extLst>
      <p:ext uri="{BB962C8B-B14F-4D97-AF65-F5344CB8AC3E}">
        <p14:creationId xmlns:p14="http://schemas.microsoft.com/office/powerpoint/2010/main" val="176609952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en-US" dirty="0" smtClean="0"/>
              <a:t>The connection between limit switches and the motor </a:t>
            </a:r>
            <a:endParaRPr lang="ar-SA" dirty="0"/>
          </a:p>
        </p:txBody>
      </p:sp>
      <p:pic>
        <p:nvPicPr>
          <p:cNvPr id="4" name="صورة 3" descr="جاهز.PNG"/>
          <p:cNvPicPr>
            <a:picLocks noChangeAspect="1"/>
          </p:cNvPicPr>
          <p:nvPr/>
        </p:nvPicPr>
        <p:blipFill>
          <a:blip r:embed="rId2" cstate="print"/>
          <a:stretch>
            <a:fillRect/>
          </a:stretch>
        </p:blipFill>
        <p:spPr>
          <a:xfrm>
            <a:off x="2086219" y="2787238"/>
            <a:ext cx="6898880" cy="3558370"/>
          </a:xfrm>
          <a:prstGeom prst="rect">
            <a:avLst/>
          </a:prstGeom>
        </p:spPr>
      </p:pic>
    </p:spTree>
    <p:extLst>
      <p:ext uri="{BB962C8B-B14F-4D97-AF65-F5344CB8AC3E}">
        <p14:creationId xmlns:p14="http://schemas.microsoft.com/office/powerpoint/2010/main" val="363972963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dirty="0" smtClean="0"/>
              <a:t>Principle of operation</a:t>
            </a:r>
            <a:endParaRPr lang="ar-SA" dirty="0"/>
          </a:p>
        </p:txBody>
      </p:sp>
      <p:pic>
        <p:nvPicPr>
          <p:cNvPr id="4" name="صورة 3" descr="dyljljkljlkjn.PNG"/>
          <p:cNvPicPr>
            <a:picLocks noChangeAspect="1"/>
          </p:cNvPicPr>
          <p:nvPr/>
        </p:nvPicPr>
        <p:blipFill>
          <a:blip r:embed="rId2" cstate="print"/>
          <a:stretch>
            <a:fillRect/>
          </a:stretch>
        </p:blipFill>
        <p:spPr>
          <a:xfrm>
            <a:off x="2583331" y="2575774"/>
            <a:ext cx="5904656" cy="3988266"/>
          </a:xfrm>
          <a:prstGeom prst="rect">
            <a:avLst/>
          </a:prstGeom>
        </p:spPr>
      </p:pic>
    </p:spTree>
    <p:extLst>
      <p:ext uri="{BB962C8B-B14F-4D97-AF65-F5344CB8AC3E}">
        <p14:creationId xmlns:p14="http://schemas.microsoft.com/office/powerpoint/2010/main" val="411069941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State no.1</a:t>
            </a:r>
            <a:endParaRPr lang="ar-SA" dirty="0"/>
          </a:p>
        </p:txBody>
      </p:sp>
      <p:pic>
        <p:nvPicPr>
          <p:cNvPr id="4" name="صورة 3" descr="1.PNG"/>
          <p:cNvPicPr>
            <a:picLocks noChangeAspect="1"/>
          </p:cNvPicPr>
          <p:nvPr/>
        </p:nvPicPr>
        <p:blipFill>
          <a:blip r:embed="rId2" cstate="print"/>
          <a:stretch>
            <a:fillRect/>
          </a:stretch>
        </p:blipFill>
        <p:spPr>
          <a:xfrm>
            <a:off x="2499542" y="2691684"/>
            <a:ext cx="7416824" cy="3934450"/>
          </a:xfrm>
          <a:prstGeom prst="rect">
            <a:avLst/>
          </a:prstGeom>
        </p:spPr>
      </p:pic>
    </p:spTree>
    <p:extLst>
      <p:ext uri="{BB962C8B-B14F-4D97-AF65-F5344CB8AC3E}">
        <p14:creationId xmlns:p14="http://schemas.microsoft.com/office/powerpoint/2010/main" val="108146620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State no.2</a:t>
            </a:r>
            <a:endParaRPr lang="ar-SA" dirty="0"/>
          </a:p>
        </p:txBody>
      </p:sp>
      <p:pic>
        <p:nvPicPr>
          <p:cNvPr id="4" name="صورة 3" descr="2.PNG"/>
          <p:cNvPicPr>
            <a:picLocks noChangeAspect="1"/>
          </p:cNvPicPr>
          <p:nvPr/>
        </p:nvPicPr>
        <p:blipFill>
          <a:blip r:embed="rId2" cstate="print"/>
          <a:stretch>
            <a:fillRect/>
          </a:stretch>
        </p:blipFill>
        <p:spPr>
          <a:xfrm>
            <a:off x="2063552" y="2588654"/>
            <a:ext cx="7848872" cy="4269347"/>
          </a:xfrm>
          <a:prstGeom prst="rect">
            <a:avLst/>
          </a:prstGeom>
        </p:spPr>
      </p:pic>
    </p:spTree>
    <p:extLst>
      <p:ext uri="{BB962C8B-B14F-4D97-AF65-F5344CB8AC3E}">
        <p14:creationId xmlns:p14="http://schemas.microsoft.com/office/powerpoint/2010/main" val="96721847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State no.3</a:t>
            </a:r>
            <a:endParaRPr lang="ar-SA" dirty="0"/>
          </a:p>
        </p:txBody>
      </p:sp>
      <p:pic>
        <p:nvPicPr>
          <p:cNvPr id="4" name="صورة 3" descr="3.PNG"/>
          <p:cNvPicPr>
            <a:picLocks noChangeAspect="1"/>
          </p:cNvPicPr>
          <p:nvPr/>
        </p:nvPicPr>
        <p:blipFill>
          <a:blip r:embed="rId2" cstate="print"/>
          <a:stretch>
            <a:fillRect/>
          </a:stretch>
        </p:blipFill>
        <p:spPr>
          <a:xfrm>
            <a:off x="2351584" y="2614410"/>
            <a:ext cx="7200800" cy="4243589"/>
          </a:xfrm>
          <a:prstGeom prst="rect">
            <a:avLst/>
          </a:prstGeom>
        </p:spPr>
      </p:pic>
    </p:spTree>
    <p:extLst>
      <p:ext uri="{BB962C8B-B14F-4D97-AF65-F5344CB8AC3E}">
        <p14:creationId xmlns:p14="http://schemas.microsoft.com/office/powerpoint/2010/main" val="204622368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State no.4</a:t>
            </a:r>
            <a:endParaRPr lang="ar-SA" dirty="0"/>
          </a:p>
        </p:txBody>
      </p:sp>
      <p:pic>
        <p:nvPicPr>
          <p:cNvPr id="4" name="صورة 3" descr="4.PNG"/>
          <p:cNvPicPr>
            <a:picLocks noChangeAspect="1"/>
          </p:cNvPicPr>
          <p:nvPr/>
        </p:nvPicPr>
        <p:blipFill>
          <a:blip r:embed="rId2" cstate="print"/>
          <a:stretch>
            <a:fillRect/>
          </a:stretch>
        </p:blipFill>
        <p:spPr>
          <a:xfrm>
            <a:off x="2207568" y="2446986"/>
            <a:ext cx="7704856" cy="4411015"/>
          </a:xfrm>
          <a:prstGeom prst="rect">
            <a:avLst/>
          </a:prstGeom>
        </p:spPr>
      </p:pic>
    </p:spTree>
    <p:extLst>
      <p:ext uri="{BB962C8B-B14F-4D97-AF65-F5344CB8AC3E}">
        <p14:creationId xmlns:p14="http://schemas.microsoft.com/office/powerpoint/2010/main" val="216090892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3" y="947910"/>
            <a:ext cx="8761413" cy="706964"/>
          </a:xfrm>
        </p:spPr>
        <p:txBody>
          <a:bodyPr/>
          <a:lstStyle/>
          <a:p>
            <a:pPr algn="ctr"/>
            <a:r>
              <a:rPr lang="en-US" dirty="0" smtClean="0"/>
              <a:t>Discussion</a:t>
            </a:r>
            <a:endParaRPr lang="en-US" dirty="0"/>
          </a:p>
        </p:txBody>
      </p:sp>
      <p:sp>
        <p:nvSpPr>
          <p:cNvPr id="3" name="Content Placeholder 2"/>
          <p:cNvSpPr>
            <a:spLocks noGrp="1"/>
          </p:cNvSpPr>
          <p:nvPr>
            <p:ph idx="1"/>
          </p:nvPr>
        </p:nvSpPr>
        <p:spPr>
          <a:xfrm>
            <a:off x="1154953" y="2727338"/>
            <a:ext cx="8761413" cy="3931039"/>
          </a:xfrm>
        </p:spPr>
        <p:txBody>
          <a:bodyPr>
            <a:normAutofit/>
          </a:bodyPr>
          <a:lstStyle/>
          <a:p>
            <a:pPr algn="just">
              <a:lnSpc>
                <a:spcPct val="150000"/>
              </a:lnSpc>
            </a:pPr>
            <a:r>
              <a:rPr lang="en-US" sz="2000" dirty="0" smtClean="0"/>
              <a:t>The </a:t>
            </a:r>
            <a:r>
              <a:rPr lang="en-US" sz="2000" dirty="0"/>
              <a:t>machine was design with a 3 stainless steel cutting shaft, and 4 high speed steel blade was fixed in every shaft, then fixed it under the container, but the cutting shaft is not available in our country and the only way to get it to get a galvanized steel rod and lathe it to install the blades, but this process is very expensive, so instead to use three we used one cutting shaft. </a:t>
            </a:r>
            <a:r>
              <a:rPr lang="en-US" sz="2000" dirty="0" smtClean="0"/>
              <a:t>The following fig show the ideal and model cutting shaft</a:t>
            </a:r>
            <a:endParaRPr lang="en-US" sz="2000" dirty="0"/>
          </a:p>
          <a:p>
            <a:endParaRPr lang="en-US" dirty="0"/>
          </a:p>
        </p:txBody>
      </p:sp>
    </p:spTree>
    <p:extLst>
      <p:ext uri="{BB962C8B-B14F-4D97-AF65-F5344CB8AC3E}">
        <p14:creationId xmlns:p14="http://schemas.microsoft.com/office/powerpoint/2010/main" val="233723620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2299222" y="3548418"/>
            <a:ext cx="2762250" cy="2695575"/>
          </a:xfrm>
          <a:prstGeom prst="rect">
            <a:avLst/>
          </a:prstGeom>
        </p:spPr>
      </p:pic>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5947865" y="3548418"/>
            <a:ext cx="3162300" cy="2686050"/>
          </a:xfrm>
          <a:prstGeom prst="rect">
            <a:avLst/>
          </a:prstGeom>
        </p:spPr>
      </p:pic>
      <p:sp>
        <p:nvSpPr>
          <p:cNvPr id="6" name="Title 1"/>
          <p:cNvSpPr>
            <a:spLocks noGrp="1"/>
          </p:cNvSpPr>
          <p:nvPr>
            <p:ph type="title"/>
          </p:nvPr>
        </p:nvSpPr>
        <p:spPr/>
        <p:txBody>
          <a:bodyPr/>
          <a:lstStyle/>
          <a:p>
            <a:pPr algn="ctr"/>
            <a:r>
              <a:rPr lang="en-US" dirty="0" smtClean="0"/>
              <a:t>Discussion</a:t>
            </a:r>
            <a:endParaRPr lang="en-US" dirty="0"/>
          </a:p>
        </p:txBody>
      </p:sp>
    </p:spTree>
    <p:extLst>
      <p:ext uri="{BB962C8B-B14F-4D97-AF65-F5344CB8AC3E}">
        <p14:creationId xmlns:p14="http://schemas.microsoft.com/office/powerpoint/2010/main" val="401685046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Discussion</a:t>
            </a:r>
            <a:endParaRPr lang="en-US" dirty="0"/>
          </a:p>
        </p:txBody>
      </p:sp>
      <p:sp>
        <p:nvSpPr>
          <p:cNvPr id="3" name="Content Placeholder 2"/>
          <p:cNvSpPr>
            <a:spLocks noGrp="1"/>
          </p:cNvSpPr>
          <p:nvPr>
            <p:ph idx="1"/>
          </p:nvPr>
        </p:nvSpPr>
        <p:spPr>
          <a:xfrm>
            <a:off x="838200" y="2331076"/>
            <a:ext cx="10515600" cy="3600228"/>
          </a:xfrm>
        </p:spPr>
        <p:txBody>
          <a:bodyPr>
            <a:normAutofit/>
          </a:bodyPr>
          <a:lstStyle/>
          <a:p>
            <a:r>
              <a:rPr lang="en-US" sz="1600" dirty="0"/>
              <a:t>The following is a comparison between our machine and an ideal machine, the machine is produced by </a:t>
            </a:r>
            <a:r>
              <a:rPr lang="en-US" sz="1600" b="1" dirty="0"/>
              <a:t>Jackson Lumber Harvester</a:t>
            </a:r>
            <a:r>
              <a:rPr lang="en-US" sz="1600" dirty="0"/>
              <a:t> Company, model </a:t>
            </a:r>
            <a:r>
              <a:rPr lang="en-US" sz="1600" b="1" dirty="0"/>
              <a:t>16D4</a:t>
            </a:r>
            <a:r>
              <a:rPr lang="en-US" sz="1600" dirty="0"/>
              <a:t>.</a:t>
            </a:r>
          </a:p>
          <a:p>
            <a:r>
              <a:rPr lang="en-US" sz="1600" dirty="0"/>
              <a:t> This comparison is shown in </a:t>
            </a:r>
            <a:r>
              <a:rPr lang="en-US" sz="1600" dirty="0" smtClean="0"/>
              <a:t>table:</a:t>
            </a:r>
          </a:p>
          <a:p>
            <a:endParaRPr lang="en-US" sz="1800" dirty="0"/>
          </a:p>
        </p:txBody>
      </p:sp>
      <p:graphicFrame>
        <p:nvGraphicFramePr>
          <p:cNvPr id="4" name="Table 3"/>
          <p:cNvGraphicFramePr>
            <a:graphicFrameLocks noGrp="1"/>
          </p:cNvGraphicFramePr>
          <p:nvPr>
            <p:extLst>
              <p:ext uri="{D42A27DB-BD31-4B8C-83A1-F6EECF244321}">
                <p14:modId xmlns:p14="http://schemas.microsoft.com/office/powerpoint/2010/main" val="1689402825"/>
              </p:ext>
            </p:extLst>
          </p:nvPr>
        </p:nvGraphicFramePr>
        <p:xfrm>
          <a:off x="1569493" y="3447981"/>
          <a:ext cx="9253181" cy="3189802"/>
        </p:xfrm>
        <a:graphic>
          <a:graphicData uri="http://schemas.openxmlformats.org/drawingml/2006/table">
            <a:tbl>
              <a:tblPr firstRow="1" firstCol="1" bandRow="1">
                <a:tableStyleId>{5C22544A-7EE6-4342-B048-85BDC9FD1C3A}</a:tableStyleId>
              </a:tblPr>
              <a:tblGrid>
                <a:gridCol w="3824978"/>
                <a:gridCol w="2493905"/>
                <a:gridCol w="2934298"/>
              </a:tblGrid>
              <a:tr h="364246">
                <a:tc>
                  <a:txBody>
                    <a:bodyPr/>
                    <a:lstStyle/>
                    <a:p>
                      <a:pPr marL="0" marR="0" algn="ctr">
                        <a:spcBef>
                          <a:spcPts val="0"/>
                        </a:spcBef>
                        <a:spcAft>
                          <a:spcPts val="0"/>
                        </a:spcAft>
                      </a:pPr>
                      <a:r>
                        <a:rPr lang="en-US" sz="1400" dirty="0">
                          <a:effectLst/>
                        </a:rPr>
                        <a:t> </a:t>
                      </a:r>
                      <a:endParaRPr lang="en-US" sz="14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400">
                          <a:effectLst/>
                        </a:rPr>
                        <a:t>Ideal design machine</a:t>
                      </a:r>
                      <a:endParaRPr lang="en-US" sz="14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400">
                          <a:effectLst/>
                        </a:rPr>
                        <a:t>our design machine</a:t>
                      </a:r>
                      <a:endParaRPr lang="en-US" sz="14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182123">
                <a:tc>
                  <a:txBody>
                    <a:bodyPr/>
                    <a:lstStyle/>
                    <a:p>
                      <a:pPr marL="0" marR="0" algn="ctr">
                        <a:spcBef>
                          <a:spcPts val="0"/>
                        </a:spcBef>
                        <a:spcAft>
                          <a:spcPts val="0"/>
                        </a:spcAft>
                      </a:pPr>
                      <a:r>
                        <a:rPr lang="en-US" sz="1400">
                          <a:effectLst/>
                        </a:rPr>
                        <a:t>Number of cutting shaft</a:t>
                      </a:r>
                      <a:endParaRPr lang="en-US" sz="14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400">
                          <a:effectLst/>
                        </a:rPr>
                        <a:t>3</a:t>
                      </a:r>
                      <a:endParaRPr lang="en-US" sz="14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400">
                          <a:effectLst/>
                        </a:rPr>
                        <a:t>1</a:t>
                      </a:r>
                      <a:endParaRPr lang="en-US" sz="14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364246">
                <a:tc>
                  <a:txBody>
                    <a:bodyPr/>
                    <a:lstStyle/>
                    <a:p>
                      <a:pPr marL="0" marR="0" algn="ctr">
                        <a:spcBef>
                          <a:spcPts val="0"/>
                        </a:spcBef>
                        <a:spcAft>
                          <a:spcPts val="0"/>
                        </a:spcAft>
                      </a:pPr>
                      <a:r>
                        <a:rPr lang="en-US" sz="1400" dirty="0">
                          <a:effectLst/>
                        </a:rPr>
                        <a:t>Number of blade in the cutting shaft</a:t>
                      </a:r>
                      <a:endParaRPr lang="en-US" sz="14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400">
                          <a:effectLst/>
                        </a:rPr>
                        <a:t>3</a:t>
                      </a:r>
                      <a:endParaRPr lang="en-US" sz="14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400">
                          <a:effectLst/>
                        </a:rPr>
                        <a:t>4</a:t>
                      </a:r>
                      <a:endParaRPr lang="en-US" sz="14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364246">
                <a:tc>
                  <a:txBody>
                    <a:bodyPr/>
                    <a:lstStyle/>
                    <a:p>
                      <a:pPr marL="0" marR="0" algn="ctr">
                        <a:lnSpc>
                          <a:spcPct val="125000"/>
                        </a:lnSpc>
                        <a:spcBef>
                          <a:spcPts val="0"/>
                        </a:spcBef>
                        <a:spcAft>
                          <a:spcPts val="800"/>
                        </a:spcAft>
                      </a:pPr>
                      <a:r>
                        <a:rPr lang="en-US" sz="1400" dirty="0">
                          <a:effectLst/>
                        </a:rPr>
                        <a:t>Cylinder material</a:t>
                      </a:r>
                      <a:endParaRPr lang="en-US" sz="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25000"/>
                        </a:lnSpc>
                        <a:spcBef>
                          <a:spcPts val="0"/>
                        </a:spcBef>
                        <a:spcAft>
                          <a:spcPts val="800"/>
                        </a:spcAft>
                      </a:pPr>
                      <a:r>
                        <a:rPr lang="en-US" sz="1400" dirty="0">
                          <a:effectLst/>
                        </a:rPr>
                        <a:t>Stainless Steel</a:t>
                      </a:r>
                      <a:endParaRPr lang="en-US" sz="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25000"/>
                        </a:lnSpc>
                        <a:spcBef>
                          <a:spcPts val="0"/>
                        </a:spcBef>
                        <a:spcAft>
                          <a:spcPts val="800"/>
                        </a:spcAft>
                      </a:pPr>
                      <a:r>
                        <a:rPr lang="en-US" sz="1400" dirty="0">
                          <a:effectLst/>
                        </a:rPr>
                        <a:t>Galvanized Steel</a:t>
                      </a:r>
                      <a:endParaRPr lang="en-US" sz="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364246">
                <a:tc>
                  <a:txBody>
                    <a:bodyPr/>
                    <a:lstStyle/>
                    <a:p>
                      <a:pPr marL="0" marR="0" algn="ctr">
                        <a:lnSpc>
                          <a:spcPct val="125000"/>
                        </a:lnSpc>
                        <a:spcBef>
                          <a:spcPts val="0"/>
                        </a:spcBef>
                        <a:spcAft>
                          <a:spcPts val="800"/>
                        </a:spcAft>
                      </a:pPr>
                      <a:r>
                        <a:rPr lang="en-US" sz="1400" dirty="0" smtClean="0">
                          <a:effectLst/>
                        </a:rPr>
                        <a:t>Cylinder Price</a:t>
                      </a:r>
                      <a:endParaRPr lang="en-US" sz="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25000"/>
                        </a:lnSpc>
                        <a:spcBef>
                          <a:spcPts val="0"/>
                        </a:spcBef>
                        <a:spcAft>
                          <a:spcPts val="800"/>
                        </a:spcAft>
                      </a:pPr>
                      <a:r>
                        <a:rPr lang="en-US" sz="1400">
                          <a:effectLst/>
                        </a:rPr>
                        <a:t>Expensive</a:t>
                      </a:r>
                      <a:endParaRPr lang="en-US" sz="14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25000"/>
                        </a:lnSpc>
                        <a:spcBef>
                          <a:spcPts val="0"/>
                        </a:spcBef>
                        <a:spcAft>
                          <a:spcPts val="800"/>
                        </a:spcAft>
                      </a:pPr>
                      <a:r>
                        <a:rPr lang="en-US" sz="1400" dirty="0">
                          <a:effectLst/>
                        </a:rPr>
                        <a:t>Cheaper than 3 cutting shaft</a:t>
                      </a:r>
                      <a:endParaRPr lang="en-US" sz="1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364246">
                <a:tc>
                  <a:txBody>
                    <a:bodyPr/>
                    <a:lstStyle/>
                    <a:p>
                      <a:pPr marL="0" marR="0" algn="ctr">
                        <a:spcBef>
                          <a:spcPts val="0"/>
                        </a:spcBef>
                        <a:spcAft>
                          <a:spcPts val="0"/>
                        </a:spcAft>
                      </a:pPr>
                      <a:r>
                        <a:rPr lang="en-US" sz="1400">
                          <a:effectLst/>
                        </a:rPr>
                        <a:t>Motor power of the cutting shaft (Hp)</a:t>
                      </a:r>
                      <a:endParaRPr lang="en-US" sz="14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400">
                          <a:effectLst/>
                        </a:rPr>
                        <a:t>50 Hp</a:t>
                      </a:r>
                      <a:endParaRPr lang="en-US" sz="14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400">
                          <a:effectLst/>
                        </a:rPr>
                        <a:t>10Hp</a:t>
                      </a:r>
                      <a:endParaRPr lang="en-US" sz="14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364246">
                <a:tc>
                  <a:txBody>
                    <a:bodyPr/>
                    <a:lstStyle/>
                    <a:p>
                      <a:pPr marL="0" marR="0" algn="ctr">
                        <a:spcBef>
                          <a:spcPts val="0"/>
                        </a:spcBef>
                        <a:spcAft>
                          <a:spcPts val="0"/>
                        </a:spcAft>
                      </a:pPr>
                      <a:r>
                        <a:rPr lang="en-US" sz="1400">
                          <a:effectLst/>
                        </a:rPr>
                        <a:t>Mass of wood fill in the container (kg)</a:t>
                      </a:r>
                      <a:endParaRPr lang="en-US" sz="14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400">
                          <a:effectLst/>
                        </a:rPr>
                        <a:t>2700 kg</a:t>
                      </a:r>
                      <a:endParaRPr lang="en-US" sz="14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400">
                          <a:effectLst/>
                        </a:rPr>
                        <a:t>200 Kg</a:t>
                      </a:r>
                      <a:endParaRPr lang="en-US" sz="14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364246">
                <a:tc>
                  <a:txBody>
                    <a:bodyPr/>
                    <a:lstStyle/>
                    <a:p>
                      <a:pPr marL="0" marR="0" algn="ctr">
                        <a:spcBef>
                          <a:spcPts val="0"/>
                        </a:spcBef>
                        <a:spcAft>
                          <a:spcPts val="0"/>
                        </a:spcAft>
                      </a:pPr>
                      <a:r>
                        <a:rPr lang="en-US" sz="1400">
                          <a:effectLst/>
                        </a:rPr>
                        <a:t>Motor power of the container  (Hp)</a:t>
                      </a:r>
                      <a:endParaRPr lang="en-US" sz="14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400">
                          <a:effectLst/>
                        </a:rPr>
                        <a:t>15 Hp</a:t>
                      </a:r>
                      <a:endParaRPr lang="en-US" sz="14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400">
                          <a:effectLst/>
                        </a:rPr>
                        <a:t>2 Hp</a:t>
                      </a:r>
                      <a:endParaRPr lang="en-US" sz="14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182123">
                <a:tc>
                  <a:txBody>
                    <a:bodyPr/>
                    <a:lstStyle/>
                    <a:p>
                      <a:pPr marL="0" marR="0" algn="ctr">
                        <a:spcBef>
                          <a:spcPts val="0"/>
                        </a:spcBef>
                        <a:spcAft>
                          <a:spcPts val="0"/>
                        </a:spcAft>
                      </a:pPr>
                      <a:r>
                        <a:rPr lang="en-US" sz="1400" dirty="0">
                          <a:effectLst/>
                        </a:rPr>
                        <a:t>Rated Output Per Hour</a:t>
                      </a:r>
                      <a:endParaRPr lang="en-US" sz="14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400">
                          <a:effectLst/>
                        </a:rPr>
                        <a:t>4.5 mᶟ</a:t>
                      </a:r>
                      <a:endParaRPr lang="en-US" sz="14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400">
                          <a:effectLst/>
                        </a:rPr>
                        <a:t>2.4 mᶟ</a:t>
                      </a:r>
                      <a:endParaRPr lang="en-US" sz="14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r h="182123">
                <a:tc>
                  <a:txBody>
                    <a:bodyPr/>
                    <a:lstStyle/>
                    <a:p>
                      <a:pPr marL="0" marR="0" algn="ctr">
                        <a:spcBef>
                          <a:spcPts val="0"/>
                        </a:spcBef>
                        <a:spcAft>
                          <a:spcPts val="0"/>
                        </a:spcAft>
                      </a:pPr>
                      <a:r>
                        <a:rPr lang="en-US" sz="1400" dirty="0">
                          <a:effectLst/>
                        </a:rPr>
                        <a:t>cost</a:t>
                      </a:r>
                      <a:endParaRPr lang="en-US" sz="14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400" dirty="0">
                          <a:effectLst/>
                        </a:rPr>
                        <a:t>$80000</a:t>
                      </a:r>
                      <a:endParaRPr lang="en-US" sz="14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0"/>
                        </a:spcBef>
                        <a:spcAft>
                          <a:spcPts val="0"/>
                        </a:spcAft>
                      </a:pPr>
                      <a:r>
                        <a:rPr lang="en-US" sz="1400" dirty="0">
                          <a:effectLst/>
                        </a:rPr>
                        <a:t>$3200</a:t>
                      </a:r>
                      <a:endParaRPr lang="en-US" sz="14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8367904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Wood Shaving Machine</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26582" y="2437244"/>
            <a:ext cx="7418153" cy="4170675"/>
          </a:xfrm>
        </p:spPr>
      </p:pic>
    </p:spTree>
    <p:extLst>
      <p:ext uri="{BB962C8B-B14F-4D97-AF65-F5344CB8AC3E}">
        <p14:creationId xmlns:p14="http://schemas.microsoft.com/office/powerpoint/2010/main" val="166190863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4552" y="2408349"/>
            <a:ext cx="9375820" cy="3850499"/>
          </a:xfrm>
        </p:spPr>
        <p:txBody>
          <a:bodyPr>
            <a:noAutofit/>
          </a:bodyPr>
          <a:lstStyle/>
          <a:p>
            <a:pPr algn="just">
              <a:lnSpc>
                <a:spcPct val="150000"/>
              </a:lnSpc>
            </a:pPr>
            <a:r>
              <a:rPr lang="en-US" dirty="0" smtClean="0"/>
              <a:t>In future, the </a:t>
            </a:r>
            <a:r>
              <a:rPr lang="en-US" dirty="0"/>
              <a:t>intention is to develop the project and turn it into an integrated production line by </a:t>
            </a:r>
            <a:r>
              <a:rPr lang="en-US" dirty="0" smtClean="0"/>
              <a:t>adding some features </a:t>
            </a:r>
            <a:r>
              <a:rPr lang="en-US" dirty="0" smtClean="0"/>
              <a:t>to </a:t>
            </a:r>
            <a:r>
              <a:rPr lang="en-US" dirty="0" smtClean="0"/>
              <a:t>make our machine more efficient:</a:t>
            </a:r>
          </a:p>
          <a:p>
            <a:pPr marL="514350" indent="-514350" algn="just">
              <a:lnSpc>
                <a:spcPct val="150000"/>
              </a:lnSpc>
              <a:buFont typeface="+mj-lt"/>
              <a:buAutoNum type="arabicPeriod"/>
            </a:pPr>
            <a:r>
              <a:rPr lang="en-US" dirty="0" smtClean="0"/>
              <a:t> Adding </a:t>
            </a:r>
            <a:r>
              <a:rPr lang="en-US" dirty="0"/>
              <a:t>a blowing machine at the outlet of wood shaving that remove sawing dust from wood </a:t>
            </a:r>
            <a:r>
              <a:rPr lang="en-US" dirty="0" smtClean="0"/>
              <a:t>shavings.</a:t>
            </a:r>
          </a:p>
          <a:p>
            <a:pPr marL="514350" indent="-514350" algn="just">
              <a:lnSpc>
                <a:spcPct val="150000"/>
              </a:lnSpc>
              <a:buFont typeface="+mj-lt"/>
              <a:buAutoNum type="arabicPeriod"/>
            </a:pPr>
            <a:r>
              <a:rPr lang="en-US" dirty="0" smtClean="0"/>
              <a:t>Adding </a:t>
            </a:r>
            <a:r>
              <a:rPr lang="en-US" dirty="0"/>
              <a:t>a machine to fill the wood shavings in bags and then wrapped and placed in boxes to become ready for </a:t>
            </a:r>
            <a:r>
              <a:rPr lang="en-US" dirty="0" smtClean="0"/>
              <a:t>shipment</a:t>
            </a:r>
          </a:p>
          <a:p>
            <a:pPr algn="just">
              <a:lnSpc>
                <a:spcPct val="150000"/>
              </a:lnSpc>
            </a:pPr>
            <a:r>
              <a:rPr lang="en-US" dirty="0" smtClean="0"/>
              <a:t>So, when we add this features;</a:t>
            </a:r>
            <a:r>
              <a:rPr lang="en-US" dirty="0"/>
              <a:t> </a:t>
            </a:r>
            <a:r>
              <a:rPr lang="en-US" dirty="0" smtClean="0"/>
              <a:t>the </a:t>
            </a:r>
            <a:r>
              <a:rPr lang="en-US" dirty="0"/>
              <a:t>project becomes integrated and support the national product features to quality and low cost.</a:t>
            </a:r>
          </a:p>
          <a:p>
            <a:pPr marL="0" indent="0" algn="just">
              <a:lnSpc>
                <a:spcPct val="150000"/>
              </a:lnSpc>
              <a:buNone/>
            </a:pPr>
            <a:endParaRPr lang="en-US" dirty="0" smtClean="0"/>
          </a:p>
        </p:txBody>
      </p:sp>
      <p:sp>
        <p:nvSpPr>
          <p:cNvPr id="4" name="Title 1"/>
          <p:cNvSpPr>
            <a:spLocks noGrp="1"/>
          </p:cNvSpPr>
          <p:nvPr>
            <p:ph type="title"/>
          </p:nvPr>
        </p:nvSpPr>
        <p:spPr>
          <a:xfrm>
            <a:off x="1154953" y="973668"/>
            <a:ext cx="8761413" cy="706964"/>
          </a:xfrm>
        </p:spPr>
        <p:txBody>
          <a:bodyPr/>
          <a:lstStyle/>
          <a:p>
            <a:pPr algn="ctr"/>
            <a:r>
              <a:rPr lang="en-US" dirty="0" smtClean="0"/>
              <a:t>Future Work</a:t>
            </a:r>
            <a:endParaRPr lang="en-US" dirty="0"/>
          </a:p>
        </p:txBody>
      </p:sp>
    </p:spTree>
    <p:extLst>
      <p:ext uri="{BB962C8B-B14F-4D97-AF65-F5344CB8AC3E}">
        <p14:creationId xmlns:p14="http://schemas.microsoft.com/office/powerpoint/2010/main" val="88877499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148633" y="1649523"/>
            <a:ext cx="5787162" cy="1862048"/>
          </a:xfrm>
          <a:prstGeom prst="rect">
            <a:avLst/>
          </a:prstGeom>
          <a:noFill/>
        </p:spPr>
        <p:txBody>
          <a:bodyPr wrap="none" lIns="91440" tIns="45720" rIns="91440" bIns="45720">
            <a:spAutoFit/>
          </a:bodyPr>
          <a:lstStyle/>
          <a:p>
            <a:pPr algn="ctr"/>
            <a:r>
              <a:rPr lang="en-US" sz="11500" b="1"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Berlin Sans FB" panose="020E0602020502020306" pitchFamily="34" charset="0"/>
              </a:rPr>
              <a:t>The End</a:t>
            </a:r>
            <a:endParaRPr lang="en-US" sz="11500" b="1" spc="50" dirty="0">
              <a:ln w="9525" cmpd="sng">
                <a:solidFill>
                  <a:schemeClr val="accent1"/>
                </a:solidFill>
                <a:prstDash val="solid"/>
              </a:ln>
              <a:solidFill>
                <a:srgbClr val="70AD47">
                  <a:tint val="1000"/>
                </a:srgbClr>
              </a:solidFill>
              <a:effectLst>
                <a:glow rad="38100">
                  <a:schemeClr val="accent1">
                    <a:alpha val="40000"/>
                  </a:schemeClr>
                </a:glow>
              </a:effectLst>
              <a:latin typeface="Berlin Sans FB" panose="020E0602020502020306" pitchFamily="34" charset="0"/>
            </a:endParaRPr>
          </a:p>
        </p:txBody>
      </p:sp>
      <p:sp>
        <p:nvSpPr>
          <p:cNvPr id="7" name="Rectangle 6"/>
          <p:cNvSpPr/>
          <p:nvPr/>
        </p:nvSpPr>
        <p:spPr>
          <a:xfrm>
            <a:off x="1653833" y="5038182"/>
            <a:ext cx="8776763" cy="923330"/>
          </a:xfrm>
          <a:prstGeom prst="rect">
            <a:avLst/>
          </a:prstGeom>
          <a:noFill/>
        </p:spPr>
        <p:txBody>
          <a:bodyPr wrap="none" lIns="91440" tIns="45720" rIns="91440" bIns="45720">
            <a:spAutoFit/>
          </a:bodyPr>
          <a:lstStyle/>
          <a:p>
            <a:pPr algn="ctr"/>
            <a:r>
              <a:rPr lang="en-US" sz="5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Ready for Your Questions </a:t>
            </a:r>
            <a:endPar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8" name="Rectangle 7"/>
          <p:cNvSpPr/>
          <p:nvPr/>
        </p:nvSpPr>
        <p:spPr>
          <a:xfrm>
            <a:off x="2819216" y="3767481"/>
            <a:ext cx="6445995" cy="707886"/>
          </a:xfrm>
          <a:prstGeom prst="rect">
            <a:avLst/>
          </a:prstGeom>
        </p:spPr>
        <p:txBody>
          <a:bodyPr wrap="none">
            <a:spAutoFit/>
          </a:bodyPr>
          <a:lstStyle/>
          <a:p>
            <a:pPr algn="ctr"/>
            <a:r>
              <a:rPr lang="en-US"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Thanks for Your </a:t>
            </a:r>
            <a:r>
              <a:rPr lang="en-US" sz="4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a:t>
            </a:r>
            <a:r>
              <a:rPr lang="en-US"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ttention </a:t>
            </a:r>
            <a:endParaRPr lang="en-US" sz="4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2" name="Rectangle 1"/>
          <p:cNvSpPr/>
          <p:nvPr/>
        </p:nvSpPr>
        <p:spPr>
          <a:xfrm>
            <a:off x="9031704" y="3767481"/>
            <a:ext cx="743361" cy="707886"/>
          </a:xfrm>
          <a:prstGeom prst="rect">
            <a:avLst/>
          </a:prstGeom>
        </p:spPr>
        <p:txBody>
          <a:bodyPr wrap="square">
            <a:spAutoFit/>
          </a:bodyPr>
          <a:lstStyle/>
          <a:p>
            <a:r>
              <a:rPr lang="en-US" sz="4000" dirty="0">
                <a:solidFill>
                  <a:srgbClr val="333333"/>
                </a:solidFill>
                <a:latin typeface="Segoe UI Emoji" panose="020B0502040204020203" pitchFamily="34" charset="0"/>
              </a:rPr>
              <a:t>😍</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99947" y="5188658"/>
            <a:ext cx="772854" cy="772854"/>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509" y="2098139"/>
            <a:ext cx="1758648" cy="1669342"/>
          </a:xfrm>
          <a:prstGeom prst="rect">
            <a:avLst/>
          </a:prstGeom>
        </p:spPr>
      </p:pic>
    </p:spTree>
    <p:extLst>
      <p:ext uri="{BB962C8B-B14F-4D97-AF65-F5344CB8AC3E}">
        <p14:creationId xmlns:p14="http://schemas.microsoft.com/office/powerpoint/2010/main" val="29860150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Wood Shaving Machine</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29485" y="2715490"/>
            <a:ext cx="5249897" cy="3563929"/>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764" y="2715490"/>
            <a:ext cx="5930721" cy="3563929"/>
          </a:xfrm>
          <a:prstGeom prst="rect">
            <a:avLst/>
          </a:prstGeom>
        </p:spPr>
      </p:pic>
    </p:spTree>
    <p:extLst>
      <p:ext uri="{BB962C8B-B14F-4D97-AF65-F5344CB8AC3E}">
        <p14:creationId xmlns:p14="http://schemas.microsoft.com/office/powerpoint/2010/main" val="19080654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Objectives</a:t>
            </a:r>
            <a:endParaRPr lang="en-US" dirty="0"/>
          </a:p>
        </p:txBody>
      </p:sp>
      <p:sp>
        <p:nvSpPr>
          <p:cNvPr id="3" name="Content Placeholder 2"/>
          <p:cNvSpPr>
            <a:spLocks noGrp="1"/>
          </p:cNvSpPr>
          <p:nvPr>
            <p:ph idx="1"/>
          </p:nvPr>
        </p:nvSpPr>
        <p:spPr>
          <a:xfrm>
            <a:off x="1154955" y="2603500"/>
            <a:ext cx="8761412" cy="3707148"/>
          </a:xfrm>
        </p:spPr>
        <p:txBody>
          <a:bodyPr>
            <a:normAutofit lnSpcReduction="10000"/>
          </a:bodyPr>
          <a:lstStyle/>
          <a:p>
            <a:pPr algn="just">
              <a:lnSpc>
                <a:spcPct val="200000"/>
              </a:lnSpc>
            </a:pPr>
            <a:r>
              <a:rPr lang="en-US" dirty="0"/>
              <a:t>To produce wood shavings for different purposes such as Agricultural uses.</a:t>
            </a:r>
          </a:p>
          <a:p>
            <a:pPr algn="just">
              <a:lnSpc>
                <a:spcPct val="200000"/>
              </a:lnSpc>
            </a:pPr>
            <a:r>
              <a:rPr lang="en-US" dirty="0" smtClean="0"/>
              <a:t>Encourage </a:t>
            </a:r>
            <a:r>
              <a:rPr lang="en-US" dirty="0"/>
              <a:t>national industry instead of importing it from other countries.</a:t>
            </a:r>
          </a:p>
          <a:p>
            <a:pPr algn="just">
              <a:lnSpc>
                <a:spcPct val="200000"/>
              </a:lnSpc>
            </a:pPr>
            <a:r>
              <a:rPr lang="en-US" dirty="0"/>
              <a:t>From this project we can improve the function of wood-shaving machines in the market and develop them.</a:t>
            </a:r>
          </a:p>
          <a:p>
            <a:pPr algn="just">
              <a:lnSpc>
                <a:spcPct val="200000"/>
              </a:lnSpc>
            </a:pPr>
            <a:r>
              <a:rPr lang="en-US" dirty="0" smtClean="0"/>
              <a:t>produce wood shavings with better quality and less costs, so that saving farmers money. </a:t>
            </a:r>
            <a:endParaRPr lang="en-US" dirty="0"/>
          </a:p>
          <a:p>
            <a:pPr>
              <a:lnSpc>
                <a:spcPct val="200000"/>
              </a:lnSpc>
            </a:pPr>
            <a:endParaRPr lang="en-US" sz="1600" dirty="0"/>
          </a:p>
        </p:txBody>
      </p:sp>
    </p:spTree>
    <p:extLst>
      <p:ext uri="{BB962C8B-B14F-4D97-AF65-F5344CB8AC3E}">
        <p14:creationId xmlns:p14="http://schemas.microsoft.com/office/powerpoint/2010/main" val="22280842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Design and Analysis</a:t>
            </a:r>
            <a:endParaRPr lang="en-US" dirty="0"/>
          </a:p>
        </p:txBody>
      </p:sp>
      <p:sp>
        <p:nvSpPr>
          <p:cNvPr id="3" name="Content Placeholder 2"/>
          <p:cNvSpPr>
            <a:spLocks noGrp="1"/>
          </p:cNvSpPr>
          <p:nvPr>
            <p:ph idx="1"/>
          </p:nvPr>
        </p:nvSpPr>
        <p:spPr/>
        <p:txBody>
          <a:bodyPr>
            <a:normAutofit/>
          </a:bodyPr>
          <a:lstStyle/>
          <a:p>
            <a:r>
              <a:rPr lang="en-US" dirty="0"/>
              <a:t>Blades and cutting force.</a:t>
            </a:r>
          </a:p>
          <a:p>
            <a:r>
              <a:rPr lang="en-US" dirty="0"/>
              <a:t>Power and electrical calculation</a:t>
            </a:r>
            <a:r>
              <a:rPr lang="en-US" dirty="0" smtClean="0"/>
              <a:t>.</a:t>
            </a:r>
          </a:p>
          <a:p>
            <a:pPr>
              <a:buFont typeface="+mj-lt"/>
              <a:buAutoNum type="arabicPeriod"/>
            </a:pPr>
            <a:r>
              <a:rPr lang="en-US" dirty="0"/>
              <a:t>Electrical motor.</a:t>
            </a:r>
          </a:p>
          <a:p>
            <a:pPr>
              <a:buFont typeface="+mj-lt"/>
              <a:buAutoNum type="arabicPeriod"/>
            </a:pPr>
            <a:r>
              <a:rPr lang="en-US" dirty="0"/>
              <a:t>Circuit breaker. </a:t>
            </a:r>
          </a:p>
          <a:p>
            <a:r>
              <a:rPr lang="en-US" dirty="0" smtClean="0"/>
              <a:t>Belts </a:t>
            </a:r>
            <a:r>
              <a:rPr lang="en-US" dirty="0"/>
              <a:t>design.</a:t>
            </a:r>
          </a:p>
          <a:p>
            <a:r>
              <a:rPr lang="en-US" dirty="0"/>
              <a:t>Bearings design.</a:t>
            </a:r>
          </a:p>
          <a:p>
            <a:r>
              <a:rPr lang="en-US" dirty="0"/>
              <a:t>Gear box design.</a:t>
            </a:r>
          </a:p>
          <a:p>
            <a:r>
              <a:rPr lang="en-US" dirty="0"/>
              <a:t>Controlling.</a:t>
            </a:r>
          </a:p>
          <a:p>
            <a:endParaRPr lang="en-US" dirty="0"/>
          </a:p>
        </p:txBody>
      </p:sp>
    </p:spTree>
    <p:extLst>
      <p:ext uri="{BB962C8B-B14F-4D97-AF65-F5344CB8AC3E}">
        <p14:creationId xmlns:p14="http://schemas.microsoft.com/office/powerpoint/2010/main" val="33361749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Blades &amp; Cutting cylinder 		</a:t>
            </a:r>
            <a:endParaRPr lang="en-US" dirty="0"/>
          </a:p>
        </p:txBody>
      </p:sp>
      <p:sp>
        <p:nvSpPr>
          <p:cNvPr id="3" name="Content Placeholder 2"/>
          <p:cNvSpPr>
            <a:spLocks noGrp="1"/>
          </p:cNvSpPr>
          <p:nvPr>
            <p:ph idx="1"/>
          </p:nvPr>
        </p:nvSpPr>
        <p:spPr/>
        <p:txBody>
          <a:bodyPr/>
          <a:lstStyle/>
          <a:p>
            <a:r>
              <a:rPr lang="en-US" dirty="0" smtClean="0"/>
              <a:t>Cutting cylinder &amp; blades are the mean &amp; important part in our project, since it use to produce wood shavings.</a:t>
            </a:r>
          </a:p>
          <a:p>
            <a:r>
              <a:rPr lang="en-US" dirty="0" smtClean="0"/>
              <a:t> The blade material is High speed steel &amp; and the number used  4 blades in our project; the blade dimension 80 cm long, 2.2 cm width &amp; 3 mm thickness.</a:t>
            </a:r>
          </a:p>
          <a:p>
            <a:r>
              <a:rPr lang="en-US" dirty="0" smtClean="0"/>
              <a:t>The cutting cylinder is used to fixed the blades, it produced from </a:t>
            </a:r>
            <a:r>
              <a:rPr lang="en-US" dirty="0"/>
              <a:t>galvanized </a:t>
            </a:r>
            <a:r>
              <a:rPr lang="en-US" dirty="0" smtClean="0"/>
              <a:t>steel, dimension of the cylinder: 9 cm diameter &amp; 1.10 m length.</a:t>
            </a:r>
          </a:p>
          <a:p>
            <a:endParaRPr lang="en-US" dirty="0" smtClean="0"/>
          </a:p>
          <a:p>
            <a:endParaRPr lang="en-US" dirty="0"/>
          </a:p>
        </p:txBody>
      </p:sp>
    </p:spTree>
    <p:extLst>
      <p:ext uri="{BB962C8B-B14F-4D97-AF65-F5344CB8AC3E}">
        <p14:creationId xmlns:p14="http://schemas.microsoft.com/office/powerpoint/2010/main" val="243358953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docProps/app.xml><?xml version="1.0" encoding="utf-8"?>
<Properties xmlns="http://schemas.openxmlformats.org/officeDocument/2006/extended-properties" xmlns:vt="http://schemas.openxmlformats.org/officeDocument/2006/docPropsVTypes">
  <Template>Ion Boardroom</Template>
  <TotalTime>386</TotalTime>
  <Words>1640</Words>
  <Application>Microsoft Office PowerPoint</Application>
  <PresentationFormat>Widescreen</PresentationFormat>
  <Paragraphs>317</Paragraphs>
  <Slides>51</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51</vt:i4>
      </vt:variant>
    </vt:vector>
  </HeadingPairs>
  <TitlesOfParts>
    <vt:vector size="61" baseType="lpstr">
      <vt:lpstr>Arial</vt:lpstr>
      <vt:lpstr>Berlin Sans FB</vt:lpstr>
      <vt:lpstr>Calibri</vt:lpstr>
      <vt:lpstr>Cambria Math</vt:lpstr>
      <vt:lpstr>Century Gothic</vt:lpstr>
      <vt:lpstr>Segoe UI Emoji</vt:lpstr>
      <vt:lpstr>Times New Roman</vt:lpstr>
      <vt:lpstr>Wingdings</vt:lpstr>
      <vt:lpstr>Wingdings 3</vt:lpstr>
      <vt:lpstr>Ion Boardroom</vt:lpstr>
      <vt:lpstr>Wood Shaving Machine</vt:lpstr>
      <vt:lpstr>Students and Supervision</vt:lpstr>
      <vt:lpstr>Outline</vt:lpstr>
      <vt:lpstr>Introduction</vt:lpstr>
      <vt:lpstr>Wood Shaving Machine</vt:lpstr>
      <vt:lpstr>Wood Shaving Machine</vt:lpstr>
      <vt:lpstr>Objectives</vt:lpstr>
      <vt:lpstr>Design and Analysis</vt:lpstr>
      <vt:lpstr>Blades &amp; Cutting cylinder   </vt:lpstr>
      <vt:lpstr>Blades &amp; Cutting cylinder   </vt:lpstr>
      <vt:lpstr>Force Analysis</vt:lpstr>
      <vt:lpstr>Force Analysis</vt:lpstr>
      <vt:lpstr>Force Analysis</vt:lpstr>
      <vt:lpstr>Force Analysis</vt:lpstr>
      <vt:lpstr>Belts  Design</vt:lpstr>
      <vt:lpstr>Tension Force analysis for cutting shaft belts </vt:lpstr>
      <vt:lpstr>Tension Force analysis for cutting shaft belts </vt:lpstr>
      <vt:lpstr>Tension Force analysis for cutting shaft belts </vt:lpstr>
      <vt:lpstr>Belt design</vt:lpstr>
      <vt:lpstr>Tension Force analysis for Container belt</vt:lpstr>
      <vt:lpstr>Tension Force analysis for Container belt</vt:lpstr>
      <vt:lpstr>Motor :</vt:lpstr>
      <vt:lpstr>Electrical Motors calculation </vt:lpstr>
      <vt:lpstr>Selected motor</vt:lpstr>
      <vt:lpstr>Circuit Breaker</vt:lpstr>
      <vt:lpstr>Circuit Breaker</vt:lpstr>
      <vt:lpstr>Electrical circuit diagram</vt:lpstr>
      <vt:lpstr>Bearings design</vt:lpstr>
      <vt:lpstr>Bearings design</vt:lpstr>
      <vt:lpstr>PowerPoint Presentation</vt:lpstr>
      <vt:lpstr>PowerPoint Presentation</vt:lpstr>
      <vt:lpstr>PowerPoint Presentation</vt:lpstr>
      <vt:lpstr>PowerPoint Presentation</vt:lpstr>
      <vt:lpstr>Gear box design</vt:lpstr>
      <vt:lpstr>Gear box design</vt:lpstr>
      <vt:lpstr>PowerPoint Presentation</vt:lpstr>
      <vt:lpstr>rotational speed &amp; diameter of  the gears</vt:lpstr>
      <vt:lpstr>Force analysis of gear box</vt:lpstr>
      <vt:lpstr>Force analysis of gear box</vt:lpstr>
      <vt:lpstr>Reversing the rotation of the Container motor</vt:lpstr>
      <vt:lpstr>The connection between limit switches and the motor </vt:lpstr>
      <vt:lpstr>Principle of operation</vt:lpstr>
      <vt:lpstr>State no.1</vt:lpstr>
      <vt:lpstr>State no.2</vt:lpstr>
      <vt:lpstr>State no.3</vt:lpstr>
      <vt:lpstr>State no.4</vt:lpstr>
      <vt:lpstr>Discussion</vt:lpstr>
      <vt:lpstr>Discussion</vt:lpstr>
      <vt:lpstr>Discussion</vt:lpstr>
      <vt:lpstr>Future Work</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Wood Shaving Machine</dc:title>
  <dc:creator>Qusay</dc:creator>
  <cp:lastModifiedBy>Qusay</cp:lastModifiedBy>
  <cp:revision>28</cp:revision>
  <dcterms:created xsi:type="dcterms:W3CDTF">2016-12-21T12:13:06Z</dcterms:created>
  <dcterms:modified xsi:type="dcterms:W3CDTF">2016-12-22T09:35:47Z</dcterms:modified>
</cp:coreProperties>
</file>