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21"/>
  </p:notesMasterIdLst>
  <p:sldIdLst>
    <p:sldId id="256" r:id="rId2"/>
    <p:sldId id="27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7" r:id="rId12"/>
    <p:sldId id="268" r:id="rId13"/>
    <p:sldId id="269" r:id="rId14"/>
    <p:sldId id="265" r:id="rId15"/>
    <p:sldId id="275" r:id="rId16"/>
    <p:sldId id="270" r:id="rId17"/>
    <p:sldId id="271" r:id="rId18"/>
    <p:sldId id="273" r:id="rId19"/>
    <p:sldId id="272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CC8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E8A9B0-029D-49B9-8E1D-4655291AAFB1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CE3334B-627A-4270-BD69-558ADBAD8997}">
      <dgm:prSet phldrT="[Text]" custT="1"/>
      <dgm:spPr/>
      <dgm:t>
        <a:bodyPr/>
        <a:lstStyle/>
        <a:p>
          <a:pPr algn="ctr" rtl="0">
            <a:lnSpc>
              <a:spcPct val="150000"/>
            </a:lnSpc>
          </a:pPr>
          <a:r>
            <a:rPr lang="en-US" sz="1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Literature Review </a:t>
          </a:r>
          <a:endParaRPr lang="ar-SA" sz="1800" b="1" dirty="0">
            <a:solidFill>
              <a:schemeClr val="bg1"/>
            </a:solidFill>
          </a:endParaRPr>
        </a:p>
      </dgm:t>
    </dgm:pt>
    <dgm:pt modelId="{A5B4858F-6902-41C9-9CAE-3E18EF71BBFC}" type="parTrans" cxnId="{8E7A67C7-0A07-4948-A939-8C076176F5E6}">
      <dgm:prSet/>
      <dgm:spPr/>
      <dgm:t>
        <a:bodyPr/>
        <a:lstStyle/>
        <a:p>
          <a:pPr rtl="1"/>
          <a:endParaRPr lang="ar-SA"/>
        </a:p>
      </dgm:t>
    </dgm:pt>
    <dgm:pt modelId="{CD02D747-C83F-441E-B6E4-455AC301F9B5}" type="sibTrans" cxnId="{8E7A67C7-0A07-4948-A939-8C076176F5E6}">
      <dgm:prSet/>
      <dgm:spPr/>
      <dgm:t>
        <a:bodyPr/>
        <a:lstStyle/>
        <a:p>
          <a:pPr rtl="1"/>
          <a:endParaRPr lang="ar-SA"/>
        </a:p>
      </dgm:t>
    </dgm:pt>
    <dgm:pt modelId="{BE6708F5-8934-4D9D-88BD-3685576FC625}">
      <dgm:prSet phldrT="[Text]" custT="1"/>
      <dgm:spPr/>
      <dgm:t>
        <a:bodyPr/>
        <a:lstStyle/>
        <a:p>
          <a:pPr algn="ctr" rtl="0">
            <a:lnSpc>
              <a:spcPct val="150000"/>
            </a:lnSpc>
          </a:pPr>
          <a:r>
            <a:rPr lang="en-US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Design of experiment </a:t>
          </a:r>
          <a:endParaRPr lang="ar-SA" sz="1800" b="1" dirty="0"/>
        </a:p>
      </dgm:t>
    </dgm:pt>
    <dgm:pt modelId="{78CDD657-2E8C-4E4C-8A4A-A0207D8692A5}" type="parTrans" cxnId="{3C427FCA-0C2B-4564-A373-DC74D7F32F87}">
      <dgm:prSet/>
      <dgm:spPr/>
      <dgm:t>
        <a:bodyPr/>
        <a:lstStyle/>
        <a:p>
          <a:pPr rtl="1"/>
          <a:endParaRPr lang="ar-SA"/>
        </a:p>
      </dgm:t>
    </dgm:pt>
    <dgm:pt modelId="{DB240F32-7009-4B58-A7FD-7A2D91E75EBF}" type="sibTrans" cxnId="{3C427FCA-0C2B-4564-A373-DC74D7F32F87}">
      <dgm:prSet/>
      <dgm:spPr/>
      <dgm:t>
        <a:bodyPr/>
        <a:lstStyle/>
        <a:p>
          <a:pPr rtl="1"/>
          <a:endParaRPr lang="ar-SA"/>
        </a:p>
      </dgm:t>
    </dgm:pt>
    <dgm:pt modelId="{CAE9C981-F668-40B2-AD2A-23403130C3F7}">
      <dgm:prSet phldrT="[Text]" custT="1"/>
      <dgm:spPr/>
      <dgm:t>
        <a:bodyPr/>
        <a:lstStyle/>
        <a:p>
          <a:pPr algn="just" rtl="0">
            <a:lnSpc>
              <a:spcPct val="150000"/>
            </a:lnSpc>
            <a:buFont typeface="+mj-lt"/>
            <a:buNone/>
          </a:pPr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 suitable heat source was applied to melt the plastic, mix it with sand and ensure a homogeneous mixture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71E3F2-FCA8-4E56-BC9D-B0093124F64B}" type="parTrans" cxnId="{57A024AA-768D-4573-8DE5-205A77754064}">
      <dgm:prSet/>
      <dgm:spPr/>
      <dgm:t>
        <a:bodyPr/>
        <a:lstStyle/>
        <a:p>
          <a:pPr rtl="1"/>
          <a:endParaRPr lang="ar-SA"/>
        </a:p>
      </dgm:t>
    </dgm:pt>
    <dgm:pt modelId="{9927685C-55CF-439F-AF59-104B97FFF63F}" type="sibTrans" cxnId="{57A024AA-768D-4573-8DE5-205A77754064}">
      <dgm:prSet/>
      <dgm:spPr/>
      <dgm:t>
        <a:bodyPr/>
        <a:lstStyle/>
        <a:p>
          <a:pPr rtl="1"/>
          <a:endParaRPr lang="ar-SA"/>
        </a:p>
      </dgm:t>
    </dgm:pt>
    <dgm:pt modelId="{08972B49-A6CB-4AA5-A3AC-63C99CA6DD83}">
      <dgm:prSet phldrT="[Text]" custT="1"/>
      <dgm:spPr/>
      <dgm:t>
        <a:bodyPr/>
        <a:lstStyle/>
        <a:p>
          <a:pPr algn="just" rtl="0">
            <a:lnSpc>
              <a:spcPct val="150000"/>
            </a:lnSpc>
            <a:buFont typeface="+mj-lt"/>
            <a:buNone/>
          </a:pPr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Melted samples were poured into predefined molds and left for 24 hours for </a:t>
          </a:r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cooling</a:t>
          </a:r>
          <a:endParaRPr lang="ar-S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D27B3C-C5F4-443B-A3DC-F0028A51D3CB}" type="parTrans" cxnId="{B8B283D8-ABD7-42F7-AAD5-8DFBEE69D6B7}">
      <dgm:prSet/>
      <dgm:spPr/>
      <dgm:t>
        <a:bodyPr/>
        <a:lstStyle/>
        <a:p>
          <a:pPr rtl="1"/>
          <a:endParaRPr lang="ar-SA"/>
        </a:p>
      </dgm:t>
    </dgm:pt>
    <dgm:pt modelId="{1F944636-CC10-4BB4-879E-B9AACF67C609}" type="sibTrans" cxnId="{B8B283D8-ABD7-42F7-AAD5-8DFBEE69D6B7}">
      <dgm:prSet/>
      <dgm:spPr/>
      <dgm:t>
        <a:bodyPr/>
        <a:lstStyle/>
        <a:p>
          <a:pPr rtl="1"/>
          <a:endParaRPr lang="ar-SA"/>
        </a:p>
      </dgm:t>
    </dgm:pt>
    <dgm:pt modelId="{348E004E-CC42-4CF9-902C-895F776030DE}">
      <dgm:prSet phldrT="[Text]" custT="1"/>
      <dgm:spPr/>
      <dgm:t>
        <a:bodyPr/>
        <a:lstStyle/>
        <a:p>
          <a:pPr algn="justLow" rtl="0">
            <a:lnSpc>
              <a:spcPct val="150000"/>
            </a:lnSpc>
            <a:buFont typeface="+mj-lt"/>
            <a:buNone/>
          </a:pP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Weight, Density ,</a:t>
          </a:r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compressive strength 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and water </a:t>
          </a:r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absorption percent were 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measured</a:t>
          </a:r>
          <a:endParaRPr lang="ar-SA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AB48C5-FA15-4462-97BE-1DA4A50967AD}" type="parTrans" cxnId="{32DFEDEF-822F-4A60-ABC4-949894645F36}">
      <dgm:prSet/>
      <dgm:spPr/>
      <dgm:t>
        <a:bodyPr/>
        <a:lstStyle/>
        <a:p>
          <a:pPr rtl="1"/>
          <a:endParaRPr lang="ar-SA"/>
        </a:p>
      </dgm:t>
    </dgm:pt>
    <dgm:pt modelId="{0D3FDEAD-FBAF-4316-9D30-AAF54814F8B8}" type="sibTrans" cxnId="{32DFEDEF-822F-4A60-ABC4-949894645F36}">
      <dgm:prSet/>
      <dgm:spPr/>
      <dgm:t>
        <a:bodyPr/>
        <a:lstStyle/>
        <a:p>
          <a:pPr rtl="1"/>
          <a:endParaRPr lang="ar-SA"/>
        </a:p>
      </dgm:t>
    </dgm:pt>
    <dgm:pt modelId="{CBC7833B-CD72-42BA-9E2A-9C4879B8D797}" type="pres">
      <dgm:prSet presAssocID="{CBE8A9B0-029D-49B9-8E1D-4655291AAFB1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59A32823-0440-4B68-9B36-8268E4939AB5}" type="pres">
      <dgm:prSet presAssocID="{6CE3334B-627A-4270-BD69-558ADBAD8997}" presName="composite" presStyleCnt="0"/>
      <dgm:spPr/>
    </dgm:pt>
    <dgm:pt modelId="{1D04356B-7CBC-44A7-B534-F1A836E9DBC3}" type="pres">
      <dgm:prSet presAssocID="{6CE3334B-627A-4270-BD69-558ADBAD8997}" presName="bentUpArrow1" presStyleLbl="alignImgPlace1" presStyleIdx="0" presStyleCnt="4" custScaleX="123752" custScaleY="85637" custLinFactNeighborX="-44671" custLinFactNeighborY="-33686"/>
      <dgm:spPr/>
    </dgm:pt>
    <dgm:pt modelId="{CEE9AA12-EE98-4D2E-A134-5D3AEA83BAF4}" type="pres">
      <dgm:prSet presAssocID="{6CE3334B-627A-4270-BD69-558ADBAD8997}" presName="ParentText" presStyleLbl="node1" presStyleIdx="0" presStyleCnt="5" custScaleX="269777" custScaleY="80331" custLinFactNeighborX="2259" custLinFactNeighborY="-1279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CB0CF1-CD12-4EE0-9FAA-0B5F7DA85F40}" type="pres">
      <dgm:prSet presAssocID="{6CE3334B-627A-4270-BD69-558ADBAD8997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86653978-766A-4E03-8464-6394595AB41E}" type="pres">
      <dgm:prSet presAssocID="{CD02D747-C83F-441E-B6E4-455AC301F9B5}" presName="sibTrans" presStyleCnt="0"/>
      <dgm:spPr/>
    </dgm:pt>
    <dgm:pt modelId="{622509CD-1010-408B-AA6D-FA30DBFBDD03}" type="pres">
      <dgm:prSet presAssocID="{BE6708F5-8934-4D9D-88BD-3685576FC625}" presName="composite" presStyleCnt="0"/>
      <dgm:spPr/>
    </dgm:pt>
    <dgm:pt modelId="{C89CAB8D-9CD8-454F-80C5-02BD6953E373}" type="pres">
      <dgm:prSet presAssocID="{BE6708F5-8934-4D9D-88BD-3685576FC625}" presName="bentUpArrow1" presStyleLbl="alignImgPlace1" presStyleIdx="1" presStyleCnt="4" custScaleX="113803" custScaleY="88362" custLinFactNeighborX="-58194" custLinFactNeighborY="-36031"/>
      <dgm:spPr/>
    </dgm:pt>
    <dgm:pt modelId="{AE29A10B-3C52-47D8-8E89-B451948B26AE}" type="pres">
      <dgm:prSet presAssocID="{BE6708F5-8934-4D9D-88BD-3685576FC625}" presName="ParentText" presStyleLbl="node1" presStyleIdx="1" presStyleCnt="5" custScaleX="273000" custScaleY="78333" custLinFactNeighborX="11206" custLinFactNeighborY="-1429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7A992F-B095-456D-8BC1-735F9ABF2B4C}" type="pres">
      <dgm:prSet presAssocID="{BE6708F5-8934-4D9D-88BD-3685576FC625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454692BA-66C8-42E5-969D-238AA498B010}" type="pres">
      <dgm:prSet presAssocID="{DB240F32-7009-4B58-A7FD-7A2D91E75EBF}" presName="sibTrans" presStyleCnt="0"/>
      <dgm:spPr/>
    </dgm:pt>
    <dgm:pt modelId="{C582C1ED-8128-4602-AF52-75B70831D847}" type="pres">
      <dgm:prSet presAssocID="{CAE9C981-F668-40B2-AD2A-23403130C3F7}" presName="composite" presStyleCnt="0"/>
      <dgm:spPr/>
    </dgm:pt>
    <dgm:pt modelId="{029B2CB2-5D38-4AC9-8F25-85C9C0E39CCB}" type="pres">
      <dgm:prSet presAssocID="{CAE9C981-F668-40B2-AD2A-23403130C3F7}" presName="bentUpArrow1" presStyleLbl="alignImgPlace1" presStyleIdx="2" presStyleCnt="4" custScaleX="129813" custScaleY="81743" custLinFactNeighborX="-91319" custLinFactNeighborY="-23041"/>
      <dgm:spPr/>
    </dgm:pt>
    <dgm:pt modelId="{A9CF7DC5-C693-4361-B7DE-CBFD53272274}" type="pres">
      <dgm:prSet presAssocID="{CAE9C981-F668-40B2-AD2A-23403130C3F7}" presName="ParentText" presStyleLbl="node1" presStyleIdx="2" presStyleCnt="5" custScaleX="299602" custScaleY="128241" custLinFactNeighborX="-963" custLinFactNeighborY="-2678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12BBA1-B0AB-4CC0-8C27-014DBCBC27CF}" type="pres">
      <dgm:prSet presAssocID="{CAE9C981-F668-40B2-AD2A-23403130C3F7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A91AD660-AA45-4625-8805-A116C76AFE96}" type="pres">
      <dgm:prSet presAssocID="{9927685C-55CF-439F-AF59-104B97FFF63F}" presName="sibTrans" presStyleCnt="0"/>
      <dgm:spPr/>
    </dgm:pt>
    <dgm:pt modelId="{0261D997-7753-41B0-95B4-C3469FC75BB0}" type="pres">
      <dgm:prSet presAssocID="{08972B49-A6CB-4AA5-A3AC-63C99CA6DD83}" presName="composite" presStyleCnt="0"/>
      <dgm:spPr/>
    </dgm:pt>
    <dgm:pt modelId="{6DAEB715-244D-40A7-9CBB-A2715EB4FCFA}" type="pres">
      <dgm:prSet presAssocID="{08972B49-A6CB-4AA5-A3AC-63C99CA6DD83}" presName="bentUpArrow1" presStyleLbl="alignImgPlace1" presStyleIdx="3" presStyleCnt="4" custScaleX="90504" custScaleY="83757" custLinFactNeighborX="-97992" custLinFactNeighborY="-24346"/>
      <dgm:spPr/>
    </dgm:pt>
    <dgm:pt modelId="{35167C5C-309F-4A25-BB31-F980951915F8}" type="pres">
      <dgm:prSet presAssocID="{08972B49-A6CB-4AA5-A3AC-63C99CA6DD83}" presName="ParentText" presStyleLbl="node1" presStyleIdx="3" presStyleCnt="5" custScaleX="299602" custScaleY="83417" custLinFactNeighborX="-3851" custLinFactNeighborY="-602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2192F0-8554-4EC8-B884-975E9CE941B6}" type="pres">
      <dgm:prSet presAssocID="{08972B49-A6CB-4AA5-A3AC-63C99CA6DD83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6F6E9F32-0E06-4F98-8D74-C1BF53233B58}" type="pres">
      <dgm:prSet presAssocID="{1F944636-CC10-4BB4-879E-B9AACF67C609}" presName="sibTrans" presStyleCnt="0"/>
      <dgm:spPr/>
    </dgm:pt>
    <dgm:pt modelId="{F48D4CBD-5DBE-4213-959A-E44BF3E53421}" type="pres">
      <dgm:prSet presAssocID="{348E004E-CC42-4CF9-902C-895F776030DE}" presName="composite" presStyleCnt="0"/>
      <dgm:spPr/>
    </dgm:pt>
    <dgm:pt modelId="{CD8E780F-97F6-457A-85CA-5EEE299AC51E}" type="pres">
      <dgm:prSet presAssocID="{348E004E-CC42-4CF9-902C-895F776030DE}" presName="ParentText" presStyleLbl="node1" presStyleIdx="4" presStyleCnt="5" custScaleX="299602" custScaleY="110134" custLinFactNeighborX="-20723" custLinFactNeighborY="-1513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B946F3B-6B04-4D88-8461-C37455A69CBC}" type="presOf" srcId="{BE6708F5-8934-4D9D-88BD-3685576FC625}" destId="{AE29A10B-3C52-47D8-8E89-B451948B26AE}" srcOrd="0" destOrd="0" presId="urn:microsoft.com/office/officeart/2005/8/layout/StepDownProcess"/>
    <dgm:cxn modelId="{B8B283D8-ABD7-42F7-AAD5-8DFBEE69D6B7}" srcId="{CBE8A9B0-029D-49B9-8E1D-4655291AAFB1}" destId="{08972B49-A6CB-4AA5-A3AC-63C99CA6DD83}" srcOrd="3" destOrd="0" parTransId="{47D27B3C-C5F4-443B-A3DC-F0028A51D3CB}" sibTransId="{1F944636-CC10-4BB4-879E-B9AACF67C609}"/>
    <dgm:cxn modelId="{04120DDA-B608-45E7-8067-603D937C43AD}" type="presOf" srcId="{08972B49-A6CB-4AA5-A3AC-63C99CA6DD83}" destId="{35167C5C-309F-4A25-BB31-F980951915F8}" srcOrd="0" destOrd="0" presId="urn:microsoft.com/office/officeart/2005/8/layout/StepDownProcess"/>
    <dgm:cxn modelId="{313DC5B6-E151-4FB3-8644-6B0A44DFF86B}" type="presOf" srcId="{CAE9C981-F668-40B2-AD2A-23403130C3F7}" destId="{A9CF7DC5-C693-4361-B7DE-CBFD53272274}" srcOrd="0" destOrd="0" presId="urn:microsoft.com/office/officeart/2005/8/layout/StepDownProcess"/>
    <dgm:cxn modelId="{474328EF-2471-423C-8970-306DD502378E}" type="presOf" srcId="{CBE8A9B0-029D-49B9-8E1D-4655291AAFB1}" destId="{CBC7833B-CD72-42BA-9E2A-9C4879B8D797}" srcOrd="0" destOrd="0" presId="urn:microsoft.com/office/officeart/2005/8/layout/StepDownProcess"/>
    <dgm:cxn modelId="{8E7A67C7-0A07-4948-A939-8C076176F5E6}" srcId="{CBE8A9B0-029D-49B9-8E1D-4655291AAFB1}" destId="{6CE3334B-627A-4270-BD69-558ADBAD8997}" srcOrd="0" destOrd="0" parTransId="{A5B4858F-6902-41C9-9CAE-3E18EF71BBFC}" sibTransId="{CD02D747-C83F-441E-B6E4-455AC301F9B5}"/>
    <dgm:cxn modelId="{3C427FCA-0C2B-4564-A373-DC74D7F32F87}" srcId="{CBE8A9B0-029D-49B9-8E1D-4655291AAFB1}" destId="{BE6708F5-8934-4D9D-88BD-3685576FC625}" srcOrd="1" destOrd="0" parTransId="{78CDD657-2E8C-4E4C-8A4A-A0207D8692A5}" sibTransId="{DB240F32-7009-4B58-A7FD-7A2D91E75EBF}"/>
    <dgm:cxn modelId="{761B37FB-E746-46AA-A7E8-7C2254B7E71C}" type="presOf" srcId="{6CE3334B-627A-4270-BD69-558ADBAD8997}" destId="{CEE9AA12-EE98-4D2E-A134-5D3AEA83BAF4}" srcOrd="0" destOrd="0" presId="urn:microsoft.com/office/officeart/2005/8/layout/StepDownProcess"/>
    <dgm:cxn modelId="{2AE6C7EF-FDEA-4521-B8EC-E9A6D4740BA9}" type="presOf" srcId="{348E004E-CC42-4CF9-902C-895F776030DE}" destId="{CD8E780F-97F6-457A-85CA-5EEE299AC51E}" srcOrd="0" destOrd="0" presId="urn:microsoft.com/office/officeart/2005/8/layout/StepDownProcess"/>
    <dgm:cxn modelId="{32DFEDEF-822F-4A60-ABC4-949894645F36}" srcId="{CBE8A9B0-029D-49B9-8E1D-4655291AAFB1}" destId="{348E004E-CC42-4CF9-902C-895F776030DE}" srcOrd="4" destOrd="0" parTransId="{25AB48C5-FA15-4462-97BE-1DA4A50967AD}" sibTransId="{0D3FDEAD-FBAF-4316-9D30-AAF54814F8B8}"/>
    <dgm:cxn modelId="{57A024AA-768D-4573-8DE5-205A77754064}" srcId="{CBE8A9B0-029D-49B9-8E1D-4655291AAFB1}" destId="{CAE9C981-F668-40B2-AD2A-23403130C3F7}" srcOrd="2" destOrd="0" parTransId="{B171E3F2-FCA8-4E56-BC9D-B0093124F64B}" sibTransId="{9927685C-55CF-439F-AF59-104B97FFF63F}"/>
    <dgm:cxn modelId="{7934ECDA-B870-49A0-9D54-C102527F7EDC}" type="presParOf" srcId="{CBC7833B-CD72-42BA-9E2A-9C4879B8D797}" destId="{59A32823-0440-4B68-9B36-8268E4939AB5}" srcOrd="0" destOrd="0" presId="urn:microsoft.com/office/officeart/2005/8/layout/StepDownProcess"/>
    <dgm:cxn modelId="{60C4C382-07DC-4803-B2CC-469725EFFAA5}" type="presParOf" srcId="{59A32823-0440-4B68-9B36-8268E4939AB5}" destId="{1D04356B-7CBC-44A7-B534-F1A836E9DBC3}" srcOrd="0" destOrd="0" presId="urn:microsoft.com/office/officeart/2005/8/layout/StepDownProcess"/>
    <dgm:cxn modelId="{8FC20AC6-4FFE-451F-ACE9-0BD63C5AEBA8}" type="presParOf" srcId="{59A32823-0440-4B68-9B36-8268E4939AB5}" destId="{CEE9AA12-EE98-4D2E-A134-5D3AEA83BAF4}" srcOrd="1" destOrd="0" presId="urn:microsoft.com/office/officeart/2005/8/layout/StepDownProcess"/>
    <dgm:cxn modelId="{443AEC54-D012-4DBC-9F54-EF8279C0C6EB}" type="presParOf" srcId="{59A32823-0440-4B68-9B36-8268E4939AB5}" destId="{A4CB0CF1-CD12-4EE0-9FAA-0B5F7DA85F40}" srcOrd="2" destOrd="0" presId="urn:microsoft.com/office/officeart/2005/8/layout/StepDownProcess"/>
    <dgm:cxn modelId="{209A3E81-530F-45CE-8336-0586C33DD8BD}" type="presParOf" srcId="{CBC7833B-CD72-42BA-9E2A-9C4879B8D797}" destId="{86653978-766A-4E03-8464-6394595AB41E}" srcOrd="1" destOrd="0" presId="urn:microsoft.com/office/officeart/2005/8/layout/StepDownProcess"/>
    <dgm:cxn modelId="{4901155D-40A4-4070-86FE-A0442AD86859}" type="presParOf" srcId="{CBC7833B-CD72-42BA-9E2A-9C4879B8D797}" destId="{622509CD-1010-408B-AA6D-FA30DBFBDD03}" srcOrd="2" destOrd="0" presId="urn:microsoft.com/office/officeart/2005/8/layout/StepDownProcess"/>
    <dgm:cxn modelId="{6210B4A3-29E8-4B51-856E-F9ED1F86277F}" type="presParOf" srcId="{622509CD-1010-408B-AA6D-FA30DBFBDD03}" destId="{C89CAB8D-9CD8-454F-80C5-02BD6953E373}" srcOrd="0" destOrd="0" presId="urn:microsoft.com/office/officeart/2005/8/layout/StepDownProcess"/>
    <dgm:cxn modelId="{F023A124-CB4C-477F-851C-C8AD33484532}" type="presParOf" srcId="{622509CD-1010-408B-AA6D-FA30DBFBDD03}" destId="{AE29A10B-3C52-47D8-8E89-B451948B26AE}" srcOrd="1" destOrd="0" presId="urn:microsoft.com/office/officeart/2005/8/layout/StepDownProcess"/>
    <dgm:cxn modelId="{C89E298C-726C-4442-AA0D-234FBF6B630F}" type="presParOf" srcId="{622509CD-1010-408B-AA6D-FA30DBFBDD03}" destId="{877A992F-B095-456D-8BC1-735F9ABF2B4C}" srcOrd="2" destOrd="0" presId="urn:microsoft.com/office/officeart/2005/8/layout/StepDownProcess"/>
    <dgm:cxn modelId="{CB74D537-CBA3-4A4A-B7F8-F4FB358116AF}" type="presParOf" srcId="{CBC7833B-CD72-42BA-9E2A-9C4879B8D797}" destId="{454692BA-66C8-42E5-969D-238AA498B010}" srcOrd="3" destOrd="0" presId="urn:microsoft.com/office/officeart/2005/8/layout/StepDownProcess"/>
    <dgm:cxn modelId="{31131736-6649-475D-9614-4B5BABB212D4}" type="presParOf" srcId="{CBC7833B-CD72-42BA-9E2A-9C4879B8D797}" destId="{C582C1ED-8128-4602-AF52-75B70831D847}" srcOrd="4" destOrd="0" presId="urn:microsoft.com/office/officeart/2005/8/layout/StepDownProcess"/>
    <dgm:cxn modelId="{40308A7C-7A62-4D59-A1C1-8AD6FFC2CB71}" type="presParOf" srcId="{C582C1ED-8128-4602-AF52-75B70831D847}" destId="{029B2CB2-5D38-4AC9-8F25-85C9C0E39CCB}" srcOrd="0" destOrd="0" presId="urn:microsoft.com/office/officeart/2005/8/layout/StepDownProcess"/>
    <dgm:cxn modelId="{5D7953F7-04CD-4AA4-AB72-39809EA6F11D}" type="presParOf" srcId="{C582C1ED-8128-4602-AF52-75B70831D847}" destId="{A9CF7DC5-C693-4361-B7DE-CBFD53272274}" srcOrd="1" destOrd="0" presId="urn:microsoft.com/office/officeart/2005/8/layout/StepDownProcess"/>
    <dgm:cxn modelId="{EBD6C324-E30F-4C7D-A7CB-70FA1F09B560}" type="presParOf" srcId="{C582C1ED-8128-4602-AF52-75B70831D847}" destId="{E412BBA1-B0AB-4CC0-8C27-014DBCBC27CF}" srcOrd="2" destOrd="0" presId="urn:microsoft.com/office/officeart/2005/8/layout/StepDownProcess"/>
    <dgm:cxn modelId="{05E6EC4E-C0D6-41BE-B883-33F39A392F04}" type="presParOf" srcId="{CBC7833B-CD72-42BA-9E2A-9C4879B8D797}" destId="{A91AD660-AA45-4625-8805-A116C76AFE96}" srcOrd="5" destOrd="0" presId="urn:microsoft.com/office/officeart/2005/8/layout/StepDownProcess"/>
    <dgm:cxn modelId="{A2766ECF-DC02-434C-BB58-DE2E2C1EF16C}" type="presParOf" srcId="{CBC7833B-CD72-42BA-9E2A-9C4879B8D797}" destId="{0261D997-7753-41B0-95B4-C3469FC75BB0}" srcOrd="6" destOrd="0" presId="urn:microsoft.com/office/officeart/2005/8/layout/StepDownProcess"/>
    <dgm:cxn modelId="{C0C593AF-993A-443D-9A6D-4A51564DDCEC}" type="presParOf" srcId="{0261D997-7753-41B0-95B4-C3469FC75BB0}" destId="{6DAEB715-244D-40A7-9CBB-A2715EB4FCFA}" srcOrd="0" destOrd="0" presId="urn:microsoft.com/office/officeart/2005/8/layout/StepDownProcess"/>
    <dgm:cxn modelId="{5AE314E8-06E9-4B82-B1B1-D5D4BDF0BFFC}" type="presParOf" srcId="{0261D997-7753-41B0-95B4-C3469FC75BB0}" destId="{35167C5C-309F-4A25-BB31-F980951915F8}" srcOrd="1" destOrd="0" presId="urn:microsoft.com/office/officeart/2005/8/layout/StepDownProcess"/>
    <dgm:cxn modelId="{B0C71A86-1C9F-4A71-A6E7-864AF7E4C2FE}" type="presParOf" srcId="{0261D997-7753-41B0-95B4-C3469FC75BB0}" destId="{882192F0-8554-4EC8-B884-975E9CE941B6}" srcOrd="2" destOrd="0" presId="urn:microsoft.com/office/officeart/2005/8/layout/StepDownProcess"/>
    <dgm:cxn modelId="{0338D8AF-3391-47F0-920B-2FCB99A04ECA}" type="presParOf" srcId="{CBC7833B-CD72-42BA-9E2A-9C4879B8D797}" destId="{6F6E9F32-0E06-4F98-8D74-C1BF53233B58}" srcOrd="7" destOrd="0" presId="urn:microsoft.com/office/officeart/2005/8/layout/StepDownProcess"/>
    <dgm:cxn modelId="{C011CA59-3F1F-41C6-8D41-0322C17A2EA9}" type="presParOf" srcId="{CBC7833B-CD72-42BA-9E2A-9C4879B8D797}" destId="{F48D4CBD-5DBE-4213-959A-E44BF3E53421}" srcOrd="8" destOrd="0" presId="urn:microsoft.com/office/officeart/2005/8/layout/StepDownProcess"/>
    <dgm:cxn modelId="{704879E7-5F0A-45FC-99DE-C72BA8BB056D}" type="presParOf" srcId="{F48D4CBD-5DBE-4213-959A-E44BF3E53421}" destId="{CD8E780F-97F6-457A-85CA-5EEE299AC51E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04356B-7CBC-44A7-B534-F1A836E9DBC3}">
      <dsp:nvSpPr>
        <dsp:cNvPr id="0" name=""/>
        <dsp:cNvSpPr/>
      </dsp:nvSpPr>
      <dsp:spPr>
        <a:xfrm rot="5400000">
          <a:off x="1059950" y="678844"/>
          <a:ext cx="721079" cy="118629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E9AA12-EE98-4D2E-A134-5D3AEA83BAF4}">
      <dsp:nvSpPr>
        <dsp:cNvPr id="0" name=""/>
        <dsp:cNvSpPr/>
      </dsp:nvSpPr>
      <dsp:spPr>
        <a:xfrm>
          <a:off x="33374" y="113533"/>
          <a:ext cx="3823989" cy="797026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Literature Review </a:t>
          </a:r>
          <a:endParaRPr lang="ar-SA" sz="1800" b="1" kern="1200" dirty="0">
            <a:solidFill>
              <a:schemeClr val="bg1"/>
            </a:solidFill>
          </a:endParaRPr>
        </a:p>
      </dsp:txBody>
      <dsp:txXfrm>
        <a:off x="72289" y="152448"/>
        <a:ext cx="3746159" cy="719196"/>
      </dsp:txXfrm>
    </dsp:sp>
    <dsp:sp modelId="{A4CB0CF1-CD12-4EE0-9FAA-0B5F7DA85F40}">
      <dsp:nvSpPr>
        <dsp:cNvPr id="0" name=""/>
        <dsp:cNvSpPr/>
      </dsp:nvSpPr>
      <dsp:spPr>
        <a:xfrm>
          <a:off x="2622080" y="237563"/>
          <a:ext cx="1030927" cy="8019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CAB8D-9CD8-454F-80C5-02BD6953E373}">
      <dsp:nvSpPr>
        <dsp:cNvPr id="0" name=""/>
        <dsp:cNvSpPr/>
      </dsp:nvSpPr>
      <dsp:spPr>
        <a:xfrm rot="5400000">
          <a:off x="2777202" y="1666231"/>
          <a:ext cx="744024" cy="109092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29A10B-3C52-47D8-8E89-B451948B26AE}">
      <dsp:nvSpPr>
        <dsp:cNvPr id="0" name=""/>
        <dsp:cNvSpPr/>
      </dsp:nvSpPr>
      <dsp:spPr>
        <a:xfrm>
          <a:off x="1995709" y="1068049"/>
          <a:ext cx="3869674" cy="777202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Design of experiment </a:t>
          </a:r>
          <a:endParaRPr lang="ar-SA" sz="1800" b="1" kern="1200" dirty="0"/>
        </a:p>
      </dsp:txBody>
      <dsp:txXfrm>
        <a:off x="2033656" y="1105996"/>
        <a:ext cx="3793780" cy="701308"/>
      </dsp:txXfrm>
    </dsp:sp>
    <dsp:sp modelId="{877A992F-B095-456D-8BC1-735F9ABF2B4C}">
      <dsp:nvSpPr>
        <dsp:cNvPr id="0" name=""/>
        <dsp:cNvSpPr/>
      </dsp:nvSpPr>
      <dsp:spPr>
        <a:xfrm>
          <a:off x="4480437" y="1197010"/>
          <a:ext cx="1030927" cy="8019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9B2CB2-5D38-4AC9-8F25-85C9C0E39CCB}">
      <dsp:nvSpPr>
        <dsp:cNvPr id="0" name=""/>
        <dsp:cNvSpPr/>
      </dsp:nvSpPr>
      <dsp:spPr>
        <a:xfrm rot="5400000">
          <a:off x="4511582" y="2904520"/>
          <a:ext cx="688290" cy="124439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CF7DC5-C693-4361-B7DE-CBFD53272274}">
      <dsp:nvSpPr>
        <dsp:cNvPr id="0" name=""/>
        <dsp:cNvSpPr/>
      </dsp:nvSpPr>
      <dsp:spPr>
        <a:xfrm>
          <a:off x="3658733" y="1902195"/>
          <a:ext cx="4246747" cy="1272379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 rtl="0">
            <a:lnSpc>
              <a:spcPct val="15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 suitable heat source was applied to melt the plastic, mix it with sand and ensure a homogeneous mixture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20857" y="1964319"/>
        <a:ext cx="4122499" cy="1148131"/>
      </dsp:txXfrm>
    </dsp:sp>
    <dsp:sp modelId="{E412BBA1-B0AB-4CC0-8C27-014DBCBC27CF}">
      <dsp:nvSpPr>
        <dsp:cNvPr id="0" name=""/>
        <dsp:cNvSpPr/>
      </dsp:nvSpPr>
      <dsp:spPr>
        <a:xfrm>
          <a:off x="6504489" y="2402657"/>
          <a:ext cx="1030927" cy="8019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AEB715-244D-40A7-9CBB-A2715EB4FCFA}">
      <dsp:nvSpPr>
        <dsp:cNvPr id="0" name=""/>
        <dsp:cNvSpPr/>
      </dsp:nvSpPr>
      <dsp:spPr>
        <a:xfrm rot="5400000">
          <a:off x="6274649" y="4037355"/>
          <a:ext cx="705249" cy="86757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167C5C-309F-4A25-BB31-F980951915F8}">
      <dsp:nvSpPr>
        <dsp:cNvPr id="0" name=""/>
        <dsp:cNvSpPr/>
      </dsp:nvSpPr>
      <dsp:spPr>
        <a:xfrm>
          <a:off x="5453312" y="3285961"/>
          <a:ext cx="4246747" cy="827645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 rtl="0">
            <a:lnSpc>
              <a:spcPct val="15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Melted samples were poured into predefined molds and left for 24 hours for </a:t>
          </a: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cooling</a:t>
          </a:r>
          <a:endParaRPr lang="ar-SA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93722" y="3326371"/>
        <a:ext cx="4165927" cy="746825"/>
      </dsp:txXfrm>
    </dsp:sp>
    <dsp:sp modelId="{882192F0-8554-4EC8-B884-975E9CE941B6}">
      <dsp:nvSpPr>
        <dsp:cNvPr id="0" name=""/>
        <dsp:cNvSpPr/>
      </dsp:nvSpPr>
      <dsp:spPr>
        <a:xfrm>
          <a:off x="8340003" y="3358070"/>
          <a:ext cx="1030927" cy="8019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8E780F-97F6-457A-85CA-5EEE299AC51E}">
      <dsp:nvSpPr>
        <dsp:cNvPr id="0" name=""/>
        <dsp:cNvSpPr/>
      </dsp:nvSpPr>
      <dsp:spPr>
        <a:xfrm>
          <a:off x="7049672" y="4159476"/>
          <a:ext cx="4246747" cy="1092725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Low" defTabSz="800100" rtl="0">
            <a:lnSpc>
              <a:spcPct val="15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Weight, Density ,</a:t>
          </a: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compressive strength 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and water </a:t>
          </a: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absorption percent were 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measured</a:t>
          </a:r>
          <a:endParaRPr lang="ar-SA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103024" y="4212828"/>
        <a:ext cx="4140043" cy="9860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C8E2FA30-D3F7-4F93-A84A-F0620848FA90}" type="datetimeFigureOut">
              <a:rPr lang="ar-SA" smtClean="0"/>
              <a:t>07/10/1440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867448C4-A0C1-4AC5-A57E-B4623C88091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634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448C4-A0C1-4AC5-A57E-B4623C880911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42443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448C4-A0C1-4AC5-A57E-B4623C880911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4504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7448C4-A0C1-4AC5-A57E-B4623C880911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72553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7448C4-A0C1-4AC5-A57E-B4623C880911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18664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8A57-69BA-41F0-9AA2-401870F502D7}" type="uaqdatetime1">
              <a:rPr lang="ar-SA" smtClean="0"/>
              <a:t>07/10/1440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62951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673CC-EF6C-4ACE-B1BA-281542962137}" type="uaqdatetime1">
              <a:rPr lang="ar-SA" smtClean="0"/>
              <a:t>07/10/1440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49539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89D08-1647-4A43-A47F-51AEC797DDA2}" type="uaqdatetime1">
              <a:rPr lang="ar-SA" smtClean="0"/>
              <a:t>07/10/1440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81966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40DF-2174-4A88-B685-64F8A00016A4}" type="uaqdatetime1">
              <a:rPr lang="ar-SA" smtClean="0"/>
              <a:t>07/10/1440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20987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48CD3-1318-4042-9AB5-CD92DB27D182}" type="uaqdatetime1">
              <a:rPr lang="ar-SA" smtClean="0"/>
              <a:t>07/10/1440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636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AC48-F1CF-4D2E-99DA-7AFA7B60C8A1}" type="uaqdatetime1">
              <a:rPr lang="ar-SA" smtClean="0"/>
              <a:t>07/10/1440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368386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3C28-97D7-4ED0-8ACF-B26E52800A47}" type="uaqdatetime1">
              <a:rPr lang="ar-SA" smtClean="0"/>
              <a:t>07/10/1440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41087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439F9-E326-476A-8913-A4FE25B4BE32}" type="uaqdatetime1">
              <a:rPr lang="ar-SA" smtClean="0"/>
              <a:t>07/10/1440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818077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4D053-9C28-4B68-A13F-8C3AE8496E66}" type="uaqdatetime1">
              <a:rPr lang="ar-SA" smtClean="0"/>
              <a:t>07/10/1440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67058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2722A-320A-4CF2-B39A-14765E345821}" type="uaqdatetime1">
              <a:rPr lang="ar-SA" smtClean="0"/>
              <a:t>07/10/1440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576F7EED-A844-411F-B57A-8D8FAD6D9B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81880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44059-5D4D-4DE0-8EB4-8080D32CEF52}" type="uaqdatetime1">
              <a:rPr lang="ar-SA" smtClean="0"/>
              <a:t>07/10/1440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11122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DD99B-8486-40DC-84D7-8412A323A4AF}" type="uaqdatetime1">
              <a:rPr lang="ar-SA" smtClean="0"/>
              <a:t>07/10/1440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4371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E28C-BC53-48B3-B7B4-77765FE938CE}" type="uaqdatetime1">
              <a:rPr lang="ar-SA" smtClean="0"/>
              <a:t>07/10/1440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70481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53CA9-606B-4986-9725-443E1D71F7FD}" type="uaqdatetime1">
              <a:rPr lang="ar-SA" smtClean="0"/>
              <a:t>07/10/1440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34062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B8753-B5AE-410F-AFE7-D87762879106}" type="uaqdatetime1">
              <a:rPr lang="ar-SA" smtClean="0"/>
              <a:t>07/10/1440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06893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BB855-7C9C-4B21-BB27-A642729BC66E}" type="uaqdatetime1">
              <a:rPr lang="ar-SA" smtClean="0"/>
              <a:t>07/10/1440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35635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2C409-807E-4C54-9D37-E2B227B0B2B0}" type="uaqdatetime1">
              <a:rPr lang="ar-SA" smtClean="0"/>
              <a:t>07/10/1440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34799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D7DF072-2DA4-4B7D-8D31-BD3F2DC66B9B}" type="uaqdatetime1">
              <a:rPr lang="ar-SA" smtClean="0"/>
              <a:t>07/10/1440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76F7EED-A844-411F-B57A-8D8FAD6D9BD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6027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hf hdr="0" ftr="0" dt="0"/>
  <p:txStyles>
    <p:titleStyle>
      <a:lvl1pPr algn="ctr" defTabSz="457200" rtl="1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xmlns="" id="{5E4CAEFC-BD4D-4121-B1D5-08296973253E}"/>
              </a:ext>
            </a:extLst>
          </p:cNvPr>
          <p:cNvSpPr txBox="1">
            <a:spLocks/>
          </p:cNvSpPr>
          <p:nvPr/>
        </p:nvSpPr>
        <p:spPr>
          <a:xfrm>
            <a:off x="4554397" y="5190611"/>
            <a:ext cx="7515222" cy="13885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 rtl="0"/>
            <a:endParaRPr lang="ar-SA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F24B8ED-B096-4B02-B2D0-0D177CD67A2E}"/>
              </a:ext>
            </a:extLst>
          </p:cNvPr>
          <p:cNvSpPr/>
          <p:nvPr/>
        </p:nvSpPr>
        <p:spPr>
          <a:xfrm>
            <a:off x="5648198" y="532025"/>
            <a:ext cx="6096000" cy="14683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An-Najah National University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Faculty of Engineering &amp; Information Technology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Chemical Engineering and Energy &amp; Environment Engineering Departments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36E7C7BB-A0D2-4B83-BC3B-0FE24FDDDC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591" y="127347"/>
            <a:ext cx="2633686" cy="2633686"/>
          </a:xfrm>
          <a:prstGeom prst="rect">
            <a:avLst/>
          </a:prstGeom>
        </p:spPr>
      </p:pic>
      <p:sp>
        <p:nvSpPr>
          <p:cNvPr id="13" name="Rectangle 1">
            <a:extLst>
              <a:ext uri="{FF2B5EF4-FFF2-40B4-BE49-F238E27FC236}">
                <a16:creationId xmlns:a16="http://schemas.microsoft.com/office/drawing/2014/main" xmlns="" id="{C4B9DF8C-00B9-44A5-87E6-3B78719B79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4636" y="2901638"/>
            <a:ext cx="92527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SA" sz="24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Plastic Waste Management through Making New Beneficial Products</a:t>
            </a:r>
            <a:endParaRPr kumimoji="0" lang="en-US" altLang="ar-SA" sz="16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xmlns="" id="{B2ACCE8C-86BD-4EB7-B3D6-394DF789F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8943" y="3503908"/>
            <a:ext cx="30744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SA" sz="1800" b="1" i="0" u="none" strike="noStrike" cap="none" normalizeH="0" baseline="0" dirty="0">
                <a:ln>
                  <a:noFill/>
                </a:ln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GRADUATION PROJECT 2</a:t>
            </a:r>
            <a:endParaRPr kumimoji="0" lang="en-US" altLang="ar-SA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6D0CA498-32D9-4D7A-8A0E-E6EF004527FB}"/>
              </a:ext>
            </a:extLst>
          </p:cNvPr>
          <p:cNvSpPr/>
          <p:nvPr/>
        </p:nvSpPr>
        <p:spPr>
          <a:xfrm>
            <a:off x="5648198" y="3873240"/>
            <a:ext cx="6096000" cy="256493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Supervised By: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Dr-Mohammed Alsayed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Prepared By: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Celina Semaan (Energy)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Nimat Saher (Chem.)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Saja Asaira (Energy)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47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371902"/>
            <a:ext cx="10018713" cy="1006522"/>
          </a:xfrm>
        </p:spPr>
        <p:txBody>
          <a:bodyPr/>
          <a:lstStyle/>
          <a:p>
            <a:pPr algn="l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84310" y="1178369"/>
            <a:ext cx="47211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three samples produced as follow: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13" r="2834" b="36119"/>
          <a:stretch/>
        </p:blipFill>
        <p:spPr>
          <a:xfrm>
            <a:off x="2124794" y="2184891"/>
            <a:ext cx="4080680" cy="34763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400800" y="2402006"/>
            <a:ext cx="5513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 P50: 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50% by weight plastic and the remaining 50% was sand, with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density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1718 kg/m³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482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6" t="10982" b="20827"/>
          <a:stretch/>
        </p:blipFill>
        <p:spPr>
          <a:xfrm>
            <a:off x="2074460" y="1331716"/>
            <a:ext cx="4204973" cy="40516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550926" y="1787857"/>
            <a:ext cx="54591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 P60: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60% by weight plastic and the remaining 40% was sand, with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density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1363 kg/m³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4237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89" b="29353"/>
          <a:stretch/>
        </p:blipFill>
        <p:spPr>
          <a:xfrm>
            <a:off x="2035077" y="1473957"/>
            <a:ext cx="4461424" cy="38350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592035" y="1842448"/>
            <a:ext cx="55044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 P40: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40% by weight plastic and the remaining 60% was sand, with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density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1414 kg/m³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6697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15152" y="1692322"/>
            <a:ext cx="8229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Compression test was applied to sample P50, compressive strength was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178 kg/cm².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absorption test was shown that the sample P50 have a water absorption of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2%.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15152" y="559559"/>
            <a:ext cx="44409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Quality tests result 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7220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xp. work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96036" y="-3464006"/>
            <a:ext cx="10255820" cy="1367442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0230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74460" y="532263"/>
            <a:ext cx="44861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Uses of our product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15</a:t>
            </a:fld>
            <a:endParaRPr lang="ar-SA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788" y="1770343"/>
            <a:ext cx="3398291" cy="27186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021" y="1770341"/>
            <a:ext cx="3143534" cy="27186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6497" y="1770341"/>
            <a:ext cx="2857500" cy="27186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2470245" y="4640239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Screed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061839" y="4654833"/>
            <a:ext cx="24668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Between the outer stone wall and internal concrete wall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40716" y="4654833"/>
            <a:ext cx="1260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Blinding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68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020170"/>
          </a:xfrm>
        </p:spPr>
        <p:txBody>
          <a:bodyPr/>
          <a:lstStyle/>
          <a:p>
            <a:pPr algn="l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 Analysis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10185" y="1965277"/>
            <a:ext cx="10766089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calculations were done for 500 kg plastic with 500 kg sand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Assume efficiency of the heat source = 75%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Initial temperature = 25 C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Final temperature =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135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 out from the system =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292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MJ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 in =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389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MJ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content of the gas = 25 MJ/m³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Volume of gas =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15.568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m³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 of gas = 2.5 x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15.568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38.92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Total cost =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38.92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+ 50 =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89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NIS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0723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180833"/>
            <a:ext cx="10018713" cy="1752599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between ordinary concrete and our product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30865"/>
              </p:ext>
            </p:extLst>
          </p:nvPr>
        </p:nvGraphicFramePr>
        <p:xfrm>
          <a:off x="2265892" y="1933432"/>
          <a:ext cx="8127999" cy="3824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2709333"/>
                <a:gridCol w="2709333"/>
              </a:tblGrid>
              <a:tr h="764886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Concrete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Sample P50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488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Density (kg/m³)</a:t>
                      </a:r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2400</a:t>
                      </a:r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1718</a:t>
                      </a:r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6488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Compressive</a:t>
                      </a:r>
                      <a:r>
                        <a:rPr lang="en-US" sz="2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strength (kg/cm²)</a:t>
                      </a:r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</a:t>
                      </a:r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6488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Water absorption (%)</a:t>
                      </a:r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6488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  <a:r>
                        <a:rPr lang="en-US" sz="2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(NIS/ton)</a:t>
                      </a:r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</a:t>
                      </a:r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5617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829101"/>
          </a:xfrm>
        </p:spPr>
        <p:txBody>
          <a:bodyPr/>
          <a:lstStyle/>
          <a:p>
            <a:pPr algn="l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84311" y="1709720"/>
            <a:ext cx="967955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Al-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Khatib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I.A., et al., Solid waste characterization, quantification and management practices in developing countries. a case study: Nablus district - Palestine. J Environ Manage, 2010. 91(5): p. 1131-8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2-Plastic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Moulding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Available from: </a:t>
            </a:r>
            <a:r>
              <a:rPr lang="en-US" sz="20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http://www.plasticmoulding.ca/polymers/polyethylene.htm.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0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21067918">
            <a:off x="3810756" y="1232501"/>
            <a:ext cx="4324247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Thanks </a:t>
            </a:r>
            <a:r>
              <a:rPr lang="en-US" sz="6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6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 Listening !</a:t>
            </a:r>
            <a:endParaRPr lang="en-US" sz="6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9243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842749"/>
          </a:xfrm>
        </p:spPr>
        <p:txBody>
          <a:bodyPr/>
          <a:lstStyle/>
          <a:p>
            <a:pPr algn="l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Outlines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84311" y="1705970"/>
            <a:ext cx="7406195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and Background.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Experiment.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Quality Tests on Concrete.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 Analysis.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between concrete and our products.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6732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0EC13CF-991D-4813-A11B-B1E40CFC0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968" y="153537"/>
            <a:ext cx="10018713" cy="1224887"/>
          </a:xfrm>
        </p:spPr>
        <p:txBody>
          <a:bodyPr/>
          <a:lstStyle/>
          <a:p>
            <a:pPr algn="l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and Background</a:t>
            </a:r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62968" y="1050878"/>
            <a:ext cx="1048800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 growth which has accompanied this economic growth has generated high amounts of solid waste. </a:t>
            </a:r>
          </a:p>
          <a:p>
            <a:pPr>
              <a:lnSpc>
                <a:spcPct val="20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Today in Palestine, the organic waste accounted for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65.1%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compared to the plastic and paper waste which accounted for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16.7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[1]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Recycling process of the generated plastic solid waste is facing a lot of problems including: plastic is not homogeneous, different physical properties and may contain some dirt that damage the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equipment.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[2]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631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D186D6-943C-4881-A98B-B60BF2200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027" y="249071"/>
            <a:ext cx="10018713" cy="1334069"/>
          </a:xfrm>
        </p:spPr>
        <p:txBody>
          <a:bodyPr/>
          <a:lstStyle/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 </a:t>
            </a:r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69494" y="1583140"/>
            <a:ext cx="88164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Determine a suitable method to recycle the local generated plastic waste.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Mitigate undesirable effects from common waste disposal methods.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Produce beneficial products from plastic waste.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487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002354-0CD0-43DD-8E2D-85B85A95F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3745" y="-286125"/>
            <a:ext cx="10018713" cy="1432538"/>
          </a:xfrm>
        </p:spPr>
        <p:txBody>
          <a:bodyPr/>
          <a:lstStyle/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xmlns="" id="{6E3F7800-7F3B-4EB7-A005-8EF9532E89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0440020"/>
              </p:ext>
            </p:extLst>
          </p:nvPr>
        </p:nvGraphicFramePr>
        <p:xfrm>
          <a:off x="786399" y="937888"/>
          <a:ext cx="11591515" cy="5639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7356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1EA0BF0-C499-41E4-9F78-D594148323F7}"/>
              </a:ext>
            </a:extLst>
          </p:cNvPr>
          <p:cNvSpPr/>
          <p:nvPr/>
        </p:nvSpPr>
        <p:spPr>
          <a:xfrm>
            <a:off x="1695525" y="1433015"/>
            <a:ext cx="10314505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product was achieved through:</a:t>
            </a:r>
            <a:b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Plastic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bags, because it’s:</a:t>
            </a:r>
            <a:b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Low cost.</a:t>
            </a:r>
            <a:b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Weather proof and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 water absorption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 Good chemical resistance.</a:t>
            </a:r>
            <a:b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 Melting point equals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116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Celsius degrees.</a:t>
            </a:r>
            <a:b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Fine sand (building sand):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indirectly increase the strength of sample, reduce the voids and provide bulk</a:t>
            </a:r>
            <a:b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the concrete sample.</a:t>
            </a:r>
            <a:b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Heat source: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melt the plastic waste bags with sand at temperature of 250 Celsius degrees, mixing was</a:t>
            </a:r>
            <a:b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done to ensure the ingredients are homogeneous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95525" y="126242"/>
            <a:ext cx="10018713" cy="1306773"/>
          </a:xfrm>
        </p:spPr>
        <p:txBody>
          <a:bodyPr/>
          <a:lstStyle/>
          <a:p>
            <a:pPr algn="l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Experiment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5822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002354-0CD0-43DD-8E2D-85B85A95F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4813" y="-66369"/>
            <a:ext cx="10018713" cy="1752599"/>
          </a:xfrm>
        </p:spPr>
        <p:txBody>
          <a:bodyPr/>
          <a:lstStyle/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Quality tests on concrete</a:t>
            </a: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214BD041-E4CD-4B66-A734-62183A525E89}"/>
              </a:ext>
            </a:extLst>
          </p:cNvPr>
          <p:cNvSpPr/>
          <p:nvPr/>
        </p:nvSpPr>
        <p:spPr>
          <a:xfrm>
            <a:off x="1454814" y="1117555"/>
            <a:ext cx="10623455" cy="8663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Compression test</a:t>
            </a:r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Compression test is the most widely used test to measure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concrete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compressive strength, at a particular period of time, from the time of casting the concrete cubes.</a:t>
            </a:r>
          </a:p>
          <a:p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most common age at testing is 28 days, but test can be made at 1, 3, 7&amp;14 days also</a:t>
            </a:r>
          </a:p>
          <a:p>
            <a:pPr>
              <a:lnSpc>
                <a:spcPct val="150000"/>
              </a:lnSpc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purpose of this test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give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 the information of the potential strength of the concrete mix from which it is sampled.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determine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whether correct mix proportions of various mix proportions of various materials were used to get the desired strength.</a:t>
            </a: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2246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002354-0CD0-43DD-8E2D-85B85A95F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0686" y="109182"/>
            <a:ext cx="10018713" cy="1222206"/>
          </a:xfrm>
        </p:spPr>
        <p:txBody>
          <a:bodyPr/>
          <a:lstStyle/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Quality tests on concrete</a:t>
            </a: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422F801C-B4E4-43D3-90E9-3223289A44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5" t="7528" r="21976" b="2573"/>
          <a:stretch/>
        </p:blipFill>
        <p:spPr>
          <a:xfrm>
            <a:off x="1910686" y="2066088"/>
            <a:ext cx="3684895" cy="38706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C93B590-E044-41ED-AFAF-4CBC598ADDC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9" r="7654"/>
          <a:stretch/>
        </p:blipFill>
        <p:spPr>
          <a:xfrm rot="16200000">
            <a:off x="7008515" y="1471765"/>
            <a:ext cx="3870689" cy="50593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910686" y="1175656"/>
            <a:ext cx="2617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Compression Test: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497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214BD041-E4CD-4B66-A734-62183A525E89}"/>
              </a:ext>
            </a:extLst>
          </p:cNvPr>
          <p:cNvSpPr/>
          <p:nvPr/>
        </p:nvSpPr>
        <p:spPr>
          <a:xfrm>
            <a:off x="1577267" y="1076612"/>
            <a:ext cx="596994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Absorption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testing is a popular method of determining the water-tightness of concrete.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Determination of Water Absorption, measures the amount of water that penetrates into concrete samples when submersed. The lower the absorption, the better the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Absorption test is done by drying the concrete sample, measure its initial weight and then submersed it in water for 48 hours.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7267" y="437526"/>
            <a:ext cx="3501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Absorption Test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D28371B-98E8-4122-BD67-E7F335BCE0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2" t="4948" b="10890"/>
          <a:stretch/>
        </p:blipFill>
        <p:spPr>
          <a:xfrm>
            <a:off x="7792872" y="1343416"/>
            <a:ext cx="3575267" cy="45447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F7EED-A844-411F-B57A-8D8FAD6D9BD6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315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2640</TotalTime>
  <Words>729</Words>
  <Application>Microsoft Office PowerPoint</Application>
  <PresentationFormat>Widescreen</PresentationFormat>
  <Paragraphs>123</Paragraphs>
  <Slides>19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Corbel</vt:lpstr>
      <vt:lpstr>Courier New</vt:lpstr>
      <vt:lpstr>Tahoma</vt:lpstr>
      <vt:lpstr>Times New Roman</vt:lpstr>
      <vt:lpstr>Wingdings</vt:lpstr>
      <vt:lpstr>Parallax</vt:lpstr>
      <vt:lpstr>PowerPoint Presentation</vt:lpstr>
      <vt:lpstr>Outlines</vt:lpstr>
      <vt:lpstr>Introduction and Background</vt:lpstr>
      <vt:lpstr>Objectives </vt:lpstr>
      <vt:lpstr>Methodology </vt:lpstr>
      <vt:lpstr>Design of Experiment</vt:lpstr>
      <vt:lpstr>Quality tests on concrete</vt:lpstr>
      <vt:lpstr>Quality tests on concrete</vt:lpstr>
      <vt:lpstr>PowerPoint Presentation</vt:lpstr>
      <vt:lpstr>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Cost Analysis</vt:lpstr>
      <vt:lpstr>Comparison between ordinary concrete and our product</vt:lpstr>
      <vt:lpstr>References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Potential contribution of biomass to the sustainable energy development</dc:title>
  <dc:creator>obada dwakat</dc:creator>
  <cp:lastModifiedBy>Nimat Saher</cp:lastModifiedBy>
  <cp:revision>53</cp:revision>
  <dcterms:created xsi:type="dcterms:W3CDTF">2019-04-29T21:23:46Z</dcterms:created>
  <dcterms:modified xsi:type="dcterms:W3CDTF">2019-06-10T05:17:14Z</dcterms:modified>
</cp:coreProperties>
</file>