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7" r:id="rId3"/>
    <p:sldId id="258" r:id="rId4"/>
    <p:sldId id="259" r:id="rId5"/>
    <p:sldId id="273" r:id="rId7"/>
    <p:sldId id="260" r:id="rId8"/>
    <p:sldId id="274" r:id="rId9"/>
    <p:sldId id="276" r:id="rId10"/>
    <p:sldId id="275" r:id="rId11"/>
    <p:sldId id="277" r:id="rId12"/>
    <p:sldId id="278" r:id="rId13"/>
    <p:sldId id="269" r:id="rId14"/>
    <p:sldId id="267" r:id="rId15"/>
    <p:sldId id="272" r:id="rId16"/>
    <p:sldId id="271" r:id="rId17"/>
    <p:sldId id="261" r:id="rId18"/>
    <p:sldId id="262" r:id="rId19"/>
    <p:sldId id="263" r:id="rId20"/>
    <p:sldId id="279" r:id="rId21"/>
    <p:sldId id="281" r:id="rId22"/>
    <p:sldId id="264" r:id="rId23"/>
    <p:sldId id="265" r:id="rId24"/>
    <p:sldId id="280" r:id="rId25"/>
  </p:sldIdLst>
  <p:sldSz cx="9144000" cy="6858000" type="screen4x3"/>
  <p:notesSz cx="6858000" cy="9144000"/>
  <p:defaultTextStyle>
    <a:defPPr>
      <a:defRPr lang="en-US"/>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4D09"/>
    <a:srgbClr val="007FDE"/>
    <a:srgbClr val="FCBB04"/>
    <a:srgbClr val="2D1C30"/>
    <a:srgbClr val="3B253F"/>
    <a:srgbClr val="4A1B1A"/>
    <a:srgbClr val="1334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p:restoredTop sz="89247" autoAdjust="0"/>
  </p:normalViewPr>
  <p:slideViewPr>
    <p:cSldViewPr>
      <p:cViewPr>
        <p:scale>
          <a:sx n="68" d="100"/>
          <a:sy n="68" d="100"/>
        </p:scale>
        <p:origin x="-145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mn-lt"/>
                <a:ea typeface="+mn-ea"/>
                <a:cs typeface="+mn-cs"/>
              </a:rPr>
              <a:t>Here the browser load the HTML file at the initial stage and then the JavaScript will initiate the asynchronous call to REST API in order to control and update the status of the device to the user interface and it doesn't require to download the pages again and again on every refresh.</a:t>
            </a:r>
            <a:endParaRPr lang="en-US" sz="1200" kern="1200" dirty="0" smtClean="0">
              <a:solidFill>
                <a:schemeClr val="tx1"/>
              </a:solidFill>
              <a:latin typeface="+mn-lt"/>
              <a:ea typeface="+mn-ea"/>
              <a:cs typeface="+mn-cs"/>
            </a:endParaRPr>
          </a:p>
          <a:p>
            <a:endParaRPr lang="en-US" dirty="0"/>
          </a:p>
        </p:txBody>
      </p:sp>
      <p:sp>
        <p:nvSpPr>
          <p:cNvPr id="4" name="عنصر نائب لرقم الشريحة 3"/>
          <p:cNvSpPr>
            <a:spLocks noGrp="1"/>
          </p:cNvSpPr>
          <p:nvPr>
            <p:ph type="sldNum" sz="quarter" idx="10"/>
          </p:nvPr>
        </p:nvSpPr>
        <p:spPr/>
        <p:txBody>
          <a:bodyPr/>
          <a:lstStyle/>
          <a:p>
            <a:fld id="{21B2AA4F-B828-4D7C-AFD3-893933DAFCB4}"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b="1" dirty="0" smtClean="0">
                <a:solidFill>
                  <a:srgbClr val="C00000"/>
                </a:solidFill>
              </a:rPr>
              <a:t>*****</a:t>
            </a:r>
            <a:r>
              <a:rPr lang="en-US" b="1" dirty="0" err="1" smtClean="0">
                <a:solidFill>
                  <a:srgbClr val="C00000"/>
                </a:solidFill>
              </a:rPr>
              <a:t>Javascript</a:t>
            </a:r>
            <a:r>
              <a:rPr lang="en-US" b="1" dirty="0" smtClean="0">
                <a:solidFill>
                  <a:srgbClr val="C00000"/>
                </a:solidFill>
              </a:rPr>
              <a:t>/HTML client</a:t>
            </a:r>
            <a:r>
              <a:rPr lang="en-US" dirty="0" smtClean="0">
                <a:solidFill>
                  <a:srgbClr val="C00000"/>
                </a:solidFill>
              </a:rPr>
              <a:t> library to make Web UI</a:t>
            </a:r>
            <a:endParaRPr lang="en-US" dirty="0" smtClean="0">
              <a:solidFill>
                <a:srgbClr val="C00000"/>
              </a:solidFill>
            </a:endParaRPr>
          </a:p>
          <a:p>
            <a:r>
              <a:rPr lang="en-US" b="1" dirty="0" smtClean="0"/>
              <a:t>Python/Java clients</a:t>
            </a:r>
            <a:r>
              <a:rPr lang="en-US" dirty="0" smtClean="0"/>
              <a:t>, to make </a:t>
            </a:r>
            <a:r>
              <a:rPr lang="en-US" b="1" dirty="0" smtClean="0"/>
              <a:t>Pi-to-Pi</a:t>
            </a:r>
            <a:r>
              <a:rPr lang="en-US" dirty="0" smtClean="0"/>
              <a:t> systems or Android applications</a:t>
            </a:r>
            <a:endParaRPr lang="en-US" dirty="0" smtClean="0"/>
          </a:p>
          <a:p>
            <a:r>
              <a:rPr lang="en-US" b="1" dirty="0" smtClean="0"/>
              <a:t>*****</a:t>
            </a:r>
            <a:r>
              <a:rPr lang="en-US" b="1" dirty="0" err="1" smtClean="0"/>
              <a:t>CoAP</a:t>
            </a:r>
            <a:r>
              <a:rPr lang="en-US" b="1" dirty="0" smtClean="0"/>
              <a:t> support</a:t>
            </a:r>
            <a:r>
              <a:rPr lang="en-US" dirty="0" smtClean="0"/>
              <a:t> brings the best Internet of Things protocol on the Pi, as a future proof of Pi possibilities</a:t>
            </a:r>
            <a:endParaRPr lang="en-US" dirty="0" smtClean="0"/>
          </a:p>
          <a:p>
            <a:endParaRPr lang="en-US" dirty="0"/>
          </a:p>
        </p:txBody>
      </p:sp>
      <p:sp>
        <p:nvSpPr>
          <p:cNvPr id="4" name="عنصر نائب لرقم الشريحة 3"/>
          <p:cNvSpPr>
            <a:spLocks noGrp="1"/>
          </p:cNvSpPr>
          <p:nvPr>
            <p:ph type="sldNum" sz="quarter" idx="10"/>
          </p:nvPr>
        </p:nvSpPr>
        <p:spPr/>
        <p:txBody>
          <a:bodyPr/>
          <a:lstStyle/>
          <a:p>
            <a:fld id="{21B2AA4F-B828-4D7C-AFD3-893933DAFCB4}"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mn-lt"/>
                <a:ea typeface="+mn-ea"/>
                <a:cs typeface="+mn-cs"/>
              </a:rPr>
              <a:t>is a group of subroutine definitions, protocols, and tools for building application programming and programming interface using rest.</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latin typeface="+mn-lt"/>
                <a:ea typeface="+mn-ea"/>
                <a:cs typeface="+mn-cs"/>
              </a:rPr>
              <a:t>It depends on a stateless, client-server, and in virtually all cases, the HTTP protocol is used. REST is an architecture style for designing networked applications.</a:t>
            </a:r>
            <a:endParaRPr lang="en-US" sz="1200" kern="1200" dirty="0" smtClean="0">
              <a:solidFill>
                <a:schemeClr val="tx1"/>
              </a:solidFill>
              <a:latin typeface="+mn-lt"/>
              <a:ea typeface="+mn-ea"/>
              <a:cs typeface="+mn-cs"/>
            </a:endParaRPr>
          </a:p>
          <a:p>
            <a:endParaRPr lang="en-US" dirty="0"/>
          </a:p>
        </p:txBody>
      </p:sp>
      <p:sp>
        <p:nvSpPr>
          <p:cNvPr id="4" name="عنصر نائب لرقم الشريحة 3"/>
          <p:cNvSpPr>
            <a:spLocks noGrp="1"/>
          </p:cNvSpPr>
          <p:nvPr>
            <p:ph type="sldNum" sz="quarter" idx="10"/>
          </p:nvPr>
        </p:nvSpPr>
        <p:spPr/>
        <p:txBody>
          <a:bodyPr/>
          <a:lstStyle/>
          <a:p>
            <a:fld id="{21B2AA4F-B828-4D7C-AFD3-893933DAFCB4}"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br>
              <a:rPr lang="en-US" dirty="0" smtClean="0"/>
            </a:br>
            <a:endParaRPr lang="en-US" sz="1200" b="0" i="0" kern="1200" dirty="0" smtClean="0">
              <a:solidFill>
                <a:schemeClr val="tx1"/>
              </a:solidFill>
              <a:latin typeface="+mn-lt"/>
              <a:ea typeface="+mn-ea"/>
              <a:cs typeface="+mn-cs"/>
            </a:endParaRPr>
          </a:p>
          <a:p>
            <a:br>
              <a:rPr lang="en-US" dirty="0" smtClean="0"/>
            </a:br>
            <a:br>
              <a:rPr lang="en-US" dirty="0" smtClean="0"/>
            </a:br>
            <a:br>
              <a:rPr lang="en-US" dirty="0" smtClean="0"/>
            </a:br>
            <a:endParaRPr lang="en-US" dirty="0"/>
          </a:p>
        </p:txBody>
      </p:sp>
      <p:sp>
        <p:nvSpPr>
          <p:cNvPr id="4" name="عنصر نائب لرقم الشريحة 3"/>
          <p:cNvSpPr>
            <a:spLocks noGrp="1"/>
          </p:cNvSpPr>
          <p:nvPr>
            <p:ph type="sldNum" sz="quarter" idx="10"/>
          </p:nvPr>
        </p:nvSpPr>
        <p:spPr/>
        <p:txBody>
          <a:bodyPr/>
          <a:lstStyle/>
          <a:p>
            <a:fld id="{21B2AA4F-B828-4D7C-AFD3-893933DAFCB4}"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21B2AA4F-B828-4D7C-AFD3-893933DAFCB4}"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025"/>
            <a:ext cx="7772400" cy="1470025"/>
          </a:xfrm>
        </p:spPr>
        <p:txBody>
          <a:bodyPr anchor="b"/>
          <a:lstStyle>
            <a:lvl1pP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048000"/>
            <a:ext cx="6400800" cy="609600"/>
          </a:xfrm>
        </p:spPr>
        <p:txBody>
          <a:bodyPr/>
          <a:lstStyle>
            <a:lvl1pPr marL="0" indent="0" algn="ctr">
              <a:buNone/>
              <a:defRPr>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600200"/>
            <a:ext cx="8229600" cy="37338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81952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319338"/>
            <a:ext cx="7772400" cy="1500187"/>
          </a:xfrm>
        </p:spPr>
        <p:txBody>
          <a:bodyPr anchor="b"/>
          <a:lstStyle>
            <a:lvl1pPr marL="0" indent="0">
              <a:buNone/>
              <a:defRPr sz="2000">
                <a:solidFill>
                  <a:schemeClr val="tx1">
                    <a:lumMod val="85000"/>
                    <a:lumOff val="1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7" name="Slide Number Placeholder 6"/>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9" name="Slide Number Placeholder 8"/>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Slide Number Placeholder 4"/>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4" name="Slide Number Placeholder 3"/>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7" name="Slide Number Placeholder 6"/>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defRPr/>
            </a:pPr>
            <a:r>
              <a:rPr kumimoji="0" lang="en-US" sz="3200" b="0" i="0" u="none" strike="noStrike" kern="1200" cap="none" spc="0" normalizeH="0" baseline="0" noProof="0" smtClean="0">
                <a:ln>
                  <a:noFill/>
                </a:ln>
                <a:solidFill>
                  <a:srgbClr val="262626"/>
                </a:solidFill>
                <a:effectLst/>
                <a:uLnTx/>
                <a:uFillTx/>
                <a:latin typeface="Microsoft New Tai Lue" panose="020B0502040204020203" pitchFamily="34" charset="0"/>
                <a:ea typeface="Microsoft New Tai Lue" panose="020B0502040204020203" pitchFamily="34" charset="0"/>
                <a:cs typeface="Microsoft New Tai Lue" panose="020B0502040204020203" pitchFamily="34" charset="0"/>
              </a:rPr>
              <a:t>Click icon to add picture</a:t>
            </a:r>
            <a:endParaRPr kumimoji="0" lang="en-US" sz="3200" b="0" i="0" u="none" strike="noStrike" kern="1200" cap="none" spc="0" normalizeH="0" baseline="0" noProof="0">
              <a:ln>
                <a:noFill/>
              </a:ln>
              <a:solidFill>
                <a:srgbClr val="262626"/>
              </a:solidFill>
              <a:effectLst/>
              <a:uLnTx/>
              <a:uFillTx/>
              <a:latin typeface="Microsoft New Tai Lue" panose="020B0502040204020203" pitchFamily="34" charset="0"/>
              <a:ea typeface="Microsoft New Tai Lue" panose="020B0502040204020203" pitchFamily="34" charset="0"/>
              <a:cs typeface="Microsoft New Tai Lue" panose="020B0502040204020203" pitchFamily="34"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7" name="Slide Number Placeholder 6"/>
          <p:cNvSpPr>
            <a:spLocks noGrp="1"/>
          </p:cNvSpPr>
          <p:nvPr>
            <p:ph type="sldNum" sz="quarter" idx="12"/>
          </p:nvPr>
        </p:nvSpPr>
        <p:spPr/>
        <p:txBody>
          <a:bodyPr/>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cstate="prin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7" name="Text Placeholder 2"/>
          <p:cNvSpPr>
            <a:spLocks noGrp="1"/>
          </p:cNvSpPr>
          <p:nvPr>
            <p:ph type="body" idx="1"/>
          </p:nvPr>
        </p:nvSpPr>
        <p:spPr>
          <a:xfrm>
            <a:off x="457200" y="1752600"/>
            <a:ext cx="8229600" cy="3581400"/>
          </a:xfrm>
          <a:prstGeom prst="rect">
            <a:avLst/>
          </a:prstGeom>
          <a:noFill/>
          <a:ln w="9525">
            <a:noFill/>
          </a:ln>
        </p:spPr>
        <p:txBody>
          <a:bodyPr/>
          <a:lstStyle/>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lstStyle>
            <a:lvl1pPr algn="ctr" eaLnBrk="1" hangingPunct="1">
              <a:defRPr sz="12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lgn="ctr" eaLnBrk="1" hangingPunct="1">
              <a:defRPr sz="12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lvl="0" algn="ctr" eaLnBrk="1" hangingPunct="1"/>
            <a:fld id="{9A0DB2DC-4C9A-4742-B13C-FB6460FD3503}" type="slidenum">
              <a:rPr lang="en-US" altLang="zh-CN" sz="1200" dirty="0">
                <a:solidFill>
                  <a:srgbClr val="000000"/>
                </a:solidFill>
                <a:ea typeface="SimSun" panose="02010600030101010101" pitchFamily="2" charset="-122"/>
              </a:rPr>
            </a:fld>
            <a:endParaRPr lang="en-US" altLang="zh-CN" sz="1200" dirty="0">
              <a:solidFill>
                <a:srgbClr val="000000"/>
              </a:solidFill>
              <a:ea typeface="SimSun" panose="02010600030101010101" pitchFamily="2" charset="-122"/>
            </a:endParaRPr>
          </a:p>
        </p:txBody>
      </p:sp>
      <p:sp>
        <p:nvSpPr>
          <p:cNvPr id="7" name="TextBox 8"/>
          <p:cNvSpPr txBox="1"/>
          <p:nvPr/>
        </p:nvSpPr>
        <p:spPr>
          <a:xfrm rot="16200000">
            <a:off x="-3686175" y="3228975"/>
            <a:ext cx="6858000" cy="400050"/>
          </a:xfrm>
          <a:prstGeom prst="rect">
            <a:avLst/>
          </a:prstGeom>
          <a:noFill/>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bs-Latn-BA" altLang="zh-CN" sz="2000" b="0" i="0" u="none" strike="noStrike" kern="1200" cap="none" spc="0" normalizeH="0" baseline="0" noProof="0" smtClean="0">
                <a:ln>
                  <a:noFill/>
                </a:ln>
                <a:solidFill>
                  <a:srgbClr val="7F7F7F"/>
                </a:solidFill>
                <a:effectLst/>
                <a:uLnTx/>
                <a:uFillTx/>
                <a:latin typeface="Calibri" panose="020F0502020204030204" pitchFamily="34" charset="0"/>
                <a:ea typeface="+mn-ea"/>
                <a:cs typeface="+mn-cs"/>
              </a:rPr>
              <a:t> © free-ppt-templates.com</a:t>
            </a:r>
            <a:endParaRPr kumimoji="0" lang="en-US" altLang="zh-CN" sz="2000" b="0" i="0" u="none" strike="noStrike" kern="1200" cap="none" spc="0" normalizeH="0" baseline="0" noProof="0" smtClean="0">
              <a:ln>
                <a:noFill/>
              </a:ln>
              <a:solidFill>
                <a:srgbClr val="7F7F7F"/>
              </a:solidFill>
              <a:effectLst/>
              <a:uLnTx/>
              <a:uFillTx/>
              <a:latin typeface="Calibri" panose="020F050202020403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fontAlgn="base">
        <a:spcBef>
          <a:spcPct val="0"/>
        </a:spcBef>
        <a:spcAft>
          <a:spcPct val="0"/>
        </a:spcAft>
        <a:defRPr sz="5400" b="1" kern="1200">
          <a:ln w="19050">
            <a:solidFill>
              <a:schemeClr val="tx1">
                <a:lumMod val="85000"/>
                <a:lumOff val="15000"/>
              </a:schemeClr>
            </a:solidFill>
          </a:ln>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1pPr>
      <a:lvl2pPr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2pPr>
      <a:lvl3pPr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3pPr>
      <a:lvl4pPr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4pPr>
      <a:lvl5pPr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5pPr>
      <a:lvl6pPr marL="457200"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6pPr>
      <a:lvl7pPr marL="914400"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7pPr>
      <a:lvl8pPr marL="1371600"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8pPr>
      <a:lvl9pPr marL="1828800" algn="ctr" rtl="0" fontAlgn="base">
        <a:spcBef>
          <a:spcPct val="0"/>
        </a:spcBef>
        <a:spcAft>
          <a:spcPct val="0"/>
        </a:spcAft>
        <a:defRPr sz="5400" b="1">
          <a:solidFill>
            <a:srgbClr val="376092"/>
          </a:solidFill>
          <a:latin typeface="Microsoft New Tai Lue" panose="020B0502040204020203" pitchFamily="34" charset="0"/>
          <a:ea typeface="Microsoft New Tai Lue" panose="020B0502040204020203" pitchFamily="34" charset="0"/>
          <a:cs typeface="Microsoft New Tai Lue" panose="020B0502040204020203"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1pPr>
      <a:lvl2pPr marL="742950" indent="-285750" algn="l" rtl="0" fontAlgn="base">
        <a:spcBef>
          <a:spcPct val="20000"/>
        </a:spcBef>
        <a:spcAft>
          <a:spcPct val="0"/>
        </a:spcAft>
        <a:buFont typeface="Arial" panose="020B0604020202020204" pitchFamily="34" charset="0"/>
        <a:buChar char="–"/>
        <a:defRPr sz="28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2pPr>
      <a:lvl3pPr marL="1143000" indent="-228600" algn="l" rtl="0" fontAlgn="base">
        <a:spcBef>
          <a:spcPct val="20000"/>
        </a:spcBef>
        <a:spcAft>
          <a:spcPct val="0"/>
        </a:spcAft>
        <a:buFont typeface="Arial" panose="020B0604020202020204" pitchFamily="34" charset="0"/>
        <a:buChar char="•"/>
        <a:defRPr sz="24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3pPr>
      <a:lvl4pPr marL="1600200" indent="-228600" algn="l" rtl="0" fontAlgn="base">
        <a:spcBef>
          <a:spcPct val="20000"/>
        </a:spcBef>
        <a:spcAft>
          <a:spcPct val="0"/>
        </a:spcAft>
        <a:buFont typeface="Arial" panose="020B0604020202020204" pitchFamily="34" charset="0"/>
        <a:buChar char="–"/>
        <a:defRPr sz="20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4pPr>
      <a:lvl5pPr marL="2057400" indent="-228600" algn="l" rtl="0" fontAlgn="base">
        <a:spcBef>
          <a:spcPct val="20000"/>
        </a:spcBef>
        <a:spcAft>
          <a:spcPct val="0"/>
        </a:spcAft>
        <a:buFont typeface="Arial" panose="020B0604020202020204" pitchFamily="34" charset="0"/>
        <a:buChar char="»"/>
        <a:defRPr sz="20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4250"/>
            <a:ext cx="8229600" cy="1143000"/>
          </a:xfrm>
          <a:noFill/>
          <a:ln>
            <a:noFill/>
          </a:ln>
          <a:effectLst/>
          <a:scene3d>
            <a:camera prst="orthographicFront"/>
            <a:lightRig rig="balanced" dir="t"/>
          </a:scene3d>
          <a:sp3d prstMaterial="plastic"/>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en-US">
                <a:sym typeface="+mn-ea"/>
              </a:rPr>
              <a:t>Real Time Baby Monetor</a:t>
            </a:r>
            <a:endParaRPr kumimoji="0" lang="en-US" sz="5400" b="1" i="0" u="none" strike="noStrike" kern="1200" cap="none" spc="0" normalizeH="0" baseline="0" noProof="0" dirty="0">
              <a:solidFill>
                <a:schemeClr val="accent1"/>
              </a:solidFill>
              <a:effectLst>
                <a:outerShdw blurRad="38100" dist="25400" dir="5400000" algn="ctr" rotWithShape="0">
                  <a:srgbClr val="6E747A">
                    <a:alpha val="43000"/>
                  </a:srgbClr>
                </a:outerShdw>
              </a:effectLst>
              <a:uLnTx/>
              <a:uFillTx/>
              <a:latin typeface="Microsoft New Tai Lue" panose="020B0502040204020203" pitchFamily="34" charset="0"/>
              <a:ea typeface="+mj-ea"/>
              <a:cs typeface="Microsoft New Tai Lue" panose="020B0502040204020203" pitchFamily="34" charset="0"/>
            </a:endParaRPr>
          </a:p>
        </p:txBody>
      </p:sp>
      <p:sp>
        <p:nvSpPr>
          <p:cNvPr id="3075" name="Content Placeholder 2"/>
          <p:cNvSpPr>
            <a:spLocks noGrp="1"/>
          </p:cNvSpPr>
          <p:nvPr>
            <p:ph idx="1"/>
          </p:nvPr>
        </p:nvSpPr>
        <p:spPr>
          <a:xfrm>
            <a:off x="457200" y="3493135"/>
            <a:ext cx="8229600" cy="1840865"/>
          </a:xfrm>
          <a:ln w="12700" cmpd="sng">
            <a:noFill/>
            <a:prstDash val="solid"/>
          </a:ln>
        </p:spPr>
        <p:txBody>
          <a:bodyPr vert="horz" wrap="square" lIns="91440" tIns="45720" rIns="91440" bIns="45720" anchor="t"/>
          <a:lstStyle/>
          <a:p>
            <a:pPr marL="0" indent="0" eaLnBrk="1" hangingPunct="1">
              <a:buNone/>
            </a:pPr>
            <a:r>
              <a:rPr lang="en-US" sz="2000" b="1" noProof="0" dirty="0" smtClean="0">
                <a:ln>
                  <a:noFill/>
                </a:ln>
                <a:solidFill>
                  <a:schemeClr val="tx2">
                    <a:lumMod val="75000"/>
                  </a:schemeClr>
                </a:solidFill>
                <a:effectLst/>
                <a:uLnTx/>
                <a:uFillTx/>
                <a:latin typeface="+mj-lt"/>
                <a:ea typeface="+mj-ea"/>
                <a:cs typeface="+mj-cs"/>
                <a:sym typeface="+mn-ea"/>
              </a:rPr>
              <a:t>Prepared by</a:t>
            </a:r>
            <a:r>
              <a:rPr lang="ar-JO" sz="2000" b="1" noProof="0" dirty="0" smtClean="0">
                <a:ln>
                  <a:noFill/>
                </a:ln>
                <a:solidFill>
                  <a:schemeClr val="tx2">
                    <a:lumMod val="75000"/>
                  </a:schemeClr>
                </a:solidFill>
                <a:effectLst/>
                <a:uLnTx/>
                <a:uFillTx/>
                <a:latin typeface="+mj-lt"/>
                <a:ea typeface="+mj-ea"/>
                <a:cs typeface="+mj-cs"/>
                <a:sym typeface="+mn-ea"/>
              </a:rPr>
              <a:t> </a:t>
            </a:r>
            <a:r>
              <a:rPr lang="en-US" sz="2000" b="1" noProof="0" dirty="0" smtClean="0">
                <a:ln>
                  <a:noFill/>
                </a:ln>
                <a:solidFill>
                  <a:schemeClr val="tx2">
                    <a:lumMod val="75000"/>
                  </a:schemeClr>
                </a:solidFill>
                <a:effectLst/>
                <a:uLnTx/>
                <a:uFillTx/>
                <a:latin typeface="+mj-lt"/>
                <a:ea typeface="+mj-ea"/>
                <a:cs typeface="+mj-cs"/>
                <a:sym typeface="+mn-ea"/>
              </a:rPr>
              <a:t>:</a:t>
            </a:r>
            <a:r>
              <a:rPr lang="ar-JO" sz="2000" b="1" noProof="0" dirty="0" smtClean="0">
                <a:ln>
                  <a:noFill/>
                </a:ln>
                <a:solidFill>
                  <a:schemeClr val="tx2">
                    <a:lumMod val="75000"/>
                  </a:schemeClr>
                </a:solidFill>
                <a:effectLst/>
                <a:uLnTx/>
                <a:uFillTx/>
                <a:latin typeface="+mj-lt"/>
                <a:ea typeface="+mj-ea"/>
                <a:cs typeface="+mj-cs"/>
                <a:sym typeface="+mn-ea"/>
              </a:rPr>
              <a:t> </a:t>
            </a:r>
            <a:r>
              <a:rPr lang="en-US" sz="2000" b="1" noProof="0" dirty="0" smtClean="0">
                <a:ln>
                  <a:noFill/>
                </a:ln>
                <a:solidFill>
                  <a:schemeClr val="tx2">
                    <a:lumMod val="75000"/>
                  </a:schemeClr>
                </a:solidFill>
                <a:effectLst/>
                <a:uLnTx/>
                <a:uFillTx/>
                <a:latin typeface="+mj-lt"/>
                <a:ea typeface="+mj-ea"/>
                <a:cs typeface="+mj-cs"/>
                <a:sym typeface="+mn-ea"/>
              </a:rPr>
              <a:t>Leen Qasim.</a:t>
            </a:r>
            <a:endParaRPr lang="en-US" sz="2000" b="1" noProof="0" dirty="0" smtClean="0">
              <a:ln>
                <a:noFill/>
              </a:ln>
              <a:solidFill>
                <a:schemeClr val="tx2">
                  <a:lumMod val="75000"/>
                </a:schemeClr>
              </a:solidFill>
              <a:effectLst/>
              <a:uLnTx/>
              <a:uFillTx/>
              <a:latin typeface="+mj-lt"/>
              <a:ea typeface="+mj-ea"/>
              <a:cs typeface="+mj-cs"/>
              <a:sym typeface="+mn-ea"/>
            </a:endParaRPr>
          </a:p>
          <a:p>
            <a:pPr marL="0" indent="0" eaLnBrk="1" hangingPunct="1">
              <a:buNone/>
            </a:pPr>
            <a:r>
              <a:rPr lang="en-US" sz="2000" b="1" noProof="0" dirty="0" smtClean="0">
                <a:ln>
                  <a:noFill/>
                </a:ln>
                <a:solidFill>
                  <a:schemeClr val="tx2">
                    <a:lumMod val="75000"/>
                  </a:schemeClr>
                </a:solidFill>
                <a:effectLst/>
                <a:uLnTx/>
                <a:uFillTx/>
                <a:latin typeface="+mj-lt"/>
                <a:ea typeface="+mj-ea"/>
                <a:cs typeface="+mj-cs"/>
                <a:sym typeface="+mn-ea"/>
              </a:rPr>
              <a:t>                          Sawsan Shlabi.</a:t>
            </a:r>
            <a:endParaRPr lang="en-US" sz="2000" b="1" noProof="0" dirty="0" smtClean="0">
              <a:ln>
                <a:noFill/>
              </a:ln>
              <a:solidFill>
                <a:schemeClr val="tx2">
                  <a:lumMod val="75000"/>
                </a:schemeClr>
              </a:solidFill>
              <a:effectLst/>
              <a:uLnTx/>
              <a:uFillTx/>
              <a:latin typeface="+mj-lt"/>
              <a:ea typeface="+mj-ea"/>
              <a:cs typeface="+mj-cs"/>
              <a:sym typeface="+mn-ea"/>
            </a:endParaRPr>
          </a:p>
          <a:p>
            <a:pPr marL="0" indent="0" eaLnBrk="1" hangingPunct="1">
              <a:buNone/>
            </a:pPr>
            <a:r>
              <a:rPr lang="en-US" sz="2000" b="1" noProof="0" dirty="0" smtClean="0">
                <a:ln>
                  <a:noFill/>
                </a:ln>
                <a:solidFill>
                  <a:schemeClr val="tx2">
                    <a:lumMod val="75000"/>
                  </a:schemeClr>
                </a:solidFill>
                <a:effectLst/>
                <a:uLnTx/>
                <a:uFillTx/>
                <a:latin typeface="+mj-lt"/>
                <a:ea typeface="+mj-ea"/>
                <a:cs typeface="+mj-cs"/>
                <a:sym typeface="+mn-ea"/>
              </a:rPr>
              <a:t>                          Haya Alian.	</a:t>
            </a:r>
            <a:endParaRPr lang="en-US" sz="2000" b="1" noProof="0" dirty="0" smtClean="0">
              <a:ln>
                <a:noFill/>
              </a:ln>
              <a:solidFill>
                <a:schemeClr val="tx2">
                  <a:lumMod val="75000"/>
                </a:schemeClr>
              </a:solidFill>
              <a:effectLst/>
              <a:uLnTx/>
              <a:uFillTx/>
              <a:latin typeface="+mj-lt"/>
              <a:ea typeface="+mj-ea"/>
              <a:cs typeface="+mj-cs"/>
              <a:sym typeface="+mn-ea"/>
            </a:endParaRPr>
          </a:p>
          <a:p>
            <a:pPr marL="0" indent="0" eaLnBrk="1" hangingPunct="1">
              <a:buNone/>
            </a:pPr>
            <a:r>
              <a:rPr lang="en-US" sz="2000" b="1" noProof="0" dirty="0" smtClean="0">
                <a:ln>
                  <a:noFill/>
                </a:ln>
                <a:solidFill>
                  <a:schemeClr val="tx2">
                    <a:lumMod val="75000"/>
                  </a:schemeClr>
                </a:solidFill>
                <a:effectLst/>
                <a:uLnTx/>
                <a:uFillTx/>
                <a:latin typeface="+mj-lt"/>
                <a:ea typeface="+mj-ea"/>
                <a:cs typeface="+mj-cs"/>
                <a:sym typeface="+mn-ea"/>
              </a:rPr>
              <a:t>Supervisor: Dr.Saed Tarapieh.	</a:t>
            </a:r>
            <a:endParaRPr lang="en-US" altLang="en-US" sz="2000" b="1" noProof="0" dirty="0" smtClean="0">
              <a:ln>
                <a:noFill/>
              </a:ln>
              <a:solidFill>
                <a:schemeClr val="tx2">
                  <a:lumMod val="75000"/>
                </a:schemeClr>
              </a:solidFill>
              <a:effectLst/>
              <a:uLnTx/>
              <a:uFillTx/>
              <a:latin typeface="+mj-lt"/>
              <a:ea typeface="+mj-ea"/>
              <a:cs typeface="+mj-cs"/>
              <a:sym typeface="+mn-ea"/>
            </a:endParaRPr>
          </a:p>
        </p:txBody>
      </p:sp>
      <p:sp>
        <p:nvSpPr>
          <p:cNvPr id="3" name="Content Placeholder 2"/>
          <p:cNvSpPr>
            <a:spLocks noGrp="1"/>
          </p:cNvSpPr>
          <p:nvPr/>
        </p:nvSpPr>
        <p:spPr>
          <a:xfrm>
            <a:off x="611505" y="534670"/>
            <a:ext cx="8229600" cy="1840865"/>
          </a:xfrm>
          <a:prstGeom prst="rect">
            <a:avLst/>
          </a:prstGeom>
          <a:noFill/>
          <a:ln w="9525">
            <a:noFill/>
          </a:ln>
        </p:spPr>
        <p:txBody>
          <a:bodyPr vert="horz" wrap="square" lIns="91440" tIns="45720" rIns="91440" bIns="45720" anchor="t"/>
          <a:lstStyle>
            <a:lvl1pPr marL="342900" indent="-342900" algn="l" rtl="0" fontAlgn="base">
              <a:spcBef>
                <a:spcPct val="20000"/>
              </a:spcBef>
              <a:spcAft>
                <a:spcPct val="0"/>
              </a:spcAft>
              <a:buFont typeface="Arial" panose="020B0604020202020204" pitchFamily="34" charset="0"/>
              <a:buChar char="•"/>
              <a:defRPr sz="32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1pPr>
            <a:lvl2pPr marL="742950" indent="-285750" algn="l" rtl="0" fontAlgn="base">
              <a:spcBef>
                <a:spcPct val="20000"/>
              </a:spcBef>
              <a:spcAft>
                <a:spcPct val="0"/>
              </a:spcAft>
              <a:buFont typeface="Arial" panose="020B0604020202020204" pitchFamily="34" charset="0"/>
              <a:buChar char="–"/>
              <a:defRPr sz="28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2pPr>
            <a:lvl3pPr marL="1143000" indent="-228600" algn="l" rtl="0" fontAlgn="base">
              <a:spcBef>
                <a:spcPct val="20000"/>
              </a:spcBef>
              <a:spcAft>
                <a:spcPct val="0"/>
              </a:spcAft>
              <a:buFont typeface="Arial" panose="020B0604020202020204" pitchFamily="34" charset="0"/>
              <a:buChar char="•"/>
              <a:defRPr sz="24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3pPr>
            <a:lvl4pPr marL="1600200" indent="-228600" algn="l" rtl="0" fontAlgn="base">
              <a:spcBef>
                <a:spcPct val="20000"/>
              </a:spcBef>
              <a:spcAft>
                <a:spcPct val="0"/>
              </a:spcAft>
              <a:buFont typeface="Arial" panose="020B0604020202020204" pitchFamily="34" charset="0"/>
              <a:buChar char="–"/>
              <a:defRPr sz="20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4pPr>
            <a:lvl5pPr marL="2057400" indent="-228600" algn="l" rtl="0" fontAlgn="base">
              <a:spcBef>
                <a:spcPct val="20000"/>
              </a:spcBef>
              <a:spcAft>
                <a:spcPct val="0"/>
              </a:spcAft>
              <a:buFont typeface="Arial" panose="020B0604020202020204" pitchFamily="34" charset="0"/>
              <a:buChar char="»"/>
              <a:defRPr sz="2000" kern="1200">
                <a:solidFill>
                  <a:srgbClr val="262626"/>
                </a:solidFill>
                <a:latin typeface="Microsoft New Tai Lue" panose="020B0502040204020203" pitchFamily="34" charset="0"/>
                <a:ea typeface="Microsoft New Tai Lue" panose="020B0502040204020203" pitchFamily="34" charset="0"/>
                <a:cs typeface="Microsoft New Tai Lue" panose="020B0502040204020203"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eaLnBrk="1" hangingPunct="1">
              <a:buNone/>
            </a:pPr>
            <a:endParaRPr lang="en-US" sz="2400" noProof="0" dirty="0" smtClean="0">
              <a:ln>
                <a:noFill/>
              </a:ln>
              <a:solidFill>
                <a:schemeClr val="tx2">
                  <a:lumMod val="75000"/>
                </a:schemeClr>
              </a:solidFill>
              <a:effectLst/>
              <a:uLnTx/>
              <a:uFillTx/>
              <a:latin typeface="+mj-lt"/>
              <a:ea typeface="+mj-ea"/>
              <a:cs typeface="+mj-cs"/>
              <a:sym typeface="+mn-ea"/>
            </a:endParaRPr>
          </a:p>
          <a:p>
            <a:pPr marL="0" indent="0" algn="ctr" eaLnBrk="1" hangingPunct="1">
              <a:buNone/>
            </a:pPr>
            <a:endParaRPr lang="en-US" sz="2400" noProof="0" dirty="0" smtClean="0">
              <a:ln>
                <a:noFill/>
              </a:ln>
              <a:solidFill>
                <a:schemeClr val="tx2">
                  <a:lumMod val="75000"/>
                </a:schemeClr>
              </a:solidFill>
              <a:effectLst/>
              <a:uLnTx/>
              <a:uFillTx/>
              <a:latin typeface="+mj-lt"/>
              <a:ea typeface="+mj-ea"/>
              <a:cs typeface="+mj-cs"/>
              <a:sym typeface="+mn-ea"/>
            </a:endParaRPr>
          </a:p>
          <a:p>
            <a:pPr marL="0" indent="0" algn="ctr" eaLnBrk="1" hangingPunct="1">
              <a:buNone/>
            </a:pPr>
            <a:r>
              <a:rPr lang="en-US" sz="2400" b="1" noProof="0" dirty="0" smtClean="0">
                <a:ln>
                  <a:noFill/>
                </a:ln>
                <a:solidFill>
                  <a:schemeClr val="tx2">
                    <a:lumMod val="75000"/>
                  </a:schemeClr>
                </a:solidFill>
                <a:effectLst/>
                <a:uLnTx/>
                <a:uFillTx/>
                <a:latin typeface="+mj-lt"/>
                <a:ea typeface="+mj-ea"/>
                <a:cs typeface="+mj-cs"/>
                <a:sym typeface="+mn-ea"/>
              </a:rPr>
              <a:t>An-Najah National University</a:t>
            </a:r>
            <a:br>
              <a:rPr lang="en-US" sz="2400" b="1" noProof="0" dirty="0" smtClean="0">
                <a:ln>
                  <a:noFill/>
                </a:ln>
                <a:solidFill>
                  <a:schemeClr val="tx2">
                    <a:lumMod val="75000"/>
                  </a:schemeClr>
                </a:solidFill>
                <a:effectLst/>
                <a:uLnTx/>
                <a:uFillTx/>
                <a:latin typeface="+mj-lt"/>
                <a:ea typeface="+mj-ea"/>
                <a:cs typeface="+mj-cs"/>
                <a:sym typeface="+mn-ea"/>
              </a:rPr>
            </a:br>
            <a:r>
              <a:rPr lang="en-US" sz="2400" b="1" noProof="0" dirty="0" smtClean="0">
                <a:ln>
                  <a:noFill/>
                </a:ln>
                <a:solidFill>
                  <a:schemeClr val="tx2">
                    <a:lumMod val="75000"/>
                  </a:schemeClr>
                </a:solidFill>
                <a:effectLst/>
                <a:uLnTx/>
                <a:uFillTx/>
                <a:latin typeface="+mj-lt"/>
                <a:ea typeface="+mj-ea"/>
                <a:cs typeface="+mj-cs"/>
                <a:sym typeface="+mn-ea"/>
              </a:rPr>
              <a:t>Telecommunications Engineering Department</a:t>
            </a:r>
            <a:endParaRPr lang="en-US" altLang="zh-CN" sz="2400" b="1" noProof="0" dirty="0" smtClean="0">
              <a:ln>
                <a:noFill/>
              </a:ln>
              <a:solidFill>
                <a:schemeClr val="tx2">
                  <a:lumMod val="75000"/>
                </a:schemeClr>
              </a:solidFill>
              <a:effectLst/>
              <a:uLnTx/>
              <a:uFillTx/>
              <a:latin typeface="+mj-lt"/>
              <a:ea typeface="+mj-ea"/>
              <a:cs typeface="+mj-cs"/>
              <a:sym typeface="+mn-ea"/>
            </a:endParaRPr>
          </a:p>
        </p:txBody>
      </p:sp>
      <p:pic>
        <p:nvPicPr>
          <p:cNvPr id="4" name="Picture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47795" y="306705"/>
            <a:ext cx="1248427" cy="116759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0"/>
            <a:ext cx="8229600" cy="1143000"/>
          </a:xfrm>
        </p:spPr>
        <p:txBody>
          <a:bodyPr/>
          <a:lstStyle/>
          <a:p>
            <a:r>
              <a:rPr lang="en-US" sz="3500" dirty="0" smtClean="0">
                <a:latin typeface="MV Boli" panose="02000500030200090000" charset="0"/>
                <a:cs typeface="MV Boli" panose="02000500030200090000" charset="0"/>
              </a:rPr>
              <a:t>API(Application programming interface) </a:t>
            </a:r>
            <a:br>
              <a:rPr lang="en-US" sz="3500" dirty="0" smtClean="0">
                <a:latin typeface="MV Boli" panose="02000500030200090000" charset="0"/>
                <a:cs typeface="MV Boli" panose="02000500030200090000" charset="0"/>
              </a:rPr>
            </a:br>
            <a:endParaRPr lang="en-US" sz="3500" dirty="0">
              <a:latin typeface="MV Boli" panose="02000500030200090000" charset="0"/>
              <a:cs typeface="MV Boli" panose="02000500030200090000" charset="0"/>
            </a:endParaRPr>
          </a:p>
        </p:txBody>
      </p:sp>
      <p:pic>
        <p:nvPicPr>
          <p:cNvPr id="4" name="Picture 1"/>
          <p:cNvPicPr>
            <a:picLocks noGrp="1"/>
          </p:cNvPicPr>
          <p:nvPr>
            <p:ph idx="1"/>
          </p:nvPr>
        </p:nvPicPr>
        <p:blipFill>
          <a:blip r:embed="rId1" cstate="print"/>
          <a:stretch>
            <a:fillRect/>
          </a:stretch>
        </p:blipFill>
        <p:spPr>
          <a:xfrm>
            <a:off x="1524000" y="1828800"/>
            <a:ext cx="6172200" cy="327660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1200"/>
            <a:ext cx="7239000" cy="990600"/>
          </a:xfrm>
        </p:spPr>
        <p:txBody>
          <a:bodyPr/>
          <a:lstStyle/>
          <a:p>
            <a:r>
              <a:rPr lang="en-US" sz="2400" dirty="0" smtClean="0">
                <a:latin typeface="MV Boli" panose="02000500030200090000" charset="0"/>
                <a:cs typeface="MV Boli" panose="02000500030200090000" charset="0"/>
              </a:rPr>
              <a:t>3 types of delivery methods of streaming media: </a:t>
            </a:r>
            <a:endParaRPr lang="en-US" sz="2400" dirty="0">
              <a:latin typeface="MV Boli" panose="02000500030200090000" charset="0"/>
              <a:cs typeface="MV Boli" panose="02000500030200090000" charset="0"/>
            </a:endParaRPr>
          </a:p>
        </p:txBody>
      </p:sp>
      <p:sp>
        <p:nvSpPr>
          <p:cNvPr id="10" name="Text Box 3"/>
          <p:cNvSpPr txBox="1">
            <a:spLocks noChangeArrowheads="1"/>
          </p:cNvSpPr>
          <p:nvPr/>
        </p:nvSpPr>
        <p:spPr bwMode="auto">
          <a:xfrm>
            <a:off x="685800" y="3124200"/>
            <a:ext cx="7620000" cy="477054"/>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500" dirty="0" smtClean="0">
                <a:latin typeface="MV Boli" panose="02000500030200090000" charset="0"/>
                <a:cs typeface="MV Boli" panose="02000500030200090000" charset="0"/>
              </a:rPr>
              <a:t>  Streaming Stored Audio and Video</a:t>
            </a:r>
            <a:endParaRPr lang="en-US" sz="2500" dirty="0">
              <a:latin typeface="MV Boli" panose="02000500030200090000" charset="0"/>
              <a:cs typeface="MV Boli" panose="02000500030200090000" charset="0"/>
            </a:endParaRPr>
          </a:p>
        </p:txBody>
      </p:sp>
      <p:sp>
        <p:nvSpPr>
          <p:cNvPr id="11" name="Text Box 4"/>
          <p:cNvSpPr txBox="1">
            <a:spLocks noChangeArrowheads="1"/>
          </p:cNvSpPr>
          <p:nvPr/>
        </p:nvSpPr>
        <p:spPr bwMode="auto">
          <a:xfrm>
            <a:off x="685800" y="3657600"/>
            <a:ext cx="7467600" cy="477054"/>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500" dirty="0">
                <a:latin typeface="MV Boli" panose="02000500030200090000" charset="0"/>
                <a:cs typeface="MV Boli" panose="02000500030200090000" charset="0"/>
              </a:rPr>
              <a:t>  Streaming Live Audio and Video</a:t>
            </a:r>
            <a:endParaRPr lang="en-US" sz="2500" dirty="0">
              <a:latin typeface="MV Boli" panose="02000500030200090000" charset="0"/>
              <a:cs typeface="MV Boli" panose="02000500030200090000" charset="0"/>
            </a:endParaRPr>
          </a:p>
        </p:txBody>
      </p:sp>
      <p:sp>
        <p:nvSpPr>
          <p:cNvPr id="12" name="Text Box 5"/>
          <p:cNvSpPr txBox="1">
            <a:spLocks noChangeArrowheads="1"/>
          </p:cNvSpPr>
          <p:nvPr/>
        </p:nvSpPr>
        <p:spPr bwMode="auto">
          <a:xfrm>
            <a:off x="685800" y="4191000"/>
            <a:ext cx="8001000" cy="477054"/>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500" dirty="0">
                <a:latin typeface="MV Boli" panose="02000500030200090000" charset="0"/>
                <a:cs typeface="MV Boli" panose="02000500030200090000" charset="0"/>
              </a:rPr>
              <a:t>  Real-Time Interactive Audio and Video</a:t>
            </a:r>
            <a:endParaRPr lang="en-US" sz="2500" dirty="0">
              <a:latin typeface="MV Boli" panose="02000500030200090000" charset="0"/>
              <a:cs typeface="MV Boli" panose="02000500030200090000" charset="0"/>
            </a:endParaRPr>
          </a:p>
        </p:txBody>
      </p:sp>
      <p:sp>
        <p:nvSpPr>
          <p:cNvPr id="13" name="Title 1"/>
          <p:cNvSpPr txBox="1"/>
          <p:nvPr/>
        </p:nvSpPr>
        <p:spPr>
          <a:xfrm>
            <a:off x="304800" y="304800"/>
            <a:ext cx="8229600" cy="1143000"/>
          </a:xfrm>
          <a:prstGeom prst="rect">
            <a:avLst/>
          </a:prstGeom>
        </p:spPr>
        <p:txBody>
          <a:bodyPr vert="horz" lIns="91440" tIns="45720" rIns="91440" bIns="45720" rtlCol="0" anchor="ctr">
            <a:noAutofit/>
          </a:bodyPr>
          <a:lstStyle/>
          <a:p>
            <a:pPr marL="0" marR="0" lvl="0" indent="0" defTabSz="914400" rtl="0" eaLnBrk="1" fontAlgn="base" latinLnBrk="0" hangingPunct="1">
              <a:lnSpc>
                <a:spcPct val="100000"/>
              </a:lnSpc>
              <a:spcBef>
                <a:spcPct val="0"/>
              </a:spcBef>
              <a:spcAft>
                <a:spcPct val="0"/>
              </a:spcAft>
              <a:buClrTx/>
              <a:buSzTx/>
              <a:buFontTx/>
              <a:buNone/>
              <a:defRPr/>
            </a:pPr>
            <a:r>
              <a:rPr kumimoji="0" lang="en-US" sz="5000" b="1" i="0" u="none" strike="noStrike" kern="1200" cap="none" spc="0" normalizeH="0" baseline="0" noProof="0" dirty="0" smtClean="0">
                <a:ln w="19050">
                  <a:solidFill>
                    <a:schemeClr val="tx1">
                      <a:lumMod val="85000"/>
                      <a:lumOff val="15000"/>
                    </a:schemeClr>
                  </a:solidFill>
                </a:ln>
                <a:solidFill>
                  <a:srgbClr val="376092"/>
                </a:solidFill>
                <a:effectLst/>
                <a:uLnTx/>
                <a:uFillTx/>
                <a:latin typeface="MV Boli" panose="02000500030200090000" charset="0"/>
                <a:ea typeface="Microsoft New Tai Lue" panose="020B0502040204020203" pitchFamily="34" charset="0"/>
                <a:cs typeface="MV Boli" panose="02000500030200090000" charset="0"/>
              </a:rPr>
              <a:t>Video &amp; Audio Streaming</a:t>
            </a:r>
            <a:endParaRPr kumimoji="0" lang="en-US" sz="5000" b="1" i="0" u="none" strike="noStrike" kern="1200" cap="none" spc="0" normalizeH="0" baseline="0" noProof="0" dirty="0">
              <a:ln w="19050">
                <a:solidFill>
                  <a:schemeClr val="tx1">
                    <a:lumMod val="85000"/>
                    <a:lumOff val="15000"/>
                  </a:schemeClr>
                </a:solidFill>
              </a:ln>
              <a:solidFill>
                <a:srgbClr val="376092"/>
              </a:solidFill>
              <a:effectLst/>
              <a:uLnTx/>
              <a:uFillTx/>
              <a:latin typeface="MV Boli" panose="02000500030200090000" charset="0"/>
              <a:ea typeface="Microsoft New Tai Lue" panose="020B0502040204020203" pitchFamily="34" charset="0"/>
              <a:cs typeface="MV Boli" panose="02000500030200090000" charset="0"/>
            </a:endParaRPr>
          </a:p>
        </p:txBody>
      </p:sp>
      <p:sp>
        <p:nvSpPr>
          <p:cNvPr id="14" name="Text Box 4"/>
          <p:cNvSpPr txBox="1">
            <a:spLocks noChangeArrowheads="1"/>
          </p:cNvSpPr>
          <p:nvPr/>
        </p:nvSpPr>
        <p:spPr bwMode="auto">
          <a:xfrm>
            <a:off x="457200" y="1295400"/>
            <a:ext cx="8305800" cy="1138773"/>
          </a:xfrm>
          <a:prstGeom prst="rect">
            <a:avLst/>
          </a:prstGeom>
          <a:noFill/>
          <a:ln w="9525">
            <a:noFill/>
            <a:miter lim="800000"/>
          </a:ln>
          <a:effectLst/>
        </p:spPr>
        <p:txBody>
          <a:bodyPr wrap="square">
            <a:spAutoFit/>
          </a:bodyPr>
          <a:lstStyle/>
          <a:p>
            <a:r>
              <a:rPr lang="en-US" sz="2500" dirty="0">
                <a:latin typeface="MV Boli" panose="02000500030200090000" charset="0"/>
                <a:cs typeface="MV Boli" panose="02000500030200090000" charset="0"/>
              </a:rPr>
              <a:t>A technique for transferring data such that it can be processed </a:t>
            </a:r>
            <a:r>
              <a:rPr lang="en-US" sz="2500" dirty="0" smtClean="0">
                <a:latin typeface="MV Boli" panose="02000500030200090000" charset="0"/>
                <a:cs typeface="MV Boli" panose="02000500030200090000" charset="0"/>
              </a:rPr>
              <a:t>as a steady and continuous stream .</a:t>
            </a:r>
            <a:endParaRPr lang="en-US" sz="2500" dirty="0" smtClean="0">
              <a:latin typeface="MV Boli" panose="02000500030200090000" charset="0"/>
              <a:cs typeface="MV Boli" panose="02000500030200090000" charset="0"/>
            </a:endParaRPr>
          </a:p>
          <a:p>
            <a:endParaRPr lang="en-US" dirty="0">
              <a:latin typeface="MV Boli" panose="02000500030200090000" charset="0"/>
              <a:cs typeface="MV Boli" panose="02000500030200090000"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P spid="1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smtClean="0">
                <a:latin typeface="MV Boli" panose="02000500030200090000" charset="0"/>
                <a:cs typeface="MV Boli" panose="02000500030200090000" charset="0"/>
              </a:rPr>
              <a:t>Protocols</a:t>
            </a:r>
            <a:endParaRPr lang="en-US" sz="5000" dirty="0">
              <a:latin typeface="MV Boli" panose="02000500030200090000" charset="0"/>
              <a:cs typeface="MV Boli" panose="02000500030200090000" charset="0"/>
            </a:endParaRPr>
          </a:p>
        </p:txBody>
      </p:sp>
      <p:sp>
        <p:nvSpPr>
          <p:cNvPr id="23" name="Text Box 3"/>
          <p:cNvSpPr txBox="1">
            <a:spLocks noChangeArrowheads="1"/>
          </p:cNvSpPr>
          <p:nvPr/>
        </p:nvSpPr>
        <p:spPr bwMode="auto">
          <a:xfrm>
            <a:off x="1066800" y="2133600"/>
            <a:ext cx="6781800" cy="477054"/>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500" dirty="0">
                <a:latin typeface="MV Boli" panose="02000500030200090000" charset="0"/>
                <a:cs typeface="MV Boli" panose="02000500030200090000" charset="0"/>
              </a:rPr>
              <a:t>  RTSP: Real Time Streaming Protocol</a:t>
            </a:r>
            <a:endParaRPr lang="en-US" sz="2500" dirty="0">
              <a:latin typeface="MV Boli" panose="02000500030200090000" charset="0"/>
              <a:cs typeface="MV Boli" panose="02000500030200090000" charset="0"/>
            </a:endParaRPr>
          </a:p>
        </p:txBody>
      </p:sp>
      <p:sp>
        <p:nvSpPr>
          <p:cNvPr id="24" name="Text Box 6"/>
          <p:cNvSpPr txBox="1">
            <a:spLocks noChangeArrowheads="1"/>
          </p:cNvSpPr>
          <p:nvPr/>
        </p:nvSpPr>
        <p:spPr bwMode="auto">
          <a:xfrm>
            <a:off x="1066800" y="3048000"/>
            <a:ext cx="6553200" cy="477054"/>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500" dirty="0">
                <a:latin typeface="MV Boli" panose="02000500030200090000" charset="0"/>
                <a:cs typeface="MV Boli" panose="02000500030200090000" charset="0"/>
              </a:rPr>
              <a:t>  RTP : Real-time transfer Protocol</a:t>
            </a:r>
            <a:endParaRPr lang="en-US" sz="25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216900" y="6248400"/>
            <a:ext cx="533400" cy="609600"/>
          </a:xfrm>
        </p:spPr>
        <p:txBody>
          <a:bodyPr/>
          <a:lstStyle/>
          <a:p>
            <a:fld id="{A3EFD08E-C1D1-4EB7-9234-EAF5219A14FA}" type="slidenum">
              <a:rPr lang="en-US"/>
            </a:fld>
            <a:endParaRPr lang="en-US"/>
          </a:p>
        </p:txBody>
      </p:sp>
      <p:sp>
        <p:nvSpPr>
          <p:cNvPr id="6" name="Rectangle 1026" descr="Large confetti"/>
          <p:cNvSpPr txBox="1">
            <a:spLocks noChangeArrowheads="1"/>
          </p:cNvSpPr>
          <p:nvPr/>
        </p:nvSpPr>
        <p:spPr>
          <a:xfrm>
            <a:off x="1093788" y="284163"/>
            <a:ext cx="7772400" cy="1143000"/>
          </a:xfrm>
          <a:prstGeom prst="rect">
            <a:avLst/>
          </a:prstGeom>
        </p:spPr>
        <p:txBody>
          <a:bodyPr vert="horz" lIns="91440" tIns="45720" rIns="91440" bIns="45720" rtlCol="0" anchor="ctr">
            <a:noAutofit/>
          </a:bodyPr>
          <a:lstStyle/>
          <a:p>
            <a:pPr marL="0" marR="0" lvl="0" indent="0" defTabSz="914400" rtl="0" eaLnBrk="1" fontAlgn="base" latinLnBrk="0" hangingPunct="1">
              <a:lnSpc>
                <a:spcPct val="100000"/>
              </a:lnSpc>
              <a:spcBef>
                <a:spcPct val="0"/>
              </a:spcBef>
              <a:spcAft>
                <a:spcPct val="0"/>
              </a:spcAft>
              <a:buClrTx/>
              <a:buSzTx/>
              <a:buFontTx/>
              <a:buNone/>
              <a:defRPr/>
            </a:pPr>
            <a:r>
              <a:rPr kumimoji="0" lang="en-US" sz="5000" b="1" i="0" u="none" strike="noStrike" kern="1200" cap="none" spc="0" normalizeH="0" baseline="0" noProof="0" dirty="0" smtClean="0">
                <a:ln w="19050">
                  <a:solidFill>
                    <a:schemeClr val="tx1">
                      <a:lumMod val="85000"/>
                      <a:lumOff val="15000"/>
                    </a:schemeClr>
                  </a:solidFill>
                </a:ln>
                <a:solidFill>
                  <a:srgbClr val="376092"/>
                </a:solidFill>
                <a:effectLst/>
                <a:uLnTx/>
                <a:uFillTx/>
                <a:latin typeface="MV Boli" panose="02000500030200090000" charset="0"/>
                <a:ea typeface="Microsoft New Tai Lue" panose="020B0502040204020203" pitchFamily="34" charset="0"/>
                <a:cs typeface="MV Boli" panose="02000500030200090000" charset="0"/>
              </a:rPr>
              <a:t>RTSP Features</a:t>
            </a:r>
            <a:endParaRPr kumimoji="0" lang="en-US" sz="5000" b="1" i="0" u="none" strike="noStrike" kern="1200" cap="none" spc="0" normalizeH="0" baseline="0" noProof="0" dirty="0">
              <a:ln w="19050">
                <a:solidFill>
                  <a:schemeClr val="tx1">
                    <a:lumMod val="85000"/>
                    <a:lumOff val="15000"/>
                  </a:schemeClr>
                </a:solidFill>
              </a:ln>
              <a:solidFill>
                <a:srgbClr val="376092"/>
              </a:solidFill>
              <a:effectLst/>
              <a:uLnTx/>
              <a:uFillTx/>
              <a:latin typeface="MV Boli" panose="02000500030200090000" charset="0"/>
              <a:ea typeface="Microsoft New Tai Lue" panose="020B0502040204020203" pitchFamily="34" charset="0"/>
              <a:cs typeface="MV Boli" panose="02000500030200090000" charset="0"/>
            </a:endParaRPr>
          </a:p>
        </p:txBody>
      </p:sp>
      <p:sp>
        <p:nvSpPr>
          <p:cNvPr id="7" name="Text Box 1027"/>
          <p:cNvSpPr txBox="1">
            <a:spLocks noChangeArrowheads="1"/>
          </p:cNvSpPr>
          <p:nvPr/>
        </p:nvSpPr>
        <p:spPr bwMode="auto">
          <a:xfrm>
            <a:off x="381000" y="1447800"/>
            <a:ext cx="8305800" cy="800219"/>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300" dirty="0" smtClean="0">
                <a:latin typeface="MV Boli" panose="02000500030200090000" charset="0"/>
                <a:cs typeface="MV Boli" panose="02000500030200090000" charset="0"/>
              </a:rPr>
              <a:t>  </a:t>
            </a:r>
            <a:r>
              <a:rPr lang="en-US" sz="2300" dirty="0">
                <a:latin typeface="MV Boli" panose="02000500030200090000" charset="0"/>
                <a:cs typeface="MV Boli" panose="02000500030200090000" charset="0"/>
              </a:rPr>
              <a:t>RTSP works in the conjunction with RTP </a:t>
            </a:r>
            <a:r>
              <a:rPr lang="en-US" sz="2300" dirty="0" smtClean="0">
                <a:latin typeface="MV Boli" panose="02000500030200090000" charset="0"/>
                <a:cs typeface="MV Boli" panose="02000500030200090000" charset="0"/>
              </a:rPr>
              <a:t>to deliver streaming </a:t>
            </a:r>
            <a:r>
              <a:rPr lang="en-US" sz="2300" dirty="0">
                <a:latin typeface="MV Boli" panose="02000500030200090000" charset="0"/>
                <a:cs typeface="MV Boli" panose="02000500030200090000" charset="0"/>
              </a:rPr>
              <a:t>audio &amp; video content</a:t>
            </a:r>
            <a:endParaRPr lang="en-US" sz="2300" dirty="0">
              <a:latin typeface="MV Boli" panose="02000500030200090000" charset="0"/>
              <a:cs typeface="MV Boli" panose="02000500030200090000" charset="0"/>
            </a:endParaRPr>
          </a:p>
        </p:txBody>
      </p:sp>
      <p:sp>
        <p:nvSpPr>
          <p:cNvPr id="8" name="Text Box 1028"/>
          <p:cNvSpPr txBox="1">
            <a:spLocks noChangeArrowheads="1"/>
          </p:cNvSpPr>
          <p:nvPr/>
        </p:nvSpPr>
        <p:spPr bwMode="auto">
          <a:xfrm>
            <a:off x="381000" y="2362200"/>
            <a:ext cx="8763000" cy="800219"/>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300" dirty="0">
                <a:latin typeface="MV Boli" panose="02000500030200090000" charset="0"/>
                <a:cs typeface="MV Boli" panose="02000500030200090000" charset="0"/>
              </a:rPr>
              <a:t>  RTSP maintains a server state during </a:t>
            </a:r>
            <a:r>
              <a:rPr lang="en-US" sz="2300" dirty="0" smtClean="0">
                <a:latin typeface="MV Boli" panose="02000500030200090000" charset="0"/>
                <a:cs typeface="MV Boli" panose="02000500030200090000" charset="0"/>
              </a:rPr>
              <a:t>transmission unlike </a:t>
            </a:r>
            <a:r>
              <a:rPr lang="en-US" sz="2300" dirty="0">
                <a:latin typeface="MV Boli" panose="02000500030200090000" charset="0"/>
                <a:cs typeface="MV Boli" panose="02000500030200090000" charset="0"/>
              </a:rPr>
              <a:t>HTTP</a:t>
            </a:r>
            <a:endParaRPr lang="en-US" sz="2300" dirty="0">
              <a:latin typeface="MV Boli" panose="02000500030200090000" charset="0"/>
              <a:cs typeface="MV Boli" panose="02000500030200090000" charset="0"/>
            </a:endParaRPr>
          </a:p>
        </p:txBody>
      </p:sp>
      <p:sp>
        <p:nvSpPr>
          <p:cNvPr id="9" name="Text Box 1029"/>
          <p:cNvSpPr txBox="1">
            <a:spLocks noChangeArrowheads="1"/>
          </p:cNvSpPr>
          <p:nvPr/>
        </p:nvSpPr>
        <p:spPr bwMode="auto">
          <a:xfrm>
            <a:off x="381000" y="3124200"/>
            <a:ext cx="6629400" cy="446276"/>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300" dirty="0">
                <a:latin typeface="MV Boli" panose="02000500030200090000" charset="0"/>
                <a:cs typeface="MV Boli" panose="02000500030200090000" charset="0"/>
              </a:rPr>
              <a:t>  Client-Server architecture</a:t>
            </a:r>
            <a:endParaRPr lang="en-US" sz="2300" dirty="0">
              <a:latin typeface="MV Boli" panose="02000500030200090000" charset="0"/>
              <a:cs typeface="MV Boli" panose="02000500030200090000" charset="0"/>
            </a:endParaRPr>
          </a:p>
        </p:txBody>
      </p:sp>
      <p:sp>
        <p:nvSpPr>
          <p:cNvPr id="10" name="Text Box 1030"/>
          <p:cNvSpPr txBox="1">
            <a:spLocks noChangeArrowheads="1"/>
          </p:cNvSpPr>
          <p:nvPr/>
        </p:nvSpPr>
        <p:spPr bwMode="auto">
          <a:xfrm>
            <a:off x="381000" y="3657600"/>
            <a:ext cx="8763000" cy="800219"/>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300" dirty="0">
                <a:latin typeface="MV Boli" panose="02000500030200090000" charset="0"/>
                <a:cs typeface="MV Boli" panose="02000500030200090000" charset="0"/>
              </a:rPr>
              <a:t>  Overcome the limitations of </a:t>
            </a:r>
            <a:r>
              <a:rPr lang="en-US" sz="2300" dirty="0" smtClean="0">
                <a:latin typeface="MV Boli" panose="02000500030200090000" charset="0"/>
                <a:cs typeface="MV Boli" panose="02000500030200090000" charset="0"/>
              </a:rPr>
              <a:t>HTTP ,RTSP </a:t>
            </a:r>
            <a:r>
              <a:rPr lang="en-US" sz="2300" dirty="0">
                <a:latin typeface="MV Boli" panose="02000500030200090000" charset="0"/>
                <a:cs typeface="MV Boli" panose="02000500030200090000" charset="0"/>
              </a:rPr>
              <a:t>enhance HTTP functions</a:t>
            </a:r>
            <a:endParaRPr lang="en-US" sz="2300" dirty="0">
              <a:latin typeface="MV Boli" panose="02000500030200090000" charset="0"/>
              <a:cs typeface="MV Boli" panose="02000500030200090000" charset="0"/>
            </a:endParaRPr>
          </a:p>
        </p:txBody>
      </p:sp>
      <p:sp>
        <p:nvSpPr>
          <p:cNvPr id="11" name="Text Box 1031"/>
          <p:cNvSpPr txBox="1">
            <a:spLocks noChangeArrowheads="1"/>
          </p:cNvSpPr>
          <p:nvPr/>
        </p:nvSpPr>
        <p:spPr bwMode="auto">
          <a:xfrm>
            <a:off x="381000" y="4495800"/>
            <a:ext cx="7391400" cy="446276"/>
          </a:xfrm>
          <a:prstGeom prst="rect">
            <a:avLst/>
          </a:prstGeom>
          <a:noFill/>
          <a:ln w="9525">
            <a:noFill/>
            <a:miter lim="800000"/>
          </a:ln>
          <a:effectLst/>
        </p:spPr>
        <p:txBody>
          <a:bodyPr wrap="square">
            <a:spAutoFit/>
          </a:bodyPr>
          <a:lstStyle/>
          <a:p>
            <a:pPr>
              <a:spcBef>
                <a:spcPct val="50000"/>
              </a:spcBef>
              <a:buFont typeface="Wingdings" panose="05000000000000000000" pitchFamily="2" charset="2"/>
              <a:buChar char="§"/>
            </a:pPr>
            <a:r>
              <a:rPr lang="en-US" sz="2300" dirty="0">
                <a:latin typeface="MV Boli" panose="02000500030200090000" charset="0"/>
                <a:cs typeface="MV Boli" panose="02000500030200090000" charset="0"/>
              </a:rPr>
              <a:t>  RTSP provides the synchronization of events </a:t>
            </a:r>
            <a:endParaRPr lang="en-US" sz="23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l"/>
            <a:r>
              <a:rPr lang="en-US" sz="5000" dirty="0" smtClean="0">
                <a:latin typeface="MV Boli" panose="02000500030200090000" charset="0"/>
                <a:cs typeface="MV Boli" panose="02000500030200090000" charset="0"/>
              </a:rPr>
              <a:t>RTSP Diagram</a:t>
            </a:r>
            <a:endParaRPr lang="en-US" sz="5000" dirty="0">
              <a:latin typeface="MV Boli" panose="02000500030200090000" charset="0"/>
              <a:cs typeface="MV Boli" panose="02000500030200090000" charset="0"/>
            </a:endParaRPr>
          </a:p>
        </p:txBody>
      </p:sp>
      <p:sp>
        <p:nvSpPr>
          <p:cNvPr id="5" name="Rectangle 4"/>
          <p:cNvSpPr>
            <a:spLocks noChangeArrowheads="1"/>
          </p:cNvSpPr>
          <p:nvPr/>
        </p:nvSpPr>
        <p:spPr bwMode="auto">
          <a:xfrm>
            <a:off x="2514600" y="1524000"/>
            <a:ext cx="1295400" cy="3581400"/>
          </a:xfrm>
          <a:prstGeom prst="rect">
            <a:avLst/>
          </a:prstGeom>
          <a:noFill/>
          <a:ln w="9525">
            <a:solidFill>
              <a:schemeClr val="tx1"/>
            </a:solidFill>
            <a:miter lim="800000"/>
          </a:ln>
          <a:effectLst/>
        </p:spPr>
        <p:txBody>
          <a:bodyPr wrap="none" anchor="ctr"/>
          <a:lstStyle/>
          <a:p>
            <a:endParaRPr lang="en-US"/>
          </a:p>
        </p:txBody>
      </p:sp>
      <p:sp>
        <p:nvSpPr>
          <p:cNvPr id="6" name="Rectangle 5"/>
          <p:cNvSpPr>
            <a:spLocks noChangeArrowheads="1"/>
          </p:cNvSpPr>
          <p:nvPr/>
        </p:nvSpPr>
        <p:spPr bwMode="auto">
          <a:xfrm>
            <a:off x="2667000" y="1752600"/>
            <a:ext cx="990600" cy="1143000"/>
          </a:xfrm>
          <a:prstGeom prst="rect">
            <a:avLst/>
          </a:prstGeom>
          <a:solidFill>
            <a:srgbClr val="FFFF99"/>
          </a:solidFill>
          <a:ln w="9525">
            <a:solidFill>
              <a:schemeClr val="tx1"/>
            </a:solidFill>
            <a:miter lim="800000"/>
          </a:ln>
          <a:effectLst/>
        </p:spPr>
        <p:txBody>
          <a:bodyPr wrap="none" anchor="ctr"/>
          <a:lstStyle/>
          <a:p>
            <a:pPr algn="ctr"/>
            <a:r>
              <a:rPr lang="en-US" sz="2000"/>
              <a:t>Web </a:t>
            </a:r>
            <a:endParaRPr lang="en-US" sz="2000"/>
          </a:p>
          <a:p>
            <a:pPr algn="ctr"/>
            <a:r>
              <a:rPr lang="en-US" sz="2000"/>
              <a:t>Browser</a:t>
            </a:r>
            <a:endParaRPr lang="en-US" sz="2000"/>
          </a:p>
        </p:txBody>
      </p:sp>
      <p:sp>
        <p:nvSpPr>
          <p:cNvPr id="7" name="Rectangle 6"/>
          <p:cNvSpPr>
            <a:spLocks noChangeArrowheads="1"/>
          </p:cNvSpPr>
          <p:nvPr/>
        </p:nvSpPr>
        <p:spPr bwMode="auto">
          <a:xfrm>
            <a:off x="2667000" y="3733800"/>
            <a:ext cx="990600" cy="1143000"/>
          </a:xfrm>
          <a:prstGeom prst="rect">
            <a:avLst/>
          </a:prstGeom>
          <a:solidFill>
            <a:srgbClr val="FFFF99"/>
          </a:solidFill>
          <a:ln w="9525">
            <a:solidFill>
              <a:schemeClr val="tx1"/>
            </a:solidFill>
            <a:miter lim="800000"/>
          </a:ln>
          <a:effectLst/>
        </p:spPr>
        <p:txBody>
          <a:bodyPr wrap="none" anchor="ctr"/>
          <a:lstStyle/>
          <a:p>
            <a:pPr algn="ctr"/>
            <a:r>
              <a:rPr lang="en-US" sz="2000"/>
              <a:t>Media</a:t>
            </a:r>
            <a:endParaRPr lang="en-US" sz="2000"/>
          </a:p>
          <a:p>
            <a:pPr algn="ctr"/>
            <a:r>
              <a:rPr lang="en-US" sz="2000"/>
              <a:t>Player</a:t>
            </a:r>
            <a:endParaRPr lang="en-US" sz="2000"/>
          </a:p>
        </p:txBody>
      </p:sp>
      <p:sp>
        <p:nvSpPr>
          <p:cNvPr id="8" name="AutoShape 7"/>
          <p:cNvSpPr>
            <a:spLocks noChangeArrowheads="1"/>
          </p:cNvSpPr>
          <p:nvPr/>
        </p:nvSpPr>
        <p:spPr bwMode="auto">
          <a:xfrm>
            <a:off x="3962400" y="2438400"/>
            <a:ext cx="1676400" cy="152400"/>
          </a:xfrm>
          <a:prstGeom prst="leftRightArrow">
            <a:avLst>
              <a:gd name="adj1" fmla="val 50000"/>
              <a:gd name="adj2" fmla="val 220000"/>
            </a:avLst>
          </a:prstGeom>
          <a:solidFill>
            <a:srgbClr val="3366FF"/>
          </a:solidFill>
          <a:ln w="9525">
            <a:solidFill>
              <a:srgbClr val="3366FF"/>
            </a:solidFill>
            <a:miter lim="800000"/>
          </a:ln>
          <a:effectLst/>
        </p:spPr>
        <p:txBody>
          <a:bodyPr wrap="none" anchor="ctr"/>
          <a:lstStyle/>
          <a:p>
            <a:endParaRPr lang="en-US"/>
          </a:p>
        </p:txBody>
      </p:sp>
      <p:sp>
        <p:nvSpPr>
          <p:cNvPr id="9" name="Text Box 8"/>
          <p:cNvSpPr txBox="1">
            <a:spLocks noChangeArrowheads="1"/>
          </p:cNvSpPr>
          <p:nvPr/>
        </p:nvSpPr>
        <p:spPr bwMode="auto">
          <a:xfrm>
            <a:off x="1447800" y="1981200"/>
            <a:ext cx="990600" cy="457200"/>
          </a:xfrm>
          <a:prstGeom prst="rect">
            <a:avLst/>
          </a:prstGeom>
          <a:noFill/>
          <a:ln w="9525">
            <a:noFill/>
            <a:miter lim="800000"/>
          </a:ln>
          <a:effectLst/>
        </p:spPr>
        <p:txBody>
          <a:bodyPr>
            <a:spAutoFit/>
          </a:bodyPr>
          <a:lstStyle/>
          <a:p>
            <a:pPr>
              <a:spcBef>
                <a:spcPct val="50000"/>
              </a:spcBef>
            </a:pPr>
            <a:r>
              <a:rPr lang="en-US"/>
              <a:t>Client</a:t>
            </a:r>
            <a:endParaRPr lang="en-US"/>
          </a:p>
        </p:txBody>
      </p:sp>
      <p:sp>
        <p:nvSpPr>
          <p:cNvPr id="10" name="AutoShape 9"/>
          <p:cNvSpPr>
            <a:spLocks noChangeArrowheads="1"/>
          </p:cNvSpPr>
          <p:nvPr/>
        </p:nvSpPr>
        <p:spPr bwMode="auto">
          <a:xfrm>
            <a:off x="2971800" y="2971800"/>
            <a:ext cx="381000" cy="685800"/>
          </a:xfrm>
          <a:prstGeom prst="downArrow">
            <a:avLst>
              <a:gd name="adj1" fmla="val 50000"/>
              <a:gd name="adj2" fmla="val 45000"/>
            </a:avLst>
          </a:prstGeom>
          <a:solidFill>
            <a:srgbClr val="3366FF"/>
          </a:solidFill>
          <a:ln w="9525">
            <a:solidFill>
              <a:srgbClr val="3366FF"/>
            </a:solidFill>
            <a:miter lim="800000"/>
          </a:ln>
          <a:effectLst/>
        </p:spPr>
        <p:txBody>
          <a:bodyPr wrap="none" anchor="ctr"/>
          <a:lstStyle/>
          <a:p>
            <a:endParaRPr lang="en-US"/>
          </a:p>
        </p:txBody>
      </p:sp>
      <p:sp>
        <p:nvSpPr>
          <p:cNvPr id="11" name="Text Box 10"/>
          <p:cNvSpPr txBox="1">
            <a:spLocks noChangeArrowheads="1"/>
          </p:cNvSpPr>
          <p:nvPr/>
        </p:nvSpPr>
        <p:spPr bwMode="auto">
          <a:xfrm>
            <a:off x="6477000" y="2209800"/>
            <a:ext cx="979488" cy="1187450"/>
          </a:xfrm>
          <a:prstGeom prst="rect">
            <a:avLst/>
          </a:prstGeom>
          <a:noFill/>
          <a:ln w="9525">
            <a:noFill/>
            <a:miter lim="800000"/>
          </a:ln>
          <a:effectLst/>
        </p:spPr>
        <p:txBody>
          <a:bodyPr>
            <a:spAutoFit/>
          </a:bodyPr>
          <a:lstStyle/>
          <a:p>
            <a:r>
              <a:rPr lang="en-US"/>
              <a:t>Web</a:t>
            </a:r>
            <a:endParaRPr lang="en-US"/>
          </a:p>
          <a:p>
            <a:r>
              <a:rPr lang="en-US"/>
              <a:t>Server</a:t>
            </a:r>
            <a:endParaRPr lang="en-US"/>
          </a:p>
          <a:p>
            <a:endParaRPr lang="en-US"/>
          </a:p>
        </p:txBody>
      </p:sp>
      <p:sp>
        <p:nvSpPr>
          <p:cNvPr id="12" name="Text Box 12"/>
          <p:cNvSpPr txBox="1">
            <a:spLocks noChangeArrowheads="1"/>
          </p:cNvSpPr>
          <p:nvPr/>
        </p:nvSpPr>
        <p:spPr bwMode="auto">
          <a:xfrm>
            <a:off x="6324600" y="3733800"/>
            <a:ext cx="1295400" cy="1066800"/>
          </a:xfrm>
          <a:prstGeom prst="rect">
            <a:avLst/>
          </a:prstGeom>
          <a:noFill/>
          <a:ln w="9525">
            <a:noFill/>
            <a:miter lim="800000"/>
          </a:ln>
          <a:effectLst/>
        </p:spPr>
        <p:txBody>
          <a:bodyPr>
            <a:spAutoFit/>
          </a:bodyPr>
          <a:lstStyle/>
          <a:p>
            <a:pPr algn="ctr"/>
            <a:r>
              <a:rPr lang="en-US" sz="2000" dirty="0"/>
              <a:t>Streaming </a:t>
            </a:r>
            <a:endParaRPr lang="en-US" sz="2000" dirty="0"/>
          </a:p>
          <a:p>
            <a:pPr algn="ctr"/>
            <a:r>
              <a:rPr lang="en-US" sz="2000" dirty="0"/>
              <a:t>Server</a:t>
            </a:r>
            <a:endParaRPr lang="en-US" sz="2000" dirty="0"/>
          </a:p>
          <a:p>
            <a:endParaRPr lang="en-US" dirty="0"/>
          </a:p>
        </p:txBody>
      </p:sp>
      <p:sp>
        <p:nvSpPr>
          <p:cNvPr id="13" name="AutoShape 15"/>
          <p:cNvSpPr>
            <a:spLocks noChangeArrowheads="1"/>
          </p:cNvSpPr>
          <p:nvPr/>
        </p:nvSpPr>
        <p:spPr bwMode="auto">
          <a:xfrm>
            <a:off x="6324600" y="1828800"/>
            <a:ext cx="1219200" cy="1295400"/>
          </a:xfrm>
          <a:prstGeom prst="flowChartMagneticDisk">
            <a:avLst/>
          </a:prstGeom>
          <a:noFill/>
          <a:ln w="9525">
            <a:solidFill>
              <a:schemeClr val="tx1"/>
            </a:solidFill>
            <a:round/>
          </a:ln>
          <a:effectLst/>
        </p:spPr>
        <p:txBody>
          <a:bodyPr wrap="none" anchor="ctr"/>
          <a:lstStyle/>
          <a:p>
            <a:endParaRPr lang="en-US"/>
          </a:p>
        </p:txBody>
      </p:sp>
      <p:sp>
        <p:nvSpPr>
          <p:cNvPr id="14" name="AutoShape 16"/>
          <p:cNvSpPr>
            <a:spLocks noChangeArrowheads="1"/>
          </p:cNvSpPr>
          <p:nvPr/>
        </p:nvSpPr>
        <p:spPr bwMode="auto">
          <a:xfrm>
            <a:off x="6400800" y="3276600"/>
            <a:ext cx="1295400" cy="1371600"/>
          </a:xfrm>
          <a:prstGeom prst="flowChartMagneticDisk">
            <a:avLst/>
          </a:prstGeom>
          <a:noFill/>
          <a:ln w="9525">
            <a:solidFill>
              <a:schemeClr val="tx1"/>
            </a:solidFill>
            <a:round/>
          </a:ln>
          <a:effectLst/>
        </p:spPr>
        <p:txBody>
          <a:bodyPr wrap="none" anchor="ctr"/>
          <a:lstStyle/>
          <a:p>
            <a:endParaRPr lang="en-US"/>
          </a:p>
        </p:txBody>
      </p:sp>
      <p:sp>
        <p:nvSpPr>
          <p:cNvPr id="15" name="Text Box 18"/>
          <p:cNvSpPr txBox="1">
            <a:spLocks noChangeArrowheads="1"/>
          </p:cNvSpPr>
          <p:nvPr/>
        </p:nvSpPr>
        <p:spPr bwMode="auto">
          <a:xfrm>
            <a:off x="3810000" y="3200400"/>
            <a:ext cx="2819400" cy="396875"/>
          </a:xfrm>
          <a:prstGeom prst="rect">
            <a:avLst/>
          </a:prstGeom>
          <a:noFill/>
          <a:ln w="9525">
            <a:noFill/>
            <a:miter lim="800000"/>
          </a:ln>
          <a:effectLst/>
        </p:spPr>
        <p:txBody>
          <a:bodyPr>
            <a:spAutoFit/>
          </a:bodyPr>
          <a:lstStyle/>
          <a:p>
            <a:pPr>
              <a:spcBef>
                <a:spcPct val="50000"/>
              </a:spcBef>
            </a:pPr>
            <a:r>
              <a:rPr lang="en-US" sz="2000" dirty="0"/>
              <a:t>RTSP </a:t>
            </a:r>
            <a:r>
              <a:rPr lang="en-US" sz="1800" dirty="0"/>
              <a:t>Streaming Command</a:t>
            </a:r>
            <a:endParaRPr lang="en-US" sz="1800" dirty="0"/>
          </a:p>
        </p:txBody>
      </p:sp>
      <p:sp>
        <p:nvSpPr>
          <p:cNvPr id="16" name="Text Box 19"/>
          <p:cNvSpPr txBox="1">
            <a:spLocks noChangeArrowheads="1"/>
          </p:cNvSpPr>
          <p:nvPr/>
        </p:nvSpPr>
        <p:spPr bwMode="auto">
          <a:xfrm>
            <a:off x="3810000" y="1828800"/>
            <a:ext cx="3429000" cy="396875"/>
          </a:xfrm>
          <a:prstGeom prst="rect">
            <a:avLst/>
          </a:prstGeom>
          <a:noFill/>
          <a:ln w="9525">
            <a:noFill/>
            <a:miter lim="800000"/>
          </a:ln>
          <a:effectLst/>
        </p:spPr>
        <p:txBody>
          <a:bodyPr>
            <a:spAutoFit/>
          </a:bodyPr>
          <a:lstStyle/>
          <a:p>
            <a:pPr>
              <a:spcBef>
                <a:spcPct val="50000"/>
              </a:spcBef>
            </a:pPr>
            <a:r>
              <a:rPr lang="en-US" sz="2000"/>
              <a:t>HTTP request/response</a:t>
            </a:r>
            <a:endParaRPr lang="en-US" sz="2000"/>
          </a:p>
        </p:txBody>
      </p:sp>
      <p:sp>
        <p:nvSpPr>
          <p:cNvPr id="17" name="Text Box 21"/>
          <p:cNvSpPr txBox="1">
            <a:spLocks noChangeArrowheads="1"/>
          </p:cNvSpPr>
          <p:nvPr/>
        </p:nvSpPr>
        <p:spPr bwMode="auto">
          <a:xfrm>
            <a:off x="1447800" y="3048000"/>
            <a:ext cx="1295400" cy="457200"/>
          </a:xfrm>
          <a:prstGeom prst="rect">
            <a:avLst/>
          </a:prstGeom>
          <a:noFill/>
          <a:ln w="9525">
            <a:noFill/>
            <a:miter lim="800000"/>
          </a:ln>
          <a:effectLst/>
        </p:spPr>
        <p:txBody>
          <a:bodyPr>
            <a:spAutoFit/>
          </a:bodyPr>
          <a:lstStyle/>
          <a:p>
            <a:pPr>
              <a:spcBef>
                <a:spcPct val="50000"/>
              </a:spcBef>
            </a:pPr>
            <a:r>
              <a:rPr lang="en-US" dirty="0"/>
              <a:t>meta file</a:t>
            </a:r>
            <a:endParaRPr lang="en-US" dirty="0"/>
          </a:p>
        </p:txBody>
      </p:sp>
      <p:sp>
        <p:nvSpPr>
          <p:cNvPr id="19" name="Text Box 24"/>
          <p:cNvSpPr txBox="1">
            <a:spLocks noChangeArrowheads="1"/>
          </p:cNvSpPr>
          <p:nvPr/>
        </p:nvSpPr>
        <p:spPr bwMode="auto">
          <a:xfrm>
            <a:off x="3886200" y="4267200"/>
            <a:ext cx="2362200" cy="701675"/>
          </a:xfrm>
          <a:prstGeom prst="rect">
            <a:avLst/>
          </a:prstGeom>
          <a:noFill/>
          <a:ln w="9525">
            <a:noFill/>
            <a:miter lim="800000"/>
          </a:ln>
          <a:effectLst/>
        </p:spPr>
        <p:txBody>
          <a:bodyPr>
            <a:spAutoFit/>
          </a:bodyPr>
          <a:lstStyle/>
          <a:p>
            <a:pPr>
              <a:spcBef>
                <a:spcPct val="50000"/>
              </a:spcBef>
            </a:pPr>
            <a:r>
              <a:rPr lang="en-US" sz="2000"/>
              <a:t>RTP Audio / Video Content</a:t>
            </a:r>
            <a:endParaRPr lang="en-US" sz="2000"/>
          </a:p>
        </p:txBody>
      </p:sp>
      <p:sp>
        <p:nvSpPr>
          <p:cNvPr id="20" name="AutoShape 25"/>
          <p:cNvSpPr>
            <a:spLocks noChangeArrowheads="1"/>
          </p:cNvSpPr>
          <p:nvPr/>
        </p:nvSpPr>
        <p:spPr bwMode="auto">
          <a:xfrm>
            <a:off x="3962400" y="3733800"/>
            <a:ext cx="2209800" cy="152400"/>
          </a:xfrm>
          <a:prstGeom prst="rightArrow">
            <a:avLst>
              <a:gd name="adj1" fmla="val 50000"/>
              <a:gd name="adj2" fmla="val 362500"/>
            </a:avLst>
          </a:prstGeom>
          <a:solidFill>
            <a:srgbClr val="3366FF"/>
          </a:solidFill>
          <a:ln w="9525">
            <a:solidFill>
              <a:srgbClr val="3366FF"/>
            </a:solidFill>
            <a:miter lim="800000"/>
          </a:ln>
          <a:effectLst/>
        </p:spPr>
        <p:txBody>
          <a:bodyPr wrap="none" anchor="ctr"/>
          <a:lstStyle/>
          <a:p>
            <a:endParaRPr lang="en-US"/>
          </a:p>
        </p:txBody>
      </p:sp>
      <p:sp>
        <p:nvSpPr>
          <p:cNvPr id="21" name="AutoShape 26"/>
          <p:cNvSpPr>
            <a:spLocks noChangeArrowheads="1"/>
          </p:cNvSpPr>
          <p:nvPr/>
        </p:nvSpPr>
        <p:spPr bwMode="auto">
          <a:xfrm>
            <a:off x="3962400" y="4114800"/>
            <a:ext cx="2286000" cy="152400"/>
          </a:xfrm>
          <a:prstGeom prst="leftArrow">
            <a:avLst>
              <a:gd name="adj1" fmla="val 50000"/>
              <a:gd name="adj2" fmla="val 375000"/>
            </a:avLst>
          </a:prstGeom>
          <a:solidFill>
            <a:srgbClr val="3366FF"/>
          </a:solidFill>
          <a:ln w="9525">
            <a:solidFill>
              <a:srgbClr val="3366FF"/>
            </a:solidFill>
            <a:miter lim="800000"/>
          </a:ln>
          <a:effectLst/>
        </p:spPr>
        <p:txBody>
          <a:bodyPr wrap="none" anchor="ctr"/>
          <a:lstStyle/>
          <a:p>
            <a:endParaRPr lang="en-US"/>
          </a:p>
        </p:txBody>
      </p:sp>
      <p:sp>
        <p:nvSpPr>
          <p:cNvPr id="22" name="Rounded Rectangle 21"/>
          <p:cNvSpPr/>
          <p:nvPr/>
        </p:nvSpPr>
        <p:spPr>
          <a:xfrm>
            <a:off x="0" y="5410200"/>
            <a:ext cx="91440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latin typeface="MV Boli" panose="02000500030200090000" charset="0"/>
                <a:cs typeface="MV Boli" panose="02000500030200090000" charset="0"/>
              </a:rPr>
              <a:t>HTTP is insufficient for user interaction. With streaming server </a:t>
            </a:r>
            <a:endParaRPr lang="en-US" sz="2200" dirty="0" smtClean="0">
              <a:latin typeface="MV Boli" panose="02000500030200090000" charset="0"/>
              <a:cs typeface="MV Boli" panose="02000500030200090000" charset="0"/>
            </a:endParaRPr>
          </a:p>
          <a:p>
            <a:pPr algn="ctr"/>
            <a:r>
              <a:rPr lang="en-US" sz="2400" dirty="0" smtClean="0">
                <a:latin typeface="MV Boli" panose="02000500030200090000" charset="0"/>
                <a:cs typeface="MV Boli" panose="02000500030200090000" charset="0"/>
              </a:rPr>
              <a:t>audio/video file can be sent over UDP. </a:t>
            </a:r>
            <a:endParaRPr lang="en-US" sz="24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smtClean="0">
                <a:latin typeface="MV Boli" panose="02000500030200090000" charset="0"/>
                <a:cs typeface="MV Boli" panose="02000500030200090000" charset="0"/>
              </a:rPr>
              <a:t>Temperature Monitoring </a:t>
            </a:r>
            <a:endParaRPr lang="en-US" sz="5000" dirty="0">
              <a:latin typeface="MV Boli" panose="02000500030200090000" charset="0"/>
              <a:cs typeface="MV Boli" panose="02000500030200090000" charset="0"/>
            </a:endParaRPr>
          </a:p>
        </p:txBody>
      </p:sp>
      <p:sp>
        <p:nvSpPr>
          <p:cNvPr id="3" name="Content Placeholder 2"/>
          <p:cNvSpPr>
            <a:spLocks noGrp="1"/>
          </p:cNvSpPr>
          <p:nvPr>
            <p:ph sz="half" idx="1"/>
          </p:nvPr>
        </p:nvSpPr>
        <p:spPr>
          <a:xfrm>
            <a:off x="374650" y="1600200"/>
            <a:ext cx="4558665" cy="3444875"/>
          </a:xfrm>
        </p:spPr>
        <p:txBody>
          <a:bodyPr/>
          <a:lstStyle/>
          <a:p>
            <a:pPr marL="0" indent="0">
              <a:buNone/>
            </a:pPr>
            <a:r>
              <a:rPr lang="en-US" b="1" smtClean="0">
                <a:latin typeface="MV Boli" panose="02000500030200090000" charset="0"/>
                <a:sym typeface="+mn-ea"/>
              </a:rPr>
              <a:t>About DS18B20:</a:t>
            </a:r>
            <a:endParaRPr lang="en-US" sz="2400" smtClean="0">
              <a:latin typeface="MV Boli" panose="02000500030200090000" charset="0"/>
            </a:endParaRPr>
          </a:p>
          <a:p>
            <a:r>
              <a:rPr lang="en-US" sz="2400" smtClean="0">
                <a:latin typeface="MV Boli" panose="02000500030200090000" charset="0"/>
                <a:sym typeface="+mn-ea"/>
              </a:rPr>
              <a:t>Digital temperature sensor</a:t>
            </a:r>
            <a:endParaRPr lang="" altLang="en-US" sz="2400" smtClean="0">
              <a:latin typeface="MV Boli" panose="02000500030200090000" charset="0"/>
              <a:sym typeface="+mn-ea"/>
            </a:endParaRPr>
          </a:p>
          <a:p>
            <a:r>
              <a:rPr lang="en-US" sz="2400" smtClean="0">
                <a:latin typeface="MV Boli" panose="02000500030200090000" charset="0"/>
                <a:sym typeface="+mn-ea"/>
              </a:rPr>
              <a:t>Has DAC.</a:t>
            </a:r>
            <a:endParaRPr lang="en-US" sz="2400" smtClean="0">
              <a:latin typeface="MV Boli" panose="02000500030200090000" charset="0"/>
              <a:sym typeface="+mn-ea"/>
            </a:endParaRPr>
          </a:p>
          <a:p>
            <a:r>
              <a:rPr lang="en-US" sz="2400" smtClean="0">
                <a:latin typeface="MV Boli" panose="02000500030200090000" charset="0"/>
                <a:sym typeface="+mn-ea"/>
              </a:rPr>
              <a:t>Is perfect for projects like weather stations</a:t>
            </a:r>
            <a:endParaRPr lang="en-US" sz="2400" smtClean="0">
              <a:latin typeface="MV Boli" panose="02000500030200090000" charset="0"/>
            </a:endParaRPr>
          </a:p>
          <a:p>
            <a:r>
              <a:rPr lang="en-US" sz="2400" smtClean="0">
                <a:latin typeface="MV Boli" panose="02000500030200090000" charset="0"/>
                <a:sym typeface="+mn-ea"/>
              </a:rPr>
              <a:t>“One-Wire” communication protocol.</a:t>
            </a:r>
            <a:endParaRPr lang="en-US" sz="2400" smtClean="0">
              <a:latin typeface="MV Boli" panose="02000500030200090000" charset="0"/>
            </a:endParaRPr>
          </a:p>
          <a:p>
            <a:endParaRPr lang="en-US" sz="2400"/>
          </a:p>
        </p:txBody>
      </p:sp>
      <p:pic>
        <p:nvPicPr>
          <p:cNvPr id="14" name="صورة 4" descr="نتيجة بحث الصور عن ‪DS18B20‬‏"/>
          <p:cNvPicPr>
            <a:picLocks noGrp="1" noChangeAspect="1" noChangeArrowheads="1"/>
          </p:cNvPicPr>
          <p:nvPr>
            <p:ph sz="half" idx="2"/>
          </p:nvPr>
        </p:nvPicPr>
        <p:blipFill>
          <a:blip r:embed="rId1" cstate="print"/>
          <a:srcRect/>
          <a:stretch>
            <a:fillRect/>
          </a:stretch>
        </p:blipFill>
        <p:spPr>
          <a:xfrm>
            <a:off x="5032375" y="1873885"/>
            <a:ext cx="3462655" cy="31711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a:latin typeface="MV Boli" panose="02000500030200090000" charset="0"/>
                <a:sym typeface="+mn-ea"/>
              </a:rPr>
              <a:t>DS18B20 Features:</a:t>
            </a:r>
            <a:endParaRPr lang="en-US" sz="5000" dirty="0"/>
          </a:p>
        </p:txBody>
      </p:sp>
      <p:sp>
        <p:nvSpPr>
          <p:cNvPr id="3" name="Content Placeholder 2"/>
          <p:cNvSpPr>
            <a:spLocks noGrp="1"/>
          </p:cNvSpPr>
          <p:nvPr>
            <p:ph sz="half" idx="1"/>
          </p:nvPr>
        </p:nvSpPr>
        <p:spPr>
          <a:xfrm>
            <a:off x="342900" y="1600200"/>
            <a:ext cx="8458200" cy="2337435"/>
          </a:xfrm>
        </p:spPr>
        <p:txBody>
          <a:bodyPr/>
          <a:lstStyle/>
          <a:p>
            <a:r>
              <a:rPr lang="en-US" sz="2400" dirty="0">
                <a:latin typeface="MV Boli" panose="02000500030200090000" charset="0"/>
                <a:sym typeface="+mn-ea"/>
              </a:rPr>
              <a:t>Measure temperature from -55°C to 125°C range</a:t>
            </a:r>
            <a:endParaRPr lang="en-US" sz="2400" dirty="0">
              <a:latin typeface="MV Boli" panose="02000500030200090000" charset="0"/>
            </a:endParaRPr>
          </a:p>
          <a:p>
            <a:r>
              <a:rPr lang="en-US" sz="2400" dirty="0" smtClean="0">
                <a:latin typeface="MV Boli" panose="02000500030200090000" charset="0"/>
                <a:sym typeface="+mn-ea"/>
              </a:rPr>
              <a:t>Power </a:t>
            </a:r>
            <a:r>
              <a:rPr lang="en-US" sz="2400" dirty="0">
                <a:latin typeface="MV Boli" panose="02000500030200090000" charset="0"/>
                <a:sym typeface="+mn-ea"/>
              </a:rPr>
              <a:t>supply range </a:t>
            </a:r>
            <a:r>
              <a:rPr lang="en-US" sz="2400" dirty="0" smtClean="0">
                <a:latin typeface="MV Boli" panose="02000500030200090000" charset="0"/>
                <a:sym typeface="+mn-ea"/>
              </a:rPr>
              <a:t>: 3.0V </a:t>
            </a:r>
            <a:r>
              <a:rPr lang="en-US" sz="2400" dirty="0">
                <a:latin typeface="MV Boli" panose="02000500030200090000" charset="0"/>
                <a:sym typeface="+mn-ea"/>
              </a:rPr>
              <a:t>to 5.0V </a:t>
            </a:r>
            <a:r>
              <a:rPr lang="en-US" sz="2400" dirty="0" smtClean="0">
                <a:latin typeface="MV Boli" panose="02000500030200090000" charset="0"/>
                <a:sym typeface="+mn-ea"/>
              </a:rPr>
              <a:t>operating voltage</a:t>
            </a:r>
            <a:endParaRPr lang="en-US" sz="2400" dirty="0">
              <a:latin typeface="MV Boli" panose="02000500030200090000" charset="0"/>
            </a:endParaRPr>
          </a:p>
          <a:p>
            <a:r>
              <a:rPr lang="en-US" sz="2400" dirty="0">
                <a:latin typeface="MV Boli" panose="02000500030200090000" charset="0"/>
                <a:sym typeface="+mn-ea"/>
              </a:rPr>
              <a:t>750 ms </a:t>
            </a:r>
            <a:r>
              <a:rPr lang="en-US" sz="2400" dirty="0" smtClean="0">
                <a:latin typeface="MV Boli" panose="02000500030200090000" charset="0"/>
                <a:sym typeface="+mn-ea"/>
              </a:rPr>
              <a:t>sampling </a:t>
            </a:r>
            <a:endParaRPr lang="en-US" sz="2400" dirty="0">
              <a:latin typeface="MV Boli" panose="02000500030200090000" charset="0"/>
            </a:endParaRPr>
          </a:p>
          <a:p>
            <a:r>
              <a:rPr lang="en-US" sz="2400" dirty="0">
                <a:latin typeface="MV Boli" panose="02000500030200090000" charset="0"/>
                <a:sym typeface="+mn-ea"/>
              </a:rPr>
              <a:t>This sensor has a unique 64-Bit unique </a:t>
            </a:r>
            <a:r>
              <a:rPr lang="en-US" sz="2400" dirty="0" smtClean="0">
                <a:latin typeface="MV Boli" panose="02000500030200090000" charset="0"/>
                <a:sym typeface="+mn-ea"/>
              </a:rPr>
              <a:t>address</a:t>
            </a:r>
            <a:endParaRPr lang="en-US" sz="2400" dirty="0">
              <a:latin typeface="MV Boli" panose="02000500030200090000" charset="0"/>
            </a:endParaRPr>
          </a:p>
          <a:p>
            <a:r>
              <a:rPr lang="en-US" sz="2400" dirty="0">
                <a:latin typeface="MV Boli" panose="02000500030200090000" charset="0"/>
                <a:sym typeface="+mn-ea"/>
              </a:rPr>
              <a:t>Requires no external components</a:t>
            </a:r>
            <a:endParaRPr lang="en-US" sz="2400" dirty="0">
              <a:latin typeface="MV Boli" panose="02000500030200090000" charset="0"/>
            </a:endParaRPr>
          </a:p>
          <a:p>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latin typeface="MV Boli" panose="02000500030200090000" charset="0"/>
                <a:sym typeface="+mn-ea"/>
              </a:rPr>
              <a:t>Reading temperature :</a:t>
            </a:r>
            <a:endParaRPr lang="en-US" dirty="0"/>
          </a:p>
        </p:txBody>
      </p:sp>
      <p:sp>
        <p:nvSpPr>
          <p:cNvPr id="3" name="Content Placeholder 2"/>
          <p:cNvSpPr>
            <a:spLocks noGrp="1"/>
          </p:cNvSpPr>
          <p:nvPr>
            <p:ph sz="half" idx="1"/>
          </p:nvPr>
        </p:nvSpPr>
        <p:spPr>
          <a:xfrm>
            <a:off x="457200" y="1600200"/>
            <a:ext cx="4421505" cy="3470275"/>
          </a:xfrm>
        </p:spPr>
        <p:txBody>
          <a:bodyPr/>
          <a:lstStyle/>
          <a:p>
            <a:r>
              <a:rPr lang="en-US" sz="2000" dirty="0">
                <a:latin typeface="MV Boli" panose="02000500030200090000" charset="0"/>
                <a:sym typeface="+mn-ea"/>
              </a:rPr>
              <a:t>Add </a:t>
            </a:r>
            <a:r>
              <a:rPr lang="en-US" sz="2000" dirty="0" err="1">
                <a:latin typeface="MV Boli" panose="02000500030200090000" charset="0"/>
                <a:sym typeface="+mn-ea"/>
              </a:rPr>
              <a:t>OneWire</a:t>
            </a:r>
            <a:r>
              <a:rPr lang="en-US" sz="2000" dirty="0">
                <a:latin typeface="MV Boli" panose="02000500030200090000" charset="0"/>
                <a:sym typeface="+mn-ea"/>
              </a:rPr>
              <a:t> support</a:t>
            </a:r>
            <a:endParaRPr lang="en-US" sz="2000" dirty="0">
              <a:latin typeface="MV Boli" panose="02000500030200090000" charset="0"/>
            </a:endParaRPr>
          </a:p>
          <a:p>
            <a:pPr marL="0" indent="0">
              <a:buNone/>
            </a:pPr>
            <a:r>
              <a:rPr lang="en-US" sz="2000" dirty="0" err="1">
                <a:latin typeface="MV Boli" panose="02000500030200090000" charset="0"/>
                <a:sym typeface="+mn-ea"/>
              </a:rPr>
              <a:t>sudo</a:t>
            </a:r>
            <a:r>
              <a:rPr lang="en-US" sz="2000" dirty="0">
                <a:latin typeface="MV Boli" panose="02000500030200090000" charset="0"/>
                <a:sym typeface="+mn-ea"/>
              </a:rPr>
              <a:t> </a:t>
            </a:r>
            <a:r>
              <a:rPr lang="en-US" sz="2000" dirty="0" err="1">
                <a:latin typeface="MV Boli" panose="02000500030200090000" charset="0"/>
                <a:sym typeface="+mn-ea"/>
              </a:rPr>
              <a:t>modprobe</a:t>
            </a:r>
            <a:r>
              <a:rPr lang="en-US" sz="2000" dirty="0">
                <a:latin typeface="MV Boli" panose="02000500030200090000" charset="0"/>
                <a:sym typeface="+mn-ea"/>
              </a:rPr>
              <a:t> w1-gpio</a:t>
            </a:r>
            <a:endParaRPr lang="en-US" sz="2000" dirty="0">
              <a:latin typeface="MV Boli" panose="02000500030200090000" charset="0"/>
            </a:endParaRPr>
          </a:p>
          <a:p>
            <a:pPr marL="0" indent="0">
              <a:buNone/>
            </a:pPr>
            <a:r>
              <a:rPr lang="en-US" sz="2000" dirty="0" err="1">
                <a:latin typeface="MV Boli" panose="02000500030200090000" charset="0"/>
                <a:sym typeface="+mn-ea"/>
              </a:rPr>
              <a:t>sudo</a:t>
            </a:r>
            <a:r>
              <a:rPr lang="en-US" sz="2000" dirty="0">
                <a:latin typeface="MV Boli" panose="02000500030200090000" charset="0"/>
                <a:sym typeface="+mn-ea"/>
              </a:rPr>
              <a:t> </a:t>
            </a:r>
            <a:r>
              <a:rPr lang="en-US" sz="2000" dirty="0" err="1">
                <a:latin typeface="MV Boli" panose="02000500030200090000" charset="0"/>
                <a:sym typeface="+mn-ea"/>
              </a:rPr>
              <a:t>modprobe</a:t>
            </a:r>
            <a:r>
              <a:rPr lang="en-US" sz="2000" dirty="0">
                <a:latin typeface="MV Boli" panose="02000500030200090000" charset="0"/>
                <a:sym typeface="+mn-ea"/>
              </a:rPr>
              <a:t> w1-therm</a:t>
            </a:r>
            <a:endParaRPr lang="en-US" sz="2000" dirty="0">
              <a:latin typeface="MV Boli" panose="02000500030200090000" charset="0"/>
            </a:endParaRPr>
          </a:p>
          <a:p>
            <a:pPr marL="0" indent="0">
              <a:buNone/>
            </a:pPr>
            <a:r>
              <a:rPr lang="en-US" sz="2000" dirty="0" err="1">
                <a:latin typeface="MV Boli" panose="02000500030200090000" charset="0"/>
                <a:sym typeface="+mn-ea"/>
              </a:rPr>
              <a:t>cd</a:t>
            </a:r>
            <a:r>
              <a:rPr lang="en-US" sz="2000" dirty="0">
                <a:latin typeface="MV Boli" panose="02000500030200090000" charset="0"/>
                <a:sym typeface="+mn-ea"/>
              </a:rPr>
              <a:t> 28-xxxx </a:t>
            </a:r>
            <a:endParaRPr lang="en-US" sz="2000" dirty="0">
              <a:latin typeface="MV Boli" panose="02000500030200090000" charset="0"/>
            </a:endParaRPr>
          </a:p>
          <a:p>
            <a:r>
              <a:rPr lang="en-US" sz="2000" dirty="0">
                <a:latin typeface="MV Boli" panose="02000500030200090000" charset="0"/>
                <a:sym typeface="+mn-ea"/>
              </a:rPr>
              <a:t>Pushing data to the </a:t>
            </a:r>
            <a:r>
              <a:rPr lang="en-US" sz="2000" dirty="0" err="1">
                <a:latin typeface="MV Boli" panose="02000500030200090000" charset="0"/>
                <a:sym typeface="+mn-ea"/>
              </a:rPr>
              <a:t>RPi</a:t>
            </a:r>
            <a:r>
              <a:rPr lang="en-US" sz="2000" dirty="0">
                <a:latin typeface="MV Boli" panose="02000500030200090000" charset="0"/>
                <a:sym typeface="+mn-ea"/>
              </a:rPr>
              <a:t>. </a:t>
            </a:r>
            <a:endParaRPr lang="en-US" sz="2000" dirty="0">
              <a:latin typeface="MV Boli" panose="02000500030200090000" charset="0"/>
            </a:endParaRPr>
          </a:p>
          <a:p>
            <a:pPr marL="0" indent="0">
              <a:buNone/>
            </a:pPr>
            <a:r>
              <a:rPr lang="en-US" sz="2000" dirty="0" err="1">
                <a:latin typeface="MV Boli" panose="02000500030200090000" charset="0"/>
                <a:sym typeface="+mn-ea"/>
              </a:rPr>
              <a:t>sudo</a:t>
            </a:r>
            <a:r>
              <a:rPr lang="en-US" sz="2000" dirty="0">
                <a:latin typeface="MV Boli" panose="02000500030200090000" charset="0"/>
                <a:sym typeface="+mn-ea"/>
              </a:rPr>
              <a:t> </a:t>
            </a:r>
            <a:r>
              <a:rPr lang="en-US" sz="2000" dirty="0" err="1">
                <a:latin typeface="MV Boli" panose="02000500030200090000" charset="0"/>
                <a:sym typeface="+mn-ea"/>
              </a:rPr>
              <a:t>nano</a:t>
            </a:r>
            <a:r>
              <a:rPr lang="en-US" sz="2000" dirty="0">
                <a:latin typeface="MV Boli" panose="02000500030200090000" charset="0"/>
                <a:sym typeface="+mn-ea"/>
              </a:rPr>
              <a:t> /etc/</a:t>
            </a:r>
            <a:r>
              <a:rPr lang="en-US" sz="2000" dirty="0" err="1">
                <a:latin typeface="MV Boli" panose="02000500030200090000" charset="0"/>
                <a:sym typeface="+mn-ea"/>
              </a:rPr>
              <a:t>webiopi</a:t>
            </a:r>
            <a:r>
              <a:rPr lang="en-US" sz="2000" dirty="0">
                <a:latin typeface="MV Boli" panose="02000500030200090000" charset="0"/>
                <a:sym typeface="+mn-ea"/>
              </a:rPr>
              <a:t>/</a:t>
            </a:r>
            <a:r>
              <a:rPr lang="en-US" sz="2000" dirty="0" err="1">
                <a:latin typeface="MV Boli" panose="02000500030200090000" charset="0"/>
                <a:sym typeface="+mn-ea"/>
              </a:rPr>
              <a:t>config</a:t>
            </a:r>
            <a:endParaRPr lang="en-US" sz="2000" dirty="0">
              <a:latin typeface="MV Boli" panose="02000500030200090000" charset="0"/>
            </a:endParaRPr>
          </a:p>
          <a:p>
            <a:pPr marL="0" indent="0">
              <a:buNone/>
            </a:pPr>
            <a:r>
              <a:rPr lang="en-US" sz="2000" dirty="0">
                <a:latin typeface="MV Boli" panose="02000500030200090000" charset="0"/>
                <a:sym typeface="+mn-ea"/>
              </a:rPr>
              <a:t>temp2 = DS18B20</a:t>
            </a:r>
            <a:endParaRPr lang="en-US" sz="2000" dirty="0">
              <a:latin typeface="MV Boli" panose="02000500030200090000" charset="0"/>
            </a:endParaRPr>
          </a:p>
          <a:p>
            <a:r>
              <a:rPr lang="en-US" sz="2000" dirty="0">
                <a:latin typeface="MV Boli" panose="02000500030200090000" charset="0"/>
                <a:sym typeface="+mn-ea"/>
              </a:rPr>
              <a:t>This configures the sensor in the REST API and it should be accessible from the </a:t>
            </a:r>
            <a:r>
              <a:rPr lang="en-US" sz="2000" dirty="0" err="1">
                <a:latin typeface="MV Boli" panose="02000500030200090000" charset="0"/>
                <a:sym typeface="+mn-ea"/>
              </a:rPr>
              <a:t>webiopi</a:t>
            </a:r>
            <a:r>
              <a:rPr lang="en-US" sz="2000" dirty="0">
                <a:latin typeface="MV Boli" panose="02000500030200090000" charset="0"/>
                <a:sym typeface="+mn-ea"/>
              </a:rPr>
              <a:t> page being hosted by your pi.</a:t>
            </a:r>
            <a:endParaRPr lang="en-US" sz="2000" dirty="0">
              <a:latin typeface="MV Boli" panose="02000500030200090000" charset="0"/>
            </a:endParaRPr>
          </a:p>
          <a:p>
            <a:endParaRPr lang="en-US" sz="2000" dirty="0"/>
          </a:p>
          <a:p>
            <a:endParaRPr lang="en-US" sz="2000" dirty="0">
              <a:latin typeface="MV Boli" panose="02000500030200090000" charset="0"/>
            </a:endParaRPr>
          </a:p>
          <a:p>
            <a:endParaRPr lang="en-US" sz="2000" dirty="0"/>
          </a:p>
        </p:txBody>
      </p:sp>
      <p:pic>
        <p:nvPicPr>
          <p:cNvPr id="5" name="Content Placeholder 3" descr="DS12"/>
          <p:cNvPicPr>
            <a:picLocks noGrp="1" noChangeAspect="1"/>
          </p:cNvPicPr>
          <p:nvPr>
            <p:ph sz="half" idx="2"/>
          </p:nvPr>
        </p:nvPicPr>
        <p:blipFill>
          <a:blip r:embed="rId1" cstate="print"/>
          <a:stretch>
            <a:fillRect/>
          </a:stretch>
        </p:blipFill>
        <p:spPr>
          <a:xfrm>
            <a:off x="4648200" y="1600200"/>
            <a:ext cx="4038600" cy="2613660"/>
          </a:xfrm>
          <a:prstGeom prst="rect">
            <a:avLst/>
          </a:prstGeom>
          <a:noFill/>
          <a:ln w="9525">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304800"/>
            <a:ext cx="8229600" cy="1143000"/>
          </a:xfrm>
        </p:spPr>
        <p:txBody>
          <a:bodyPr/>
          <a:lstStyle/>
          <a:p>
            <a:r>
              <a:rPr lang="en-US" sz="5000" dirty="0" smtClean="0">
                <a:latin typeface="MV Boli" panose="02000500030200090000" charset="0"/>
                <a:cs typeface="MV Boli" panose="02000500030200090000" charset="0"/>
              </a:rPr>
              <a:t>Controlling LED Lighting </a:t>
            </a:r>
            <a:endParaRPr lang="en-US" sz="5000" dirty="0">
              <a:latin typeface="MV Boli" panose="02000500030200090000" charset="0"/>
              <a:cs typeface="MV Boli" panose="02000500030200090000" charset="0"/>
            </a:endParaRPr>
          </a:p>
        </p:txBody>
      </p:sp>
      <p:sp>
        <p:nvSpPr>
          <p:cNvPr id="8" name="Content Placeholder 2"/>
          <p:cNvSpPr>
            <a:spLocks noGrp="1"/>
          </p:cNvSpPr>
          <p:nvPr>
            <p:ph sz="half" idx="1"/>
          </p:nvPr>
        </p:nvSpPr>
        <p:spPr>
          <a:xfrm>
            <a:off x="381000" y="1295400"/>
            <a:ext cx="8458200" cy="2881630"/>
          </a:xfrm>
        </p:spPr>
        <p:txBody>
          <a:bodyPr/>
          <a:lstStyle/>
          <a:p>
            <a:pPr>
              <a:buNone/>
            </a:pPr>
            <a:r>
              <a:rPr lang="en-US" sz="3000" dirty="0" smtClean="0">
                <a:latin typeface="MV Boli" panose="02000500030200090000" charset="0"/>
                <a:cs typeface="MV Boli" panose="02000500030200090000" charset="0"/>
              </a:rPr>
              <a:t>Tow Subsystems :</a:t>
            </a:r>
            <a:endParaRPr lang="en-US" sz="3000" dirty="0" smtClean="0">
              <a:latin typeface="MV Boli" panose="02000500030200090000" charset="0"/>
              <a:cs typeface="MV Boli" panose="02000500030200090000" charset="0"/>
            </a:endParaRPr>
          </a:p>
          <a:p>
            <a:r>
              <a:rPr lang="en-US" sz="2400" dirty="0" smtClean="0"/>
              <a:t> </a:t>
            </a:r>
            <a:r>
              <a:rPr lang="en-US" sz="2400" dirty="0" smtClean="0">
                <a:latin typeface="MV Boli" panose="02000500030200090000" charset="0"/>
                <a:cs typeface="MV Boli" panose="02000500030200090000" charset="0"/>
              </a:rPr>
              <a:t>The actual device ( LED ) .</a:t>
            </a:r>
            <a:endParaRPr lang="en-US" sz="2400" dirty="0" smtClean="0">
              <a:latin typeface="MV Boli" panose="02000500030200090000" charset="0"/>
              <a:cs typeface="MV Boli" panose="02000500030200090000" charset="0"/>
            </a:endParaRPr>
          </a:p>
          <a:p>
            <a:r>
              <a:rPr lang="en-US" sz="2400" dirty="0" smtClean="0">
                <a:latin typeface="MV Boli" panose="02000500030200090000" charset="0"/>
                <a:cs typeface="MV Boli" panose="02000500030200090000" charset="0"/>
              </a:rPr>
              <a:t> Controller (web application) .</a:t>
            </a:r>
            <a:endParaRPr lang="en-US" sz="2400" dirty="0" smtClean="0">
              <a:latin typeface="MV Boli" panose="02000500030200090000" charset="0"/>
              <a:cs typeface="MV Boli" panose="02000500030200090000" charset="0"/>
            </a:endParaRPr>
          </a:p>
          <a:p>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1" cstate="print"/>
          <a:srcRect/>
          <a:stretch>
            <a:fillRect/>
          </a:stretch>
        </p:blipFill>
        <p:spPr bwMode="auto">
          <a:xfrm>
            <a:off x="609600" y="180109"/>
            <a:ext cx="7086600" cy="51538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ltLang="en-US" sz="5000" dirty="0" smtClean="0"/>
              <a:t>Outline</a:t>
            </a:r>
            <a:r>
              <a:rPr lang="en-US" altLang="en-US" sz="5000" dirty="0"/>
              <a:t>:</a:t>
            </a:r>
            <a:endParaRPr lang="en-US" altLang="en-US" sz="5000" dirty="0"/>
          </a:p>
        </p:txBody>
      </p:sp>
      <p:sp>
        <p:nvSpPr>
          <p:cNvPr id="3" name="Content Placeholder 2"/>
          <p:cNvSpPr>
            <a:spLocks noGrp="1"/>
          </p:cNvSpPr>
          <p:nvPr>
            <p:ph idx="1"/>
          </p:nvPr>
        </p:nvSpPr>
        <p:spPr/>
        <p:txBody>
          <a:bodyPr/>
          <a:lstStyle/>
          <a:p>
            <a:r>
              <a:rPr lang="en-US" sz="2400" dirty="0">
                <a:latin typeface="MV Boli" panose="02000500030200090000" charset="0"/>
                <a:sym typeface="+mn-ea"/>
              </a:rPr>
              <a:t>Introduction.</a:t>
            </a:r>
            <a:endParaRPr lang="en-US" sz="2400" dirty="0">
              <a:latin typeface="MV Boli" panose="02000500030200090000" charset="0"/>
              <a:sym typeface="+mn-ea"/>
            </a:endParaRPr>
          </a:p>
          <a:p>
            <a:r>
              <a:rPr lang="en-US" sz="2400" dirty="0">
                <a:latin typeface="MV Boli" panose="02000500030200090000" charset="0"/>
                <a:sym typeface="+mn-ea"/>
              </a:rPr>
              <a:t>Objectives.</a:t>
            </a:r>
            <a:endParaRPr lang="en-US" sz="2400" dirty="0">
              <a:latin typeface="MV Boli" panose="02000500030200090000" charset="0"/>
            </a:endParaRPr>
          </a:p>
          <a:p>
            <a:r>
              <a:rPr lang="en-US" sz="2400" dirty="0">
                <a:latin typeface="MV Boli" panose="02000500030200090000" charset="0"/>
                <a:sym typeface="+mn-ea"/>
              </a:rPr>
              <a:t>Project </a:t>
            </a:r>
            <a:r>
              <a:rPr lang="en-US" sz="2400" dirty="0" smtClean="0">
                <a:latin typeface="MV Boli" panose="02000500030200090000" charset="0"/>
                <a:sym typeface="+mn-ea"/>
              </a:rPr>
              <a:t>Description.</a:t>
            </a:r>
            <a:endParaRPr lang="en-US" sz="2400" dirty="0">
              <a:latin typeface="MV Boli" panose="02000500030200090000" charset="0"/>
            </a:endParaRPr>
          </a:p>
          <a:p>
            <a:r>
              <a:rPr lang="en-US" sz="2400" dirty="0" err="1">
                <a:latin typeface="MV Boli" panose="02000500030200090000" charset="0"/>
                <a:sym typeface="+mn-ea"/>
              </a:rPr>
              <a:t>WebIOpi</a:t>
            </a:r>
            <a:r>
              <a:rPr lang="en-US" sz="2400" dirty="0">
                <a:latin typeface="MV Boli" panose="02000500030200090000" charset="0"/>
                <a:sym typeface="+mn-ea"/>
              </a:rPr>
              <a:t>.</a:t>
            </a:r>
            <a:endParaRPr lang="en-US" sz="2400" dirty="0">
              <a:latin typeface="MV Boli" panose="02000500030200090000" charset="0"/>
            </a:endParaRPr>
          </a:p>
          <a:p>
            <a:r>
              <a:rPr lang="en-US" sz="2400" dirty="0">
                <a:latin typeface="MV Boli" panose="02000500030200090000" charset="0"/>
                <a:sym typeface="+mn-ea"/>
              </a:rPr>
              <a:t>Video and Audio streaming.</a:t>
            </a:r>
            <a:endParaRPr lang="en-US" sz="2400" dirty="0">
              <a:latin typeface="MV Boli" panose="02000500030200090000" charset="0"/>
            </a:endParaRPr>
          </a:p>
          <a:p>
            <a:r>
              <a:rPr lang="en-US" sz="2400" dirty="0" smtClean="0">
                <a:latin typeface="MV Boli" panose="02000500030200090000" charset="0"/>
                <a:sym typeface="+mn-ea"/>
              </a:rPr>
              <a:t>Temperature Monitoring.</a:t>
            </a:r>
            <a:endParaRPr lang="en-US" sz="2400" dirty="0">
              <a:latin typeface="MV Boli" panose="02000500030200090000" charset="0"/>
            </a:endParaRPr>
          </a:p>
          <a:p>
            <a:r>
              <a:rPr lang="en-US" sz="2400" dirty="0">
                <a:latin typeface="MV Boli" panose="02000500030200090000" charset="0"/>
                <a:sym typeface="+mn-ea"/>
              </a:rPr>
              <a:t>LED </a:t>
            </a:r>
            <a:r>
              <a:rPr lang="en-US" sz="2400" dirty="0" smtClean="0">
                <a:latin typeface="MV Boli" panose="02000500030200090000" charset="0"/>
                <a:sym typeface="+mn-ea"/>
              </a:rPr>
              <a:t>controlling.</a:t>
            </a:r>
            <a:endParaRPr lang="en-US" sz="2400" dirty="0">
              <a:latin typeface="MV Boli" panose="02000500030200090000" charset="0"/>
            </a:endParaRPr>
          </a:p>
          <a:p>
            <a:r>
              <a:rPr lang="en-US" sz="2400" dirty="0">
                <a:latin typeface="MV Boli" panose="02000500030200090000" charset="0"/>
                <a:sym typeface="+mn-ea"/>
              </a:rPr>
              <a:t>Results.</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smtClean="0">
                <a:latin typeface="MV Boli" panose="02000500030200090000" charset="0"/>
                <a:cs typeface="MV Boli" panose="02000500030200090000" charset="0"/>
              </a:rPr>
              <a:t>Results</a:t>
            </a:r>
            <a:r>
              <a:rPr lang="en-US" dirty="0" smtClean="0">
                <a:latin typeface="MV Boli" panose="02000500030200090000" charset="0"/>
                <a:cs typeface="MV Boli" panose="02000500030200090000" charset="0"/>
              </a:rPr>
              <a:t> :</a:t>
            </a:r>
            <a:endParaRPr lang="en-US" dirty="0">
              <a:latin typeface="MV Boli" panose="02000500030200090000" charset="0"/>
              <a:cs typeface="MV Boli" panose="02000500030200090000" charset="0"/>
            </a:endParaRPr>
          </a:p>
        </p:txBody>
      </p:sp>
      <p:sp>
        <p:nvSpPr>
          <p:cNvPr id="4" name="Content Placeholder 3"/>
          <p:cNvSpPr>
            <a:spLocks noGrp="1"/>
          </p:cNvSpPr>
          <p:nvPr>
            <p:ph sz="half" idx="2"/>
          </p:nvPr>
        </p:nvSpPr>
        <p:spPr>
          <a:xfrm>
            <a:off x="304800" y="1524001"/>
            <a:ext cx="8305800" cy="3733800"/>
          </a:xfrm>
        </p:spPr>
        <p:txBody>
          <a:bodyPr/>
          <a:lstStyle/>
          <a:p>
            <a:r>
              <a:rPr lang="en-US" sz="2600" dirty="0" smtClean="0">
                <a:latin typeface="MV Boli" panose="02000500030200090000" charset="0"/>
                <a:cs typeface="MV Boli" panose="02000500030200090000" charset="0"/>
              </a:rPr>
              <a:t>Measure the temperature and display it on a web page.</a:t>
            </a:r>
            <a:endParaRPr lang="en-US" sz="2600" dirty="0" smtClean="0">
              <a:latin typeface="MV Boli" panose="02000500030200090000" charset="0"/>
              <a:cs typeface="MV Boli" panose="02000500030200090000" charset="0"/>
            </a:endParaRPr>
          </a:p>
          <a:p>
            <a:r>
              <a:rPr lang="en-US" sz="2600" dirty="0" smtClean="0">
                <a:latin typeface="MV Boli" panose="02000500030200090000" charset="0"/>
                <a:cs typeface="MV Boli" panose="02000500030200090000" charset="0"/>
              </a:rPr>
              <a:t>Control LED lighting.</a:t>
            </a:r>
            <a:endParaRPr lang="en-US" sz="2600" dirty="0" smtClean="0">
              <a:latin typeface="MV Boli" panose="02000500030200090000" charset="0"/>
              <a:cs typeface="MV Boli" panose="02000500030200090000" charset="0"/>
            </a:endParaRPr>
          </a:p>
          <a:p>
            <a:r>
              <a:rPr lang="en-US" sz="2600" dirty="0" smtClean="0">
                <a:latin typeface="MV Boli" panose="02000500030200090000" charset="0"/>
                <a:cs typeface="MV Boli" panose="02000500030200090000" charset="0"/>
              </a:rPr>
              <a:t>Stream audio and video.</a:t>
            </a:r>
            <a:endParaRPr lang="en-US" sz="2600" dirty="0" smtClean="0">
              <a:latin typeface="MV Boli" panose="02000500030200090000" charset="0"/>
              <a:cs typeface="MV Boli" panose="02000500030200090000" charset="0"/>
            </a:endParaRPr>
          </a:p>
          <a:p>
            <a:endParaRPr lang="en-US" sz="26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5" descr="C:\Users\zaytona\Desktop\18216378_1965929870295329_357626619_o.png"/>
          <p:cNvPicPr/>
          <p:nvPr/>
        </p:nvPicPr>
        <p:blipFill>
          <a:blip r:embed="rId1"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rot="20219567">
            <a:off x="2105858" y="1562799"/>
            <a:ext cx="8229600" cy="1143000"/>
          </a:xfrm>
        </p:spPr>
        <p:txBody>
          <a:bodyPr/>
          <a:lstStyle/>
          <a:p>
            <a:pPr algn="l"/>
            <a:r>
              <a:rPr lang="en-US" sz="6000" dirty="0" smtClean="0">
                <a:latin typeface="MV Boli" panose="02000500030200090000" charset="0"/>
                <a:cs typeface="MV Boli" panose="02000500030200090000" charset="0"/>
              </a:rPr>
              <a:t>Thank You </a:t>
            </a:r>
            <a:endParaRPr lang="en-US" sz="6000" dirty="0">
              <a:latin typeface="MV Boli" panose="02000500030200090000" charset="0"/>
              <a:cs typeface="MV Boli" panose="02000500030200090000"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a:latin typeface="MV Boli" panose="02000500030200090000" charset="0"/>
                <a:sym typeface="+mn-ea"/>
              </a:rPr>
              <a:t>Introduction</a:t>
            </a:r>
            <a:r>
              <a:rPr lang="en-US" dirty="0">
                <a:latin typeface="MV Boli" panose="02000500030200090000" charset="0"/>
                <a:sym typeface="+mn-ea"/>
              </a:rPr>
              <a:t>:</a:t>
            </a:r>
            <a:endParaRPr lang="en-US" dirty="0"/>
          </a:p>
        </p:txBody>
      </p:sp>
      <p:sp>
        <p:nvSpPr>
          <p:cNvPr id="3" name="Content Placeholder 2"/>
          <p:cNvSpPr>
            <a:spLocks noGrp="1"/>
          </p:cNvSpPr>
          <p:nvPr>
            <p:ph idx="1"/>
          </p:nvPr>
        </p:nvSpPr>
        <p:spPr/>
        <p:txBody>
          <a:bodyPr/>
          <a:lstStyle/>
          <a:p>
            <a:pPr marL="457200" lvl="1" indent="0">
              <a:buNone/>
            </a:pPr>
            <a:r>
              <a:rPr lang="en-US" sz="2400" dirty="0" smtClean="0">
                <a:solidFill>
                  <a:schemeClr val="tx1"/>
                </a:solidFill>
                <a:latin typeface="MV Boli" panose="02000500030200090000" charset="0"/>
                <a:sym typeface="+mn-ea"/>
              </a:rPr>
              <a:t>Previous Work at Project 1:</a:t>
            </a:r>
            <a:endParaRPr lang="en-US" sz="2400" dirty="0" smtClean="0">
              <a:solidFill>
                <a:schemeClr val="tx1"/>
              </a:solidFill>
              <a:latin typeface="MV Boli" panose="02000500030200090000" charset="0"/>
              <a:ea typeface="Microsoft YaHei UI" panose="020B0503020204020204" charset="-122"/>
              <a:sym typeface="+mn-ea"/>
            </a:endParaRPr>
          </a:p>
          <a:p>
            <a:pPr marL="457200" lvl="1" indent="0">
              <a:buNone/>
            </a:pPr>
            <a:r>
              <a:rPr lang="en-US" sz="2400" dirty="0" smtClean="0">
                <a:solidFill>
                  <a:schemeClr val="tx1"/>
                </a:solidFill>
                <a:latin typeface="MV Boli" panose="02000500030200090000" charset="0"/>
                <a:ea typeface="Microsoft YaHei UI" panose="020B0503020204020204" charset="-122"/>
                <a:sym typeface="+mn-ea"/>
              </a:rPr>
              <a:t>1. The main goal .</a:t>
            </a:r>
            <a:endParaRPr lang="en-US" sz="2400" dirty="0" smtClean="0">
              <a:solidFill>
                <a:schemeClr val="tx1"/>
              </a:solidFill>
              <a:latin typeface="MV Boli" panose="02000500030200090000" charset="0"/>
              <a:ea typeface="Microsoft YaHei UI" panose="020B0503020204020204" charset="-122"/>
              <a:sym typeface="+mn-ea"/>
            </a:endParaRPr>
          </a:p>
          <a:p>
            <a:pPr marL="457200" lvl="1" indent="0">
              <a:buNone/>
            </a:pPr>
            <a:r>
              <a:rPr lang="en-US" sz="2400" dirty="0">
                <a:solidFill>
                  <a:schemeClr val="tx1"/>
                </a:solidFill>
                <a:latin typeface="MV Boli" panose="02000500030200090000" charset="0"/>
                <a:ea typeface="Microsoft YaHei UI" panose="020B0503020204020204" charset="-122"/>
                <a:sym typeface="+mn-ea"/>
              </a:rPr>
              <a:t>2</a:t>
            </a:r>
            <a:r>
              <a:rPr lang="en-US" sz="2400" dirty="0" smtClean="0">
                <a:solidFill>
                  <a:schemeClr val="tx1"/>
                </a:solidFill>
                <a:latin typeface="MV Boli" panose="02000500030200090000" charset="0"/>
                <a:ea typeface="Microsoft YaHei UI" panose="020B0503020204020204" charset="-122"/>
                <a:sym typeface="+mn-ea"/>
              </a:rPr>
              <a:t>. A survey .</a:t>
            </a:r>
            <a:endParaRPr lang="en-US" sz="2400" dirty="0">
              <a:solidFill>
                <a:schemeClr val="tx1"/>
              </a:solidFill>
              <a:latin typeface="MV Boli" panose="02000500030200090000" charset="0"/>
              <a:ea typeface="Microsoft YaHei UI" panose="020B0503020204020204" charset="-122"/>
              <a:sym typeface="+mn-ea"/>
            </a:endParaRPr>
          </a:p>
          <a:p>
            <a:pPr marL="457200" lvl="1" indent="0">
              <a:buNone/>
            </a:pPr>
            <a:r>
              <a:rPr lang="en-US" sz="2400" dirty="0" smtClean="0">
                <a:solidFill>
                  <a:schemeClr val="tx1"/>
                </a:solidFill>
                <a:latin typeface="MV Boli" panose="02000500030200090000" charset="0"/>
                <a:ea typeface="Microsoft YaHei UI" panose="020B0503020204020204" charset="-122"/>
                <a:sym typeface="+mn-ea"/>
              </a:rPr>
              <a:t>3. Created </a:t>
            </a:r>
            <a:r>
              <a:rPr lang="en-US" sz="2400" dirty="0">
                <a:solidFill>
                  <a:schemeClr val="tx1"/>
                </a:solidFill>
                <a:latin typeface="MV Boli" panose="02000500030200090000" charset="0"/>
                <a:ea typeface="Microsoft YaHei UI" panose="020B0503020204020204" charset="-122"/>
                <a:sym typeface="+mn-ea"/>
              </a:rPr>
              <a:t>a wireless add-hoc </a:t>
            </a:r>
            <a:r>
              <a:rPr lang="en-US" sz="2400" dirty="0" smtClean="0">
                <a:solidFill>
                  <a:schemeClr val="tx1"/>
                </a:solidFill>
                <a:latin typeface="MV Boli" panose="02000500030200090000" charset="0"/>
                <a:ea typeface="Microsoft YaHei UI" panose="020B0503020204020204" charset="-122"/>
                <a:sym typeface="+mn-ea"/>
              </a:rPr>
              <a:t>network . </a:t>
            </a:r>
            <a:endParaRPr lang="en-US" sz="2400" dirty="0">
              <a:solidFill>
                <a:schemeClr val="tx1"/>
              </a:solidFill>
              <a:latin typeface="MV Boli" panose="02000500030200090000" charset="0"/>
              <a:ea typeface="Microsoft YaHei UI" panose="020B0503020204020204" charset="-122"/>
              <a:sym typeface="+mn-ea"/>
            </a:endParaRPr>
          </a:p>
          <a:p>
            <a:pPr marL="457200" lvl="1" indent="0">
              <a:buNone/>
            </a:pPr>
            <a:r>
              <a:rPr lang="en-US" sz="2400" dirty="0">
                <a:solidFill>
                  <a:schemeClr val="tx1"/>
                </a:solidFill>
                <a:latin typeface="MV Boli" panose="02000500030200090000" charset="0"/>
                <a:ea typeface="Microsoft YaHei UI" panose="020B0503020204020204" charset="-122"/>
                <a:sym typeface="+mn-ea"/>
              </a:rPr>
              <a:t>4</a:t>
            </a:r>
            <a:r>
              <a:rPr lang="en-US" sz="2400" dirty="0" smtClean="0">
                <a:solidFill>
                  <a:schemeClr val="tx1"/>
                </a:solidFill>
                <a:latin typeface="MV Boli" panose="02000500030200090000" charset="0"/>
                <a:ea typeface="Microsoft YaHei UI" panose="020B0503020204020204" charset="-122"/>
                <a:sym typeface="+mn-ea"/>
              </a:rPr>
              <a:t>. Streaming </a:t>
            </a:r>
            <a:r>
              <a:rPr lang="en-US" sz="2400" dirty="0">
                <a:solidFill>
                  <a:schemeClr val="tx1"/>
                </a:solidFill>
                <a:latin typeface="MV Boli" panose="02000500030200090000" charset="0"/>
                <a:ea typeface="Microsoft YaHei UI" panose="020B0503020204020204" charset="-122"/>
                <a:sym typeface="+mn-ea"/>
              </a:rPr>
              <a:t>a video .</a:t>
            </a:r>
            <a:endParaRPr lang="en-US" sz="2400" dirty="0">
              <a:solidFill>
                <a:schemeClr val="tx1"/>
              </a:solidFill>
              <a:latin typeface="MV Boli" panose="02000500030200090000" charset="0"/>
              <a:ea typeface="Microsoft YaHei UI" panose="020B0503020204020204" charset="-122"/>
              <a:sym typeface="+mn-ea"/>
            </a:endParaRPr>
          </a:p>
          <a:p>
            <a:pPr marL="457200" lvl="1" indent="0">
              <a:buNone/>
            </a:pPr>
            <a:r>
              <a:rPr lang="en-US" sz="2400" dirty="0">
                <a:solidFill>
                  <a:schemeClr val="tx1"/>
                </a:solidFill>
                <a:latin typeface="MV Boli" panose="02000500030200090000" charset="0"/>
                <a:ea typeface="Microsoft YaHei UI" panose="020B0503020204020204" charset="-122"/>
                <a:sym typeface="+mn-ea"/>
              </a:rPr>
              <a:t>5</a:t>
            </a:r>
            <a:r>
              <a:rPr lang="en-US" sz="2400" dirty="0" smtClean="0">
                <a:solidFill>
                  <a:schemeClr val="tx1"/>
                </a:solidFill>
                <a:latin typeface="MV Boli" panose="02000500030200090000" charset="0"/>
                <a:ea typeface="Microsoft YaHei UI" panose="020B0503020204020204" charset="-122"/>
                <a:sym typeface="+mn-ea"/>
              </a:rPr>
              <a:t>. The cost of the </a:t>
            </a:r>
            <a:r>
              <a:rPr lang="en-US" sz="2400" dirty="0">
                <a:solidFill>
                  <a:schemeClr val="tx1"/>
                </a:solidFill>
                <a:latin typeface="MV Boli" panose="02000500030200090000" charset="0"/>
                <a:ea typeface="Microsoft YaHei UI" panose="020B0503020204020204" charset="-122"/>
                <a:sym typeface="+mn-ea"/>
              </a:rPr>
              <a:t>project .</a:t>
            </a:r>
            <a:endParaRPr lang="en-US" sz="2400" dirty="0">
              <a:solidFill>
                <a:schemeClr val="tx1"/>
              </a:solidFill>
              <a:latin typeface="MV Boli" panose="02000500030200090000" charset="0"/>
              <a:ea typeface="Microsoft YaHei UI" panose="020B0503020204020204" charset="-122"/>
              <a:sym typeface="+mn-ea"/>
            </a:endParaRPr>
          </a:p>
          <a:p>
            <a:endParaRPr lang="en-US" sz="2400" dirty="0">
              <a:solidFill>
                <a:schemeClr val="tx1"/>
              </a:solidFill>
              <a:latin typeface="MV Boli" panose="02000500030200090000" charset="0"/>
              <a:ea typeface="Microsoft YaHei UI" panose="020B0503020204020204"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smtClean="0">
                <a:latin typeface="MV Boli" panose="02000500030200090000" charset="0"/>
                <a:sym typeface="+mn-ea"/>
              </a:rPr>
              <a:t>Objectives</a:t>
            </a:r>
            <a:r>
              <a:rPr lang="en-US" dirty="0" smtClean="0">
                <a:latin typeface="MV Boli" panose="02000500030200090000" charset="0"/>
                <a:sym typeface="+mn-ea"/>
              </a:rPr>
              <a:t>:</a:t>
            </a:r>
            <a:endParaRPr lang="en-US" dirty="0"/>
          </a:p>
        </p:txBody>
      </p:sp>
      <p:sp>
        <p:nvSpPr>
          <p:cNvPr id="3" name="Content Placeholder 2"/>
          <p:cNvSpPr>
            <a:spLocks noGrp="1"/>
          </p:cNvSpPr>
          <p:nvPr>
            <p:ph idx="1"/>
          </p:nvPr>
        </p:nvSpPr>
        <p:spPr/>
        <p:txBody>
          <a:bodyPr/>
          <a:lstStyle/>
          <a:p>
            <a:pPr marL="457200" indent="-457200">
              <a:buAutoNum type="arabicPeriod"/>
            </a:pPr>
            <a:r>
              <a:rPr lang="en-US" sz="2400" dirty="0" smtClean="0">
                <a:solidFill>
                  <a:schemeClr val="tx1"/>
                </a:solidFill>
                <a:latin typeface="MV Boli" panose="02000500030200090000" charset="0"/>
                <a:ea typeface="Microsoft YaHei UI" panose="020B0503020204020204" charset="-122"/>
                <a:sym typeface="+mn-ea"/>
              </a:rPr>
              <a:t>Stream Audio &amp; Video </a:t>
            </a:r>
            <a:endParaRPr lang="en-US" sz="2400" dirty="0" smtClean="0">
              <a:solidFill>
                <a:schemeClr val="tx1"/>
              </a:solidFill>
              <a:latin typeface="MV Boli" panose="02000500030200090000" charset="0"/>
              <a:ea typeface="Microsoft YaHei UI" panose="020B0503020204020204" charset="-122"/>
              <a:sym typeface="+mn-ea"/>
            </a:endParaRPr>
          </a:p>
          <a:p>
            <a:pPr marL="457200" indent="-457200">
              <a:buAutoNum type="arabicPeriod"/>
            </a:pPr>
            <a:r>
              <a:rPr lang="en-US" sz="2400" dirty="0" smtClean="0">
                <a:solidFill>
                  <a:schemeClr val="tx1"/>
                </a:solidFill>
                <a:latin typeface="MV Boli" panose="02000500030200090000" charset="0"/>
                <a:ea typeface="Microsoft YaHei UI" panose="020B0503020204020204" charset="-122"/>
                <a:sym typeface="+mn-ea"/>
              </a:rPr>
              <a:t>Control LED Lighting </a:t>
            </a:r>
            <a:endParaRPr lang="en-US" sz="2400" dirty="0" smtClean="0">
              <a:solidFill>
                <a:schemeClr val="tx1"/>
              </a:solidFill>
              <a:latin typeface="MV Boli" panose="02000500030200090000" charset="0"/>
              <a:ea typeface="Microsoft YaHei UI" panose="020B0503020204020204" charset="-122"/>
              <a:sym typeface="+mn-ea"/>
            </a:endParaRPr>
          </a:p>
          <a:p>
            <a:pPr marL="457200" indent="-457200">
              <a:buAutoNum type="arabicPeriod"/>
            </a:pPr>
            <a:r>
              <a:rPr lang="en-US" sz="2400" dirty="0" smtClean="0">
                <a:solidFill>
                  <a:schemeClr val="tx1"/>
                </a:solidFill>
                <a:latin typeface="MV Boli" panose="02000500030200090000" charset="0"/>
                <a:ea typeface="Microsoft YaHei UI" panose="020B0503020204020204" charset="-122"/>
                <a:sym typeface="+mn-ea"/>
              </a:rPr>
              <a:t>Monitor Temperature </a:t>
            </a:r>
            <a:endParaRPr lang="en-US" sz="2400" dirty="0" smtClean="0">
              <a:solidFill>
                <a:schemeClr val="tx1"/>
              </a:solidFill>
              <a:latin typeface="MV Boli" panose="02000500030200090000" charset="0"/>
              <a:ea typeface="Microsoft YaHei UI" panose="020B0503020204020204" charset="-122"/>
              <a:sym typeface="+mn-ea"/>
            </a:endParaRPr>
          </a:p>
          <a:p>
            <a:pPr marL="457200" indent="-457200">
              <a:buAutoNum type="arabicPeriod"/>
            </a:pPr>
            <a:r>
              <a:rPr lang="en-US" sz="2400" dirty="0" smtClean="0">
                <a:solidFill>
                  <a:schemeClr val="tx1"/>
                </a:solidFill>
                <a:latin typeface="MV Boli" panose="02000500030200090000" charset="0"/>
                <a:ea typeface="Microsoft YaHei UI" panose="020B0503020204020204" charset="-122"/>
                <a:sym typeface="+mn-ea"/>
              </a:rPr>
              <a:t>From Ad-Hoc to Infrastructure </a:t>
            </a:r>
            <a:endParaRPr lang="en-US" sz="2400" dirty="0">
              <a:solidFill>
                <a:schemeClr val="tx1"/>
              </a:solidFill>
              <a:latin typeface="MV Boli" panose="02000500030200090000" charset="0"/>
              <a:ea typeface="Microsoft YaHei UI" panose="020B0503020204020204" charset="-122"/>
              <a:sym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5000" dirty="0">
                <a:latin typeface="MV Boli" panose="02000500030200090000" charset="0"/>
                <a:sym typeface="+mn-ea"/>
              </a:rPr>
              <a:t>Infrastructure </a:t>
            </a:r>
            <a:r>
              <a:rPr lang="en-US" sz="5000" dirty="0" smtClean="0">
                <a:latin typeface="MV Boli" panose="02000500030200090000" charset="0"/>
                <a:sym typeface="+mn-ea"/>
              </a:rPr>
              <a:t>Network</a:t>
            </a:r>
            <a:endParaRPr lang="en-US" sz="5000" dirty="0"/>
          </a:p>
        </p:txBody>
      </p:sp>
      <p:sp>
        <p:nvSpPr>
          <p:cNvPr id="3" name="Content Placeholder 2"/>
          <p:cNvSpPr>
            <a:spLocks noGrp="1"/>
          </p:cNvSpPr>
          <p:nvPr>
            <p:ph sz="half" idx="1"/>
          </p:nvPr>
        </p:nvSpPr>
        <p:spPr>
          <a:xfrm>
            <a:off x="457200" y="1600200"/>
            <a:ext cx="4724400" cy="3047999"/>
          </a:xfrm>
        </p:spPr>
        <p:txBody>
          <a:bodyPr/>
          <a:lstStyle/>
          <a:p>
            <a:pPr marL="0" indent="0">
              <a:buNone/>
            </a:pPr>
            <a:r>
              <a:rPr lang="en-US" sz="2400" dirty="0">
                <a:latin typeface="MV Boli" panose="02000500030200090000" charset="0"/>
                <a:sym typeface="+mn-ea"/>
              </a:rPr>
              <a:t>Parents can see </a:t>
            </a:r>
            <a:r>
              <a:rPr lang="en-US" sz="2400" dirty="0" smtClean="0">
                <a:latin typeface="MV Boli" panose="02000500030200090000" charset="0"/>
                <a:sym typeface="+mn-ea"/>
              </a:rPr>
              <a:t>their baby from </a:t>
            </a:r>
            <a:r>
              <a:rPr lang="en-US" sz="2400" dirty="0">
                <a:latin typeface="MV Boli" panose="02000500030200090000" charset="0"/>
                <a:sym typeface="+mn-ea"/>
              </a:rPr>
              <a:t>the same </a:t>
            </a:r>
            <a:r>
              <a:rPr lang="en-US" sz="2400" dirty="0" smtClean="0">
                <a:latin typeface="MV Boli" panose="02000500030200090000" charset="0"/>
                <a:sym typeface="+mn-ea"/>
              </a:rPr>
              <a:t>home or  </a:t>
            </a:r>
            <a:endParaRPr lang="en-US" sz="2400" dirty="0">
              <a:latin typeface="MV Boli" panose="02000500030200090000" charset="0"/>
              <a:sym typeface="+mn-ea"/>
            </a:endParaRPr>
          </a:p>
          <a:p>
            <a:pPr marL="0" indent="0">
              <a:buNone/>
            </a:pPr>
            <a:r>
              <a:rPr lang="en-US" sz="2400" dirty="0">
                <a:latin typeface="MV Boli" panose="02000500030200090000" charset="0"/>
                <a:sym typeface="+mn-ea"/>
              </a:rPr>
              <a:t>anywhere </a:t>
            </a:r>
            <a:r>
              <a:rPr lang="en-US" sz="2400" dirty="0" smtClean="0">
                <a:latin typeface="MV Boli" panose="02000500030200090000" charset="0"/>
                <a:sym typeface="+mn-ea"/>
              </a:rPr>
              <a:t>round the </a:t>
            </a:r>
            <a:r>
              <a:rPr lang="en-US" sz="2400" dirty="0">
                <a:latin typeface="MV Boli" panose="02000500030200090000" charset="0"/>
                <a:sym typeface="+mn-ea"/>
              </a:rPr>
              <a:t>world.</a:t>
            </a:r>
            <a:endParaRPr lang="en-US" sz="2400" dirty="0"/>
          </a:p>
        </p:txBody>
      </p:sp>
      <p:pic>
        <p:nvPicPr>
          <p:cNvPr id="5" name="Content Placeholder 4" descr="INFRAST"/>
          <p:cNvPicPr>
            <a:picLocks noGrp="1" noChangeAspect="1"/>
          </p:cNvPicPr>
          <p:nvPr>
            <p:ph sz="half" idx="2"/>
          </p:nvPr>
        </p:nvPicPr>
        <p:blipFill>
          <a:blip r:embed="rId1" cstate="print"/>
          <a:stretch>
            <a:fillRect/>
          </a:stretch>
        </p:blipFill>
        <p:spPr>
          <a:xfrm>
            <a:off x="4648200" y="1600200"/>
            <a:ext cx="4038600" cy="3276600"/>
          </a:xfrm>
          <a:prstGeom prst="rect">
            <a:avLst/>
          </a:prstGeom>
          <a:noFill/>
          <a:ln w="9525">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0660" y="452120"/>
            <a:ext cx="8229600" cy="2160270"/>
          </a:xfrm>
        </p:spPr>
        <p:txBody>
          <a:bodyPr/>
          <a:lstStyle/>
          <a:p>
            <a:pPr algn="l"/>
            <a:r>
              <a:rPr lang="en-US" sz="4000" dirty="0" smtClean="0">
                <a:latin typeface="MV Boli" panose="02000500030200090000" charset="0"/>
                <a:cs typeface="MV Boli" panose="02000500030200090000" charset="0"/>
              </a:rPr>
              <a:t>Project</a:t>
            </a:r>
            <a:br>
              <a:rPr lang="en-US" sz="4000" dirty="0" smtClean="0">
                <a:latin typeface="MV Boli" panose="02000500030200090000" charset="0"/>
                <a:cs typeface="MV Boli" panose="02000500030200090000" charset="0"/>
              </a:rPr>
            </a:br>
            <a:r>
              <a:rPr lang="en-US" sz="4000" dirty="0" smtClean="0">
                <a:latin typeface="MV Boli" panose="02000500030200090000" charset="0"/>
                <a:cs typeface="MV Boli" panose="02000500030200090000" charset="0"/>
              </a:rPr>
              <a:t> Description</a:t>
            </a:r>
            <a:br>
              <a:rPr lang="en-US" sz="4000" dirty="0" smtClean="0">
                <a:latin typeface="MV Boli" panose="02000500030200090000" charset="0"/>
                <a:cs typeface="MV Boli" panose="02000500030200090000" charset="0"/>
              </a:rPr>
            </a:br>
            <a:r>
              <a:rPr lang="en-US" sz="4000" dirty="0" smtClean="0">
                <a:latin typeface="MV Boli" panose="02000500030200090000" charset="0"/>
                <a:cs typeface="MV Boli" panose="02000500030200090000" charset="0"/>
              </a:rPr>
              <a:t>Baby side. </a:t>
            </a:r>
            <a:endParaRPr lang="en-US" sz="4000" dirty="0">
              <a:latin typeface="MV Boli" panose="02000500030200090000" charset="0"/>
              <a:cs typeface="MV Boli" panose="02000500030200090000" charset="0"/>
            </a:endParaRPr>
          </a:p>
        </p:txBody>
      </p:sp>
      <p:pic>
        <p:nvPicPr>
          <p:cNvPr id="10" name="Content Placeholder 9" descr="Parent side (6)"/>
          <p:cNvPicPr>
            <a:picLocks noChangeAspect="1"/>
          </p:cNvPicPr>
          <p:nvPr>
            <p:ph sz="half" idx="2"/>
          </p:nvPr>
        </p:nvPicPr>
        <p:blipFill>
          <a:blip r:embed="rId1"/>
          <a:stretch>
            <a:fillRect/>
          </a:stretch>
        </p:blipFill>
        <p:spPr>
          <a:xfrm>
            <a:off x="3350260" y="572135"/>
            <a:ext cx="2626360" cy="593217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Parent side (5)"/>
          <p:cNvPicPr>
            <a:picLocks noChangeAspect="1"/>
          </p:cNvPicPr>
          <p:nvPr>
            <p:ph sz="half" idx="1"/>
          </p:nvPr>
        </p:nvPicPr>
        <p:blipFill>
          <a:blip r:embed="rId1"/>
          <a:stretch>
            <a:fillRect/>
          </a:stretch>
        </p:blipFill>
        <p:spPr>
          <a:xfrm>
            <a:off x="3144520" y="459740"/>
            <a:ext cx="2854960" cy="5937885"/>
          </a:xfrm>
          <a:prstGeom prst="rect">
            <a:avLst/>
          </a:prstGeom>
        </p:spPr>
      </p:pic>
      <p:sp>
        <p:nvSpPr>
          <p:cNvPr id="2" name="عنوان 1"/>
          <p:cNvSpPr>
            <a:spLocks noGrp="1"/>
          </p:cNvSpPr>
          <p:nvPr>
            <p:ph type="title"/>
          </p:nvPr>
        </p:nvSpPr>
        <p:spPr>
          <a:xfrm>
            <a:off x="154940" y="346710"/>
            <a:ext cx="8229600" cy="2160270"/>
          </a:xfrm>
        </p:spPr>
        <p:txBody>
          <a:bodyPr/>
          <a:p>
            <a:pPr algn="l"/>
            <a:r>
              <a:rPr lang="en-US" sz="4000" dirty="0" smtClean="0">
                <a:latin typeface="MV Boli" panose="02000500030200090000" charset="0"/>
                <a:cs typeface="MV Boli" panose="02000500030200090000" charset="0"/>
              </a:rPr>
              <a:t>Project</a:t>
            </a:r>
            <a:br>
              <a:rPr lang="en-US" sz="4000" dirty="0" smtClean="0">
                <a:latin typeface="MV Boli" panose="02000500030200090000" charset="0"/>
                <a:cs typeface="MV Boli" panose="02000500030200090000" charset="0"/>
              </a:rPr>
            </a:br>
            <a:r>
              <a:rPr lang="en-US" sz="4000" dirty="0" smtClean="0">
                <a:latin typeface="MV Boli" panose="02000500030200090000" charset="0"/>
                <a:cs typeface="MV Boli" panose="02000500030200090000" charset="0"/>
              </a:rPr>
              <a:t> Description</a:t>
            </a:r>
            <a:br>
              <a:rPr lang="en-US" sz="4000" dirty="0" smtClean="0">
                <a:latin typeface="MV Boli" panose="02000500030200090000" charset="0"/>
                <a:cs typeface="MV Boli" panose="02000500030200090000" charset="0"/>
              </a:rPr>
            </a:br>
            <a:r>
              <a:rPr lang="en-US" sz="4000" dirty="0" smtClean="0">
                <a:latin typeface="MV Boli" panose="02000500030200090000" charset="0"/>
                <a:cs typeface="MV Boli" panose="02000500030200090000" charset="0"/>
              </a:rPr>
              <a:t>Parent side. </a:t>
            </a:r>
            <a:endParaRPr lang="en-US" sz="40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sz="5000" dirty="0" err="1" smtClean="0">
                <a:latin typeface="MV Boli" panose="02000500030200090000" charset="0"/>
                <a:cs typeface="MV Boli" panose="02000500030200090000" charset="0"/>
              </a:rPr>
              <a:t>WebIoPI</a:t>
            </a:r>
            <a:endParaRPr lang="en-US" sz="5000" dirty="0">
              <a:latin typeface="MV Boli" panose="02000500030200090000" charset="0"/>
              <a:cs typeface="MV Boli" panose="02000500030200090000" charset="0"/>
            </a:endParaRPr>
          </a:p>
        </p:txBody>
      </p:sp>
      <p:sp>
        <p:nvSpPr>
          <p:cNvPr id="3" name="عنصر نائب للمحتوى 2"/>
          <p:cNvSpPr>
            <a:spLocks noGrp="1"/>
          </p:cNvSpPr>
          <p:nvPr>
            <p:ph idx="1"/>
          </p:nvPr>
        </p:nvSpPr>
        <p:spPr/>
        <p:txBody>
          <a:bodyPr/>
          <a:lstStyle/>
          <a:p>
            <a:pPr algn="just"/>
            <a:r>
              <a:rPr lang="en-US" sz="2400" dirty="0" err="1" smtClean="0">
                <a:latin typeface="MV Boli" panose="02000500030200090000" charset="0"/>
                <a:cs typeface="MV Boli" panose="02000500030200090000" charset="0"/>
              </a:rPr>
              <a:t>WebIOPi</a:t>
            </a:r>
            <a:r>
              <a:rPr lang="en-US" sz="2400" dirty="0" smtClean="0">
                <a:latin typeface="MV Boli" panose="02000500030200090000" charset="0"/>
                <a:cs typeface="MV Boli" panose="02000500030200090000" charset="0"/>
              </a:rPr>
              <a:t> is a web application which allows to control the Raspberry Pi’s GPIO .</a:t>
            </a:r>
            <a:endParaRPr lang="en-US" sz="2400" dirty="0" smtClean="0">
              <a:latin typeface="MV Boli" panose="02000500030200090000" charset="0"/>
              <a:cs typeface="MV Boli" panose="02000500030200090000" charset="0"/>
            </a:endParaRPr>
          </a:p>
          <a:p>
            <a:pPr algn="just"/>
            <a:endParaRPr lang="en-US" sz="2400" dirty="0" smtClean="0">
              <a:latin typeface="MV Boli" panose="02000500030200090000" charset="0"/>
              <a:cs typeface="MV Boli" panose="02000500030200090000" charset="0"/>
            </a:endParaRPr>
          </a:p>
          <a:p>
            <a:pPr algn="just"/>
            <a:r>
              <a:rPr lang="en-US" sz="2400" dirty="0" err="1" smtClean="0">
                <a:latin typeface="MV Boli" panose="02000500030200090000" charset="0"/>
                <a:cs typeface="MV Boli" panose="02000500030200090000" charset="0"/>
              </a:rPr>
              <a:t>WebIOPi</a:t>
            </a:r>
            <a:r>
              <a:rPr lang="en-US" sz="2400" dirty="0" smtClean="0">
                <a:latin typeface="MV Boli" panose="02000500030200090000" charset="0"/>
                <a:cs typeface="MV Boli" panose="02000500030200090000" charset="0"/>
              </a:rPr>
              <a:t> has PYTHON LIBRARY , JAVASCRIPT CLIENT ,SPI and HTTP Servers with both HTML resources and REST API to control the devices.</a:t>
            </a:r>
            <a:endParaRPr lang="en-US" sz="2400" dirty="0">
              <a:latin typeface="MV Boli" panose="02000500030200090000" charset="0"/>
              <a:cs typeface="MV Boli" panose="02000500030200090000"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1" cstate="print"/>
          <a:srcRect/>
          <a:stretch>
            <a:fillRect/>
          </a:stretch>
        </p:blipFill>
        <p:spPr bwMode="auto">
          <a:xfrm>
            <a:off x="609600" y="228600"/>
            <a:ext cx="8001000" cy="51054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New-Year-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2791</Words>
  <Application>WPS Presentation</Application>
  <PresentationFormat>عرض على الشاشة (3:4)‏</PresentationFormat>
  <Paragraphs>165</Paragraphs>
  <Slides>22</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Arial</vt:lpstr>
      <vt:lpstr>SimSun</vt:lpstr>
      <vt:lpstr>Wingdings</vt:lpstr>
      <vt:lpstr>Calibri</vt:lpstr>
      <vt:lpstr>Microsoft New Tai Lue</vt:lpstr>
      <vt:lpstr>MV Boli</vt:lpstr>
      <vt:lpstr>Microsoft YaHei UI</vt:lpstr>
      <vt:lpstr>Microsoft YaHei</vt:lpstr>
      <vt:lpstr>New-Year-PowerPoint-Template</vt:lpstr>
      <vt:lpstr>Real Time Baby Monetor</vt:lpstr>
      <vt:lpstr>Outline:</vt:lpstr>
      <vt:lpstr>Introduction:</vt:lpstr>
      <vt:lpstr>Objectives:</vt:lpstr>
      <vt:lpstr>Infrastructure Network</vt:lpstr>
      <vt:lpstr>Project Description </vt:lpstr>
      <vt:lpstr>Project  Description Baby side. </vt:lpstr>
      <vt:lpstr>WebIoPI</vt:lpstr>
      <vt:lpstr>PowerPoint 演示文稿</vt:lpstr>
      <vt:lpstr>API(Application programming interface)  </vt:lpstr>
      <vt:lpstr>3 types of delivery methods of streaming media: </vt:lpstr>
      <vt:lpstr>Protocols</vt:lpstr>
      <vt:lpstr>PowerPoint 演示文稿</vt:lpstr>
      <vt:lpstr>RTSP Diagram</vt:lpstr>
      <vt:lpstr>Temperature Monitoring </vt:lpstr>
      <vt:lpstr>DS18B20 Features:</vt:lpstr>
      <vt:lpstr>Reading temperature :</vt:lpstr>
      <vt:lpstr>Controlling LED Lighting </vt:lpstr>
      <vt:lpstr>PowerPoint 演示文稿</vt:lpstr>
      <vt:lpstr>Results :</vt:lpstr>
      <vt:lpstr>PowerPoint 演示文稿</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Time Baby Monetor</dc:title>
  <dc:creator>zaytona</dc:creator>
  <cp:lastModifiedBy>Admin</cp:lastModifiedBy>
  <cp:revision>13</cp:revision>
  <dcterms:created xsi:type="dcterms:W3CDTF">2014-08-22T21:49:00Z</dcterms:created>
  <dcterms:modified xsi:type="dcterms:W3CDTF">2017-05-22T14:23:59Z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7KLLcbWkw384621.ppt</vt:lpwstr>
  </property>
  <property fmtid="{D5CDD505-2E9C-101B-9397-08002B2CF9AE}" pid="3" name="fileid">
    <vt:lpwstr>508777</vt:lpwstr>
  </property>
  <property fmtid="{D5CDD505-2E9C-101B-9397-08002B2CF9AE}" pid="4" name="KSOProductBuildVer">
    <vt:lpwstr>1033-10.2.0.5845</vt:lpwstr>
  </property>
</Properties>
</file>