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notesMasterIdLst>
    <p:notesMasterId r:id="rId19"/>
  </p:notesMasterIdLst>
  <p:sldIdLst>
    <p:sldId id="256" r:id="rId2"/>
    <p:sldId id="257" r:id="rId3"/>
    <p:sldId id="278" r:id="rId4"/>
    <p:sldId id="271" r:id="rId5"/>
    <p:sldId id="270" r:id="rId6"/>
    <p:sldId id="272" r:id="rId7"/>
    <p:sldId id="285" r:id="rId8"/>
    <p:sldId id="274" r:id="rId9"/>
    <p:sldId id="275" r:id="rId10"/>
    <p:sldId id="286" r:id="rId11"/>
    <p:sldId id="261" r:id="rId12"/>
    <p:sldId id="268" r:id="rId13"/>
    <p:sldId id="282" r:id="rId14"/>
    <p:sldId id="283" r:id="rId15"/>
    <p:sldId id="284" r:id="rId16"/>
    <p:sldId id="280" r:id="rId17"/>
    <p:sldId id="28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775" autoAdjust="0"/>
  </p:normalViewPr>
  <p:slideViewPr>
    <p:cSldViewPr snapToGrid="0">
      <p:cViewPr varScale="1">
        <p:scale>
          <a:sx n="65" d="100"/>
          <a:sy n="65" d="100"/>
        </p:scale>
        <p:origin x="93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3BF69-8E25-4947-8180-EA82F1E8A2D9}" type="datetimeFigureOut">
              <a:rPr lang="en-US" smtClean="0"/>
              <a:t>12/20/2017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B7C2B6-CA3B-440B-AB98-CDC8933FFDD4}" type="slidenum">
              <a:rPr lang="en-US" smtClean="0"/>
              <a:t>‹#›</a:t>
            </a:fld>
            <a:endParaRPr lang="en-US"/>
          </a:p>
        </p:txBody>
      </p:sp>
    </p:spTree>
    <p:extLst>
      <p:ext uri="{BB962C8B-B14F-4D97-AF65-F5344CB8AC3E}">
        <p14:creationId xmlns:p14="http://schemas.microsoft.com/office/powerpoint/2010/main" val="2754155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JO" dirty="0"/>
              <a:t>البيت الاوتوماتيكي هو عبارة عن بيت تكون فيه جميع الاجهزة مربوطة مع بعضها البعض ويتم التحكم ببعض الاجهزة ذاتيا من خلال بعض السنسورات او يدويا من خلال الانترنت او اتصال الجوال او الرسائل </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2</a:t>
            </a:fld>
            <a:endParaRPr lang="en-US"/>
          </a:p>
        </p:txBody>
      </p:sp>
    </p:spTree>
    <p:extLst>
      <p:ext uri="{BB962C8B-B14F-4D97-AF65-F5344CB8AC3E}">
        <p14:creationId xmlns:p14="http://schemas.microsoft.com/office/powerpoint/2010/main" val="2273459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16</a:t>
            </a:fld>
            <a:endParaRPr lang="en-US"/>
          </a:p>
        </p:txBody>
      </p:sp>
    </p:spTree>
    <p:extLst>
      <p:ext uri="{BB962C8B-B14F-4D97-AF65-F5344CB8AC3E}">
        <p14:creationId xmlns:p14="http://schemas.microsoft.com/office/powerpoint/2010/main" val="1194054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3</a:t>
            </a:fld>
            <a:endParaRPr lang="en-US"/>
          </a:p>
        </p:txBody>
      </p:sp>
    </p:spTree>
    <p:extLst>
      <p:ext uri="{BB962C8B-B14F-4D97-AF65-F5344CB8AC3E}">
        <p14:creationId xmlns:p14="http://schemas.microsoft.com/office/powerpoint/2010/main" val="291338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a:t>مدخل طاقة, مدخل ايثرنت, ومخرج </a:t>
            </a:r>
            <a:r>
              <a:rPr lang="en-US" dirty="0" err="1"/>
              <a:t>hdmi</a:t>
            </a:r>
            <a:r>
              <a:rPr lang="ar-JO" dirty="0"/>
              <a:t>, ومخرج تلفزيون صوت +فيديو, واربع مداخل </a:t>
            </a:r>
            <a:r>
              <a:rPr lang="en-US" dirty="0"/>
              <a:t>USB</a:t>
            </a:r>
            <a:r>
              <a:rPr lang="ar-JO" dirty="0"/>
              <a:t>, ومنافذ </a:t>
            </a:r>
            <a:r>
              <a:rPr lang="en-US" dirty="0"/>
              <a:t>GPIO</a:t>
            </a:r>
            <a:r>
              <a:rPr lang="ar-JO" dirty="0"/>
              <a:t> </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4</a:t>
            </a:fld>
            <a:endParaRPr lang="en-US"/>
          </a:p>
        </p:txBody>
      </p:sp>
    </p:spTree>
    <p:extLst>
      <p:ext uri="{BB962C8B-B14F-4D97-AF65-F5344CB8AC3E}">
        <p14:creationId xmlns:p14="http://schemas.microsoft.com/office/powerpoint/2010/main" val="3960148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1"/>
            <a:r>
              <a:rPr lang="ar-JO" dirty="0"/>
              <a:t>بالاضافة الى استخدامنا للراسبيري باي لقد استخدمنا</a:t>
            </a:r>
            <a:r>
              <a:rPr lang="en-US" dirty="0"/>
              <a:t> </a:t>
            </a:r>
            <a:r>
              <a:rPr lang="en-US" dirty="0" err="1"/>
              <a:t>arduino</a:t>
            </a:r>
            <a:r>
              <a:rPr lang="en-US" dirty="0"/>
              <a:t> </a:t>
            </a:r>
            <a:r>
              <a:rPr lang="ar-JO" dirty="0"/>
              <a:t>معها وذلك لكي  </a:t>
            </a:r>
            <a:endParaRPr lang="en-US" dirty="0"/>
          </a:p>
          <a:p>
            <a:r>
              <a:rPr lang="ar-JO" dirty="0"/>
              <a:t>1.الاردوينو ابسط بالاستخدام مع السنسورات والماتورات والعناصر الالكترونية</a:t>
            </a:r>
          </a:p>
          <a:p>
            <a:r>
              <a:rPr lang="ar-JO" dirty="0"/>
              <a:t>2. الحساسية حيث ان الاردوينو اقل حساسية خاصة عند الاطفاء والتشغيل</a:t>
            </a:r>
          </a:p>
          <a:p>
            <a:r>
              <a:rPr lang="ar-JO" dirty="0"/>
              <a:t>3. الاردوينو اقل استهلاك للطاقة</a:t>
            </a:r>
          </a:p>
          <a:p>
            <a:r>
              <a:rPr lang="ar-JO" dirty="0"/>
              <a:t>4. الراسبيري باي فيها ملتي تاسك وفيها عمليات معقدة وهي اسرع بحوالي اربعين مرة من الاردوينو</a:t>
            </a:r>
          </a:p>
          <a:p>
            <a:r>
              <a:rPr lang="ar-JO" dirty="0"/>
              <a:t>5. يمكن توصيلها بالانترنت </a:t>
            </a:r>
          </a:p>
          <a:p>
            <a:r>
              <a:rPr lang="ar-JO" dirty="0"/>
              <a:t>6. سعر الاردوينو تقريبا من 10-20 $ اما الراسبيري من 35-40</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6</a:t>
            </a:fld>
            <a:endParaRPr lang="en-US"/>
          </a:p>
        </p:txBody>
      </p:sp>
    </p:spTree>
    <p:extLst>
      <p:ext uri="{BB962C8B-B14F-4D97-AF65-F5344CB8AC3E}">
        <p14:creationId xmlns:p14="http://schemas.microsoft.com/office/powerpoint/2010/main" val="1789171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JO" dirty="0"/>
              <a:t>هي عبارة عن قطعة مثل اي جهاز خليوي بتنشبك على الاردوينو </a:t>
            </a:r>
          </a:p>
          <a:p>
            <a:r>
              <a:rPr lang="ar-JO" dirty="0"/>
              <a:t>تقوم بارسال رسائل واجراء الاتصال من خلالها واستقبال المكالمات</a:t>
            </a:r>
          </a:p>
          <a:p>
            <a:endParaRPr lang="ar-JO" dirty="0"/>
          </a:p>
        </p:txBody>
      </p:sp>
      <p:sp>
        <p:nvSpPr>
          <p:cNvPr id="4" name="Slide Number Placeholder 3"/>
          <p:cNvSpPr>
            <a:spLocks noGrp="1"/>
          </p:cNvSpPr>
          <p:nvPr>
            <p:ph type="sldNum" sz="quarter" idx="10"/>
          </p:nvPr>
        </p:nvSpPr>
        <p:spPr/>
        <p:txBody>
          <a:bodyPr/>
          <a:lstStyle/>
          <a:p>
            <a:fld id="{9BB7C2B6-CA3B-440B-AB98-CDC8933FFDD4}" type="slidenum">
              <a:rPr lang="en-US" smtClean="0"/>
              <a:t>7</a:t>
            </a:fld>
            <a:endParaRPr lang="en-US"/>
          </a:p>
        </p:txBody>
      </p:sp>
    </p:spTree>
    <p:extLst>
      <p:ext uri="{BB962C8B-B14F-4D97-AF65-F5344CB8AC3E}">
        <p14:creationId xmlns:p14="http://schemas.microsoft.com/office/powerpoint/2010/main" val="2272512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a:t>كل جهاز جوال يحتوي علي كيباد وكل رقم فيها له تردد معين ناتج من جمع اشارتين </a:t>
            </a:r>
            <a:r>
              <a:rPr lang="en-US" dirty="0" err="1"/>
              <a:t>sinwave</a:t>
            </a:r>
            <a:r>
              <a:rPr lang="ar-JO" dirty="0"/>
              <a:t>, كل واحد لها تردد معين</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8</a:t>
            </a:fld>
            <a:endParaRPr lang="en-US"/>
          </a:p>
        </p:txBody>
      </p:sp>
    </p:spTree>
    <p:extLst>
      <p:ext uri="{BB962C8B-B14F-4D97-AF65-F5344CB8AC3E}">
        <p14:creationId xmlns:p14="http://schemas.microsoft.com/office/powerpoint/2010/main" val="4276320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a:t>يتم الاتصال من الجوال على جهاز مشبوك على الراسبيري ومفعل خاصية الرد التلقائي وعند الضغط على اي رقم يتم تحديده في الجهة المقابلة وارسال اشارة للرقم المضغوط الى الراسبيري ومن ثم التحكم بالجهاز المطلوب</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9</a:t>
            </a:fld>
            <a:endParaRPr lang="en-US"/>
          </a:p>
        </p:txBody>
      </p:sp>
    </p:spTree>
    <p:extLst>
      <p:ext uri="{BB962C8B-B14F-4D97-AF65-F5344CB8AC3E}">
        <p14:creationId xmlns:p14="http://schemas.microsoft.com/office/powerpoint/2010/main" val="2383323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a:t>يتحكم الريلاي بجميع الاجهزة الكهربائية بالبيت وذالك لانه يعمل ك مفتاح عن طريق المجال المغناطيسي بمجرد اعطاءه 5 فولت ولكن المشكلة ان ال </a:t>
            </a:r>
            <a:r>
              <a:rPr lang="en-US" dirty="0"/>
              <a:t>GPIO </a:t>
            </a:r>
            <a:r>
              <a:rPr lang="ar-JO" dirty="0"/>
              <a:t>في الراسبيري ترسل 3.3 فولت لذلك وضعنا ترانسيستور للتحكم بال5 التي ستتحكم بالاجهزة الكهربائية</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11</a:t>
            </a:fld>
            <a:endParaRPr lang="en-US"/>
          </a:p>
        </p:txBody>
      </p:sp>
    </p:spTree>
    <p:extLst>
      <p:ext uri="{BB962C8B-B14F-4D97-AF65-F5344CB8AC3E}">
        <p14:creationId xmlns:p14="http://schemas.microsoft.com/office/powerpoint/2010/main" val="4199772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a:t>تصميم بسيط لصفحة انترنت تحتوي على مفاتيح للتحكم بالاجهزة والاضاءات والابواب حيث يمكننا من الدخول الى هذه الصفحة من اي مكان في العالم </a:t>
            </a:r>
            <a:endParaRPr lang="en-US" dirty="0"/>
          </a:p>
        </p:txBody>
      </p:sp>
      <p:sp>
        <p:nvSpPr>
          <p:cNvPr id="4" name="Slide Number Placeholder 3"/>
          <p:cNvSpPr>
            <a:spLocks noGrp="1"/>
          </p:cNvSpPr>
          <p:nvPr>
            <p:ph type="sldNum" sz="quarter" idx="10"/>
          </p:nvPr>
        </p:nvSpPr>
        <p:spPr/>
        <p:txBody>
          <a:bodyPr/>
          <a:lstStyle/>
          <a:p>
            <a:fld id="{9BB7C2B6-CA3B-440B-AB98-CDC8933FFDD4}" type="slidenum">
              <a:rPr lang="en-US" smtClean="0"/>
              <a:t>12</a:t>
            </a:fld>
            <a:endParaRPr lang="en-US"/>
          </a:p>
        </p:txBody>
      </p:sp>
    </p:spTree>
    <p:extLst>
      <p:ext uri="{BB962C8B-B14F-4D97-AF65-F5344CB8AC3E}">
        <p14:creationId xmlns:p14="http://schemas.microsoft.com/office/powerpoint/2010/main" val="3716926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48A87A34-81AB-432B-8DAE-1953F412C126}" type="datetimeFigureOut">
              <a:rPr lang="en-US" smtClean="0"/>
              <a:t>12/20/2017</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6D22F896-40B5-4ADD-8801-0D06FADFA095}" type="slidenum">
              <a:rPr lang="en-US" smtClean="0"/>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3826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8659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9913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3899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48A87A34-81AB-432B-8DAE-1953F412C126}" type="datetimeFigureOut">
              <a:rPr lang="en-US" smtClean="0"/>
              <a:t>12/20/2017</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6D22F896-40B5-4ADD-8801-0D06FADFA095}" type="slidenum">
              <a:rPr lang="en-US" smtClean="0"/>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70036464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8752868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4725193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534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1034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48A87A34-81AB-432B-8DAE-1953F412C126}" type="datetimeFigureOut">
              <a:rPr lang="en-US" smtClean="0"/>
              <a:t>12/20/2017</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6D22F896-40B5-4ADD-8801-0D06FADFA095}" type="slidenum">
              <a:rPr lang="en-US" smtClean="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4780874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48A87A34-81AB-432B-8DAE-1953F412C126}" type="datetimeFigureOut">
              <a:rPr lang="en-US" smtClean="0"/>
              <a:t>12/20/2017</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59315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48A87A34-81AB-432B-8DAE-1953F412C126}" type="datetimeFigureOut">
              <a:rPr lang="en-US" smtClean="0"/>
              <a:pPr/>
              <a:t>12/20/2017</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6D22F896-40B5-4ADD-8801-0D06FADFA095}" type="slidenum">
              <a:rPr lang="en-US" smtClean="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7360325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99126" y="2468880"/>
            <a:ext cx="4990012" cy="1393780"/>
          </a:xfrm>
        </p:spPr>
        <p:txBody>
          <a:bodyPr/>
          <a:lstStyle/>
          <a:p>
            <a:pPr algn="ctr"/>
            <a:r>
              <a:rPr lang="en-GB" sz="4000" b="1" dirty="0">
                <a:solidFill>
                  <a:schemeClr val="tx1"/>
                </a:solidFill>
                <a:latin typeface="Andalus" panose="02020603050405020304" pitchFamily="18" charset="-78"/>
                <a:cs typeface="Andalus" panose="02020603050405020304" pitchFamily="18" charset="-78"/>
              </a:rPr>
              <a:t>Home automation</a:t>
            </a:r>
            <a:endParaRPr lang="en-US" sz="4000" b="1" dirty="0">
              <a:solidFill>
                <a:schemeClr val="tx1"/>
              </a:solidFill>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413385" y="4968241"/>
            <a:ext cx="11961495" cy="1889760"/>
          </a:xfrm>
        </p:spPr>
        <p:txBody>
          <a:bodyPr>
            <a:normAutofit/>
          </a:bodyPr>
          <a:lstStyle/>
          <a:p>
            <a:pPr algn="l"/>
            <a:r>
              <a:rPr lang="en-GB" b="1" dirty="0">
                <a:solidFill>
                  <a:schemeClr val="bg1"/>
                </a:solidFill>
              </a:rPr>
              <a:t>PRESENTED BY:                                                  supervisor:                                                                                             </a:t>
            </a:r>
            <a:r>
              <a:rPr lang="en-GB" dirty="0">
                <a:solidFill>
                  <a:srgbClr val="C00000"/>
                </a:solidFill>
              </a:rPr>
              <a:t>Omar Fares                                            </a:t>
            </a:r>
            <a:r>
              <a:rPr lang="en-GB" dirty="0" err="1">
                <a:solidFill>
                  <a:srgbClr val="C00000"/>
                </a:solidFill>
              </a:rPr>
              <a:t>Dr.Jamal</a:t>
            </a:r>
            <a:r>
              <a:rPr lang="en-GB" dirty="0">
                <a:solidFill>
                  <a:srgbClr val="C00000"/>
                </a:solidFill>
              </a:rPr>
              <a:t> </a:t>
            </a:r>
            <a:r>
              <a:rPr lang="en-GB" dirty="0" err="1">
                <a:solidFill>
                  <a:srgbClr val="C00000"/>
                </a:solidFill>
              </a:rPr>
              <a:t>kharusha</a:t>
            </a:r>
            <a:r>
              <a:rPr lang="en-GB" dirty="0">
                <a:solidFill>
                  <a:srgbClr val="C00000"/>
                </a:solidFill>
              </a:rPr>
              <a:t>                                                                                              Awni sousa						</a:t>
            </a:r>
            <a:r>
              <a:rPr lang="en-GB" dirty="0" err="1">
                <a:solidFill>
                  <a:srgbClr val="C00000"/>
                </a:solidFill>
              </a:rPr>
              <a:t>dr.mutasem</a:t>
            </a:r>
            <a:r>
              <a:rPr lang="en-GB" dirty="0">
                <a:solidFill>
                  <a:srgbClr val="C00000"/>
                </a:solidFill>
              </a:rPr>
              <a:t> </a:t>
            </a:r>
            <a:r>
              <a:rPr lang="en-GB" dirty="0" err="1">
                <a:solidFill>
                  <a:srgbClr val="C00000"/>
                </a:solidFill>
              </a:rPr>
              <a:t>abu-zant</a:t>
            </a:r>
            <a:endParaRPr lang="en-GB" dirty="0">
              <a:solidFill>
                <a:srgbClr val="C00000"/>
              </a:solidFill>
            </a:endParaRPr>
          </a:p>
          <a:p>
            <a:pPr algn="l"/>
            <a:r>
              <a:rPr lang="en-GB" dirty="0">
                <a:solidFill>
                  <a:srgbClr val="C00000"/>
                </a:solidFill>
              </a:rPr>
              <a:t>Ahmed </a:t>
            </a:r>
            <a:r>
              <a:rPr lang="en-GB" dirty="0" err="1">
                <a:solidFill>
                  <a:srgbClr val="C00000"/>
                </a:solidFill>
              </a:rPr>
              <a:t>bahesh</a:t>
            </a:r>
            <a:endParaRPr lang="en-GB" dirty="0">
              <a:solidFill>
                <a:srgbClr val="C00000"/>
              </a:solidFill>
            </a:endParaRPr>
          </a:p>
          <a:p>
            <a:endParaRPr lang="en-GB" dirty="0">
              <a:solidFill>
                <a:srgbClr val="C00000"/>
              </a:solidFill>
            </a:endParaRPr>
          </a:p>
        </p:txBody>
      </p:sp>
    </p:spTree>
    <p:extLst>
      <p:ext uri="{BB962C8B-B14F-4D97-AF65-F5344CB8AC3E}">
        <p14:creationId xmlns:p14="http://schemas.microsoft.com/office/powerpoint/2010/main" val="299055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9E1C8-6029-425F-86C0-5A67B94741B0}"/>
              </a:ext>
            </a:extLst>
          </p:cNvPr>
          <p:cNvSpPr>
            <a:spLocks noGrp="1"/>
          </p:cNvSpPr>
          <p:nvPr>
            <p:ph type="title"/>
          </p:nvPr>
        </p:nvSpPr>
        <p:spPr/>
        <p:txBody>
          <a:bodyPr/>
          <a:lstStyle/>
          <a:p>
            <a:r>
              <a:rPr lang="en-US" dirty="0"/>
              <a:t>Sensors</a:t>
            </a:r>
          </a:p>
        </p:txBody>
      </p:sp>
      <p:sp>
        <p:nvSpPr>
          <p:cNvPr id="3" name="Content Placeholder 2">
            <a:extLst>
              <a:ext uri="{FF2B5EF4-FFF2-40B4-BE49-F238E27FC236}">
                <a16:creationId xmlns:a16="http://schemas.microsoft.com/office/drawing/2014/main" id="{C7200E54-578F-45CA-B7ED-23538A147D75}"/>
              </a:ext>
            </a:extLst>
          </p:cNvPr>
          <p:cNvSpPr>
            <a:spLocks noGrp="1"/>
          </p:cNvSpPr>
          <p:nvPr>
            <p:ph idx="1"/>
          </p:nvPr>
        </p:nvSpPr>
        <p:spPr/>
        <p:txBody>
          <a:bodyPr/>
          <a:lstStyle/>
          <a:p>
            <a:r>
              <a:rPr lang="en-US" dirty="0"/>
              <a:t>DHT11</a:t>
            </a:r>
          </a:p>
          <a:p>
            <a:endParaRPr lang="en-US" dirty="0"/>
          </a:p>
          <a:p>
            <a:r>
              <a:rPr lang="en-US" dirty="0"/>
              <a:t>MQ-2 gas sensor</a:t>
            </a:r>
          </a:p>
          <a:p>
            <a:endParaRPr lang="en-US" dirty="0"/>
          </a:p>
          <a:p>
            <a:r>
              <a:rPr lang="en-US" dirty="0"/>
              <a:t>Flame sensor</a:t>
            </a:r>
          </a:p>
          <a:p>
            <a:endParaRPr lang="en-US" dirty="0"/>
          </a:p>
          <a:p>
            <a:r>
              <a:rPr lang="en-US" dirty="0"/>
              <a:t>Magnetic Door Reed </a:t>
            </a:r>
          </a:p>
        </p:txBody>
      </p:sp>
      <p:pic>
        <p:nvPicPr>
          <p:cNvPr id="5" name="Picture 4">
            <a:extLst>
              <a:ext uri="{FF2B5EF4-FFF2-40B4-BE49-F238E27FC236}">
                <a16:creationId xmlns:a16="http://schemas.microsoft.com/office/drawing/2014/main" id="{B14795D6-3F59-475F-B95A-D95CA8A03FB0}"/>
              </a:ext>
            </a:extLst>
          </p:cNvPr>
          <p:cNvPicPr>
            <a:picLocks noChangeAspect="1"/>
          </p:cNvPicPr>
          <p:nvPr/>
        </p:nvPicPr>
        <p:blipFill>
          <a:blip r:embed="rId2"/>
          <a:stretch>
            <a:fillRect/>
          </a:stretch>
        </p:blipFill>
        <p:spPr>
          <a:xfrm>
            <a:off x="4380117" y="1874517"/>
            <a:ext cx="2536878" cy="1089909"/>
          </a:xfrm>
          <a:prstGeom prst="rect">
            <a:avLst/>
          </a:prstGeom>
        </p:spPr>
      </p:pic>
      <p:pic>
        <p:nvPicPr>
          <p:cNvPr id="6" name="Picture 5">
            <a:extLst>
              <a:ext uri="{FF2B5EF4-FFF2-40B4-BE49-F238E27FC236}">
                <a16:creationId xmlns:a16="http://schemas.microsoft.com/office/drawing/2014/main" id="{AA4149D1-8E36-4399-AE5C-5A522493912B}"/>
              </a:ext>
            </a:extLst>
          </p:cNvPr>
          <p:cNvPicPr>
            <a:picLocks noChangeAspect="1"/>
          </p:cNvPicPr>
          <p:nvPr/>
        </p:nvPicPr>
        <p:blipFill>
          <a:blip r:embed="rId3"/>
          <a:stretch>
            <a:fillRect/>
          </a:stretch>
        </p:blipFill>
        <p:spPr>
          <a:xfrm>
            <a:off x="4625801" y="4026309"/>
            <a:ext cx="2704148" cy="1719295"/>
          </a:xfrm>
          <a:prstGeom prst="rect">
            <a:avLst/>
          </a:prstGeom>
        </p:spPr>
      </p:pic>
      <p:pic>
        <p:nvPicPr>
          <p:cNvPr id="7" name="Picture 6">
            <a:extLst>
              <a:ext uri="{FF2B5EF4-FFF2-40B4-BE49-F238E27FC236}">
                <a16:creationId xmlns:a16="http://schemas.microsoft.com/office/drawing/2014/main" id="{EC866F43-496D-4D6C-8E1F-DED0BE73DD60}"/>
              </a:ext>
            </a:extLst>
          </p:cNvPr>
          <p:cNvPicPr>
            <a:picLocks noChangeAspect="1"/>
          </p:cNvPicPr>
          <p:nvPr/>
        </p:nvPicPr>
        <p:blipFill>
          <a:blip r:embed="rId4"/>
          <a:stretch>
            <a:fillRect/>
          </a:stretch>
        </p:blipFill>
        <p:spPr>
          <a:xfrm>
            <a:off x="8552374" y="1852394"/>
            <a:ext cx="1972733" cy="1089908"/>
          </a:xfrm>
          <a:prstGeom prst="rect">
            <a:avLst/>
          </a:prstGeom>
        </p:spPr>
      </p:pic>
      <p:pic>
        <p:nvPicPr>
          <p:cNvPr id="9" name="Picture 8">
            <a:extLst>
              <a:ext uri="{FF2B5EF4-FFF2-40B4-BE49-F238E27FC236}">
                <a16:creationId xmlns:a16="http://schemas.microsoft.com/office/drawing/2014/main" id="{18085BED-069D-451E-B7C2-5B7049918B06}"/>
              </a:ext>
            </a:extLst>
          </p:cNvPr>
          <p:cNvPicPr>
            <a:picLocks noChangeAspect="1"/>
          </p:cNvPicPr>
          <p:nvPr/>
        </p:nvPicPr>
        <p:blipFill>
          <a:blip r:embed="rId5"/>
          <a:stretch>
            <a:fillRect/>
          </a:stretch>
        </p:blipFill>
        <p:spPr>
          <a:xfrm>
            <a:off x="8663963" y="3344526"/>
            <a:ext cx="2708011" cy="2349459"/>
          </a:xfrm>
          <a:prstGeom prst="rect">
            <a:avLst/>
          </a:prstGeom>
        </p:spPr>
      </p:pic>
    </p:spTree>
    <p:extLst>
      <p:ext uri="{BB962C8B-B14F-4D97-AF65-F5344CB8AC3E}">
        <p14:creationId xmlns:p14="http://schemas.microsoft.com/office/powerpoint/2010/main" val="889601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OUTPUT Components</a:t>
            </a:r>
          </a:p>
        </p:txBody>
      </p:sp>
      <p:pic>
        <p:nvPicPr>
          <p:cNvPr id="2050" name="Picture 2" descr="https://i.stack.imgur.com/AujX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2961" y="2045709"/>
            <a:ext cx="2277878" cy="108990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63ABD897-848B-4D61-AEF9-DFE17123EF88}"/>
              </a:ext>
            </a:extLst>
          </p:cNvPr>
          <p:cNvSpPr>
            <a:spLocks noGrp="1"/>
          </p:cNvSpPr>
          <p:nvPr>
            <p:ph idx="1"/>
          </p:nvPr>
        </p:nvSpPr>
        <p:spPr>
          <a:xfrm>
            <a:off x="1251678" y="2590664"/>
            <a:ext cx="10178322" cy="3593591"/>
          </a:xfrm>
        </p:spPr>
        <p:txBody>
          <a:bodyPr/>
          <a:lstStyle/>
          <a:p>
            <a:r>
              <a:rPr lang="en-US" dirty="0"/>
              <a:t>Relay</a:t>
            </a:r>
          </a:p>
          <a:p>
            <a:endParaRPr lang="en-US" dirty="0"/>
          </a:p>
          <a:p>
            <a:r>
              <a:rPr lang="en-US" dirty="0"/>
              <a:t>Stepper Motor</a:t>
            </a:r>
          </a:p>
          <a:p>
            <a:endParaRPr lang="en-US" dirty="0"/>
          </a:p>
          <a:p>
            <a:r>
              <a:rPr lang="en-US" dirty="0"/>
              <a:t>Servo Motor</a:t>
            </a:r>
          </a:p>
          <a:p>
            <a:endParaRPr lang="en-US" dirty="0"/>
          </a:p>
          <a:p>
            <a:r>
              <a:rPr lang="en-US" dirty="0"/>
              <a:t>LCD</a:t>
            </a:r>
          </a:p>
        </p:txBody>
      </p:sp>
      <p:pic>
        <p:nvPicPr>
          <p:cNvPr id="6" name="Picture 5">
            <a:extLst>
              <a:ext uri="{FF2B5EF4-FFF2-40B4-BE49-F238E27FC236}">
                <a16:creationId xmlns:a16="http://schemas.microsoft.com/office/drawing/2014/main" id="{383F4113-3338-4B21-B22F-A029EBEDFCBB}"/>
              </a:ext>
            </a:extLst>
          </p:cNvPr>
          <p:cNvPicPr>
            <a:picLocks noChangeAspect="1"/>
          </p:cNvPicPr>
          <p:nvPr/>
        </p:nvPicPr>
        <p:blipFill>
          <a:blip r:embed="rId4"/>
          <a:stretch>
            <a:fillRect/>
          </a:stretch>
        </p:blipFill>
        <p:spPr>
          <a:xfrm>
            <a:off x="8023123" y="1935237"/>
            <a:ext cx="3288890" cy="1769189"/>
          </a:xfrm>
          <a:prstGeom prst="rect">
            <a:avLst/>
          </a:prstGeom>
        </p:spPr>
      </p:pic>
      <p:pic>
        <p:nvPicPr>
          <p:cNvPr id="8" name="Picture 7">
            <a:extLst>
              <a:ext uri="{FF2B5EF4-FFF2-40B4-BE49-F238E27FC236}">
                <a16:creationId xmlns:a16="http://schemas.microsoft.com/office/drawing/2014/main" id="{63FAC8D0-B494-455C-A6D6-76505A05B282}"/>
              </a:ext>
            </a:extLst>
          </p:cNvPr>
          <p:cNvPicPr>
            <a:picLocks noChangeAspect="1"/>
          </p:cNvPicPr>
          <p:nvPr/>
        </p:nvPicPr>
        <p:blipFill>
          <a:blip r:embed="rId5"/>
          <a:stretch>
            <a:fillRect/>
          </a:stretch>
        </p:blipFill>
        <p:spPr>
          <a:xfrm>
            <a:off x="4076701" y="4000024"/>
            <a:ext cx="2928784" cy="1366212"/>
          </a:xfrm>
          <a:prstGeom prst="rect">
            <a:avLst/>
          </a:prstGeom>
        </p:spPr>
      </p:pic>
      <p:pic>
        <p:nvPicPr>
          <p:cNvPr id="10" name="Picture 9">
            <a:extLst>
              <a:ext uri="{FF2B5EF4-FFF2-40B4-BE49-F238E27FC236}">
                <a16:creationId xmlns:a16="http://schemas.microsoft.com/office/drawing/2014/main" id="{09245701-086F-40EB-975A-27A396CBA6BB}"/>
              </a:ext>
            </a:extLst>
          </p:cNvPr>
          <p:cNvPicPr>
            <a:picLocks noChangeAspect="1"/>
          </p:cNvPicPr>
          <p:nvPr/>
        </p:nvPicPr>
        <p:blipFill>
          <a:blip r:embed="rId6"/>
          <a:stretch>
            <a:fillRect/>
          </a:stretch>
        </p:blipFill>
        <p:spPr>
          <a:xfrm>
            <a:off x="8023123" y="3709478"/>
            <a:ext cx="3288890" cy="2489525"/>
          </a:xfrm>
          <a:prstGeom prst="rect">
            <a:avLst/>
          </a:prstGeom>
        </p:spPr>
      </p:pic>
    </p:spTree>
    <p:extLst>
      <p:ext uri="{BB962C8B-B14F-4D97-AF65-F5344CB8AC3E}">
        <p14:creationId xmlns:p14="http://schemas.microsoft.com/office/powerpoint/2010/main" val="3224041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9" y="689129"/>
            <a:ext cx="9905998" cy="1478570"/>
          </a:xfrm>
        </p:spPr>
        <p:txBody>
          <a:bodyPr>
            <a:normAutofit fontScale="90000"/>
          </a:bodyPr>
          <a:lstStyle/>
          <a:p>
            <a:pPr algn="ctr"/>
            <a:r>
              <a:rPr lang="en-US" b="1" dirty="0"/>
              <a:t>Web site design</a:t>
            </a:r>
            <a:br>
              <a:rPr lang="en-US" dirty="0"/>
            </a:br>
            <a:endParaRPr lang="en-US" dirty="0"/>
          </a:p>
        </p:txBody>
      </p:sp>
      <p:sp>
        <p:nvSpPr>
          <p:cNvPr id="8" name="TextBox 7">
            <a:extLst>
              <a:ext uri="{FF2B5EF4-FFF2-40B4-BE49-F238E27FC236}">
                <a16:creationId xmlns:a16="http://schemas.microsoft.com/office/drawing/2014/main" id="{C917681C-5437-4A28-941C-A1D418C7C2AC}"/>
              </a:ext>
            </a:extLst>
          </p:cNvPr>
          <p:cNvSpPr txBox="1"/>
          <p:nvPr/>
        </p:nvSpPr>
        <p:spPr>
          <a:xfrm>
            <a:off x="1710813" y="1850144"/>
            <a:ext cx="3008671" cy="369332"/>
          </a:xfrm>
          <a:prstGeom prst="rect">
            <a:avLst/>
          </a:prstGeom>
          <a:noFill/>
        </p:spPr>
        <p:txBody>
          <a:bodyPr wrap="square" rtlCol="0">
            <a:spAutoFit/>
          </a:bodyPr>
          <a:lstStyle/>
          <a:p>
            <a:endParaRPr lang="en-US" b="1" dirty="0"/>
          </a:p>
        </p:txBody>
      </p:sp>
      <p:sp>
        <p:nvSpPr>
          <p:cNvPr id="9" name="Content Placeholder 8">
            <a:extLst>
              <a:ext uri="{FF2B5EF4-FFF2-40B4-BE49-F238E27FC236}">
                <a16:creationId xmlns:a16="http://schemas.microsoft.com/office/drawing/2014/main" id="{209F155E-B813-4471-A112-45082B252A34}"/>
              </a:ext>
            </a:extLst>
          </p:cNvPr>
          <p:cNvSpPr>
            <a:spLocks noGrp="1"/>
          </p:cNvSpPr>
          <p:nvPr>
            <p:ph idx="1"/>
          </p:nvPr>
        </p:nvSpPr>
        <p:spPr>
          <a:xfrm>
            <a:off x="1251678" y="1732547"/>
            <a:ext cx="10178322" cy="4147045"/>
          </a:xfrm>
        </p:spPr>
        <p:txBody>
          <a:bodyPr/>
          <a:lstStyle/>
          <a:p>
            <a:pPr marL="0" indent="0">
              <a:buNone/>
            </a:pPr>
            <a:r>
              <a:rPr lang="en-US" b="1" i="1" dirty="0">
                <a:effectLst>
                  <a:outerShdw blurRad="38100" dist="38100" dir="2700000" algn="tl">
                    <a:srgbClr val="000000">
                      <a:alpha val="43137"/>
                    </a:srgbClr>
                  </a:outerShdw>
                </a:effectLst>
              </a:rPr>
              <a:t>Home Page </a:t>
            </a:r>
          </a:p>
          <a:p>
            <a:pPr marL="0" indent="0">
              <a:buNone/>
            </a:pPr>
            <a:endParaRPr lang="en-US" b="1" dirty="0"/>
          </a:p>
          <a:p>
            <a:endParaRPr lang="en-US" dirty="0"/>
          </a:p>
        </p:txBody>
      </p:sp>
      <p:pic>
        <p:nvPicPr>
          <p:cNvPr id="10" name="Content Placeholder 6">
            <a:extLst>
              <a:ext uri="{FF2B5EF4-FFF2-40B4-BE49-F238E27FC236}">
                <a16:creationId xmlns:a16="http://schemas.microsoft.com/office/drawing/2014/main" id="{69426F18-A6D2-46FC-B3F5-2D7557FA3503}"/>
              </a:ext>
            </a:extLst>
          </p:cNvPr>
          <p:cNvPicPr>
            <a:picLocks noChangeAspect="1"/>
          </p:cNvPicPr>
          <p:nvPr/>
        </p:nvPicPr>
        <p:blipFill>
          <a:blip r:embed="rId3"/>
          <a:stretch>
            <a:fillRect/>
          </a:stretch>
        </p:blipFill>
        <p:spPr>
          <a:xfrm>
            <a:off x="1251678" y="2167699"/>
            <a:ext cx="10030838" cy="4147045"/>
          </a:xfrm>
          <a:prstGeom prst="rect">
            <a:avLst/>
          </a:prstGeom>
        </p:spPr>
      </p:pic>
    </p:spTree>
    <p:extLst>
      <p:ext uri="{BB962C8B-B14F-4D97-AF65-F5344CB8AC3E}">
        <p14:creationId xmlns:p14="http://schemas.microsoft.com/office/powerpoint/2010/main" val="4085546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A14D4-B054-41EF-85F6-856AB4BB02BE}"/>
              </a:ext>
            </a:extLst>
          </p:cNvPr>
          <p:cNvSpPr>
            <a:spLocks noGrp="1"/>
          </p:cNvSpPr>
          <p:nvPr>
            <p:ph type="title"/>
          </p:nvPr>
        </p:nvSpPr>
        <p:spPr/>
        <p:txBody>
          <a:bodyPr/>
          <a:lstStyle/>
          <a:p>
            <a:pPr algn="ctr"/>
            <a:r>
              <a:rPr lang="en-US" b="1" dirty="0"/>
              <a:t>Web site design</a:t>
            </a:r>
            <a:br>
              <a:rPr lang="en-US" dirty="0"/>
            </a:br>
            <a:endParaRPr lang="en-US" dirty="0"/>
          </a:p>
        </p:txBody>
      </p:sp>
      <p:sp>
        <p:nvSpPr>
          <p:cNvPr id="3" name="Content Placeholder 2">
            <a:extLst>
              <a:ext uri="{FF2B5EF4-FFF2-40B4-BE49-F238E27FC236}">
                <a16:creationId xmlns:a16="http://schemas.microsoft.com/office/drawing/2014/main" id="{3C94C5E8-F68D-4482-9CA5-077433456172}"/>
              </a:ext>
            </a:extLst>
          </p:cNvPr>
          <p:cNvSpPr>
            <a:spLocks noGrp="1"/>
          </p:cNvSpPr>
          <p:nvPr>
            <p:ph idx="1"/>
          </p:nvPr>
        </p:nvSpPr>
        <p:spPr>
          <a:xfrm>
            <a:off x="1251678" y="1491916"/>
            <a:ext cx="10178322" cy="4387676"/>
          </a:xfrm>
        </p:spPr>
        <p:txBody>
          <a:bodyPr/>
          <a:lstStyle/>
          <a:p>
            <a:pPr marL="0" indent="0">
              <a:buNone/>
            </a:pPr>
            <a:r>
              <a:rPr lang="en-US" b="1" i="1" dirty="0">
                <a:effectLst>
                  <a:outerShdw blurRad="38100" dist="38100" dir="2700000" algn="tl">
                    <a:srgbClr val="000000">
                      <a:alpha val="43137"/>
                    </a:srgbClr>
                  </a:outerShdw>
                </a:effectLst>
              </a:rPr>
              <a:t>Room1 page</a:t>
            </a:r>
          </a:p>
        </p:txBody>
      </p:sp>
      <p:pic>
        <p:nvPicPr>
          <p:cNvPr id="5" name="Picture 4">
            <a:extLst>
              <a:ext uri="{FF2B5EF4-FFF2-40B4-BE49-F238E27FC236}">
                <a16:creationId xmlns:a16="http://schemas.microsoft.com/office/drawing/2014/main" id="{38B0C188-4B2C-41FA-892F-523FD9AC030B}"/>
              </a:ext>
            </a:extLst>
          </p:cNvPr>
          <p:cNvPicPr>
            <a:picLocks noChangeAspect="1"/>
          </p:cNvPicPr>
          <p:nvPr/>
        </p:nvPicPr>
        <p:blipFill>
          <a:blip r:embed="rId2"/>
          <a:stretch>
            <a:fillRect/>
          </a:stretch>
        </p:blipFill>
        <p:spPr>
          <a:xfrm>
            <a:off x="1251679" y="2099143"/>
            <a:ext cx="9688644" cy="4163581"/>
          </a:xfrm>
          <a:prstGeom prst="rect">
            <a:avLst/>
          </a:prstGeom>
        </p:spPr>
      </p:pic>
    </p:spTree>
    <p:extLst>
      <p:ext uri="{BB962C8B-B14F-4D97-AF65-F5344CB8AC3E}">
        <p14:creationId xmlns:p14="http://schemas.microsoft.com/office/powerpoint/2010/main" val="2450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AE250-947A-44A9-B47C-BD09441E7940}"/>
              </a:ext>
            </a:extLst>
          </p:cNvPr>
          <p:cNvSpPr>
            <a:spLocks noGrp="1"/>
          </p:cNvSpPr>
          <p:nvPr>
            <p:ph type="title"/>
          </p:nvPr>
        </p:nvSpPr>
        <p:spPr/>
        <p:txBody>
          <a:bodyPr/>
          <a:lstStyle/>
          <a:p>
            <a:pPr algn="ctr"/>
            <a:r>
              <a:rPr lang="en-US" b="1" dirty="0"/>
              <a:t>Web site design</a:t>
            </a:r>
            <a:br>
              <a:rPr lang="en-US" dirty="0"/>
            </a:br>
            <a:endParaRPr lang="en-US" dirty="0"/>
          </a:p>
        </p:txBody>
      </p:sp>
      <p:sp>
        <p:nvSpPr>
          <p:cNvPr id="3" name="Content Placeholder 2">
            <a:extLst>
              <a:ext uri="{FF2B5EF4-FFF2-40B4-BE49-F238E27FC236}">
                <a16:creationId xmlns:a16="http://schemas.microsoft.com/office/drawing/2014/main" id="{98698785-CDED-465F-B059-1032BBB437CC}"/>
              </a:ext>
            </a:extLst>
          </p:cNvPr>
          <p:cNvSpPr>
            <a:spLocks noGrp="1"/>
          </p:cNvSpPr>
          <p:nvPr>
            <p:ph idx="1"/>
          </p:nvPr>
        </p:nvSpPr>
        <p:spPr>
          <a:xfrm>
            <a:off x="1251678" y="1155032"/>
            <a:ext cx="10178322" cy="4756645"/>
          </a:xfrm>
        </p:spPr>
        <p:txBody>
          <a:bodyPr/>
          <a:lstStyle/>
          <a:p>
            <a:pPr marL="0" indent="0">
              <a:buNone/>
            </a:pPr>
            <a:r>
              <a:rPr lang="en-US" b="1" i="1" dirty="0">
                <a:effectLst>
                  <a:outerShdw blurRad="38100" dist="38100" dir="2700000" algn="tl">
                    <a:srgbClr val="000000">
                      <a:alpha val="43137"/>
                    </a:srgbClr>
                  </a:outerShdw>
                </a:effectLst>
              </a:rPr>
              <a:t>Live Camera Page</a:t>
            </a:r>
          </a:p>
        </p:txBody>
      </p:sp>
      <p:pic>
        <p:nvPicPr>
          <p:cNvPr id="7" name="Picture 6">
            <a:extLst>
              <a:ext uri="{FF2B5EF4-FFF2-40B4-BE49-F238E27FC236}">
                <a16:creationId xmlns:a16="http://schemas.microsoft.com/office/drawing/2014/main" id="{8D85F4B0-7796-4777-AE33-184BB70389F1}"/>
              </a:ext>
            </a:extLst>
          </p:cNvPr>
          <p:cNvPicPr>
            <a:picLocks noChangeAspect="1"/>
          </p:cNvPicPr>
          <p:nvPr/>
        </p:nvPicPr>
        <p:blipFill>
          <a:blip r:embed="rId2"/>
          <a:stretch>
            <a:fillRect/>
          </a:stretch>
        </p:blipFill>
        <p:spPr>
          <a:xfrm>
            <a:off x="914400" y="1663868"/>
            <a:ext cx="10515600" cy="4811747"/>
          </a:xfrm>
          <a:prstGeom prst="rect">
            <a:avLst/>
          </a:prstGeom>
        </p:spPr>
      </p:pic>
    </p:spTree>
    <p:extLst>
      <p:ext uri="{BB962C8B-B14F-4D97-AF65-F5344CB8AC3E}">
        <p14:creationId xmlns:p14="http://schemas.microsoft.com/office/powerpoint/2010/main" val="686908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CF7F7-C7BA-4E3F-A129-BBEB8ADAF646}"/>
              </a:ext>
            </a:extLst>
          </p:cNvPr>
          <p:cNvSpPr>
            <a:spLocks noGrp="1"/>
          </p:cNvSpPr>
          <p:nvPr>
            <p:ph type="title"/>
          </p:nvPr>
        </p:nvSpPr>
        <p:spPr/>
        <p:txBody>
          <a:bodyPr/>
          <a:lstStyle/>
          <a:p>
            <a:pPr algn="ctr"/>
            <a:r>
              <a:rPr lang="en-US" b="1" dirty="0"/>
              <a:t>Web site design</a:t>
            </a:r>
            <a:br>
              <a:rPr lang="en-US" dirty="0"/>
            </a:br>
            <a:endParaRPr lang="en-US" dirty="0"/>
          </a:p>
        </p:txBody>
      </p:sp>
      <p:sp>
        <p:nvSpPr>
          <p:cNvPr id="3" name="Content Placeholder 2">
            <a:extLst>
              <a:ext uri="{FF2B5EF4-FFF2-40B4-BE49-F238E27FC236}">
                <a16:creationId xmlns:a16="http://schemas.microsoft.com/office/drawing/2014/main" id="{706ED1D8-D548-4739-B5FD-E2DB00A0392A}"/>
              </a:ext>
            </a:extLst>
          </p:cNvPr>
          <p:cNvSpPr>
            <a:spLocks noGrp="1"/>
          </p:cNvSpPr>
          <p:nvPr>
            <p:ph idx="1"/>
          </p:nvPr>
        </p:nvSpPr>
        <p:spPr>
          <a:xfrm>
            <a:off x="1251678" y="1138989"/>
            <a:ext cx="10178322" cy="5336626"/>
          </a:xfrm>
        </p:spPr>
        <p:txBody>
          <a:bodyPr/>
          <a:lstStyle/>
          <a:p>
            <a:pPr marL="0" indent="0">
              <a:buNone/>
            </a:pPr>
            <a:r>
              <a:rPr lang="en-US" b="1" i="1" dirty="0">
                <a:effectLst>
                  <a:outerShdw blurRad="38100" dist="38100" dir="2700000" algn="tl">
                    <a:srgbClr val="000000">
                      <a:alpha val="43137"/>
                    </a:srgbClr>
                  </a:outerShdw>
                </a:effectLst>
              </a:rPr>
              <a:t>Mobile Control Page</a:t>
            </a:r>
          </a:p>
        </p:txBody>
      </p:sp>
      <p:pic>
        <p:nvPicPr>
          <p:cNvPr id="5" name="Picture 4">
            <a:extLst>
              <a:ext uri="{FF2B5EF4-FFF2-40B4-BE49-F238E27FC236}">
                <a16:creationId xmlns:a16="http://schemas.microsoft.com/office/drawing/2014/main" id="{CA5FA40A-875C-480D-9C79-F42D9F260B80}"/>
              </a:ext>
            </a:extLst>
          </p:cNvPr>
          <p:cNvPicPr>
            <a:picLocks noChangeAspect="1"/>
          </p:cNvPicPr>
          <p:nvPr/>
        </p:nvPicPr>
        <p:blipFill>
          <a:blip r:embed="rId2"/>
          <a:stretch>
            <a:fillRect/>
          </a:stretch>
        </p:blipFill>
        <p:spPr>
          <a:xfrm>
            <a:off x="1138989" y="1620253"/>
            <a:ext cx="10291012" cy="4855362"/>
          </a:xfrm>
          <a:prstGeom prst="rect">
            <a:avLst/>
          </a:prstGeom>
        </p:spPr>
      </p:pic>
    </p:spTree>
    <p:extLst>
      <p:ext uri="{BB962C8B-B14F-4D97-AF65-F5344CB8AC3E}">
        <p14:creationId xmlns:p14="http://schemas.microsoft.com/office/powerpoint/2010/main" val="693808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work</a:t>
            </a:r>
          </a:p>
        </p:txBody>
      </p:sp>
      <p:pic>
        <p:nvPicPr>
          <p:cNvPr id="11" name="Content Placeholder 10">
            <a:extLst>
              <a:ext uri="{FF2B5EF4-FFF2-40B4-BE49-F238E27FC236}">
                <a16:creationId xmlns:a16="http://schemas.microsoft.com/office/drawing/2014/main" id="{C246AC29-2315-4DD5-BE7B-6E9D71E3D669}"/>
              </a:ext>
            </a:extLst>
          </p:cNvPr>
          <p:cNvPicPr>
            <a:picLocks noGrp="1" noChangeAspect="1"/>
          </p:cNvPicPr>
          <p:nvPr>
            <p:ph idx="1"/>
          </p:nvPr>
        </p:nvPicPr>
        <p:blipFill>
          <a:blip r:embed="rId3"/>
          <a:stretch>
            <a:fillRect/>
          </a:stretch>
        </p:blipFill>
        <p:spPr>
          <a:xfrm>
            <a:off x="1611618" y="2417351"/>
            <a:ext cx="4510825" cy="3378764"/>
          </a:xfrm>
        </p:spPr>
      </p:pic>
      <p:pic>
        <p:nvPicPr>
          <p:cNvPr id="13" name="Picture 12">
            <a:extLst>
              <a:ext uri="{FF2B5EF4-FFF2-40B4-BE49-F238E27FC236}">
                <a16:creationId xmlns:a16="http://schemas.microsoft.com/office/drawing/2014/main" id="{9C84C90F-A30D-4E1F-A79F-EEFFAFE64760}"/>
              </a:ext>
            </a:extLst>
          </p:cNvPr>
          <p:cNvPicPr>
            <a:picLocks noChangeAspect="1"/>
          </p:cNvPicPr>
          <p:nvPr/>
        </p:nvPicPr>
        <p:blipFill rotWithShape="1">
          <a:blip r:embed="rId4"/>
          <a:srcRect l="-368" r="368" b="30762"/>
          <a:stretch/>
        </p:blipFill>
        <p:spPr>
          <a:xfrm>
            <a:off x="6855445" y="2417351"/>
            <a:ext cx="4006645" cy="3378764"/>
          </a:xfrm>
          <a:prstGeom prst="rect">
            <a:avLst/>
          </a:prstGeom>
        </p:spPr>
      </p:pic>
    </p:spTree>
    <p:extLst>
      <p:ext uri="{BB962C8B-B14F-4D97-AF65-F5344CB8AC3E}">
        <p14:creationId xmlns:p14="http://schemas.microsoft.com/office/powerpoint/2010/main" val="170516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2377440"/>
            <a:ext cx="10178322" cy="3108959"/>
          </a:xfrm>
        </p:spPr>
        <p:txBody>
          <a:bodyPr/>
          <a:lstStyle/>
          <a:p>
            <a:pPr algn="ctr"/>
            <a:r>
              <a:rPr lang="en-US" dirty="0"/>
              <a:t>Thank you</a:t>
            </a:r>
          </a:p>
        </p:txBody>
      </p:sp>
    </p:spTree>
    <p:extLst>
      <p:ext uri="{BB962C8B-B14F-4D97-AF65-F5344CB8AC3E}">
        <p14:creationId xmlns:p14="http://schemas.microsoft.com/office/powerpoint/2010/main" val="2143494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4800" b="1" dirty="0"/>
              <a:t>What is home automation?</a:t>
            </a:r>
            <a:endParaRPr lang="en-US" sz="4800" b="1" dirty="0"/>
          </a:p>
        </p:txBody>
      </p:sp>
      <p:sp>
        <p:nvSpPr>
          <p:cNvPr id="3" name="Content Placeholder 2"/>
          <p:cNvSpPr>
            <a:spLocks noGrp="1"/>
          </p:cNvSpPr>
          <p:nvPr>
            <p:ph idx="1"/>
          </p:nvPr>
        </p:nvSpPr>
        <p:spPr/>
        <p:txBody>
          <a:bodyPr>
            <a:normAutofit/>
          </a:bodyPr>
          <a:lstStyle/>
          <a:p>
            <a:r>
              <a:rPr lang="en-US" sz="2400" dirty="0">
                <a:solidFill>
                  <a:schemeClr val="tx1"/>
                </a:solidFill>
              </a:rPr>
              <a:t>The home automation is control of home devices from a central control point,  its include control of lighting , security locks of gates doors and other system . </a:t>
            </a:r>
          </a:p>
          <a:p>
            <a:pPr marL="0" indent="0">
              <a:buNone/>
            </a:pPr>
            <a:endParaRPr lang="en-US" sz="2400" dirty="0">
              <a:solidFill>
                <a:schemeClr val="tx1"/>
              </a:solidFill>
            </a:endParaRPr>
          </a:p>
        </p:txBody>
      </p:sp>
    </p:spTree>
    <p:extLst>
      <p:ext uri="{BB962C8B-B14F-4D97-AF65-F5344CB8AC3E}">
        <p14:creationId xmlns:p14="http://schemas.microsoft.com/office/powerpoint/2010/main" val="2266365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Components used(Hardware)</a:t>
            </a:r>
          </a:p>
        </p:txBody>
      </p:sp>
      <p:sp>
        <p:nvSpPr>
          <p:cNvPr id="3" name="Content Placeholder 2"/>
          <p:cNvSpPr>
            <a:spLocks noGrp="1"/>
          </p:cNvSpPr>
          <p:nvPr>
            <p:ph idx="1"/>
          </p:nvPr>
        </p:nvSpPr>
        <p:spPr>
          <a:xfrm>
            <a:off x="1251676" y="2286001"/>
            <a:ext cx="5901291" cy="3908322"/>
          </a:xfrm>
        </p:spPr>
        <p:txBody>
          <a:bodyPr>
            <a:normAutofit/>
          </a:bodyPr>
          <a:lstStyle/>
          <a:p>
            <a:r>
              <a:rPr lang="en-US" b="1" dirty="0">
                <a:solidFill>
                  <a:schemeClr val="accent3">
                    <a:lumMod val="75000"/>
                  </a:schemeClr>
                </a:solidFill>
              </a:rPr>
              <a:t>Raspberry Pi 3 model B as a  Microcontroller</a:t>
            </a:r>
          </a:p>
          <a:p>
            <a:r>
              <a:rPr lang="en-US" b="1" dirty="0">
                <a:solidFill>
                  <a:schemeClr val="accent3">
                    <a:lumMod val="75000"/>
                  </a:schemeClr>
                </a:solidFill>
              </a:rPr>
              <a:t>Arduino Uno</a:t>
            </a:r>
          </a:p>
          <a:p>
            <a:r>
              <a:rPr lang="en-US" b="1" dirty="0">
                <a:solidFill>
                  <a:schemeClr val="accent3">
                    <a:lumMod val="75000"/>
                  </a:schemeClr>
                </a:solidFill>
              </a:rPr>
              <a:t>SIM900 GSM/GPRS Shield</a:t>
            </a:r>
          </a:p>
          <a:p>
            <a:r>
              <a:rPr lang="en-US" b="1" dirty="0">
                <a:solidFill>
                  <a:schemeClr val="accent3">
                    <a:lumMod val="75000"/>
                  </a:schemeClr>
                </a:solidFill>
              </a:rPr>
              <a:t>DTMF decoder</a:t>
            </a:r>
          </a:p>
          <a:p>
            <a:r>
              <a:rPr lang="en-US" b="1" dirty="0">
                <a:solidFill>
                  <a:schemeClr val="accent3">
                    <a:lumMod val="75000"/>
                  </a:schemeClr>
                </a:solidFill>
              </a:rPr>
              <a:t>Relay</a:t>
            </a:r>
          </a:p>
          <a:p>
            <a:r>
              <a:rPr lang="en-US" b="1" dirty="0">
                <a:solidFill>
                  <a:schemeClr val="accent3">
                    <a:lumMod val="75000"/>
                  </a:schemeClr>
                </a:solidFill>
              </a:rPr>
              <a:t>MQ-2 gas sensor</a:t>
            </a:r>
          </a:p>
          <a:p>
            <a:r>
              <a:rPr lang="en-US" b="1" dirty="0">
                <a:solidFill>
                  <a:schemeClr val="accent3">
                    <a:lumMod val="75000"/>
                  </a:schemeClr>
                </a:solidFill>
              </a:rPr>
              <a:t>DHT-11 Temperature and Humidity sensor</a:t>
            </a:r>
          </a:p>
          <a:p>
            <a:endParaRPr lang="en-US" b="1" dirty="0">
              <a:solidFill>
                <a:schemeClr val="accent3">
                  <a:lumMod val="75000"/>
                </a:schemeClr>
              </a:solidFill>
            </a:endParaRPr>
          </a:p>
        </p:txBody>
      </p:sp>
      <p:sp>
        <p:nvSpPr>
          <p:cNvPr id="4" name="Content Placeholder 2">
            <a:extLst>
              <a:ext uri="{FF2B5EF4-FFF2-40B4-BE49-F238E27FC236}">
                <a16:creationId xmlns:a16="http://schemas.microsoft.com/office/drawing/2014/main" id="{BA393BA2-4999-43B6-9EAC-59DF5E191C97}"/>
              </a:ext>
            </a:extLst>
          </p:cNvPr>
          <p:cNvSpPr txBox="1">
            <a:spLocks/>
          </p:cNvSpPr>
          <p:nvPr/>
        </p:nvSpPr>
        <p:spPr>
          <a:xfrm>
            <a:off x="7344697" y="2276170"/>
            <a:ext cx="3580876" cy="4070554"/>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r>
              <a:rPr lang="en-US" b="1" dirty="0">
                <a:solidFill>
                  <a:schemeClr val="accent3">
                    <a:lumMod val="75000"/>
                  </a:schemeClr>
                </a:solidFill>
              </a:rPr>
              <a:t>Flame sensor</a:t>
            </a:r>
          </a:p>
          <a:p>
            <a:r>
              <a:rPr lang="en-US" b="1" dirty="0">
                <a:solidFill>
                  <a:schemeClr val="accent3">
                    <a:lumMod val="75000"/>
                  </a:schemeClr>
                </a:solidFill>
              </a:rPr>
              <a:t>Stepper motor</a:t>
            </a:r>
          </a:p>
          <a:p>
            <a:r>
              <a:rPr lang="en-US" b="1" dirty="0">
                <a:solidFill>
                  <a:schemeClr val="accent3">
                    <a:lumMod val="75000"/>
                  </a:schemeClr>
                </a:solidFill>
              </a:rPr>
              <a:t>Servo Motor</a:t>
            </a:r>
          </a:p>
          <a:p>
            <a:r>
              <a:rPr lang="en-US" b="1" dirty="0">
                <a:solidFill>
                  <a:schemeClr val="accent3">
                    <a:lumMod val="75000"/>
                  </a:schemeClr>
                </a:solidFill>
              </a:rPr>
              <a:t>Mini Webcam</a:t>
            </a:r>
          </a:p>
          <a:p>
            <a:r>
              <a:rPr lang="en-US" b="1" dirty="0">
                <a:solidFill>
                  <a:schemeClr val="accent3">
                    <a:lumMod val="75000"/>
                  </a:schemeClr>
                </a:solidFill>
              </a:rPr>
              <a:t>Magnetic Door reed </a:t>
            </a:r>
          </a:p>
          <a:p>
            <a:r>
              <a:rPr lang="en-US" b="1" dirty="0">
                <a:solidFill>
                  <a:schemeClr val="accent3">
                    <a:lumMod val="75000"/>
                  </a:schemeClr>
                </a:solidFill>
              </a:rPr>
              <a:t>Buzzer</a:t>
            </a:r>
          </a:p>
          <a:p>
            <a:r>
              <a:rPr lang="en-US" b="1" dirty="0">
                <a:solidFill>
                  <a:schemeClr val="accent3">
                    <a:lumMod val="75000"/>
                  </a:schemeClr>
                </a:solidFill>
              </a:rPr>
              <a:t>Liquid Crystal Display</a:t>
            </a:r>
          </a:p>
          <a:p>
            <a:endParaRPr lang="en-US" b="1" dirty="0">
              <a:solidFill>
                <a:schemeClr val="accent3">
                  <a:lumMod val="75000"/>
                </a:schemeClr>
              </a:solidFill>
            </a:endParaRPr>
          </a:p>
        </p:txBody>
      </p:sp>
    </p:spTree>
    <p:extLst>
      <p:ext uri="{BB962C8B-B14F-4D97-AF65-F5344CB8AC3E}">
        <p14:creationId xmlns:p14="http://schemas.microsoft.com/office/powerpoint/2010/main" val="1012618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287389"/>
          </a:xfrm>
        </p:spPr>
        <p:txBody>
          <a:bodyPr/>
          <a:lstStyle/>
          <a:p>
            <a:r>
              <a:rPr lang="en-US" dirty="0"/>
              <a:t>Microcontroller </a:t>
            </a:r>
          </a:p>
        </p:txBody>
      </p:sp>
      <p:sp>
        <p:nvSpPr>
          <p:cNvPr id="3" name="Content Placeholder 2"/>
          <p:cNvSpPr>
            <a:spLocks noGrp="1"/>
          </p:cNvSpPr>
          <p:nvPr>
            <p:ph idx="1"/>
          </p:nvPr>
        </p:nvSpPr>
        <p:spPr>
          <a:xfrm>
            <a:off x="1074421" y="1828801"/>
            <a:ext cx="8825659" cy="4047308"/>
          </a:xfrm>
        </p:spPr>
        <p:txBody>
          <a:bodyPr>
            <a:normAutofit/>
          </a:bodyPr>
          <a:lstStyle/>
          <a:p>
            <a:pPr marL="0" indent="0">
              <a:buNone/>
            </a:pPr>
            <a:r>
              <a:rPr lang="en-US" sz="2400" dirty="0">
                <a:solidFill>
                  <a:schemeClr val="tx1"/>
                </a:solidFill>
                <a:latin typeface="Arial" pitchFamily="34" charset="0"/>
                <a:ea typeface="Adobe Ming Std L" pitchFamily="18" charset="-128"/>
              </a:rPr>
              <a:t>Credit card size single board computer or a</a:t>
            </a:r>
            <a:r>
              <a:rPr lang="ar-SA" sz="2400" dirty="0">
                <a:solidFill>
                  <a:schemeClr val="tx1"/>
                </a:solidFill>
                <a:latin typeface="Arial" pitchFamily="34" charset="0"/>
                <a:ea typeface="Adobe Ming Std L" pitchFamily="18" charset="-128"/>
              </a:rPr>
              <a:t> </a:t>
            </a:r>
            <a:r>
              <a:rPr lang="en-US" sz="2400" dirty="0">
                <a:solidFill>
                  <a:schemeClr val="tx1"/>
                </a:solidFill>
                <a:latin typeface="Arial" pitchFamily="34" charset="0"/>
                <a:ea typeface="Adobe Ming Std L" pitchFamily="18" charset="-128"/>
              </a:rPr>
              <a:t> Programmable PC.</a:t>
            </a:r>
          </a:p>
        </p:txBody>
      </p:sp>
      <p:pic>
        <p:nvPicPr>
          <p:cNvPr id="1026" name="Picture 2" descr="https://upload.wikimedia.org/wikipedia/commons/thumb/e/e6/Raspberry-Pi-3-Flat-Top.jpg/1200px-Raspberry-Pi-3-Flat-T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485" y="2665390"/>
            <a:ext cx="9999663" cy="4075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314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396449"/>
            <a:ext cx="9905998" cy="1478570"/>
          </a:xfrm>
        </p:spPr>
        <p:txBody>
          <a:bodyPr/>
          <a:lstStyle/>
          <a:p>
            <a:pPr algn="ctr"/>
            <a:r>
              <a:rPr lang="en-US" b="1" dirty="0"/>
              <a:t>Raspbian os interface</a:t>
            </a:r>
          </a:p>
        </p:txBody>
      </p:sp>
      <p:pic>
        <p:nvPicPr>
          <p:cNvPr id="3" name="Picture 2">
            <a:extLst>
              <a:ext uri="{FF2B5EF4-FFF2-40B4-BE49-F238E27FC236}">
                <a16:creationId xmlns:a16="http://schemas.microsoft.com/office/drawing/2014/main" id="{CE4F851E-41F1-4455-A09B-19100CD96D79}"/>
              </a:ext>
            </a:extLst>
          </p:cNvPr>
          <p:cNvPicPr>
            <a:picLocks noChangeAspect="1"/>
          </p:cNvPicPr>
          <p:nvPr/>
        </p:nvPicPr>
        <p:blipFill>
          <a:blip r:embed="rId2"/>
          <a:stretch>
            <a:fillRect/>
          </a:stretch>
        </p:blipFill>
        <p:spPr>
          <a:xfrm>
            <a:off x="1312606" y="1371601"/>
            <a:ext cx="9905999" cy="5281134"/>
          </a:xfrm>
          <a:prstGeom prst="rect">
            <a:avLst/>
          </a:prstGeom>
        </p:spPr>
      </p:pic>
    </p:spTree>
    <p:extLst>
      <p:ext uri="{BB962C8B-B14F-4D97-AF65-F5344CB8AC3E}">
        <p14:creationId xmlns:p14="http://schemas.microsoft.com/office/powerpoint/2010/main" val="3181318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Raspberry pi with Arduino</a:t>
            </a:r>
          </a:p>
        </p:txBody>
      </p:sp>
      <p:sp>
        <p:nvSpPr>
          <p:cNvPr id="3" name="Content Placeholder 2"/>
          <p:cNvSpPr>
            <a:spLocks noGrp="1"/>
          </p:cNvSpPr>
          <p:nvPr>
            <p:ph idx="1"/>
          </p:nvPr>
        </p:nvSpPr>
        <p:spPr>
          <a:xfrm>
            <a:off x="1251678" y="2286001"/>
            <a:ext cx="2829992" cy="3593591"/>
          </a:xfrm>
        </p:spPr>
        <p:txBody>
          <a:bodyPr>
            <a:normAutofit/>
          </a:bodyPr>
          <a:lstStyle/>
          <a:p>
            <a:endParaRPr lang="en-US" sz="3200" dirty="0">
              <a:solidFill>
                <a:schemeClr val="tx1"/>
              </a:solidFill>
            </a:endParaRPr>
          </a:p>
        </p:txBody>
      </p:sp>
      <p:pic>
        <p:nvPicPr>
          <p:cNvPr id="4" name="Picture 3">
            <a:extLst>
              <a:ext uri="{FF2B5EF4-FFF2-40B4-BE49-F238E27FC236}">
                <a16:creationId xmlns:a16="http://schemas.microsoft.com/office/drawing/2014/main" id="{52996C75-752E-452A-83B6-77A21C9B5D4A}"/>
              </a:ext>
            </a:extLst>
          </p:cNvPr>
          <p:cNvPicPr>
            <a:picLocks noChangeAspect="1"/>
          </p:cNvPicPr>
          <p:nvPr/>
        </p:nvPicPr>
        <p:blipFill>
          <a:blip r:embed="rId3"/>
          <a:stretch>
            <a:fillRect/>
          </a:stretch>
        </p:blipFill>
        <p:spPr>
          <a:xfrm>
            <a:off x="4778938" y="2079117"/>
            <a:ext cx="5819775" cy="3800475"/>
          </a:xfrm>
          <a:prstGeom prst="rect">
            <a:avLst/>
          </a:prstGeom>
        </p:spPr>
      </p:pic>
    </p:spTree>
    <p:extLst>
      <p:ext uri="{BB962C8B-B14F-4D97-AF65-F5344CB8AC3E}">
        <p14:creationId xmlns:p14="http://schemas.microsoft.com/office/powerpoint/2010/main" val="851008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2EE0E-2B2A-4C0D-8EA8-06A309142CDE}"/>
              </a:ext>
            </a:extLst>
          </p:cNvPr>
          <p:cNvSpPr>
            <a:spLocks noGrp="1"/>
          </p:cNvSpPr>
          <p:nvPr>
            <p:ph type="title"/>
          </p:nvPr>
        </p:nvSpPr>
        <p:spPr/>
        <p:txBody>
          <a:bodyPr/>
          <a:lstStyle/>
          <a:p>
            <a:r>
              <a:rPr lang="en-US" dirty="0"/>
              <a:t>Sim900 </a:t>
            </a:r>
            <a:r>
              <a:rPr lang="en-US" dirty="0" err="1"/>
              <a:t>gsm</a:t>
            </a:r>
            <a:r>
              <a:rPr lang="en-US" dirty="0"/>
              <a:t>/</a:t>
            </a:r>
            <a:r>
              <a:rPr lang="en-US" dirty="0" err="1"/>
              <a:t>gprs</a:t>
            </a:r>
            <a:endParaRPr lang="en-US" dirty="0"/>
          </a:p>
        </p:txBody>
      </p:sp>
      <p:pic>
        <p:nvPicPr>
          <p:cNvPr id="5" name="Content Placeholder 4">
            <a:extLst>
              <a:ext uri="{FF2B5EF4-FFF2-40B4-BE49-F238E27FC236}">
                <a16:creationId xmlns:a16="http://schemas.microsoft.com/office/drawing/2014/main" id="{BB6882D2-4AC5-4BF1-8EF6-31C766CE0389}"/>
              </a:ext>
            </a:extLst>
          </p:cNvPr>
          <p:cNvPicPr>
            <a:picLocks noGrp="1" noChangeAspect="1"/>
          </p:cNvPicPr>
          <p:nvPr>
            <p:ph idx="1"/>
          </p:nvPr>
        </p:nvPicPr>
        <p:blipFill>
          <a:blip r:embed="rId3"/>
          <a:stretch>
            <a:fillRect/>
          </a:stretch>
        </p:blipFill>
        <p:spPr>
          <a:xfrm>
            <a:off x="2197510" y="1874516"/>
            <a:ext cx="7698658" cy="4378799"/>
          </a:xfrm>
        </p:spPr>
      </p:pic>
    </p:spTree>
    <p:extLst>
      <p:ext uri="{BB962C8B-B14F-4D97-AF65-F5344CB8AC3E}">
        <p14:creationId xmlns:p14="http://schemas.microsoft.com/office/powerpoint/2010/main" val="2884843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441379"/>
            <a:ext cx="10178322" cy="1492132"/>
          </a:xfrm>
        </p:spPr>
        <p:txBody>
          <a:bodyPr/>
          <a:lstStyle/>
          <a:p>
            <a:r>
              <a:rPr lang="en-GB" b="1" dirty="0"/>
              <a:t>DUAL Tone MULTI-FREQUENCY</a:t>
            </a:r>
            <a:endParaRPr lang="en-US" b="1"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099022" y="3939435"/>
            <a:ext cx="4443227" cy="2176444"/>
          </a:xfrm>
          <a:prstGeom prst="rect">
            <a:avLst/>
          </a:prstGeom>
        </p:spPr>
      </p:pic>
      <p:pic>
        <p:nvPicPr>
          <p:cNvPr id="1026" name="Picture 2" descr="touchtone1.jpg (454×3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0839" y="3939434"/>
            <a:ext cx="4324350" cy="18356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FC9401F-4499-4E98-84B0-8A293B9E0999}"/>
              </a:ext>
            </a:extLst>
          </p:cNvPr>
          <p:cNvPicPr>
            <a:picLocks noChangeAspect="1"/>
          </p:cNvPicPr>
          <p:nvPr/>
        </p:nvPicPr>
        <p:blipFill>
          <a:blip r:embed="rId5"/>
          <a:stretch>
            <a:fillRect/>
          </a:stretch>
        </p:blipFill>
        <p:spPr>
          <a:xfrm>
            <a:off x="3933825" y="1595438"/>
            <a:ext cx="4324350" cy="2176444"/>
          </a:xfrm>
          <a:prstGeom prst="rect">
            <a:avLst/>
          </a:prstGeom>
        </p:spPr>
      </p:pic>
    </p:spTree>
    <p:extLst>
      <p:ext uri="{BB962C8B-B14F-4D97-AF65-F5344CB8AC3E}">
        <p14:creationId xmlns:p14="http://schemas.microsoft.com/office/powerpoint/2010/main" val="785834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DUAL Tone MULTI-FREQUENCY</a:t>
            </a:r>
            <a:endParaRPr lang="en-US" dirty="0"/>
          </a:p>
        </p:txBody>
      </p:sp>
      <p:pic>
        <p:nvPicPr>
          <p:cNvPr id="3" name="Picture 2"/>
          <p:cNvPicPr>
            <a:picLocks noChangeAspect="1"/>
          </p:cNvPicPr>
          <p:nvPr/>
        </p:nvPicPr>
        <p:blipFill>
          <a:blip r:embed="rId3"/>
          <a:stretch>
            <a:fillRect/>
          </a:stretch>
        </p:blipFill>
        <p:spPr>
          <a:xfrm>
            <a:off x="1477618" y="1993417"/>
            <a:ext cx="10058400" cy="4143375"/>
          </a:xfrm>
          <a:prstGeom prst="rect">
            <a:avLst/>
          </a:prstGeom>
        </p:spPr>
      </p:pic>
    </p:spTree>
    <p:extLst>
      <p:ext uri="{BB962C8B-B14F-4D97-AF65-F5344CB8AC3E}">
        <p14:creationId xmlns:p14="http://schemas.microsoft.com/office/powerpoint/2010/main" val="487643601"/>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907</TotalTime>
  <Words>443</Words>
  <Application>Microsoft Office PowerPoint</Application>
  <PresentationFormat>Widescreen</PresentationFormat>
  <Paragraphs>78</Paragraphs>
  <Slides>17</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Adobe Ming Std L</vt:lpstr>
      <vt:lpstr>Andalus</vt:lpstr>
      <vt:lpstr>Arial</vt:lpstr>
      <vt:lpstr>Calibri</vt:lpstr>
      <vt:lpstr>Gill Sans MT</vt:lpstr>
      <vt:lpstr>Impact</vt:lpstr>
      <vt:lpstr>Majalla UI</vt:lpstr>
      <vt:lpstr>Badge</vt:lpstr>
      <vt:lpstr>Home automation</vt:lpstr>
      <vt:lpstr>What is home automation?</vt:lpstr>
      <vt:lpstr>Components used(Hardware)</vt:lpstr>
      <vt:lpstr>Microcontroller </vt:lpstr>
      <vt:lpstr>Raspbian os interface</vt:lpstr>
      <vt:lpstr>Raspberry pi with Arduino</vt:lpstr>
      <vt:lpstr>Sim900 gsm/gprs</vt:lpstr>
      <vt:lpstr>DUAL Tone MULTI-FREQUENCY</vt:lpstr>
      <vt:lpstr>DUAL Tone MULTI-FREQUENCY</vt:lpstr>
      <vt:lpstr>Sensors</vt:lpstr>
      <vt:lpstr>OUTPUT Components</vt:lpstr>
      <vt:lpstr>Web site design </vt:lpstr>
      <vt:lpstr>Web site design </vt:lpstr>
      <vt:lpstr>Web site design </vt:lpstr>
      <vt:lpstr>Web site design </vt:lpstr>
      <vt:lpstr>FUTURE work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automation</dc:title>
  <dc:creator>Omar A. Fares</dc:creator>
  <cp:lastModifiedBy>awni sousa</cp:lastModifiedBy>
  <cp:revision>47</cp:revision>
  <dcterms:created xsi:type="dcterms:W3CDTF">2017-05-23T09:34:37Z</dcterms:created>
  <dcterms:modified xsi:type="dcterms:W3CDTF">2017-12-20T21:49:36Z</dcterms:modified>
</cp:coreProperties>
</file>