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sldIdLst>
    <p:sldId id="257" r:id="rId2"/>
    <p:sldId id="258" r:id="rId3"/>
    <p:sldId id="259" r:id="rId4"/>
    <p:sldId id="260" r:id="rId5"/>
    <p:sldId id="261" r:id="rId6"/>
    <p:sldId id="262" r:id="rId7"/>
    <p:sldId id="263" r:id="rId8"/>
    <p:sldId id="264" r:id="rId9"/>
    <p:sldId id="265" r:id="rId10"/>
    <p:sldId id="283" r:id="rId11"/>
    <p:sldId id="284" r:id="rId12"/>
    <p:sldId id="286" r:id="rId13"/>
    <p:sldId id="267" r:id="rId14"/>
    <p:sldId id="268" r:id="rId15"/>
    <p:sldId id="269" r:id="rId16"/>
    <p:sldId id="270" r:id="rId17"/>
    <p:sldId id="271" r:id="rId18"/>
    <p:sldId id="272" r:id="rId19"/>
    <p:sldId id="273" r:id="rId20"/>
    <p:sldId id="274" r:id="rId21"/>
    <p:sldId id="275" r:id="rId22"/>
    <p:sldId id="276" r:id="rId23"/>
    <p:sldId id="277" r:id="rId24"/>
    <p:sldId id="287"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cer\Desktop\Book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ورقة1!$A$2</c:f>
              <c:strCache>
                <c:ptCount val="1"/>
                <c:pt idx="0">
                  <c:v>2020</c:v>
                </c:pt>
              </c:strCache>
            </c:strRef>
          </c:tx>
          <c:invertIfNegative val="0"/>
          <c:cat>
            <c:strRef>
              <c:f>ورقة1!$B$1:$G$1</c:f>
              <c:strCache>
                <c:ptCount val="6"/>
                <c:pt idx="0">
                  <c:v>Jan</c:v>
                </c:pt>
                <c:pt idx="1">
                  <c:v>Feb</c:v>
                </c:pt>
                <c:pt idx="2">
                  <c:v>Mar</c:v>
                </c:pt>
                <c:pt idx="3">
                  <c:v>Apr</c:v>
                </c:pt>
                <c:pt idx="4">
                  <c:v>May</c:v>
                </c:pt>
                <c:pt idx="5">
                  <c:v>Jun</c:v>
                </c:pt>
              </c:strCache>
            </c:strRef>
          </c:cat>
          <c:val>
            <c:numRef>
              <c:f>ورقة1!$B$2:$G$2</c:f>
              <c:numCache>
                <c:formatCode>General</c:formatCode>
                <c:ptCount val="6"/>
                <c:pt idx="0">
                  <c:v>28</c:v>
                </c:pt>
                <c:pt idx="1">
                  <c:v>5</c:v>
                </c:pt>
                <c:pt idx="2">
                  <c:v>17</c:v>
                </c:pt>
                <c:pt idx="3">
                  <c:v>10</c:v>
                </c:pt>
                <c:pt idx="4">
                  <c:v>15</c:v>
                </c:pt>
                <c:pt idx="5">
                  <c:v>3</c:v>
                </c:pt>
              </c:numCache>
            </c:numRef>
          </c:val>
        </c:ser>
        <c:ser>
          <c:idx val="1"/>
          <c:order val="1"/>
          <c:tx>
            <c:strRef>
              <c:f>ورقة1!$A$3</c:f>
              <c:strCache>
                <c:ptCount val="1"/>
                <c:pt idx="0">
                  <c:v>2021</c:v>
                </c:pt>
              </c:strCache>
            </c:strRef>
          </c:tx>
          <c:invertIfNegative val="0"/>
          <c:cat>
            <c:strRef>
              <c:f>ورقة1!$B$1:$G$1</c:f>
              <c:strCache>
                <c:ptCount val="6"/>
                <c:pt idx="0">
                  <c:v>Jan</c:v>
                </c:pt>
                <c:pt idx="1">
                  <c:v>Feb</c:v>
                </c:pt>
                <c:pt idx="2">
                  <c:v>Mar</c:v>
                </c:pt>
                <c:pt idx="3">
                  <c:v>Apr</c:v>
                </c:pt>
                <c:pt idx="4">
                  <c:v>May</c:v>
                </c:pt>
                <c:pt idx="5">
                  <c:v>Jun</c:v>
                </c:pt>
              </c:strCache>
            </c:strRef>
          </c:cat>
          <c:val>
            <c:numRef>
              <c:f>ورقة1!$B$3:$G$3</c:f>
              <c:numCache>
                <c:formatCode>General</c:formatCode>
                <c:ptCount val="6"/>
                <c:pt idx="0">
                  <c:v>17</c:v>
                </c:pt>
                <c:pt idx="1">
                  <c:v>3</c:v>
                </c:pt>
                <c:pt idx="2">
                  <c:v>2</c:v>
                </c:pt>
                <c:pt idx="3">
                  <c:v>15</c:v>
                </c:pt>
                <c:pt idx="4">
                  <c:v>3</c:v>
                </c:pt>
                <c:pt idx="5">
                  <c:v>7</c:v>
                </c:pt>
              </c:numCache>
            </c:numRef>
          </c:val>
        </c:ser>
        <c:dLbls>
          <c:showLegendKey val="0"/>
          <c:showVal val="0"/>
          <c:showCatName val="0"/>
          <c:showSerName val="0"/>
          <c:showPercent val="0"/>
          <c:showBubbleSize val="0"/>
        </c:dLbls>
        <c:gapWidth val="150"/>
        <c:axId val="233229696"/>
        <c:axId val="233292928"/>
      </c:barChart>
      <c:catAx>
        <c:axId val="233229696"/>
        <c:scaling>
          <c:orientation val="minMax"/>
        </c:scaling>
        <c:delete val="0"/>
        <c:axPos val="b"/>
        <c:majorTickMark val="out"/>
        <c:minorTickMark val="none"/>
        <c:tickLblPos val="nextTo"/>
        <c:crossAx val="233292928"/>
        <c:crosses val="autoZero"/>
        <c:auto val="1"/>
        <c:lblAlgn val="ctr"/>
        <c:lblOffset val="100"/>
        <c:noMultiLvlLbl val="0"/>
      </c:catAx>
      <c:valAx>
        <c:axId val="233292928"/>
        <c:scaling>
          <c:orientation val="minMax"/>
        </c:scaling>
        <c:delete val="0"/>
        <c:axPos val="l"/>
        <c:majorGridlines/>
        <c:numFmt formatCode="General" sourceLinked="1"/>
        <c:majorTickMark val="out"/>
        <c:minorTickMark val="none"/>
        <c:tickLblPos val="nextTo"/>
        <c:crossAx val="233229696"/>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D75FEF-D240-47E2-A7C9-492F80EE4B38}" type="datetimeFigureOut">
              <a:rPr lang="en-US" smtClean="0"/>
              <a:pPr/>
              <a:t>12/30/2021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250F41-804E-4083-8A13-1AFB623A8AC5}" type="slidenum">
              <a:rPr lang="en-US" smtClean="0"/>
              <a:pPr/>
              <a:t>‹#›</a:t>
            </a:fld>
            <a:endParaRPr lang="en-US"/>
          </a:p>
        </p:txBody>
      </p:sp>
    </p:spTree>
    <p:extLst>
      <p:ext uri="{BB962C8B-B14F-4D97-AF65-F5344CB8AC3E}">
        <p14:creationId xmlns:p14="http://schemas.microsoft.com/office/powerpoint/2010/main" val="1062648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a:p>
        </p:txBody>
      </p:sp>
      <p:sp>
        <p:nvSpPr>
          <p:cNvPr id="4" name="Slide Number Placeholder 3"/>
          <p:cNvSpPr>
            <a:spLocks noGrp="1"/>
          </p:cNvSpPr>
          <p:nvPr>
            <p:ph type="sldNum" sz="quarter" idx="10"/>
          </p:nvPr>
        </p:nvSpPr>
        <p:spPr/>
        <p:txBody>
          <a:bodyPr/>
          <a:lstStyle/>
          <a:p>
            <a:fld id="{5BB97010-97E0-41F0-BA8C-5377B2D3EBAB}" type="slidenum">
              <a:rPr lang="ar-JO" smtClean="0"/>
              <a:pPr/>
              <a:t>7</a:t>
            </a:fld>
            <a:endParaRPr lang="ar-JO"/>
          </a:p>
        </p:txBody>
      </p:sp>
    </p:spTree>
    <p:extLst>
      <p:ext uri="{BB962C8B-B14F-4D97-AF65-F5344CB8AC3E}">
        <p14:creationId xmlns:p14="http://schemas.microsoft.com/office/powerpoint/2010/main" val="3308321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a:p>
        </p:txBody>
      </p:sp>
      <p:sp>
        <p:nvSpPr>
          <p:cNvPr id="4" name="Slide Number Placeholder 3"/>
          <p:cNvSpPr>
            <a:spLocks noGrp="1"/>
          </p:cNvSpPr>
          <p:nvPr>
            <p:ph type="sldNum" sz="quarter" idx="10"/>
          </p:nvPr>
        </p:nvSpPr>
        <p:spPr/>
        <p:txBody>
          <a:bodyPr/>
          <a:lstStyle/>
          <a:p>
            <a:fld id="{5BB97010-97E0-41F0-BA8C-5377B2D3EBAB}" type="slidenum">
              <a:rPr lang="ar-JO" smtClean="0"/>
              <a:pPr/>
              <a:t>8</a:t>
            </a:fld>
            <a:endParaRPr lang="ar-JO"/>
          </a:p>
        </p:txBody>
      </p:sp>
    </p:spTree>
    <p:extLst>
      <p:ext uri="{BB962C8B-B14F-4D97-AF65-F5344CB8AC3E}">
        <p14:creationId xmlns:p14="http://schemas.microsoft.com/office/powerpoint/2010/main" val="3052084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95298F9-7D75-42D8-A2E4-0BE384483B83}" type="datetimeFigureOut">
              <a:rPr lang="en-US" smtClean="0"/>
              <a:pPr/>
              <a:t>12/30/2021</a:t>
            </a:fld>
            <a:endParaRPr lang="en-US"/>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7E0ED3F4-4F37-45E0-B122-4E5DF8B67CB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95298F9-7D75-42D8-A2E4-0BE384483B83}" type="datetimeFigureOut">
              <a:rPr lang="en-US" smtClean="0"/>
              <a:pPr/>
              <a:t>12/30/2021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E0ED3F4-4F37-45E0-B122-4E5DF8B67C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995298F9-7D75-42D8-A2E4-0BE384483B83}" type="datetimeFigureOut">
              <a:rPr lang="en-US" smtClean="0"/>
              <a:pPr/>
              <a:t>12/30/2021</a:t>
            </a:fld>
            <a:endParaRPr lang="en-US"/>
          </a:p>
        </p:txBody>
      </p:sp>
      <p:sp>
        <p:nvSpPr>
          <p:cNvPr id="5" name="عنصر نائب للتذييل 4"/>
          <p:cNvSpPr>
            <a:spLocks noGrp="1"/>
          </p:cNvSpPr>
          <p:nvPr>
            <p:ph type="ftr" sz="quarter" idx="11"/>
          </p:nvPr>
        </p:nvSpPr>
        <p:spPr>
          <a:xfrm>
            <a:off x="457201" y="6248207"/>
            <a:ext cx="5573483" cy="365125"/>
          </a:xfrm>
        </p:spPr>
        <p:txBody>
          <a:bodyPr/>
          <a:lstStyle/>
          <a:p>
            <a:endParaRPr lang="en-US"/>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7E0ED3F4-4F37-45E0-B122-4E5DF8B67CB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995298F9-7D75-42D8-A2E4-0BE384483B83}" type="datetimeFigureOut">
              <a:rPr lang="en-US" smtClean="0"/>
              <a:pPr/>
              <a:t>12/30/2021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7E0ED3F4-4F37-45E0-B122-4E5DF8B67CB9}" type="slidenum">
              <a:rPr lang="en-US" smtClean="0"/>
              <a:pPr/>
              <a:t>‹#›</a:t>
            </a:fld>
            <a:endParaRPr lang="en-US"/>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995298F9-7D75-42D8-A2E4-0BE384483B83}" type="datetimeFigureOut">
              <a:rPr lang="en-US" smtClean="0"/>
              <a:pPr/>
              <a:t>12/30/2021</a:t>
            </a:fld>
            <a:endParaRPr lang="en-US"/>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E0ED3F4-4F37-45E0-B122-4E5DF8B67CB9}" type="slidenum">
              <a:rPr lang="en-US" smtClean="0"/>
              <a:pPr/>
              <a:t>‹#›</a:t>
            </a:fld>
            <a:endParaRPr lang="en-US"/>
          </a:p>
        </p:txBody>
      </p:sp>
      <p:sp>
        <p:nvSpPr>
          <p:cNvPr id="14" name="عنصر نائب للتذييل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995298F9-7D75-42D8-A2E4-0BE384483B83}" type="datetimeFigureOut">
              <a:rPr lang="en-US" smtClean="0"/>
              <a:pPr/>
              <a:t>12/30/2021</a:t>
            </a:fld>
            <a:endParaRPr lang="en-US"/>
          </a:p>
        </p:txBody>
      </p:sp>
      <p:sp>
        <p:nvSpPr>
          <p:cNvPr id="10" name="عنصر نائب لرقم الشريحة 9"/>
          <p:cNvSpPr>
            <a:spLocks noGrp="1"/>
          </p:cNvSpPr>
          <p:nvPr>
            <p:ph type="sldNum" sz="quarter" idx="16"/>
          </p:nvPr>
        </p:nvSpPr>
        <p:spPr/>
        <p:txBody>
          <a:bodyPr rtlCol="0"/>
          <a:lstStyle/>
          <a:p>
            <a:fld id="{7E0ED3F4-4F37-45E0-B122-4E5DF8B67CB9}" type="slidenum">
              <a:rPr lang="en-US" smtClean="0"/>
              <a:pPr/>
              <a:t>‹#›</a:t>
            </a:fld>
            <a:endParaRPr lang="en-US"/>
          </a:p>
        </p:txBody>
      </p:sp>
      <p:sp>
        <p:nvSpPr>
          <p:cNvPr id="12" name="عنصر نائب للتذييل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995298F9-7D75-42D8-A2E4-0BE384483B83}" type="datetimeFigureOut">
              <a:rPr lang="en-US" smtClean="0"/>
              <a:pPr/>
              <a:t>12/30/2021</a:t>
            </a:fld>
            <a:endParaRPr lang="en-US"/>
          </a:p>
        </p:txBody>
      </p:sp>
      <p:sp>
        <p:nvSpPr>
          <p:cNvPr id="12" name="عنصر نائب لرقم الشريحة 11"/>
          <p:cNvSpPr>
            <a:spLocks noGrp="1"/>
          </p:cNvSpPr>
          <p:nvPr>
            <p:ph type="sldNum" sz="quarter" idx="16"/>
          </p:nvPr>
        </p:nvSpPr>
        <p:spPr/>
        <p:txBody>
          <a:bodyPr rtlCol="0"/>
          <a:lstStyle/>
          <a:p>
            <a:fld id="{7E0ED3F4-4F37-45E0-B122-4E5DF8B67CB9}" type="slidenum">
              <a:rPr lang="en-US" smtClean="0"/>
              <a:pPr/>
              <a:t>‹#›</a:t>
            </a:fld>
            <a:endParaRPr lang="en-US"/>
          </a:p>
        </p:txBody>
      </p:sp>
      <p:sp>
        <p:nvSpPr>
          <p:cNvPr id="14" name="عنصر نائب للتذييل 13"/>
          <p:cNvSpPr>
            <a:spLocks noGrp="1"/>
          </p:cNvSpPr>
          <p:nvPr>
            <p:ph type="ftr" sz="quarter" idx="17"/>
          </p:nvPr>
        </p:nvSpPr>
        <p:spPr/>
        <p:txBody>
          <a:bodyPr rtlCol="0"/>
          <a:lstStyle/>
          <a:p>
            <a:endParaRPr lang="en-US"/>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95298F9-7D75-42D8-A2E4-0BE384483B83}" type="datetimeFigureOut">
              <a:rPr lang="en-US" smtClean="0"/>
              <a:pPr/>
              <a:t>12/30/2021</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7E0ED3F4-4F37-45E0-B122-4E5DF8B67C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95298F9-7D75-42D8-A2E4-0BE384483B83}" type="datetimeFigureOut">
              <a:rPr lang="en-US" smtClean="0"/>
              <a:pPr/>
              <a:t>12/30/2021</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7E0ED3F4-4F37-45E0-B122-4E5DF8B67C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95298F9-7D75-42D8-A2E4-0BE384483B83}" type="datetimeFigureOut">
              <a:rPr lang="en-US" smtClean="0"/>
              <a:pPr/>
              <a:t>12/30/2021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7E0ED3F4-4F37-45E0-B122-4E5DF8B67CB9}" type="slidenum">
              <a:rPr lang="en-US" smtClean="0"/>
              <a:pPr/>
              <a:t>‹#›</a:t>
            </a:fld>
            <a:endParaRPr lang="en-US"/>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995298F9-7D75-42D8-A2E4-0BE384483B83}" type="datetimeFigureOut">
              <a:rPr lang="en-US" smtClean="0"/>
              <a:pPr/>
              <a:t>12/30/2021</a:t>
            </a:fld>
            <a:endParaRPr lang="en-US"/>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7E0ED3F4-4F37-45E0-B122-4E5DF8B67CB9}" type="slidenum">
              <a:rPr lang="en-US" smtClean="0"/>
              <a:pPr/>
              <a:t>‹#›</a:t>
            </a:fld>
            <a:endParaRPr lang="en-US"/>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en-US"/>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95298F9-7D75-42D8-A2E4-0BE384483B83}" type="datetimeFigureOut">
              <a:rPr lang="en-US" smtClean="0"/>
              <a:pPr/>
              <a:t>12/30/2021</a:t>
            </a:fld>
            <a:endParaRPr lang="en-US"/>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E0ED3F4-4F37-45E0-B122-4E5DF8B67C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19400" y="228600"/>
            <a:ext cx="6383898" cy="1250911"/>
          </a:xfrm>
        </p:spPr>
        <p:txBody>
          <a:bodyPr>
            <a:noAutofit/>
          </a:bodyPr>
          <a:lstStyle/>
          <a:p>
            <a:pPr algn="l"/>
            <a:r>
              <a:rPr lang="en-US" sz="2000" dirty="0" smtClean="0">
                <a:solidFill>
                  <a:schemeClr val="tx1">
                    <a:lumMod val="95000"/>
                    <a:lumOff val="5000"/>
                  </a:schemeClr>
                </a:solidFill>
                <a:effectLst/>
                <a:latin typeface="Times New Roman" pitchFamily="18" charset="0"/>
                <a:ea typeface="Times New Roman" pitchFamily="18" charset="0"/>
                <a:cs typeface="Times New Roman" pitchFamily="18" charset="0"/>
              </a:rPr>
              <a:t>An-</a:t>
            </a:r>
            <a:r>
              <a:rPr lang="en-US" sz="2000" dirty="0" err="1" smtClean="0">
                <a:solidFill>
                  <a:schemeClr val="tx1">
                    <a:lumMod val="95000"/>
                    <a:lumOff val="5000"/>
                  </a:schemeClr>
                </a:solidFill>
                <a:effectLst/>
                <a:latin typeface="Times New Roman" pitchFamily="18" charset="0"/>
                <a:ea typeface="Times New Roman" pitchFamily="18" charset="0"/>
                <a:cs typeface="Times New Roman" pitchFamily="18" charset="0"/>
              </a:rPr>
              <a:t>Najah</a:t>
            </a:r>
            <a:r>
              <a:rPr lang="en-US" sz="2000" dirty="0" smtClean="0">
                <a:solidFill>
                  <a:schemeClr val="tx1">
                    <a:lumMod val="95000"/>
                    <a:lumOff val="5000"/>
                  </a:schemeClr>
                </a:solidFill>
                <a:effectLst/>
                <a:latin typeface="Times New Roman" pitchFamily="18" charset="0"/>
                <a:ea typeface="Times New Roman" pitchFamily="18" charset="0"/>
                <a:cs typeface="Times New Roman" pitchFamily="18" charset="0"/>
              </a:rPr>
              <a:t> National University</a:t>
            </a:r>
            <a:br>
              <a:rPr lang="en-US" sz="2000" dirty="0" smtClean="0">
                <a:solidFill>
                  <a:schemeClr val="tx1">
                    <a:lumMod val="95000"/>
                    <a:lumOff val="5000"/>
                  </a:schemeClr>
                </a:solidFill>
                <a:effectLst/>
                <a:latin typeface="Times New Roman" pitchFamily="18" charset="0"/>
                <a:ea typeface="Times New Roman" pitchFamily="18" charset="0"/>
                <a:cs typeface="Times New Roman" pitchFamily="18" charset="0"/>
              </a:rPr>
            </a:br>
            <a:r>
              <a:rPr lang="en-US" sz="2000" dirty="0" smtClean="0">
                <a:solidFill>
                  <a:schemeClr val="tx1">
                    <a:lumMod val="95000"/>
                    <a:lumOff val="5000"/>
                  </a:schemeClr>
                </a:solidFill>
                <a:effectLst/>
                <a:latin typeface="Times New Roman" pitchFamily="18" charset="0"/>
                <a:ea typeface="Times New Roman" pitchFamily="18" charset="0"/>
                <a:cs typeface="Times New Roman" pitchFamily="18" charset="0"/>
              </a:rPr>
              <a:t>Faculty of Engineering &amp; Information Technology.</a:t>
            </a:r>
            <a:br>
              <a:rPr lang="en-US" sz="2000" dirty="0" smtClean="0">
                <a:solidFill>
                  <a:schemeClr val="tx1">
                    <a:lumMod val="95000"/>
                    <a:lumOff val="5000"/>
                  </a:schemeClr>
                </a:solidFill>
                <a:effectLst/>
                <a:latin typeface="Times New Roman" pitchFamily="18" charset="0"/>
                <a:ea typeface="Times New Roman" pitchFamily="18" charset="0"/>
                <a:cs typeface="Times New Roman" pitchFamily="18" charset="0"/>
              </a:rPr>
            </a:br>
            <a:r>
              <a:rPr lang="en-US" sz="2000" dirty="0" smtClean="0">
                <a:solidFill>
                  <a:schemeClr val="tx1">
                    <a:lumMod val="95000"/>
                    <a:lumOff val="5000"/>
                  </a:schemeClr>
                </a:solidFill>
                <a:effectLst/>
                <a:latin typeface="Times New Roman" pitchFamily="18" charset="0"/>
                <a:ea typeface="Times New Roman" pitchFamily="18" charset="0"/>
                <a:cs typeface="Times New Roman" pitchFamily="18" charset="0"/>
              </a:rPr>
              <a:t>Industrial Engineering Department</a:t>
            </a:r>
            <a:endParaRPr lang="en-US" sz="2000" dirty="0">
              <a:effectLst/>
              <a:latin typeface="Times New Roman" pitchFamily="18" charset="0"/>
              <a:cs typeface="Times New Roman" pitchFamily="18" charset="0"/>
            </a:endParaRPr>
          </a:p>
        </p:txBody>
      </p:sp>
      <p:sp>
        <p:nvSpPr>
          <p:cNvPr id="3" name="عنوان فرعي 2"/>
          <p:cNvSpPr>
            <a:spLocks noGrp="1"/>
          </p:cNvSpPr>
          <p:nvPr>
            <p:ph type="subTitle" idx="1"/>
          </p:nvPr>
        </p:nvSpPr>
        <p:spPr>
          <a:xfrm>
            <a:off x="1" y="2924944"/>
            <a:ext cx="9144000" cy="2880320"/>
          </a:xfrm>
        </p:spPr>
        <p:txBody>
          <a:bodyPr>
            <a:normAutofit/>
          </a:bodyPr>
          <a:lstStyle/>
          <a:p>
            <a:pPr algn="ctr"/>
            <a:r>
              <a:rPr lang="en-US" sz="2800" b="1" dirty="0" smtClean="0">
                <a:solidFill>
                  <a:schemeClr val="tx1">
                    <a:lumMod val="95000"/>
                    <a:lumOff val="5000"/>
                  </a:schemeClr>
                </a:solidFill>
                <a:latin typeface="Times New Roman" pitchFamily="18" charset="0"/>
                <a:cs typeface="Times New Roman" panose="02020603050405020304" pitchFamily="18" charset="0"/>
              </a:rPr>
              <a:t>Graduation Project </a:t>
            </a:r>
            <a:r>
              <a:rPr lang="en-US" sz="2800" b="1" dirty="0" err="1" smtClean="0">
                <a:solidFill>
                  <a:schemeClr val="tx1">
                    <a:lumMod val="95000"/>
                    <a:lumOff val="5000"/>
                  </a:schemeClr>
                </a:solidFill>
                <a:latin typeface="Times New Roman" pitchFamily="18" charset="0"/>
                <a:cs typeface="Times New Roman" panose="02020603050405020304" pitchFamily="18" charset="0"/>
              </a:rPr>
              <a:t>Ⅰ</a:t>
            </a:r>
            <a:r>
              <a:rPr lang="en-US" sz="2800" b="1" dirty="0" err="1">
                <a:solidFill>
                  <a:schemeClr val="tx1">
                    <a:lumMod val="95000"/>
                    <a:lumOff val="5000"/>
                  </a:schemeClr>
                </a:solidFill>
                <a:latin typeface="Times New Roman" pitchFamily="18" charset="0"/>
                <a:cs typeface="Times New Roman" panose="02020603050405020304" pitchFamily="18" charset="0"/>
              </a:rPr>
              <a:t>I</a:t>
            </a:r>
            <a:endParaRPr lang="en-US" sz="2800" b="1" dirty="0" smtClean="0">
              <a:solidFill>
                <a:schemeClr val="tx1">
                  <a:lumMod val="95000"/>
                  <a:lumOff val="5000"/>
                </a:schemeClr>
              </a:solidFill>
              <a:latin typeface="Times New Roman" pitchFamily="18" charset="0"/>
              <a:cs typeface="Times New Roman" panose="02020603050405020304" pitchFamily="18" charset="0"/>
            </a:endParaRPr>
          </a:p>
          <a:p>
            <a:pPr algn="ctr"/>
            <a:r>
              <a:rPr lang="en-US" sz="2800" b="1" dirty="0">
                <a:solidFill>
                  <a:schemeClr val="tx1">
                    <a:lumMod val="95000"/>
                    <a:lumOff val="5000"/>
                  </a:schemeClr>
                </a:solidFill>
                <a:latin typeface="Times New Roman" pitchFamily="18" charset="0"/>
                <a:cs typeface="Times New Roman" pitchFamily="18" charset="0"/>
              </a:rPr>
              <a:t>The Degree of </a:t>
            </a:r>
            <a:r>
              <a:rPr lang="en-US" sz="2800" b="1" dirty="0" smtClean="0">
                <a:solidFill>
                  <a:schemeClr val="tx1">
                    <a:lumMod val="95000"/>
                    <a:lumOff val="5000"/>
                  </a:schemeClr>
                </a:solidFill>
                <a:latin typeface="Times New Roman" pitchFamily="18" charset="0"/>
                <a:cs typeface="Times New Roman" pitchFamily="18" charset="0"/>
              </a:rPr>
              <a:t>Application of </a:t>
            </a:r>
            <a:r>
              <a:rPr lang="en-US" sz="2800" b="1" dirty="0">
                <a:solidFill>
                  <a:schemeClr val="tx1">
                    <a:lumMod val="95000"/>
                    <a:lumOff val="5000"/>
                  </a:schemeClr>
                </a:solidFill>
                <a:latin typeface="Times New Roman" pitchFamily="18" charset="0"/>
                <a:cs typeface="Times New Roman" pitchFamily="18" charset="0"/>
              </a:rPr>
              <a:t>Total Quality Management (TQM) Standards in the </a:t>
            </a:r>
            <a:r>
              <a:rPr lang="en-US" sz="2800" b="1" dirty="0" smtClean="0">
                <a:solidFill>
                  <a:schemeClr val="tx1">
                    <a:lumMod val="95000"/>
                    <a:lumOff val="5000"/>
                  </a:schemeClr>
                </a:solidFill>
                <a:latin typeface="Times New Roman" pitchFamily="18" charset="0"/>
                <a:cs typeface="Times New Roman" pitchFamily="18" charset="0"/>
              </a:rPr>
              <a:t>Northern Distribution Electricity Company</a:t>
            </a:r>
            <a:endParaRPr lang="en-US" sz="2800" b="1" dirty="0">
              <a:solidFill>
                <a:schemeClr val="tx1">
                  <a:lumMod val="95000"/>
                  <a:lumOff val="5000"/>
                </a:schemeClr>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2D4F487-E72D-46A1-B9E8-7F710F1C8B93}" type="slidenum">
              <a:rPr lang="en-US" smtClean="0"/>
              <a:pPr/>
              <a:t>1</a:t>
            </a:fld>
            <a:endParaRPr lang="en-US"/>
          </a:p>
        </p:txBody>
      </p:sp>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1" y="116633"/>
            <a:ext cx="1800200" cy="1729604"/>
          </a:xfrm>
          <a:prstGeom prst="rect">
            <a:avLst/>
          </a:prstGeom>
        </p:spPr>
      </p:pic>
    </p:spTree>
    <p:extLst>
      <p:ext uri="{BB962C8B-B14F-4D97-AF65-F5344CB8AC3E}">
        <p14:creationId xmlns:p14="http://schemas.microsoft.com/office/powerpoint/2010/main" val="25619438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94174" y="0"/>
            <a:ext cx="7772400" cy="1371599"/>
          </a:xfrm>
        </p:spPr>
        <p:txBody>
          <a:bodyPr>
            <a:normAutofit/>
          </a:bodyPr>
          <a:lstStyle/>
          <a:p>
            <a:r>
              <a:rPr lang="en-US" sz="3600" b="1" dirty="0" smtClean="0"/>
              <a:t>Constraints</a:t>
            </a:r>
            <a:r>
              <a:rPr lang="ar-JO" sz="3600" b="1" dirty="0" smtClean="0"/>
              <a:t> </a:t>
            </a:r>
            <a:r>
              <a:rPr lang="en-US" sz="3600" b="1" dirty="0" smtClean="0"/>
              <a:t>and </a:t>
            </a:r>
            <a:r>
              <a:rPr lang="en-US" sz="3600" b="1" dirty="0"/>
              <a:t>Standards</a:t>
            </a:r>
          </a:p>
        </p:txBody>
      </p:sp>
      <p:pic>
        <p:nvPicPr>
          <p:cNvPr id="4" name="صورة 3" descr="download.jpg"/>
          <p:cNvPicPr>
            <a:picLocks noChangeAspect="1"/>
          </p:cNvPicPr>
          <p:nvPr/>
        </p:nvPicPr>
        <p:blipFill>
          <a:blip r:embed="rId2" cstate="print"/>
          <a:stretch>
            <a:fillRect/>
          </a:stretch>
        </p:blipFill>
        <p:spPr>
          <a:xfrm>
            <a:off x="381000" y="1524000"/>
            <a:ext cx="8382000" cy="3886200"/>
          </a:xfrm>
          <a:prstGeom prst="rect">
            <a:avLst/>
          </a:prstGeom>
        </p:spPr>
      </p:pic>
    </p:spTree>
    <p:extLst>
      <p:ext uri="{BB962C8B-B14F-4D97-AF65-F5344CB8AC3E}">
        <p14:creationId xmlns:p14="http://schemas.microsoft.com/office/powerpoint/2010/main" val="30485574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download (1).jpg"/>
          <p:cNvPicPr>
            <a:picLocks noGrp="1" noChangeAspect="1"/>
          </p:cNvPicPr>
          <p:nvPr>
            <p:ph sz="quarter" idx="1"/>
          </p:nvPr>
        </p:nvPicPr>
        <p:blipFill>
          <a:blip r:embed="rId2" cstate="print"/>
          <a:stretch>
            <a:fillRect/>
          </a:stretch>
        </p:blipFill>
        <p:spPr>
          <a:xfrm>
            <a:off x="457200" y="1676400"/>
            <a:ext cx="8153400" cy="4267200"/>
          </a:xfrm>
        </p:spPr>
      </p:pic>
      <p:sp>
        <p:nvSpPr>
          <p:cNvPr id="2" name="TextBox 1"/>
          <p:cNvSpPr txBox="1"/>
          <p:nvPr/>
        </p:nvSpPr>
        <p:spPr>
          <a:xfrm>
            <a:off x="762000" y="381000"/>
            <a:ext cx="7848600" cy="707886"/>
          </a:xfrm>
          <a:prstGeom prst="rect">
            <a:avLst/>
          </a:prstGeom>
          <a:noFill/>
        </p:spPr>
        <p:txBody>
          <a:bodyPr wrap="square" rtlCol="0">
            <a:spAutoFit/>
          </a:bodyPr>
          <a:lstStyle/>
          <a:p>
            <a:r>
              <a:rPr lang="en-US" sz="4000" b="1" dirty="0">
                <a:solidFill>
                  <a:schemeClr val="tx2"/>
                </a:solidFill>
              </a:rPr>
              <a:t>Constraints</a:t>
            </a:r>
            <a:r>
              <a:rPr lang="ar-JO" sz="4000" b="1" dirty="0">
                <a:solidFill>
                  <a:schemeClr val="tx2"/>
                </a:solidFill>
              </a:rPr>
              <a:t> </a:t>
            </a:r>
            <a:r>
              <a:rPr lang="en-US" sz="4000" b="1" dirty="0">
                <a:solidFill>
                  <a:schemeClr val="tx2"/>
                </a:solidFill>
              </a:rPr>
              <a:t>and Standards</a:t>
            </a:r>
          </a:p>
        </p:txBody>
      </p:sp>
    </p:spTree>
    <p:extLst>
      <p:ext uri="{BB962C8B-B14F-4D97-AF65-F5344CB8AC3E}">
        <p14:creationId xmlns:p14="http://schemas.microsoft.com/office/powerpoint/2010/main" val="28512718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Similarities between </a:t>
            </a:r>
            <a:r>
              <a:rPr lang="en-US" dirty="0" smtClean="0"/>
              <a:t>TQM </a:t>
            </a:r>
            <a:r>
              <a:rPr lang="en-US" dirty="0"/>
              <a:t>and ISO 9001 </a:t>
            </a:r>
          </a:p>
        </p:txBody>
      </p:sp>
      <p:sp>
        <p:nvSpPr>
          <p:cNvPr id="3" name="عنصر نائب للمحتوى 2"/>
          <p:cNvSpPr>
            <a:spLocks noGrp="1"/>
          </p:cNvSpPr>
          <p:nvPr>
            <p:ph sz="quarter" idx="1"/>
          </p:nvPr>
        </p:nvSpPr>
        <p:spPr>
          <a:xfrm>
            <a:off x="457200" y="1752600"/>
            <a:ext cx="8229600" cy="4373563"/>
          </a:xfrm>
        </p:spPr>
        <p:txBody>
          <a:bodyPr/>
          <a:lstStyle/>
          <a:p>
            <a:r>
              <a:rPr lang="en-US" dirty="0" smtClean="0"/>
              <a:t> </a:t>
            </a:r>
            <a:r>
              <a:rPr lang="en-US" dirty="0"/>
              <a:t>TQM and ISO are not contradicting, but complementary and of one </a:t>
            </a:r>
            <a:r>
              <a:rPr lang="en-US" dirty="0" smtClean="0"/>
              <a:t>fabric.</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76200"/>
            <a:ext cx="8229600" cy="1077874"/>
          </a:xfrm>
        </p:spPr>
        <p:txBody>
          <a:bodyPr>
            <a:normAutofit/>
          </a:bodyPr>
          <a:lstStyle/>
          <a:p>
            <a:pPr algn="l"/>
            <a:r>
              <a:rPr lang="en-US" sz="4900" b="1" dirty="0" smtClean="0"/>
              <a:t>	Methodology</a:t>
            </a:r>
            <a:endParaRPr lang="en-US" dirty="0"/>
          </a:p>
        </p:txBody>
      </p:sp>
      <p:sp>
        <p:nvSpPr>
          <p:cNvPr id="3" name="عنصر نائب للمحتوى 2"/>
          <p:cNvSpPr>
            <a:spLocks noGrp="1"/>
          </p:cNvSpPr>
          <p:nvPr>
            <p:ph sz="quarter" idx="1"/>
          </p:nvPr>
        </p:nvSpPr>
        <p:spPr>
          <a:xfrm>
            <a:off x="609600" y="1219200"/>
            <a:ext cx="8229600" cy="4525963"/>
          </a:xfrm>
        </p:spPr>
        <p:txBody>
          <a:bodyPr/>
          <a:lstStyle/>
          <a:p>
            <a:endParaRPr lang="en-US" b="1" dirty="0" smtClean="0"/>
          </a:p>
          <a:p>
            <a:r>
              <a:rPr lang="en-US" b="1" dirty="0" smtClean="0"/>
              <a:t>Establishment of the company.</a:t>
            </a:r>
          </a:p>
          <a:p>
            <a:r>
              <a:rPr lang="en-US" b="1" dirty="0" smtClean="0"/>
              <a:t>Object of the study.</a:t>
            </a:r>
          </a:p>
          <a:p>
            <a:r>
              <a:rPr lang="en-US" b="1" dirty="0" smtClean="0"/>
              <a:t>Procedures &amp; Results.</a:t>
            </a:r>
            <a:br>
              <a:rPr lang="en-US" b="1" dirty="0" smtClean="0"/>
            </a:br>
            <a:r>
              <a:rPr lang="en-US" b="1" i="1" dirty="0" smtClean="0"/>
              <a:t/>
            </a:r>
            <a:br>
              <a:rPr lang="en-US" b="1" i="1" dirty="0" smtClean="0"/>
            </a:br>
            <a:endParaRPr lang="en-US" dirty="0"/>
          </a:p>
        </p:txBody>
      </p:sp>
    </p:spTree>
    <p:extLst>
      <p:ext uri="{BB962C8B-B14F-4D97-AF65-F5344CB8AC3E}">
        <p14:creationId xmlns:p14="http://schemas.microsoft.com/office/powerpoint/2010/main" val="9929724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b="1" dirty="0" smtClean="0"/>
              <a:t> Establishment of the company</a:t>
            </a:r>
            <a:endParaRPr lang="en-US" dirty="0"/>
          </a:p>
        </p:txBody>
      </p:sp>
      <p:pic>
        <p:nvPicPr>
          <p:cNvPr id="5" name="عنصر نائب للمحتوى 4" descr="E:\عبد المجيد\Nablusand Jenin.png"/>
          <p:cNvPicPr>
            <a:picLocks noGrp="1"/>
          </p:cNvPicPr>
          <p:nvPr>
            <p:ph sz="quarter" idx="1"/>
          </p:nvPr>
        </p:nvPicPr>
        <p:blipFill>
          <a:blip r:embed="rId2" cstate="print">
            <a:extLst>
              <a:ext uri="{28A0092B-C50C-407E-A947-70E740481C1C}">
                <a14:useLocalDpi xmlns:a14="http://schemas.microsoft.com/office/drawing/2010/main" val="0"/>
              </a:ext>
            </a:extLst>
          </a:blip>
          <a:stretch>
            <a:fillRect/>
          </a:stretch>
        </p:blipFill>
        <p:spPr bwMode="auto">
          <a:xfrm>
            <a:off x="609600" y="1727591"/>
            <a:ext cx="3886200" cy="4294994"/>
          </a:xfrm>
          <a:prstGeom prst="rect">
            <a:avLst/>
          </a:prstGeom>
          <a:noFill/>
          <a:ln>
            <a:noFill/>
          </a:ln>
        </p:spPr>
      </p:pic>
      <p:pic>
        <p:nvPicPr>
          <p:cNvPr id="6" name="عنصر نائب للمحتوى 5" descr="E:\عبد المجيد\NablusoJenin.png"/>
          <p:cNvPicPr>
            <a:picLocks noGrp="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600200"/>
            <a:ext cx="4011377" cy="4525963"/>
          </a:xfrm>
          <a:prstGeom prst="rect">
            <a:avLst/>
          </a:prstGeom>
          <a:noFill/>
          <a:ln>
            <a:noFill/>
          </a:ln>
        </p:spPr>
      </p:pic>
    </p:spTree>
    <p:extLst>
      <p:ext uri="{BB962C8B-B14F-4D97-AF65-F5344CB8AC3E}">
        <p14:creationId xmlns:p14="http://schemas.microsoft.com/office/powerpoint/2010/main" val="3129966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lstStyle/>
          <a:p>
            <a:pPr algn="l"/>
            <a:r>
              <a:rPr lang="en-US" b="1" dirty="0" smtClean="0"/>
              <a:t>	Object </a:t>
            </a:r>
            <a:r>
              <a:rPr lang="en-US" b="1" dirty="0"/>
              <a:t>of the </a:t>
            </a:r>
            <a:r>
              <a:rPr lang="en-US" b="1" dirty="0" smtClean="0"/>
              <a:t>study</a:t>
            </a:r>
            <a:endParaRPr lang="en-US" b="1" dirty="0"/>
          </a:p>
        </p:txBody>
      </p:sp>
      <p:sp>
        <p:nvSpPr>
          <p:cNvPr id="3" name="عنصر نائب للمحتوى 2"/>
          <p:cNvSpPr>
            <a:spLocks noGrp="1"/>
          </p:cNvSpPr>
          <p:nvPr>
            <p:ph sz="quarter" idx="1"/>
          </p:nvPr>
        </p:nvSpPr>
        <p:spPr>
          <a:xfrm>
            <a:off x="0" y="1524000"/>
            <a:ext cx="8229600" cy="4144947"/>
          </a:xfrm>
        </p:spPr>
        <p:txBody>
          <a:bodyPr>
            <a:normAutofit/>
          </a:bodyPr>
          <a:lstStyle/>
          <a:p>
            <a:r>
              <a:rPr lang="en-US" sz="2000" dirty="0">
                <a:latin typeface="Times New Roman" pitchFamily="18" charset="0"/>
                <a:cs typeface="Times New Roman" pitchFamily="18" charset="0"/>
              </a:rPr>
              <a:t>This dashboard contains the objectives set by top management for KPIs. </a:t>
            </a: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r>
              <a:rPr lang="en-US" sz="2000" dirty="0">
                <a:latin typeface="Times New Roman" pitchFamily="18" charset="0"/>
                <a:cs typeface="Times New Roman" pitchFamily="18" charset="0"/>
              </a:rPr>
              <a:t>data collection was between months January and June 2020 and data from the same period from the next year 2021 was used to allow comparison and analysis of the results obtained</a:t>
            </a:r>
            <a:r>
              <a:rPr lang="en-US" sz="2000" dirty="0" smtClean="0">
                <a:latin typeface="Times New Roman" pitchFamily="18" charset="0"/>
                <a:cs typeface="Times New Roman" pitchFamily="18" charset="0"/>
              </a:rPr>
              <a:t>.</a:t>
            </a:r>
          </a:p>
          <a:p>
            <a:r>
              <a:rPr lang="en-US" sz="2000" dirty="0">
                <a:latin typeface="Times New Roman" pitchFamily="18" charset="0"/>
                <a:cs typeface="Times New Roman" pitchFamily="18" charset="0"/>
              </a:rPr>
              <a:t>“Order After Deadline (OAD)” are services provided to customers outside the time specified by the Company</a:t>
            </a:r>
            <a:r>
              <a:rPr lang="en-US" sz="2000" dirty="0" smtClean="0">
                <a:latin typeface="Times New Roman" pitchFamily="18" charset="0"/>
                <a:cs typeface="Times New Roman" pitchFamily="18" charset="0"/>
              </a:rPr>
              <a:t>.</a:t>
            </a:r>
          </a:p>
          <a:p>
            <a:endParaRPr lang="en-US" sz="2000" dirty="0" smtClean="0">
              <a:latin typeface="Times New Roman" pitchFamily="18" charset="0"/>
              <a:cs typeface="Times New Roman" pitchFamily="18" charset="0"/>
            </a:endParaRPr>
          </a:p>
          <a:p>
            <a:pPr>
              <a:buNone/>
            </a:pPr>
            <a:endParaRPr lang="en-US" sz="2000" dirty="0">
              <a:latin typeface="Times New Roman" pitchFamily="18" charset="0"/>
              <a:cs typeface="Times New Roman" pitchFamily="18" charset="0"/>
            </a:endParaRPr>
          </a:p>
        </p:txBody>
      </p:sp>
      <p:pic>
        <p:nvPicPr>
          <p:cNvPr id="1028" name="Picture 4" descr="C:\Users\acer\Desktop\Screenshot 2021-12-28 212854.png"/>
          <p:cNvPicPr>
            <a:picLocks noChangeAspect="1" noChangeArrowheads="1"/>
          </p:cNvPicPr>
          <p:nvPr/>
        </p:nvPicPr>
        <p:blipFill>
          <a:blip r:embed="rId2" cstate="print"/>
          <a:srcRect/>
          <a:stretch>
            <a:fillRect/>
          </a:stretch>
        </p:blipFill>
        <p:spPr bwMode="auto">
          <a:xfrm>
            <a:off x="357158" y="4000504"/>
            <a:ext cx="8143932" cy="2643206"/>
          </a:xfrm>
          <a:prstGeom prst="rect">
            <a:avLst/>
          </a:prstGeom>
          <a:noFill/>
        </p:spPr>
      </p:pic>
    </p:spTree>
    <p:extLst>
      <p:ext uri="{BB962C8B-B14F-4D97-AF65-F5344CB8AC3E}">
        <p14:creationId xmlns:p14="http://schemas.microsoft.com/office/powerpoint/2010/main" val="12756719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57166"/>
            <a:ext cx="8686800" cy="989010"/>
          </a:xfrm>
        </p:spPr>
        <p:txBody>
          <a:bodyPr>
            <a:normAutofit/>
          </a:bodyPr>
          <a:lstStyle/>
          <a:p>
            <a:pPr algn="l"/>
            <a:r>
              <a:rPr lang="en-US" sz="4900" b="1" dirty="0" smtClean="0"/>
              <a:t>Procedures &amp; Results</a:t>
            </a:r>
            <a:endParaRPr lang="en-US" dirty="0"/>
          </a:p>
        </p:txBody>
      </p:sp>
      <p:pic>
        <p:nvPicPr>
          <p:cNvPr id="4" name="عنصر نائب للمحتوى 3" descr="C:\Users\acer\Desktop\c4154d3b-fa33-42ed-807f-e23380fccd4b.jpg"/>
          <p:cNvPicPr>
            <a:picLocks noGrp="1"/>
          </p:cNvPicPr>
          <p:nvPr>
            <p:ph sz="quarter" idx="1"/>
          </p:nvPr>
        </p:nvPicPr>
        <p:blipFill>
          <a:blip r:embed="rId2" cstate="print"/>
          <a:stretch>
            <a:fillRect/>
          </a:stretch>
        </p:blipFill>
        <p:spPr bwMode="auto">
          <a:xfrm>
            <a:off x="1834875" y="1600200"/>
            <a:ext cx="5709199" cy="4495800"/>
          </a:xfrm>
          <a:prstGeom prst="rect">
            <a:avLst/>
          </a:prstGeom>
          <a:noFill/>
          <a:ln w="9525">
            <a:noFill/>
            <a:miter lim="800000"/>
            <a:headEnd/>
            <a:tailEnd/>
          </a:ln>
        </p:spPr>
      </p:pic>
      <p:sp>
        <p:nvSpPr>
          <p:cNvPr id="3" name="TextBox 2"/>
          <p:cNvSpPr txBox="1"/>
          <p:nvPr/>
        </p:nvSpPr>
        <p:spPr>
          <a:xfrm>
            <a:off x="457200" y="2057400"/>
            <a:ext cx="2667000" cy="369332"/>
          </a:xfrm>
          <a:prstGeom prst="rect">
            <a:avLst/>
          </a:prstGeom>
          <a:noFill/>
        </p:spPr>
        <p:txBody>
          <a:bodyPr wrap="square" rtlCol="0">
            <a:spAutoFit/>
          </a:bodyPr>
          <a:lstStyle/>
          <a:p>
            <a:r>
              <a:rPr lang="en-US" b="1" dirty="0"/>
              <a:t>1- PDCA cycle</a:t>
            </a:r>
            <a:endParaRPr lang="en-US" dirty="0"/>
          </a:p>
        </p:txBody>
      </p:sp>
    </p:spTree>
    <p:extLst>
      <p:ext uri="{BB962C8B-B14F-4D97-AF65-F5344CB8AC3E}">
        <p14:creationId xmlns:p14="http://schemas.microsoft.com/office/powerpoint/2010/main" val="29084416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642918"/>
            <a:ext cx="8229600" cy="571480"/>
          </a:xfrm>
        </p:spPr>
        <p:txBody>
          <a:bodyPr>
            <a:normAutofit fontScale="90000"/>
          </a:bodyPr>
          <a:lstStyle/>
          <a:p>
            <a:pPr algn="l"/>
            <a:r>
              <a:rPr lang="en-US" b="1" dirty="0" smtClean="0"/>
              <a:t>	Anomalies basis</a:t>
            </a:r>
            <a:endParaRPr lang="en-US" b="1" dirty="0"/>
          </a:p>
        </p:txBody>
      </p:sp>
      <p:sp>
        <p:nvSpPr>
          <p:cNvPr id="3" name="عنصر نائب للمحتوى 2"/>
          <p:cNvSpPr>
            <a:spLocks noGrp="1"/>
          </p:cNvSpPr>
          <p:nvPr>
            <p:ph sz="quarter" idx="1"/>
          </p:nvPr>
        </p:nvSpPr>
        <p:spPr>
          <a:xfrm>
            <a:off x="0" y="1600200"/>
            <a:ext cx="8229600" cy="4283061"/>
          </a:xfrm>
        </p:spPr>
        <p:txBody>
          <a:bodyPr/>
          <a:lstStyle/>
          <a:p>
            <a:r>
              <a:rPr lang="en-US" sz="2000" dirty="0" smtClean="0">
                <a:latin typeface="Times New Roman" pitchFamily="18" charset="0"/>
                <a:cs typeface="Times New Roman" pitchFamily="18" charset="0"/>
              </a:rPr>
              <a:t>collect all the anomalies arising(OAD) from the executed transactions, This database Described as the 'basis of anomalies'</a:t>
            </a:r>
            <a:r>
              <a:rPr lang="en-US" sz="2000" dirty="0" smtClean="0"/>
              <a:t> </a:t>
            </a:r>
          </a:p>
          <a:p>
            <a:r>
              <a:rPr lang="en-US" sz="2000" dirty="0" smtClean="0">
                <a:latin typeface="Times New Roman" pitchFamily="18" charset="0"/>
                <a:cs typeface="Times New Roman" pitchFamily="18" charset="0"/>
              </a:rPr>
              <a:t>It should be done within 3 hours</a:t>
            </a:r>
          </a:p>
          <a:p>
            <a:endParaRPr lang="en-US" dirty="0"/>
          </a:p>
        </p:txBody>
      </p:sp>
      <p:graphicFrame>
        <p:nvGraphicFramePr>
          <p:cNvPr id="6" name="جدول 5"/>
          <p:cNvGraphicFramePr>
            <a:graphicFrameLocks noGrp="1"/>
          </p:cNvGraphicFramePr>
          <p:nvPr/>
        </p:nvGraphicFramePr>
        <p:xfrm>
          <a:off x="571471" y="3000371"/>
          <a:ext cx="8072494" cy="3571900"/>
        </p:xfrm>
        <a:graphic>
          <a:graphicData uri="http://schemas.openxmlformats.org/drawingml/2006/table">
            <a:tbl>
              <a:tblPr/>
              <a:tblGrid>
                <a:gridCol w="1580642"/>
                <a:gridCol w="1609196"/>
                <a:gridCol w="1643869"/>
                <a:gridCol w="1568405"/>
                <a:gridCol w="1670382"/>
              </a:tblGrid>
              <a:tr h="381542">
                <a:tc gridSpan="5">
                  <a:txBody>
                    <a:bodyPr/>
                    <a:lstStyle/>
                    <a:p>
                      <a:pPr algn="just">
                        <a:lnSpc>
                          <a:spcPct val="107000"/>
                        </a:lnSpc>
                        <a:spcAft>
                          <a:spcPts val="0"/>
                        </a:spcAft>
                      </a:pPr>
                      <a:r>
                        <a:rPr lang="en-US" sz="1100" dirty="0">
                          <a:latin typeface="Calibri"/>
                          <a:ea typeface="Calibri"/>
                          <a:cs typeface="Arial"/>
                        </a:rPr>
                        <a:t>Anomalies basis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92852">
                <a:tc>
                  <a:txBody>
                    <a:bodyPr/>
                    <a:lstStyle/>
                    <a:p>
                      <a:pPr algn="just">
                        <a:lnSpc>
                          <a:spcPct val="107000"/>
                        </a:lnSpc>
                        <a:spcAft>
                          <a:spcPts val="0"/>
                        </a:spcAft>
                      </a:pPr>
                      <a:r>
                        <a:rPr lang="en-US" sz="1100">
                          <a:latin typeface="Calibri"/>
                          <a:ea typeface="Calibri"/>
                          <a:cs typeface="Arial"/>
                        </a:rPr>
                        <a:t>Month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Affected indicator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Occurrence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Cause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Consequence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251">
                <a:tc>
                  <a:txBody>
                    <a:bodyPr/>
                    <a:lstStyle/>
                    <a:p>
                      <a:pPr algn="just">
                        <a:lnSpc>
                          <a:spcPct val="107000"/>
                        </a:lnSpc>
                        <a:spcAft>
                          <a:spcPts val="0"/>
                        </a:spcAft>
                      </a:pPr>
                      <a:r>
                        <a:rPr lang="en-US" sz="1200">
                          <a:latin typeface="Times New Roman"/>
                          <a:ea typeface="Calibri"/>
                          <a:cs typeface="Arial"/>
                        </a:rPr>
                        <a:t>Jan</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algn="just">
                        <a:lnSpc>
                          <a:spcPct val="107000"/>
                        </a:lnSpc>
                        <a:spcAft>
                          <a:spcPts val="0"/>
                        </a:spcAft>
                      </a:pPr>
                      <a:endParaRPr lang="en-US" sz="1100">
                        <a:latin typeface="Calibri"/>
                        <a:ea typeface="Calibri"/>
                        <a:cs typeface="Arial"/>
                      </a:endParaRPr>
                    </a:p>
                    <a:p>
                      <a:pPr algn="just">
                        <a:lnSpc>
                          <a:spcPct val="107000"/>
                        </a:lnSpc>
                        <a:spcAft>
                          <a:spcPts val="0"/>
                        </a:spcAft>
                      </a:pPr>
                      <a:r>
                        <a:rPr lang="en-US" sz="1100">
                          <a:latin typeface="Calibri"/>
                          <a:ea typeface="Calibri"/>
                          <a:cs typeface="Arial"/>
                        </a:rPr>
                        <a:t>OAD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solidFill>
                            <a:srgbClr val="000000"/>
                          </a:solidFill>
                          <a:latin typeface="Calibri"/>
                          <a:ea typeface="Calibri"/>
                          <a:cs typeface="Calibri"/>
                        </a:rPr>
                        <a:t>lighting</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follow 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251">
                <a:tc>
                  <a:txBody>
                    <a:bodyPr/>
                    <a:lstStyle/>
                    <a:p>
                      <a:pPr algn="just">
                        <a:lnSpc>
                          <a:spcPct val="107000"/>
                        </a:lnSpc>
                        <a:spcAft>
                          <a:spcPts val="0"/>
                        </a:spcAft>
                      </a:pPr>
                      <a:r>
                        <a:rPr lang="en-US" sz="1200">
                          <a:latin typeface="Times New Roman"/>
                          <a:ea typeface="Calibri"/>
                          <a:cs typeface="Arial"/>
                        </a:rPr>
                        <a:t>Feb</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just">
                        <a:lnSpc>
                          <a:spcPct val="107000"/>
                        </a:lnSpc>
                        <a:spcAft>
                          <a:spcPts val="0"/>
                        </a:spcAft>
                      </a:pPr>
                      <a:r>
                        <a:rPr lang="en-US" sz="1100" dirty="0">
                          <a:solidFill>
                            <a:srgbClr val="000000"/>
                          </a:solidFill>
                          <a:latin typeface="Calibri"/>
                          <a:ea typeface="Calibri"/>
                          <a:cs typeface="Calibri"/>
                        </a:rPr>
                        <a:t>blackouts</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follow 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251">
                <a:tc>
                  <a:txBody>
                    <a:bodyPr/>
                    <a:lstStyle/>
                    <a:p>
                      <a:pPr algn="just">
                        <a:lnSpc>
                          <a:spcPct val="107000"/>
                        </a:lnSpc>
                        <a:spcAft>
                          <a:spcPts val="0"/>
                        </a:spcAft>
                      </a:pPr>
                      <a:r>
                        <a:rPr lang="en-US" sz="1200">
                          <a:latin typeface="Times New Roman"/>
                          <a:ea typeface="Calibri"/>
                          <a:cs typeface="Arial"/>
                        </a:rPr>
                        <a:t>Mar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just">
                        <a:lnSpc>
                          <a:spcPct val="107000"/>
                        </a:lnSpc>
                        <a:spcAft>
                          <a:spcPts val="0"/>
                        </a:spcAft>
                      </a:pPr>
                      <a:r>
                        <a:rPr lang="en-US" sz="1100" dirty="0">
                          <a:solidFill>
                            <a:srgbClr val="000000"/>
                          </a:solidFill>
                          <a:latin typeface="Calibri"/>
                          <a:ea typeface="Calibri"/>
                          <a:cs typeface="Calibri"/>
                        </a:rPr>
                        <a:t>counters</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follow 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251">
                <a:tc>
                  <a:txBody>
                    <a:bodyPr/>
                    <a:lstStyle/>
                    <a:p>
                      <a:pPr algn="just">
                        <a:lnSpc>
                          <a:spcPct val="107000"/>
                        </a:lnSpc>
                        <a:spcAft>
                          <a:spcPts val="0"/>
                        </a:spcAft>
                      </a:pPr>
                      <a:r>
                        <a:rPr lang="en-US" sz="1200">
                          <a:latin typeface="Times New Roman"/>
                          <a:ea typeface="Calibri"/>
                          <a:cs typeface="Arial"/>
                        </a:rPr>
                        <a:t>Apr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just">
                        <a:lnSpc>
                          <a:spcPct val="107000"/>
                        </a:lnSpc>
                        <a:spcAft>
                          <a:spcPts val="0"/>
                        </a:spcAft>
                      </a:pPr>
                      <a:r>
                        <a:rPr lang="en-US" sz="1100" dirty="0">
                          <a:solidFill>
                            <a:srgbClr val="000000"/>
                          </a:solidFill>
                          <a:latin typeface="Calibri"/>
                          <a:ea typeface="Calibri"/>
                          <a:cs typeface="Calibri"/>
                        </a:rPr>
                        <a:t>Weak electric current</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follow 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251">
                <a:tc>
                  <a:txBody>
                    <a:bodyPr/>
                    <a:lstStyle/>
                    <a:p>
                      <a:pPr algn="just">
                        <a:lnSpc>
                          <a:spcPct val="107000"/>
                        </a:lnSpc>
                        <a:spcAft>
                          <a:spcPts val="0"/>
                        </a:spcAft>
                      </a:pPr>
                      <a:r>
                        <a:rPr lang="en-US" sz="1200">
                          <a:latin typeface="Times New Roman"/>
                          <a:ea typeface="Calibri"/>
                          <a:cs typeface="Arial"/>
                        </a:rPr>
                        <a:t>May</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just">
                        <a:lnSpc>
                          <a:spcPct val="107000"/>
                        </a:lnSpc>
                        <a:spcAft>
                          <a:spcPts val="0"/>
                        </a:spcAft>
                      </a:pPr>
                      <a:r>
                        <a:rPr lang="en-US" sz="1100">
                          <a:solidFill>
                            <a:srgbClr val="000000"/>
                          </a:solidFill>
                          <a:latin typeface="Calibri"/>
                          <a:ea typeface="Calibri"/>
                          <a:cs typeface="Calibri"/>
                        </a:rPr>
                        <a:t>Networks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follow 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251">
                <a:tc>
                  <a:txBody>
                    <a:bodyPr/>
                    <a:lstStyle/>
                    <a:p>
                      <a:pPr algn="just">
                        <a:lnSpc>
                          <a:spcPct val="107000"/>
                        </a:lnSpc>
                        <a:spcAft>
                          <a:spcPts val="0"/>
                        </a:spcAft>
                      </a:pPr>
                      <a:r>
                        <a:rPr lang="en-US" sz="1200">
                          <a:latin typeface="Times New Roman"/>
                          <a:ea typeface="Calibri"/>
                          <a:cs typeface="Arial"/>
                        </a:rPr>
                        <a:t>Jun</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just">
                        <a:lnSpc>
                          <a:spcPct val="107000"/>
                        </a:lnSpc>
                        <a:spcAft>
                          <a:spcPts val="0"/>
                        </a:spcAft>
                      </a:pPr>
                      <a:r>
                        <a:rPr lang="en-US" sz="1100">
                          <a:solidFill>
                            <a:srgbClr val="000000"/>
                          </a:solidFill>
                          <a:latin typeface="Calibri"/>
                          <a:ea typeface="Calibri"/>
                          <a:cs typeface="Calibri"/>
                        </a:rPr>
                        <a:t>others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dirty="0">
                          <a:latin typeface="Calibri"/>
                          <a:ea typeface="Calibri"/>
                          <a:cs typeface="Arial"/>
                        </a:rPr>
                        <a:t>follow 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551705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b="1" dirty="0" smtClean="0"/>
              <a:t>Control Chart Analysis	</a:t>
            </a:r>
            <a:endParaRPr lang="en-US" b="1" i="1" dirty="0"/>
          </a:p>
        </p:txBody>
      </p:sp>
      <p:sp>
        <p:nvSpPr>
          <p:cNvPr id="3" name="عنصر نائب للمحتوى 2"/>
          <p:cNvSpPr>
            <a:spLocks noGrp="1"/>
          </p:cNvSpPr>
          <p:nvPr>
            <p:ph sz="quarter" idx="1"/>
          </p:nvPr>
        </p:nvSpPr>
        <p:spPr>
          <a:xfrm>
            <a:off x="0" y="1447800"/>
            <a:ext cx="8229600" cy="4364023"/>
          </a:xfrm>
        </p:spPr>
        <p:txBody>
          <a:bodyPr>
            <a:normAutofit/>
          </a:bodyPr>
          <a:lstStyle/>
          <a:p>
            <a:r>
              <a:rPr lang="en-US" sz="2000" dirty="0" smtClean="0">
                <a:latin typeface="Times New Roman" pitchFamily="18" charset="0"/>
                <a:cs typeface="Times New Roman" pitchFamily="18" charset="0"/>
              </a:rPr>
              <a:t>Then, the problems were analyzed using a control chart for main problems and root causes respectively.</a:t>
            </a:r>
          </a:p>
          <a:p>
            <a:pPr>
              <a:buNone/>
            </a:pPr>
            <a:endParaRPr lang="en-US" sz="2000" dirty="0" smtClean="0">
              <a:latin typeface="Times New Roman" pitchFamily="18" charset="0"/>
              <a:cs typeface="Times New Roman" pitchFamily="18" charset="0"/>
            </a:endParaRPr>
          </a:p>
        </p:txBody>
      </p:sp>
      <p:pic>
        <p:nvPicPr>
          <p:cNvPr id="4" name="صورة 3" descr="C:\Users\acer\Desktop\Screenshot 2021-12-25 215050.png"/>
          <p:cNvPicPr/>
          <p:nvPr/>
        </p:nvPicPr>
        <p:blipFill>
          <a:blip r:embed="rId2" cstate="print"/>
          <a:srcRect/>
          <a:stretch>
            <a:fillRect/>
          </a:stretch>
        </p:blipFill>
        <p:spPr bwMode="auto">
          <a:xfrm>
            <a:off x="0" y="2133600"/>
            <a:ext cx="9144000" cy="4724400"/>
          </a:xfrm>
          <a:prstGeom prst="rect">
            <a:avLst/>
          </a:prstGeom>
          <a:noFill/>
          <a:ln w="9525">
            <a:noFill/>
            <a:miter lim="800000"/>
            <a:headEnd/>
            <a:tailEnd/>
          </a:ln>
        </p:spPr>
      </p:pic>
    </p:spTree>
    <p:extLst>
      <p:ext uri="{BB962C8B-B14F-4D97-AF65-F5344CB8AC3E}">
        <p14:creationId xmlns:p14="http://schemas.microsoft.com/office/powerpoint/2010/main" val="31619783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57166"/>
            <a:ext cx="8229600" cy="714356"/>
          </a:xfrm>
        </p:spPr>
        <p:txBody>
          <a:bodyPr>
            <a:normAutofit fontScale="90000"/>
          </a:bodyPr>
          <a:lstStyle/>
          <a:p>
            <a:pPr algn="l"/>
            <a:r>
              <a:rPr lang="en-US" b="1" dirty="0"/>
              <a:t>	</a:t>
            </a:r>
            <a:r>
              <a:rPr lang="en-US" b="1" dirty="0" smtClean="0"/>
              <a:t>Ishikawa</a:t>
            </a:r>
            <a:r>
              <a:rPr lang="ar-EG" b="1" dirty="0" smtClean="0"/>
              <a:t> </a:t>
            </a:r>
            <a:r>
              <a:rPr lang="en-US" b="1" dirty="0" smtClean="0"/>
              <a:t>Diagram </a:t>
            </a:r>
            <a:endParaRPr lang="en-US" dirty="0"/>
          </a:p>
        </p:txBody>
      </p:sp>
      <p:sp>
        <p:nvSpPr>
          <p:cNvPr id="3" name="عنصر نائب للمحتوى 2"/>
          <p:cNvSpPr>
            <a:spLocks noGrp="1"/>
          </p:cNvSpPr>
          <p:nvPr>
            <p:ph sz="quarter" idx="1"/>
          </p:nvPr>
        </p:nvSpPr>
        <p:spPr>
          <a:xfrm>
            <a:off x="0" y="1447800"/>
            <a:ext cx="8229600" cy="4078271"/>
          </a:xfrm>
        </p:spPr>
        <p:txBody>
          <a:bodyPr>
            <a:normAutofit/>
          </a:bodyPr>
          <a:lstStyle/>
          <a:p>
            <a:r>
              <a:rPr lang="en-US" sz="2000" dirty="0" smtClean="0">
                <a:latin typeface="Times New Roman" pitchFamily="18" charset="0"/>
                <a:cs typeface="Times New Roman" pitchFamily="18" charset="0"/>
              </a:rPr>
              <a:t>Ishikawa diagram allows you to show all problems and reasons recorded by employees.</a:t>
            </a:r>
          </a:p>
          <a:p>
            <a:pPr>
              <a:buNone/>
            </a:pPr>
            <a:endParaRPr lang="en-US" sz="2000" dirty="0">
              <a:latin typeface="Times New Roman" pitchFamily="18" charset="0"/>
              <a:cs typeface="Times New Roman" pitchFamily="18" charset="0"/>
            </a:endParaRPr>
          </a:p>
        </p:txBody>
      </p:sp>
      <p:pic>
        <p:nvPicPr>
          <p:cNvPr id="4" name="صورة 3" descr="C:\Users\acer\Desktop\Screenshot 2021-12-25 160901.png"/>
          <p:cNvPicPr/>
          <p:nvPr/>
        </p:nvPicPr>
        <p:blipFill>
          <a:blip r:embed="rId2" cstate="print"/>
          <a:srcRect/>
          <a:stretch>
            <a:fillRect/>
          </a:stretch>
        </p:blipFill>
        <p:spPr bwMode="auto">
          <a:xfrm>
            <a:off x="0" y="2133600"/>
            <a:ext cx="9144000" cy="4724400"/>
          </a:xfrm>
          <a:prstGeom prst="rect">
            <a:avLst/>
          </a:prstGeom>
          <a:noFill/>
          <a:ln w="9525">
            <a:noFill/>
            <a:miter lim="800000"/>
            <a:headEnd/>
            <a:tailEnd/>
          </a:ln>
        </p:spPr>
      </p:pic>
    </p:spTree>
    <p:extLst>
      <p:ext uri="{BB962C8B-B14F-4D97-AF65-F5344CB8AC3E}">
        <p14:creationId xmlns:p14="http://schemas.microsoft.com/office/powerpoint/2010/main" val="621088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905000"/>
            <a:ext cx="8229600" cy="634082"/>
          </a:xfrm>
        </p:spPr>
        <p:txBody>
          <a:bodyPr>
            <a:noAutofit/>
          </a:bodyPr>
          <a:lstStyle/>
          <a:p>
            <a:pPr algn="l"/>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    Prepared by:</a:t>
            </a:r>
            <a:endParaRPr lang="en-US" sz="40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normAutofit fontScale="85000" lnSpcReduction="20000"/>
          </a:bodyPr>
          <a:lstStyle/>
          <a:p>
            <a:fld id="{B2D4F487-E72D-46A1-B9E8-7F710F1C8B93}" type="slidenum">
              <a:rPr lang="en-US" smtClean="0"/>
              <a:pPr/>
              <a:t>2</a:t>
            </a:fld>
            <a:endParaRPr lang="en-US"/>
          </a:p>
        </p:txBody>
      </p:sp>
      <p:sp>
        <p:nvSpPr>
          <p:cNvPr id="3" name="عنصر نائب للمحتوى 2"/>
          <p:cNvSpPr>
            <a:spLocks noGrp="1"/>
          </p:cNvSpPr>
          <p:nvPr>
            <p:ph sz="quarter" idx="1"/>
          </p:nvPr>
        </p:nvSpPr>
        <p:spPr>
          <a:xfrm>
            <a:off x="457200" y="908720"/>
            <a:ext cx="8229600" cy="5217443"/>
          </a:xfrm>
        </p:spPr>
        <p:txBody>
          <a:bodyPr/>
          <a:lstStyle/>
          <a:p>
            <a:pPr lvl="2"/>
            <a:endParaRPr lang="en-US" sz="1800" dirty="0" smtClean="0">
              <a:latin typeface="Times New Roman" pitchFamily="18" charset="0"/>
              <a:cs typeface="Times New Roman" pitchFamily="18" charset="0"/>
            </a:endParaRPr>
          </a:p>
          <a:p>
            <a:pPr lvl="2"/>
            <a:endParaRPr lang="en-US" sz="1800" dirty="0">
              <a:latin typeface="Times New Roman" pitchFamily="18" charset="0"/>
              <a:cs typeface="Times New Roman" pitchFamily="18" charset="0"/>
            </a:endParaRPr>
          </a:p>
          <a:p>
            <a:pPr lvl="2"/>
            <a:endParaRPr lang="en-US" sz="1800" dirty="0" smtClean="0">
              <a:latin typeface="Times New Roman" pitchFamily="18" charset="0"/>
              <a:cs typeface="Times New Roman" pitchFamily="18" charset="0"/>
            </a:endParaRPr>
          </a:p>
          <a:p>
            <a:pPr lvl="2"/>
            <a:endParaRPr lang="en-US" sz="1800" dirty="0">
              <a:latin typeface="Times New Roman" pitchFamily="18" charset="0"/>
              <a:cs typeface="Times New Roman" pitchFamily="18" charset="0"/>
            </a:endParaRPr>
          </a:p>
          <a:p>
            <a:pPr lvl="2"/>
            <a:endParaRPr lang="en-US" sz="1800" dirty="0" smtClean="0">
              <a:latin typeface="Times New Roman" pitchFamily="18" charset="0"/>
              <a:cs typeface="Times New Roman" pitchFamily="18" charset="0"/>
            </a:endParaRPr>
          </a:p>
          <a:p>
            <a:pPr lvl="2"/>
            <a:r>
              <a:rPr lang="en-US" sz="1800" dirty="0" err="1" smtClean="0">
                <a:latin typeface="Times New Roman" pitchFamily="18" charset="0"/>
                <a:cs typeface="Times New Roman" pitchFamily="18" charset="0"/>
              </a:rPr>
              <a:t>Adulmajeed</a:t>
            </a:r>
            <a:r>
              <a:rPr lang="en-US" sz="1800" dirty="0" smtClean="0">
                <a:latin typeface="Times New Roman" pitchFamily="18" charset="0"/>
                <a:cs typeface="Times New Roman" pitchFamily="18" charset="0"/>
              </a:rPr>
              <a:t> </a:t>
            </a:r>
            <a:r>
              <a:rPr lang="en-US" sz="1800" dirty="0" err="1">
                <a:latin typeface="Times New Roman" pitchFamily="18" charset="0"/>
                <a:cs typeface="Times New Roman" pitchFamily="18" charset="0"/>
              </a:rPr>
              <a:t>Ghanem</a:t>
            </a:r>
            <a:endParaRPr lang="en-US" sz="1800" dirty="0">
              <a:latin typeface="Times New Roman" pitchFamily="18" charset="0"/>
              <a:cs typeface="Times New Roman" pitchFamily="18" charset="0"/>
            </a:endParaRPr>
          </a:p>
          <a:p>
            <a:pPr lvl="2"/>
            <a:r>
              <a:rPr lang="en-US" sz="1800" dirty="0" err="1">
                <a:latin typeface="Times New Roman" pitchFamily="18" charset="0"/>
                <a:cs typeface="Times New Roman" pitchFamily="18" charset="0"/>
              </a:rPr>
              <a:t>Renad</a:t>
            </a:r>
            <a:r>
              <a:rPr lang="en-US" sz="1800" dirty="0">
                <a:latin typeface="Times New Roman" pitchFamily="18" charset="0"/>
                <a:cs typeface="Times New Roman" pitchFamily="18" charset="0"/>
              </a:rPr>
              <a:t> </a:t>
            </a:r>
            <a:r>
              <a:rPr lang="en-US" sz="1800" dirty="0" err="1">
                <a:latin typeface="Times New Roman" pitchFamily="18" charset="0"/>
                <a:cs typeface="Times New Roman" pitchFamily="18" charset="0"/>
              </a:rPr>
              <a:t>Tayel</a:t>
            </a:r>
            <a:endParaRPr lang="en-US" sz="1800" dirty="0">
              <a:latin typeface="Times New Roman" pitchFamily="18" charset="0"/>
              <a:cs typeface="Times New Roman" pitchFamily="18" charset="0"/>
            </a:endParaRPr>
          </a:p>
          <a:p>
            <a:pPr lvl="2"/>
            <a:r>
              <a:rPr lang="en-US" sz="1800" dirty="0">
                <a:latin typeface="Times New Roman" pitchFamily="18" charset="0"/>
                <a:cs typeface="Times New Roman" pitchFamily="18" charset="0"/>
              </a:rPr>
              <a:t>Ibrahim Abed</a:t>
            </a:r>
          </a:p>
          <a:p>
            <a:pPr lvl="2"/>
            <a:r>
              <a:rPr lang="en-US" sz="1800" dirty="0" err="1">
                <a:latin typeface="Times New Roman" pitchFamily="18" charset="0"/>
                <a:cs typeface="Times New Roman" pitchFamily="18" charset="0"/>
              </a:rPr>
              <a:t>Sabeeh</a:t>
            </a:r>
            <a:r>
              <a:rPr lang="en-US" sz="1800" dirty="0">
                <a:latin typeface="Times New Roman" pitchFamily="18" charset="0"/>
                <a:cs typeface="Times New Roman" pitchFamily="18" charset="0"/>
              </a:rPr>
              <a:t> </a:t>
            </a:r>
            <a:r>
              <a:rPr lang="en-US" sz="1800" dirty="0" err="1">
                <a:latin typeface="Times New Roman" pitchFamily="18" charset="0"/>
                <a:cs typeface="Times New Roman" pitchFamily="18" charset="0"/>
              </a:rPr>
              <a:t>Nasif</a:t>
            </a:r>
            <a:endParaRPr lang="en-US" sz="1800" dirty="0">
              <a:latin typeface="Times New Roman" pitchFamily="18" charset="0"/>
              <a:cs typeface="Times New Roman" pitchFamily="18" charset="0"/>
            </a:endParaRPr>
          </a:p>
          <a:p>
            <a:pPr lvl="2"/>
            <a:r>
              <a:rPr lang="en-US" sz="1800" dirty="0" err="1">
                <a:latin typeface="Times New Roman" pitchFamily="18" charset="0"/>
                <a:cs typeface="Times New Roman" pitchFamily="18" charset="0"/>
              </a:rPr>
              <a:t>Yousuf</a:t>
            </a: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Thaher</a:t>
            </a:r>
            <a:endParaRPr lang="ar-JO" sz="1800" dirty="0" smtClean="0">
              <a:latin typeface="Times New Roman" pitchFamily="18" charset="0"/>
              <a:cs typeface="Times New Roman" pitchFamily="18" charset="0"/>
            </a:endParaRPr>
          </a:p>
          <a:p>
            <a:pPr lvl="2"/>
            <a:endParaRPr lang="ar-JO" sz="1800" dirty="0">
              <a:latin typeface="Times New Roman" pitchFamily="18" charset="0"/>
              <a:cs typeface="Times New Roman" pitchFamily="18" charset="0"/>
            </a:endParaRPr>
          </a:p>
          <a:p>
            <a:pPr lvl="2"/>
            <a:endParaRPr lang="ar-SA" sz="1800" dirty="0">
              <a:latin typeface="Times New Roman" pitchFamily="18" charset="0"/>
              <a:cs typeface="Times New Roman" pitchFamily="18" charset="0"/>
            </a:endParaRPr>
          </a:p>
          <a:p>
            <a:pPr marL="0" indent="0">
              <a:buNone/>
            </a:pPr>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    Supervised by:</a:t>
            </a:r>
          </a:p>
          <a:p>
            <a:pPr marL="0" indent="0">
              <a:buNone/>
            </a:pPr>
            <a:r>
              <a:rPr lang="en-US" sz="1800" b="1" dirty="0">
                <a:effectLst>
                  <a:outerShdw blurRad="38100" dist="38100" dir="2700000" algn="tl">
                    <a:srgbClr val="000000">
                      <a:alpha val="43137"/>
                    </a:srgbClr>
                  </a:outerShdw>
                </a:effectLst>
                <a:latin typeface="Times New Roman" pitchFamily="18" charset="0"/>
                <a:cs typeface="Times New Roman" pitchFamily="18" charset="0"/>
              </a:rPr>
              <a:t> </a:t>
            </a:r>
            <a:r>
              <a:rPr lang="en-US" sz="18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1800" dirty="0" smtClean="0">
                <a:latin typeface="Times New Roman" pitchFamily="18" charset="0"/>
                <a:cs typeface="Times New Roman" pitchFamily="18" charset="0"/>
              </a:rPr>
              <a:t>Eng</a:t>
            </a:r>
            <a:r>
              <a:rPr lang="en-US" sz="1800" dirty="0">
                <a:latin typeface="Times New Roman" pitchFamily="18" charset="0"/>
                <a:cs typeface="Times New Roman" pitchFamily="18" charset="0"/>
              </a:rPr>
              <a:t>. Tamer Haddad</a:t>
            </a:r>
          </a:p>
          <a:p>
            <a:pPr marL="0" indent="0">
              <a:buNone/>
            </a:pPr>
            <a:endParaRPr lang="en-US" sz="1800"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8027" y="5105400"/>
            <a:ext cx="1249363" cy="1079500"/>
          </a:xfrm>
          <a:prstGeom prst="rect">
            <a:avLst/>
          </a:prstGeom>
          <a:solidFill>
            <a:schemeClr val="accent2">
              <a:lumMod val="20000"/>
              <a:lumOff val="80000"/>
            </a:schemeClr>
          </a:solidFill>
          <a:ln>
            <a:noFill/>
          </a:ln>
          <a:effec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0394" y="2133600"/>
            <a:ext cx="1249363" cy="1079500"/>
          </a:xfrm>
          <a:prstGeom prst="rect">
            <a:avLst/>
          </a:prstGeom>
          <a:solidFill>
            <a:schemeClr val="accent2">
              <a:lumMod val="20000"/>
              <a:lumOff val="80000"/>
            </a:schemeClr>
          </a:solidFill>
          <a:ln>
            <a:noFill/>
          </a:ln>
          <a:effectLst/>
        </p:spPr>
      </p:pic>
    </p:spTree>
    <p:extLst>
      <p:ext uri="{BB962C8B-B14F-4D97-AF65-F5344CB8AC3E}">
        <p14:creationId xmlns:p14="http://schemas.microsoft.com/office/powerpoint/2010/main" val="35925132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85728"/>
            <a:ext cx="8229600" cy="785818"/>
          </a:xfrm>
        </p:spPr>
        <p:txBody>
          <a:bodyPr>
            <a:normAutofit/>
          </a:bodyPr>
          <a:lstStyle/>
          <a:p>
            <a:pPr algn="l"/>
            <a:r>
              <a:rPr lang="en-US" b="1" dirty="0" smtClean="0"/>
              <a:t>	PARETO</a:t>
            </a:r>
            <a:endParaRPr lang="en-US" dirty="0"/>
          </a:p>
        </p:txBody>
      </p:sp>
      <p:sp>
        <p:nvSpPr>
          <p:cNvPr id="3" name="عنصر نائب للمحتوى 2"/>
          <p:cNvSpPr>
            <a:spLocks noGrp="1"/>
          </p:cNvSpPr>
          <p:nvPr>
            <p:ph sz="quarter" idx="1"/>
          </p:nvPr>
        </p:nvSpPr>
        <p:spPr>
          <a:xfrm>
            <a:off x="0" y="1524000"/>
            <a:ext cx="8229600" cy="3859195"/>
          </a:xfrm>
        </p:spPr>
        <p:txBody>
          <a:bodyPr>
            <a:normAutofit/>
          </a:bodyPr>
          <a:lstStyle/>
          <a:p>
            <a:r>
              <a:rPr lang="en-US" sz="2000" dirty="0" smtClean="0">
                <a:latin typeface="Times New Roman" pitchFamily="18" charset="0"/>
                <a:cs typeface="Times New Roman" pitchFamily="18" charset="0"/>
              </a:rPr>
              <a:t>the problems were analyzed using the Pareto diagram In order to identify the main problem and, respectively, Root causes,</a:t>
            </a:r>
            <a:endParaRPr lang="en-US" sz="2000" dirty="0">
              <a:latin typeface="Times New Roman" pitchFamily="18" charset="0"/>
              <a:cs typeface="Times New Roman" pitchFamily="18" charset="0"/>
            </a:endParaRPr>
          </a:p>
        </p:txBody>
      </p:sp>
      <p:pic>
        <p:nvPicPr>
          <p:cNvPr id="4" name="صورة 3" descr="C:\Users\acer\Desktop\Screenshot 2021-12-25 131750.png"/>
          <p:cNvPicPr/>
          <p:nvPr/>
        </p:nvPicPr>
        <p:blipFill>
          <a:blip r:embed="rId2" cstate="print"/>
          <a:srcRect/>
          <a:stretch>
            <a:fillRect/>
          </a:stretch>
        </p:blipFill>
        <p:spPr bwMode="auto">
          <a:xfrm>
            <a:off x="1" y="2209800"/>
            <a:ext cx="5181599" cy="4648200"/>
          </a:xfrm>
          <a:prstGeom prst="rect">
            <a:avLst/>
          </a:prstGeom>
          <a:noFill/>
          <a:ln w="9525">
            <a:noFill/>
            <a:miter lim="800000"/>
            <a:headEnd/>
            <a:tailEnd/>
          </a:ln>
        </p:spPr>
      </p:pic>
      <p:pic>
        <p:nvPicPr>
          <p:cNvPr id="16386" name="Picture 2" descr="C:\Users\acer\Desktop\Screenshot 2021-12-29 132431.png"/>
          <p:cNvPicPr>
            <a:picLocks noChangeAspect="1" noChangeArrowheads="1"/>
          </p:cNvPicPr>
          <p:nvPr/>
        </p:nvPicPr>
        <p:blipFill>
          <a:blip r:embed="rId3" cstate="print"/>
          <a:srcRect/>
          <a:stretch>
            <a:fillRect/>
          </a:stretch>
        </p:blipFill>
        <p:spPr bwMode="auto">
          <a:xfrm>
            <a:off x="4754041" y="2209800"/>
            <a:ext cx="4389958" cy="4648200"/>
          </a:xfrm>
          <a:prstGeom prst="rect">
            <a:avLst/>
          </a:prstGeom>
          <a:noFill/>
        </p:spPr>
      </p:pic>
    </p:spTree>
    <p:extLst>
      <p:ext uri="{BB962C8B-B14F-4D97-AF65-F5344CB8AC3E}">
        <p14:creationId xmlns:p14="http://schemas.microsoft.com/office/powerpoint/2010/main" val="10325330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14290"/>
            <a:ext cx="8229600" cy="1143000"/>
          </a:xfrm>
        </p:spPr>
        <p:txBody>
          <a:bodyPr>
            <a:normAutofit/>
          </a:bodyPr>
          <a:lstStyle/>
          <a:p>
            <a:pPr algn="l"/>
            <a:r>
              <a:rPr lang="en-US" b="1" dirty="0" smtClean="0"/>
              <a:t>	5W1H</a:t>
            </a:r>
            <a:endParaRPr lang="en-US" dirty="0"/>
          </a:p>
        </p:txBody>
      </p:sp>
      <p:sp>
        <p:nvSpPr>
          <p:cNvPr id="3" name="عنصر نائب للمحتوى 2"/>
          <p:cNvSpPr>
            <a:spLocks noGrp="1"/>
          </p:cNvSpPr>
          <p:nvPr>
            <p:ph sz="quarter" idx="1"/>
          </p:nvPr>
        </p:nvSpPr>
        <p:spPr>
          <a:xfrm>
            <a:off x="0" y="1524000"/>
            <a:ext cx="8229600" cy="4287823"/>
          </a:xfrm>
        </p:spPr>
        <p:txBody>
          <a:bodyPr>
            <a:normAutofit/>
          </a:bodyPr>
          <a:lstStyle/>
          <a:p>
            <a:r>
              <a:rPr lang="en-US" sz="2400" dirty="0" smtClean="0"/>
              <a:t>Based on the data analysis, an action plan has been developed to solve problems that affected the indicators using 5W1H Tool.</a:t>
            </a:r>
            <a:endParaRPr lang="en-US" sz="2400" dirty="0"/>
          </a:p>
        </p:txBody>
      </p:sp>
      <p:graphicFrame>
        <p:nvGraphicFramePr>
          <p:cNvPr id="5" name="جدول 4"/>
          <p:cNvGraphicFramePr>
            <a:graphicFrameLocks noGrp="1"/>
          </p:cNvGraphicFramePr>
          <p:nvPr/>
        </p:nvGraphicFramePr>
        <p:xfrm>
          <a:off x="214282" y="3214686"/>
          <a:ext cx="8572559" cy="1428760"/>
        </p:xfrm>
        <a:graphic>
          <a:graphicData uri="http://schemas.openxmlformats.org/drawingml/2006/table">
            <a:tbl>
              <a:tblPr/>
              <a:tblGrid>
                <a:gridCol w="1413334"/>
                <a:gridCol w="1423940"/>
                <a:gridCol w="1415263"/>
                <a:gridCol w="1418155"/>
                <a:gridCol w="1415263"/>
                <a:gridCol w="1486604"/>
              </a:tblGrid>
              <a:tr h="212480">
                <a:tc gridSpan="6">
                  <a:txBody>
                    <a:bodyPr/>
                    <a:lstStyle/>
                    <a:p>
                      <a:pPr algn="just">
                        <a:lnSpc>
                          <a:spcPct val="107000"/>
                        </a:lnSpc>
                        <a:spcAft>
                          <a:spcPts val="0"/>
                        </a:spcAft>
                      </a:pPr>
                      <a:r>
                        <a:rPr lang="en-US" sz="1200">
                          <a:latin typeface="Times New Roman"/>
                          <a:ea typeface="Calibri"/>
                          <a:cs typeface="Arial"/>
                        </a:rPr>
                        <a:t>Action plan</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2480">
                <a:tc>
                  <a:txBody>
                    <a:bodyPr/>
                    <a:lstStyle/>
                    <a:p>
                      <a:pPr algn="just">
                        <a:lnSpc>
                          <a:spcPct val="107000"/>
                        </a:lnSpc>
                        <a:spcAft>
                          <a:spcPts val="0"/>
                        </a:spcAft>
                      </a:pPr>
                      <a:r>
                        <a:rPr lang="en-US" sz="1200">
                          <a:latin typeface="Times New Roman"/>
                          <a:ea typeface="Calibri"/>
                          <a:cs typeface="Arial"/>
                        </a:rPr>
                        <a:t>What</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200">
                          <a:latin typeface="Times New Roman"/>
                          <a:ea typeface="Calibri"/>
                          <a:cs typeface="Arial"/>
                        </a:rPr>
                        <a:t>When</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200">
                          <a:latin typeface="Times New Roman"/>
                          <a:ea typeface="Calibri"/>
                          <a:cs typeface="Arial"/>
                        </a:rPr>
                        <a:t>Who</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200">
                          <a:latin typeface="Times New Roman"/>
                          <a:ea typeface="Calibri"/>
                          <a:cs typeface="Arial"/>
                        </a:rPr>
                        <a:t>Why</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200">
                          <a:latin typeface="Times New Roman"/>
                          <a:ea typeface="Calibri"/>
                          <a:cs typeface="Arial"/>
                        </a:rPr>
                        <a:t>Where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200">
                          <a:latin typeface="Times New Roman"/>
                          <a:ea typeface="Calibri"/>
                          <a:cs typeface="Arial"/>
                        </a:rPr>
                        <a:t>How</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3800">
                <a:tc>
                  <a:txBody>
                    <a:bodyPr/>
                    <a:lstStyle/>
                    <a:p>
                      <a:pPr algn="just">
                        <a:lnSpc>
                          <a:spcPct val="107000"/>
                        </a:lnSpc>
                        <a:spcAft>
                          <a:spcPts val="0"/>
                        </a:spcAft>
                      </a:pPr>
                      <a:r>
                        <a:rPr lang="en-US" sz="1200">
                          <a:latin typeface="Times New Roman"/>
                          <a:ea typeface="Calibri"/>
                          <a:cs typeface="Arial"/>
                        </a:rPr>
                        <a:t>change counter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200">
                          <a:latin typeface="Calibri"/>
                          <a:ea typeface="Calibri"/>
                          <a:cs typeface="Times New Roman"/>
                        </a:rPr>
                        <a:t>2</a:t>
                      </a:r>
                      <a:r>
                        <a:rPr lang="en-US" sz="1200">
                          <a:latin typeface="Times New Roman"/>
                          <a:ea typeface="Calibri"/>
                          <a:cs typeface="Arial"/>
                        </a:rPr>
                        <a:t>3/12/2021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200">
                          <a:latin typeface="Times New Roman"/>
                          <a:ea typeface="Calibri"/>
                          <a:cs typeface="Arial"/>
                        </a:rPr>
                        <a:t>students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200">
                          <a:latin typeface="Times New Roman"/>
                          <a:ea typeface="Calibri"/>
                          <a:cs typeface="Arial"/>
                        </a:rPr>
                        <a:t>To reduce the changing of the counter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200">
                          <a:latin typeface="Times New Roman"/>
                          <a:ea typeface="Calibri"/>
                          <a:cs typeface="Arial"/>
                        </a:rPr>
                        <a:t>Counter supplier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200" dirty="0">
                          <a:latin typeface="Times New Roman"/>
                          <a:ea typeface="Calibri"/>
                          <a:cs typeface="Arial"/>
                        </a:rPr>
                        <a:t>Buy counter with specific specifications with a long-term warranty</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044577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1219200"/>
          </a:xfrm>
        </p:spPr>
        <p:txBody>
          <a:bodyPr>
            <a:normAutofit/>
          </a:bodyPr>
          <a:lstStyle/>
          <a:p>
            <a:pPr algn="l"/>
            <a:r>
              <a:rPr lang="en-US" sz="3600" b="1" dirty="0" smtClean="0"/>
              <a:t>A Standard Operating Procedure (SOP)</a:t>
            </a:r>
            <a:endParaRPr lang="en-US" sz="3600" dirty="0"/>
          </a:p>
        </p:txBody>
      </p:sp>
      <p:sp>
        <p:nvSpPr>
          <p:cNvPr id="3" name="عنصر نائب للمحتوى 2"/>
          <p:cNvSpPr>
            <a:spLocks noGrp="1"/>
          </p:cNvSpPr>
          <p:nvPr>
            <p:ph sz="quarter" idx="1"/>
          </p:nvPr>
        </p:nvSpPr>
        <p:spPr>
          <a:xfrm>
            <a:off x="0" y="1447800"/>
            <a:ext cx="8229600" cy="4364023"/>
          </a:xfrm>
        </p:spPr>
        <p:txBody>
          <a:bodyPr>
            <a:normAutofit/>
          </a:bodyPr>
          <a:lstStyle/>
          <a:p>
            <a:r>
              <a:rPr lang="en-US" sz="2400" dirty="0" smtClean="0"/>
              <a:t>From the results, a standardization of activity that removes the ' change counter', has been suggested. A Standard Operating Procedure (SOP).</a:t>
            </a:r>
            <a:endParaRPr lang="en-US" sz="2400" dirty="0"/>
          </a:p>
        </p:txBody>
      </p:sp>
      <p:graphicFrame>
        <p:nvGraphicFramePr>
          <p:cNvPr id="4" name="جدول 3"/>
          <p:cNvGraphicFramePr>
            <a:graphicFrameLocks noGrp="1"/>
          </p:cNvGraphicFramePr>
          <p:nvPr/>
        </p:nvGraphicFramePr>
        <p:xfrm>
          <a:off x="428595" y="2571744"/>
          <a:ext cx="7715304" cy="4286257"/>
        </p:xfrm>
        <a:graphic>
          <a:graphicData uri="http://schemas.openxmlformats.org/drawingml/2006/table">
            <a:tbl>
              <a:tblPr/>
              <a:tblGrid>
                <a:gridCol w="2571768"/>
                <a:gridCol w="2571768"/>
                <a:gridCol w="2571768"/>
              </a:tblGrid>
              <a:tr h="207252">
                <a:tc gridSpan="3">
                  <a:txBody>
                    <a:bodyPr/>
                    <a:lstStyle/>
                    <a:p>
                      <a:pPr algn="just">
                        <a:lnSpc>
                          <a:spcPct val="107000"/>
                        </a:lnSpc>
                        <a:spcAft>
                          <a:spcPts val="0"/>
                        </a:spcAft>
                      </a:pPr>
                      <a:r>
                        <a:rPr lang="en-US" sz="1200">
                          <a:latin typeface="Times New Roman"/>
                          <a:ea typeface="Calibri"/>
                          <a:cs typeface="Arial"/>
                        </a:rPr>
                        <a:t>Standard Operating Procedure (SOP)</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9970">
                <a:tc>
                  <a:txBody>
                    <a:bodyPr/>
                    <a:lstStyle/>
                    <a:p>
                      <a:pPr algn="just">
                        <a:lnSpc>
                          <a:spcPct val="107000"/>
                        </a:lnSpc>
                        <a:spcAft>
                          <a:spcPts val="0"/>
                        </a:spcAft>
                      </a:pPr>
                      <a:r>
                        <a:rPr lang="en-US" sz="1100">
                          <a:latin typeface="Calibri"/>
                          <a:ea typeface="Calibri"/>
                          <a:cs typeface="Arial"/>
                        </a:rPr>
                        <a:t>Date: 23/12/2021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PREPARATION: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100">
                          <a:latin typeface="Calibri"/>
                          <a:ea typeface="Calibri"/>
                          <a:cs typeface="Arial"/>
                        </a:rPr>
                        <a:t>APPROVAL: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970">
                <a:tc gridSpan="3">
                  <a:txBody>
                    <a:bodyPr/>
                    <a:lstStyle/>
                    <a:p>
                      <a:pPr algn="ctr">
                        <a:lnSpc>
                          <a:spcPct val="107000"/>
                        </a:lnSpc>
                        <a:spcAft>
                          <a:spcPts val="0"/>
                        </a:spcAft>
                      </a:pPr>
                      <a:r>
                        <a:rPr lang="en-US" sz="1100">
                          <a:latin typeface="Calibri"/>
                          <a:ea typeface="Calibri"/>
                          <a:cs typeface="Arial"/>
                        </a:rPr>
                        <a:t>WHERE THE SOP IS PERFORMED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r>
              <a:tr h="207252">
                <a:tc gridSpan="3">
                  <a:txBody>
                    <a:bodyPr/>
                    <a:lstStyle/>
                    <a:p>
                      <a:pPr algn="just">
                        <a:lnSpc>
                          <a:spcPct val="107000"/>
                        </a:lnSpc>
                        <a:spcAft>
                          <a:spcPts val="0"/>
                        </a:spcAft>
                      </a:pPr>
                      <a:r>
                        <a:rPr lang="en-US" sz="1200">
                          <a:latin typeface="Times New Roman"/>
                          <a:ea typeface="Calibri"/>
                          <a:cs typeface="Arial"/>
                        </a:rPr>
                        <a:t>In the purchasing department.</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9970">
                <a:tc gridSpan="3">
                  <a:txBody>
                    <a:bodyPr/>
                    <a:lstStyle/>
                    <a:p>
                      <a:pPr algn="ctr">
                        <a:lnSpc>
                          <a:spcPct val="107000"/>
                        </a:lnSpc>
                        <a:spcAft>
                          <a:spcPts val="0"/>
                        </a:spcAft>
                      </a:pPr>
                      <a:r>
                        <a:rPr lang="en-US" sz="1100">
                          <a:latin typeface="Calibri"/>
                          <a:ea typeface="Calibri"/>
                          <a:cs typeface="Arial"/>
                        </a:rPr>
                        <a:t>WHO PERFORMS THE SOP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r>
              <a:tr h="207252">
                <a:tc gridSpan="3">
                  <a:txBody>
                    <a:bodyPr/>
                    <a:lstStyle/>
                    <a:p>
                      <a:pPr algn="just">
                        <a:lnSpc>
                          <a:spcPct val="107000"/>
                        </a:lnSpc>
                        <a:spcAft>
                          <a:spcPts val="0"/>
                        </a:spcAft>
                      </a:pPr>
                      <a:r>
                        <a:rPr lang="en-US" sz="1200">
                          <a:latin typeface="Times New Roman"/>
                          <a:ea typeface="Calibri"/>
                          <a:cs typeface="Arial"/>
                        </a:rPr>
                        <a:t>Suppliers.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9970">
                <a:tc gridSpan="3">
                  <a:txBody>
                    <a:bodyPr/>
                    <a:lstStyle/>
                    <a:p>
                      <a:pPr algn="ctr">
                        <a:lnSpc>
                          <a:spcPct val="107000"/>
                        </a:lnSpc>
                        <a:spcAft>
                          <a:spcPts val="0"/>
                        </a:spcAft>
                      </a:pPr>
                      <a:r>
                        <a:rPr lang="en-US" sz="1100">
                          <a:latin typeface="Calibri"/>
                          <a:ea typeface="Calibri"/>
                          <a:cs typeface="Arial"/>
                        </a:rPr>
                        <a:t>WHEN THE SOP IS PERFORMED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r>
              <a:tr h="207252">
                <a:tc gridSpan="3">
                  <a:txBody>
                    <a:bodyPr/>
                    <a:lstStyle/>
                    <a:p>
                      <a:pPr algn="just">
                        <a:lnSpc>
                          <a:spcPct val="107000"/>
                        </a:lnSpc>
                        <a:spcAft>
                          <a:spcPts val="0"/>
                        </a:spcAft>
                      </a:pPr>
                      <a:r>
                        <a:rPr lang="en-US" sz="1200">
                          <a:latin typeface="Times New Roman"/>
                          <a:ea typeface="Calibri"/>
                          <a:cs typeface="Arial"/>
                        </a:rPr>
                        <a:t>At the time of registering the purchase orders for counters.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9970">
                <a:tc gridSpan="3">
                  <a:txBody>
                    <a:bodyPr/>
                    <a:lstStyle/>
                    <a:p>
                      <a:pPr algn="ctr">
                        <a:lnSpc>
                          <a:spcPct val="107000"/>
                        </a:lnSpc>
                        <a:spcAft>
                          <a:spcPts val="0"/>
                        </a:spcAft>
                      </a:pPr>
                      <a:r>
                        <a:rPr lang="en-US" sz="1100">
                          <a:latin typeface="Calibri"/>
                          <a:ea typeface="Calibri"/>
                          <a:cs typeface="Arial"/>
                        </a:rPr>
                        <a:t>RESOURCES FOR COMPLIANCE WITH CONDITIONS OF SOP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r>
              <a:tr h="207252">
                <a:tc gridSpan="3">
                  <a:txBody>
                    <a:bodyPr/>
                    <a:lstStyle/>
                    <a:p>
                      <a:pPr algn="just">
                        <a:lnSpc>
                          <a:spcPct val="107000"/>
                        </a:lnSpc>
                        <a:spcAft>
                          <a:spcPts val="0"/>
                        </a:spcAft>
                      </a:pPr>
                      <a:r>
                        <a:rPr lang="en-US" sz="1200">
                          <a:latin typeface="Times New Roman"/>
                          <a:ea typeface="Calibri"/>
                          <a:cs typeface="Arial"/>
                        </a:rPr>
                        <a:t>Quality system in the company.</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9970">
                <a:tc gridSpan="3">
                  <a:txBody>
                    <a:bodyPr/>
                    <a:lstStyle/>
                    <a:p>
                      <a:pPr algn="ctr">
                        <a:lnSpc>
                          <a:spcPct val="107000"/>
                        </a:lnSpc>
                        <a:spcAft>
                          <a:spcPts val="0"/>
                        </a:spcAft>
                      </a:pPr>
                      <a:r>
                        <a:rPr lang="en-US" sz="1100">
                          <a:latin typeface="Calibri"/>
                          <a:ea typeface="Calibri"/>
                          <a:cs typeface="Arial"/>
                        </a:rPr>
                        <a:t>ACTIVITIES DESCRIPTION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r>
              <a:tr h="414503">
                <a:tc gridSpan="3">
                  <a:txBody>
                    <a:bodyPr/>
                    <a:lstStyle/>
                    <a:p>
                      <a:pPr algn="just">
                        <a:lnSpc>
                          <a:spcPct val="107000"/>
                        </a:lnSpc>
                        <a:spcAft>
                          <a:spcPts val="0"/>
                        </a:spcAft>
                      </a:pPr>
                      <a:r>
                        <a:rPr lang="en-US" sz="1200">
                          <a:latin typeface="Times New Roman"/>
                          <a:ea typeface="Calibri"/>
                          <a:cs typeface="Arial"/>
                        </a:rPr>
                        <a:t>When ordering the purchase of counters, the specifications of the counters must be in accordance with the provisions of the specification set by the company regarding the counters.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9970">
                <a:tc gridSpan="3">
                  <a:txBody>
                    <a:bodyPr/>
                    <a:lstStyle/>
                    <a:p>
                      <a:pPr algn="ctr">
                        <a:lnSpc>
                          <a:spcPct val="107000"/>
                        </a:lnSpc>
                        <a:spcAft>
                          <a:spcPts val="0"/>
                        </a:spcAft>
                      </a:pPr>
                      <a:r>
                        <a:rPr lang="en-US" sz="1100">
                          <a:latin typeface="Calibri"/>
                          <a:ea typeface="Calibri"/>
                          <a:cs typeface="Arial"/>
                        </a:rPr>
                        <a:t>PROBLEM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r>
              <a:tr h="207252">
                <a:tc gridSpan="3">
                  <a:txBody>
                    <a:bodyPr/>
                    <a:lstStyle/>
                    <a:p>
                      <a:pPr algn="just">
                        <a:lnSpc>
                          <a:spcPct val="107000"/>
                        </a:lnSpc>
                        <a:spcAft>
                          <a:spcPts val="0"/>
                        </a:spcAft>
                      </a:pPr>
                      <a:r>
                        <a:rPr lang="en-US" sz="1200">
                          <a:latin typeface="Times New Roman"/>
                          <a:ea typeface="Calibri"/>
                          <a:cs typeface="Arial"/>
                        </a:rPr>
                        <a:t>Counters.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9970">
                <a:tc gridSpan="3">
                  <a:txBody>
                    <a:bodyPr/>
                    <a:lstStyle/>
                    <a:p>
                      <a:pPr algn="ctr">
                        <a:lnSpc>
                          <a:spcPct val="107000"/>
                        </a:lnSpc>
                        <a:spcAft>
                          <a:spcPts val="0"/>
                        </a:spcAft>
                      </a:pPr>
                      <a:r>
                        <a:rPr lang="en-US" sz="1100">
                          <a:latin typeface="Calibri"/>
                          <a:ea typeface="Calibri"/>
                          <a:cs typeface="Arial"/>
                        </a:rPr>
                        <a:t>CAUSE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r>
              <a:tr h="314038">
                <a:tc gridSpan="3">
                  <a:txBody>
                    <a:bodyPr/>
                    <a:lstStyle/>
                    <a:p>
                      <a:pPr algn="just">
                        <a:lnSpc>
                          <a:spcPct val="107000"/>
                        </a:lnSpc>
                        <a:spcAft>
                          <a:spcPts val="0"/>
                        </a:spcAft>
                      </a:pPr>
                      <a:r>
                        <a:rPr lang="en-US" sz="1200">
                          <a:latin typeface="Times New Roman"/>
                          <a:ea typeface="Calibri"/>
                          <a:cs typeface="Arial"/>
                        </a:rPr>
                        <a:t>Change counters.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9970">
                <a:tc gridSpan="3">
                  <a:txBody>
                    <a:bodyPr/>
                    <a:lstStyle/>
                    <a:p>
                      <a:pPr algn="ctr">
                        <a:lnSpc>
                          <a:spcPct val="107000"/>
                        </a:lnSpc>
                        <a:spcAft>
                          <a:spcPts val="0"/>
                        </a:spcAft>
                      </a:pPr>
                      <a:r>
                        <a:rPr lang="en-US" sz="1100">
                          <a:latin typeface="Calibri"/>
                          <a:ea typeface="Calibri"/>
                          <a:cs typeface="Arial"/>
                        </a:rPr>
                        <a:t>EXPECTED RESULTS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r>
              <a:tr h="207252">
                <a:tc gridSpan="3">
                  <a:txBody>
                    <a:bodyPr/>
                    <a:lstStyle/>
                    <a:p>
                      <a:pPr algn="just">
                        <a:lnSpc>
                          <a:spcPct val="107000"/>
                        </a:lnSpc>
                        <a:spcAft>
                          <a:spcPts val="0"/>
                        </a:spcAft>
                      </a:pPr>
                      <a:r>
                        <a:rPr lang="en-US" sz="1200">
                          <a:latin typeface="Times New Roman"/>
                          <a:ea typeface="Calibri"/>
                          <a:cs typeface="Arial"/>
                        </a:rPr>
                        <a:t>Reduction in orders after deadline (OAD) for change counter.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9970">
                <a:tc gridSpan="3">
                  <a:txBody>
                    <a:bodyPr/>
                    <a:lstStyle/>
                    <a:p>
                      <a:pPr algn="ctr">
                        <a:lnSpc>
                          <a:spcPct val="107000"/>
                        </a:lnSpc>
                        <a:spcAft>
                          <a:spcPts val="0"/>
                        </a:spcAft>
                      </a:pPr>
                      <a:r>
                        <a:rPr lang="en-US" sz="1100">
                          <a:latin typeface="Calibri"/>
                          <a:ea typeface="Calibri"/>
                          <a:cs typeface="Arial"/>
                        </a:rPr>
                        <a:t>IN CASE OF ABNORMALITY WHAT TO 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r>
              <a:tr h="207252">
                <a:tc gridSpan="3">
                  <a:txBody>
                    <a:bodyPr/>
                    <a:lstStyle/>
                    <a:p>
                      <a:pPr algn="just">
                        <a:lnSpc>
                          <a:spcPct val="107000"/>
                        </a:lnSpc>
                        <a:spcAft>
                          <a:spcPts val="0"/>
                        </a:spcAft>
                      </a:pPr>
                      <a:r>
                        <a:rPr lang="en-US" sz="1200" dirty="0">
                          <a:latin typeface="Times New Roman"/>
                          <a:ea typeface="Calibri"/>
                          <a:cs typeface="Arial"/>
                        </a:rPr>
                        <a:t>Quality Supervisor Report.</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42306419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a:r>
              <a:rPr lang="en-US" b="1" i="1" dirty="0" smtClean="0"/>
              <a:t>Comparative analysis of the OAD indicator</a:t>
            </a:r>
            <a:endParaRPr lang="en-US" i="1" dirty="0"/>
          </a:p>
        </p:txBody>
      </p:sp>
      <p:sp>
        <p:nvSpPr>
          <p:cNvPr id="3" name="عنصر نائب للمحتوى 2"/>
          <p:cNvSpPr>
            <a:spLocks noGrp="1"/>
          </p:cNvSpPr>
          <p:nvPr>
            <p:ph sz="quarter" idx="1"/>
          </p:nvPr>
        </p:nvSpPr>
        <p:spPr/>
        <p:txBody>
          <a:bodyPr/>
          <a:lstStyle/>
          <a:p>
            <a:endParaRPr lang="en-US"/>
          </a:p>
        </p:txBody>
      </p:sp>
      <p:graphicFrame>
        <p:nvGraphicFramePr>
          <p:cNvPr id="4" name="مخطط 3"/>
          <p:cNvGraphicFramePr/>
          <p:nvPr/>
        </p:nvGraphicFramePr>
        <p:xfrm>
          <a:off x="428596" y="1643050"/>
          <a:ext cx="8286808" cy="45005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44044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Conclusion</a:t>
            </a:r>
            <a:endParaRPr lang="en-US" dirty="0"/>
          </a:p>
        </p:txBody>
      </p:sp>
      <p:sp>
        <p:nvSpPr>
          <p:cNvPr id="3" name="عنصر نائب للمحتوى 2"/>
          <p:cNvSpPr>
            <a:spLocks noGrp="1"/>
          </p:cNvSpPr>
          <p:nvPr>
            <p:ph sz="quarter" idx="1"/>
          </p:nvPr>
        </p:nvSpPr>
        <p:spPr/>
        <p:txBody>
          <a:bodyPr>
            <a:normAutofit fontScale="92500" lnSpcReduction="10000"/>
          </a:bodyPr>
          <a:lstStyle/>
          <a:p>
            <a:r>
              <a:rPr lang="en-US" dirty="0"/>
              <a:t>The study concluded that there is an important effect of implementing TQM standards by improving the general performance of the company, increasing customer satisfaction, reducing the size of the problems facing the </a:t>
            </a:r>
            <a:r>
              <a:rPr lang="en-US" dirty="0" smtClean="0"/>
              <a:t>company.</a:t>
            </a:r>
          </a:p>
          <a:p>
            <a:pPr marL="0" indent="0">
              <a:buNone/>
            </a:pPr>
            <a:endParaRPr lang="en-US" dirty="0" smtClean="0"/>
          </a:p>
          <a:p>
            <a:pPr marL="0" indent="0">
              <a:buNone/>
            </a:pPr>
            <a:endParaRPr lang="en-US" dirty="0" smtClean="0"/>
          </a:p>
          <a:p>
            <a:r>
              <a:rPr lang="en-US" dirty="0"/>
              <a:t>impact on the TQM process during continuous improvement on all operations of the Northern Electricity Distribution Company, based on three management pillars: guidelines, processes, and </a:t>
            </a:r>
            <a:r>
              <a:rPr lang="en-US" dirty="0" err="1"/>
              <a:t>routin</a:t>
            </a:r>
            <a:endParaRPr lang="en-US" dirty="0" smtClean="0"/>
          </a:p>
          <a:p>
            <a:endParaRPr lang="en-US" dirty="0"/>
          </a:p>
        </p:txBody>
      </p:sp>
    </p:spTree>
    <p:extLst>
      <p:ext uri="{BB962C8B-B14F-4D97-AF65-F5344CB8AC3E}">
        <p14:creationId xmlns:p14="http://schemas.microsoft.com/office/powerpoint/2010/main" val="33207915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b="1" dirty="0"/>
              <a:t>Recommendations</a:t>
            </a:r>
            <a:endParaRPr lang="en-US" dirty="0"/>
          </a:p>
        </p:txBody>
      </p:sp>
      <p:sp>
        <p:nvSpPr>
          <p:cNvPr id="3" name="عنصر نائب للمحتوى 2"/>
          <p:cNvSpPr>
            <a:spLocks noGrp="1"/>
          </p:cNvSpPr>
          <p:nvPr>
            <p:ph sz="quarter" idx="1"/>
          </p:nvPr>
        </p:nvSpPr>
        <p:spPr>
          <a:xfrm>
            <a:off x="457200" y="1676400"/>
            <a:ext cx="8229600" cy="4754563"/>
          </a:xfrm>
        </p:spPr>
        <p:txBody>
          <a:bodyPr>
            <a:normAutofit fontScale="55000" lnSpcReduction="20000"/>
          </a:bodyPr>
          <a:lstStyle/>
          <a:p>
            <a:r>
              <a:rPr lang="en-US" dirty="0"/>
              <a:t>The importance of the company developing informal relations with workers </a:t>
            </a:r>
            <a:r>
              <a:rPr lang="en-US" dirty="0" smtClean="0"/>
              <a:t>.</a:t>
            </a:r>
          </a:p>
          <a:p>
            <a:pPr marL="0" indent="0">
              <a:buNone/>
            </a:pPr>
            <a:endParaRPr lang="en-US" dirty="0" smtClean="0"/>
          </a:p>
          <a:p>
            <a:r>
              <a:rPr lang="en-US" dirty="0" smtClean="0"/>
              <a:t>Identify </a:t>
            </a:r>
            <a:r>
              <a:rPr lang="en-US" dirty="0"/>
              <a:t>the problems that workers face so that they can overcome these problems and not happen again</a:t>
            </a:r>
            <a:r>
              <a:rPr lang="en-US" dirty="0" smtClean="0"/>
              <a:t>.</a:t>
            </a:r>
          </a:p>
          <a:p>
            <a:pPr marL="0" indent="0">
              <a:buNone/>
            </a:pPr>
            <a:endParaRPr lang="en-US" dirty="0"/>
          </a:p>
          <a:p>
            <a:r>
              <a:rPr lang="en-US" dirty="0" smtClean="0"/>
              <a:t>Work </a:t>
            </a:r>
            <a:r>
              <a:rPr lang="en-US" dirty="0"/>
              <a:t>to take all measures required by the company to reduce breakdowns in the electric current of the </a:t>
            </a:r>
            <a:r>
              <a:rPr lang="en-US" dirty="0" smtClean="0"/>
              <a:t>company.</a:t>
            </a:r>
          </a:p>
          <a:p>
            <a:pPr marL="0" indent="0">
              <a:buNone/>
            </a:pPr>
            <a:endParaRPr lang="en-US" dirty="0" smtClean="0"/>
          </a:p>
          <a:p>
            <a:r>
              <a:rPr lang="en-US" dirty="0"/>
              <a:t>For the company to make a questionnaire to determine the desires and needs of customers and employees, whether they are current clients or prospective clients, to increase customer satisfaction</a:t>
            </a:r>
            <a:r>
              <a:rPr lang="en-US" dirty="0" smtClean="0"/>
              <a:t>.</a:t>
            </a:r>
          </a:p>
          <a:p>
            <a:pPr marL="0" indent="0">
              <a:buNone/>
            </a:pPr>
            <a:endParaRPr lang="en-US" dirty="0" smtClean="0"/>
          </a:p>
          <a:p>
            <a:r>
              <a:rPr lang="en-US" dirty="0"/>
              <a:t>The necessity to activate the participation of workers in decision-making in the Northern Electricity Distribution </a:t>
            </a:r>
            <a:r>
              <a:rPr lang="en-US" dirty="0" smtClean="0"/>
              <a:t>Company.</a:t>
            </a:r>
          </a:p>
          <a:p>
            <a:pPr marL="0" indent="0">
              <a:buNone/>
            </a:pPr>
            <a:endParaRPr lang="en-US" dirty="0" smtClean="0"/>
          </a:p>
          <a:p>
            <a:r>
              <a:rPr lang="en-US" dirty="0"/>
              <a:t>Paying attention to ensuring the effectiveness and efficiency of good work procedures in order to ensure a high level of quality and conducting any corrective operations to correct any </a:t>
            </a:r>
            <a:r>
              <a:rPr lang="en-US" dirty="0" smtClean="0"/>
              <a:t>deviations.</a:t>
            </a:r>
            <a:endParaRPr lang="en-US" dirty="0"/>
          </a:p>
        </p:txBody>
      </p:sp>
    </p:spTree>
    <p:extLst>
      <p:ext uri="{BB962C8B-B14F-4D97-AF65-F5344CB8AC3E}">
        <p14:creationId xmlns:p14="http://schemas.microsoft.com/office/powerpoint/2010/main" val="770228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94122"/>
          </a:xfrm>
        </p:spPr>
        <p:txBody>
          <a:bodyPr>
            <a:normAutofit/>
          </a:bodyPr>
          <a:lstStyle/>
          <a:p>
            <a:r>
              <a:rPr lang="en-US" sz="4000" b="1" dirty="0">
                <a:effectLst>
                  <a:outerShdw blurRad="38100" dist="38100" dir="2700000" algn="tl">
                    <a:srgbClr val="000000">
                      <a:alpha val="43137"/>
                    </a:srgbClr>
                  </a:outerShdw>
                </a:effectLst>
                <a:latin typeface="Times New Roman" pitchFamily="18" charset="0"/>
                <a:cs typeface="Times New Roman" pitchFamily="18" charset="0"/>
              </a:rPr>
              <a:t>Abstract</a:t>
            </a:r>
          </a:p>
        </p:txBody>
      </p:sp>
      <p:sp>
        <p:nvSpPr>
          <p:cNvPr id="4" name="Slide Number Placeholder 3"/>
          <p:cNvSpPr>
            <a:spLocks noGrp="1"/>
          </p:cNvSpPr>
          <p:nvPr>
            <p:ph type="sldNum" sz="quarter" idx="12"/>
          </p:nvPr>
        </p:nvSpPr>
        <p:spPr/>
        <p:txBody>
          <a:bodyPr>
            <a:normAutofit fontScale="85000" lnSpcReduction="20000"/>
          </a:bodyPr>
          <a:lstStyle/>
          <a:p>
            <a:fld id="{B2D4F487-E72D-46A1-B9E8-7F710F1C8B93}" type="slidenum">
              <a:rPr lang="en-US" smtClean="0"/>
              <a:pPr/>
              <a:t>3</a:t>
            </a:fld>
            <a:endParaRPr lang="en-US"/>
          </a:p>
        </p:txBody>
      </p:sp>
      <p:sp>
        <p:nvSpPr>
          <p:cNvPr id="3" name="عنصر نائب للمحتوى 2"/>
          <p:cNvSpPr>
            <a:spLocks noGrp="1"/>
          </p:cNvSpPr>
          <p:nvPr>
            <p:ph sz="quarter" idx="1"/>
          </p:nvPr>
        </p:nvSpPr>
        <p:spPr>
          <a:xfrm>
            <a:off x="1187624" y="1772816"/>
            <a:ext cx="7746064" cy="4475584"/>
          </a:xfrm>
        </p:spPr>
        <p:txBody>
          <a:bodyPr/>
          <a:lstStyle/>
          <a:p>
            <a:pPr>
              <a:buFont typeface="Wingdings" pitchFamily="2" charset="2"/>
              <a:buChar char="Ø"/>
            </a:pPr>
            <a:r>
              <a:rPr lang="en-US" sz="1800" dirty="0">
                <a:latin typeface="Times New Roman" pitchFamily="18" charset="0"/>
                <a:cs typeface="Times New Roman" pitchFamily="18" charset="0"/>
              </a:rPr>
              <a:t>Identify the impact of implementing TQM in the </a:t>
            </a:r>
            <a:r>
              <a:rPr lang="en-US" sz="1800" dirty="0" smtClean="0">
                <a:latin typeface="Times New Roman" pitchFamily="18" charset="0"/>
                <a:cs typeface="Times New Roman" pitchFamily="18" charset="0"/>
              </a:rPr>
              <a:t>company (</a:t>
            </a:r>
            <a:r>
              <a:rPr lang="en-US" sz="1800" dirty="0" err="1" smtClean="0">
                <a:latin typeface="Times New Roman" pitchFamily="18" charset="0"/>
                <a:cs typeface="Times New Roman" pitchFamily="18" charset="0"/>
              </a:rPr>
              <a:t>Sarra</a:t>
            </a:r>
            <a:r>
              <a:rPr lang="en-US" sz="1800" dirty="0" smtClean="0">
                <a:latin typeface="Times New Roman" pitchFamily="18" charset="0"/>
                <a:cs typeface="Times New Roman" pitchFamily="18" charset="0"/>
              </a:rPr>
              <a:t> area).</a:t>
            </a:r>
            <a:endParaRPr lang="ar-SA" sz="1800" dirty="0" smtClean="0">
              <a:latin typeface="Times New Roman" pitchFamily="18" charset="0"/>
              <a:cs typeface="Times New Roman" pitchFamily="18" charset="0"/>
            </a:endParaRPr>
          </a:p>
          <a:p>
            <a:pPr marL="82296" indent="0">
              <a:buNone/>
            </a:pPr>
            <a:endParaRPr lang="ar-SA" sz="1800" dirty="0" smtClean="0">
              <a:latin typeface="Times New Roman" pitchFamily="18" charset="0"/>
              <a:cs typeface="Times New Roman" pitchFamily="18" charset="0"/>
            </a:endParaRPr>
          </a:p>
          <a:p>
            <a:pPr>
              <a:buFont typeface="Wingdings" pitchFamily="2" charset="2"/>
              <a:buChar char="Ø"/>
            </a:pPr>
            <a:r>
              <a:rPr lang="en-US" sz="1800" dirty="0" smtClean="0">
                <a:latin typeface="Times New Roman" pitchFamily="18" charset="0"/>
                <a:cs typeface="Times New Roman" pitchFamily="18" charset="0"/>
              </a:rPr>
              <a:t>It improved general performance and reduced size of problems, which enhanced reputation and competitiveness.</a:t>
            </a:r>
          </a:p>
          <a:p>
            <a:pPr marL="82296" indent="0">
              <a:buNone/>
            </a:pPr>
            <a:endParaRPr lang="en-US" sz="1800" dirty="0" smtClean="0">
              <a:latin typeface="Times New Roman" pitchFamily="18" charset="0"/>
              <a:cs typeface="Times New Roman" pitchFamily="18" charset="0"/>
            </a:endParaRPr>
          </a:p>
          <a:p>
            <a:pPr>
              <a:buFont typeface="Wingdings" pitchFamily="2" charset="2"/>
              <a:buChar char="Ø"/>
            </a:pPr>
            <a:r>
              <a:rPr lang="en-US" sz="1800" dirty="0" smtClean="0">
                <a:latin typeface="Times New Roman" pitchFamily="18" charset="0"/>
                <a:cs typeface="Times New Roman" pitchFamily="18" charset="0"/>
              </a:rPr>
              <a:t>The company used three management pillars; guidelines, processes, and routine management.</a:t>
            </a:r>
            <a:endParaRPr lang="ar-SA" sz="1800" dirty="0" smtClean="0">
              <a:latin typeface="Times New Roman" pitchFamily="18" charset="0"/>
              <a:cs typeface="Times New Roman" pitchFamily="18" charset="0"/>
            </a:endParaRPr>
          </a:p>
          <a:p>
            <a:pPr marL="82296" indent="0">
              <a:buNone/>
            </a:pPr>
            <a:endParaRPr lang="en-US" sz="1800" dirty="0">
              <a:latin typeface="Times New Roman" pitchFamily="18" charset="0"/>
              <a:cs typeface="Times New Roman" pitchFamily="18" charset="0"/>
            </a:endParaRPr>
          </a:p>
          <a:p>
            <a:pPr>
              <a:buFont typeface="Wingdings" pitchFamily="2" charset="2"/>
              <a:buChar char="Ø"/>
            </a:pPr>
            <a:r>
              <a:rPr lang="en-US" sz="1800" dirty="0">
                <a:latin typeface="Times New Roman" pitchFamily="18" charset="0"/>
                <a:cs typeface="Times New Roman" pitchFamily="18" charset="0"/>
              </a:rPr>
              <a:t>The study relied on several methods: Control Chart, PDCA cycle, Pareto, Ishikawa, </a:t>
            </a:r>
            <a:r>
              <a:rPr lang="ar-JO" sz="1800" dirty="0" smtClean="0">
                <a:latin typeface="Times New Roman" pitchFamily="18" charset="0"/>
                <a:cs typeface="Times New Roman" pitchFamily="18" charset="0"/>
              </a:rPr>
              <a:t>5</a:t>
            </a:r>
            <a:r>
              <a:rPr lang="en-US" sz="1800" dirty="0" smtClean="0">
                <a:latin typeface="Times New Roman" pitchFamily="18" charset="0"/>
                <a:cs typeface="Times New Roman" pitchFamily="18" charset="0"/>
              </a:rPr>
              <a:t>W1H, and </a:t>
            </a:r>
            <a:r>
              <a:rPr lang="en-US" sz="1800" dirty="0">
                <a:latin typeface="Times New Roman" pitchFamily="18" charset="0"/>
                <a:cs typeface="Times New Roman" pitchFamily="18" charset="0"/>
              </a:rPr>
              <a:t>Standard Operating Procedure (SOP</a:t>
            </a:r>
            <a:r>
              <a:rPr lang="en-US" sz="1800" dirty="0" smtClean="0">
                <a:latin typeface="Times New Roman" pitchFamily="18" charset="0"/>
                <a:cs typeface="Times New Roman" pitchFamily="18" charset="0"/>
              </a:rPr>
              <a:t>).</a:t>
            </a:r>
            <a:endParaRPr lang="ar-SA" sz="1800" dirty="0" smtClean="0">
              <a:latin typeface="Times New Roman" pitchFamily="18" charset="0"/>
              <a:cs typeface="Times New Roman" pitchFamily="18" charset="0"/>
            </a:endParaRPr>
          </a:p>
          <a:p>
            <a:pPr marL="82296" indent="0">
              <a:buNone/>
            </a:pPr>
            <a:endParaRPr lang="en-US" sz="1800" dirty="0">
              <a:latin typeface="Times New Roman" pitchFamily="18" charset="0"/>
              <a:cs typeface="Times New Roman" pitchFamily="18" charset="0"/>
            </a:endParaRPr>
          </a:p>
          <a:p>
            <a:pPr>
              <a:buFont typeface="Wingdings" pitchFamily="2" charset="2"/>
              <a:buChar char="Ø"/>
            </a:pPr>
            <a:r>
              <a:rPr lang="en-US" sz="1800" dirty="0">
                <a:latin typeface="Times New Roman" pitchFamily="18" charset="0"/>
                <a:cs typeface="Times New Roman" pitchFamily="18" charset="0"/>
              </a:rPr>
              <a:t>TQM implementation in the company is </a:t>
            </a:r>
            <a:r>
              <a:rPr lang="en-US" sz="1800" dirty="0" smtClean="0">
                <a:latin typeface="Times New Roman" pitchFamily="18" charset="0"/>
                <a:cs typeface="Times New Roman" pitchFamily="18" charset="0"/>
              </a:rPr>
              <a:t>high, and the performed methodology allowed a reduction in orders after deadline (OAD).</a:t>
            </a:r>
            <a:endParaRPr lang="en-US" sz="1800" dirty="0">
              <a:latin typeface="Times New Roman" pitchFamily="18" charset="0"/>
              <a:cs typeface="Times New Roman" pitchFamily="18" charset="0"/>
            </a:endParaRPr>
          </a:p>
          <a:p>
            <a:pPr marL="82296" indent="0">
              <a:buNone/>
            </a:pPr>
            <a:endParaRPr lang="en-US" sz="1800" dirty="0">
              <a:latin typeface="Times New Roman" pitchFamily="18" charset="0"/>
              <a:cs typeface="Times New Roman" pitchFamily="18" charset="0"/>
            </a:endParaRPr>
          </a:p>
          <a:p>
            <a:pPr marL="82296" indent="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2386231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1282154"/>
          </a:xfrm>
        </p:spPr>
        <p:txBody>
          <a:bodyPr>
            <a:normAutofit/>
          </a:bodyPr>
          <a:lstStyle/>
          <a:p>
            <a:r>
              <a:rPr lang="en-US" sz="4000" b="1" dirty="0">
                <a:effectLst>
                  <a:outerShdw blurRad="38100" dist="38100" dir="2700000" algn="tl">
                    <a:srgbClr val="000000">
                      <a:alpha val="43137"/>
                    </a:srgbClr>
                  </a:outerShdw>
                </a:effectLst>
                <a:latin typeface="Times New Roman" pitchFamily="18" charset="0"/>
                <a:cs typeface="Times New Roman" pitchFamily="18" charset="0"/>
              </a:rPr>
              <a:t>Introduction - Background</a:t>
            </a:r>
          </a:p>
        </p:txBody>
      </p:sp>
      <p:sp>
        <p:nvSpPr>
          <p:cNvPr id="4" name="Slide Number Placeholder 3"/>
          <p:cNvSpPr>
            <a:spLocks noGrp="1"/>
          </p:cNvSpPr>
          <p:nvPr>
            <p:ph type="sldNum" sz="quarter" idx="12"/>
          </p:nvPr>
        </p:nvSpPr>
        <p:spPr/>
        <p:txBody>
          <a:bodyPr>
            <a:normAutofit fontScale="85000" lnSpcReduction="20000"/>
          </a:bodyPr>
          <a:lstStyle/>
          <a:p>
            <a:fld id="{B2D4F487-E72D-46A1-B9E8-7F710F1C8B93}" type="slidenum">
              <a:rPr lang="en-US" smtClean="0"/>
              <a:pPr/>
              <a:t>4</a:t>
            </a:fld>
            <a:endParaRPr lang="en-US"/>
          </a:p>
        </p:txBody>
      </p:sp>
      <p:sp>
        <p:nvSpPr>
          <p:cNvPr id="3" name="عنصر نائب للمحتوى 2"/>
          <p:cNvSpPr>
            <a:spLocks noGrp="1"/>
          </p:cNvSpPr>
          <p:nvPr>
            <p:ph sz="quarter" idx="1"/>
          </p:nvPr>
        </p:nvSpPr>
        <p:spPr>
          <a:xfrm>
            <a:off x="1187624" y="1772816"/>
            <a:ext cx="7786112" cy="4656584"/>
          </a:xfrm>
        </p:spPr>
        <p:txBody>
          <a:bodyPr>
            <a:normAutofit/>
          </a:bodyPr>
          <a:lstStyle/>
          <a:p>
            <a:pPr>
              <a:lnSpc>
                <a:spcPct val="150000"/>
              </a:lnSpc>
              <a:buFont typeface="Wingdings" pitchFamily="2" charset="2"/>
              <a:buChar char="Ø"/>
            </a:pPr>
            <a:r>
              <a:rPr lang="en-US" sz="1800" dirty="0" smtClean="0">
                <a:latin typeface="Times New Roman" pitchFamily="18" charset="0"/>
                <a:cs typeface="Times New Roman" pitchFamily="18" charset="0"/>
              </a:rPr>
              <a:t>TQM is a new trend that pays attention to quality from ground up.</a:t>
            </a:r>
            <a:endParaRPr lang="ar-SA" sz="1800" dirty="0" smtClean="0">
              <a:latin typeface="Times New Roman" pitchFamily="18" charset="0"/>
              <a:cs typeface="Times New Roman" pitchFamily="18" charset="0"/>
            </a:endParaRPr>
          </a:p>
          <a:p>
            <a:pPr>
              <a:lnSpc>
                <a:spcPct val="150000"/>
              </a:lnSpc>
              <a:buFont typeface="Wingdings" pitchFamily="2" charset="2"/>
              <a:buChar char="Ø"/>
            </a:pPr>
            <a:r>
              <a:rPr lang="en-US" sz="1800" dirty="0">
                <a:latin typeface="Times New Roman" pitchFamily="18" charset="0"/>
                <a:cs typeface="Times New Roman" pitchFamily="18" charset="0"/>
              </a:rPr>
              <a:t>Application of TQM increases productivity and customer satisfaction, and so profits</a:t>
            </a:r>
            <a:r>
              <a:rPr lang="en-US" sz="1800" dirty="0" smtClean="0">
                <a:latin typeface="Times New Roman" pitchFamily="18" charset="0"/>
                <a:cs typeface="Times New Roman" pitchFamily="18" charset="0"/>
              </a:rPr>
              <a:t>.</a:t>
            </a:r>
          </a:p>
          <a:p>
            <a:pPr>
              <a:lnSpc>
                <a:spcPct val="150000"/>
              </a:lnSpc>
              <a:buFont typeface="Wingdings" pitchFamily="2" charset="2"/>
              <a:buChar char="Ø"/>
            </a:pPr>
            <a:r>
              <a:rPr lang="en-US" sz="1800" dirty="0" smtClean="0">
                <a:latin typeface="Times New Roman" pitchFamily="18" charset="0"/>
                <a:cs typeface="Times New Roman" pitchFamily="18" charset="0"/>
              </a:rPr>
              <a:t>One of the biggest obstacles is anomaly or non added value activities.</a:t>
            </a:r>
          </a:p>
          <a:p>
            <a:pPr>
              <a:lnSpc>
                <a:spcPct val="150000"/>
              </a:lnSpc>
              <a:buFont typeface="Wingdings" pitchFamily="2" charset="2"/>
              <a:buChar char="Ø"/>
            </a:pPr>
            <a:r>
              <a:rPr lang="en-US" sz="1800" dirty="0" smtClean="0">
                <a:latin typeface="Times New Roman" pitchFamily="18" charset="0"/>
                <a:cs typeface="Times New Roman" pitchFamily="18" charset="0"/>
              </a:rPr>
              <a:t>Activity standardization is required through routine management.</a:t>
            </a:r>
            <a:endParaRPr lang="en-US" sz="1800" dirty="0">
              <a:latin typeface="Times New Roman" pitchFamily="18" charset="0"/>
              <a:cs typeface="Times New Roman" pitchFamily="18" charset="0"/>
            </a:endParaRPr>
          </a:p>
          <a:p>
            <a:pPr>
              <a:lnSpc>
                <a:spcPct val="150000"/>
              </a:lnSpc>
              <a:buFont typeface="Wingdings" pitchFamily="2" charset="2"/>
              <a:buChar char="Ø"/>
            </a:pPr>
            <a:r>
              <a:rPr lang="en-US" sz="1800" dirty="0">
                <a:latin typeface="Times New Roman" pitchFamily="18" charset="0"/>
                <a:cs typeface="Times New Roman" pitchFamily="18" charset="0"/>
              </a:rPr>
              <a:t>Electricity companies are suited for TQM application studies:</a:t>
            </a:r>
          </a:p>
          <a:p>
            <a:pPr marL="425196" indent="-342900">
              <a:lnSpc>
                <a:spcPct val="150000"/>
              </a:lnSpc>
              <a:buFont typeface="+mj-lt"/>
              <a:buAutoNum type="arabicPeriod"/>
            </a:pPr>
            <a:r>
              <a:rPr lang="en-US" sz="1800" dirty="0">
                <a:latin typeface="Times New Roman" pitchFamily="18" charset="0"/>
                <a:cs typeface="Times New Roman" pitchFamily="18" charset="0"/>
              </a:rPr>
              <a:t>Electricity sector is very important.</a:t>
            </a:r>
          </a:p>
          <a:p>
            <a:pPr marL="425196" indent="-342900">
              <a:lnSpc>
                <a:spcPct val="150000"/>
              </a:lnSpc>
              <a:buFont typeface="+mj-lt"/>
              <a:buAutoNum type="arabicPeriod"/>
            </a:pPr>
            <a:r>
              <a:rPr lang="en-US" sz="1800" dirty="0">
                <a:latin typeface="Times New Roman" pitchFamily="18" charset="0"/>
                <a:cs typeface="Times New Roman" pitchFamily="18" charset="0"/>
              </a:rPr>
              <a:t>Increase of demand for electricity</a:t>
            </a:r>
            <a:r>
              <a:rPr lang="en-US" sz="1800" dirty="0" smtClean="0">
                <a:latin typeface="Times New Roman" pitchFamily="18" charset="0"/>
                <a:cs typeface="Times New Roman" pitchFamily="18" charset="0"/>
              </a:rPr>
              <a:t>.</a:t>
            </a:r>
          </a:p>
          <a:p>
            <a:pPr marL="425196" indent="-342900">
              <a:lnSpc>
                <a:spcPct val="150000"/>
              </a:lnSpc>
              <a:buFont typeface="+mj-lt"/>
              <a:buAutoNum type="arabicPeriod"/>
            </a:pPr>
            <a:endParaRPr lang="en-US" sz="1800" dirty="0">
              <a:latin typeface="Times New Roman" pitchFamily="18" charset="0"/>
              <a:cs typeface="Times New Roman" pitchFamily="18" charset="0"/>
            </a:endParaRPr>
          </a:p>
          <a:p>
            <a:pPr marL="82296" indent="0">
              <a:lnSpc>
                <a:spcPct val="150000"/>
              </a:lnSpc>
              <a:buNone/>
            </a:pPr>
            <a:endParaRPr lang="en-US" sz="1800" dirty="0">
              <a:latin typeface="Times New Roman" pitchFamily="18" charset="0"/>
              <a:cs typeface="Times New Roman" pitchFamily="18" charset="0"/>
            </a:endParaRPr>
          </a:p>
          <a:p>
            <a:pPr marL="82296" indent="0">
              <a:lnSpc>
                <a:spcPct val="150000"/>
              </a:lnSpc>
              <a:buNone/>
            </a:pPr>
            <a:endParaRPr lang="en-US" sz="1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869023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4000" b="1" dirty="0">
                <a:effectLst>
                  <a:outerShdw blurRad="38100" dist="38100" dir="2700000" algn="tl">
                    <a:srgbClr val="000000">
                      <a:alpha val="43137"/>
                    </a:srgbClr>
                  </a:outerShdw>
                </a:effectLst>
                <a:latin typeface="Times New Roman" pitchFamily="18" charset="0"/>
                <a:cs typeface="Times New Roman" pitchFamily="18" charset="0"/>
              </a:rPr>
              <a:t>Introduction </a:t>
            </a:r>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-Research </a:t>
            </a:r>
            <a:r>
              <a:rPr lang="en-US" sz="4000" b="1" dirty="0">
                <a:effectLst>
                  <a:outerShdw blurRad="38100" dist="38100" dir="2700000" algn="tl">
                    <a:srgbClr val="000000">
                      <a:alpha val="43137"/>
                    </a:srgbClr>
                  </a:outerShdw>
                </a:effectLst>
                <a:latin typeface="Times New Roman" pitchFamily="18" charset="0"/>
                <a:cs typeface="Times New Roman" pitchFamily="18" charset="0"/>
              </a:rPr>
              <a:t>Importance</a:t>
            </a:r>
          </a:p>
        </p:txBody>
      </p:sp>
      <p:sp>
        <p:nvSpPr>
          <p:cNvPr id="4" name="Slide Number Placeholder 3"/>
          <p:cNvSpPr>
            <a:spLocks noGrp="1"/>
          </p:cNvSpPr>
          <p:nvPr>
            <p:ph type="sldNum" sz="quarter" idx="12"/>
          </p:nvPr>
        </p:nvSpPr>
        <p:spPr/>
        <p:txBody>
          <a:bodyPr>
            <a:normAutofit fontScale="85000" lnSpcReduction="20000"/>
          </a:bodyPr>
          <a:lstStyle/>
          <a:p>
            <a:fld id="{B2D4F487-E72D-46A1-B9E8-7F710F1C8B93}" type="slidenum">
              <a:rPr lang="en-US" smtClean="0"/>
              <a:pPr/>
              <a:t>5</a:t>
            </a:fld>
            <a:endParaRPr lang="en-US"/>
          </a:p>
        </p:txBody>
      </p:sp>
      <p:sp>
        <p:nvSpPr>
          <p:cNvPr id="3" name="عنصر نائب للمحتوى 2"/>
          <p:cNvSpPr>
            <a:spLocks noGrp="1"/>
          </p:cNvSpPr>
          <p:nvPr>
            <p:ph sz="quarter" idx="1"/>
          </p:nvPr>
        </p:nvSpPr>
        <p:spPr>
          <a:xfrm>
            <a:off x="1435608" y="1844824"/>
            <a:ext cx="7498080" cy="4403576"/>
          </a:xfrm>
        </p:spPr>
        <p:txBody>
          <a:bodyPr/>
          <a:lstStyle/>
          <a:p>
            <a:pPr>
              <a:buFont typeface="Wingdings" pitchFamily="2" charset="2"/>
              <a:buChar char="Ø"/>
            </a:pPr>
            <a:r>
              <a:rPr lang="en-US" sz="1800" dirty="0" smtClean="0">
                <a:latin typeface="Times New Roman" pitchFamily="18" charset="0"/>
                <a:cs typeface="Times New Roman" pitchFamily="18" charset="0"/>
              </a:rPr>
              <a:t>Lack of studies concerned with TQM application within the electricity companies.</a:t>
            </a:r>
            <a:endParaRPr lang="ar-SA" sz="1800" dirty="0" smtClean="0">
              <a:latin typeface="Times New Roman" pitchFamily="18" charset="0"/>
              <a:cs typeface="Times New Roman" pitchFamily="18" charset="0"/>
            </a:endParaRPr>
          </a:p>
          <a:p>
            <a:pPr marL="82296" indent="0">
              <a:buNone/>
            </a:pPr>
            <a:endParaRPr lang="ar-SA" sz="1800" dirty="0" smtClean="0">
              <a:latin typeface="Times New Roman" pitchFamily="18" charset="0"/>
              <a:cs typeface="Times New Roman" pitchFamily="18" charset="0"/>
            </a:endParaRPr>
          </a:p>
          <a:p>
            <a:pPr lvl="0">
              <a:buFont typeface="Wingdings" pitchFamily="2" charset="2"/>
              <a:buChar char="Ø"/>
            </a:pPr>
            <a:r>
              <a:rPr lang="en-US" sz="1800" dirty="0">
                <a:latin typeface="Times New Roman" pitchFamily="18" charset="0"/>
                <a:cs typeface="Times New Roman" pitchFamily="18" charset="0"/>
              </a:rPr>
              <a:t>Building a general framework for TQM that can be applied on the ground</a:t>
            </a:r>
            <a:r>
              <a:rPr lang="en-US" sz="1800" dirty="0" smtClean="0">
                <a:latin typeface="Times New Roman" pitchFamily="18" charset="0"/>
                <a:cs typeface="Times New Roman" pitchFamily="18" charset="0"/>
              </a:rPr>
              <a:t>.</a:t>
            </a:r>
            <a:endParaRPr lang="ar-SA" sz="1800" dirty="0" smtClean="0">
              <a:latin typeface="Times New Roman" pitchFamily="18" charset="0"/>
              <a:cs typeface="Times New Roman" pitchFamily="18" charset="0"/>
            </a:endParaRPr>
          </a:p>
          <a:p>
            <a:pPr marL="82296" lvl="0" indent="0">
              <a:buNone/>
            </a:pPr>
            <a:endParaRPr lang="en-US" sz="1800" dirty="0">
              <a:latin typeface="Times New Roman" pitchFamily="18" charset="0"/>
              <a:cs typeface="Times New Roman" pitchFamily="18" charset="0"/>
            </a:endParaRPr>
          </a:p>
          <a:p>
            <a:pPr>
              <a:buFont typeface="Wingdings" pitchFamily="2" charset="2"/>
              <a:buChar char="Ø"/>
            </a:pPr>
            <a:r>
              <a:rPr lang="en-US" sz="1800" dirty="0">
                <a:latin typeface="Times New Roman" pitchFamily="18" charset="0"/>
                <a:cs typeface="Times New Roman" pitchFamily="18" charset="0"/>
              </a:rPr>
              <a:t>An attempt to find possible solutions to raise the efficiency of the company and to identify the problems and challenges facing the institution</a:t>
            </a:r>
            <a:r>
              <a:rPr lang="en-US" sz="1800" dirty="0" smtClean="0">
                <a:latin typeface="Times New Roman" pitchFamily="18" charset="0"/>
                <a:cs typeface="Times New Roman" pitchFamily="18" charset="0"/>
              </a:rPr>
              <a:t>.</a:t>
            </a:r>
            <a:endParaRPr lang="ar-SA" sz="1800" dirty="0" smtClean="0">
              <a:latin typeface="Times New Roman" pitchFamily="18" charset="0"/>
              <a:cs typeface="Times New Roman" pitchFamily="18" charset="0"/>
            </a:endParaRPr>
          </a:p>
          <a:p>
            <a:pPr marL="82296" indent="0">
              <a:buNone/>
            </a:pPr>
            <a:endParaRPr lang="en-US" sz="1800" dirty="0">
              <a:latin typeface="Times New Roman" pitchFamily="18" charset="0"/>
              <a:cs typeface="Times New Roman" pitchFamily="18" charset="0"/>
            </a:endParaRPr>
          </a:p>
          <a:p>
            <a:pPr>
              <a:buFont typeface="Wingdings" pitchFamily="2" charset="2"/>
              <a:buChar char="Ø"/>
            </a:pPr>
            <a:r>
              <a:rPr lang="en-US" sz="1800" dirty="0">
                <a:latin typeface="Times New Roman" pitchFamily="18" charset="0"/>
                <a:cs typeface="Times New Roman" pitchFamily="18" charset="0"/>
              </a:rPr>
              <a:t>The scientific and practical benefit from the application of total quality standards</a:t>
            </a:r>
            <a:r>
              <a:rPr lang="en-US" sz="1800" dirty="0" smtClean="0">
                <a:latin typeface="Times New Roman" pitchFamily="18" charset="0"/>
                <a:cs typeface="Times New Roman" pitchFamily="18" charset="0"/>
              </a:rPr>
              <a:t>.</a:t>
            </a:r>
            <a:endParaRPr lang="ar-SA" sz="1800" dirty="0" smtClean="0">
              <a:latin typeface="Times New Roman" pitchFamily="18" charset="0"/>
              <a:cs typeface="Times New Roman" pitchFamily="18" charset="0"/>
            </a:endParaRPr>
          </a:p>
          <a:p>
            <a:pPr marL="82296" indent="0">
              <a:buNone/>
            </a:pPr>
            <a:endParaRPr lang="ar-SA" sz="1800" dirty="0" smtClean="0">
              <a:latin typeface="Times New Roman" pitchFamily="18" charset="0"/>
              <a:cs typeface="Times New Roman" pitchFamily="18" charset="0"/>
            </a:endParaRPr>
          </a:p>
          <a:p>
            <a:pPr lvl="0">
              <a:buFont typeface="Wingdings" pitchFamily="2" charset="2"/>
              <a:buChar char="Ø"/>
            </a:pPr>
            <a:r>
              <a:rPr lang="en-US" sz="1800" dirty="0">
                <a:latin typeface="Times New Roman" pitchFamily="18" charset="0"/>
                <a:cs typeface="Times New Roman" pitchFamily="18" charset="0"/>
              </a:rPr>
              <a:t>To identify the extent of the ability of the employees to adopt TQM</a:t>
            </a:r>
            <a:r>
              <a:rPr lang="ar-EG" sz="1800" dirty="0">
                <a:latin typeface="Times New Roman" pitchFamily="18" charset="0"/>
                <a:cs typeface="Times New Roman" pitchFamily="18" charset="0"/>
              </a:rPr>
              <a:t>.</a:t>
            </a:r>
            <a:endParaRPr lang="en-US" sz="1800" dirty="0">
              <a:latin typeface="Times New Roman" pitchFamily="18" charset="0"/>
              <a:cs typeface="Times New Roman" pitchFamily="18" charset="0"/>
            </a:endParaRPr>
          </a:p>
          <a:p>
            <a:pPr marL="82296" indent="0">
              <a:buNone/>
            </a:pPr>
            <a:endParaRPr lang="en-US" sz="1800" dirty="0">
              <a:latin typeface="Times New Roman" pitchFamily="18" charset="0"/>
              <a:cs typeface="Times New Roman" pitchFamily="18" charset="0"/>
            </a:endParaRPr>
          </a:p>
          <a:p>
            <a:pPr>
              <a:buFont typeface="Wingdings" pitchFamily="2" charset="2"/>
              <a:buChar char="Ø"/>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381880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b="1" dirty="0">
                <a:effectLst>
                  <a:outerShdw blurRad="38100" dist="38100" dir="2700000" algn="tl">
                    <a:srgbClr val="000000">
                      <a:alpha val="43137"/>
                    </a:srgbClr>
                  </a:outerShdw>
                </a:effectLst>
                <a:latin typeface="Times New Roman" pitchFamily="18" charset="0"/>
                <a:cs typeface="Times New Roman" pitchFamily="18" charset="0"/>
              </a:rPr>
              <a:t>Introduction </a:t>
            </a:r>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-Hypothesis</a:t>
            </a:r>
            <a:endParaRPr lang="en-US" sz="4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normAutofit fontScale="85000" lnSpcReduction="20000"/>
          </a:bodyPr>
          <a:lstStyle/>
          <a:p>
            <a:fld id="{B2D4F487-E72D-46A1-B9E8-7F710F1C8B93}" type="slidenum">
              <a:rPr lang="en-US" smtClean="0"/>
              <a:pPr/>
              <a:t>6</a:t>
            </a:fld>
            <a:endParaRPr lang="en-US"/>
          </a:p>
        </p:txBody>
      </p:sp>
      <p:sp>
        <p:nvSpPr>
          <p:cNvPr id="3" name="عنصر نائب للمحتوى 2"/>
          <p:cNvSpPr>
            <a:spLocks noGrp="1"/>
          </p:cNvSpPr>
          <p:nvPr>
            <p:ph sz="quarter" idx="1"/>
          </p:nvPr>
        </p:nvSpPr>
        <p:spPr/>
        <p:txBody>
          <a:bodyPr/>
          <a:lstStyle/>
          <a:p>
            <a:pPr lvl="0">
              <a:lnSpc>
                <a:spcPct val="150000"/>
              </a:lnSpc>
            </a:pPr>
            <a:r>
              <a:rPr lang="en-US" sz="1800" dirty="0" smtClean="0">
                <a:latin typeface="Times New Roman" pitchFamily="18" charset="0"/>
                <a:cs typeface="Times New Roman" pitchFamily="18" charset="0"/>
              </a:rPr>
              <a:t>There is a relationship between the application of TQM standards and the following:</a:t>
            </a:r>
            <a:endParaRPr lang="ar-SA" sz="1800" dirty="0" smtClean="0">
              <a:latin typeface="Times New Roman" pitchFamily="18" charset="0"/>
              <a:cs typeface="Times New Roman" pitchFamily="18" charset="0"/>
            </a:endParaRPr>
          </a:p>
          <a:p>
            <a:pPr marL="514350" lvl="0" indent="-514350">
              <a:lnSpc>
                <a:spcPct val="150000"/>
              </a:lnSpc>
              <a:buFont typeface="+mj-lt"/>
              <a:buAutoNum type="arabicPeriod"/>
            </a:pPr>
            <a:r>
              <a:rPr lang="en-US" sz="1800" dirty="0">
                <a:latin typeface="Times New Roman" pitchFamily="18" charset="0"/>
                <a:cs typeface="Times New Roman" pitchFamily="18" charset="0"/>
              </a:rPr>
              <a:t>Improvement of the general performance.</a:t>
            </a:r>
          </a:p>
          <a:p>
            <a:pPr marL="514350" indent="-514350">
              <a:lnSpc>
                <a:spcPct val="150000"/>
              </a:lnSpc>
              <a:buFont typeface="+mj-lt"/>
              <a:buAutoNum type="arabicPeriod"/>
            </a:pPr>
            <a:r>
              <a:rPr lang="en-US" sz="1800" dirty="0">
                <a:latin typeface="Times New Roman" pitchFamily="18" charset="0"/>
                <a:cs typeface="Times New Roman" pitchFamily="18" charset="0"/>
              </a:rPr>
              <a:t>Increase in customer satisfaction</a:t>
            </a:r>
            <a:r>
              <a:rPr lang="ar-EG" sz="1800" dirty="0">
                <a:latin typeface="Times New Roman" pitchFamily="18" charset="0"/>
                <a:cs typeface="Times New Roman" pitchFamily="18" charset="0"/>
              </a:rPr>
              <a:t>.</a:t>
            </a:r>
            <a:endParaRPr lang="en-US" sz="1800" dirty="0">
              <a:latin typeface="Times New Roman" pitchFamily="18" charset="0"/>
              <a:cs typeface="Times New Roman" pitchFamily="18" charset="0"/>
            </a:endParaRPr>
          </a:p>
          <a:p>
            <a:pPr marL="514350" indent="-514350">
              <a:lnSpc>
                <a:spcPct val="150000"/>
              </a:lnSpc>
              <a:buFont typeface="+mj-lt"/>
              <a:buAutoNum type="arabicPeriod"/>
            </a:pPr>
            <a:r>
              <a:rPr lang="en-US" sz="1800" dirty="0">
                <a:latin typeface="Times New Roman" pitchFamily="18" charset="0"/>
                <a:cs typeface="Times New Roman" pitchFamily="18" charset="0"/>
              </a:rPr>
              <a:t>Reducing the size of the problems facing the company.</a:t>
            </a:r>
          </a:p>
          <a:p>
            <a:pPr marL="514350" indent="-514350">
              <a:lnSpc>
                <a:spcPct val="150000"/>
              </a:lnSpc>
              <a:buFont typeface="+mj-lt"/>
              <a:buAutoNum type="arabicPeriod"/>
            </a:pPr>
            <a:r>
              <a:rPr lang="en-US" sz="1800" dirty="0">
                <a:latin typeface="Times New Roman" pitchFamily="18" charset="0"/>
                <a:cs typeface="Times New Roman" pitchFamily="18" charset="0"/>
              </a:rPr>
              <a:t>Improvement of other processes within the electricity company</a:t>
            </a:r>
            <a:r>
              <a:rPr lang="ar-EG" sz="1800" dirty="0" smtClean="0">
                <a:latin typeface="Times New Roman" pitchFamily="18" charset="0"/>
                <a:cs typeface="Times New Roman" pitchFamily="18" charset="0"/>
              </a:rPr>
              <a:t>.</a:t>
            </a:r>
            <a:endParaRPr lang="en-US" sz="1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067440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4000" b="1" dirty="0">
                <a:effectLst>
                  <a:outerShdw blurRad="38100" dist="38100" dir="2700000" algn="tl">
                    <a:srgbClr val="000000">
                      <a:alpha val="43137"/>
                    </a:srgbClr>
                  </a:outerShdw>
                </a:effectLst>
                <a:latin typeface="Times New Roman" pitchFamily="18" charset="0"/>
                <a:cs typeface="Times New Roman" pitchFamily="18" charset="0"/>
              </a:rPr>
              <a:t>Introduction </a:t>
            </a:r>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-Search Limitations</a:t>
            </a:r>
            <a:r>
              <a:rPr lang="ar-SA" sz="4000" b="1"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en-US" sz="4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normAutofit fontScale="85000" lnSpcReduction="20000"/>
          </a:bodyPr>
          <a:lstStyle/>
          <a:p>
            <a:fld id="{B2D4F487-E72D-46A1-B9E8-7F710F1C8B93}" type="slidenum">
              <a:rPr lang="en-US" smtClean="0"/>
              <a:pPr/>
              <a:t>7</a:t>
            </a:fld>
            <a:endParaRPr lang="en-US" dirty="0"/>
          </a:p>
        </p:txBody>
      </p:sp>
      <p:sp>
        <p:nvSpPr>
          <p:cNvPr id="5" name="عنصر نائب للمحتوى 4"/>
          <p:cNvSpPr>
            <a:spLocks noGrp="1"/>
          </p:cNvSpPr>
          <p:nvPr>
            <p:ph sz="quarter" idx="1"/>
          </p:nvPr>
        </p:nvSpPr>
        <p:spPr>
          <a:xfrm>
            <a:off x="1435608" y="1447799"/>
            <a:ext cx="7498080" cy="5149205"/>
          </a:xfrm>
        </p:spPr>
        <p:txBody>
          <a:bodyPr/>
          <a:lstStyle/>
          <a:p>
            <a:pPr marL="82296" lvl="0" indent="0">
              <a:buNone/>
            </a:pPr>
            <a:endParaRPr lang="en-US" sz="1800" dirty="0">
              <a:latin typeface="Times New Roman" pitchFamily="18" charset="0"/>
              <a:cs typeface="Times New Roman" pitchFamily="18" charset="0"/>
            </a:endParaRPr>
          </a:p>
          <a:p>
            <a:pPr>
              <a:buFont typeface="Wingdings" pitchFamily="2" charset="2"/>
              <a:buChar char="Ø"/>
            </a:pPr>
            <a:r>
              <a:rPr lang="en-US" sz="1800" dirty="0" smtClean="0">
                <a:latin typeface="Times New Roman" pitchFamily="18" charset="0"/>
                <a:cs typeface="Times New Roman" pitchFamily="18" charset="0"/>
              </a:rPr>
              <a:t>The methodology was implemented only in one sector of the company.</a:t>
            </a:r>
          </a:p>
          <a:p>
            <a:pPr>
              <a:buFont typeface="Wingdings" pitchFamily="2" charset="2"/>
              <a:buChar char="Ø"/>
            </a:pPr>
            <a:endParaRPr lang="en-US" sz="1800" dirty="0">
              <a:latin typeface="Times New Roman" pitchFamily="18" charset="0"/>
              <a:cs typeface="Times New Roman" pitchFamily="18" charset="0"/>
            </a:endParaRPr>
          </a:p>
          <a:p>
            <a:pPr>
              <a:buFont typeface="Wingdings" pitchFamily="2" charset="2"/>
              <a:buChar char="Ø"/>
            </a:pPr>
            <a:r>
              <a:rPr lang="en-US" sz="1800" dirty="0" smtClean="0">
                <a:latin typeface="Times New Roman" pitchFamily="18" charset="0"/>
                <a:cs typeface="Times New Roman" pitchFamily="18" charset="0"/>
              </a:rPr>
              <a:t>The research does not address in detail the components and technical aspects of  TQM except what serves the purpose of the study.</a:t>
            </a:r>
          </a:p>
          <a:p>
            <a:pPr marL="82296" indent="0">
              <a:buNone/>
            </a:pPr>
            <a:r>
              <a:rPr lang="en-US" sz="1800" dirty="0" smtClean="0">
                <a:latin typeface="Times New Roman" pitchFamily="18" charset="0"/>
                <a:cs typeface="Times New Roman" pitchFamily="18" charset="0"/>
              </a:rPr>
              <a:t> </a:t>
            </a:r>
          </a:p>
          <a:p>
            <a:pPr lvl="0">
              <a:buFont typeface="Wingdings" pitchFamily="2" charset="2"/>
              <a:buChar char="Ø"/>
            </a:pPr>
            <a:r>
              <a:rPr lang="en-US" sz="1800" dirty="0">
                <a:latin typeface="Times New Roman" pitchFamily="18" charset="0"/>
                <a:cs typeface="Times New Roman" pitchFamily="18" charset="0"/>
              </a:rPr>
              <a:t>The evaluation of the application of TQM standards is limited to the estimated time period </a:t>
            </a:r>
            <a:r>
              <a:rPr lang="en-US" sz="1800" dirty="0" smtClean="0">
                <a:latin typeface="Times New Roman" pitchFamily="18" charset="0"/>
                <a:cs typeface="Times New Roman" pitchFamily="18" charset="0"/>
              </a:rPr>
              <a:t>between January and June of 2020.</a:t>
            </a:r>
            <a:endParaRPr lang="en-US" sz="1800" dirty="0">
              <a:latin typeface="Times New Roman" pitchFamily="18" charset="0"/>
              <a:cs typeface="Times New Roman" pitchFamily="18" charset="0"/>
            </a:endParaRPr>
          </a:p>
          <a:p>
            <a:pPr marL="82296" indent="0">
              <a:buNone/>
            </a:pPr>
            <a:endParaRPr lang="en-US" sz="1800" dirty="0" smtClean="0">
              <a:latin typeface="Times New Roman" pitchFamily="18" charset="0"/>
              <a:cs typeface="Times New Roman" pitchFamily="18" charset="0"/>
            </a:endParaRPr>
          </a:p>
          <a:p>
            <a:pPr marL="82296" indent="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078257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b="1" dirty="0">
                <a:effectLst>
                  <a:outerShdw blurRad="38100" dist="38100" dir="2700000" algn="tl">
                    <a:srgbClr val="000000">
                      <a:alpha val="43137"/>
                    </a:srgbClr>
                  </a:outerShdw>
                </a:effectLst>
                <a:latin typeface="Times New Roman" pitchFamily="18" charset="0"/>
                <a:cs typeface="Times New Roman" pitchFamily="18" charset="0"/>
              </a:rPr>
              <a:t>Introduction – Methodology </a:t>
            </a:r>
          </a:p>
        </p:txBody>
      </p:sp>
      <p:sp>
        <p:nvSpPr>
          <p:cNvPr id="4" name="Slide Number Placeholder 3"/>
          <p:cNvSpPr>
            <a:spLocks noGrp="1"/>
          </p:cNvSpPr>
          <p:nvPr>
            <p:ph type="sldNum" sz="quarter" idx="12"/>
          </p:nvPr>
        </p:nvSpPr>
        <p:spPr/>
        <p:txBody>
          <a:bodyPr>
            <a:normAutofit fontScale="85000" lnSpcReduction="20000"/>
          </a:bodyPr>
          <a:lstStyle/>
          <a:p>
            <a:fld id="{B2D4F487-E72D-46A1-B9E8-7F710F1C8B93}" type="slidenum">
              <a:rPr lang="en-US" smtClean="0"/>
              <a:pPr/>
              <a:t>8</a:t>
            </a:fld>
            <a:endParaRPr lang="en-US" dirty="0"/>
          </a:p>
        </p:txBody>
      </p:sp>
      <p:sp>
        <p:nvSpPr>
          <p:cNvPr id="3" name="عنصر نائب للمحتوى 2"/>
          <p:cNvSpPr>
            <a:spLocks noGrp="1"/>
          </p:cNvSpPr>
          <p:nvPr>
            <p:ph sz="quarter" idx="1"/>
          </p:nvPr>
        </p:nvSpPr>
        <p:spPr>
          <a:xfrm>
            <a:off x="1435608" y="1484784"/>
            <a:ext cx="7498080" cy="4619600"/>
          </a:xfrm>
        </p:spPr>
        <p:txBody>
          <a:bodyPr>
            <a:normAutofit/>
          </a:bodyPr>
          <a:lstStyle/>
          <a:p>
            <a:pPr>
              <a:lnSpc>
                <a:spcPct val="150000"/>
              </a:lnSpc>
            </a:pPr>
            <a:r>
              <a:rPr lang="en-US" sz="1900" dirty="0">
                <a:latin typeface="Times New Roman" pitchFamily="18" charset="0"/>
                <a:cs typeface="Times New Roman" pitchFamily="18" charset="0"/>
              </a:rPr>
              <a:t>To achieve the objectives of this study, researchers will use the following methods</a:t>
            </a:r>
            <a:r>
              <a:rPr lang="en-US" sz="1900" dirty="0" smtClean="0">
                <a:latin typeface="Times New Roman" pitchFamily="18" charset="0"/>
                <a:cs typeface="Times New Roman" pitchFamily="18" charset="0"/>
              </a:rPr>
              <a:t>:</a:t>
            </a:r>
            <a:endParaRPr lang="en-US" sz="1900" dirty="0">
              <a:latin typeface="Times New Roman" pitchFamily="18" charset="0"/>
              <a:cs typeface="Times New Roman" pitchFamily="18" charset="0"/>
            </a:endParaRPr>
          </a:p>
          <a:p>
            <a:pPr marL="514350" lvl="0" indent="-514350">
              <a:lnSpc>
                <a:spcPct val="150000"/>
              </a:lnSpc>
              <a:buFont typeface="+mj-lt"/>
              <a:buAutoNum type="arabicPeriod"/>
            </a:pPr>
            <a:r>
              <a:rPr lang="en-US" sz="1900" dirty="0">
                <a:latin typeface="Times New Roman" pitchFamily="18" charset="0"/>
                <a:cs typeface="Times New Roman" pitchFamily="18" charset="0"/>
              </a:rPr>
              <a:t>The theoretical </a:t>
            </a:r>
            <a:r>
              <a:rPr lang="en-US" sz="1900" dirty="0" smtClean="0">
                <a:latin typeface="Times New Roman" pitchFamily="18" charset="0"/>
                <a:cs typeface="Times New Roman" pitchFamily="18" charset="0"/>
              </a:rPr>
              <a:t>method.</a:t>
            </a:r>
            <a:endParaRPr lang="en-US" sz="1900" dirty="0">
              <a:latin typeface="Times New Roman" pitchFamily="18" charset="0"/>
              <a:cs typeface="Times New Roman" pitchFamily="18" charset="0"/>
            </a:endParaRPr>
          </a:p>
          <a:p>
            <a:pPr marL="514350" lvl="0" indent="-514350">
              <a:lnSpc>
                <a:spcPct val="150000"/>
              </a:lnSpc>
              <a:buFont typeface="+mj-lt"/>
              <a:buAutoNum type="arabicPeriod"/>
            </a:pPr>
            <a:r>
              <a:rPr lang="en-US" sz="1900" smtClean="0">
                <a:latin typeface="Times New Roman" pitchFamily="18" charset="0"/>
                <a:cs typeface="Times New Roman" pitchFamily="18" charset="0"/>
              </a:rPr>
              <a:t>Application method.</a:t>
            </a:r>
          </a:p>
          <a:p>
            <a:pPr marL="514350" lvl="0" indent="-514350">
              <a:lnSpc>
                <a:spcPct val="150000"/>
              </a:lnSpc>
              <a:buFont typeface="+mj-lt"/>
              <a:buAutoNum type="arabicPeriod"/>
            </a:pPr>
            <a:endParaRPr lang="en-US" sz="1900" dirty="0" smtClean="0">
              <a:latin typeface="Times New Roman" pitchFamily="18" charset="0"/>
              <a:cs typeface="Times New Roman" pitchFamily="18" charset="0"/>
            </a:endParaRPr>
          </a:p>
          <a:p>
            <a:pPr marL="514350" indent="-514350">
              <a:lnSpc>
                <a:spcPct val="150000"/>
              </a:lnSpc>
            </a:pPr>
            <a:r>
              <a:rPr lang="en-US" sz="1900" dirty="0" smtClean="0">
                <a:latin typeface="Times New Roman" pitchFamily="18" charset="0"/>
                <a:cs typeface="Times New Roman" pitchFamily="18" charset="0"/>
              </a:rPr>
              <a:t>The study was based on indicators like OAD.</a:t>
            </a:r>
          </a:p>
        </p:txBody>
      </p:sp>
    </p:spTree>
    <p:extLst>
      <p:ext uri="{BB962C8B-B14F-4D97-AF65-F5344CB8AC3E}">
        <p14:creationId xmlns:p14="http://schemas.microsoft.com/office/powerpoint/2010/main" val="3996704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a:effectLst>
                  <a:outerShdw blurRad="38100" dist="38100" dir="2700000" algn="tl">
                    <a:srgbClr val="000000">
                      <a:alpha val="43137"/>
                    </a:srgbClr>
                  </a:outerShdw>
                </a:effectLst>
                <a:latin typeface="Times New Roman" pitchFamily="18" charset="0"/>
                <a:cs typeface="Times New Roman" pitchFamily="18" charset="0"/>
              </a:rPr>
              <a:t>Introduction – Methodology </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2D4F487-E72D-46A1-B9E8-7F710F1C8B93}" type="slidenum">
              <a:rPr lang="en-US" smtClean="0"/>
              <a:pPr/>
              <a:t>9</a:t>
            </a:fld>
            <a:endParaRPr lang="en-US"/>
          </a:p>
        </p:txBody>
      </p:sp>
      <p:sp>
        <p:nvSpPr>
          <p:cNvPr id="3" name="Content Placeholder 2"/>
          <p:cNvSpPr>
            <a:spLocks noGrp="1"/>
          </p:cNvSpPr>
          <p:nvPr>
            <p:ph sz="quarter" idx="1"/>
          </p:nvPr>
        </p:nvSpPr>
        <p:spPr/>
        <p:txBody>
          <a:bodyPr>
            <a:normAutofit/>
          </a:bodyPr>
          <a:lstStyle/>
          <a:p>
            <a:r>
              <a:rPr lang="en-US" sz="1800" dirty="0" smtClean="0">
                <a:latin typeface="Times New Roman" panose="02020603050405020304" pitchFamily="18" charset="0"/>
                <a:cs typeface="Times New Roman" panose="02020603050405020304" pitchFamily="18" charset="0"/>
              </a:rPr>
              <a:t>Three pillars of management used:</a:t>
            </a:r>
          </a:p>
          <a:p>
            <a:pPr marL="82296" indent="0">
              <a:buNone/>
            </a:pPr>
            <a:endParaRPr lang="en-US" sz="18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Management by guiding </a:t>
            </a:r>
            <a:r>
              <a:rPr lang="en-US" sz="1800" dirty="0" smtClean="0">
                <a:latin typeface="Times New Roman" panose="02020603050405020304" pitchFamily="18" charset="0"/>
                <a:cs typeface="Times New Roman" panose="02020603050405020304" pitchFamily="18" charset="0"/>
              </a:rPr>
              <a:t>principles: having an evaluation of a set of indicators and targets that are spread from senior management to factory floor.</a:t>
            </a:r>
          </a:p>
          <a:p>
            <a:pPr>
              <a:buFont typeface="Wingdings" panose="05000000000000000000" pitchFamily="2" charset="2"/>
              <a:buChar char="Ø"/>
            </a:pPr>
            <a:endParaRPr lang="en-US"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1800" dirty="0" smtClean="0">
                <a:latin typeface="Times New Roman" panose="02020603050405020304" pitchFamily="18" charset="0"/>
                <a:cs typeface="Times New Roman" panose="02020603050405020304" pitchFamily="18" charset="0"/>
              </a:rPr>
              <a:t>Management </a:t>
            </a:r>
            <a:r>
              <a:rPr lang="en-US" sz="1800" dirty="0">
                <a:latin typeface="Times New Roman" panose="02020603050405020304" pitchFamily="18" charset="0"/>
                <a:cs typeface="Times New Roman" panose="02020603050405020304" pitchFamily="18" charset="0"/>
              </a:rPr>
              <a:t>by </a:t>
            </a:r>
            <a:r>
              <a:rPr lang="en-US" sz="1800" dirty="0" smtClean="0">
                <a:latin typeface="Times New Roman" panose="02020603050405020304" pitchFamily="18" charset="0"/>
                <a:cs typeface="Times New Roman" panose="02020603050405020304" pitchFamily="18" charset="0"/>
              </a:rPr>
              <a:t>processes: continuous </a:t>
            </a:r>
            <a:r>
              <a:rPr lang="en-US" sz="1800" dirty="0">
                <a:latin typeface="Times New Roman" panose="02020603050405020304" pitchFamily="18" charset="0"/>
                <a:cs typeface="Times New Roman" panose="02020603050405020304" pitchFamily="18" charset="0"/>
              </a:rPr>
              <a:t>evaluation of operations, aiming to maintain control </a:t>
            </a:r>
            <a:r>
              <a:rPr lang="en-US" sz="1800" dirty="0" smtClean="0">
                <a:latin typeface="Times New Roman" panose="02020603050405020304" pitchFamily="18" charset="0"/>
                <a:cs typeface="Times New Roman" panose="02020603050405020304" pitchFamily="18" charset="0"/>
              </a:rPr>
              <a:t>and stay within standards.</a:t>
            </a:r>
          </a:p>
          <a:p>
            <a:pPr>
              <a:buFont typeface="Wingdings" panose="05000000000000000000" pitchFamily="2" charset="2"/>
              <a:buChar char="Ø"/>
            </a:pPr>
            <a:endParaRPr lang="en-US"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R</a:t>
            </a:r>
            <a:r>
              <a:rPr lang="en-US" sz="1800" dirty="0" smtClean="0">
                <a:latin typeface="Times New Roman" panose="02020603050405020304" pitchFamily="18" charset="0"/>
                <a:cs typeface="Times New Roman" panose="02020603050405020304" pitchFamily="18" charset="0"/>
              </a:rPr>
              <a:t>outine management: determines </a:t>
            </a:r>
            <a:r>
              <a:rPr lang="en-US" sz="1800" dirty="0">
                <a:latin typeface="Times New Roman" panose="02020603050405020304" pitchFamily="18" charset="0"/>
                <a:cs typeface="Times New Roman" panose="02020603050405020304" pitchFamily="18" charset="0"/>
              </a:rPr>
              <a:t>the goal and procedures, respectively end and means, for carrying out the activities, so that each employee has awareness of the responsibility for the results of his work</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71601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79</TotalTime>
  <Words>1184</Words>
  <Application>Microsoft Office PowerPoint</Application>
  <PresentationFormat>عرض على الشاشة (3:4)‏</PresentationFormat>
  <Paragraphs>194</Paragraphs>
  <Slides>25</Slides>
  <Notes>2</Notes>
  <HiddenSlides>0</HiddenSlides>
  <MMClips>0</MMClips>
  <ScaleCrop>false</ScaleCrop>
  <HeadingPairs>
    <vt:vector size="4" baseType="variant">
      <vt:variant>
        <vt:lpstr>نسق</vt:lpstr>
      </vt:variant>
      <vt:variant>
        <vt:i4>1</vt:i4>
      </vt:variant>
      <vt:variant>
        <vt:lpstr>عناوين الشرائح</vt:lpstr>
      </vt:variant>
      <vt:variant>
        <vt:i4>25</vt:i4>
      </vt:variant>
    </vt:vector>
  </HeadingPairs>
  <TitlesOfParts>
    <vt:vector size="26" baseType="lpstr">
      <vt:lpstr>ألوان متوسطة</vt:lpstr>
      <vt:lpstr>An-Najah National University Faculty of Engineering &amp; Information Technology. Industrial Engineering Department</vt:lpstr>
      <vt:lpstr>    Prepared by:</vt:lpstr>
      <vt:lpstr>Abstract</vt:lpstr>
      <vt:lpstr>Introduction - Background</vt:lpstr>
      <vt:lpstr>Introduction -Research Importance</vt:lpstr>
      <vt:lpstr>Introduction -Hypothesis</vt:lpstr>
      <vt:lpstr> Introduction -Search Limitations   </vt:lpstr>
      <vt:lpstr>Introduction – Methodology </vt:lpstr>
      <vt:lpstr>Introduction – Methodology </vt:lpstr>
      <vt:lpstr>Constraints and Standards</vt:lpstr>
      <vt:lpstr>عرض تقديمي في PowerPoint</vt:lpstr>
      <vt:lpstr>Similarities between TQM and ISO 9001 </vt:lpstr>
      <vt:lpstr> Methodology</vt:lpstr>
      <vt:lpstr> Establishment of the company</vt:lpstr>
      <vt:lpstr> Object of the study</vt:lpstr>
      <vt:lpstr>Procedures &amp; Results</vt:lpstr>
      <vt:lpstr> Anomalies basis</vt:lpstr>
      <vt:lpstr>Control Chart Analysis </vt:lpstr>
      <vt:lpstr> Ishikawa Diagram </vt:lpstr>
      <vt:lpstr> PARETO</vt:lpstr>
      <vt:lpstr> 5W1H</vt:lpstr>
      <vt:lpstr>A Standard Operating Procedure (SOP)</vt:lpstr>
      <vt:lpstr>Comparative analysis of the OAD indicator</vt:lpstr>
      <vt:lpstr>Conclusion</vt:lpstr>
      <vt:lpstr>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&amp; Information Technology. Industrial Engineering Department</dc:title>
  <dc:creator>Yusuf Thaher</dc:creator>
  <cp:lastModifiedBy>HP</cp:lastModifiedBy>
  <cp:revision>14</cp:revision>
  <dcterms:created xsi:type="dcterms:W3CDTF">2021-12-29T13:49:53Z</dcterms:created>
  <dcterms:modified xsi:type="dcterms:W3CDTF">2021-12-29T22:59:55Z</dcterms:modified>
</cp:coreProperties>
</file>