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7" r:id="rId19"/>
    <p:sldId id="273" r:id="rId20"/>
    <p:sldId id="274" r:id="rId21"/>
    <p:sldId id="275" r:id="rId22"/>
    <p:sldId id="276" r:id="rId23"/>
    <p:sldId id="278" r:id="rId24"/>
    <p:sldId id="280" r:id="rId25"/>
    <p:sldId id="27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93C01-512F-4ABE-9234-524A2C8615B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DF6F-1BCA-4255-BC24-F3AF64190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93C01-512F-4ABE-9234-524A2C8615B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DF6F-1BCA-4255-BC24-F3AF64190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93C01-512F-4ABE-9234-524A2C8615B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DF6F-1BCA-4255-BC24-F3AF64190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93C01-512F-4ABE-9234-524A2C8615B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DF6F-1BCA-4255-BC24-F3AF64190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93C01-512F-4ABE-9234-524A2C8615B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DF6F-1BCA-4255-BC24-F3AF64190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93C01-512F-4ABE-9234-524A2C8615B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DF6F-1BCA-4255-BC24-F3AF64190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93C01-512F-4ABE-9234-524A2C8615B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DF6F-1BCA-4255-BC24-F3AF64190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93C01-512F-4ABE-9234-524A2C8615B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DF6F-1BCA-4255-BC24-F3AF64190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93C01-512F-4ABE-9234-524A2C8615B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DF6F-1BCA-4255-BC24-F3AF64190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93C01-512F-4ABE-9234-524A2C8615B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DF6F-1BCA-4255-BC24-F3AF64190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93C01-512F-4ABE-9234-524A2C8615B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5DF6F-1BCA-4255-BC24-F3AF64190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93C01-512F-4ABE-9234-524A2C8615B5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5DF6F-1BCA-4255-BC24-F3AF6419077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60575"/>
          </a:xfrm>
        </p:spPr>
        <p:txBody>
          <a:bodyPr>
            <a:noAutofit/>
          </a:bodyPr>
          <a:lstStyle/>
          <a:p>
            <a:r>
              <a:rPr lang="en-US" sz="10000" dirty="0" smtClean="0">
                <a:latin typeface="Algerian" pitchFamily="82" charset="0"/>
              </a:rPr>
              <a:t>Welcome</a:t>
            </a:r>
            <a:endParaRPr lang="en-US" sz="10000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  <a:latin typeface="Algerian" pitchFamily="82" charset="0"/>
              </a:rPr>
              <a:t>Data Collection &amp; Analysis:</a:t>
            </a:r>
            <a:endParaRPr lang="en-US" dirty="0">
              <a:solidFill>
                <a:srgbClr val="7030A0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24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Bookman Old Style" pitchFamily="18" charset="0"/>
              </a:rPr>
              <a:t>Data Collection: </a:t>
            </a:r>
            <a:endParaRPr lang="en-US" sz="2400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Bookman Old Style" pitchFamily="18" charset="0"/>
              </a:rPr>
              <a:t>Geometric Data: Inventory Study, Maps &amp; Auto CAD drawings.</a:t>
            </a:r>
          </a:p>
          <a:p>
            <a:pPr>
              <a:buNone/>
            </a:pPr>
            <a:r>
              <a:rPr lang="en-US" sz="2400" dirty="0" smtClean="0">
                <a:latin typeface="Bookman Old Style" pitchFamily="18" charset="0"/>
              </a:rPr>
              <a:t>Traffic Data: Manual – Intersection Count, with vehicular classification.</a:t>
            </a:r>
            <a:endParaRPr lang="en-US" sz="2400" dirty="0">
              <a:latin typeface="Bookman Old Style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Bookman Old Style" pitchFamily="18" charset="0"/>
              </a:rPr>
              <a:t>Al-</a:t>
            </a:r>
            <a:r>
              <a:rPr lang="en-US" sz="2400" dirty="0" err="1" smtClean="0">
                <a:latin typeface="Bookman Old Style" pitchFamily="18" charset="0"/>
              </a:rPr>
              <a:t>Shurafa</a:t>
            </a:r>
            <a:r>
              <a:rPr lang="en-US" sz="2400" dirty="0" smtClean="0">
                <a:latin typeface="Bookman Old Style" pitchFamily="18" charset="0"/>
              </a:rPr>
              <a:t> Intersection Count Summery:</a:t>
            </a:r>
          </a:p>
          <a:p>
            <a:pPr>
              <a:buNone/>
            </a:pPr>
            <a:endParaRPr lang="en-US" sz="2400" dirty="0">
              <a:latin typeface="Bookman Old Style" pitchFamily="18" charset="0"/>
            </a:endParaRPr>
          </a:p>
          <a:p>
            <a:pPr>
              <a:buNone/>
            </a:pPr>
            <a:endParaRPr lang="en-US" sz="2400" dirty="0" smtClean="0">
              <a:latin typeface="Bookman Old Style" pitchFamily="18" charset="0"/>
            </a:endParaRPr>
          </a:p>
          <a:p>
            <a:pPr>
              <a:buNone/>
            </a:pPr>
            <a:endParaRPr lang="en-US" sz="2400" dirty="0">
              <a:latin typeface="Bookman Old Style" pitchFamily="18" charset="0"/>
            </a:endParaRPr>
          </a:p>
          <a:p>
            <a:pPr>
              <a:buNone/>
            </a:pPr>
            <a:endParaRPr lang="en-US" sz="2400" dirty="0" smtClean="0">
              <a:latin typeface="Bookman Old Style" pitchFamily="18" charset="0"/>
            </a:endParaRPr>
          </a:p>
          <a:p>
            <a:pPr>
              <a:buNone/>
            </a:pPr>
            <a:endParaRPr lang="en-US" dirty="0">
              <a:latin typeface="Bookman Old Style" pitchFamily="18" charset="0"/>
            </a:endParaRPr>
          </a:p>
        </p:txBody>
      </p:sp>
      <p:pic>
        <p:nvPicPr>
          <p:cNvPr id="1027" name="Picture 3" descr="C:\Users\mahfouz\Desktop\Cap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4419600"/>
            <a:ext cx="731316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  <a:latin typeface="Algerian" pitchFamily="82" charset="0"/>
              </a:rPr>
              <a:t>Data Collection &amp; Analysis: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523999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Bookman Old Style" pitchFamily="18" charset="0"/>
              </a:rPr>
              <a:t>Data Analysis:</a:t>
            </a:r>
          </a:p>
          <a:p>
            <a:pPr>
              <a:buNone/>
            </a:pPr>
            <a:r>
              <a:rPr lang="en-US" dirty="0" smtClean="0">
                <a:latin typeface="Bookman Old Style" pitchFamily="18" charset="0"/>
              </a:rPr>
              <a:t>HCS: </a:t>
            </a:r>
            <a:r>
              <a:rPr lang="en-US" sz="2400" dirty="0" smtClean="0">
                <a:latin typeface="Bookman Old Style" pitchFamily="18" charset="0"/>
              </a:rPr>
              <a:t>Intersections are separated from the network.</a:t>
            </a:r>
          </a:p>
          <a:p>
            <a:pPr>
              <a:buNone/>
            </a:pPr>
            <a:r>
              <a:rPr lang="en-US" sz="2400" dirty="0" smtClean="0">
                <a:latin typeface="Bookman Old Style" pitchFamily="18" charset="0"/>
              </a:rPr>
              <a:t>Al-</a:t>
            </a:r>
            <a:r>
              <a:rPr lang="en-US" sz="2400" dirty="0" err="1" smtClean="0">
                <a:latin typeface="Bookman Old Style" pitchFamily="18" charset="0"/>
              </a:rPr>
              <a:t>Shurafa</a:t>
            </a:r>
            <a:r>
              <a:rPr lang="en-US" sz="2400" dirty="0" smtClean="0">
                <a:latin typeface="Bookman Old Style" pitchFamily="18" charset="0"/>
              </a:rPr>
              <a:t> Intersection LOS HCS Results:</a:t>
            </a:r>
          </a:p>
          <a:p>
            <a:pPr>
              <a:buNone/>
            </a:pPr>
            <a:endParaRPr lang="en-US" dirty="0">
              <a:latin typeface="Bookman Old Style" pitchFamily="18" charset="0"/>
            </a:endParaRPr>
          </a:p>
        </p:txBody>
      </p:sp>
      <p:pic>
        <p:nvPicPr>
          <p:cNvPr id="2051" name="Picture 3" descr="C:\Users\mahfouz\Desktop\Capture11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3124200"/>
            <a:ext cx="6497304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  <a:latin typeface="Algerian" pitchFamily="82" charset="0"/>
              </a:rPr>
              <a:t>Data Collection &amp; Analysis: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ookman Old Style" pitchFamily="18" charset="0"/>
              </a:rPr>
              <a:t>SYNCHRO Software: </a:t>
            </a:r>
            <a:r>
              <a:rPr lang="en-US" sz="2400" dirty="0" smtClean="0">
                <a:latin typeface="Bookman Old Style" pitchFamily="18" charset="0"/>
              </a:rPr>
              <a:t>Intersections as part of the network.</a:t>
            </a:r>
          </a:p>
          <a:p>
            <a:pPr>
              <a:buNone/>
            </a:pPr>
            <a:endParaRPr lang="en-US" dirty="0">
              <a:latin typeface="Bookman Old Style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530255"/>
              </p:ext>
            </p:extLst>
          </p:nvPr>
        </p:nvGraphicFramePr>
        <p:xfrm>
          <a:off x="1524000" y="2857500"/>
          <a:ext cx="6324600" cy="3390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61765"/>
                <a:gridCol w="1562835"/>
              </a:tblGrid>
              <a:tr h="5651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Bookman Old Style" panose="02050604050505020204" pitchFamily="18" charset="0"/>
                        </a:rPr>
                        <a:t>Intersection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Bookman Old Style" panose="02050604050505020204" pitchFamily="18" charset="0"/>
                        </a:rPr>
                        <a:t>LOS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65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  <a:latin typeface="Bookman Old Style" panose="02050604050505020204" pitchFamily="18" charset="0"/>
                        </a:rPr>
                        <a:t>Al-</a:t>
                      </a:r>
                      <a:r>
                        <a:rPr lang="en-US" sz="2400" u="none" strike="noStrike" dirty="0" err="1">
                          <a:effectLst/>
                          <a:latin typeface="Bookman Old Style" panose="02050604050505020204" pitchFamily="18" charset="0"/>
                        </a:rPr>
                        <a:t>Shurafa</a:t>
                      </a:r>
                      <a:r>
                        <a:rPr lang="en-US" sz="2400" u="none" strike="noStrike" dirty="0">
                          <a:effectLst/>
                          <a:latin typeface="Bookman Old Style" panose="02050604050505020204" pitchFamily="18" charset="0"/>
                        </a:rPr>
                        <a:t>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Bookman Old Style" panose="02050604050505020204" pitchFamily="18" charset="0"/>
                        </a:rPr>
                        <a:t>F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65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  <a:latin typeface="Bookman Old Style" panose="02050604050505020204" pitchFamily="18" charset="0"/>
                        </a:rPr>
                        <a:t>Al-</a:t>
                      </a:r>
                      <a:r>
                        <a:rPr lang="en-US" sz="2400" u="none" strike="noStrike" dirty="0" err="1">
                          <a:effectLst/>
                          <a:latin typeface="Bookman Old Style" panose="02050604050505020204" pitchFamily="18" charset="0"/>
                        </a:rPr>
                        <a:t>Biereh</a:t>
                      </a:r>
                      <a:r>
                        <a:rPr lang="en-US" sz="2400" u="none" strike="noStrike" dirty="0">
                          <a:effectLst/>
                          <a:latin typeface="Bookman Old Style" panose="02050604050505020204" pitchFamily="18" charset="0"/>
                        </a:rPr>
                        <a:t> - Nablus - Al-</a:t>
                      </a:r>
                      <a:r>
                        <a:rPr lang="en-US" sz="2400" u="none" strike="noStrike" dirty="0" err="1">
                          <a:effectLst/>
                          <a:latin typeface="Bookman Old Style" panose="02050604050505020204" pitchFamily="18" charset="0"/>
                        </a:rPr>
                        <a:t>Rawda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Bookman Old Style" panose="02050604050505020204" pitchFamily="18" charset="0"/>
                        </a:rPr>
                        <a:t>F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65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>
                          <a:effectLst/>
                          <a:latin typeface="Bookman Old Style" panose="02050604050505020204" pitchFamily="18" charset="0"/>
                        </a:rPr>
                        <a:t>Al-Biereh - Nablus - Al-Nahda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Bookman Old Style" panose="02050604050505020204" pitchFamily="18" charset="0"/>
                        </a:rPr>
                        <a:t>F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65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>
                          <a:effectLst/>
                          <a:latin typeface="Bookman Old Style" panose="02050604050505020204" pitchFamily="18" charset="0"/>
                        </a:rPr>
                        <a:t>Al-Baladia - Al-Ain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Bookman Old Style" panose="02050604050505020204" pitchFamily="18" charset="0"/>
                        </a:rPr>
                        <a:t>D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65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>
                          <a:effectLst/>
                          <a:latin typeface="Bookman Old Style" panose="02050604050505020204" pitchFamily="18" charset="0"/>
                        </a:rPr>
                        <a:t>Palestine - Ameen Al-Hussaini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Bookman Old Style" panose="02050604050505020204" pitchFamily="18" charset="0"/>
                        </a:rPr>
                        <a:t>C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anose="020506040505050202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Algerian" pitchFamily="82" charset="0"/>
              </a:rPr>
              <a:t>Definition of the problem Sources:</a:t>
            </a:r>
            <a:endParaRPr lang="en-US" sz="40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ookman Old Style" pitchFamily="18" charset="0"/>
              </a:rPr>
              <a:t>Al-</a:t>
            </a:r>
            <a:r>
              <a:rPr lang="en-US" dirty="0" err="1" smtClean="0">
                <a:latin typeface="Bookman Old Style" pitchFamily="18" charset="0"/>
              </a:rPr>
              <a:t>Nahda</a:t>
            </a:r>
            <a:r>
              <a:rPr lang="en-US" dirty="0" smtClean="0">
                <a:latin typeface="Bookman Old Style" pitchFamily="18" charset="0"/>
              </a:rPr>
              <a:t> Street.</a:t>
            </a:r>
          </a:p>
          <a:p>
            <a:r>
              <a:rPr lang="en-US" dirty="0" smtClean="0">
                <a:latin typeface="Bookman Old Style" pitchFamily="18" charset="0"/>
              </a:rPr>
              <a:t>Al-</a:t>
            </a:r>
            <a:r>
              <a:rPr lang="en-US" dirty="0" err="1" smtClean="0">
                <a:latin typeface="Bookman Old Style" pitchFamily="18" charset="0"/>
              </a:rPr>
              <a:t>Biereh</a:t>
            </a:r>
            <a:r>
              <a:rPr lang="en-US" dirty="0" smtClean="0">
                <a:latin typeface="Bookman Old Style" pitchFamily="18" charset="0"/>
              </a:rPr>
              <a:t> – Nablus Street.</a:t>
            </a:r>
          </a:p>
          <a:p>
            <a:r>
              <a:rPr lang="en-US" dirty="0" smtClean="0">
                <a:latin typeface="Bookman Old Style" pitchFamily="18" charset="0"/>
              </a:rPr>
              <a:t>Al-</a:t>
            </a:r>
            <a:r>
              <a:rPr lang="en-US" dirty="0" err="1" smtClean="0">
                <a:latin typeface="Bookman Old Style" pitchFamily="18" charset="0"/>
              </a:rPr>
              <a:t>Baladia</a:t>
            </a:r>
            <a:r>
              <a:rPr lang="en-US" dirty="0" smtClean="0">
                <a:latin typeface="Bookman Old Style" pitchFamily="18" charset="0"/>
              </a:rPr>
              <a:t> Street.</a:t>
            </a:r>
          </a:p>
          <a:p>
            <a:r>
              <a:rPr lang="en-US" dirty="0" smtClean="0">
                <a:latin typeface="Bookman Old Style" pitchFamily="18" charset="0"/>
              </a:rPr>
              <a:t>Al-</a:t>
            </a:r>
            <a:r>
              <a:rPr lang="en-US" dirty="0" err="1" smtClean="0">
                <a:latin typeface="Bookman Old Style" pitchFamily="18" charset="0"/>
              </a:rPr>
              <a:t>Quds</a:t>
            </a:r>
            <a:r>
              <a:rPr lang="en-US" dirty="0" smtClean="0">
                <a:latin typeface="Bookman Old Style" pitchFamily="18" charset="0"/>
              </a:rPr>
              <a:t> Street.</a:t>
            </a:r>
          </a:p>
          <a:p>
            <a:r>
              <a:rPr lang="en-US" dirty="0" smtClean="0">
                <a:latin typeface="Bookman Old Style" pitchFamily="18" charset="0"/>
              </a:rPr>
              <a:t>Palestine Street.</a:t>
            </a: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Design Inputs:</a:t>
            </a:r>
            <a:endParaRPr lang="en-US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>
                <a:latin typeface="Bookman Old Style" pitchFamily="18" charset="0"/>
              </a:rPr>
              <a:t>Design hour volume (DHV</a:t>
            </a:r>
            <a:r>
              <a:rPr lang="en-US" b="1" dirty="0" smtClean="0">
                <a:latin typeface="Bookman Old Style" pitchFamily="18" charset="0"/>
              </a:rPr>
              <a:t>).</a:t>
            </a:r>
          </a:p>
          <a:p>
            <a:pPr lvl="0">
              <a:buNone/>
            </a:pPr>
            <a:r>
              <a:rPr lang="en-US" dirty="0" smtClean="0">
                <a:latin typeface="Bookman Old Style" pitchFamily="18" charset="0"/>
              </a:rPr>
              <a:t>DHV = PHV / PHF</a:t>
            </a:r>
            <a:endParaRPr lang="en-US" dirty="0">
              <a:latin typeface="Bookman Old Style" pitchFamily="18" charset="0"/>
            </a:endParaRPr>
          </a:p>
          <a:p>
            <a:pPr lvl="0" algn="just"/>
            <a:r>
              <a:rPr lang="en-US" b="1" dirty="0">
                <a:latin typeface="Bookman Old Style" pitchFamily="18" charset="0"/>
              </a:rPr>
              <a:t>Design vehicle (DV</a:t>
            </a:r>
            <a:r>
              <a:rPr lang="en-US" b="1" dirty="0" smtClean="0">
                <a:latin typeface="Bookman Old Style" pitchFamily="18" charset="0"/>
              </a:rPr>
              <a:t>).</a:t>
            </a:r>
            <a:endParaRPr lang="en-US" b="1" dirty="0">
              <a:latin typeface="Bookman Old Style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Bookman Old Style" pitchFamily="18" charset="0"/>
              </a:rPr>
              <a:t>The vehicle of highest percentage on the way.</a:t>
            </a:r>
          </a:p>
          <a:p>
            <a:pPr algn="just">
              <a:buNone/>
            </a:pPr>
            <a:r>
              <a:rPr lang="en-US" dirty="0" smtClean="0">
                <a:latin typeface="Bookman Old Style" pitchFamily="18" charset="0"/>
              </a:rPr>
              <a:t>5% or more for heavy vehicles to lead.</a:t>
            </a: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Design Inputs: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>
                <a:latin typeface="Bookman Old Style" pitchFamily="18" charset="0"/>
              </a:rPr>
              <a:t>Design speed.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:\Users\mahfouz\Desktop\mi. design speeeeeeeeeeeeed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209800"/>
            <a:ext cx="6629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Design Inputs: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>
                <a:latin typeface="Bookman Old Style" pitchFamily="18" charset="0"/>
              </a:rPr>
              <a:t>LOS</a:t>
            </a:r>
          </a:p>
          <a:p>
            <a:pPr lvl="0"/>
            <a:r>
              <a:rPr lang="en-US" b="1" dirty="0" smtClean="0">
                <a:latin typeface="Bookman Old Style" pitchFamily="18" charset="0"/>
              </a:rPr>
              <a:t>Functional classification of the streets.</a:t>
            </a:r>
          </a:p>
          <a:p>
            <a:pPr lvl="0"/>
            <a:r>
              <a:rPr lang="en-US" b="1" dirty="0" smtClean="0">
                <a:latin typeface="Bookman Old Style" pitchFamily="18" charset="0"/>
              </a:rPr>
              <a:t>Growth rate.</a:t>
            </a:r>
          </a:p>
          <a:p>
            <a:pPr>
              <a:buNone/>
            </a:pPr>
            <a:r>
              <a:rPr lang="en-US" dirty="0" err="1">
                <a:latin typeface="Bookman Old Style" pitchFamily="18" charset="0"/>
              </a:rPr>
              <a:t>V</a:t>
            </a:r>
            <a:r>
              <a:rPr lang="en-US" baseline="-25000" dirty="0" err="1">
                <a:latin typeface="Bookman Old Style" pitchFamily="18" charset="0"/>
              </a:rPr>
              <a:t>n</a:t>
            </a:r>
            <a:r>
              <a:rPr lang="en-US" dirty="0">
                <a:latin typeface="Bookman Old Style" pitchFamily="18" charset="0"/>
              </a:rPr>
              <a:t> = V</a:t>
            </a:r>
            <a:r>
              <a:rPr lang="en-US" baseline="-25000" dirty="0">
                <a:latin typeface="Bookman Old Style" pitchFamily="18" charset="0"/>
              </a:rPr>
              <a:t>o</a:t>
            </a:r>
            <a:r>
              <a:rPr lang="en-US" dirty="0">
                <a:latin typeface="Bookman Old Style" pitchFamily="18" charset="0"/>
              </a:rPr>
              <a:t> (1 + </a:t>
            </a:r>
            <a:r>
              <a:rPr lang="en-US" dirty="0" smtClean="0">
                <a:latin typeface="Bookman Old Style" pitchFamily="18" charset="0"/>
              </a:rPr>
              <a:t>r)</a:t>
            </a:r>
            <a:r>
              <a:rPr lang="en-US" baseline="30000" dirty="0" smtClean="0">
                <a:latin typeface="Bookman Old Style" pitchFamily="18" charset="0"/>
              </a:rPr>
              <a:t>n</a:t>
            </a:r>
            <a:endParaRPr lang="en-US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en-US" dirty="0" smtClean="0">
                <a:latin typeface="Bookman Old Style" pitchFamily="18" charset="0"/>
              </a:rPr>
              <a:t>From previous study r = 5%</a:t>
            </a: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>
            <a:normAutofit/>
          </a:bodyPr>
          <a:lstStyle/>
          <a:p>
            <a:r>
              <a:rPr lang="en-US" sz="4900" dirty="0" smtClean="0">
                <a:solidFill>
                  <a:srgbClr val="FF0000"/>
                </a:solidFill>
                <a:latin typeface="Algerian" pitchFamily="82" charset="0"/>
              </a:rPr>
              <a:t>Design Alternatives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52800"/>
          </a:xfrm>
        </p:spPr>
        <p:txBody>
          <a:bodyPr>
            <a:normAutofit lnSpcReduction="10000"/>
          </a:bodyPr>
          <a:lstStyle/>
          <a:p>
            <a:r>
              <a:rPr lang="en-US" b="1" u="sng" dirty="0" smtClean="0">
                <a:latin typeface="Bookman Old Style" pitchFamily="18" charset="0"/>
              </a:rPr>
              <a:t>Alternative (1): 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>
                <a:latin typeface="Bookman Old Style" pitchFamily="18" charset="0"/>
              </a:rPr>
              <a:t>Prevent On Street Parking At Palestine, Al-</a:t>
            </a:r>
            <a:r>
              <a:rPr lang="en-US" sz="2800" dirty="0" err="1" smtClean="0">
                <a:latin typeface="Bookman Old Style" pitchFamily="18" charset="0"/>
              </a:rPr>
              <a:t>Baladia</a:t>
            </a:r>
            <a:r>
              <a:rPr lang="en-US" sz="2800" dirty="0" smtClean="0">
                <a:latin typeface="Bookman Old Style" pitchFamily="18" charset="0"/>
              </a:rPr>
              <a:t> and Al-</a:t>
            </a:r>
            <a:r>
              <a:rPr lang="en-US" sz="2800" dirty="0" err="1" smtClean="0">
                <a:latin typeface="Bookman Old Style" pitchFamily="18" charset="0"/>
              </a:rPr>
              <a:t>Biereh</a:t>
            </a:r>
            <a:r>
              <a:rPr lang="en-US" sz="2800" dirty="0" smtClean="0">
                <a:latin typeface="Bookman Old Style" pitchFamily="18" charset="0"/>
              </a:rPr>
              <a:t> – Nablus Streets.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>
                <a:latin typeface="Bookman Old Style" pitchFamily="18" charset="0"/>
              </a:rPr>
              <a:t>Installation of traffic signal at Al-Friends Intersection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800" dirty="0" smtClean="0">
                <a:latin typeface="Bookman Old Style" pitchFamily="18" charset="0"/>
              </a:rPr>
              <a:t>Installing reversible lane at Al-</a:t>
            </a:r>
            <a:r>
              <a:rPr lang="en-US" sz="2800" dirty="0" err="1" smtClean="0">
                <a:latin typeface="Bookman Old Style" pitchFamily="18" charset="0"/>
              </a:rPr>
              <a:t>Baladia</a:t>
            </a:r>
            <a:r>
              <a:rPr lang="en-US" sz="2800" dirty="0" smtClean="0">
                <a:latin typeface="Bookman Old Style" pitchFamily="18" charset="0"/>
              </a:rPr>
              <a:t> Street.</a:t>
            </a:r>
          </a:p>
          <a:p>
            <a:pPr algn="just">
              <a:buNone/>
            </a:pPr>
            <a:endParaRPr lang="en-US" sz="2800" dirty="0">
              <a:latin typeface="Bookman Old Style" pitchFamily="18" charset="0"/>
            </a:endParaRPr>
          </a:p>
        </p:txBody>
      </p:sp>
      <p:pic>
        <p:nvPicPr>
          <p:cNvPr id="4" name="Picture 3" descr="C:\Users\mahfouz\Desktop\100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4724400"/>
            <a:ext cx="6629400" cy="1910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900" dirty="0">
                <a:solidFill>
                  <a:srgbClr val="FF0000"/>
                </a:solidFill>
                <a:latin typeface="Algerian" pitchFamily="82" charset="0"/>
              </a:rPr>
              <a:t>Design Alternatives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dirty="0" smtClean="0">
                <a:latin typeface="Bookman Old Style" panose="02050604050505020204" pitchFamily="18" charset="0"/>
              </a:rPr>
              <a:t>Installing pavement marking Al-Quds Street to provide two lanes:</a:t>
            </a:r>
          </a:p>
          <a:p>
            <a:pPr algn="just"/>
            <a:r>
              <a:rPr lang="en-US" dirty="0" smtClean="0">
                <a:latin typeface="Bookman Old Style" panose="02050604050505020204" pitchFamily="18" charset="0"/>
              </a:rPr>
              <a:t>Lane of through shared with right </a:t>
            </a:r>
          </a:p>
          <a:p>
            <a:r>
              <a:rPr lang="en-US" dirty="0" smtClean="0">
                <a:latin typeface="Bookman Old Style" panose="02050604050505020204" pitchFamily="18" charset="0"/>
              </a:rPr>
              <a:t>Lane of through shared with left</a:t>
            </a:r>
            <a:endParaRPr lang="en-US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85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Design Alternatives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098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Bookman Old Style" pitchFamily="18" charset="0"/>
              </a:rPr>
              <a:t>Improve the EA of Al-</a:t>
            </a:r>
            <a:r>
              <a:rPr lang="en-US" dirty="0" err="1" smtClean="0">
                <a:latin typeface="Bookman Old Style" pitchFamily="18" charset="0"/>
              </a:rPr>
              <a:t>Rawda</a:t>
            </a:r>
            <a:r>
              <a:rPr lang="en-US" dirty="0" smtClean="0">
                <a:latin typeface="Bookman Old Style" pitchFamily="18" charset="0"/>
              </a:rPr>
              <a:t> Street to carry about 30 % of the through traffic away from the congested points.</a:t>
            </a:r>
          </a:p>
          <a:p>
            <a:pPr marL="0" indent="0" algn="just">
              <a:buNone/>
            </a:pPr>
            <a:r>
              <a:rPr lang="en-US" b="1" dirty="0" smtClean="0">
                <a:latin typeface="Bookman Old Style" pitchFamily="18" charset="0"/>
              </a:rPr>
              <a:t>SYNCHRO</a:t>
            </a:r>
            <a:r>
              <a:rPr lang="en-US" dirty="0" smtClean="0">
                <a:latin typeface="Bookman Old Style" pitchFamily="18" charset="0"/>
              </a:rPr>
              <a:t> Results are:</a:t>
            </a:r>
          </a:p>
          <a:p>
            <a:pPr marL="0" indent="0" algn="just">
              <a:buNone/>
            </a:pPr>
            <a:endParaRPr lang="en-US" dirty="0">
              <a:latin typeface="Bookman Old Style" pitchFamily="18" charset="0"/>
            </a:endParaRPr>
          </a:p>
          <a:p>
            <a:pPr marL="0" indent="0" algn="just">
              <a:buNone/>
            </a:pPr>
            <a:endParaRPr lang="en-US" dirty="0">
              <a:latin typeface="Bookman Old Style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519604"/>
              </p:ext>
            </p:extLst>
          </p:nvPr>
        </p:nvGraphicFramePr>
        <p:xfrm>
          <a:off x="1295400" y="3733798"/>
          <a:ext cx="6781800" cy="2819404"/>
        </p:xfrm>
        <a:graphic>
          <a:graphicData uri="http://schemas.openxmlformats.org/drawingml/2006/table">
            <a:tbl>
              <a:tblPr/>
              <a:tblGrid>
                <a:gridCol w="4069080"/>
                <a:gridCol w="2712720"/>
              </a:tblGrid>
              <a:tr h="4027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Intersection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LOS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4027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Al-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Shurafa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4027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Al-Biereh - Nablus - Al-Rawda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4027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Al-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Biereh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 - Nablus - Al-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Nahda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Britannic Bold" panose="020B0903060703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4027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Al-Baladia - Al-Ain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4027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Palestine - Ameen Al-Hussaini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4027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Al-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Nahda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 - Al-Friends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lgerian" pitchFamily="82" charset="0"/>
              </a:rPr>
              <a:t>Traffic Analysis &amp; Design for Al-</a:t>
            </a:r>
            <a:r>
              <a:rPr lang="en-US" dirty="0" err="1" smtClean="0">
                <a:latin typeface="Algerian" pitchFamily="82" charset="0"/>
              </a:rPr>
              <a:t>Biereh</a:t>
            </a:r>
            <a:r>
              <a:rPr lang="en-US" dirty="0" smtClean="0">
                <a:latin typeface="Algerian" pitchFamily="82" charset="0"/>
              </a:rPr>
              <a:t> City Network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Prepared By: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Mahfouz </a:t>
            </a:r>
            <a:r>
              <a:rPr lang="en-US" dirty="0" err="1" smtClean="0">
                <a:latin typeface="Algerian" pitchFamily="82" charset="0"/>
              </a:rPr>
              <a:t>Hassoun</a:t>
            </a:r>
            <a:endParaRPr lang="en-US" dirty="0" smtClean="0">
              <a:latin typeface="Algerian" pitchFamily="82" charset="0"/>
            </a:endParaRPr>
          </a:p>
          <a:p>
            <a:r>
              <a:rPr lang="en-US" dirty="0" err="1" smtClean="0">
                <a:latin typeface="Algerian" pitchFamily="82" charset="0"/>
              </a:rPr>
              <a:t>Amjad</a:t>
            </a:r>
            <a:r>
              <a:rPr lang="en-US" dirty="0" smtClean="0">
                <a:latin typeface="Algerian" pitchFamily="82" charset="0"/>
              </a:rPr>
              <a:t> </a:t>
            </a:r>
            <a:r>
              <a:rPr lang="en-US" dirty="0" err="1" smtClean="0">
                <a:latin typeface="Algerian" pitchFamily="82" charset="0"/>
              </a:rPr>
              <a:t>Khuffash</a:t>
            </a:r>
            <a:endParaRPr lang="en-US" dirty="0" smtClean="0">
              <a:latin typeface="Algerian" pitchFamily="82" charset="0"/>
            </a:endParaRPr>
          </a:p>
          <a:p>
            <a:r>
              <a:rPr lang="en-US" dirty="0" err="1" smtClean="0">
                <a:latin typeface="Algerian" pitchFamily="82" charset="0"/>
              </a:rPr>
              <a:t>Fadi</a:t>
            </a:r>
            <a:r>
              <a:rPr lang="en-US" dirty="0" smtClean="0">
                <a:latin typeface="Algerian" pitchFamily="82" charset="0"/>
              </a:rPr>
              <a:t> </a:t>
            </a:r>
            <a:r>
              <a:rPr lang="en-US" dirty="0" err="1" smtClean="0">
                <a:latin typeface="Algerian" pitchFamily="82" charset="0"/>
              </a:rPr>
              <a:t>Jarraraa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Supervised By: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Dr. Khalid Al-</a:t>
            </a:r>
            <a:r>
              <a:rPr lang="en-US" dirty="0" err="1" smtClean="0">
                <a:latin typeface="Algerian" pitchFamily="82" charset="0"/>
              </a:rPr>
              <a:t>Sahili</a:t>
            </a:r>
            <a:endParaRPr lang="en-US" dirty="0"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Design Alternatives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 smtClean="0">
                <a:latin typeface="Bookman Old Style" panose="02050604050505020204" pitchFamily="18" charset="0"/>
              </a:rPr>
              <a:t>Alternative (2):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latin typeface="Bookman Old Style" panose="02050604050505020204" pitchFamily="18" charset="0"/>
              </a:rPr>
              <a:t>Prevent on street parking </a:t>
            </a:r>
          </a:p>
          <a:p>
            <a:r>
              <a:rPr lang="en-US" sz="2800" dirty="0" smtClean="0">
                <a:latin typeface="Bookman Old Style" panose="02050604050505020204" pitchFamily="18" charset="0"/>
              </a:rPr>
              <a:t>Al-</a:t>
            </a:r>
            <a:r>
              <a:rPr lang="en-US" sz="2800" dirty="0" err="1" smtClean="0">
                <a:latin typeface="Bookman Old Style" panose="02050604050505020204" pitchFamily="18" charset="0"/>
              </a:rPr>
              <a:t>Biereh</a:t>
            </a:r>
            <a:r>
              <a:rPr lang="en-US" sz="2800" dirty="0" smtClean="0">
                <a:latin typeface="Bookman Old Style" panose="02050604050505020204" pitchFamily="18" charset="0"/>
              </a:rPr>
              <a:t> – Nablus Street </a:t>
            </a:r>
          </a:p>
          <a:p>
            <a:r>
              <a:rPr lang="en-US" sz="2800" dirty="0" smtClean="0">
                <a:latin typeface="Bookman Old Style" panose="02050604050505020204" pitchFamily="18" charset="0"/>
              </a:rPr>
              <a:t>Al-</a:t>
            </a:r>
            <a:r>
              <a:rPr lang="en-US" sz="2800" dirty="0" err="1" smtClean="0">
                <a:latin typeface="Bookman Old Style" panose="02050604050505020204" pitchFamily="18" charset="0"/>
              </a:rPr>
              <a:t>Baladia</a:t>
            </a:r>
            <a:r>
              <a:rPr lang="en-US" sz="2800" dirty="0" smtClean="0">
                <a:latin typeface="Bookman Old Style" panose="02050604050505020204" pitchFamily="18" charset="0"/>
              </a:rPr>
              <a:t> &amp; Al-</a:t>
            </a:r>
            <a:r>
              <a:rPr lang="en-US" sz="2800" dirty="0" err="1" smtClean="0">
                <a:latin typeface="Bookman Old Style" panose="02050604050505020204" pitchFamily="18" charset="0"/>
              </a:rPr>
              <a:t>Ain</a:t>
            </a:r>
            <a:r>
              <a:rPr lang="en-US" sz="2800" dirty="0" smtClean="0">
                <a:latin typeface="Bookman Old Style" panose="02050604050505020204" pitchFamily="18" charset="0"/>
              </a:rPr>
              <a:t> Streets</a:t>
            </a:r>
          </a:p>
          <a:p>
            <a:r>
              <a:rPr lang="en-US" sz="2800" dirty="0" smtClean="0">
                <a:latin typeface="Bookman Old Style" panose="02050604050505020204" pitchFamily="18" charset="0"/>
              </a:rPr>
              <a:t>Palestine Street</a:t>
            </a:r>
          </a:p>
          <a:p>
            <a:pPr lvl="0" algn="just">
              <a:buFont typeface="Wingdings" pitchFamily="2" charset="2"/>
              <a:buChar char="Ø"/>
            </a:pPr>
            <a:r>
              <a:rPr lang="en-US" dirty="0">
                <a:solidFill>
                  <a:prstClr val="black"/>
                </a:solidFill>
                <a:latin typeface="Bookman Old Style" pitchFamily="18" charset="0"/>
              </a:rPr>
              <a:t>Improve the EA of Al-</a:t>
            </a:r>
            <a:r>
              <a:rPr lang="en-US" dirty="0" err="1">
                <a:solidFill>
                  <a:prstClr val="black"/>
                </a:solidFill>
                <a:latin typeface="Bookman Old Style" pitchFamily="18" charset="0"/>
              </a:rPr>
              <a:t>Rawda</a:t>
            </a:r>
            <a:r>
              <a:rPr lang="en-US" dirty="0">
                <a:solidFill>
                  <a:prstClr val="black"/>
                </a:solidFill>
                <a:latin typeface="Bookman Old Style" pitchFamily="18" charset="0"/>
              </a:rPr>
              <a:t> Street to carry about 30 % of the through traffic away from the congested points.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latin typeface="Algerian" pitchFamily="82" charset="0"/>
              </a:rPr>
              <a:t>Design Alternatives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5105400"/>
          </a:xfrm>
        </p:spPr>
        <p:txBody>
          <a:bodyPr>
            <a:normAutofit/>
          </a:bodyPr>
          <a:lstStyle/>
          <a:p>
            <a:pPr lvl="0" algn="just">
              <a:buFont typeface="Wingdings" panose="05000000000000000000" pitchFamily="2" charset="2"/>
              <a:buChar char="Ø"/>
            </a:pPr>
            <a:r>
              <a:rPr lang="en-US" dirty="0">
                <a:solidFill>
                  <a:prstClr val="black"/>
                </a:solidFill>
                <a:latin typeface="Bookman Old Style" panose="02050604050505020204" pitchFamily="18" charset="0"/>
              </a:rPr>
              <a:t>Install traffic signal at Al-Friends </a:t>
            </a:r>
            <a:r>
              <a:rPr lang="en-US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Intersection, with the following timing:</a:t>
            </a:r>
          </a:p>
          <a:p>
            <a:pPr marL="0" lvl="0" indent="0" algn="just">
              <a:buNone/>
            </a:pPr>
            <a:endParaRPr lang="en-US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latin typeface="Bookman Old Style" panose="02050604050505020204" pitchFamily="18" charset="0"/>
              </a:rPr>
              <a:t>The same previous channelization for Al-Quds Street</a:t>
            </a:r>
            <a:endParaRPr lang="en-US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900438"/>
              </p:ext>
            </p:extLst>
          </p:nvPr>
        </p:nvGraphicFramePr>
        <p:xfrm>
          <a:off x="914400" y="2438400"/>
          <a:ext cx="4343400" cy="2762250"/>
        </p:xfrm>
        <a:graphic>
          <a:graphicData uri="http://schemas.openxmlformats.org/drawingml/2006/table">
            <a:tbl>
              <a:tblPr/>
              <a:tblGrid>
                <a:gridCol w="1642359"/>
                <a:gridCol w="2701041"/>
              </a:tblGrid>
              <a:tr h="44767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  <a:ea typeface="Times New Roman"/>
                        </a:rPr>
                        <a:t>Al-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  <a:ea typeface="Times New Roman"/>
                        </a:rPr>
                        <a:t>Nahda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  <a:ea typeface="Times New Roman"/>
                        </a:rPr>
                        <a:t> - Al-Friends Intersection (Total split)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Britannic Bold" panose="020B0903060703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20 sec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SA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20 sec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WA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70 sec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EA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Britannic Bold" panose="020B0903060703020204" pitchFamily="34" charset="0"/>
                        </a:rPr>
                        <a:t>70 sec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2362200"/>
            <a:ext cx="35052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16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62600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i="1" u="sng" dirty="0" smtClean="0">
                <a:latin typeface="Bookman Old Style" panose="02050604050505020204" pitchFamily="18" charset="0"/>
              </a:rPr>
              <a:t>Add exclusive turning lanes: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latin typeface="Bookman Old Style" panose="02050604050505020204" pitchFamily="18" charset="0"/>
              </a:rPr>
              <a:t>Right turn lane:</a:t>
            </a:r>
          </a:p>
          <a:p>
            <a:pPr lvl="0" algn="just">
              <a:lnSpc>
                <a:spcPct val="115000"/>
              </a:lnSpc>
              <a:spcBef>
                <a:spcPts val="0"/>
              </a:spcBef>
              <a:buFont typeface="Symbol"/>
              <a:buChar char=""/>
              <a:tabLst>
                <a:tab pos="2647950" algn="l"/>
              </a:tabLst>
            </a:pPr>
            <a:r>
              <a:rPr lang="en-US" dirty="0" smtClean="0">
                <a:latin typeface="Bookman Old Style"/>
                <a:ea typeface="DFKai-SB"/>
                <a:cs typeface="Times New Roman"/>
              </a:rPr>
              <a:t>SA at </a:t>
            </a:r>
            <a:r>
              <a:rPr lang="en-US" dirty="0">
                <a:latin typeface="Bookman Old Style"/>
                <a:ea typeface="DFKai-SB"/>
                <a:cs typeface="Times New Roman"/>
              </a:rPr>
              <a:t>Al-</a:t>
            </a:r>
            <a:r>
              <a:rPr lang="en-US" dirty="0" err="1">
                <a:latin typeface="Bookman Old Style"/>
                <a:ea typeface="DFKai-SB"/>
                <a:cs typeface="Times New Roman"/>
              </a:rPr>
              <a:t>Biereh</a:t>
            </a:r>
            <a:r>
              <a:rPr lang="en-US" dirty="0">
                <a:latin typeface="Bookman Old Style"/>
                <a:ea typeface="DFKai-SB"/>
                <a:cs typeface="Times New Roman"/>
              </a:rPr>
              <a:t> – Nablus – Al-</a:t>
            </a:r>
            <a:r>
              <a:rPr lang="en-US" dirty="0" err="1">
                <a:latin typeface="Bookman Old Style"/>
                <a:ea typeface="DFKai-SB"/>
                <a:cs typeface="Times New Roman"/>
              </a:rPr>
              <a:t>Rawda</a:t>
            </a:r>
            <a:r>
              <a:rPr lang="en-US" dirty="0">
                <a:latin typeface="Bookman Old Style"/>
                <a:ea typeface="DFKai-SB"/>
                <a:cs typeface="Times New Roman"/>
              </a:rPr>
              <a:t> Intersection.</a:t>
            </a:r>
            <a:endParaRPr lang="en-US" sz="2400" dirty="0">
              <a:ea typeface="DFKai-SB"/>
              <a:cs typeface="Times New Roman"/>
            </a:endParaRPr>
          </a:p>
          <a:p>
            <a:pPr lvl="0" algn="just">
              <a:lnSpc>
                <a:spcPct val="115000"/>
              </a:lnSpc>
              <a:spcBef>
                <a:spcPts val="0"/>
              </a:spcBef>
              <a:buFont typeface="Symbol"/>
              <a:buChar char=""/>
              <a:tabLst>
                <a:tab pos="2647950" algn="l"/>
              </a:tabLst>
            </a:pPr>
            <a:r>
              <a:rPr lang="en-US" dirty="0" smtClean="0">
                <a:latin typeface="Bookman Old Style"/>
                <a:ea typeface="DFKai-SB"/>
                <a:cs typeface="Times New Roman"/>
              </a:rPr>
              <a:t>NA at </a:t>
            </a:r>
            <a:r>
              <a:rPr lang="en-US" dirty="0">
                <a:latin typeface="Bookman Old Style"/>
                <a:ea typeface="DFKai-SB"/>
                <a:cs typeface="Times New Roman"/>
              </a:rPr>
              <a:t>Al-</a:t>
            </a:r>
            <a:r>
              <a:rPr lang="en-US" dirty="0" err="1">
                <a:latin typeface="Bookman Old Style"/>
                <a:ea typeface="DFKai-SB"/>
                <a:cs typeface="Times New Roman"/>
              </a:rPr>
              <a:t>Biereh</a:t>
            </a:r>
            <a:r>
              <a:rPr lang="en-US" dirty="0">
                <a:latin typeface="Bookman Old Style"/>
                <a:ea typeface="DFKai-SB"/>
                <a:cs typeface="Times New Roman"/>
              </a:rPr>
              <a:t> – Nablus – Al-</a:t>
            </a:r>
            <a:r>
              <a:rPr lang="en-US" dirty="0" err="1">
                <a:latin typeface="Bookman Old Style"/>
                <a:ea typeface="DFKai-SB"/>
                <a:cs typeface="Times New Roman"/>
              </a:rPr>
              <a:t>Rawda</a:t>
            </a:r>
            <a:r>
              <a:rPr lang="en-US" dirty="0">
                <a:latin typeface="Bookman Old Style"/>
                <a:ea typeface="DFKai-SB"/>
                <a:cs typeface="Times New Roman"/>
              </a:rPr>
              <a:t> Intersection.</a:t>
            </a:r>
            <a:endParaRPr lang="en-US" sz="2400" dirty="0">
              <a:ea typeface="DFKai-SB"/>
              <a:cs typeface="Times New Roman"/>
            </a:endParaRPr>
          </a:p>
          <a:p>
            <a:pPr lvl="0" algn="just">
              <a:lnSpc>
                <a:spcPct val="115000"/>
              </a:lnSpc>
              <a:spcBef>
                <a:spcPts val="0"/>
              </a:spcBef>
              <a:buFont typeface="Symbol"/>
              <a:buChar char=""/>
              <a:tabLst>
                <a:tab pos="2647950" algn="l"/>
              </a:tabLst>
            </a:pPr>
            <a:r>
              <a:rPr lang="en-US" dirty="0" smtClean="0">
                <a:latin typeface="Bookman Old Style"/>
                <a:ea typeface="DFKai-SB"/>
                <a:cs typeface="Times New Roman"/>
              </a:rPr>
              <a:t>EA at </a:t>
            </a:r>
            <a:r>
              <a:rPr lang="en-US" dirty="0">
                <a:latin typeface="Bookman Old Style"/>
                <a:ea typeface="DFKai-SB"/>
                <a:cs typeface="Times New Roman"/>
              </a:rPr>
              <a:t>Al-</a:t>
            </a:r>
            <a:r>
              <a:rPr lang="en-US" dirty="0" err="1">
                <a:latin typeface="Bookman Old Style"/>
                <a:ea typeface="DFKai-SB"/>
                <a:cs typeface="Times New Roman"/>
              </a:rPr>
              <a:t>Baladia</a:t>
            </a:r>
            <a:r>
              <a:rPr lang="en-US" dirty="0">
                <a:latin typeface="Bookman Old Style"/>
                <a:ea typeface="DFKai-SB"/>
                <a:cs typeface="Times New Roman"/>
              </a:rPr>
              <a:t> – Al-</a:t>
            </a:r>
            <a:r>
              <a:rPr lang="en-US" dirty="0" err="1">
                <a:latin typeface="Bookman Old Style"/>
                <a:ea typeface="DFKai-SB"/>
                <a:cs typeface="Times New Roman"/>
              </a:rPr>
              <a:t>Nahda</a:t>
            </a:r>
            <a:r>
              <a:rPr lang="en-US" dirty="0">
                <a:latin typeface="Bookman Old Style"/>
                <a:ea typeface="DFKai-SB"/>
                <a:cs typeface="Times New Roman"/>
              </a:rPr>
              <a:t> Intersection.</a:t>
            </a:r>
            <a:endParaRPr lang="en-US" sz="2400" dirty="0">
              <a:ea typeface="DFKai-SB"/>
              <a:cs typeface="Times New Roman"/>
            </a:endParaRPr>
          </a:p>
          <a:p>
            <a:pPr lvl="0" algn="just">
              <a:lnSpc>
                <a:spcPct val="115000"/>
              </a:lnSpc>
              <a:spcBef>
                <a:spcPts val="0"/>
              </a:spcBef>
              <a:buFont typeface="Symbol"/>
              <a:buChar char=""/>
              <a:tabLst>
                <a:tab pos="2647950" algn="l"/>
              </a:tabLst>
            </a:pPr>
            <a:r>
              <a:rPr lang="en-US" dirty="0" smtClean="0">
                <a:latin typeface="Bookman Old Style"/>
                <a:ea typeface="DFKai-SB"/>
                <a:cs typeface="Times New Roman"/>
              </a:rPr>
              <a:t>EA at </a:t>
            </a:r>
            <a:r>
              <a:rPr lang="en-US" dirty="0">
                <a:latin typeface="Bookman Old Style"/>
                <a:ea typeface="DFKai-SB"/>
                <a:cs typeface="Times New Roman"/>
              </a:rPr>
              <a:t>Al-</a:t>
            </a:r>
            <a:r>
              <a:rPr lang="en-US" dirty="0" err="1">
                <a:latin typeface="Bookman Old Style"/>
                <a:ea typeface="DFKai-SB"/>
                <a:cs typeface="Times New Roman"/>
              </a:rPr>
              <a:t>Ain</a:t>
            </a:r>
            <a:r>
              <a:rPr lang="en-US" dirty="0">
                <a:latin typeface="Bookman Old Style"/>
                <a:ea typeface="DFKai-SB"/>
                <a:cs typeface="Times New Roman"/>
              </a:rPr>
              <a:t> Intersection.</a:t>
            </a:r>
            <a:endParaRPr lang="en-US" sz="2400" dirty="0">
              <a:ea typeface="DFKai-SB"/>
              <a:cs typeface="Times New Roman"/>
            </a:endParaRPr>
          </a:p>
          <a:p>
            <a:pPr lvl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/>
              <a:buChar char=""/>
              <a:tabLst>
                <a:tab pos="2647950" algn="l"/>
              </a:tabLst>
            </a:pPr>
            <a:r>
              <a:rPr lang="en-US" dirty="0" smtClean="0">
                <a:latin typeface="Bookman Old Style"/>
                <a:ea typeface="DFKai-SB"/>
                <a:cs typeface="Times New Roman"/>
              </a:rPr>
              <a:t>SA at </a:t>
            </a:r>
            <a:r>
              <a:rPr lang="en-US" dirty="0">
                <a:latin typeface="Bookman Old Style"/>
                <a:ea typeface="DFKai-SB"/>
                <a:cs typeface="Times New Roman"/>
              </a:rPr>
              <a:t>Al-</a:t>
            </a:r>
            <a:r>
              <a:rPr lang="en-US" dirty="0" err="1">
                <a:latin typeface="Bookman Old Style"/>
                <a:ea typeface="DFKai-SB"/>
                <a:cs typeface="Times New Roman"/>
              </a:rPr>
              <a:t>Ain</a:t>
            </a:r>
            <a:r>
              <a:rPr lang="en-US" dirty="0">
                <a:latin typeface="Bookman Old Style"/>
                <a:ea typeface="DFKai-SB"/>
                <a:cs typeface="Times New Roman"/>
              </a:rPr>
              <a:t> Intersection but shared with through</a:t>
            </a:r>
            <a:r>
              <a:rPr lang="en-US" dirty="0" smtClean="0">
                <a:latin typeface="Bookman Old Style"/>
                <a:ea typeface="DFKai-SB"/>
                <a:cs typeface="Times New Roman"/>
              </a:rPr>
              <a:t>.</a:t>
            </a:r>
          </a:p>
          <a:p>
            <a:pPr lvl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/>
              <a:buChar char=""/>
              <a:tabLst>
                <a:tab pos="2647950" algn="l"/>
              </a:tabLst>
            </a:pPr>
            <a:r>
              <a:rPr lang="en-US" sz="3300" dirty="0" smtClean="0">
                <a:latin typeface="Bookman Old Style" panose="02050604050505020204" pitchFamily="18" charset="0"/>
              </a:rPr>
              <a:t>EA at </a:t>
            </a:r>
            <a:r>
              <a:rPr lang="en-US" sz="3300" dirty="0">
                <a:latin typeface="Bookman Old Style" panose="02050604050505020204" pitchFamily="18" charset="0"/>
              </a:rPr>
              <a:t>Palestine – </a:t>
            </a:r>
            <a:r>
              <a:rPr lang="en-US" sz="3300" dirty="0" err="1">
                <a:latin typeface="Bookman Old Style" panose="02050604050505020204" pitchFamily="18" charset="0"/>
              </a:rPr>
              <a:t>Ameen</a:t>
            </a:r>
            <a:r>
              <a:rPr lang="en-US" sz="3300" dirty="0">
                <a:latin typeface="Bookman Old Style" panose="02050604050505020204" pitchFamily="18" charset="0"/>
              </a:rPr>
              <a:t> Al-</a:t>
            </a:r>
            <a:r>
              <a:rPr lang="en-US" sz="3300" dirty="0" err="1">
                <a:latin typeface="Bookman Old Style" panose="02050604050505020204" pitchFamily="18" charset="0"/>
              </a:rPr>
              <a:t>Hussaini</a:t>
            </a:r>
            <a:r>
              <a:rPr lang="en-US" sz="3300" dirty="0">
                <a:latin typeface="Bookman Old Style" panose="02050604050505020204" pitchFamily="18" charset="0"/>
              </a:rPr>
              <a:t> Intersection.</a:t>
            </a:r>
            <a:endParaRPr lang="en-US" sz="3300" dirty="0">
              <a:latin typeface="Bookman Old Style" panose="02050604050505020204" pitchFamily="18" charset="0"/>
              <a:ea typeface="DFKai-SB"/>
              <a:cs typeface="Times New Roman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latin typeface="Algerian" pitchFamily="82" charset="0"/>
              </a:rPr>
              <a:t>Design Alternatives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79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latin typeface="Algerian" pitchFamily="82" charset="0"/>
              </a:rPr>
              <a:t>Design Alternatives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 smtClean="0">
                <a:latin typeface="Bookman Old Style" panose="02050604050505020204" pitchFamily="18" charset="0"/>
              </a:rPr>
              <a:t>LOS results for Alternative (2) is the same as Alternative (1), by the economic comparison; Alternative (2) will be used as the best Alternative.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844331"/>
              </p:ext>
            </p:extLst>
          </p:nvPr>
        </p:nvGraphicFramePr>
        <p:xfrm>
          <a:off x="0" y="3581398"/>
          <a:ext cx="9144003" cy="3276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4450"/>
                <a:gridCol w="1324450"/>
                <a:gridCol w="1324450"/>
                <a:gridCol w="1324450"/>
                <a:gridCol w="1324450"/>
                <a:gridCol w="1324450"/>
                <a:gridCol w="1197303"/>
              </a:tblGrid>
              <a:tr h="40957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Bookman Old Style" panose="02050604050505020204" pitchFamily="18" charset="0"/>
                        </a:rPr>
                        <a:t>year</a:t>
                      </a:r>
                      <a:endParaRPr lang="en-US" sz="2000" b="0" dirty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Intersection number  (LOS)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9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1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2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3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4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5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6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95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current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F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D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F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F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D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C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95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1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Bookman Old Style" panose="02050604050505020204" pitchFamily="18" charset="0"/>
                        </a:rPr>
                        <a:t>D</a:t>
                      </a:r>
                      <a:endParaRPr lang="en-US" sz="2000" b="0" dirty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B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F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D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B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B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95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2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D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B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F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D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B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B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95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3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Bookman Old Style" panose="02050604050505020204" pitchFamily="18" charset="0"/>
                        </a:rPr>
                        <a:t>D</a:t>
                      </a:r>
                      <a:endParaRPr lang="en-US" sz="2000" b="0" dirty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Bookman Old Style" panose="02050604050505020204" pitchFamily="18" charset="0"/>
                        </a:rPr>
                        <a:t>B</a:t>
                      </a:r>
                      <a:endParaRPr lang="en-US" sz="2000" b="0" dirty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F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D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B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B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95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4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D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B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Bookman Old Style" panose="02050604050505020204" pitchFamily="18" charset="0"/>
                        </a:rPr>
                        <a:t>F</a:t>
                      </a:r>
                      <a:endParaRPr lang="en-US" sz="2000" b="0" dirty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D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Bookman Old Style" panose="02050604050505020204" pitchFamily="18" charset="0"/>
                        </a:rPr>
                        <a:t>B</a:t>
                      </a:r>
                      <a:endParaRPr lang="en-US" sz="2000" b="0" dirty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B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095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5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Bookman Old Style" panose="02050604050505020204" pitchFamily="18" charset="0"/>
                        </a:rPr>
                        <a:t>D</a:t>
                      </a:r>
                      <a:endParaRPr lang="en-US" sz="2000" b="0" dirty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C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F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Bookman Old Style" panose="02050604050505020204" pitchFamily="18" charset="0"/>
                        </a:rPr>
                        <a:t>D</a:t>
                      </a:r>
                      <a:endParaRPr lang="en-US" sz="2000" b="0" dirty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>
                          <a:effectLst/>
                          <a:latin typeface="Bookman Old Style" panose="02050604050505020204" pitchFamily="18" charset="0"/>
                        </a:rPr>
                        <a:t>C</a:t>
                      </a:r>
                      <a:endParaRPr lang="en-US" sz="2000" b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Bookman Old Style" panose="02050604050505020204" pitchFamily="18" charset="0"/>
                        </a:rPr>
                        <a:t>B</a:t>
                      </a:r>
                      <a:endParaRPr lang="en-US" sz="2000" b="0" dirty="0">
                        <a:effectLst/>
                        <a:latin typeface="Bookman Old Style" panose="02050604050505020204" pitchFamily="18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523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latin typeface="Algerian" pitchFamily="82" charset="0"/>
              </a:rPr>
              <a:t>Design Alternatives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900" dirty="0">
                <a:latin typeface="Bookman Old Style" panose="02050604050505020204" pitchFamily="18" charset="0"/>
              </a:rPr>
              <a:t>As, 1- Al-</a:t>
            </a:r>
            <a:r>
              <a:rPr lang="en-US" sz="2900" dirty="0" err="1">
                <a:latin typeface="Bookman Old Style" panose="02050604050505020204" pitchFamily="18" charset="0"/>
              </a:rPr>
              <a:t>Shurafa</a:t>
            </a:r>
            <a:r>
              <a:rPr lang="en-US" sz="2900" dirty="0">
                <a:latin typeface="Bookman Old Style" panose="02050604050505020204" pitchFamily="18" charset="0"/>
              </a:rPr>
              <a:t> Intersection</a:t>
            </a:r>
          </a:p>
          <a:p>
            <a:pPr marL="0" indent="0">
              <a:buNone/>
            </a:pPr>
            <a:r>
              <a:rPr lang="en-US" sz="2900" dirty="0">
                <a:latin typeface="Bookman Old Style" panose="02050604050505020204" pitchFamily="18" charset="0"/>
              </a:rPr>
              <a:t>      2- Al-</a:t>
            </a:r>
            <a:r>
              <a:rPr lang="en-US" sz="2900" dirty="0" err="1">
                <a:latin typeface="Bookman Old Style" panose="02050604050505020204" pitchFamily="18" charset="0"/>
              </a:rPr>
              <a:t>Ain</a:t>
            </a:r>
            <a:r>
              <a:rPr lang="en-US" sz="2900" dirty="0">
                <a:latin typeface="Bookman Old Style" panose="02050604050505020204" pitchFamily="18" charset="0"/>
              </a:rPr>
              <a:t> Intersection</a:t>
            </a:r>
          </a:p>
          <a:p>
            <a:pPr marL="0" indent="0">
              <a:buNone/>
            </a:pPr>
            <a:r>
              <a:rPr lang="en-US" sz="2900" dirty="0">
                <a:latin typeface="Bookman Old Style" panose="02050604050505020204" pitchFamily="18" charset="0"/>
              </a:rPr>
              <a:t>      3- Al-</a:t>
            </a:r>
            <a:r>
              <a:rPr lang="en-US" sz="2900" dirty="0" err="1">
                <a:latin typeface="Bookman Old Style" panose="02050604050505020204" pitchFamily="18" charset="0"/>
              </a:rPr>
              <a:t>Biereh</a:t>
            </a:r>
            <a:r>
              <a:rPr lang="en-US" sz="2900" dirty="0">
                <a:latin typeface="Bookman Old Style" panose="02050604050505020204" pitchFamily="18" charset="0"/>
              </a:rPr>
              <a:t> – Nablus – </a:t>
            </a:r>
            <a:r>
              <a:rPr lang="en-US" sz="2900" dirty="0" smtClean="0">
                <a:latin typeface="Bookman Old Style" panose="02050604050505020204" pitchFamily="18" charset="0"/>
              </a:rPr>
              <a:t>Al-</a:t>
            </a:r>
            <a:r>
              <a:rPr lang="en-US" sz="2900" dirty="0" err="1" smtClean="0">
                <a:latin typeface="Bookman Old Style" panose="02050604050505020204" pitchFamily="18" charset="0"/>
              </a:rPr>
              <a:t>Nahda</a:t>
            </a:r>
            <a:r>
              <a:rPr lang="en-US" sz="2900" dirty="0" smtClean="0">
                <a:latin typeface="Bookman Old Style" panose="02050604050505020204" pitchFamily="18" charset="0"/>
              </a:rPr>
              <a:t>    Intersection</a:t>
            </a:r>
            <a:endParaRPr lang="en-US" sz="29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en-US" sz="2900" dirty="0">
                <a:latin typeface="Bookman Old Style" panose="02050604050505020204" pitchFamily="18" charset="0"/>
              </a:rPr>
              <a:t>      4- Al-</a:t>
            </a:r>
            <a:r>
              <a:rPr lang="en-US" sz="2900" dirty="0" err="1">
                <a:latin typeface="Bookman Old Style" panose="02050604050505020204" pitchFamily="18" charset="0"/>
              </a:rPr>
              <a:t>Biereh</a:t>
            </a:r>
            <a:r>
              <a:rPr lang="en-US" sz="2900" dirty="0">
                <a:latin typeface="Bookman Old Style" panose="02050604050505020204" pitchFamily="18" charset="0"/>
              </a:rPr>
              <a:t> – Nablus – Al-</a:t>
            </a:r>
            <a:r>
              <a:rPr lang="en-US" sz="2900" dirty="0" err="1">
                <a:latin typeface="Bookman Old Style" panose="02050604050505020204" pitchFamily="18" charset="0"/>
              </a:rPr>
              <a:t>Rawda</a:t>
            </a:r>
            <a:r>
              <a:rPr lang="en-US" sz="2900" dirty="0">
                <a:latin typeface="Bookman Old Style" panose="02050604050505020204" pitchFamily="18" charset="0"/>
              </a:rPr>
              <a:t> Intersection</a:t>
            </a:r>
          </a:p>
          <a:p>
            <a:pPr marL="0" indent="0">
              <a:buNone/>
            </a:pPr>
            <a:r>
              <a:rPr lang="en-US" sz="2900" dirty="0">
                <a:latin typeface="Bookman Old Style" panose="02050604050505020204" pitchFamily="18" charset="0"/>
              </a:rPr>
              <a:t>      5- Al-</a:t>
            </a:r>
            <a:r>
              <a:rPr lang="en-US" sz="2900" dirty="0" err="1">
                <a:latin typeface="Bookman Old Style" panose="02050604050505020204" pitchFamily="18" charset="0"/>
              </a:rPr>
              <a:t>Nahda</a:t>
            </a:r>
            <a:r>
              <a:rPr lang="en-US" sz="2900" dirty="0">
                <a:latin typeface="Bookman Old Style" panose="02050604050505020204" pitchFamily="18" charset="0"/>
              </a:rPr>
              <a:t> – Al-Friends Intersection</a:t>
            </a:r>
          </a:p>
          <a:p>
            <a:pPr marL="0" indent="0">
              <a:buNone/>
            </a:pPr>
            <a:r>
              <a:rPr lang="en-US" sz="2900" dirty="0">
                <a:latin typeface="Bookman Old Style" panose="02050604050505020204" pitchFamily="18" charset="0"/>
              </a:rPr>
              <a:t>      6- Palestine – </a:t>
            </a:r>
            <a:r>
              <a:rPr lang="en-US" sz="2900" dirty="0" err="1">
                <a:latin typeface="Bookman Old Style" panose="02050604050505020204" pitchFamily="18" charset="0"/>
              </a:rPr>
              <a:t>Ameen</a:t>
            </a:r>
            <a:r>
              <a:rPr lang="en-US" sz="2900" dirty="0">
                <a:latin typeface="Bookman Old Style" panose="02050604050505020204" pitchFamily="18" charset="0"/>
              </a:rPr>
              <a:t> Al-</a:t>
            </a:r>
            <a:r>
              <a:rPr lang="en-US" sz="2900" dirty="0" err="1">
                <a:latin typeface="Bookman Old Style" panose="02050604050505020204" pitchFamily="18" charset="0"/>
              </a:rPr>
              <a:t>Hussaini</a:t>
            </a:r>
            <a:r>
              <a:rPr lang="en-US" sz="2900" dirty="0">
                <a:latin typeface="Bookman Old Style" panose="02050604050505020204" pitchFamily="18" charset="0"/>
              </a:rPr>
              <a:t> Intersection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73303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latin typeface="Algerian" panose="04020705040A02060702" pitchFamily="82" charset="0"/>
              </a:rPr>
              <a:t>Recommendations </a:t>
            </a:r>
            <a:endParaRPr lang="en-US" dirty="0">
              <a:solidFill>
                <a:srgbClr val="00B050"/>
              </a:solidFill>
              <a:latin typeface="Algerian" panose="04020705040A02060702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dirty="0" smtClean="0">
                <a:latin typeface="Bookman Old Style" panose="02050604050505020204" pitchFamily="18" charset="0"/>
              </a:rPr>
              <a:t>Expand Study Area (Escape Streets).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dirty="0" smtClean="0">
                <a:latin typeface="Bookman Old Style" panose="02050604050505020204" pitchFamily="18" charset="0"/>
              </a:rPr>
              <a:t>Public transport &amp; Parking Study.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dirty="0" smtClean="0">
                <a:latin typeface="Bookman Old Style" panose="02050604050505020204" pitchFamily="18" charset="0"/>
              </a:rPr>
              <a:t>Improve the law Enforcement (Municipality Police).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59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Presentation Contents: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Algerian" pitchFamily="82" charset="0"/>
              </a:rPr>
              <a:t>Introduction</a:t>
            </a:r>
          </a:p>
          <a:p>
            <a:r>
              <a:rPr lang="en-US" dirty="0" smtClean="0">
                <a:latin typeface="Algerian" pitchFamily="82" charset="0"/>
              </a:rPr>
              <a:t>Data Collection &amp; Analysis</a:t>
            </a:r>
          </a:p>
          <a:p>
            <a:r>
              <a:rPr lang="en-US" dirty="0" smtClean="0">
                <a:latin typeface="Algerian" pitchFamily="82" charset="0"/>
              </a:rPr>
              <a:t>Definition of the Problem sources</a:t>
            </a:r>
          </a:p>
          <a:p>
            <a:r>
              <a:rPr lang="en-US" dirty="0" smtClean="0">
                <a:latin typeface="Algerian" pitchFamily="82" charset="0"/>
              </a:rPr>
              <a:t>Design inputs </a:t>
            </a:r>
          </a:p>
          <a:p>
            <a:r>
              <a:rPr lang="en-US" dirty="0" smtClean="0">
                <a:latin typeface="Algerian" pitchFamily="82" charset="0"/>
              </a:rPr>
              <a:t>Area Description</a:t>
            </a:r>
          </a:p>
          <a:p>
            <a:r>
              <a:rPr lang="en-US" dirty="0" smtClean="0">
                <a:latin typeface="Algerian" pitchFamily="82" charset="0"/>
              </a:rPr>
              <a:t>Design Alternatives &amp; Description of the Best Alternative</a:t>
            </a:r>
          </a:p>
          <a:p>
            <a:r>
              <a:rPr lang="en-US" dirty="0" smtClean="0">
                <a:latin typeface="Algerian" pitchFamily="82" charset="0"/>
              </a:rPr>
              <a:t>Recommendations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lgerian" pitchFamily="82" charset="0"/>
              </a:rPr>
              <a:t>Introduction: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>
                <a:latin typeface="Bookman Old Style" pitchFamily="18" charset="0"/>
              </a:rPr>
              <a:t>Transportation Systems:</a:t>
            </a:r>
            <a:r>
              <a:rPr lang="en-US" sz="2400" dirty="0">
                <a:latin typeface="Bookman Old Style" pitchFamily="18" charset="0"/>
              </a:rPr>
              <a:t> </a:t>
            </a:r>
            <a:r>
              <a:rPr lang="en-US" sz="2400" dirty="0" smtClean="0">
                <a:latin typeface="Bookman Old Style" pitchFamily="18" charset="0"/>
              </a:rPr>
              <a:t>In order to meet the human need of travelling from one place to another including goods transfer.</a:t>
            </a:r>
          </a:p>
          <a:p>
            <a:pPr algn="just">
              <a:buNone/>
            </a:pPr>
            <a:r>
              <a:rPr lang="en-US" dirty="0" smtClean="0">
                <a:latin typeface="Bookman Old Style" pitchFamily="18" charset="0"/>
              </a:rPr>
              <a:t>Transportation Modes: </a:t>
            </a:r>
            <a:r>
              <a:rPr lang="en-US" sz="2400" dirty="0" smtClean="0">
                <a:latin typeface="Bookman Old Style" pitchFamily="18" charset="0"/>
              </a:rPr>
              <a:t>The different types of transportation methods based on the median of movement:</a:t>
            </a:r>
          </a:p>
          <a:p>
            <a:pPr algn="just"/>
            <a:r>
              <a:rPr lang="en-US" sz="2400" dirty="0" smtClean="0">
                <a:latin typeface="Bookman Old Style" pitchFamily="18" charset="0"/>
              </a:rPr>
              <a:t>Air Transport</a:t>
            </a:r>
          </a:p>
          <a:p>
            <a:pPr algn="just"/>
            <a:r>
              <a:rPr lang="en-US" sz="2400" dirty="0" smtClean="0">
                <a:latin typeface="Bookman Old Style" pitchFamily="18" charset="0"/>
              </a:rPr>
              <a:t>Sea Transport</a:t>
            </a:r>
          </a:p>
          <a:p>
            <a:pPr algn="just"/>
            <a:r>
              <a:rPr lang="en-US" sz="2400" dirty="0" smtClean="0">
                <a:latin typeface="Bookman Old Style" pitchFamily="18" charset="0"/>
              </a:rPr>
              <a:t>Rail Transport</a:t>
            </a:r>
          </a:p>
          <a:p>
            <a:pPr algn="just"/>
            <a:r>
              <a:rPr lang="en-US" sz="2400" dirty="0" smtClean="0">
                <a:latin typeface="Bookman Old Style" pitchFamily="18" charset="0"/>
              </a:rPr>
              <a:t>Highway Transport</a:t>
            </a:r>
          </a:p>
          <a:p>
            <a:pPr>
              <a:buNone/>
            </a:pP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lgerian" pitchFamily="82" charset="0"/>
              </a:rPr>
              <a:t>Introduction: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Algerian" pitchFamily="82" charset="0"/>
              </a:rPr>
              <a:t>Highway Efficiency: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latin typeface="Bookman Old Style" pitchFamily="18" charset="0"/>
              </a:rPr>
              <a:t>L</a:t>
            </a:r>
            <a:r>
              <a:rPr lang="en-US" dirty="0" smtClean="0">
                <a:latin typeface="Bookman Old Style" pitchFamily="18" charset="0"/>
              </a:rPr>
              <a:t>evel </a:t>
            </a:r>
            <a:r>
              <a:rPr lang="en-US" b="1" dirty="0" smtClean="0">
                <a:latin typeface="Bookman Old Style" pitchFamily="18" charset="0"/>
              </a:rPr>
              <a:t>O</a:t>
            </a:r>
            <a:r>
              <a:rPr lang="en-US" dirty="0" smtClean="0">
                <a:latin typeface="Bookman Old Style" pitchFamily="18" charset="0"/>
              </a:rPr>
              <a:t>f </a:t>
            </a:r>
            <a:r>
              <a:rPr lang="en-US" b="1" dirty="0" smtClean="0">
                <a:latin typeface="Bookman Old Style" pitchFamily="18" charset="0"/>
              </a:rPr>
              <a:t>S</a:t>
            </a:r>
            <a:r>
              <a:rPr lang="en-US" dirty="0" smtClean="0">
                <a:latin typeface="Bookman Old Style" pitchFamily="18" charset="0"/>
              </a:rPr>
              <a:t>ervice: What % of the capacity is used.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Bookman Old Style" pitchFamily="18" charset="0"/>
              </a:rPr>
              <a:t>Mobility &amp; Accessibility </a:t>
            </a:r>
          </a:p>
          <a:p>
            <a:pPr>
              <a:buNone/>
            </a:pPr>
            <a:endParaRPr lang="en-US" dirty="0">
              <a:latin typeface="Bookman Old Style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3352800"/>
            <a:ext cx="2457450" cy="3276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Introduction: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Bookman Old Style" pitchFamily="18" charset="0"/>
              </a:rPr>
              <a:t>Transportation System Management: </a:t>
            </a:r>
            <a:r>
              <a:rPr lang="en-US" sz="2400" dirty="0" smtClean="0">
                <a:latin typeface="Bookman Old Style" pitchFamily="18" charset="0"/>
              </a:rPr>
              <a:t>Is a range of potential improvement strategies, focusing on short range, low cost, and quick to implement measures.</a:t>
            </a:r>
          </a:p>
          <a:p>
            <a:pPr>
              <a:buNone/>
            </a:pPr>
            <a:r>
              <a:rPr lang="en-US" sz="2400" dirty="0" smtClean="0">
                <a:latin typeface="Bookman Old Style" pitchFamily="18" charset="0"/>
              </a:rPr>
              <a:t>By adding new facility or improving the existing ones.</a:t>
            </a:r>
          </a:p>
          <a:p>
            <a:pPr>
              <a:buNone/>
            </a:pPr>
            <a:r>
              <a:rPr lang="en-US" sz="2400" dirty="0" smtClean="0">
                <a:latin typeface="Bookman Old Style" pitchFamily="18" charset="0"/>
              </a:rPr>
              <a:t> </a:t>
            </a: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Description: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Al-</a:t>
            </a:r>
            <a:r>
              <a:rPr lang="en-US" dirty="0" err="1" smtClean="0">
                <a:latin typeface="Algerian" pitchFamily="82" charset="0"/>
              </a:rPr>
              <a:t>Biereh</a:t>
            </a:r>
            <a:r>
              <a:rPr lang="en-US" dirty="0" smtClean="0">
                <a:latin typeface="Algerian" pitchFamily="82" charset="0"/>
              </a:rPr>
              <a:t> City CBD area.</a:t>
            </a:r>
          </a:p>
          <a:p>
            <a:r>
              <a:rPr lang="en-US" dirty="0" smtClean="0">
                <a:latin typeface="Algerian" pitchFamily="82" charset="0"/>
              </a:rPr>
              <a:t>Major Intersections.</a:t>
            </a:r>
          </a:p>
          <a:p>
            <a:r>
              <a:rPr lang="en-US" dirty="0" smtClean="0">
                <a:latin typeface="Algerian" pitchFamily="82" charset="0"/>
              </a:rPr>
              <a:t>Street Classification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smtClean="0">
                <a:latin typeface="Algerian" pitchFamily="82" charset="0"/>
              </a:rPr>
              <a:t>Major Arterials 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smtClean="0">
                <a:latin typeface="Algerian" pitchFamily="82" charset="0"/>
              </a:rPr>
              <a:t>Major Collector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smtClean="0">
                <a:latin typeface="Algerian" pitchFamily="82" charset="0"/>
              </a:rPr>
              <a:t>Local Streets</a:t>
            </a:r>
            <a:endParaRPr lang="en-US" dirty="0"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صورة 1" descr="C:\Users\k\Desktop\11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صورة 1" descr="C:\Users\k\Desktop\Capture3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1076</TotalTime>
  <Words>773</Words>
  <Application>Microsoft Office PowerPoint</Application>
  <PresentationFormat>On-screen Show (4:3)</PresentationFormat>
  <Paragraphs>207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Welcome</vt:lpstr>
      <vt:lpstr>Traffic Analysis &amp; Design for Al-Biereh City Network</vt:lpstr>
      <vt:lpstr>Presentation Contents:</vt:lpstr>
      <vt:lpstr>Introduction:</vt:lpstr>
      <vt:lpstr>Introduction:</vt:lpstr>
      <vt:lpstr>Introduction:</vt:lpstr>
      <vt:lpstr>Description:</vt:lpstr>
      <vt:lpstr>PowerPoint Presentation</vt:lpstr>
      <vt:lpstr>PowerPoint Presentation</vt:lpstr>
      <vt:lpstr>Data Collection &amp; Analysis:</vt:lpstr>
      <vt:lpstr>Data Collection &amp; Analysis:</vt:lpstr>
      <vt:lpstr>Data Collection &amp; Analysis:</vt:lpstr>
      <vt:lpstr>Definition of the problem Sources:</vt:lpstr>
      <vt:lpstr>Design Inputs:</vt:lpstr>
      <vt:lpstr>Design Inputs:</vt:lpstr>
      <vt:lpstr>Design Inputs:</vt:lpstr>
      <vt:lpstr>Design Alternatives</vt:lpstr>
      <vt:lpstr>Design Alternatives</vt:lpstr>
      <vt:lpstr>Design Alternatives</vt:lpstr>
      <vt:lpstr>Design Alternatives</vt:lpstr>
      <vt:lpstr>Design Alternatives</vt:lpstr>
      <vt:lpstr>Design Alternatives</vt:lpstr>
      <vt:lpstr>Design Alternatives</vt:lpstr>
      <vt:lpstr>Design Alternatives</vt:lpstr>
      <vt:lpstr>Recommendations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mahfouz</dc:creator>
  <cp:lastModifiedBy>Amjad</cp:lastModifiedBy>
  <cp:revision>29</cp:revision>
  <dcterms:created xsi:type="dcterms:W3CDTF">2014-05-13T19:35:22Z</dcterms:created>
  <dcterms:modified xsi:type="dcterms:W3CDTF">2014-05-15T04:52:52Z</dcterms:modified>
</cp:coreProperties>
</file>