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667" r:id="rId1"/>
  </p:sldMasterIdLst>
  <p:notesMasterIdLst>
    <p:notesMasterId r:id="rId22"/>
  </p:notesMasterIdLst>
  <p:sldIdLst>
    <p:sldId id="274" r:id="rId2"/>
    <p:sldId id="268" r:id="rId3"/>
    <p:sldId id="258" r:id="rId4"/>
    <p:sldId id="259" r:id="rId5"/>
    <p:sldId id="261" r:id="rId6"/>
    <p:sldId id="262" r:id="rId7"/>
    <p:sldId id="273" r:id="rId8"/>
    <p:sldId id="264" r:id="rId9"/>
    <p:sldId id="280" r:id="rId10"/>
    <p:sldId id="269" r:id="rId11"/>
    <p:sldId id="275" r:id="rId12"/>
    <p:sldId id="265" r:id="rId13"/>
    <p:sldId id="276" r:id="rId14"/>
    <p:sldId id="266" r:id="rId15"/>
    <p:sldId id="270" r:id="rId16"/>
    <p:sldId id="271" r:id="rId17"/>
    <p:sldId id="279" r:id="rId18"/>
    <p:sldId id="278" r:id="rId19"/>
    <p:sldId id="282" r:id="rId20"/>
    <p:sldId id="27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16" autoAdjust="0"/>
    <p:restoredTop sz="94444" autoAdjust="0"/>
  </p:normalViewPr>
  <p:slideViewPr>
    <p:cSldViewPr snapToGrid="0">
      <p:cViewPr varScale="1">
        <p:scale>
          <a:sx n="75" d="100"/>
          <a:sy n="75" d="100"/>
        </p:scale>
        <p:origin x="57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F5676-EF32-4AA4-8D8E-B6FA46D9A323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1E4381-B04C-4C9F-A79E-66CDF046C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40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E4381-B04C-4C9F-A79E-66CDF046C8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506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E4381-B04C-4C9F-A79E-66CDF046C85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52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E4381-B04C-4C9F-A79E-66CDF046C85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66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22F5-704F-4705-8518-648D036DECD9}" type="datetime1">
              <a:rPr lang="en-US" smtClean="0"/>
              <a:t>4/30/2018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302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3FCD2-0EB7-481E-9586-71133AC220B1}" type="datetime1">
              <a:rPr lang="en-US" smtClean="0"/>
              <a:t>4/30/2018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47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D7C8C-F75E-491C-B047-C6F5AC9B8EFD}" type="datetime1">
              <a:rPr lang="en-US" smtClean="0"/>
              <a:t>4/30/2018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07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694E-24DC-4CBB-9251-5BD055E48AB5}" type="datetime1">
              <a:rPr lang="en-US" smtClean="0"/>
              <a:t>4/30/2018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95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D9BF1-63FA-4726-BED5-89F58A94C54F}" type="datetime1">
              <a:rPr lang="en-US" smtClean="0"/>
              <a:t>4/30/2018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3A01-639A-477A-92F8-6D6CD54C854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47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751C-2DA9-427B-947F-543B25475DED}" type="datetime1">
              <a:rPr lang="en-US" smtClean="0"/>
              <a:t>4/30/2018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72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15331-8C7A-4F78-BB7F-60B659132A33}" type="datetime1">
              <a:rPr lang="en-US" smtClean="0"/>
              <a:t>4/30/2018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95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DC62-F8E0-438F-95E4-B02007C8AD69}" type="datetime1">
              <a:rPr lang="en-US" smtClean="0"/>
              <a:t>4/30/2018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718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7E62-1B1A-4343-A5BD-DD8EA7F9CE2D}" type="datetime1">
              <a:rPr lang="en-US" smtClean="0"/>
              <a:t>4/30/2018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2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2847-B217-4095-86CE-D9FF46D2D7B1}" type="datetime1">
              <a:rPr lang="en-US" smtClean="0"/>
              <a:t>4/30/2018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06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4854-EF60-4357-AEDA-540A7AFF585D}" type="datetime1">
              <a:rPr lang="en-US" smtClean="0"/>
              <a:t>4/30/2018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30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3599B-8D16-45BD-9AA4-B376BA09BE65}" type="datetime1">
              <a:rPr lang="en-US" smtClean="0"/>
              <a:t>4/30/2018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A462D-B602-4133-87DE-F54152EAF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99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8" r:id="rId1"/>
    <p:sldLayoutId id="2147484669" r:id="rId2"/>
    <p:sldLayoutId id="2147484670" r:id="rId3"/>
    <p:sldLayoutId id="2147484671" r:id="rId4"/>
    <p:sldLayoutId id="2147484672" r:id="rId5"/>
    <p:sldLayoutId id="2147484673" r:id="rId6"/>
    <p:sldLayoutId id="2147484674" r:id="rId7"/>
    <p:sldLayoutId id="2147484675" r:id="rId8"/>
    <p:sldLayoutId id="2147484676" r:id="rId9"/>
    <p:sldLayoutId id="2147484677" r:id="rId10"/>
    <p:sldLayoutId id="2147484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5350" y="2190539"/>
            <a:ext cx="10458450" cy="398642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 smtClean="0"/>
              <a:t>An </a:t>
            </a:r>
            <a:r>
              <a:rPr lang="en-US" b="1" dirty="0" err="1" smtClean="0"/>
              <a:t>Najah</a:t>
            </a:r>
            <a:r>
              <a:rPr lang="en-US" b="1" dirty="0" smtClean="0"/>
              <a:t> National University</a:t>
            </a:r>
          </a:p>
          <a:p>
            <a:pPr marL="0" indent="0" algn="ctr">
              <a:buNone/>
            </a:pPr>
            <a:r>
              <a:rPr lang="en-US" b="1" dirty="0" smtClean="0"/>
              <a:t>Automatic Blood Determination Using Image Processing Techniques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Prepared by: 1- Sajeda Hasan</a:t>
            </a:r>
          </a:p>
          <a:p>
            <a:pPr marL="0" indent="0">
              <a:buNone/>
            </a:pPr>
            <a:r>
              <a:rPr lang="en-US" b="1" dirty="0" smtClean="0"/>
              <a:t>                        2-Deema AL-</a:t>
            </a:r>
            <a:r>
              <a:rPr lang="en-US" b="1" dirty="0" err="1" smtClean="0"/>
              <a:t>Athmah</a:t>
            </a:r>
            <a:r>
              <a:rPr lang="en-US" b="1" dirty="0" smtClean="0"/>
              <a:t>  </a:t>
            </a:r>
          </a:p>
          <a:p>
            <a:pPr marL="0" indent="0">
              <a:buNone/>
            </a:pPr>
            <a:r>
              <a:rPr lang="en-US" b="1" dirty="0" smtClean="0"/>
              <a:t>    </a:t>
            </a:r>
            <a:endParaRPr lang="en-US" b="1" dirty="0"/>
          </a:p>
          <a:p>
            <a:pPr marL="0" indent="0">
              <a:buNone/>
            </a:pPr>
            <a:r>
              <a:rPr lang="en-US" dirty="0" smtClean="0"/>
              <a:t>Supervised by: 1- Dr. Ahmed </a:t>
            </a:r>
            <a:r>
              <a:rPr lang="en-US" dirty="0" err="1" smtClean="0"/>
              <a:t>Masri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                          2-Inst. </a:t>
            </a:r>
            <a:r>
              <a:rPr lang="en-US" dirty="0" err="1" smtClean="0"/>
              <a:t>Nuha</a:t>
            </a:r>
            <a:r>
              <a:rPr lang="en-US" dirty="0" smtClean="0"/>
              <a:t> </a:t>
            </a:r>
            <a:r>
              <a:rPr lang="en-US" dirty="0" err="1" smtClean="0"/>
              <a:t>Odeh</a:t>
            </a:r>
            <a:r>
              <a:rPr lang="en-US" dirty="0" smtClean="0"/>
              <a:t>.    </a:t>
            </a:r>
          </a:p>
          <a:p>
            <a:pPr marL="0" indent="0">
              <a:buNone/>
            </a:pPr>
            <a:endParaRPr lang="en-US" b="1" dirty="0" smtClean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1</a:t>
            </a:fld>
            <a:endParaRPr 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0" y="118577"/>
            <a:ext cx="1943100" cy="193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6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42269" y="769253"/>
            <a:ext cx="9847262" cy="711918"/>
          </a:xfrm>
        </p:spPr>
        <p:txBody>
          <a:bodyPr>
            <a:normAutofit/>
          </a:bodyPr>
          <a:lstStyle/>
          <a:p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7600" y="952500"/>
            <a:ext cx="10192656" cy="51518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u="sng" dirty="0" smtClean="0">
                <a:solidFill>
                  <a:srgbClr val="C00000"/>
                </a:solidFill>
              </a:rPr>
              <a:t>2- Color Plane Extraction : </a:t>
            </a: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color plane contains color information in images. The foreground and background color of each image has different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values. 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 this work only green color component is extracted because it contains maximum value in the RGB color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plane.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8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1841500" y="482600"/>
            <a:ext cx="9663113" cy="1422400"/>
          </a:xfrm>
        </p:spPr>
        <p:txBody>
          <a:bodyPr/>
          <a:lstStyle/>
          <a:p>
            <a:r>
              <a:rPr lang="en-US" b="1" u="sng" dirty="0">
                <a:solidFill>
                  <a:srgbClr val="C00000"/>
                </a:solidFill>
              </a:rPr>
              <a:t>2- Color Plane Extraction : </a:t>
            </a:r>
            <a:r>
              <a:rPr lang="en-US" b="1" u="sng" dirty="0" smtClean="0">
                <a:solidFill>
                  <a:srgbClr val="C00000"/>
                </a:solidFill>
              </a:rPr>
              <a:t>(</a:t>
            </a:r>
            <a:r>
              <a:rPr lang="en-US" b="1" u="sng" dirty="0" err="1" smtClean="0">
                <a:solidFill>
                  <a:srgbClr val="C00000"/>
                </a:solidFill>
              </a:rPr>
              <a:t>cont</a:t>
            </a:r>
            <a:r>
              <a:rPr lang="en-US" b="1" u="sng" dirty="0" smtClean="0">
                <a:solidFill>
                  <a:srgbClr val="C00000"/>
                </a:solidFill>
              </a:rPr>
              <a:t>…)</a:t>
            </a:r>
            <a:endParaRPr lang="en-US" b="1" u="sng" dirty="0">
              <a:solidFill>
                <a:schemeClr val="accent1"/>
              </a:solidFill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                            </a:t>
            </a:r>
            <a:r>
              <a:rPr lang="en-GB" b="1" dirty="0" err="1" smtClean="0"/>
              <a:t>Ruselt</a:t>
            </a:r>
            <a:r>
              <a:rPr lang="en-GB" b="1" dirty="0" smtClean="0"/>
              <a:t> of green plane extraction</a:t>
            </a:r>
            <a:endParaRPr lang="en-US" b="1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11</a:t>
            </a:fld>
            <a:endParaRPr 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345" y="2213307"/>
            <a:ext cx="4697184" cy="160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38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02971" y="624110"/>
            <a:ext cx="9501641" cy="1280890"/>
          </a:xfrm>
        </p:spPr>
        <p:txBody>
          <a:bodyPr>
            <a:normAutofit/>
          </a:bodyPr>
          <a:lstStyle/>
          <a:p>
            <a:pPr lvl="0" algn="l"/>
            <a:r>
              <a:rPr lang="en-US" sz="4000" b="1" u="sng" dirty="0">
                <a:solidFill>
                  <a:srgbClr val="C00000"/>
                </a:solidFill>
              </a:rPr>
              <a:t>3</a:t>
            </a:r>
            <a:r>
              <a:rPr lang="en-US" sz="4000" b="1" u="sng" dirty="0" smtClean="0">
                <a:solidFill>
                  <a:srgbClr val="C00000"/>
                </a:solidFill>
              </a:rPr>
              <a:t>-Thresholding:</a:t>
            </a:r>
            <a:r>
              <a:rPr lang="en-US" sz="4000" u="sng" dirty="0" smtClean="0">
                <a:solidFill>
                  <a:srgbClr val="C00000"/>
                </a:solidFill>
              </a:rPr>
              <a:t/>
            </a:r>
            <a:br>
              <a:rPr lang="en-US" sz="4000" u="sng" dirty="0" smtClean="0">
                <a:solidFill>
                  <a:srgbClr val="C00000"/>
                </a:solidFill>
              </a:rPr>
            </a:br>
            <a:endParaRPr lang="en-US" sz="4000" u="sng" dirty="0">
              <a:solidFill>
                <a:srgbClr val="C0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idx="1"/>
          </p:nvPr>
        </p:nvSpPr>
        <p:spPr>
          <a:xfrm>
            <a:off x="1828800" y="1371600"/>
            <a:ext cx="9675812" cy="54864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2800" b="1" dirty="0">
                <a:solidFill>
                  <a:schemeClr val="tx1"/>
                </a:solidFill>
              </a:rPr>
              <a:t>I</a:t>
            </a:r>
            <a:r>
              <a:rPr lang="en-US" sz="2800" b="1" dirty="0" smtClean="0">
                <a:solidFill>
                  <a:schemeClr val="tx1"/>
                </a:solidFill>
              </a:rPr>
              <a:t>s </a:t>
            </a:r>
            <a:r>
              <a:rPr lang="en-US" sz="2800" b="1" dirty="0">
                <a:solidFill>
                  <a:schemeClr val="tx1"/>
                </a:solidFill>
              </a:rPr>
              <a:t>used to extract the light objects from the dark background. 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GB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-Global thresholding: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800" b="1" dirty="0">
                <a:solidFill>
                  <a:srgbClr val="7030A0"/>
                </a:solidFill>
              </a:rPr>
              <a:t>U</a:t>
            </a:r>
            <a:r>
              <a:rPr lang="en-US" sz="2800" b="1" dirty="0" smtClean="0">
                <a:solidFill>
                  <a:srgbClr val="7030A0"/>
                </a:solidFill>
              </a:rPr>
              <a:t>sed in </a:t>
            </a:r>
            <a:r>
              <a:rPr lang="en-US" sz="2800" b="1" dirty="0">
                <a:solidFill>
                  <a:srgbClr val="7030A0"/>
                </a:solidFill>
              </a:rPr>
              <a:t>Images with uniform contrast distribution of background and </a:t>
            </a:r>
            <a:r>
              <a:rPr lang="en-US" sz="2800" b="1" dirty="0" smtClean="0">
                <a:solidFill>
                  <a:srgbClr val="7030A0"/>
                </a:solidFill>
              </a:rPr>
              <a:t>foreground. We used it in project 1.</a:t>
            </a:r>
            <a:endParaRPr lang="en-US" sz="2800" b="1" dirty="0" smtClean="0">
              <a:solidFill>
                <a:srgbClr val="7030A0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GB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GB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Variable</a:t>
            </a:r>
            <a:r>
              <a:rPr lang="en-GB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thresholding:</a:t>
            </a:r>
          </a:p>
          <a:p>
            <a:pPr lvl="0">
              <a:lnSpc>
                <a:spcPct val="100000"/>
              </a:lnSpc>
            </a:pPr>
            <a:r>
              <a:rPr lang="en-US" sz="2800" b="1" dirty="0" smtClean="0">
                <a:solidFill>
                  <a:srgbClr val="7030A0"/>
                </a:solidFill>
              </a:rPr>
              <a:t>Used in cases where there is more than one dominant object intensity. </a:t>
            </a:r>
            <a:r>
              <a:rPr lang="en-GB" sz="2400" dirty="0">
                <a:solidFill>
                  <a:prstClr val="black"/>
                </a:solidFill>
              </a:rPr>
              <a:t>We used variable threshold </a:t>
            </a:r>
            <a:r>
              <a:rPr lang="en-US" sz="2400" dirty="0">
                <a:solidFill>
                  <a:prstClr val="black"/>
                </a:solidFill>
              </a:rPr>
              <a:t>because global threshold methods we used in project 1 failed when the background illumination is highly non uniform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2800" b="1" dirty="0" smtClean="0">
              <a:solidFill>
                <a:srgbClr val="7030A0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GB" sz="28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GB" sz="28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GB" sz="28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GB" sz="2800" b="1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9800" y="2336284"/>
            <a:ext cx="10298113" cy="16282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u="sng" dirty="0" smtClean="0">
                <a:solidFill>
                  <a:srgbClr val="C00000"/>
                </a:solidFill>
              </a:rPr>
              <a:t>3-Thresholding</a:t>
            </a:r>
            <a:r>
              <a:rPr lang="en-US" sz="3200" b="1" u="sng" dirty="0">
                <a:solidFill>
                  <a:srgbClr val="C00000"/>
                </a:solidFill>
              </a:rPr>
              <a:t>: (</a:t>
            </a:r>
            <a:r>
              <a:rPr lang="en-US" sz="3200" b="1" u="sng" dirty="0" err="1">
                <a:solidFill>
                  <a:srgbClr val="C00000"/>
                </a:solidFill>
              </a:rPr>
              <a:t>cont</a:t>
            </a:r>
            <a:r>
              <a:rPr lang="en-US" sz="3200" b="1" u="sng" dirty="0" smtClean="0">
                <a:solidFill>
                  <a:srgbClr val="C00000"/>
                </a:solidFill>
              </a:rPr>
              <a:t>…)         </a:t>
            </a:r>
            <a:r>
              <a:rPr lang="en-US" sz="3200" b="1" u="sng" dirty="0">
                <a:solidFill>
                  <a:srgbClr val="C00000"/>
                </a:solidFill>
              </a:rPr>
              <a:t/>
            </a:r>
            <a:br>
              <a:rPr lang="en-US" sz="3200" b="1" u="sng" dirty="0">
                <a:solidFill>
                  <a:srgbClr val="C00000"/>
                </a:solidFill>
              </a:rPr>
            </a:br>
            <a:r>
              <a:rPr lang="en-US" sz="3200" b="1" u="sng" dirty="0" smtClean="0">
                <a:solidFill>
                  <a:srgbClr val="C00000"/>
                </a:solidFill>
              </a:rPr>
              <a:t/>
            </a:r>
            <a:br>
              <a:rPr lang="en-US" sz="3200" b="1" u="sng" dirty="0" smtClean="0">
                <a:solidFill>
                  <a:srgbClr val="C00000"/>
                </a:solidFill>
              </a:rPr>
            </a:br>
            <a:r>
              <a:rPr lang="en-US" sz="3200" b="1" u="sng" dirty="0" smtClean="0">
                <a:solidFill>
                  <a:srgbClr val="C00000"/>
                </a:solidFill>
              </a:rPr>
              <a:t/>
            </a:r>
            <a:br>
              <a:rPr lang="en-US" sz="3200" b="1" u="sng" dirty="0" smtClean="0">
                <a:solidFill>
                  <a:srgbClr val="C00000"/>
                </a:solidFill>
              </a:rPr>
            </a:br>
            <a:r>
              <a:rPr lang="en-US" sz="3200" b="1" u="sng" dirty="0" smtClean="0">
                <a:solidFill>
                  <a:srgbClr val="C00000"/>
                </a:solidFill>
              </a:rPr>
              <a:t/>
            </a:r>
            <a:br>
              <a:rPr lang="en-US" sz="3200" b="1" u="sng" dirty="0" smtClean="0">
                <a:solidFill>
                  <a:srgbClr val="C00000"/>
                </a:solidFill>
              </a:rPr>
            </a:br>
            <a:r>
              <a:rPr lang="en-US" sz="3200" b="1" u="sng" dirty="0" smtClean="0">
                <a:solidFill>
                  <a:srgbClr val="C00000"/>
                </a:solidFill>
              </a:rPr>
              <a:t/>
            </a:r>
            <a:br>
              <a:rPr lang="en-US" sz="3200" b="1" u="sng" dirty="0" smtClean="0">
                <a:solidFill>
                  <a:srgbClr val="C00000"/>
                </a:solidFill>
              </a:rPr>
            </a:br>
            <a:r>
              <a:rPr lang="en-US" sz="3200" b="1" u="sng" dirty="0">
                <a:solidFill>
                  <a:srgbClr val="C00000"/>
                </a:solidFill>
              </a:rPr>
              <a:t/>
            </a:r>
            <a:br>
              <a:rPr lang="en-US" sz="3200" b="1" u="sng" dirty="0">
                <a:solidFill>
                  <a:srgbClr val="C00000"/>
                </a:solidFill>
              </a:rPr>
            </a:br>
            <a:endParaRPr lang="en-US" sz="2700" dirty="0">
              <a:solidFill>
                <a:schemeClr val="tx1"/>
              </a:solidFill>
            </a:endParaRP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100" y="2336284"/>
            <a:ext cx="4000500" cy="1410216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13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939800" y="3638034"/>
            <a:ext cx="64442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                                                        Result </a:t>
            </a:r>
            <a:r>
              <a:rPr lang="en-US" sz="2000" b="1" dirty="0"/>
              <a:t>of thresholding</a:t>
            </a:r>
          </a:p>
        </p:txBody>
      </p:sp>
    </p:spTree>
    <p:extLst>
      <p:ext uri="{BB962C8B-B14F-4D97-AF65-F5344CB8AC3E}">
        <p14:creationId xmlns:p14="http://schemas.microsoft.com/office/powerpoint/2010/main" val="334810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7100" y="628651"/>
            <a:ext cx="10553700" cy="1062038"/>
          </a:xfrm>
        </p:spPr>
        <p:txBody>
          <a:bodyPr>
            <a:normAutofit fontScale="90000"/>
          </a:bodyPr>
          <a:lstStyle/>
          <a:p>
            <a:r>
              <a:rPr lang="en-GB" b="1" u="sng" dirty="0" smtClean="0">
                <a:solidFill>
                  <a:schemeClr val="accent1"/>
                </a:solidFill>
              </a:rPr>
              <a:t/>
            </a:r>
            <a:br>
              <a:rPr lang="en-GB" b="1" u="sng" dirty="0" smtClean="0">
                <a:solidFill>
                  <a:schemeClr val="accent1"/>
                </a:solidFill>
              </a:rPr>
            </a:br>
            <a:r>
              <a:rPr lang="en-GB" b="1" u="sng" dirty="0">
                <a:solidFill>
                  <a:schemeClr val="accent1"/>
                </a:solidFill>
              </a:rPr>
              <a:t/>
            </a:r>
            <a:br>
              <a:rPr lang="en-GB" b="1" u="sng" dirty="0">
                <a:solidFill>
                  <a:schemeClr val="accent1"/>
                </a:solidFill>
              </a:rPr>
            </a:br>
            <a:r>
              <a:rPr lang="en-GB" b="1" u="sng" dirty="0" smtClean="0">
                <a:solidFill>
                  <a:schemeClr val="accent1"/>
                </a:solidFill>
              </a:rPr>
              <a:t>4- </a:t>
            </a:r>
            <a:r>
              <a:rPr lang="en-GB" b="1" u="sng" dirty="0" smtClean="0">
                <a:solidFill>
                  <a:schemeClr val="accent1"/>
                </a:solidFill>
              </a:rPr>
              <a:t>Morphological Operations</a:t>
            </a:r>
            <a:r>
              <a:rPr lang="en-GB" b="1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: </a:t>
            </a:r>
            <a:br>
              <a:rPr lang="en-GB" b="1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</a:br>
            <a:r>
              <a:rPr lang="en-GB" b="1" u="sng" dirty="0">
                <a:solidFill>
                  <a:schemeClr val="accent1"/>
                </a:solidFill>
                <a:sym typeface="Wingdings" panose="05000000000000000000" pitchFamily="2" charset="2"/>
              </a:rPr>
              <a:t/>
            </a:r>
            <a:br>
              <a:rPr lang="en-GB" b="1" u="sng" dirty="0">
                <a:solidFill>
                  <a:schemeClr val="accent1"/>
                </a:solidFill>
                <a:sym typeface="Wingdings" panose="05000000000000000000" pitchFamily="2" charset="2"/>
              </a:rPr>
            </a:br>
            <a:r>
              <a:rPr lang="en-GB" b="1" dirty="0" smtClean="0"/>
              <a:t>A-</a:t>
            </a:r>
            <a:r>
              <a:rPr lang="en-US" dirty="0" smtClean="0"/>
              <a:t>Closing operation, it’s  the erosion followed by dilation,  </a:t>
            </a:r>
            <a:r>
              <a:rPr lang="en-US" dirty="0"/>
              <a:t>used to fill the holes and gaps. </a:t>
            </a:r>
            <a:endParaRPr lang="en-US" b="1" dirty="0"/>
          </a:p>
        </p:txBody>
      </p:sp>
      <p:pic>
        <p:nvPicPr>
          <p:cNvPr id="4" name="Picture 2139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9181" y="3159610"/>
            <a:ext cx="4635062" cy="1622507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72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52500" y="546100"/>
            <a:ext cx="10434296" cy="2463800"/>
          </a:xfrm>
        </p:spPr>
        <p:txBody>
          <a:bodyPr>
            <a:normAutofit fontScale="90000"/>
          </a:bodyPr>
          <a:lstStyle/>
          <a:p>
            <a:r>
              <a:rPr lang="en-GB" b="1" u="sng" dirty="0">
                <a:solidFill>
                  <a:schemeClr val="accent1"/>
                </a:solidFill>
              </a:rPr>
              <a:t>4</a:t>
            </a:r>
            <a:r>
              <a:rPr lang="en-GB" b="1" u="sng" dirty="0" smtClean="0">
                <a:solidFill>
                  <a:schemeClr val="accent1"/>
                </a:solidFill>
              </a:rPr>
              <a:t>- Morphological </a:t>
            </a:r>
            <a:r>
              <a:rPr lang="en-GB" b="1" u="sng" dirty="0">
                <a:solidFill>
                  <a:schemeClr val="accent1"/>
                </a:solidFill>
              </a:rPr>
              <a:t>Operations</a:t>
            </a:r>
            <a:r>
              <a:rPr lang="en-GB" b="1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: (</a:t>
            </a:r>
            <a:r>
              <a:rPr lang="en-GB" b="1" u="sng" dirty="0" err="1">
                <a:solidFill>
                  <a:schemeClr val="accent1"/>
                </a:solidFill>
                <a:sym typeface="Wingdings" panose="05000000000000000000" pitchFamily="2" charset="2"/>
              </a:rPr>
              <a:t>cont</a:t>
            </a:r>
            <a:r>
              <a:rPr lang="en-GB" b="1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…)</a:t>
            </a:r>
            <a:br>
              <a:rPr lang="en-GB" b="1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</a:br>
            <a:r>
              <a:rPr lang="en-GB" b="1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  <a:t/>
            </a:r>
            <a:br>
              <a:rPr lang="en-GB" b="1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</a:br>
            <a:r>
              <a:rPr lang="en-GB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B-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Opening operation, it is dilation followed by erosion, used to eliminate noise and small object.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15</a:t>
            </a:fld>
            <a:endParaRPr lang="en-US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187" y="3441700"/>
            <a:ext cx="4769474" cy="138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90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49400" y="748918"/>
            <a:ext cx="10158413" cy="1156082"/>
          </a:xfrm>
        </p:spPr>
        <p:txBody>
          <a:bodyPr>
            <a:noAutofit/>
          </a:bodyPr>
          <a:lstStyle/>
          <a:p>
            <a:r>
              <a:rPr lang="en-GB" sz="2800" b="1" u="sng" dirty="0">
                <a:solidFill>
                  <a:schemeClr val="accent1"/>
                </a:solidFill>
              </a:rPr>
              <a:t>5</a:t>
            </a:r>
            <a:r>
              <a:rPr lang="en-GB" sz="2800" b="1" u="sng" dirty="0" smtClean="0">
                <a:solidFill>
                  <a:schemeClr val="accent1"/>
                </a:solidFill>
              </a:rPr>
              <a:t>- Features Extraction:</a:t>
            </a:r>
            <a:r>
              <a:rPr lang="en-GB" sz="2400" b="1" u="sng" dirty="0" smtClean="0">
                <a:solidFill>
                  <a:schemeClr val="accent1"/>
                </a:solidFill>
              </a:rPr>
              <a:t/>
            </a:r>
            <a:br>
              <a:rPr lang="en-GB" sz="2400" b="1" u="sng" dirty="0" smtClean="0">
                <a:solidFill>
                  <a:schemeClr val="accent1"/>
                </a:solidFill>
              </a:rPr>
            </a:br>
            <a:r>
              <a:rPr lang="en-GB" sz="2000" b="1" dirty="0" smtClean="0">
                <a:solidFill>
                  <a:schemeClr val="tx1"/>
                </a:solidFill>
              </a:rPr>
              <a:t>Feature extraction using SURF </a:t>
            </a:r>
            <a:r>
              <a:rPr lang="en-GB" sz="2000" dirty="0" smtClean="0">
                <a:solidFill>
                  <a:schemeClr val="tx1"/>
                </a:solidFill>
              </a:rPr>
              <a:t>(</a:t>
            </a:r>
            <a:r>
              <a:rPr lang="en-US" sz="1800" b="1" dirty="0"/>
              <a:t>-Speeded-Up Robust </a:t>
            </a:r>
            <a:r>
              <a:rPr lang="en-US" sz="1800" b="1" dirty="0" smtClean="0"/>
              <a:t>Features</a:t>
            </a:r>
            <a:r>
              <a:rPr lang="en-US" sz="1800" dirty="0" smtClean="0"/>
              <a:t>)</a:t>
            </a:r>
            <a:r>
              <a:rPr lang="en-GB" sz="2000" b="1" dirty="0" smtClean="0">
                <a:solidFill>
                  <a:schemeClr val="tx1"/>
                </a:solidFill>
              </a:rPr>
              <a:t> algorithm</a:t>
            </a:r>
            <a:r>
              <a:rPr lang="en-GB" sz="2400" b="1" dirty="0" smtClean="0">
                <a:solidFill>
                  <a:schemeClr val="tx1"/>
                </a:solidFill>
              </a:rPr>
              <a:t>.</a:t>
            </a:r>
            <a:r>
              <a:rPr lang="en-GB" sz="2400" b="1" u="sng" dirty="0" smtClean="0">
                <a:solidFill>
                  <a:schemeClr val="accent1"/>
                </a:solidFill>
              </a:rPr>
              <a:t/>
            </a:r>
            <a:br>
              <a:rPr lang="en-GB" sz="2400" b="1" u="sng" dirty="0" smtClean="0">
                <a:solidFill>
                  <a:schemeClr val="accent1"/>
                </a:solidFill>
              </a:rPr>
            </a:br>
            <a:endParaRPr lang="en-US" sz="2400" b="1" u="sng" dirty="0">
              <a:solidFill>
                <a:schemeClr val="accent1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1549400" y="1905000"/>
            <a:ext cx="9955212" cy="4006222"/>
          </a:xfrm>
        </p:spPr>
        <p:txBody>
          <a:bodyPr/>
          <a:lstStyle/>
          <a:p>
            <a:pPr marL="0" indent="0">
              <a:buNone/>
            </a:pP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</a:rPr>
              <a:t>SURF algorithm steps: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</a:rPr>
              <a:t>. Detection: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Automatically identify interesting </a:t>
            </a:r>
            <a:r>
              <a:rPr lang="en-US" sz="2400" b="1" dirty="0" smtClean="0">
                <a:solidFill>
                  <a:schemeClr val="tx1"/>
                </a:solidFill>
              </a:rPr>
              <a:t>features.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</a:rPr>
              <a:t>2. Description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T</a:t>
            </a:r>
            <a:r>
              <a:rPr lang="en-US" sz="2400" b="1" dirty="0" smtClean="0">
                <a:solidFill>
                  <a:schemeClr val="tx1"/>
                </a:solidFill>
              </a:rPr>
              <a:t>o </a:t>
            </a:r>
            <a:r>
              <a:rPr lang="en-US" sz="2400" b="1" dirty="0">
                <a:solidFill>
                  <a:schemeClr val="tx1"/>
                </a:solidFill>
              </a:rPr>
              <a:t>provide a unique and robust description of an image feature, e.g., by describing the intensity distribution of the pixels within the neighborhood of the point of </a:t>
            </a:r>
            <a:r>
              <a:rPr lang="en-US" sz="2400" b="1" dirty="0" smtClean="0">
                <a:solidFill>
                  <a:schemeClr val="tx1"/>
                </a:solidFill>
              </a:rPr>
              <a:t>interest</a:t>
            </a:r>
            <a:r>
              <a:rPr lang="en-US" sz="2400" b="1" dirty="0" smtClean="0"/>
              <a:t>,</a:t>
            </a:r>
            <a:r>
              <a:rPr lang="en-US" sz="2400" b="1" dirty="0"/>
              <a:t> hence a description is obtained for every point of interest identified previously.</a:t>
            </a:r>
          </a:p>
          <a:p>
            <a:pPr marL="0" indent="0">
              <a:buNone/>
            </a:pP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2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25600" y="281210"/>
            <a:ext cx="9459912" cy="1280890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/>
                </a:solidFill>
              </a:rPr>
              <a:t>5</a:t>
            </a:r>
            <a:r>
              <a:rPr lang="en-GB" sz="4000" b="1" u="sng" dirty="0" smtClean="0">
                <a:solidFill>
                  <a:schemeClr val="accent1"/>
                </a:solidFill>
              </a:rPr>
              <a:t>- </a:t>
            </a:r>
            <a:r>
              <a:rPr lang="en-GB" sz="4000" b="1" u="sng" dirty="0">
                <a:solidFill>
                  <a:schemeClr val="accent1"/>
                </a:solidFill>
              </a:rPr>
              <a:t>SURF features: (</a:t>
            </a:r>
            <a:r>
              <a:rPr lang="en-GB" sz="4000" b="1" u="sng" dirty="0" err="1">
                <a:solidFill>
                  <a:schemeClr val="accent1"/>
                </a:solidFill>
              </a:rPr>
              <a:t>cont</a:t>
            </a:r>
            <a:r>
              <a:rPr lang="en-GB" sz="4000" b="1" u="sng" dirty="0">
                <a:solidFill>
                  <a:schemeClr val="accent1"/>
                </a:solidFill>
              </a:rPr>
              <a:t>…)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25600" y="1346200"/>
            <a:ext cx="9879012" cy="45650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2">
                    <a:lumMod val="25000"/>
                  </a:schemeClr>
                </a:solidFill>
              </a:rPr>
              <a:t>3. Matching: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By comparing the descriptors obtained from different images, matching pairs can be found</a:t>
            </a:r>
            <a:r>
              <a:rPr lang="en-US" sz="2400" b="1" dirty="0" smtClean="0">
                <a:solidFill>
                  <a:schemeClr val="tx1"/>
                </a:solidFill>
              </a:rPr>
              <a:t>. 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/>
              <a:t>interest points are found at blob-type structures</a:t>
            </a:r>
            <a:r>
              <a:rPr lang="en-U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the </a:t>
            </a:r>
            <a:r>
              <a:rPr lang="en-US" sz="2400" dirty="0"/>
              <a:t>sign of the </a:t>
            </a:r>
            <a:r>
              <a:rPr lang="en-US" sz="2400" dirty="0" err="1"/>
              <a:t>Laplacian</a:t>
            </a:r>
            <a:r>
              <a:rPr lang="en-US" sz="2400" dirty="0"/>
              <a:t> distinguishes bright blobs on dark backgrounds from the reverse </a:t>
            </a:r>
            <a:r>
              <a:rPr lang="en-US" sz="2400" dirty="0" smtClean="0"/>
              <a:t>situation.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In </a:t>
            </a:r>
            <a:r>
              <a:rPr lang="en-US" sz="2400" dirty="0"/>
              <a:t>the matching stage, we only compare features if they have the same type of </a:t>
            </a:r>
            <a:r>
              <a:rPr lang="en-US" sz="2400" dirty="0" smtClean="0"/>
              <a:t>contrast.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minimal information allows for faster matching, without reducing the descriptor’s </a:t>
            </a:r>
            <a:r>
              <a:rPr lang="en-US" sz="2400" dirty="0" smtClean="0"/>
              <a:t>performance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If the contrast between two interest points is </a:t>
            </a:r>
            <a:r>
              <a:rPr lang="en-US" sz="2400" dirty="0" smtClean="0"/>
              <a:t>different, </a:t>
            </a:r>
            <a:r>
              <a:rPr lang="en-US" sz="2400" dirty="0"/>
              <a:t>the candidate is not considered  a valuable  match.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94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27200" y="497110"/>
            <a:ext cx="9790113" cy="1331690"/>
          </a:xfrm>
        </p:spPr>
        <p:txBody>
          <a:bodyPr>
            <a:normAutofit fontScale="90000"/>
          </a:bodyPr>
          <a:lstStyle/>
          <a:p>
            <a:r>
              <a:rPr lang="en-GB" b="1" u="sng" dirty="0" smtClean="0">
                <a:solidFill>
                  <a:schemeClr val="accent1"/>
                </a:solidFill>
              </a:rPr>
              <a:t>5- </a:t>
            </a:r>
            <a:r>
              <a:rPr lang="en-GB" b="1" u="sng" dirty="0">
                <a:solidFill>
                  <a:schemeClr val="accent1"/>
                </a:solidFill>
              </a:rPr>
              <a:t>SURF features: </a:t>
            </a:r>
            <a:r>
              <a:rPr lang="en-GB" b="1" u="sng" dirty="0" smtClean="0">
                <a:solidFill>
                  <a:schemeClr val="accent1"/>
                </a:solidFill>
              </a:rPr>
              <a:t>(</a:t>
            </a:r>
            <a:r>
              <a:rPr lang="en-GB" b="1" u="sng" dirty="0" err="1" smtClean="0">
                <a:solidFill>
                  <a:schemeClr val="accent1"/>
                </a:solidFill>
              </a:rPr>
              <a:t>cont</a:t>
            </a:r>
            <a:r>
              <a:rPr lang="en-GB" b="1" u="sng" dirty="0" smtClean="0">
                <a:solidFill>
                  <a:schemeClr val="accent1"/>
                </a:solidFill>
              </a:rPr>
              <a:t>…)</a:t>
            </a:r>
            <a:br>
              <a:rPr lang="en-GB" b="1" u="sng" dirty="0" smtClean="0">
                <a:solidFill>
                  <a:schemeClr val="accent1"/>
                </a:solidFill>
              </a:rPr>
            </a:br>
            <a:r>
              <a:rPr lang="en-GB" b="1" u="sng" dirty="0">
                <a:solidFill>
                  <a:schemeClr val="accent1"/>
                </a:solidFill>
              </a:rPr>
              <a:t/>
            </a:r>
            <a:br>
              <a:rPr lang="en-GB" b="1" u="sng" dirty="0">
                <a:solidFill>
                  <a:schemeClr val="accent1"/>
                </a:solidFill>
              </a:rPr>
            </a:br>
            <a:r>
              <a:rPr lang="en-GB" b="1" u="sng" dirty="0">
                <a:solidFill>
                  <a:schemeClr val="accent1"/>
                </a:solidFill>
              </a:rPr>
              <a:t/>
            </a:r>
            <a:br>
              <a:rPr lang="en-GB" b="1" u="sng" dirty="0">
                <a:solidFill>
                  <a:schemeClr val="accent1"/>
                </a:solidFill>
              </a:rPr>
            </a:br>
            <a:r>
              <a:rPr lang="en-GB" b="1" dirty="0" smtClean="0">
                <a:solidFill>
                  <a:schemeClr val="tx1"/>
                </a:solidFill>
              </a:rPr>
              <a:t>1- </a:t>
            </a:r>
            <a:r>
              <a:rPr lang="en-GB" dirty="0" smtClean="0">
                <a:solidFill>
                  <a:schemeClr val="tx1"/>
                </a:solidFill>
              </a:rPr>
              <a:t>Matching the original image with AB+.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382" y="3009900"/>
            <a:ext cx="4465318" cy="1524000"/>
          </a:xfr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6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19825" y="512462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GB" b="1" u="sng" dirty="0">
                <a:solidFill>
                  <a:schemeClr val="accent1"/>
                </a:solidFill>
              </a:rPr>
              <a:t>5- SURF features: (</a:t>
            </a:r>
            <a:r>
              <a:rPr lang="en-GB" b="1" u="sng" dirty="0" err="1">
                <a:solidFill>
                  <a:schemeClr val="accent1"/>
                </a:solidFill>
              </a:rPr>
              <a:t>cont</a:t>
            </a:r>
            <a:r>
              <a:rPr lang="en-GB" b="1" u="sng" dirty="0">
                <a:solidFill>
                  <a:schemeClr val="accent1"/>
                </a:solidFill>
              </a:rPr>
              <a:t>…)</a:t>
            </a:r>
            <a:br>
              <a:rPr lang="en-GB" b="1" u="sng" dirty="0">
                <a:solidFill>
                  <a:schemeClr val="accent1"/>
                </a:solidFill>
              </a:rPr>
            </a:br>
            <a:r>
              <a:rPr lang="en-GB" b="1" u="sng" dirty="0">
                <a:solidFill>
                  <a:schemeClr val="accent1"/>
                </a:solidFill>
              </a:rPr>
              <a:t/>
            </a:r>
            <a:br>
              <a:rPr lang="en-GB" b="1" u="sng" dirty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2- Matching the original image with O-.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130" y="3060700"/>
            <a:ext cx="4357555" cy="1498600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0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76451" y="514350"/>
            <a:ext cx="9428162" cy="1390650"/>
          </a:xfrm>
        </p:spPr>
        <p:txBody>
          <a:bodyPr/>
          <a:lstStyle/>
          <a:p>
            <a:pPr algn="l"/>
            <a:r>
              <a:rPr lang="en-GB" b="1" u="sng" dirty="0" smtClean="0">
                <a:solidFill>
                  <a:schemeClr val="accent1"/>
                </a:solidFill>
              </a:rPr>
              <a:t>Outlines:</a:t>
            </a:r>
            <a:endParaRPr lang="en-US" b="1" u="sng" dirty="0">
              <a:solidFill>
                <a:schemeClr val="accent1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2076450" y="1905000"/>
            <a:ext cx="9428162" cy="400622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Definition of the problem.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Scope of work.</a:t>
            </a:r>
          </a:p>
          <a:p>
            <a:r>
              <a:rPr lang="en-US" sz="3200" dirty="0" smtClean="0"/>
              <a:t> Requirements.</a:t>
            </a:r>
          </a:p>
          <a:p>
            <a:r>
              <a:rPr lang="en-US" sz="3200" dirty="0" smtClean="0"/>
              <a:t> Results.</a:t>
            </a:r>
          </a:p>
          <a:p>
            <a:r>
              <a:rPr lang="en-US" sz="3200" dirty="0" smtClean="0"/>
              <a:t> </a:t>
            </a:r>
            <a:r>
              <a:rPr lang="en-US" sz="3200" dirty="0" smtClean="0"/>
              <a:t>Application.</a:t>
            </a:r>
            <a:endParaRPr lang="en-US" sz="3200" dirty="0" smtClean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0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20900" y="2349500"/>
            <a:ext cx="9383713" cy="2590800"/>
          </a:xfrm>
        </p:spPr>
        <p:txBody>
          <a:bodyPr/>
          <a:lstStyle/>
          <a:p>
            <a:r>
              <a:rPr lang="en-GB" b="1" dirty="0" smtClean="0">
                <a:solidFill>
                  <a:schemeClr val="accent1"/>
                </a:solidFill>
              </a:rPr>
              <a:t>Thanks for your listening 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0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52500" y="332010"/>
            <a:ext cx="10552113" cy="526869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600" b="1" u="sng" dirty="0" smtClean="0">
                <a:solidFill>
                  <a:schemeClr val="accent1"/>
                </a:solidFill>
              </a:rPr>
              <a:t>Definition </a:t>
            </a:r>
            <a:r>
              <a:rPr lang="en-US" sz="3600" b="1" u="sng" dirty="0" smtClean="0">
                <a:solidFill>
                  <a:schemeClr val="accent1"/>
                </a:solidFill>
              </a:rPr>
              <a:t>of the problem: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In </a:t>
            </a:r>
            <a:r>
              <a:rPr lang="en-US" sz="3600" dirty="0"/>
              <a:t>emergency situations, we don't have a lot of time to detect the blood type before transfusion it to another body using the technical methods which done manually at the </a:t>
            </a:r>
            <a:r>
              <a:rPr lang="en-US" sz="3600" dirty="0" smtClean="0"/>
              <a:t>laboratory.</a:t>
            </a:r>
            <a:endParaRPr lang="en-US" sz="36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0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119188" y="666122"/>
            <a:ext cx="10234612" cy="1028700"/>
          </a:xfrm>
        </p:spPr>
        <p:txBody>
          <a:bodyPr/>
          <a:lstStyle/>
          <a:p>
            <a:r>
              <a:rPr lang="en-GB" b="1" u="sng" dirty="0" smtClean="0">
                <a:solidFill>
                  <a:schemeClr val="accent1"/>
                </a:solidFill>
              </a:rPr>
              <a:t>Scope of work:</a:t>
            </a:r>
            <a:endParaRPr lang="en-US" b="1" u="sng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3300" y="1879600"/>
            <a:ext cx="9815512" cy="3777622"/>
          </a:xfrm>
        </p:spPr>
        <p:txBody>
          <a:bodyPr>
            <a:normAutofit/>
          </a:bodyPr>
          <a:lstStyle/>
          <a:p>
            <a:pPr marL="0" indent="0" algn="justLow">
              <a:lnSpc>
                <a:spcPct val="150000"/>
              </a:lnSpc>
              <a:buNone/>
            </a:pPr>
            <a:r>
              <a:rPr lang="en-US" sz="3200" dirty="0" smtClean="0"/>
              <a:t>Our project </a:t>
            </a:r>
            <a:r>
              <a:rPr lang="en-US" sz="3200" dirty="0"/>
              <a:t>is to develop a new method that can be effective and also at the same time reduce the time for detecting the blood type , this can be done by using image </a:t>
            </a:r>
            <a:r>
              <a:rPr lang="en-US" sz="3200" dirty="0" smtClean="0"/>
              <a:t>processing techniques </a:t>
            </a:r>
            <a:r>
              <a:rPr lang="en-US" sz="3200" dirty="0"/>
              <a:t>for </a:t>
            </a:r>
            <a:r>
              <a:rPr lang="en-US" sz="3200" dirty="0" smtClean="0"/>
              <a:t>blood type determination.</a:t>
            </a:r>
            <a:endParaRPr lang="en-US" sz="320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45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62000" y="406400"/>
            <a:ext cx="10254343" cy="870857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n-US" sz="2800" b="1" dirty="0" smtClean="0">
                <a:solidFill>
                  <a:schemeClr val="accent1"/>
                </a:solidFill>
              </a:rPr>
              <a:t/>
            </a:r>
            <a:br>
              <a:rPr lang="en-US" sz="2800" b="1" dirty="0" smtClean="0">
                <a:solidFill>
                  <a:schemeClr val="accent1"/>
                </a:solidFill>
              </a:rPr>
            </a:br>
            <a:r>
              <a:rPr lang="en-US" sz="2800" b="1" dirty="0">
                <a:solidFill>
                  <a:schemeClr val="accent1"/>
                </a:solidFill>
              </a:rPr>
              <a:t/>
            </a:r>
            <a:br>
              <a:rPr lang="en-US" sz="2800" b="1" dirty="0">
                <a:solidFill>
                  <a:schemeClr val="accent1"/>
                </a:solidFill>
              </a:rPr>
            </a:br>
            <a:r>
              <a:rPr lang="en-US" sz="2800" b="1" dirty="0" smtClean="0">
                <a:solidFill>
                  <a:schemeClr val="accent1"/>
                </a:solidFill>
              </a:rPr>
              <a:t/>
            </a:r>
            <a:br>
              <a:rPr lang="en-US" sz="2800" b="1" dirty="0" smtClean="0">
                <a:solidFill>
                  <a:schemeClr val="accent1"/>
                </a:solidFill>
              </a:rPr>
            </a:br>
            <a:r>
              <a:rPr lang="en-US" sz="2800" b="1" dirty="0">
                <a:solidFill>
                  <a:schemeClr val="accent1"/>
                </a:solidFill>
              </a:rPr>
              <a:t/>
            </a:r>
            <a:br>
              <a:rPr lang="en-US" sz="2800" b="1" dirty="0">
                <a:solidFill>
                  <a:schemeClr val="accent1"/>
                </a:solidFill>
              </a:rPr>
            </a:br>
            <a:r>
              <a:rPr lang="en-US" sz="2800" b="1" dirty="0" smtClean="0">
                <a:solidFill>
                  <a:schemeClr val="accent1"/>
                </a:solidFill>
              </a:rPr>
              <a:t/>
            </a:r>
            <a:br>
              <a:rPr lang="en-US" sz="2800" b="1" dirty="0" smtClean="0">
                <a:solidFill>
                  <a:schemeClr val="accent1"/>
                </a:solidFill>
              </a:rPr>
            </a:br>
            <a:r>
              <a:rPr lang="en-US" sz="2800" b="1" dirty="0" smtClean="0">
                <a:solidFill>
                  <a:schemeClr val="accent1"/>
                </a:solidFill>
              </a:rPr>
              <a:t>Human </a:t>
            </a:r>
            <a:r>
              <a:rPr lang="en-US" sz="2800" b="1" dirty="0">
                <a:solidFill>
                  <a:schemeClr val="accent1"/>
                </a:solidFill>
              </a:rPr>
              <a:t>blood groups are determined according </a:t>
            </a:r>
            <a:r>
              <a:rPr lang="en-US" sz="2800" b="1" dirty="0" smtClean="0">
                <a:solidFill>
                  <a:schemeClr val="accent1"/>
                </a:solidFill>
              </a:rPr>
              <a:t>to the following table: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488433"/>
              </p:ext>
            </p:extLst>
          </p:nvPr>
        </p:nvGraphicFramePr>
        <p:xfrm>
          <a:off x="1155700" y="1460503"/>
          <a:ext cx="5943599" cy="5054181"/>
        </p:xfrm>
        <a:graphic>
          <a:graphicData uri="http://schemas.openxmlformats.org/drawingml/2006/table">
            <a:tbl>
              <a:tblPr firstRow="1" firstCol="1" bandRow="1"/>
              <a:tblGrid>
                <a:gridCol w="1564515"/>
                <a:gridCol w="1081847"/>
                <a:gridCol w="1081847"/>
                <a:gridCol w="1107695"/>
                <a:gridCol w="1107695"/>
              </a:tblGrid>
              <a:tr h="1098541"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Reagent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Anti-A 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65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Anti-B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Anti-D 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Blood groups </a:t>
                      </a:r>
                      <a:endParaRPr lang="en-US" sz="6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455">
                <a:tc rowSpan="8">
                  <a:txBody>
                    <a:bodyPr/>
                    <a:lstStyle/>
                    <a:p>
                      <a:pPr marL="13335" indent="-6350" algn="ctr">
                        <a:lnSpc>
                          <a:spcPct val="98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13335" indent="-6350" algn="ctr">
                        <a:lnSpc>
                          <a:spcPct val="98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13335" indent="-6350" algn="ctr">
                        <a:lnSpc>
                          <a:spcPct val="98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13335" indent="-6350" algn="ctr">
                        <a:lnSpc>
                          <a:spcPct val="98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13335" indent="-6350" algn="ctr">
                        <a:lnSpc>
                          <a:spcPct val="98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1270" indent="-6350" algn="ctr">
                        <a:lnSpc>
                          <a:spcPct val="98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Agglutination 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√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×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√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+ 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√  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×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×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×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√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√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+ 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×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√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×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√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√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√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AB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+ 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√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√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×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AB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×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×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√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+ 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×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×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× </a:t>
                      </a: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" indent="-63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310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1912257"/>
            <a:ext cx="3619500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4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5350" y="2381250"/>
            <a:ext cx="9963150" cy="2647949"/>
          </a:xfrm>
        </p:spPr>
        <p:txBody>
          <a:bodyPr>
            <a:noAutofit/>
          </a:bodyPr>
          <a:lstStyle/>
          <a:p>
            <a:pPr algn="l"/>
            <a:r>
              <a:rPr lang="en-US" sz="2800" b="1" u="sng" dirty="0" smtClean="0">
                <a:solidFill>
                  <a:srgbClr val="FF0000"/>
                </a:solidFill>
              </a:rPr>
              <a:t/>
            </a:r>
            <a:br>
              <a:rPr lang="en-US" sz="2800" b="1" u="sng" dirty="0" smtClean="0">
                <a:solidFill>
                  <a:srgbClr val="FF0000"/>
                </a:solidFill>
              </a:rPr>
            </a:br>
            <a:r>
              <a:rPr lang="en-US" sz="2800" b="1" u="sng" dirty="0">
                <a:solidFill>
                  <a:srgbClr val="FF0000"/>
                </a:solidFill>
              </a:rPr>
              <a:t/>
            </a:r>
            <a:br>
              <a:rPr lang="en-US" sz="2800" b="1" u="sng" dirty="0">
                <a:solidFill>
                  <a:srgbClr val="FF0000"/>
                </a:solidFill>
              </a:rPr>
            </a:br>
            <a:r>
              <a:rPr lang="en-US" sz="2800" b="1" u="sng" dirty="0" smtClean="0">
                <a:solidFill>
                  <a:srgbClr val="FF0000"/>
                </a:solidFill>
              </a:rPr>
              <a:t/>
            </a:r>
            <a:br>
              <a:rPr lang="en-US" sz="2800" b="1" u="sng" dirty="0" smtClean="0">
                <a:solidFill>
                  <a:srgbClr val="FF0000"/>
                </a:solidFill>
              </a:rPr>
            </a:br>
            <a:r>
              <a:rPr lang="en-US" sz="2800" b="1" u="sng" dirty="0">
                <a:solidFill>
                  <a:srgbClr val="FF0000"/>
                </a:solidFill>
              </a:rPr>
              <a:t/>
            </a:r>
            <a:br>
              <a:rPr lang="en-US" sz="2800" b="1" u="sng" dirty="0">
                <a:solidFill>
                  <a:srgbClr val="FF0000"/>
                </a:solidFill>
              </a:rPr>
            </a:br>
            <a:r>
              <a:rPr lang="en-US" sz="2800" b="1" u="sng" dirty="0" smtClean="0">
                <a:solidFill>
                  <a:srgbClr val="FF0000"/>
                </a:solidFill>
              </a:rPr>
              <a:t/>
            </a:r>
            <a:br>
              <a:rPr lang="en-US" sz="2800" b="1" u="sng" dirty="0" smtClean="0">
                <a:solidFill>
                  <a:srgbClr val="FF0000"/>
                </a:solidFill>
              </a:rPr>
            </a:br>
            <a:r>
              <a:rPr lang="en-US" sz="2800" b="1" u="sng" dirty="0">
                <a:solidFill>
                  <a:srgbClr val="FF0000"/>
                </a:solidFill>
              </a:rPr>
              <a:t/>
            </a:r>
            <a:br>
              <a:rPr lang="en-US" sz="2800" b="1" u="sng" dirty="0">
                <a:solidFill>
                  <a:srgbClr val="FF0000"/>
                </a:solidFill>
              </a:rPr>
            </a:br>
            <a:r>
              <a:rPr lang="en-US" sz="2800" b="1" u="sng" dirty="0" smtClean="0">
                <a:solidFill>
                  <a:srgbClr val="FF0000"/>
                </a:solidFill>
              </a:rPr>
              <a:t/>
            </a:r>
            <a:br>
              <a:rPr lang="en-US" sz="2800" b="1" u="sng" dirty="0" smtClean="0">
                <a:solidFill>
                  <a:srgbClr val="FF0000"/>
                </a:solidFill>
              </a:rPr>
            </a:br>
            <a:r>
              <a:rPr lang="en-US" sz="3200" b="1" u="sng" dirty="0" smtClean="0">
                <a:solidFill>
                  <a:schemeClr val="accent1"/>
                </a:solidFill>
              </a:rPr>
              <a:t>Requirements</a:t>
            </a:r>
            <a:r>
              <a:rPr lang="en-US" sz="2800" b="1" u="sng" dirty="0" smtClean="0">
                <a:solidFill>
                  <a:schemeClr val="accent1"/>
                </a:solidFill>
              </a:rPr>
              <a:t>:</a:t>
            </a:r>
            <a:r>
              <a:rPr lang="en-US" sz="2800" b="1" u="sng" dirty="0" smtClean="0"/>
              <a:t/>
            </a:r>
            <a:br>
              <a:rPr lang="en-US" sz="2800" b="1" u="sng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Hardware </a:t>
            </a:r>
            <a:r>
              <a:rPr lang="en-US" sz="2800" b="1" dirty="0"/>
              <a:t>and software used </a:t>
            </a:r>
            <a:r>
              <a:rPr lang="en-US" sz="2800" b="1" dirty="0" smtClean="0"/>
              <a:t>:</a:t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dirty="0" smtClean="0">
                <a:solidFill>
                  <a:srgbClr val="C00000"/>
                </a:solidFill>
              </a:rPr>
              <a:t>Software required:  </a:t>
            </a:r>
            <a:r>
              <a:rPr lang="en-US" sz="2800" dirty="0" smtClean="0"/>
              <a:t>MATLAB. 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>
                <a:solidFill>
                  <a:srgbClr val="C00000"/>
                </a:solidFill>
              </a:rPr>
              <a:t>Hardware </a:t>
            </a:r>
            <a:r>
              <a:rPr lang="en-US" sz="2800" dirty="0" smtClean="0">
                <a:solidFill>
                  <a:srgbClr val="C00000"/>
                </a:solidFill>
              </a:rPr>
              <a:t>required</a:t>
            </a:r>
            <a:r>
              <a:rPr lang="en-US" sz="2800" dirty="0"/>
              <a:t>:1- Cell phone camera of 12MP,</a:t>
            </a:r>
            <a:br>
              <a:rPr lang="en-US" sz="2800" dirty="0"/>
            </a:br>
            <a:r>
              <a:rPr lang="en-US" sz="2800" dirty="0"/>
              <a:t>                                   </a:t>
            </a:r>
            <a:r>
              <a:rPr lang="en-US" sz="2800" dirty="0" smtClean="0"/>
              <a:t>   </a:t>
            </a:r>
            <a:r>
              <a:rPr lang="en-US" sz="2800" dirty="0"/>
              <a:t>resolution 540 x 960 pixels.</a:t>
            </a:r>
            <a:br>
              <a:rPr lang="en-US" sz="2800" dirty="0"/>
            </a:br>
            <a:r>
              <a:rPr lang="en-US" sz="2800" dirty="0" smtClean="0"/>
              <a:t>                                       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615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05001" y="605060"/>
            <a:ext cx="8705849" cy="128089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chemeClr val="accent1"/>
                </a:solidFill>
              </a:rPr>
              <a:t>Steps of blood types determination:</a:t>
            </a:r>
            <a:endParaRPr lang="en-US" b="1" u="sng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5001" y="1885950"/>
            <a:ext cx="9599611" cy="402527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1- Database collection</a:t>
            </a:r>
            <a:r>
              <a:rPr lang="en-US" sz="2400" b="1" dirty="0"/>
              <a:t>.</a:t>
            </a:r>
            <a:endParaRPr lang="en-US" sz="2400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2- Color plane extraction.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3- Thresholding.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4- Morphological operations.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 smtClean="0"/>
              <a:t>5- </a:t>
            </a:r>
            <a:r>
              <a:rPr lang="en-US" sz="2400" b="1" dirty="0" smtClean="0"/>
              <a:t>Feature </a:t>
            </a:r>
            <a:r>
              <a:rPr lang="en-US" sz="2400" b="1" dirty="0" smtClean="0"/>
              <a:t>extraction.</a:t>
            </a:r>
          </a:p>
          <a:p>
            <a:pPr>
              <a:lnSpc>
                <a:spcPct val="150000"/>
              </a:lnSpc>
            </a:pPr>
            <a:endParaRPr lang="en-US" sz="2400" b="1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1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4330" y="493486"/>
            <a:ext cx="9637712" cy="1270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chemeClr val="accent1"/>
                </a:solidFill>
              </a:rPr>
              <a:t>1- Database Collection:</a:t>
            </a:r>
            <a:br>
              <a:rPr lang="en-US" b="1" u="sng" dirty="0" smtClean="0">
                <a:solidFill>
                  <a:schemeClr val="accent1"/>
                </a:solidFill>
              </a:rPr>
            </a:br>
            <a:r>
              <a:rPr lang="en-US" b="1" u="sng" dirty="0" smtClean="0">
                <a:solidFill>
                  <a:schemeClr val="accent1"/>
                </a:solidFill>
              </a:rPr>
              <a:t/>
            </a:r>
            <a:br>
              <a:rPr lang="en-US" b="1" u="sng" dirty="0" smtClean="0">
                <a:solidFill>
                  <a:schemeClr val="accent1"/>
                </a:solidFill>
              </a:rPr>
            </a:br>
            <a:r>
              <a:rPr lang="en-US" sz="2400" b="1" dirty="0"/>
              <a:t>B</a:t>
            </a:r>
            <a:r>
              <a:rPr lang="en-US" sz="2400" b="1" dirty="0" smtClean="0"/>
              <a:t>lood </a:t>
            </a:r>
            <a:r>
              <a:rPr lang="en-US" sz="2400" b="1" dirty="0"/>
              <a:t>samples are obtained from the laboratory consisting of a color image composed of three samples of blood and </a:t>
            </a:r>
            <a:r>
              <a:rPr lang="en-US" sz="2400" b="1" dirty="0" smtClean="0"/>
              <a:t>reagent.</a:t>
            </a:r>
            <a:endParaRPr lang="en-US" sz="2400" b="1" u="sng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8</a:t>
            </a:fld>
            <a:endParaRPr 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78558" y="1550154"/>
            <a:ext cx="1212934" cy="363502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63007" y="3177638"/>
            <a:ext cx="1176770" cy="3567753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73511" y="1653628"/>
            <a:ext cx="1212932" cy="3428075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17709" y="3321361"/>
            <a:ext cx="1176770" cy="328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8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03400" y="457200"/>
            <a:ext cx="9701213" cy="1447800"/>
          </a:xfrm>
        </p:spPr>
        <p:txBody>
          <a:bodyPr/>
          <a:lstStyle/>
          <a:p>
            <a:r>
              <a:rPr lang="en-GB" b="1" u="sng" dirty="0" smtClean="0">
                <a:solidFill>
                  <a:schemeClr val="accent1"/>
                </a:solidFill>
              </a:rPr>
              <a:t>Input image:</a:t>
            </a:r>
            <a:endParaRPr lang="en-US" b="1" u="sng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03400" y="1727200"/>
            <a:ext cx="9701212" cy="41840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images were obtained from laboratory are digital images stored in </a:t>
            </a:r>
            <a:r>
              <a:rPr lang="en-US" sz="2400" dirty="0" smtClean="0"/>
              <a:t>JPEG </a:t>
            </a:r>
            <a:r>
              <a:rPr lang="en-US" sz="2400" dirty="0"/>
              <a:t>format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A462D-B602-4133-87DE-F54152EAFF2F}" type="slidenum">
              <a:rPr lang="en-US" smtClean="0"/>
              <a:t>9</a:t>
            </a:fld>
            <a:endParaRPr 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207" y="3175000"/>
            <a:ext cx="4536764" cy="154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9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6413</TotalTime>
  <Words>564</Words>
  <Application>Microsoft Office PowerPoint</Application>
  <PresentationFormat>ملء الشاشة</PresentationFormat>
  <Paragraphs>133</Paragraphs>
  <Slides>20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نسق Office</vt:lpstr>
      <vt:lpstr>عرض تقديمي في PowerPoint</vt:lpstr>
      <vt:lpstr>Outlines:</vt:lpstr>
      <vt:lpstr>Definition of the problem: In emergency situations, we don't have a lot of time to detect the blood type before transfusion it to another body using the technical methods which done manually at the laboratory.</vt:lpstr>
      <vt:lpstr>Scope of work:</vt:lpstr>
      <vt:lpstr>     Human blood groups are determined according to the following table:</vt:lpstr>
      <vt:lpstr>       Requirements:  Hardware and software used :  Software required:  MATLAB.   Hardware required:1- Cell phone camera of 12MP,                                       resolution 540 x 960 pixels.                                         </vt:lpstr>
      <vt:lpstr>Steps of blood types determination:</vt:lpstr>
      <vt:lpstr>1- Database Collection:  Blood samples are obtained from the laboratory consisting of a color image composed of three samples of blood and reagent.</vt:lpstr>
      <vt:lpstr>Input image:</vt:lpstr>
      <vt:lpstr> </vt:lpstr>
      <vt:lpstr>2- Color Plane Extraction : (cont…)</vt:lpstr>
      <vt:lpstr>3-Thresholding: </vt:lpstr>
      <vt:lpstr>3-Thresholding: (cont…)               </vt:lpstr>
      <vt:lpstr>  4- Morphological Operations:   A-Closing operation, it’s  the erosion followed by dilation,  used to fill the holes and gaps. </vt:lpstr>
      <vt:lpstr>4- Morphological Operations: (cont…)  B- Opening operation, it is dilation followed by erosion, used to eliminate noise and small object.</vt:lpstr>
      <vt:lpstr>5- Features Extraction: Feature extraction using SURF (-Speeded-Up Robust Features) algorithm. </vt:lpstr>
      <vt:lpstr>5- SURF features: (cont…)</vt:lpstr>
      <vt:lpstr>5- SURF features: (cont…)   1- Matching the original image with AB+.</vt:lpstr>
      <vt:lpstr>5- SURF features: (cont…)  2- Matching the original image with O-.</vt:lpstr>
      <vt:lpstr>Thanks for your listening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soso95eng@outlook.sa</dc:creator>
  <cp:lastModifiedBy>soso95eng@outlook.sa</cp:lastModifiedBy>
  <cp:revision>84</cp:revision>
  <dcterms:created xsi:type="dcterms:W3CDTF">2017-12-18T18:31:50Z</dcterms:created>
  <dcterms:modified xsi:type="dcterms:W3CDTF">2018-05-02T09:16:22Z</dcterms:modified>
</cp:coreProperties>
</file>