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4" r:id="rId8"/>
    <p:sldId id="265" r:id="rId9"/>
    <p:sldId id="261" r:id="rId10"/>
    <p:sldId id="262" r:id="rId11"/>
    <p:sldId id="270" r:id="rId12"/>
    <p:sldId id="263" r:id="rId13"/>
    <p:sldId id="266" r:id="rId14"/>
    <p:sldId id="297" r:id="rId15"/>
    <p:sldId id="267" r:id="rId16"/>
    <p:sldId id="268" r:id="rId17"/>
    <p:sldId id="269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7" r:id="rId34"/>
    <p:sldId id="316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35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347" r:id="rId64"/>
    <p:sldId id="348" r:id="rId65"/>
    <p:sldId id="349" r:id="rId66"/>
    <p:sldId id="350" r:id="rId67"/>
    <p:sldId id="351" r:id="rId68"/>
    <p:sldId id="352" r:id="rId69"/>
    <p:sldId id="353" r:id="rId70"/>
    <p:sldId id="354" r:id="rId71"/>
    <p:sldId id="355" r:id="rId72"/>
    <p:sldId id="356" r:id="rId73"/>
    <p:sldId id="357" r:id="rId74"/>
    <p:sldId id="358" r:id="rId75"/>
    <p:sldId id="359" r:id="rId76"/>
    <p:sldId id="360" r:id="rId77"/>
    <p:sldId id="361" r:id="rId78"/>
    <p:sldId id="362" r:id="rId79"/>
    <p:sldId id="363" r:id="rId80"/>
    <p:sldId id="364" r:id="rId81"/>
    <p:sldId id="365" r:id="rId82"/>
    <p:sldId id="366" r:id="rId83"/>
    <p:sldId id="367" r:id="rId84"/>
    <p:sldId id="368" r:id="rId85"/>
    <p:sldId id="369" r:id="rId86"/>
    <p:sldId id="370" r:id="rId87"/>
    <p:sldId id="371" r:id="rId88"/>
    <p:sldId id="372" r:id="rId89"/>
    <p:sldId id="373" r:id="rId90"/>
    <p:sldId id="374" r:id="rId91"/>
    <p:sldId id="375" r:id="rId92"/>
    <p:sldId id="376" r:id="rId93"/>
    <p:sldId id="377" r:id="rId94"/>
    <p:sldId id="378" r:id="rId95"/>
    <p:sldId id="379" r:id="rId96"/>
    <p:sldId id="380" r:id="rId97"/>
    <p:sldId id="381" r:id="rId98"/>
    <p:sldId id="382" r:id="rId99"/>
    <p:sldId id="383" r:id="rId100"/>
    <p:sldId id="384" r:id="rId101"/>
    <p:sldId id="385" r:id="rId102"/>
    <p:sldId id="298" r:id="rId103"/>
    <p:sldId id="299" r:id="rId104"/>
    <p:sldId id="386" r:id="rId105"/>
    <p:sldId id="387" r:id="rId106"/>
    <p:sldId id="388" r:id="rId107"/>
    <p:sldId id="389" r:id="rId108"/>
    <p:sldId id="390" r:id="rId109"/>
    <p:sldId id="391" r:id="rId110"/>
    <p:sldId id="392" r:id="rId111"/>
    <p:sldId id="393" r:id="rId112"/>
    <p:sldId id="394" r:id="rId113"/>
    <p:sldId id="395" r:id="rId114"/>
    <p:sldId id="396" r:id="rId115"/>
    <p:sldId id="397" r:id="rId116"/>
    <p:sldId id="398" r:id="rId117"/>
    <p:sldId id="399" r:id="rId118"/>
    <p:sldId id="400" r:id="rId119"/>
    <p:sldId id="401" r:id="rId120"/>
    <p:sldId id="402" r:id="rId121"/>
    <p:sldId id="403" r:id="rId122"/>
    <p:sldId id="404" r:id="rId123"/>
    <p:sldId id="405" r:id="rId124"/>
    <p:sldId id="406" r:id="rId125"/>
    <p:sldId id="300" r:id="rId12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>
        <p:scale>
          <a:sx n="100" d="100"/>
          <a:sy n="100" d="100"/>
        </p:scale>
        <p:origin x="-420" y="-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viewProps" Target="view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theme" Target="theme/theme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tableStyles" Target="tableStyles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6" Type="http://schemas.openxmlformats.org/officeDocument/2006/relationships/slide" Target="slides/slide2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9T12:40:44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24575,'0'14'0,"0"5"-8191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5-29T12:34:48.62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1559 17,'-7'7,"-10"2,-8 0,-8-2,-5-2,-10-2,-18-1,-20-2,-9 1,-30-2,-23 1,-14-8,-9-1,5 0,23 2,14-6,30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5-29T12:34:57.12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1380 1,'-1324'0,"1268"0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9T12:35:22.4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9T12:35:22.8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9T12:35:31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50 24575,'-7'-7'0,"-17"-3"0,-10-6 0,-1 0-8191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557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370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962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6059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989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3846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6734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8355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12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33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6082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37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737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90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5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824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114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12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15955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03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 defTabSz="457200" rtl="0"/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074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97540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6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97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0960-6BC1-4267-BC5D-A53195D02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7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403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590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829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0311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638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51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31E26-99A3-481C-BCE1-3A461219D94A}" type="datetimeFigureOut">
              <a:rPr lang="ar-SA" smtClean="0"/>
              <a:t>29/10/43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51691BB-D5BE-4AC3-9EE6-7621A9E6F4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9686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fld id="{78EA0C0F-9F3D-4479-86AD-2D21E54262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 rtl="0"/>
              <a:t>5/30/2022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 rtl="0"/>
            <a:fld id="{25010960-6BC1-4267-BC5D-A53195D0235E}" type="slidenum">
              <a:rPr lang="en-US" smtClean="0"/>
              <a:pPr defTabSz="457200"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4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2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710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3.xml"/><Relationship Id="rId5" Type="http://schemas.openxmlformats.org/officeDocument/2006/relationships/image" Target="../media/image700.png"/><Relationship Id="rId4" Type="http://schemas.openxmlformats.org/officeDocument/2006/relationships/customXml" Target="../ink/ink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74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6.xml"/><Relationship Id="rId5" Type="http://schemas.openxmlformats.org/officeDocument/2006/relationships/customXml" Target="../ink/ink5.xml"/><Relationship Id="rId4" Type="http://schemas.openxmlformats.org/officeDocument/2006/relationships/image" Target="../media/image730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1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8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7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8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8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05001" y="736600"/>
            <a:ext cx="8915399" cy="2262781"/>
          </a:xfrm>
        </p:spPr>
        <p:txBody>
          <a:bodyPr>
            <a:noAutofit/>
          </a:bodyPr>
          <a:lstStyle/>
          <a:p>
            <a:r>
              <a:rPr lang="en-US" sz="3600" dirty="0"/>
              <a:t>An-</a:t>
            </a:r>
            <a:r>
              <a:rPr lang="en-US" sz="3600" dirty="0" err="1"/>
              <a:t>Najah</a:t>
            </a:r>
            <a:r>
              <a:rPr lang="en-US" sz="3600" dirty="0"/>
              <a:t> National University</a:t>
            </a:r>
            <a:br>
              <a:rPr lang="en-US" sz="3600" dirty="0"/>
            </a:br>
            <a:r>
              <a:rPr lang="en-US" sz="3600" dirty="0"/>
              <a:t>Redesign of The Administrative Building of </a:t>
            </a:r>
            <a:r>
              <a:rPr lang="en-US" sz="3600" dirty="0" err="1"/>
              <a:t>Hisham</a:t>
            </a:r>
            <a:r>
              <a:rPr lang="en-US" sz="3600" dirty="0"/>
              <a:t> </a:t>
            </a:r>
            <a:r>
              <a:rPr lang="en-US" sz="3600" dirty="0" err="1"/>
              <a:t>Hadid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05001" y="3695701"/>
            <a:ext cx="9599612" cy="22079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Prepared by:</a:t>
            </a:r>
            <a:endParaRPr lang="ar-JO" dirty="0"/>
          </a:p>
          <a:p>
            <a:r>
              <a:rPr lang="en-US" dirty="0" err="1"/>
              <a:t>Tahani</a:t>
            </a:r>
            <a:r>
              <a:rPr lang="en-US" dirty="0"/>
              <a:t> Al-</a:t>
            </a:r>
            <a:r>
              <a:rPr lang="en-US" dirty="0" err="1"/>
              <a:t>Masri</a:t>
            </a:r>
            <a:endParaRPr lang="en-US" dirty="0"/>
          </a:p>
          <a:p>
            <a:r>
              <a:rPr lang="en-US" dirty="0"/>
              <a:t>Adan </a:t>
            </a:r>
            <a:r>
              <a:rPr lang="en-US" dirty="0" err="1"/>
              <a:t>Abubaker</a:t>
            </a:r>
            <a:endParaRPr lang="en-US" dirty="0"/>
          </a:p>
          <a:p>
            <a:r>
              <a:rPr lang="en-US" dirty="0"/>
              <a:t>Alma </a:t>
            </a:r>
            <a:r>
              <a:rPr lang="en-US" dirty="0" err="1" smtClean="0"/>
              <a:t>Eid</a:t>
            </a:r>
            <a:endParaRPr lang="ar-SA" dirty="0" smtClean="0"/>
          </a:p>
          <a:p>
            <a:r>
              <a:rPr lang="en-US" dirty="0" err="1" smtClean="0"/>
              <a:t>Haneen</a:t>
            </a:r>
            <a:r>
              <a:rPr lang="en-US" dirty="0" smtClean="0"/>
              <a:t> Ahmad </a:t>
            </a:r>
            <a:endParaRPr lang="en-US" dirty="0"/>
          </a:p>
          <a:p>
            <a:r>
              <a:rPr lang="en-US" dirty="0"/>
              <a:t>Under Supervisor: </a:t>
            </a:r>
            <a:endParaRPr lang="ar-JO" dirty="0"/>
          </a:p>
          <a:p>
            <a:r>
              <a:rPr lang="en-US" dirty="0" err="1"/>
              <a:t>Monther</a:t>
            </a:r>
            <a:r>
              <a:rPr lang="en-US" dirty="0"/>
              <a:t> </a:t>
            </a:r>
            <a:r>
              <a:rPr lang="en-US" dirty="0" err="1"/>
              <a:t>Dwaikat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37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9928F3-65D6-4D19-B55D-B7B09D3BA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048" y="451262"/>
            <a:ext cx="9975272" cy="6258296"/>
          </a:xfrm>
        </p:spPr>
        <p:txBody>
          <a:bodyPr/>
          <a:lstStyle/>
          <a:p>
            <a:r>
              <a:rPr lang="en-GB" dirty="0"/>
              <a:t>Basement</a:t>
            </a:r>
            <a:br>
              <a:rPr lang="en-GB" dirty="0"/>
            </a:br>
            <a:r>
              <a:rPr lang="en-GB" dirty="0"/>
              <a:t>   </a:t>
            </a:r>
            <a:r>
              <a:rPr lang="en-US" sz="2400" dirty="0"/>
              <a:t>The improvement is make the ramp works according to the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standards</a:t>
            </a:r>
            <a:r>
              <a:rPr lang="en-US" sz="2400" dirty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5: </a:t>
            </a: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Basement floor plan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GB" dirty="0"/>
              <a:t/>
            </a:r>
            <a:br>
              <a:rPr lang="en-GB" dirty="0"/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2278307"/>
            <a:ext cx="8307387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3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02E70B74-5BC1-4665-887A-D0F327B95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6F5E7A2A-17E0-7472-B369-538B4A4E1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9AEA694A-4B92-0F58-7270-00A01FC5C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8" y="1550942"/>
            <a:ext cx="6777714" cy="436028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C76DF0AD-FB6D-EEFA-2E5A-8CB8EE6C9DDE}"/>
              </a:ext>
            </a:extLst>
          </p:cNvPr>
          <p:cNvSpPr txBox="1"/>
          <p:nvPr/>
        </p:nvSpPr>
        <p:spPr>
          <a:xfrm>
            <a:off x="3571407" y="5970545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protection system for roof floor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08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694628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</a:t>
            </a:r>
            <a:r>
              <a:rPr lang="en-US" b="1" dirty="0" smtClean="0">
                <a:solidFill>
                  <a:srgbClr val="001D58"/>
                </a:solidFill>
              </a:rPr>
              <a:t>Design</a:t>
            </a:r>
            <a:br>
              <a:rPr lang="en-US" b="1" dirty="0" smtClean="0">
                <a:solidFill>
                  <a:srgbClr val="001D58"/>
                </a:solidFill>
              </a:rPr>
            </a:b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 was used to design lighting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spaces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: </a:t>
            </a: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Mayor room                                                                    Figure </a:t>
            </a: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: </a:t>
            </a: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Meeting room        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847" y="3435106"/>
            <a:ext cx="38100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38" y="3435106"/>
            <a:ext cx="38100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6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52247" y="612387"/>
            <a:ext cx="8911687" cy="5847028"/>
          </a:xfrm>
        </p:spPr>
        <p:txBody>
          <a:bodyPr/>
          <a:lstStyle/>
          <a:p>
            <a:pPr lvl="0" defTabSz="914400" rtl="0">
              <a:spcBef>
                <a:spcPts val="0"/>
              </a:spcBef>
            </a:pPr>
            <a:r>
              <a:rPr lang="en-US" sz="18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/>
            </a:r>
            <a:br>
              <a:rPr lang="en-US" sz="18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</a:b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: Malty purpose hall                                     Figure </a:t>
            </a: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: </a:t>
            </a: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clothing's shop</a:t>
            </a:r>
            <a:endParaRPr lang="en-US" sz="1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954" y="1802178"/>
            <a:ext cx="2981325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261" y="1802178"/>
            <a:ext cx="38100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24109"/>
            <a:ext cx="9904411" cy="430031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42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05001" y="587829"/>
            <a:ext cx="4247605" cy="76563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05000" y="1919151"/>
            <a:ext cx="9734005" cy="3149238"/>
          </a:xfrm>
        </p:spPr>
        <p:txBody>
          <a:bodyPr>
            <a:noAutofit/>
          </a:bodyPr>
          <a:lstStyle/>
          <a:p>
            <a:r>
              <a:rPr lang="en-US" sz="2400" b="1" dirty="0"/>
              <a:t>Outlets </a:t>
            </a:r>
            <a:r>
              <a:rPr lang="en-US" sz="2400" b="1" dirty="0" smtClean="0"/>
              <a:t>design</a:t>
            </a:r>
          </a:p>
          <a:p>
            <a:r>
              <a:rPr lang="en-US" sz="2400" b="1" dirty="0" smtClean="0"/>
              <a:t>For Ground Floor</a:t>
            </a:r>
            <a:r>
              <a:rPr lang="ar-SA" sz="2400" dirty="0"/>
              <a:t> </a:t>
            </a:r>
            <a:endParaRPr lang="en-US" sz="2400" dirty="0"/>
          </a:p>
          <a:p>
            <a:pPr lvl="0"/>
            <a:r>
              <a:rPr lang="en-US" sz="2400" dirty="0"/>
              <a:t>special </a:t>
            </a:r>
            <a:r>
              <a:rPr lang="en-US" sz="2400" dirty="0" smtClean="0"/>
              <a:t>load</a:t>
            </a:r>
          </a:p>
          <a:p>
            <a:r>
              <a:rPr lang="en-US" sz="2400" dirty="0"/>
              <a:t>I load= 7.6 Amp.</a:t>
            </a:r>
          </a:p>
          <a:p>
            <a:r>
              <a:rPr lang="en-US" sz="2400" dirty="0"/>
              <a:t>I cable = I Design *1.15*1.15 =7.6*1.15*1.15=11 A.</a:t>
            </a:r>
          </a:p>
          <a:p>
            <a:r>
              <a:rPr lang="en-US" sz="2400" dirty="0"/>
              <a:t>Copper wire is used with 2.5 mm²</a:t>
            </a:r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25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0901" y="624110"/>
            <a:ext cx="8943340" cy="1008747"/>
          </a:xfrm>
        </p:spPr>
        <p:txBody>
          <a:bodyPr>
            <a:normAutofit fontScale="90000"/>
          </a:bodyPr>
          <a:lstStyle/>
          <a:p>
            <a:pPr algn="ctr">
              <a:spcAft>
                <a:spcPts val="1000"/>
              </a:spcAft>
            </a:pPr>
            <a:r>
              <a:rPr lang="en-US" sz="2400" dirty="0" smtClean="0"/>
              <a:t>The allowable voltage drops in the wire= (3-5) % × 220V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2400" i="1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1: Check for Drop voltage for each </a:t>
            </a:r>
            <a:r>
              <a:rPr lang="en-US" sz="2400" i="1" dirty="0" smtClean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floor</a:t>
            </a:r>
            <a:endParaRPr lang="ar-S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180114" y="2638696"/>
          <a:ext cx="5016136" cy="3030588"/>
        </p:xfrm>
        <a:graphic>
          <a:graphicData uri="http://schemas.openxmlformats.org/drawingml/2006/table">
            <a:tbl>
              <a:tblPr firstRow="1" firstCol="1" bandRow="1"/>
              <a:tblGrid>
                <a:gridCol w="1513997">
                  <a:extLst>
                    <a:ext uri="{9D8B030D-6E8A-4147-A177-3AD203B41FA5}">
                      <a16:colId xmlns:a16="http://schemas.microsoft.com/office/drawing/2014/main" xmlns="" val="3446908157"/>
                    </a:ext>
                  </a:extLst>
                </a:gridCol>
                <a:gridCol w="928672">
                  <a:extLst>
                    <a:ext uri="{9D8B030D-6E8A-4147-A177-3AD203B41FA5}">
                      <a16:colId xmlns:a16="http://schemas.microsoft.com/office/drawing/2014/main" xmlns="" val="158487456"/>
                    </a:ext>
                  </a:extLst>
                </a:gridCol>
                <a:gridCol w="1672045">
                  <a:extLst>
                    <a:ext uri="{9D8B030D-6E8A-4147-A177-3AD203B41FA5}">
                      <a16:colId xmlns:a16="http://schemas.microsoft.com/office/drawing/2014/main" xmlns="" val="1451011008"/>
                    </a:ext>
                  </a:extLst>
                </a:gridCol>
                <a:gridCol w="901422">
                  <a:extLst>
                    <a:ext uri="{9D8B030D-6E8A-4147-A177-3AD203B41FA5}">
                      <a16:colId xmlns:a16="http://schemas.microsoft.com/office/drawing/2014/main" xmlns="" val="1330677223"/>
                    </a:ext>
                  </a:extLst>
                </a:gridCol>
              </a:tblGrid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Name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Drop voltage%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Cheek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5634316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1.2 %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170684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1.2 %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8131525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1.2 %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6486279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8474889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GF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0529536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First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2294448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Second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D.B.14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8025725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Third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4050049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en-US" sz="18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D.B.18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568925"/>
                  </a:ext>
                </a:extLst>
              </a:tr>
              <a:tr h="27550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Roof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0.066%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1460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49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2148B8-E453-4ADD-8E40-79C0DAEB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7761311" cy="720597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634878" y="2994289"/>
            <a:ext cx="138027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altLang="zh-CN" sz="1000" dirty="0" smtClean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endParaRPr lang="en-US" altLang="zh-CN" dirty="0" smtClean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3918" y="809691"/>
            <a:ext cx="65756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SzPts val="800"/>
              <a:tabLst>
                <a:tab pos="266700" algn="l"/>
              </a:tabLst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Normal load:</a:t>
            </a:r>
            <a:endParaRPr lang="en-US" sz="2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prstClr val="black"/>
                </a:solidFill>
              </a:rPr>
              <a:t>The Table below has shown the calculation first Floor: </a:t>
            </a:r>
          </a:p>
          <a:p>
            <a:pPr algn="l"/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en-US" sz="1600" i="1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               </a:t>
            </a:r>
            <a:endParaRPr lang="en-US" sz="1600" i="1" dirty="0">
              <a:solidFill>
                <a:srgbClr val="44546A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8067" y="1800165"/>
            <a:ext cx="4551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2 : Current calculation for normal outlets</a:t>
            </a:r>
            <a:endParaRPr lang="en-US" i="1" dirty="0">
              <a:solidFill>
                <a:srgbClr val="44546A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4513387" y="2257156"/>
          <a:ext cx="4872659" cy="2529996"/>
        </p:xfrm>
        <a:graphic>
          <a:graphicData uri="http://schemas.openxmlformats.org/drawingml/2006/table">
            <a:tbl>
              <a:tblPr firstRow="1" firstCol="1" bandRow="1"/>
              <a:tblGrid>
                <a:gridCol w="866790">
                  <a:extLst>
                    <a:ext uri="{9D8B030D-6E8A-4147-A177-3AD203B41FA5}">
                      <a16:colId xmlns:a16="http://schemas.microsoft.com/office/drawing/2014/main" xmlns="" val="1192067518"/>
                    </a:ext>
                  </a:extLst>
                </a:gridCol>
                <a:gridCol w="866790">
                  <a:extLst>
                    <a:ext uri="{9D8B030D-6E8A-4147-A177-3AD203B41FA5}">
                      <a16:colId xmlns:a16="http://schemas.microsoft.com/office/drawing/2014/main" xmlns="" val="381188502"/>
                    </a:ext>
                  </a:extLst>
                </a:gridCol>
                <a:gridCol w="1917111">
                  <a:extLst>
                    <a:ext uri="{9D8B030D-6E8A-4147-A177-3AD203B41FA5}">
                      <a16:colId xmlns:a16="http://schemas.microsoft.com/office/drawing/2014/main" xmlns="" val="3010392942"/>
                    </a:ext>
                  </a:extLst>
                </a:gridCol>
                <a:gridCol w="1221968">
                  <a:extLst>
                    <a:ext uri="{9D8B030D-6E8A-4147-A177-3AD203B41FA5}">
                      <a16:colId xmlns:a16="http://schemas.microsoft.com/office/drawing/2014/main" xmlns="" val="1987008678"/>
                    </a:ext>
                  </a:extLst>
                </a:gridCol>
              </a:tblGrid>
              <a:tr h="596241"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Normal load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8771092"/>
                  </a:ext>
                </a:extLst>
              </a:tr>
              <a:tr h="966879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Power Watt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V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Power Factor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I load (A)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7391839"/>
                  </a:ext>
                </a:extLst>
              </a:tr>
              <a:tr h="48343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Watt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Volt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Amp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30506930"/>
                  </a:ext>
                </a:extLst>
              </a:tr>
              <a:tr h="48343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600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220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2501401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308412" y="5069663"/>
            <a:ext cx="5048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 design =I load *1.15*1.15=3*1.15*1.15=3.96 Amp.</a:t>
            </a:r>
          </a:p>
        </p:txBody>
      </p:sp>
    </p:spTree>
    <p:extLst>
      <p:ext uri="{BB962C8B-B14F-4D97-AF65-F5344CB8AC3E}">
        <p14:creationId xmlns:p14="http://schemas.microsoft.com/office/powerpoint/2010/main" val="3295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585BB2-6979-4F0B-BC05-78FBDE006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048" y="624109"/>
            <a:ext cx="9794564" cy="5931069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ar-SA" sz="2400" dirty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171800" y="1479913"/>
          <a:ext cx="6871062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1337553">
                  <a:extLst>
                    <a:ext uri="{9D8B030D-6E8A-4147-A177-3AD203B41FA5}">
                      <a16:colId xmlns:a16="http://schemas.microsoft.com/office/drawing/2014/main" xmlns="" val="1851445948"/>
                    </a:ext>
                  </a:extLst>
                </a:gridCol>
                <a:gridCol w="1651301">
                  <a:extLst>
                    <a:ext uri="{9D8B030D-6E8A-4147-A177-3AD203B41FA5}">
                      <a16:colId xmlns:a16="http://schemas.microsoft.com/office/drawing/2014/main" xmlns="" val="165356578"/>
                    </a:ext>
                  </a:extLst>
                </a:gridCol>
                <a:gridCol w="2516582">
                  <a:extLst>
                    <a:ext uri="{9D8B030D-6E8A-4147-A177-3AD203B41FA5}">
                      <a16:colId xmlns:a16="http://schemas.microsoft.com/office/drawing/2014/main" xmlns="" val="1703680479"/>
                    </a:ext>
                  </a:extLst>
                </a:gridCol>
                <a:gridCol w="1365626">
                  <a:extLst>
                    <a:ext uri="{9D8B030D-6E8A-4147-A177-3AD203B41FA5}">
                      <a16:colId xmlns:a16="http://schemas.microsoft.com/office/drawing/2014/main" xmlns="" val="334018435"/>
                    </a:ext>
                  </a:extLst>
                </a:gridCol>
              </a:tblGrid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Name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Drop voltage%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Cheek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5819445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0.13%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1024843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0.13%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9884201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0.13%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9730176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8090067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GF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10120503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0291933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2nd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7030408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3rd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83773811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4th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6273678"/>
                  </a:ext>
                </a:extLst>
              </a:tr>
              <a:tr h="25022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Roof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851314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171800" y="765857"/>
            <a:ext cx="6871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5: Wire Drop voltage calculation for normal outlets for each floor</a:t>
            </a:r>
            <a:endParaRPr lang="en-US" i="1" dirty="0">
              <a:solidFill>
                <a:srgbClr val="44546A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71799" y="5064640"/>
            <a:ext cx="73307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dirty="0">
                <a:solidFill>
                  <a:prstClr val="black"/>
                </a:solidFill>
              </a:rPr>
              <a:t>   </a:t>
            </a:r>
            <a:endParaRPr lang="en-US" dirty="0">
              <a:solidFill>
                <a:prstClr val="black"/>
              </a:solidFill>
            </a:endParaRPr>
          </a:p>
          <a:p>
            <a:pPr algn="l"/>
            <a:r>
              <a:rPr lang="ar-SA" dirty="0">
                <a:solidFill>
                  <a:prstClr val="black"/>
                </a:solidFill>
              </a:rPr>
              <a:t>We will use the wire between the circuit breaker and a normal </a:t>
            </a:r>
            <a:r>
              <a:rPr lang="ar-SA" dirty="0" smtClean="0">
                <a:solidFill>
                  <a:prstClr val="black"/>
                </a:solidFill>
              </a:rPr>
              <a:t>l</a:t>
            </a:r>
            <a:r>
              <a:rPr lang="en-US" dirty="0" err="1" smtClean="0">
                <a:solidFill>
                  <a:prstClr val="black"/>
                </a:solidFill>
              </a:rPr>
              <a:t>oads</a:t>
            </a:r>
            <a:r>
              <a:rPr lang="en-US" dirty="0" smtClean="0">
                <a:solidFill>
                  <a:prstClr val="black"/>
                </a:solidFill>
              </a:rPr>
              <a:t>  with an area of cross section 2.5 mm and can be implemented 18 amps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1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15587" y="581672"/>
            <a:ext cx="799011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SzPts val="800"/>
              <a:buFont typeface="Wingdings" panose="05000000000000000000" pitchFamily="2" charset="2"/>
              <a:buChar char=""/>
              <a:tabLst>
                <a:tab pos="266700" algn="l"/>
              </a:tabLst>
            </a:pPr>
            <a:r>
              <a:rPr lang="ar-SA" sz="3600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Lighting calculation</a:t>
            </a:r>
            <a:r>
              <a:rPr lang="en-US" sz="3600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:</a:t>
            </a:r>
          </a:p>
          <a:p>
            <a:pPr marL="393700" algn="l">
              <a:tabLst>
                <a:tab pos="266700" algn="l"/>
              </a:tabLst>
            </a:pPr>
            <a:r>
              <a:rPr lang="ar-SA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 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127000" algn="l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 . B .12 the First floor, the critical room is offices 40 m, contains 8 lamps (35 watt</a:t>
            </a:r>
            <a:r>
              <a:rPr lang="en-US" sz="2400" dirty="0" smtClean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).</a:t>
            </a:r>
            <a:endParaRPr lang="en-US" sz="2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58016" y="2747946"/>
            <a:ext cx="3867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44546A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6: Current calculation for lighting</a:t>
            </a:r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358016" y="3278776"/>
          <a:ext cx="4243706" cy="2508068"/>
        </p:xfrm>
        <a:graphic>
          <a:graphicData uri="http://schemas.openxmlformats.org/drawingml/2006/table">
            <a:tbl>
              <a:tblPr firstRow="1" firstCol="1" bandRow="1"/>
              <a:tblGrid>
                <a:gridCol w="1463941">
                  <a:extLst>
                    <a:ext uri="{9D8B030D-6E8A-4147-A177-3AD203B41FA5}">
                      <a16:colId xmlns:a16="http://schemas.microsoft.com/office/drawing/2014/main" xmlns="" val="3689147558"/>
                    </a:ext>
                  </a:extLst>
                </a:gridCol>
                <a:gridCol w="663958">
                  <a:extLst>
                    <a:ext uri="{9D8B030D-6E8A-4147-A177-3AD203B41FA5}">
                      <a16:colId xmlns:a16="http://schemas.microsoft.com/office/drawing/2014/main" xmlns="" val="1452985932"/>
                    </a:ext>
                  </a:extLst>
                </a:gridCol>
                <a:gridCol w="786667">
                  <a:extLst>
                    <a:ext uri="{9D8B030D-6E8A-4147-A177-3AD203B41FA5}">
                      <a16:colId xmlns:a16="http://schemas.microsoft.com/office/drawing/2014/main" xmlns="" val="2461863408"/>
                    </a:ext>
                  </a:extLst>
                </a:gridCol>
                <a:gridCol w="1329140">
                  <a:extLst>
                    <a:ext uri="{9D8B030D-6E8A-4147-A177-3AD203B41FA5}">
                      <a16:colId xmlns:a16="http://schemas.microsoft.com/office/drawing/2014/main" xmlns="" val="561014827"/>
                    </a:ext>
                  </a:extLst>
                </a:gridCol>
              </a:tblGrid>
              <a:tr h="358295"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lighting load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7841409"/>
                  </a:ext>
                </a:extLst>
              </a:tr>
              <a:tr h="716591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Power Watt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V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Factor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I load (A)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1011466"/>
                  </a:ext>
                </a:extLst>
              </a:tr>
              <a:tr h="716591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Watt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Volt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Amp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7359568"/>
                  </a:ext>
                </a:extLst>
              </a:tr>
              <a:tr h="716591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280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220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0.9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847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2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DA78A9-D103-4711-8EEF-A71A308E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051" y="1515290"/>
            <a:ext cx="9409381" cy="4641741"/>
          </a:xfrm>
        </p:spPr>
        <p:txBody>
          <a:bodyPr/>
          <a:lstStyle/>
          <a:p>
            <a:r>
              <a:rPr lang="ar-SA" sz="2400" dirty="0"/>
              <a:t/>
            </a:r>
            <a:br>
              <a:rPr lang="ar-SA" sz="2400" dirty="0"/>
            </a:br>
            <a:endParaRPr lang="ar-SA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361628" y="968863"/>
          <a:ext cx="10448226" cy="5081449"/>
        </p:xfrm>
        <a:graphic>
          <a:graphicData uri="http://schemas.openxmlformats.org/drawingml/2006/table">
            <a:tbl>
              <a:tblPr firstRow="1" firstCol="1" bandRow="1"/>
              <a:tblGrid>
                <a:gridCol w="1374214">
                  <a:extLst>
                    <a:ext uri="{9D8B030D-6E8A-4147-A177-3AD203B41FA5}">
                      <a16:colId xmlns:a16="http://schemas.microsoft.com/office/drawing/2014/main" xmlns="" val="3182729925"/>
                    </a:ext>
                  </a:extLst>
                </a:gridCol>
                <a:gridCol w="1049018">
                  <a:extLst>
                    <a:ext uri="{9D8B030D-6E8A-4147-A177-3AD203B41FA5}">
                      <a16:colId xmlns:a16="http://schemas.microsoft.com/office/drawing/2014/main" xmlns="" val="869906003"/>
                    </a:ext>
                  </a:extLst>
                </a:gridCol>
                <a:gridCol w="875349">
                  <a:extLst>
                    <a:ext uri="{9D8B030D-6E8A-4147-A177-3AD203B41FA5}">
                      <a16:colId xmlns:a16="http://schemas.microsoft.com/office/drawing/2014/main" xmlns="" val="1884210733"/>
                    </a:ext>
                  </a:extLst>
                </a:gridCol>
                <a:gridCol w="665544">
                  <a:extLst>
                    <a:ext uri="{9D8B030D-6E8A-4147-A177-3AD203B41FA5}">
                      <a16:colId xmlns:a16="http://schemas.microsoft.com/office/drawing/2014/main" xmlns="" val="1074567152"/>
                    </a:ext>
                  </a:extLst>
                </a:gridCol>
                <a:gridCol w="1087482">
                  <a:extLst>
                    <a:ext uri="{9D8B030D-6E8A-4147-A177-3AD203B41FA5}">
                      <a16:colId xmlns:a16="http://schemas.microsoft.com/office/drawing/2014/main" xmlns="" val="3618276972"/>
                    </a:ext>
                  </a:extLst>
                </a:gridCol>
                <a:gridCol w="905652">
                  <a:extLst>
                    <a:ext uri="{9D8B030D-6E8A-4147-A177-3AD203B41FA5}">
                      <a16:colId xmlns:a16="http://schemas.microsoft.com/office/drawing/2014/main" xmlns="" val="88001923"/>
                    </a:ext>
                  </a:extLst>
                </a:gridCol>
                <a:gridCol w="1256491">
                  <a:extLst>
                    <a:ext uri="{9D8B030D-6E8A-4147-A177-3AD203B41FA5}">
                      <a16:colId xmlns:a16="http://schemas.microsoft.com/office/drawing/2014/main" xmlns="" val="3993163999"/>
                    </a:ext>
                  </a:extLst>
                </a:gridCol>
                <a:gridCol w="1232016">
                  <a:extLst>
                    <a:ext uri="{9D8B030D-6E8A-4147-A177-3AD203B41FA5}">
                      <a16:colId xmlns:a16="http://schemas.microsoft.com/office/drawing/2014/main" xmlns="" val="3957924612"/>
                    </a:ext>
                  </a:extLst>
                </a:gridCol>
                <a:gridCol w="1200543">
                  <a:extLst>
                    <a:ext uri="{9D8B030D-6E8A-4147-A177-3AD203B41FA5}">
                      <a16:colId xmlns:a16="http://schemas.microsoft.com/office/drawing/2014/main" xmlns="" val="4025996459"/>
                    </a:ext>
                  </a:extLst>
                </a:gridCol>
                <a:gridCol w="801917">
                  <a:extLst>
                    <a:ext uri="{9D8B030D-6E8A-4147-A177-3AD203B41FA5}">
                      <a16:colId xmlns:a16="http://schemas.microsoft.com/office/drawing/2014/main" xmlns="" val="2799705332"/>
                    </a:ext>
                  </a:extLst>
                </a:gridCol>
              </a:tblGrid>
              <a:tr h="846909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Name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D.B.N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Power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ρ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Max length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Area wire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resistance wire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Drop voltage 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check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1182765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280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3159414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280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4820471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280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2462528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B1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6588642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G.F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475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3.17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4820916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US" sz="18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280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1.86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0.84%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8306800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8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5638228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8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rd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8581997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en-US" sz="1800" b="1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210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0.25%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2934228"/>
                  </a:ext>
                </a:extLst>
              </a:tr>
              <a:tr h="423454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Roof Floor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315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1.68E-08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1.5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0.13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0.1%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762912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584391" y="411227"/>
            <a:ext cx="7382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Table 9 :Drop voltage wire calculation for lighting for each floor</a:t>
            </a:r>
            <a:endParaRPr lang="en-US" i="1" dirty="0">
              <a:solidFill>
                <a:srgbClr val="44546A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89346" y="5928708"/>
            <a:ext cx="97927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 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ar-SA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We will use the wire to connect the lighting distribution panel in the </a:t>
            </a:r>
            <a:r>
              <a:rPr lang="ar-SA" dirty="0" smtClean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cross-sectional </a:t>
            </a:r>
            <a:r>
              <a:rPr lang="ar-SA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area </a:t>
            </a:r>
            <a:r>
              <a:rPr lang="ar-SA" dirty="0" smtClean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of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1.5 mm2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61F2E3-0C91-48CA-B242-94F8F935D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4442" y="380010"/>
            <a:ext cx="9464633" cy="6258296"/>
          </a:xfrm>
        </p:spPr>
        <p:txBody>
          <a:bodyPr/>
          <a:lstStyle/>
          <a:p>
            <a:r>
              <a:rPr lang="en-GB" dirty="0"/>
              <a:t>Architectural Aspect</a:t>
            </a:r>
            <a:br>
              <a:rPr lang="en-GB" dirty="0"/>
            </a:br>
            <a:r>
              <a:rPr lang="en-US" b="1" dirty="0"/>
              <a:t>First basement</a:t>
            </a:r>
            <a:r>
              <a:rPr lang="en-GB" dirty="0"/>
              <a:t/>
            </a:r>
            <a:br>
              <a:rPr lang="en-GB" dirty="0"/>
            </a:b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6: first Basement </a:t>
            </a:r>
            <a:r>
              <a:rPr lang="en-US" sz="1400" i="1" dirty="0">
                <a:solidFill>
                  <a:schemeClr val="tx1"/>
                </a:solidFill>
                <a:latin typeface="Times New Roman" panose="02020603050405020304" pitchFamily="18" charset="0"/>
              </a:rPr>
              <a:t>floor plan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endParaRPr lang="ar-SA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385" y="2110154"/>
            <a:ext cx="8264769" cy="384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14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6090" y="624110"/>
            <a:ext cx="8911687" cy="1280890"/>
          </a:xfrm>
        </p:spPr>
        <p:txBody>
          <a:bodyPr>
            <a:normAutofit/>
          </a:bodyPr>
          <a:lstStyle/>
          <a:p>
            <a:r>
              <a:rPr lang="ar-SA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b="1" u="sng" dirty="0" smtClean="0"/>
              <a:t>Circuit </a:t>
            </a:r>
            <a:r>
              <a:rPr lang="ar-SA" b="1" u="sng" dirty="0"/>
              <a:t>breaker and distribution </a:t>
            </a:r>
            <a:r>
              <a:rPr lang="ar-SA" b="1" u="sng" dirty="0" smtClean="0"/>
              <a:t>board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92924" y="2173180"/>
            <a:ext cx="3498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solidFill>
                  <a:prstClr val="black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Power calculation:</a:t>
            </a:r>
            <a:endParaRPr lang="en-US" sz="2400" dirty="0">
              <a:solidFill>
                <a:prstClr val="black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59813" y="2875501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Calculation for Single -phase equation: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Total current in EDB-20 (1Φ) = total power /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(V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D.F)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= 4279.2 /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(220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0.90)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= 22 Amp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 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The current load for the circuit breaker is = 1.15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I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= 25Amp.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The current in the circuit breaker cable = 1.15 </a:t>
            </a:r>
            <a:r>
              <a:rPr lang="en-US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× </a:t>
            </a:r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I C.B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TimesNewRomanPSMT"/>
              </a:rPr>
              <a:t>= 28 Amp.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82109" y="5721465"/>
            <a:ext cx="9139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TimesNewRomanPSMT"/>
                <a:ea typeface="TimesNewRomanPSMT"/>
                <a:cs typeface="Arial" panose="020B0604020202020204" pitchFamily="34" charset="0"/>
              </a:rPr>
              <a:t>Total current in the cable that connects the main E.D.B.20 panel distribution is 25, and will be used with the cable cross-section 6 mm2 area and can implement 31 amps.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849825" y="1926934"/>
            <a:ext cx="4002541" cy="37945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0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25D04D-3D6D-4F39-9B60-C7E803E67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5" y="380010"/>
            <a:ext cx="10058400" cy="6234546"/>
          </a:xfrm>
        </p:spPr>
        <p:txBody>
          <a:bodyPr>
            <a:normAutofit/>
          </a:bodyPr>
          <a:lstStyle/>
          <a:p>
            <a:pPr lvl="0" defTabSz="91440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A5A5A5"/>
              </a:buClr>
              <a:buSzTx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> 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966799" y="1471607"/>
          <a:ext cx="8823121" cy="4942255"/>
        </p:xfrm>
        <a:graphic>
          <a:graphicData uri="http://schemas.openxmlformats.org/drawingml/2006/table">
            <a:tbl>
              <a:tblPr firstRow="1" firstCol="1" bandRow="1"/>
              <a:tblGrid>
                <a:gridCol w="1544046">
                  <a:extLst>
                    <a:ext uri="{9D8B030D-6E8A-4147-A177-3AD203B41FA5}">
                      <a16:colId xmlns:a16="http://schemas.microsoft.com/office/drawing/2014/main" xmlns="" val="4073591140"/>
                    </a:ext>
                  </a:extLst>
                </a:gridCol>
                <a:gridCol w="1323468">
                  <a:extLst>
                    <a:ext uri="{9D8B030D-6E8A-4147-A177-3AD203B41FA5}">
                      <a16:colId xmlns:a16="http://schemas.microsoft.com/office/drawing/2014/main" xmlns="" val="1155937895"/>
                    </a:ext>
                  </a:extLst>
                </a:gridCol>
                <a:gridCol w="1089105">
                  <a:extLst>
                    <a:ext uri="{9D8B030D-6E8A-4147-A177-3AD203B41FA5}">
                      <a16:colId xmlns:a16="http://schemas.microsoft.com/office/drawing/2014/main" xmlns="" val="688396076"/>
                    </a:ext>
                  </a:extLst>
                </a:gridCol>
                <a:gridCol w="1502688">
                  <a:extLst>
                    <a:ext uri="{9D8B030D-6E8A-4147-A177-3AD203B41FA5}">
                      <a16:colId xmlns:a16="http://schemas.microsoft.com/office/drawing/2014/main" xmlns="" val="3257105113"/>
                    </a:ext>
                  </a:extLst>
                </a:gridCol>
                <a:gridCol w="2109276">
                  <a:extLst>
                    <a:ext uri="{9D8B030D-6E8A-4147-A177-3AD203B41FA5}">
                      <a16:colId xmlns:a16="http://schemas.microsoft.com/office/drawing/2014/main" xmlns="" val="1513047490"/>
                    </a:ext>
                  </a:extLst>
                </a:gridCol>
                <a:gridCol w="1254538">
                  <a:extLst>
                    <a:ext uri="{9D8B030D-6E8A-4147-A177-3AD203B41FA5}">
                      <a16:colId xmlns:a16="http://schemas.microsoft.com/office/drawing/2014/main" xmlns="" val="2926299314"/>
                    </a:ext>
                  </a:extLst>
                </a:gridCol>
              </a:tblGrid>
              <a:tr h="44929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Name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Power Lighting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Normal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Special loads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NewRomanPSMT"/>
                          <a:ea typeface="TimesNewRomanPSMT"/>
                          <a:cs typeface="TimesNewRomanPSMT"/>
                        </a:rPr>
                        <a:t>total power load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Phase Type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1701858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1804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9678842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1804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882874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1808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119600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574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2679.2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7446385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1288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3490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4087156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670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4136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3839104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556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0711113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4380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5323478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2639503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565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2400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2672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0931925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1008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3266.4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6431587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2058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17200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8306.4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0587386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4344237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2520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12800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2000913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8995866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2520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3027532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3875196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2520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12800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0345722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686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2588.8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9484669"/>
                  </a:ext>
                </a:extLst>
              </a:tr>
              <a:tr h="224648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6800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1500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4279.2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013209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969623" y="609833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 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12:Distribution board calculation for E.D.B</a:t>
            </a:r>
            <a:endParaRPr lang="en-US" i="1" dirty="0">
              <a:solidFill>
                <a:srgbClr val="44546A"/>
              </a:solidFill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2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4A7CB6-4B6E-4AA0-8ECB-E674AD48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086" y="3592286"/>
            <a:ext cx="4037610" cy="326571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560366" y="711926"/>
          <a:ext cx="8085864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944775">
                  <a:extLst>
                    <a:ext uri="{9D8B030D-6E8A-4147-A177-3AD203B41FA5}">
                      <a16:colId xmlns:a16="http://schemas.microsoft.com/office/drawing/2014/main" xmlns="" val="1128056655"/>
                    </a:ext>
                  </a:extLst>
                </a:gridCol>
                <a:gridCol w="1583915">
                  <a:extLst>
                    <a:ext uri="{9D8B030D-6E8A-4147-A177-3AD203B41FA5}">
                      <a16:colId xmlns:a16="http://schemas.microsoft.com/office/drawing/2014/main" xmlns="" val="117910233"/>
                    </a:ext>
                  </a:extLst>
                </a:gridCol>
                <a:gridCol w="1207678">
                  <a:extLst>
                    <a:ext uri="{9D8B030D-6E8A-4147-A177-3AD203B41FA5}">
                      <a16:colId xmlns:a16="http://schemas.microsoft.com/office/drawing/2014/main" xmlns="" val="3954002642"/>
                    </a:ext>
                  </a:extLst>
                </a:gridCol>
                <a:gridCol w="753404">
                  <a:extLst>
                    <a:ext uri="{9D8B030D-6E8A-4147-A177-3AD203B41FA5}">
                      <a16:colId xmlns:a16="http://schemas.microsoft.com/office/drawing/2014/main" xmlns="" val="1003650324"/>
                    </a:ext>
                  </a:extLst>
                </a:gridCol>
                <a:gridCol w="825866">
                  <a:extLst>
                    <a:ext uri="{9D8B030D-6E8A-4147-A177-3AD203B41FA5}">
                      <a16:colId xmlns:a16="http://schemas.microsoft.com/office/drawing/2014/main" xmlns="" val="447844087"/>
                    </a:ext>
                  </a:extLst>
                </a:gridCol>
                <a:gridCol w="876960">
                  <a:extLst>
                    <a:ext uri="{9D8B030D-6E8A-4147-A177-3AD203B41FA5}">
                      <a16:colId xmlns:a16="http://schemas.microsoft.com/office/drawing/2014/main" xmlns="" val="211533399"/>
                    </a:ext>
                  </a:extLst>
                </a:gridCol>
                <a:gridCol w="1893266">
                  <a:extLst>
                    <a:ext uri="{9D8B030D-6E8A-4147-A177-3AD203B41FA5}">
                      <a16:colId xmlns:a16="http://schemas.microsoft.com/office/drawing/2014/main" xmlns="" val="373365037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r-SA" sz="14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D.B.N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r-SA" sz="14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total power load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r-SA" sz="14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Phase Type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 load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 C.B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 Cable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4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cross-sectional area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91111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48.30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55.54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63.87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8065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48.30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55.54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63.87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735744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9566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48.31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55.56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63.89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066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2679.2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13.53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15.56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17.90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395994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3490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17.63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20.27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23.31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43072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4136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20.89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24.02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27.63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90259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556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2.81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3.23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3.71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563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4380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25.44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29.26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887494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21.21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28.05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0242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2672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13.49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15.52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17.85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34954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3266.4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16.50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18.97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21.82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8690568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8306.4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41.95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48.24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55.48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82222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19.17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25.35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126301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49.78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57.24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65.83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73763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19.17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25.35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74737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49.78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57.24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65.83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53115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3796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19.17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22.05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25.35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34201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9856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49.78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57.24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65.83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134457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2588.8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13.07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15.04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17.29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2.5 </a:t>
                      </a:r>
                      <a:r>
                        <a:rPr lang="ar-SA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09092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E.D.B.20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4279.2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Calibri" panose="020F0502020204030204" pitchFamily="34" charset="0"/>
                        </a:rPr>
                        <a:t>one Phase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21.61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24.85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28.58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 </a:t>
                      </a:r>
                      <a:r>
                        <a:rPr lang="ar-SA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mm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1595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7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2028142"/>
            <a:ext cx="3276600" cy="290512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287" y="2028142"/>
            <a:ext cx="3629025" cy="31242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131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2119312"/>
            <a:ext cx="4419599" cy="3328988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639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81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462" y="1785937"/>
            <a:ext cx="4791075" cy="32861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9798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4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1" y="1384300"/>
            <a:ext cx="4310062" cy="42164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512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3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087" y="1552575"/>
            <a:ext cx="3933825" cy="375285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5226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92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87530" y="493481"/>
            <a:ext cx="8911687" cy="1280890"/>
          </a:xfrm>
        </p:spPr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7530" y="1451205"/>
            <a:ext cx="8003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Mechanical system is one of the most important systems that is required to be carefully designed for any building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87530" y="2370201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According to table1, the average daily water consumption per person in offices is 57 liters (0.057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m³/day).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87530" y="33092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Volume </a:t>
            </a:r>
            <a:r>
              <a:rPr lang="en-US" dirty="0">
                <a:solidFill>
                  <a:prstClr val="black"/>
                </a:solidFill>
              </a:rPr>
              <a:t>of water needed for firefighting= (0.5 × 0.057 × 360 person) = 10.26 m³/day.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Total water demand/day= 20.52 + 10.26 = 30.78 m³/day.</a:t>
            </a:r>
          </a:p>
        </p:txBody>
      </p:sp>
    </p:spTree>
    <p:extLst>
      <p:ext uri="{BB962C8B-B14F-4D97-AF65-F5344CB8AC3E}">
        <p14:creationId xmlns:p14="http://schemas.microsoft.com/office/powerpoint/2010/main" val="28685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0" y="577537"/>
            <a:ext cx="6096000" cy="10840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amount of rainwater failing on the roof = 519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× 0.7 = 363.3 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/year.= 1m</a:t>
            </a:r>
            <a:r>
              <a:rPr lang="en-US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/day 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rainwater tank volume will be used = 364 m</a:t>
            </a:r>
            <a:r>
              <a:rPr lang="en-US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0" y="2042552"/>
            <a:ext cx="3175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Volume of gray water tank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0" y="2551391"/>
            <a:ext cx="7245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prstClr val="black"/>
                </a:solidFill>
              </a:rPr>
              <a:t>Volume = 360 person × 0.002 m 3 /day = 0.72 m 3 /day.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0" y="3183375"/>
            <a:ext cx="8917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prstClr val="black"/>
                </a:solidFill>
              </a:rPr>
              <a:t>Municipality provides the water for the building every days.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10 tanks are used on roof with radius 0.75 m and 1.80m height.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The volume of one roof tank= (0.75 2 × 3.14 ) × 1.80 = 3.18 m 3 .</a:t>
            </a:r>
          </a:p>
        </p:txBody>
      </p:sp>
    </p:spTree>
    <p:extLst>
      <p:ext uri="{BB962C8B-B14F-4D97-AF65-F5344CB8AC3E}">
        <p14:creationId xmlns:p14="http://schemas.microsoft.com/office/powerpoint/2010/main" val="2371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DD0F62-7E36-4585-83A2-AF01FA2E6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788565"/>
          </a:xfrm>
        </p:spPr>
        <p:txBody>
          <a:bodyPr/>
          <a:lstStyle/>
          <a:p>
            <a:r>
              <a:rPr lang="en-US" b="1" dirty="0"/>
              <a:t>Ground </a:t>
            </a:r>
            <a:r>
              <a:rPr lang="en-US" b="1" dirty="0" smtClean="0"/>
              <a:t>floor</a:t>
            </a:r>
            <a:br>
              <a:rPr lang="en-US" b="1" dirty="0" smtClean="0"/>
            </a:b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7: ground </a:t>
            </a: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floor plan</a:t>
            </a:r>
            <a:r>
              <a:rPr lang="en-US" sz="1400" dirty="0">
                <a:solidFill>
                  <a:prstClr val="black"/>
                </a:solidFill>
              </a:rPr>
              <a:t/>
            </a:r>
            <a:br>
              <a:rPr lang="en-US" sz="1400" dirty="0">
                <a:solidFill>
                  <a:prstClr val="black"/>
                </a:solidFill>
              </a:rPr>
            </a:br>
            <a:endParaRPr lang="ar-SA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951" y="1981200"/>
            <a:ext cx="9907587" cy="439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1685925"/>
            <a:ext cx="4905375" cy="333375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987" y="1685925"/>
            <a:ext cx="459105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5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662" y="2399617"/>
            <a:ext cx="2962275" cy="235267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200" y="2399617"/>
            <a:ext cx="2971800" cy="24003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9036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6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362" y="2036762"/>
            <a:ext cx="3487738" cy="333533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943" y="2313384"/>
            <a:ext cx="3155157" cy="2782094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2589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3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839384" y="654236"/>
            <a:ext cx="5187203" cy="33798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18255" y="4172181"/>
            <a:ext cx="29433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1F25A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10 Plan for water drainage</a:t>
            </a:r>
            <a:endParaRPr lang="en-US" sz="1600" dirty="0">
              <a:solidFill>
                <a:srgbClr val="1F25A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774115" y="654236"/>
            <a:ext cx="3291840" cy="39141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88194" y="4817640"/>
            <a:ext cx="3093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11 Plan for water drainage 2</a:t>
            </a:r>
          </a:p>
        </p:txBody>
      </p:sp>
    </p:spTree>
    <p:extLst>
      <p:ext uri="{BB962C8B-B14F-4D97-AF65-F5344CB8AC3E}">
        <p14:creationId xmlns:p14="http://schemas.microsoft.com/office/powerpoint/2010/main" val="12514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143644"/>
          </a:xfrm>
        </p:spPr>
        <p:txBody>
          <a:bodyPr/>
          <a:lstStyle/>
          <a:p>
            <a:pPr lvl="0" defTabSz="914400" rtl="0">
              <a:spcBef>
                <a:spcPts val="0"/>
              </a:spcBef>
            </a:pP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en-US" sz="1800" dirty="0" smtClean="0"/>
              <a:t>Total cost of building (NIS)=9599000</a:t>
            </a:r>
            <a:br>
              <a:rPr lang="en-US" sz="1800" dirty="0" smtClean="0"/>
            </a:br>
            <a:r>
              <a:rPr lang="en-US" sz="1800" dirty="0" smtClean="0"/>
              <a:t>Total cost of building (NIS/m2)=1370</a:t>
            </a:r>
            <a:br>
              <a:rPr lang="en-US" sz="1800" dirty="0" smtClean="0"/>
            </a:b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>Table </a:t>
            </a:r>
            <a:r>
              <a:rPr lang="en-US" sz="1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>: </a:t>
            </a: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  <a:t>Summary of cost estimation</a:t>
            </a:r>
            <a:b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en-US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345243"/>
              </p:ext>
            </p:extLst>
          </p:nvPr>
        </p:nvGraphicFramePr>
        <p:xfrm>
          <a:off x="4260629" y="2978637"/>
          <a:ext cx="5576276" cy="2194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88138"/>
                <a:gridCol w="2788138"/>
              </a:tblGrid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(Nis)</a:t>
                      </a:r>
                      <a:endParaRPr lang="en-US" dirty="0"/>
                    </a:p>
                  </a:txBody>
                  <a:tcPr/>
                </a:tc>
              </a:tr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Earth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626,500</a:t>
                      </a:r>
                      <a:endParaRPr lang="en-US" dirty="0"/>
                    </a:p>
                  </a:txBody>
                  <a:tcPr/>
                </a:tc>
              </a:tr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2913920</a:t>
                      </a:r>
                      <a:endParaRPr lang="en-US" dirty="0"/>
                    </a:p>
                  </a:txBody>
                  <a:tcPr/>
                </a:tc>
              </a:tr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4643340</a:t>
                      </a:r>
                      <a:endParaRPr lang="en-US" dirty="0"/>
                    </a:p>
                  </a:txBody>
                  <a:tcPr/>
                </a:tc>
              </a:tr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998340</a:t>
                      </a:r>
                      <a:endParaRPr lang="en-US" dirty="0"/>
                    </a:p>
                  </a:txBody>
                  <a:tcPr/>
                </a:tc>
              </a:tr>
              <a:tr h="177149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Electrical work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416900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3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964259"/>
          </a:xfrm>
        </p:spPr>
        <p:txBody>
          <a:bodyPr/>
          <a:lstStyle/>
          <a:p>
            <a:r>
              <a:rPr lang="en-US" b="1" dirty="0" smtClean="0"/>
              <a:t>First floor</a:t>
            </a:r>
            <a:br>
              <a:rPr lang="en-US" b="1" dirty="0" smtClean="0"/>
            </a:b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8: </a:t>
            </a: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first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floor plan</a:t>
            </a:r>
            <a:r>
              <a:rPr lang="en-US" sz="1400" dirty="0">
                <a:solidFill>
                  <a:prstClr val="black"/>
                </a:solidFill>
              </a:rPr>
              <a:t/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6" y="1492250"/>
            <a:ext cx="8886092" cy="462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6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AFEA2A-3391-488B-A7A6-DD09A9494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5673" y="624109"/>
            <a:ext cx="10153401" cy="6037947"/>
          </a:xfrm>
        </p:spPr>
        <p:txBody>
          <a:bodyPr/>
          <a:lstStyle/>
          <a:p>
            <a:r>
              <a:rPr lang="en-US" b="1" dirty="0"/>
              <a:t>Offices floor</a:t>
            </a:r>
            <a:br>
              <a:rPr lang="en-US" b="1" dirty="0"/>
            </a:br>
            <a:r>
              <a:rPr lang="en-US" b="1" dirty="0"/>
              <a:t> </a:t>
            </a:r>
            <a:r>
              <a:rPr lang="en-US" sz="2400" dirty="0"/>
              <a:t>From the </a:t>
            </a:r>
            <a:r>
              <a:rPr lang="en-US" sz="2400" dirty="0" smtClean="0"/>
              <a:t>second </a:t>
            </a:r>
            <a:r>
              <a:rPr lang="en-US" sz="2400" dirty="0"/>
              <a:t>to the fourth floor, the same division of floors.</a:t>
            </a:r>
            <a:br>
              <a:rPr lang="en-US" sz="2400" dirty="0"/>
            </a:b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Figure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9: office floor </a:t>
            </a: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plan</a:t>
            </a:r>
            <a:r>
              <a:rPr lang="en-US" sz="1400" dirty="0">
                <a:solidFill>
                  <a:prstClr val="black"/>
                </a:solidFill>
              </a:rPr>
              <a:t/>
            </a:r>
            <a:br>
              <a:rPr lang="en-US" sz="1400" dirty="0">
                <a:solidFill>
                  <a:prstClr val="black"/>
                </a:solidFill>
              </a:rPr>
            </a:br>
            <a:endParaRPr lang="ar-SA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84" y="2516921"/>
            <a:ext cx="8736013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5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9D0C22-9802-4776-9EB8-C629A58E8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601" y="624109"/>
            <a:ext cx="9307010" cy="6079725"/>
          </a:xfrm>
        </p:spPr>
        <p:txBody>
          <a:bodyPr/>
          <a:lstStyle/>
          <a:p>
            <a:r>
              <a:rPr lang="en-GB" b="1" dirty="0"/>
              <a:t>Sections After Re-design</a:t>
            </a:r>
            <a:br>
              <a:rPr lang="en-GB" b="1" dirty="0"/>
            </a:b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Figure10 </a:t>
            </a: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: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sections</a:t>
            </a:r>
            <a:r>
              <a:rPr lang="en-GB" b="1" dirty="0"/>
              <a:t/>
            </a:r>
            <a:br>
              <a:rPr lang="en-GB" b="1" dirty="0"/>
            </a:br>
            <a:r>
              <a:rPr lang="en-GB" dirty="0"/>
              <a:t/>
            </a:r>
            <a:br>
              <a:rPr lang="en-GB" dirty="0"/>
            </a:br>
            <a:endParaRPr lang="ar-SA" dirty="0"/>
          </a:p>
        </p:txBody>
      </p:sp>
      <p:pic>
        <p:nvPicPr>
          <p:cNvPr id="2052" name="Picture 4" descr="لا يتوفر وصف.">
            <a:extLst>
              <a:ext uri="{FF2B5EF4-FFF2-40B4-BE49-F238E27FC236}">
                <a16:creationId xmlns="" xmlns:a16="http://schemas.microsoft.com/office/drawing/2014/main" id="{753066C3-4BA5-47FA-9F91-D00937FC7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699" y="1676399"/>
            <a:ext cx="8538358" cy="455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9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E2C0FF-C7F7-49C2-BFDA-287021CAB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930" y="624109"/>
            <a:ext cx="9642764" cy="5942945"/>
          </a:xfrm>
        </p:spPr>
        <p:txBody>
          <a:bodyPr/>
          <a:lstStyle/>
          <a:p>
            <a:r>
              <a:rPr lang="en-GB" b="1" dirty="0"/>
              <a:t>Elevations After </a:t>
            </a:r>
            <a:r>
              <a:rPr lang="en-GB" b="1" dirty="0" smtClean="0"/>
              <a:t>Re-design</a:t>
            </a:r>
            <a:br>
              <a:rPr lang="en-GB" b="1" dirty="0" smtClean="0"/>
            </a:br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Figure : </a:t>
            </a:r>
            <a:r>
              <a:rPr lang="en-US" sz="1400" i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elevations </a:t>
            </a:r>
            <a:endParaRPr lang="ar-SA" b="1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2494381-7A1E-46DE-A97D-0FC0985B4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935" y="1570892"/>
            <a:ext cx="7837713" cy="507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7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32624" y="2745010"/>
            <a:ext cx="8911687" cy="128089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4. </a:t>
            </a:r>
            <a:r>
              <a:rPr lang="en-US" sz="6600" b="1" dirty="0"/>
              <a:t>Structural Analysis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8915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Assumptions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 rt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Codes Design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  <a:endParaRPr lang="ar-SA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algn="l" rtl="0">
              <a:buClr>
                <a:srgbClr val="A5301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1. Building Code Requirements for Structural Concrete ACI 318-14.</a:t>
            </a:r>
          </a:p>
          <a:p>
            <a:pPr lvl="0" algn="l" rtl="0">
              <a:buClr>
                <a:srgbClr val="A5301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ASCE-16 for load computations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 algn="l" rtl="0">
              <a:buClr>
                <a:srgbClr val="A53010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3.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</a:rPr>
              <a:t> Uniform Building Code (UBC 97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endParaRPr lang="en-GB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342900" lvl="0" indent="-342900" algn="l" rtl="0">
              <a:buClr>
                <a:srgbClr val="A53010"/>
              </a:buCl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Materials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  <a:endParaRPr lang="ar-SA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lvl="0" indent="0" algn="l" rtl="0">
              <a:buClr>
                <a:srgbClr val="A53010"/>
              </a:buClr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materials that used in the design have the following properties:</a:t>
            </a:r>
          </a:p>
          <a:p>
            <a:pPr lvl="0" algn="l" rtl="0">
              <a:buClr>
                <a:srgbClr val="A5301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1. Compressive strength for the concrete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fʹc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equals to 28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Mpa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 algn="l" rtl="0">
              <a:buClr>
                <a:srgbClr val="A5301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Yielding strength of the steel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fy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equals to 420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Mpa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 algn="l" rtl="0">
              <a:buClr>
                <a:srgbClr val="A53010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The concrete unit weight equals to 25 KN/𝑚3.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Loads: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3928" y="2133600"/>
            <a:ext cx="5265970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0900" y="624110"/>
            <a:ext cx="9258301" cy="557349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Contents: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Introduction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Site Analysis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Architectural design 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Structural Design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Environmental Design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6.Mechanical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7.Electrical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8.Safety Design </a:t>
            </a:r>
            <a:r>
              <a:rPr lang="ar-JO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JO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Cost Estimation</a:t>
            </a:r>
            <a:endParaRPr lang="ar-S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3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Design:</a:t>
            </a:r>
            <a:b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92924" y="1397000"/>
            <a:ext cx="8911687" cy="48895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* Slab System: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U-Boot System Slab</a:t>
            </a:r>
            <a:b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Weight of the voided slab = 6 KN/𝑚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2</a:t>
            </a:r>
          </a:p>
          <a:p>
            <a:pPr marL="0" indent="0" algn="l">
              <a:buNone/>
            </a:pPr>
            <a:endParaRPr lang="en-US" sz="20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 algn="l">
              <a:buNone/>
            </a:pPr>
            <a:endParaRPr lang="en-US" sz="2000" b="1" dirty="0" smtClean="0"/>
          </a:p>
          <a:p>
            <a:pPr marL="0" indent="0" algn="l">
              <a:buNone/>
            </a:pPr>
            <a:r>
              <a:rPr lang="en-US" sz="2000" b="1" dirty="0" smtClean="0"/>
              <a:t>* </a:t>
            </a:r>
            <a:r>
              <a:rPr lang="en-US" sz="2000" b="1" dirty="0"/>
              <a:t>Beams: </a:t>
            </a:r>
            <a:r>
              <a:rPr lang="en-US" dirty="0"/>
              <a:t>vertical (400×600) and horizontal (400×500)</a:t>
            </a:r>
            <a:br>
              <a:rPr lang="en-US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* Columns: </a:t>
            </a:r>
            <a:r>
              <a:rPr lang="en-US" dirty="0"/>
              <a:t>The dimensions of the columns = 1200mm &amp; 500mm</a:t>
            </a:r>
            <a:endParaRPr lang="en-GB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250" y="1993900"/>
            <a:ext cx="4566300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86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ETABS Structural Model: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5500" y="1517845"/>
            <a:ext cx="4216400" cy="585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914400" rtl="0">
              <a:spcBef>
                <a:spcPts val="0"/>
              </a:spcBef>
            </a:pPr>
            <a:r>
              <a:rPr lang="en-US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ETABS Checks</a:t>
            </a:r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algn="l" defTabSz="914400" rtl="0">
              <a:spcBef>
                <a:spcPts val="0"/>
              </a:spcBef>
              <a:buClrTx/>
              <a:buNone/>
            </a:pPr>
            <a:r>
              <a:rPr lang="en-US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ensure that the calculation is done correctly and to adopt the design results from ETABS; some checks are required</a:t>
            </a:r>
            <a:r>
              <a:rPr lang="en-US" sz="5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::</a:t>
            </a:r>
          </a:p>
          <a:p>
            <a:pPr marL="0" lvl="0" indent="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endParaRPr lang="en-US" sz="19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endParaRPr lang="ar-SA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period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participate ratio check (MPMR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Check:</a:t>
            </a:r>
          </a:p>
          <a:p>
            <a:pPr marL="0" lvl="0" indent="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drift check</a:t>
            </a:r>
          </a:p>
          <a:p>
            <a:pPr marL="228600" lvl="0" indent="-22860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Font typeface="Wingdings" panose="05000000000000000000" pitchFamily="2" charset="2"/>
              <a:buChar char="Ø"/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defTabSz="914400" rtl="0">
              <a:lnSpc>
                <a:spcPct val="90000"/>
              </a:lnSpc>
              <a:spcBef>
                <a:spcPct val="30000"/>
              </a:spcBef>
              <a:buClr>
                <a:srgbClr val="A5A5A5"/>
              </a:buClr>
              <a:buNone/>
            </a:pPr>
            <a:r>
              <a:rPr lang="en-US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checks were done for the </a:t>
            </a:r>
            <a:r>
              <a:rPr lang="en-US" sz="2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and </a:t>
            </a:r>
            <a:r>
              <a:rPr lang="en-US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were </a:t>
            </a:r>
            <a:r>
              <a:rPr lang="en-US" sz="2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acceptable.</a:t>
            </a:r>
          </a:p>
          <a:p>
            <a:pPr marL="0" lvl="0" indent="0" algn="l" defTabSz="914400" rtl="0">
              <a:spcBef>
                <a:spcPts val="0"/>
              </a:spcBef>
              <a:buClrTx/>
              <a:buNone/>
            </a:pPr>
            <a:endParaRPr lang="en-US" sz="5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defTabSz="914400" rtl="0">
              <a:spcBef>
                <a:spcPts val="0"/>
              </a:spcBef>
              <a:buClrTx/>
              <a:buNone/>
            </a:pPr>
            <a:endParaRPr lang="en-US" sz="5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defTabSz="914400" rtl="0">
              <a:spcBef>
                <a:spcPts val="0"/>
              </a:spcBef>
              <a:buClrTx/>
              <a:buNone/>
            </a:pPr>
            <a:endParaRPr lang="en-US" sz="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defTabSz="914400" rtl="0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endParaRPr lang="en-US" sz="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4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46447" y="2133600"/>
            <a:ext cx="3600931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* Equilibrium check:</a:t>
            </a:r>
            <a:endParaRPr lang="en-GB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323437"/>
              </p:ext>
            </p:extLst>
          </p:nvPr>
        </p:nvGraphicFramePr>
        <p:xfrm>
          <a:off x="2589213" y="2133600"/>
          <a:ext cx="8915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Load Types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(KN)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ETABS (KN)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Error</a:t>
                      </a:r>
                      <a:r>
                        <a:rPr lang="en-US" baseline="0" dirty="0" smtClean="0"/>
                        <a:t> (%)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69209.07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68556.76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30433.66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30433.26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0.0013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SID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22425.61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22190.30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1.06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4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Period check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 algn="l" defTabSz="914400" rtl="0">
                  <a:spcBef>
                    <a:spcPts val="0"/>
                  </a:spcBef>
                  <a:buClrTx/>
                  <a:buNone/>
                </a:pPr>
                <a:r>
                  <a:rPr lang="en-GB" sz="2000" dirty="0">
                    <a:solidFill>
                      <a:prstClr val="black"/>
                    </a:solidFill>
                    <a:latin typeface="Calibri"/>
                  </a:rPr>
                  <a:t>T = 0.0488×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f>
                          <m:f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sz="2000" dirty="0">
                    <a:solidFill>
                      <a:prstClr val="black"/>
                    </a:solidFill>
                    <a:latin typeface="Calibri"/>
                  </a:rPr>
                  <a:t> = </a:t>
                </a:r>
                <a:r>
                  <a:rPr lang="en-GB" sz="2000" dirty="0" smtClean="0">
                    <a:solidFill>
                      <a:prstClr val="black"/>
                    </a:solidFill>
                    <a:latin typeface="Calibri"/>
                  </a:rPr>
                  <a:t>0.702 </a:t>
                </a:r>
                <a:r>
                  <a:rPr lang="en-GB" sz="2000" dirty="0">
                    <a:solidFill>
                      <a:prstClr val="black"/>
                    </a:solidFill>
                    <a:latin typeface="Calibri"/>
                  </a:rPr>
                  <a:t>sec  </a:t>
                </a:r>
              </a:p>
              <a:p>
                <a:pPr algn="l"/>
                <a:endParaRPr lang="en-GB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222" y="2824443"/>
            <a:ext cx="3590855" cy="239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700491"/>
          </a:xfrm>
        </p:spPr>
        <p:txBody>
          <a:bodyPr>
            <a:normAutofit/>
          </a:bodyPr>
          <a:lstStyle/>
          <a:p>
            <a:r>
              <a:rPr lang="en-US" sz="2000" i="1" dirty="0"/>
              <a:t>Mass participation check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sum y = 93%</a:t>
            </a:r>
            <a:br>
              <a:rPr lang="en-US" sz="2000" dirty="0" smtClean="0"/>
            </a:br>
            <a:r>
              <a:rPr lang="en-US" sz="2000" dirty="0"/>
              <a:t>sum </a:t>
            </a:r>
            <a:r>
              <a:rPr lang="en-US" sz="2000" dirty="0" smtClean="0"/>
              <a:t>x </a:t>
            </a:r>
            <a:r>
              <a:rPr lang="en-US" sz="2000" dirty="0"/>
              <a:t>= </a:t>
            </a:r>
            <a:r>
              <a:rPr lang="en-US" sz="2000" dirty="0" smtClean="0"/>
              <a:t>95%</a:t>
            </a:r>
            <a:br>
              <a:rPr lang="en-US" sz="2000" dirty="0" smtClean="0"/>
            </a:br>
            <a:r>
              <a:rPr lang="en-US" sz="2000" dirty="0" smtClean="0"/>
              <a:t>both are more than 90%</a:t>
            </a:r>
            <a:endParaRPr lang="en-GB" sz="2000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310667"/>
              </p:ext>
            </p:extLst>
          </p:nvPr>
        </p:nvGraphicFramePr>
        <p:xfrm>
          <a:off x="3727806" y="1407160"/>
          <a:ext cx="6641924" cy="383159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35990"/>
                <a:gridCol w="765591"/>
                <a:gridCol w="850790"/>
                <a:gridCol w="424795"/>
                <a:gridCol w="683992"/>
                <a:gridCol w="744067"/>
                <a:gridCol w="875915"/>
                <a:gridCol w="595193"/>
                <a:gridCol w="765591"/>
              </a:tblGrid>
              <a:tr h="269875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Sum UZ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Sum UY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Sum UX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UZ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UY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UX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Period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Case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sec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0.899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0.9049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0.054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0.9038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0.9137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0.0049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0.0088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0.054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0.906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0.9193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0.0022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0.052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0.9081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0.9196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0.0021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0.051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0.9167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0.9403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0.0086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0.0207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0.9205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0.9411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0.9447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0.9265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0.9456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0.9267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0.9526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0.927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0.9546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0.0004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0.041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Modal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  <a:tr h="53975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0.9355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0.9546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0.0084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3.03E-05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0.041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Modal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15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Base reaction check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256784"/>
              </p:ext>
            </p:extLst>
          </p:nvPr>
        </p:nvGraphicFramePr>
        <p:xfrm>
          <a:off x="4110305" y="2090282"/>
          <a:ext cx="5876925" cy="1779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5570"/>
                <a:gridCol w="1044805"/>
                <a:gridCol w="1038225"/>
                <a:gridCol w="1838325"/>
              </a:tblGrid>
              <a:tr h="574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Output case 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FX(KN)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FY(KN)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FZ(KN)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211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Dead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-0.0002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-0.0001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64086.6537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1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Live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-0.0001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-4.89E-05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30431.6593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1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-0.0001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0.0003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22030.9859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1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EQX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2460.0245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863.8805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0.0001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11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EQy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888.2514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3708.6964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0.0002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Drift check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945196"/>
              </p:ext>
            </p:extLst>
          </p:nvPr>
        </p:nvGraphicFramePr>
        <p:xfrm>
          <a:off x="3066445" y="1264555"/>
          <a:ext cx="6017836" cy="451472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058884"/>
                <a:gridCol w="802753"/>
                <a:gridCol w="697177"/>
                <a:gridCol w="599722"/>
                <a:gridCol w="599722"/>
                <a:gridCol w="599722"/>
                <a:gridCol w="599722"/>
                <a:gridCol w="599722"/>
                <a:gridCol w="460412"/>
              </a:tblGrid>
              <a:tr h="53975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Drift-limitation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Delta-y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Delta-X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Drift-y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Drift-X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Dis-Y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Dis-X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Height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0.28105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0.16555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2350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0.64295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0.2926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0.167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2350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1.6324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0.6776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0.424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0.664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0.295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2350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3.25325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3.11465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1.104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4.79325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13.22475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2.754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4.539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7.58835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18.1258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1.971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4.708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4.725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9.247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6.8838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21.7833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1.788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5.658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14.905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7.86555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24.28965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2.043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6.309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8.556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21.214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8.03495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26.86145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2.087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6.977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10.643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28.191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8.05035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27.0809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2.091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7.034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12.734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35.225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  <a:tr h="269875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7.2149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26.4803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1.874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6.878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14.608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42.103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3300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469" marR="67469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9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Column-beam-slab </a:t>
            </a:r>
            <a:r>
              <a:rPr lang="en-US" dirty="0"/>
              <a:t>layout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1335" y="2133600"/>
            <a:ext cx="7171156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2148B8-E453-4ADD-8E40-79C0DAEB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978572"/>
          </a:xfrm>
        </p:spPr>
        <p:txBody>
          <a:bodyPr/>
          <a:lstStyle/>
          <a:p>
            <a:pPr marL="571500" indent="-571500" rtl="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dirty="0"/>
              <a:t>In this project, an integrated </a:t>
            </a:r>
            <a:r>
              <a:rPr lang="en-US" dirty="0" smtClean="0"/>
              <a:t>building  </a:t>
            </a:r>
            <a:r>
              <a:rPr lang="en-US" dirty="0"/>
              <a:t>design was created that keeps pace with the development of the times and meets basic needs.</a:t>
            </a:r>
            <a:br>
              <a:rPr lang="en-US" dirty="0"/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4331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 C1 detailing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3775" y="1809750"/>
            <a:ext cx="4810125" cy="300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9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 design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3600" y="2322512"/>
            <a:ext cx="72866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 </a:t>
            </a:r>
            <a:r>
              <a:rPr lang="en-US" dirty="0"/>
              <a:t>design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7396" y="2133600"/>
            <a:ext cx="3659033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Design</a:t>
            </a:r>
            <a:endParaRPr lang="en-GB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75435" y="2380566"/>
            <a:ext cx="3447667" cy="224472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385" y="1464579"/>
            <a:ext cx="611505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5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90D30457-1E35-DAA3-7471-3C76FDA04F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6785" y="4763729"/>
            <a:ext cx="7919885" cy="2205235"/>
          </a:xfrm>
          <a:solidFill>
            <a:schemeClr val="bg1">
              <a:lumMod val="95000"/>
              <a:alpha val="56000"/>
            </a:schemeClr>
          </a:solidFill>
        </p:spPr>
        <p:txBody>
          <a:bodyPr>
            <a:normAutofit fontScale="90000"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Environmental analysis and Design.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E890EF6-1C11-17AF-6978-F78CD0B69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Environmental analysis and Design</a:t>
            </a:r>
            <a:b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 section provides full details and analysis of Environmental Simulation and</a:t>
            </a:r>
            <a:r>
              <a:rPr lang="en-US" sz="20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Design,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 topics shown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22AA0DCE-7230-FE23-C497-F954B8880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Shading analysis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path analysis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07000"/>
              </a:lnSpc>
              <a:spcBef>
                <a:spcPts val="5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Daylight analysis</a:t>
            </a:r>
          </a:p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Energy Conservation measure(ECM)</a:t>
            </a:r>
          </a:p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Heating and cooling  loads</a:t>
            </a: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Thermal comfort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1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08C7532-B851-1F8F-83C4-9A8848628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3FD66DFC-670B-ED53-2F06-A0104E006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7987" y="4092419"/>
            <a:ext cx="8915400" cy="493712"/>
          </a:xfrm>
        </p:spPr>
        <p:txBody>
          <a:bodyPr>
            <a:normAutofit fontScale="92500" lnSpcReduction="20000"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Summer shading analysis:</a:t>
            </a:r>
            <a:endParaRPr lang="en-US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5" name="عنصر نائب للصورة 4">
            <a:extLst>
              <a:ext uri="{FF2B5EF4-FFF2-40B4-BE49-F238E27FC236}">
                <a16:creationId xmlns:a16="http://schemas.microsoft.com/office/drawing/2014/main" xmlns="" id="{C954BC9F-38DB-5A5A-71A8-B3CEB7B3087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8" r="8338"/>
          <a:stretch>
            <a:fillRect/>
          </a:stretch>
        </p:blipFill>
        <p:spPr>
          <a:xfrm>
            <a:off x="317500" y="641350"/>
            <a:ext cx="6966305" cy="3011785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2BF5BC62-F429-2F30-DAD5-3661540A7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823" y="3729249"/>
            <a:ext cx="8239385" cy="3128751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7BDE7B9C-8CE8-076A-621E-871AB2E54FE7}"/>
              </a:ext>
            </a:extLst>
          </p:cNvPr>
          <p:cNvSpPr txBox="1"/>
          <p:nvPr/>
        </p:nvSpPr>
        <p:spPr>
          <a:xfrm>
            <a:off x="-2458" y="3309938"/>
            <a:ext cx="6098458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summer at 8:00A.m.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D2D0AB18-E6ED-A983-DEAB-65CB5FB02EAB}"/>
              </a:ext>
            </a:extLst>
          </p:cNvPr>
          <p:cNvSpPr txBox="1"/>
          <p:nvPr/>
        </p:nvSpPr>
        <p:spPr>
          <a:xfrm>
            <a:off x="3710295" y="6514311"/>
            <a:ext cx="6150076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summer at 12:00 p.m.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xmlns="" id="{8D3D39AE-4884-455B-6722-47B92BD6C7EA}"/>
              </a:ext>
            </a:extLst>
          </p:cNvPr>
          <p:cNvSpPr txBox="1"/>
          <p:nvPr/>
        </p:nvSpPr>
        <p:spPr>
          <a:xfrm>
            <a:off x="7283805" y="2059976"/>
            <a:ext cx="515313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Shading Analysis was done for two periods, summer and winter, each case was</a:t>
            </a:r>
            <a:r>
              <a:rPr lang="en-US" sz="2000" spc="5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evaluated in three different times for all building’s elevations to get accurate and</a:t>
            </a:r>
            <a:r>
              <a:rPr lang="en-US" sz="2000" spc="5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detailed</a:t>
            </a:r>
            <a:r>
              <a:rPr lang="en-US" sz="2000" spc="-5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analysis.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xmlns="" id="{25043005-85FE-5523-D0EF-1A20A8B703B3}"/>
              </a:ext>
            </a:extLst>
          </p:cNvPr>
          <p:cNvSpPr txBox="1"/>
          <p:nvPr/>
        </p:nvSpPr>
        <p:spPr>
          <a:xfrm>
            <a:off x="7842455" y="1154797"/>
            <a:ext cx="62164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Shading</a:t>
            </a:r>
            <a:r>
              <a:rPr lang="en-US" sz="3600" b="1" spc="-5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5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3275AA4-68C4-E925-8A95-F4CECBA7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xmlns="" id="{EB333B37-6739-2057-09F1-5135ABFA32B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D9C8DF70-B76E-DDD6-EAC8-D288CD7B4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winter at 8:00A.m.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8E19553D-E952-E1AD-667A-76D612635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071"/>
            <a:ext cx="7700682" cy="3297213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20DBFD8B-44DC-C52C-1147-F8029474A216}"/>
              </a:ext>
            </a:extLst>
          </p:cNvPr>
          <p:cNvSpPr txBox="1"/>
          <p:nvPr/>
        </p:nvSpPr>
        <p:spPr>
          <a:xfrm>
            <a:off x="896836" y="3195023"/>
            <a:ext cx="615007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summer at 2:00 p.m.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3E621543-2C0B-25FD-BB16-6D428C7A7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2081"/>
            <a:ext cx="8841647" cy="3205878"/>
          </a:xfrm>
          <a:prstGeom prst="rect">
            <a:avLst/>
          </a:prstGeom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ABFAC34B-0244-E9C0-4E99-40571AAA4454}"/>
              </a:ext>
            </a:extLst>
          </p:cNvPr>
          <p:cNvSpPr txBox="1"/>
          <p:nvPr/>
        </p:nvSpPr>
        <p:spPr>
          <a:xfrm>
            <a:off x="8245935" y="3358780"/>
            <a:ext cx="6098458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Winter shading analysis: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xmlns="" id="{6F207B1B-6766-42D5-3E51-032A6BCF0776}"/>
              </a:ext>
            </a:extLst>
          </p:cNvPr>
          <p:cNvSpPr txBox="1"/>
          <p:nvPr/>
        </p:nvSpPr>
        <p:spPr>
          <a:xfrm>
            <a:off x="8355147" y="6091830"/>
            <a:ext cx="3836853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winter at 8:00A.m.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9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C490288-450D-F51A-6CA8-DB6F0D91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xmlns="" id="{47B2DB7B-5598-C9A8-C45D-E491C9D8EE4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صورة 4">
            <a:extLst>
              <a:ext uri="{FF2B5EF4-FFF2-40B4-BE49-F238E27FC236}">
                <a16:creationId xmlns:a16="http://schemas.microsoft.com/office/drawing/2014/main" xmlns="" id="{FAC6C61F-A6A2-2807-AF4F-A8C127EE7B8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3" b="12433"/>
          <a:stretch>
            <a:fillRect/>
          </a:stretch>
        </p:blipFill>
        <p:spPr>
          <a:xfrm>
            <a:off x="0" y="67297"/>
            <a:ext cx="7310712" cy="3161112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A31DBC3E-1E31-A08B-2228-BD76FEC6E8EC}"/>
              </a:ext>
            </a:extLst>
          </p:cNvPr>
          <p:cNvSpPr txBox="1"/>
          <p:nvPr/>
        </p:nvSpPr>
        <p:spPr>
          <a:xfrm>
            <a:off x="606127" y="3165557"/>
            <a:ext cx="609845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winter at 12:00 p.m. 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2624C197-FA5F-A31A-D376-DC336C79D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871" y="3541109"/>
            <a:ext cx="7617129" cy="3249594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088EDE73-1BDC-3BF3-3929-D16AF1494304}"/>
              </a:ext>
            </a:extLst>
          </p:cNvPr>
          <p:cNvSpPr txBox="1"/>
          <p:nvPr/>
        </p:nvSpPr>
        <p:spPr>
          <a:xfrm>
            <a:off x="-216668" y="6482448"/>
            <a:ext cx="609845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shading simulation in winter at 2:00 p.m.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82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929">
              <a:srgbClr val="F8FAF3"/>
            </a:gs>
            <a:gs pos="45354">
              <a:srgbClr val="F1F4E4"/>
            </a:gs>
            <a:gs pos="48840">
              <a:srgbClr val="F0F3E2"/>
            </a:gs>
            <a:gs pos="57571">
              <a:srgbClr val="EDF1DD"/>
            </a:gs>
            <a:gs pos="66262">
              <a:srgbClr val="EAEFD8"/>
            </a:gs>
            <a:gs pos="93578">
              <a:srgbClr val="E1E9C8"/>
            </a:gs>
            <a:gs pos="30200">
              <a:srgbClr val="F5F8ED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CCB3D48D-8C91-6B85-5DFC-AA123118B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993"/>
            <a:ext cx="8911687" cy="1280890"/>
          </a:xfrm>
        </p:spPr>
        <p:txBody>
          <a:bodyPr/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path analysis: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F5795D13-E71B-B1C8-71E6-DC51FC5A4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995" y="204364"/>
            <a:ext cx="8171475" cy="2062345"/>
          </a:xfrm>
          <a:noFill/>
          <a:effectLst>
            <a:reflection endPos="65000" dist="50800" dir="5400000" sy="-100000" algn="bl" rotWithShape="0"/>
          </a:effectLst>
        </p:spPr>
        <p:txBody>
          <a:bodyPr/>
          <a:lstStyle/>
          <a:p>
            <a:pPr marL="457200" marR="1056640">
              <a:lnSpc>
                <a:spcPct val="150000"/>
              </a:lnSpc>
              <a:spcBef>
                <a:spcPts val="5"/>
              </a:spcBef>
            </a:pP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Sun path diagram illustrate how the sun impact our building through the day in both</a:t>
            </a:r>
            <a:r>
              <a:rPr lang="en-US" b="1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seasons,</a:t>
            </a:r>
            <a:r>
              <a:rPr lang="en-US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summer</a:t>
            </a:r>
            <a:r>
              <a:rPr lang="en-US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and winter.</a:t>
            </a:r>
            <a:endParaRPr lang="en-US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86.jpeg">
            <a:extLst>
              <a:ext uri="{FF2B5EF4-FFF2-40B4-BE49-F238E27FC236}">
                <a16:creationId xmlns:a16="http://schemas.microsoft.com/office/drawing/2014/main" xmlns="" id="{A23E25C3-86E8-7074-6404-13E65C376D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455" y="1210864"/>
            <a:ext cx="6221093" cy="3322054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6E2AC029-7F05-F6A6-F3A5-222C3D1BE855}"/>
              </a:ext>
            </a:extLst>
          </p:cNvPr>
          <p:cNvSpPr txBox="1"/>
          <p:nvPr/>
        </p:nvSpPr>
        <p:spPr>
          <a:xfrm>
            <a:off x="6415548" y="3215148"/>
            <a:ext cx="7141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sun path diagram at 8:00 a.m.in summer</a:t>
            </a:r>
            <a:r>
              <a:rPr lang="en-US" b="1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B35E441D-41F5-EEAB-1404-C93406EF2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63" y="3642852"/>
            <a:ext cx="5562882" cy="3215148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588D8811-DB32-3F8B-8DBF-F9D72251E3D8}"/>
              </a:ext>
            </a:extLst>
          </p:cNvPr>
          <p:cNvSpPr txBox="1"/>
          <p:nvPr/>
        </p:nvSpPr>
        <p:spPr>
          <a:xfrm>
            <a:off x="2238041" y="6488668"/>
            <a:ext cx="6776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sun path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diagram at 12:00 p.m.in summer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3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585BB2-6979-4F0B-BC05-78FBDE006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048" y="624109"/>
            <a:ext cx="9794564" cy="5931069"/>
          </a:xfrm>
        </p:spPr>
        <p:txBody>
          <a:bodyPr/>
          <a:lstStyle/>
          <a:p>
            <a:r>
              <a:rPr lang="en-US" dirty="0"/>
              <a:t>   </a:t>
            </a:r>
            <a:r>
              <a:rPr lang="en-US" b="1" dirty="0"/>
              <a:t>Site Analysis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our building is located in </a:t>
            </a:r>
            <a:r>
              <a:rPr lang="en-US" sz="2000" dirty="0" err="1"/>
              <a:t>Albalou</a:t>
            </a:r>
            <a:r>
              <a:rPr lang="en-US" sz="2000" dirty="0"/>
              <a:t> near Police station in Ramallah.</a:t>
            </a:r>
            <a:r>
              <a:rPr lang="ar-SA" sz="2000" dirty="0"/>
              <a:t/>
            </a:r>
            <a:br>
              <a:rPr lang="ar-SA" sz="2000" dirty="0"/>
            </a:br>
            <a:r>
              <a:rPr lang="en-US" sz="2000" dirty="0"/>
              <a:t>     </a:t>
            </a:r>
            <a:r>
              <a:rPr lang="en-US" sz="2400" b="1" dirty="0"/>
              <a:t>Areas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land which </a:t>
            </a:r>
            <a:r>
              <a:rPr lang="en-US" sz="2000" dirty="0"/>
              <a:t>the building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built on equals to (1153) m².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600" i="1" dirty="0" smtClean="0"/>
              <a:t>Figure(1):</a:t>
            </a:r>
            <a:r>
              <a:rPr lang="en-US" sz="1600" i="1" dirty="0"/>
              <a:t>location of </a:t>
            </a:r>
            <a:r>
              <a:rPr lang="en-US" sz="1600" i="1" dirty="0" err="1"/>
              <a:t>Hisham</a:t>
            </a:r>
            <a:r>
              <a:rPr lang="en-US" sz="1600" i="1" dirty="0"/>
              <a:t> </a:t>
            </a:r>
            <a:r>
              <a:rPr lang="en-US" sz="1600" i="1" dirty="0" err="1"/>
              <a:t>Hadid</a:t>
            </a:r>
            <a:r>
              <a:rPr lang="en-US" sz="1600" i="1" dirty="0"/>
              <a:t> building.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ar-SA" sz="2400" dirty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06D18F8-0689-4FBB-9367-CDB8DEFE9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154" y="2778369"/>
            <a:ext cx="7447502" cy="397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788">
              <a:srgbClr val="FBFCF7"/>
            </a:gs>
            <a:gs pos="26753">
              <a:srgbClr val="F7F9EF"/>
            </a:gs>
            <a:gs pos="41867">
              <a:srgbClr val="F2F5E6"/>
            </a:gs>
            <a:gs pos="47685">
              <a:srgbClr val="F0F4E2"/>
            </a:gs>
            <a:gs pos="53459">
              <a:srgbClr val="EEF3DF"/>
            </a:gs>
            <a:gs pos="70900">
              <a:srgbClr val="E8EFD5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88.jpeg">
            <a:extLst>
              <a:ext uri="{FF2B5EF4-FFF2-40B4-BE49-F238E27FC236}">
                <a16:creationId xmlns:a16="http://schemas.microsoft.com/office/drawing/2014/main" xmlns="" id="{8098E244-2EA7-3065-8169-1A3DBA16D7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144" y="-102652"/>
            <a:ext cx="5712959" cy="3571415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88B609D1-589E-462C-761A-431CA787B5AE}"/>
              </a:ext>
            </a:extLst>
          </p:cNvPr>
          <p:cNvSpPr txBox="1"/>
          <p:nvPr/>
        </p:nvSpPr>
        <p:spPr>
          <a:xfrm>
            <a:off x="5914103" y="2889439"/>
            <a:ext cx="772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sun path diagram at 2:00 p.m.in summer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241C5C40-EFB2-0D27-F799-2D8FFD431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374" y="3429000"/>
            <a:ext cx="6268482" cy="3462140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4E61A9C5-114C-32BB-2A2F-92137BB3D81F}"/>
              </a:ext>
            </a:extLst>
          </p:cNvPr>
          <p:cNvSpPr txBox="1"/>
          <p:nvPr/>
        </p:nvSpPr>
        <p:spPr>
          <a:xfrm>
            <a:off x="1671485" y="6521808"/>
            <a:ext cx="6813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sun path diagram at 8:00a.m. in winter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7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D8DC16C7-4839-B94F-92B1-361FDBB1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A70FEA2D-5EEB-5E00-85A1-8EAF67C4C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568" y="3586916"/>
            <a:ext cx="5953431" cy="3342913"/>
          </a:xfrm>
          <a:prstGeom prst="rect">
            <a:avLst/>
          </a:prstGeom>
          <a:noFill/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D3AB4D13-C35E-A626-141A-467DCF455006}"/>
              </a:ext>
            </a:extLst>
          </p:cNvPr>
          <p:cNvSpPr txBox="1"/>
          <p:nvPr/>
        </p:nvSpPr>
        <p:spPr>
          <a:xfrm>
            <a:off x="5512210" y="2950774"/>
            <a:ext cx="6393424" cy="581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1700" algn="l" defTabSz="457200" rtl="0">
              <a:lnSpc>
                <a:spcPct val="207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sun path diagram at 12:00pm.in winter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B6A4C203-6691-C148-61F4-4444366C9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434128" cy="3613355"/>
          </a:xfrm>
          <a:prstGeom prst="rect">
            <a:avLst/>
          </a:prstGeom>
          <a:noFill/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207B3453-7E96-9F63-45BB-E87C7981C3A9}"/>
              </a:ext>
            </a:extLst>
          </p:cNvPr>
          <p:cNvSpPr txBox="1"/>
          <p:nvPr/>
        </p:nvSpPr>
        <p:spPr>
          <a:xfrm>
            <a:off x="1784410" y="6335293"/>
            <a:ext cx="6098458" cy="522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17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sun path diagram at 2 :00 p.m.in winter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4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D8859C92-3D7D-A1AF-98F6-173B2B63C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marR="0">
              <a:lnSpc>
                <a:spcPct val="1070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Daylight analysis: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6" name="image99.jpeg" descr="لا يتوفر وصف.">
            <a:extLst>
              <a:ext uri="{FF2B5EF4-FFF2-40B4-BE49-F238E27FC236}">
                <a16:creationId xmlns:a16="http://schemas.microsoft.com/office/drawing/2014/main" xmlns="" id="{B6DF29A0-A86F-C048-339B-19F00B0425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89612" y="2823865"/>
            <a:ext cx="5715000" cy="259080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FBE7D086-8222-DD3E-D752-0BFC7C69813C}"/>
              </a:ext>
            </a:extLst>
          </p:cNvPr>
          <p:cNvSpPr txBox="1"/>
          <p:nvPr/>
        </p:nvSpPr>
        <p:spPr>
          <a:xfrm>
            <a:off x="5892851" y="553331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recommended</a:t>
            </a:r>
            <a:r>
              <a:rPr lang="en-US" sz="1600" b="1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factors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9083995B-3472-9B76-B4D3-2A8C45E64FEA}"/>
              </a:ext>
            </a:extLst>
          </p:cNvPr>
          <p:cNvSpPr txBox="1"/>
          <p:nvPr/>
        </p:nvSpPr>
        <p:spPr>
          <a:xfrm>
            <a:off x="2400300" y="1612612"/>
            <a:ext cx="6098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en-US" b="1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calculates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Factor</a:t>
            </a:r>
            <a:r>
              <a:rPr lang="en-US" b="1" spc="-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b="1" spc="-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ratio</a:t>
            </a:r>
            <a:r>
              <a:rPr lang="en-US" b="1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b="1" spc="-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interior</a:t>
            </a:r>
            <a:r>
              <a:rPr lang="en-US" b="1" spc="-3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b="1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exterior</a:t>
            </a:r>
            <a:r>
              <a:rPr lang="en-US" b="1" spc="-29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illuminance</a:t>
            </a:r>
            <a:r>
              <a:rPr lang="en-US" b="1" spc="-6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levels</a:t>
            </a:r>
            <a:r>
              <a:rPr lang="en-US" b="1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en-US" b="1" spc="-6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en-US" b="1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lighting.</a:t>
            </a:r>
            <a:r>
              <a:rPr lang="en-US" b="1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b="1" spc="-6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factor</a:t>
            </a:r>
            <a:r>
              <a:rPr lang="en-US" b="1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en-US" b="1" spc="-6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calculated</a:t>
            </a:r>
            <a:r>
              <a:rPr lang="en-US" b="1" spc="-6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en-US" b="1" spc="-6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b="1" spc="-6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CIE</a:t>
            </a:r>
            <a:r>
              <a:rPr lang="en-US" b="1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overcast</a:t>
            </a:r>
            <a:r>
              <a:rPr lang="en-US" b="1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</a:t>
            </a:r>
            <a:r>
              <a:rPr lang="en-US" b="1" spc="-29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model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DA3DFFCD-9D80-B39F-D7EC-B8BF0514FB58}"/>
              </a:ext>
            </a:extLst>
          </p:cNvPr>
          <p:cNvSpPr txBox="1"/>
          <p:nvPr/>
        </p:nvSpPr>
        <p:spPr>
          <a:xfrm>
            <a:off x="1481252" y="5990511"/>
            <a:ext cx="60984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daylight factor (DF%) values for each space in each floor was calculated, the</a:t>
            </a:r>
            <a:r>
              <a:rPr lang="en-US" sz="1600" b="1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results were compared with the standard range which is 2% - 5%.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26">
              <a:srgbClr val="F9FBF5"/>
            </a:gs>
            <a:gs pos="21511">
              <a:srgbClr val="F8FAF3"/>
            </a:gs>
            <a:gs pos="27900">
              <a:srgbClr val="F6F8EF"/>
            </a:gs>
            <a:gs pos="37200">
              <a:srgbClr val="F3F6E9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6BBD351-958F-FD57-CC13-6AD98B8D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252" y="1446419"/>
            <a:ext cx="8911687" cy="1280890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Passive design used to improve daylight factor inside the building</a:t>
            </a:r>
            <a:r>
              <a:rPr lang="en-US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Using of horizontal louvers On all facades</a:t>
            </a:r>
            <a:r>
              <a:rPr lang="ar-SA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4" name="عنصر نائب للمحتوى 3" descr="See the source image">
            <a:extLst>
              <a:ext uri="{FF2B5EF4-FFF2-40B4-BE49-F238E27FC236}">
                <a16:creationId xmlns:a16="http://schemas.microsoft.com/office/drawing/2014/main" xmlns="" id="{6DDA7399-9481-8011-8025-B5747CE917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820" y="117213"/>
            <a:ext cx="3762180" cy="50889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D4ED7A4C-94F5-1B45-D8A6-E375D64593C0}"/>
              </a:ext>
            </a:extLst>
          </p:cNvPr>
          <p:cNvSpPr txBox="1"/>
          <p:nvPr/>
        </p:nvSpPr>
        <p:spPr>
          <a:xfrm>
            <a:off x="6096000" y="5358648"/>
            <a:ext cx="60984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window blind or shutter with horizontal slats that are angled to admit light and air,</a:t>
            </a:r>
            <a:r>
              <a:rPr lang="en-US" sz="1600" spc="-2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but to keep out rain and direct sunshine. The angle of the slats may be adjustable,</a:t>
            </a:r>
            <a:r>
              <a:rPr lang="en-US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en-US" sz="16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blinds and windows, or fixed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7" name="image122.png">
            <a:extLst>
              <a:ext uri="{FF2B5EF4-FFF2-40B4-BE49-F238E27FC236}">
                <a16:creationId xmlns:a16="http://schemas.microsoft.com/office/drawing/2014/main" xmlns="" id="{2302EC20-DFDD-13A6-429F-74C638086E8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251" y="2727309"/>
            <a:ext cx="4038519" cy="2800555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9A503B6C-FB36-269C-8E1A-597CFA33F026}"/>
              </a:ext>
            </a:extLst>
          </p:cNvPr>
          <p:cNvSpPr txBox="1"/>
          <p:nvPr/>
        </p:nvSpPr>
        <p:spPr>
          <a:xfrm>
            <a:off x="1304977" y="560980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louver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balde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geometry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66B3A056-B808-D335-5656-872BEFF61F5D}"/>
              </a:ext>
            </a:extLst>
          </p:cNvPr>
          <p:cNvSpPr txBox="1"/>
          <p:nvPr/>
        </p:nvSpPr>
        <p:spPr>
          <a:xfrm>
            <a:off x="1559642" y="729004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dirty="0">
                <a:solidFill>
                  <a:prstClr val="black"/>
                </a:solidFill>
              </a:rPr>
              <a:t> Treatment and improve </a:t>
            </a:r>
          </a:p>
        </p:txBody>
      </p:sp>
    </p:spTree>
    <p:extLst>
      <p:ext uri="{BB962C8B-B14F-4D97-AF65-F5344CB8AC3E}">
        <p14:creationId xmlns:p14="http://schemas.microsoft.com/office/powerpoint/2010/main" val="238486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481">
              <a:srgbClr val="E5EDD0"/>
            </a:gs>
            <a:gs pos="72692">
              <a:srgbClr val="E7EED3"/>
            </a:gs>
            <a:gs pos="59900">
              <a:srgbClr val="EBF1DA"/>
            </a:gs>
            <a:gs pos="21000">
              <a:srgbClr val="F7F9EF"/>
            </a:gs>
            <a:gs pos="36000">
              <a:srgbClr val="F2F6E7"/>
            </a:gs>
            <a:gs pos="50000">
              <a:srgbClr val="EEF3E0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5A30E6D-9A05-35CE-2322-E46FFB4D0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21" y="306333"/>
            <a:ext cx="8911687" cy="1280890"/>
          </a:xfrm>
        </p:spPr>
        <p:txBody>
          <a:bodyPr>
            <a:noAutofit/>
          </a:bodyPr>
          <a:lstStyle/>
          <a:p>
            <a:pPr marL="901700" marR="120713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Daylight analysis after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trewas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done by using design builder, and the following results</a:t>
            </a:r>
            <a:r>
              <a:rPr lang="en-US" sz="1800" b="1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were</a:t>
            </a:r>
            <a:r>
              <a:rPr lang="en-US" sz="1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obtained: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1800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904C4B01-F412-999B-B73F-4FA12F0220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1219200"/>
            <a:ext cx="5780158" cy="3778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BA7B524E-A911-2168-C8CF-5B44EBDC3EB2}"/>
              </a:ext>
            </a:extLst>
          </p:cNvPr>
          <p:cNvSpPr txBox="1"/>
          <p:nvPr/>
        </p:nvSpPr>
        <p:spPr>
          <a:xfrm>
            <a:off x="1043448" y="505353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en-US" sz="1600" b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roof floor.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C90A8410-50B0-6C24-AA53-D8F3974C9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630" y="3108325"/>
            <a:ext cx="5594350" cy="35871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3CF5E423-21EC-A0AD-39BD-549AD0B6444A}"/>
              </a:ext>
            </a:extLst>
          </p:cNvPr>
          <p:cNvSpPr txBox="1"/>
          <p:nvPr/>
        </p:nvSpPr>
        <p:spPr>
          <a:xfrm>
            <a:off x="3388401" y="6488668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 analysis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fourth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floor.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5C29770-E6D5-00C9-5A4D-7B719727E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0645AE59-1292-1E11-D647-3C60F3156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6332661" cy="4055806"/>
          </a:xfrm>
          <a:prstGeom prst="rect">
            <a:avLst/>
          </a:prstGeom>
          <a:noFill/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13ADFED5-1EF3-9E16-59A6-08C16B6AD262}"/>
              </a:ext>
            </a:extLst>
          </p:cNvPr>
          <p:cNvSpPr txBox="1"/>
          <p:nvPr/>
        </p:nvSpPr>
        <p:spPr>
          <a:xfrm>
            <a:off x="1249926" y="402241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third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floor.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xmlns="" id="{22999F45-196E-E91C-6CF7-CF537EB77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387" y="3273241"/>
            <a:ext cx="5596613" cy="3584759"/>
          </a:xfrm>
          <a:prstGeom prst="rect">
            <a:avLst/>
          </a:prstGeom>
          <a:noFill/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B34675FD-A905-B479-4DD7-6ADA5C895820}"/>
              </a:ext>
            </a:extLst>
          </p:cNvPr>
          <p:cNvSpPr txBox="1"/>
          <p:nvPr/>
        </p:nvSpPr>
        <p:spPr>
          <a:xfrm>
            <a:off x="3046771" y="614461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en-US" sz="1600" b="1" spc="29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second</a:t>
            </a:r>
            <a:r>
              <a:rPr lang="en-US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floor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7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7730F8F-7097-8EA0-D841-788FF146C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F8C4E86D-5EEC-B6CD-7E19-A950C56DD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9" y="0"/>
            <a:ext cx="6004182" cy="394772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73E4DA8D-45E4-7050-CC9B-5712CA2843B1}"/>
              </a:ext>
            </a:extLst>
          </p:cNvPr>
          <p:cNvSpPr txBox="1"/>
          <p:nvPr/>
        </p:nvSpPr>
        <p:spPr>
          <a:xfrm>
            <a:off x="1199659" y="3960836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daylight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floor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xmlns="" id="{0FAF04AE-9713-A1B9-5557-D8E699D055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888" y="3947727"/>
            <a:ext cx="5117691" cy="295507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EA428F7A-F8C9-4002-81BD-16B2800F4442}"/>
              </a:ext>
            </a:extLst>
          </p:cNvPr>
          <p:cNvSpPr txBox="1"/>
          <p:nvPr/>
        </p:nvSpPr>
        <p:spPr>
          <a:xfrm>
            <a:off x="7497098" y="3547714"/>
            <a:ext cx="6209070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Bef>
                <a:spcPts val="450"/>
              </a:spcBef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daylight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analysis</a:t>
            </a:r>
            <a:r>
              <a:rPr lang="en-US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ground</a:t>
            </a:r>
            <a:r>
              <a:rPr lang="en-US" b="1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floor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6B65856D-75C0-6BCF-1A79-C2A44C58E9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72" y="0"/>
            <a:ext cx="5578014" cy="3521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06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73D4F10-9882-A9DA-8061-B009CEEF3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963" y="115290"/>
            <a:ext cx="8911687" cy="1280890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Energy Conservation measure(ECM)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DBA3C774-5F61-1288-7107-902117C51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02" y="1396180"/>
            <a:ext cx="9115373" cy="3780503"/>
          </a:xfrm>
        </p:spPr>
        <p:txBody>
          <a:bodyPr/>
          <a:lstStyle/>
          <a:p>
            <a:pPr marL="342900" marR="0" lvl="0" indent="-342900" rtl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means a measure designed to reduce energy use, including alternative energy systems which replace conventional fuels with renewable resources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49F9FFCD-EED0-3AB1-4F9A-29D0A3804C82}"/>
              </a:ext>
            </a:extLst>
          </p:cNvPr>
          <p:cNvSpPr txBox="1"/>
          <p:nvPr/>
        </p:nvSpPr>
        <p:spPr>
          <a:xfrm>
            <a:off x="1509640" y="4318788"/>
            <a:ext cx="6098458" cy="630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l" defTabSz="457200" rtl="0">
              <a:lnSpc>
                <a:spcPct val="207000"/>
              </a:lnSpc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 builder simulation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AC144778-86D0-78D1-07D5-6C45A23DB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869" y="1830956"/>
            <a:ext cx="7397155" cy="4975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92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5DF1F18-0047-92D8-268A-76CBADC1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859" y="456571"/>
            <a:ext cx="8911687" cy="1280890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Material used in office building constructions: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2BE856AE-7597-D9E3-4C5F-601D882E563F}"/>
              </a:ext>
            </a:extLst>
          </p:cNvPr>
          <p:cNvSpPr txBox="1"/>
          <p:nvPr/>
        </p:nvSpPr>
        <p:spPr>
          <a:xfrm>
            <a:off x="7197835" y="1066015"/>
            <a:ext cx="6098458" cy="522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207000"/>
              </a:lnSpc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Wall layer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xmlns="" id="{2D000924-D208-F6FD-4F50-4A6DF8AC7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835" y="1598574"/>
            <a:ext cx="4994165" cy="42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42AACD96-C71E-33B1-7FAD-C64B635C939F}"/>
              </a:ext>
            </a:extLst>
          </p:cNvPr>
          <p:cNvSpPr txBox="1"/>
          <p:nvPr/>
        </p:nvSpPr>
        <p:spPr>
          <a:xfrm>
            <a:off x="7650727" y="5893598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external wall layers of the base model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503CA56B-F2B7-60C8-4EA5-B60047C16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65" y="1384626"/>
            <a:ext cx="6951412" cy="46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D47B5C4D-2F00-0CB5-0801-DB738C1B62BF}"/>
              </a:ext>
            </a:extLst>
          </p:cNvPr>
          <p:cNvSpPr txBox="1"/>
          <p:nvPr/>
        </p:nvSpPr>
        <p:spPr>
          <a:xfrm>
            <a:off x="704237" y="6062875"/>
            <a:ext cx="6872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material </a:t>
            </a:r>
            <a:r>
              <a:rPr lang="en-US" sz="1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properites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external wall layers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60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7EC9240-24D5-A566-79AA-B8BBDAD16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D400FD29-8D23-2FAE-22A1-32D8548C0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429" y="2152236"/>
            <a:ext cx="8915400" cy="3777622"/>
          </a:xfrm>
        </p:spPr>
        <p:txBody>
          <a:bodyPr/>
          <a:lstStyle/>
          <a:p>
            <a:pPr marL="457200" marR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roof layers of the base model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2861EDD3-9D94-21FE-92F4-63E2B9B23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129" y="1178284"/>
            <a:ext cx="5110966" cy="426124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80EB1614-2D11-2BBE-FE88-CDBC403E00ED}"/>
              </a:ext>
            </a:extLst>
          </p:cNvPr>
          <p:cNvSpPr txBox="1"/>
          <p:nvPr/>
        </p:nvSpPr>
        <p:spPr>
          <a:xfrm>
            <a:off x="8190808" y="623761"/>
            <a:ext cx="6098458" cy="522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Roof layers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B463B06F-FB69-2055-CEB5-9723BDC2F3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" y="933118"/>
            <a:ext cx="7071400" cy="475157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E23042E6-4AAA-663C-D4A9-3920880B4297}"/>
              </a:ext>
            </a:extLst>
          </p:cNvPr>
          <p:cNvSpPr txBox="1"/>
          <p:nvPr/>
        </p:nvSpPr>
        <p:spPr>
          <a:xfrm>
            <a:off x="873842" y="5642596"/>
            <a:ext cx="7145592" cy="527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material </a:t>
            </a:r>
            <a:r>
              <a:rPr lang="en-US" sz="1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properites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of roof layers.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ACB81373-87D4-CFC0-2B89-64D70D6E0C52}"/>
              </a:ext>
            </a:extLst>
          </p:cNvPr>
          <p:cNvSpPr txBox="1"/>
          <p:nvPr/>
        </p:nvSpPr>
        <p:spPr>
          <a:xfrm>
            <a:off x="7682949" y="5204196"/>
            <a:ext cx="7114175" cy="527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roof layers of the base model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ECF608-7A8F-4C6B-A46A-F12F76B19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553" y="624110"/>
            <a:ext cx="9832769" cy="5990446"/>
          </a:xfrm>
        </p:spPr>
        <p:txBody>
          <a:bodyPr/>
          <a:lstStyle/>
          <a:p>
            <a:r>
              <a:rPr lang="en-US" b="1" dirty="0"/>
              <a:t>Site Analysis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/>
              <a:t>Temperature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The average maximum temperature in the last year is 30 °C and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minimum </a:t>
            </a:r>
            <a:r>
              <a:rPr lang="en-US" sz="2400" dirty="0"/>
              <a:t>temperature is 12°C.</a:t>
            </a:r>
            <a:r>
              <a:rPr lang="en-US" dirty="0"/>
              <a:t/>
            </a:r>
            <a:br>
              <a:rPr lang="en-US" dirty="0"/>
            </a:br>
            <a:r>
              <a:rPr lang="en-US" sz="1400" i="1" dirty="0" smtClean="0"/>
              <a:t>Figure(2</a:t>
            </a:r>
            <a:r>
              <a:rPr lang="en-US" sz="1400" i="1" dirty="0"/>
              <a:t>): Annual temperature for Ramallah city in 2021.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12308F1-F740-4F1F-8B23-5C66C3DF0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852" y="3201922"/>
            <a:ext cx="5818910" cy="337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63B53B0-CC45-BF1A-59F3-7A6768C0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6156" y="1356073"/>
            <a:ext cx="8911687" cy="473078"/>
          </a:xfrm>
        </p:spPr>
        <p:txBody>
          <a:bodyPr>
            <a:normAutofit fontScale="90000"/>
          </a:bodyPr>
          <a:lstStyle/>
          <a:p>
            <a:pPr marL="342900" marR="0" lvl="0" indent="-342900" rtl="0">
              <a:lnSpc>
                <a:spcPct val="2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wall layers: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5FFB61B1-3E16-7434-2811-809EE4BE04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313" y="1905000"/>
            <a:ext cx="4504687" cy="3850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360A9531-3782-0C42-9ECB-D6CFB74675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11" y="970069"/>
            <a:ext cx="7446502" cy="49517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B7A9AD21-2C4B-0DD0-2E42-B1706A20CC13}"/>
              </a:ext>
            </a:extLst>
          </p:cNvPr>
          <p:cNvSpPr txBox="1"/>
          <p:nvPr/>
        </p:nvSpPr>
        <p:spPr>
          <a:xfrm>
            <a:off x="7626389" y="5715734"/>
            <a:ext cx="6098458" cy="473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207000"/>
              </a:lnSpc>
            </a:pP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internal wall layers of the base model</a:t>
            </a:r>
            <a:endParaRPr lang="en-US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8993605E-E10D-9758-5ECE-69844E1FF685}"/>
              </a:ext>
            </a:extLst>
          </p:cNvPr>
          <p:cNvSpPr txBox="1"/>
          <p:nvPr/>
        </p:nvSpPr>
        <p:spPr>
          <a:xfrm>
            <a:off x="1132925" y="5867433"/>
            <a:ext cx="68653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material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properites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internal wall.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10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D24625E-9F34-825B-7996-925BB3B8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82E2A445-E050-5493-F90B-C2AC8D5D0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A2594B73-BDD9-35D7-B47D-5B0B55578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07" y="1353253"/>
            <a:ext cx="7731730" cy="455796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5B514E0F-15EB-4B82-5D91-8ABC81DF693E}"/>
              </a:ext>
            </a:extLst>
          </p:cNvPr>
          <p:cNvSpPr txBox="1"/>
          <p:nvPr/>
        </p:nvSpPr>
        <p:spPr>
          <a:xfrm>
            <a:off x="1122042" y="5730454"/>
            <a:ext cx="6098458" cy="5287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internal floor  layers of the base model</a:t>
            </a:r>
          </a:p>
        </p:txBody>
      </p:sp>
    </p:spTree>
    <p:extLst>
      <p:ext uri="{BB962C8B-B14F-4D97-AF65-F5344CB8AC3E}">
        <p14:creationId xmlns:p14="http://schemas.microsoft.com/office/powerpoint/2010/main" val="326955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C3AF480F-2733-C971-B139-567F52FF6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2099B19E-2B6E-7128-9114-06D0AE53EA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2" y="1646972"/>
            <a:ext cx="5773013" cy="470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034F2F53-D0F1-D2EF-1422-A35FD11414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117" y="2503982"/>
            <a:ext cx="4505954" cy="270547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23F76B13-23FD-E61D-EC0E-53991371CF8F}"/>
              </a:ext>
            </a:extLst>
          </p:cNvPr>
          <p:cNvSpPr txBox="1"/>
          <p:nvPr/>
        </p:nvSpPr>
        <p:spPr>
          <a:xfrm>
            <a:off x="1546023" y="1181304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windows material 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7D0D3812-3E02-05A2-C8EB-5C6DEAA35BC2}"/>
              </a:ext>
            </a:extLst>
          </p:cNvPr>
          <p:cNvSpPr txBox="1"/>
          <p:nvPr/>
        </p:nvSpPr>
        <p:spPr>
          <a:xfrm>
            <a:off x="6286117" y="5280277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material </a:t>
            </a:r>
            <a:r>
              <a:rPr lang="en-US" sz="1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properites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windows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3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4B8A3EE1-8663-C4F3-89AD-7EE11F15BEB3}"/>
              </a:ext>
            </a:extLst>
          </p:cNvPr>
          <p:cNvSpPr txBox="1"/>
          <p:nvPr/>
        </p:nvSpPr>
        <p:spPr>
          <a:xfrm>
            <a:off x="2057280" y="1220959"/>
            <a:ext cx="7436874" cy="4416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lnSpc>
                <a:spcPct val="207000"/>
              </a:lnSpc>
              <a:buFont typeface="Wingdings" panose="05000000000000000000" pitchFamily="2" charset="2"/>
              <a:buChar char="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Artificial lighting: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-We use led with linear control lamp: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defTabSz="457200" rtl="0">
              <a:lnSpc>
                <a:spcPct val="207000"/>
              </a:lnSpc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most economical lighting template.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-We use infiltration of constant rate(ac/h)=0.3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-Fresh air(I/s-person)=6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-Change the size of windows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-In opening the revel of windows=0.3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-In HVAC we use VRF (Air-cooled).Heat </a:t>
            </a:r>
            <a:r>
              <a:rPr lang="en-US" sz="1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Recovery,DOAS</a:t>
            </a:r>
            <a:endParaRPr lang="en-US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 use horizontal louvers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8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xmlns="" id="{1214A3B7-B419-ABFF-D270-3FDCE4DF1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66" y="0"/>
            <a:ext cx="7103883" cy="44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039BECCF-02C0-B74B-BC54-7AC427641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349" y="3429000"/>
            <a:ext cx="4823303" cy="3291153"/>
          </a:xfrm>
          <a:prstGeom prst="rect">
            <a:avLst/>
          </a:prstGeom>
          <a:noFill/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8A70B319-C599-15D9-D28B-42AE33B6250F}"/>
              </a:ext>
            </a:extLst>
          </p:cNvPr>
          <p:cNvSpPr txBox="1"/>
          <p:nvPr/>
        </p:nvSpPr>
        <p:spPr>
          <a:xfrm>
            <a:off x="7650726" y="1014827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horizontal louvers in windows</a:t>
            </a:r>
            <a:endParaRPr lang="en-US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4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5108">
              <a:srgbClr val="EBF0DA"/>
            </a:gs>
            <a:gs pos="56000">
              <a:srgbClr val="EEF2E0"/>
            </a:gs>
            <a:gs pos="48276">
              <a:srgbClr val="F0F3E3"/>
            </a:gs>
            <a:gs pos="43594">
              <a:srgbClr val="F1F4E6"/>
            </a:gs>
            <a:gs pos="36623">
              <a:srgbClr val="F3F6EA"/>
            </a:gs>
            <a:gs pos="29108">
              <a:srgbClr val="F5F8EE"/>
            </a:gs>
            <a:gs pos="20968">
              <a:srgbClr val="F8FAF3"/>
            </a:gs>
            <a:gs pos="11000">
              <a:srgbClr val="FBFCF9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9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xmlns="" id="{97B5976C-2254-A532-46C6-F4F648208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749" y="5003847"/>
            <a:ext cx="7065084" cy="1854153"/>
          </a:xfrm>
          <a:prstGeom prst="rect">
            <a:avLst/>
          </a:prstGeom>
          <a:noFill/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35E39C93-D18F-ED3C-62F2-8927737761EE}"/>
              </a:ext>
            </a:extLst>
          </p:cNvPr>
          <p:cNvSpPr txBox="1"/>
          <p:nvPr/>
        </p:nvSpPr>
        <p:spPr>
          <a:xfrm>
            <a:off x="8126361" y="4634515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Site and source energy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FF10E963-6DC5-3337-EA94-206A0B4ED2CC}"/>
              </a:ext>
            </a:extLst>
          </p:cNvPr>
          <p:cNvSpPr txBox="1"/>
          <p:nvPr/>
        </p:nvSpPr>
        <p:spPr>
          <a:xfrm>
            <a:off x="884904" y="4634515"/>
            <a:ext cx="6902244" cy="527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207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Simulation heat gain.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0CA52803-1830-82EE-6CDE-7CA4B211A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73" y="336176"/>
            <a:ext cx="7259906" cy="42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DE364B49-DE42-8B63-9C8C-7E7076644657}"/>
              </a:ext>
            </a:extLst>
          </p:cNvPr>
          <p:cNvSpPr txBox="1"/>
          <p:nvPr/>
        </p:nvSpPr>
        <p:spPr>
          <a:xfrm>
            <a:off x="1898855" y="233498"/>
            <a:ext cx="6098458" cy="1082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207000"/>
              </a:lnSpc>
            </a:pP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defTabSz="457200" rtl="0">
              <a:lnSpc>
                <a:spcPct val="207000"/>
              </a:lnSpc>
            </a:pP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Heating and cooling  loads :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D46BC21F-3FEC-60B9-70EB-2DEDFB125D63}"/>
              </a:ext>
            </a:extLst>
          </p:cNvPr>
          <p:cNvSpPr txBox="1"/>
          <p:nvPr/>
        </p:nvSpPr>
        <p:spPr>
          <a:xfrm>
            <a:off x="438764" y="1458691"/>
            <a:ext cx="6098458" cy="407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</a:pP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Heating loss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B0888C6B-21AE-5CF4-5796-A8FEDB63D343}"/>
              </a:ext>
            </a:extLst>
          </p:cNvPr>
          <p:cNvSpPr txBox="1"/>
          <p:nvPr/>
        </p:nvSpPr>
        <p:spPr>
          <a:xfrm>
            <a:off x="6537222" y="4394829"/>
            <a:ext cx="6098458" cy="773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</a:pP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defTabSz="457200" rtl="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figure shows the temperature values and heat loos ,In addition</a:t>
            </a:r>
          </a:p>
          <a:p>
            <a:pPr marL="342900" indent="-342900" algn="l" defTabSz="457200" rtl="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show the air ,radiant and operative temperatures in new design.</a:t>
            </a:r>
            <a:endParaRPr lang="en-US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xmlns="" id="{D0365D11-C853-B252-891E-C47365EBEC64}"/>
              </a:ext>
            </a:extLst>
          </p:cNvPr>
          <p:cNvSpPr txBox="1"/>
          <p:nvPr/>
        </p:nvSpPr>
        <p:spPr>
          <a:xfrm>
            <a:off x="7049730" y="6142910"/>
            <a:ext cx="6201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Total heating loads in buildings=90 kw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7" name="صورة 16">
            <a:extLst>
              <a:ext uri="{FF2B5EF4-FFF2-40B4-BE49-F238E27FC236}">
                <a16:creationId xmlns:a16="http://schemas.microsoft.com/office/drawing/2014/main" xmlns="" id="{5D289DAE-9F4D-4919-7B68-DCEC395415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0" y="2008763"/>
            <a:ext cx="6787945" cy="477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3C4A4D39-41AF-F346-7AD1-172C68022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30" y="1181733"/>
            <a:ext cx="7949380" cy="4037239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75D42E60-9C8B-0DD4-F3A4-C4AA3FE111A6}"/>
              </a:ext>
            </a:extLst>
          </p:cNvPr>
          <p:cNvSpPr txBox="1"/>
          <p:nvPr/>
        </p:nvSpPr>
        <p:spPr>
          <a:xfrm>
            <a:off x="5444612" y="4984955"/>
            <a:ext cx="6098458" cy="1657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l" defTabSz="457200" rtl="0">
              <a:lnSpc>
                <a:spcPct val="107000"/>
              </a:lnSpc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defTabSz="457200" rtl="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en-US" sz="14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Foor</a:t>
            </a: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cooling load, this figure shows temperature ,heat gain ,sensible and latent cooling ,relative humidity ,ventilation and infiltration .As appear in the figure air </a:t>
            </a:r>
            <a:r>
              <a:rPr lang="en-US" sz="14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temprrature</a:t>
            </a: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and operative temperature have approximately the same value that is indicator a good insulation that used in external wall construction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D1288D33-E8A9-BB42-2F6D-F80552F1EBD9}"/>
              </a:ext>
            </a:extLst>
          </p:cNvPr>
          <p:cNvSpPr txBox="1"/>
          <p:nvPr/>
        </p:nvSpPr>
        <p:spPr>
          <a:xfrm>
            <a:off x="1146687" y="619888"/>
            <a:ext cx="6098458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Cooling load </a:t>
            </a:r>
            <a:endParaRPr lang="en-US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47037EA1-8DA3-6275-A714-318A2A2EBF90}"/>
              </a:ext>
            </a:extLst>
          </p:cNvPr>
          <p:cNvSpPr txBox="1"/>
          <p:nvPr/>
        </p:nvSpPr>
        <p:spPr>
          <a:xfrm>
            <a:off x="8598310" y="4079541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Total cooling loads=150kw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2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xmlns="" id="{A9EF127A-4F5B-018A-2E74-A222BF46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20" y="470060"/>
            <a:ext cx="8602582" cy="5148415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49C69202-7476-04AA-2AC6-906B296108FD}"/>
              </a:ext>
            </a:extLst>
          </p:cNvPr>
          <p:cNvSpPr txBox="1"/>
          <p:nvPr/>
        </p:nvSpPr>
        <p:spPr>
          <a:xfrm>
            <a:off x="5585952" y="5688449"/>
            <a:ext cx="60984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</a:rPr>
              <a:t>The PMV SET value which expresses the expected average Vote for the amount of thermal comfort for building users, should be between (-0.5-0.5) and as shown in the graph above, the average Vote between this period, so we can conclude that the thermal design results are satisfactory during Months of the year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225A123D-FB14-6D52-6E9A-C829B7FBDC99}"/>
              </a:ext>
            </a:extLst>
          </p:cNvPr>
          <p:cNvSpPr txBox="1"/>
          <p:nvPr/>
        </p:nvSpPr>
        <p:spPr>
          <a:xfrm>
            <a:off x="1190933" y="5662060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</a:rPr>
              <a:t>project comfort results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B786C5D2-EA15-1AA9-54EB-39D4008B113C}"/>
              </a:ext>
            </a:extLst>
          </p:cNvPr>
          <p:cNvSpPr txBox="1"/>
          <p:nvPr/>
        </p:nvSpPr>
        <p:spPr>
          <a:xfrm>
            <a:off x="4406539" y="-5281"/>
            <a:ext cx="6098458" cy="40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l" defTabSz="457200" rtl="0">
              <a:lnSpc>
                <a:spcPct val="107000"/>
              </a:lnSpc>
              <a:buClr>
                <a:srgbClr val="A53010"/>
              </a:buClr>
              <a:defRPr/>
            </a:pPr>
            <a:r>
              <a:rPr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Thermal comfort</a:t>
            </a:r>
            <a:endParaRPr lang="en-US" sz="1400" b="1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>
            <a:extLst>
              <a:ext uri="{FF2B5EF4-FFF2-40B4-BE49-F238E27FC236}">
                <a16:creationId xmlns:a16="http://schemas.microsoft.com/office/drawing/2014/main" xmlns="" id="{7DFD9682-D060-B6C7-8F2E-4545F595443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94271" y="2607315"/>
          <a:ext cx="7211961" cy="2179945"/>
        </p:xfrm>
        <a:graphic>
          <a:graphicData uri="http://schemas.openxmlformats.org/drawingml/2006/table">
            <a:tbl>
              <a:tblPr firstRow="1" firstCol="1" bandRow="1"/>
              <a:tblGrid>
                <a:gridCol w="2951307">
                  <a:extLst>
                    <a:ext uri="{9D8B030D-6E8A-4147-A177-3AD203B41FA5}">
                      <a16:colId xmlns:a16="http://schemas.microsoft.com/office/drawing/2014/main" xmlns="" val="1563608580"/>
                    </a:ext>
                  </a:extLst>
                </a:gridCol>
                <a:gridCol w="2195880">
                  <a:extLst>
                    <a:ext uri="{9D8B030D-6E8A-4147-A177-3AD203B41FA5}">
                      <a16:colId xmlns:a16="http://schemas.microsoft.com/office/drawing/2014/main" xmlns="" val="1859697149"/>
                    </a:ext>
                  </a:extLst>
                </a:gridCol>
                <a:gridCol w="2064774">
                  <a:extLst>
                    <a:ext uri="{9D8B030D-6E8A-4147-A177-3AD203B41FA5}">
                      <a16:colId xmlns:a16="http://schemas.microsoft.com/office/drawing/2014/main" xmlns="" val="3958041953"/>
                    </a:ext>
                  </a:extLst>
                </a:gridCol>
              </a:tblGrid>
              <a:tr h="4462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Original building 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 building </a:t>
                      </a:r>
                      <a:endParaRPr lang="en-US" sz="16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5760203"/>
                  </a:ext>
                </a:extLst>
              </a:tr>
              <a:tr h="4200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heating load (kw)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277.89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6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494200"/>
                  </a:ext>
                </a:extLst>
              </a:tr>
              <a:tr h="4462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cooling load (kw)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304.2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600" b="1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371792"/>
                  </a:ext>
                </a:extLst>
              </a:tr>
              <a:tr h="8674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Energy Consumption(</a:t>
                      </a: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KWh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/m</a:t>
                      </a:r>
                      <a:r>
                        <a:rPr lang="en-US" sz="16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236.85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61.31</a:t>
                      </a:r>
                      <a:endParaRPr lang="en-US" sz="16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2470235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DA8882DB-5B57-3581-367F-7480D21E7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0" y="34686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457200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36A0BDF2-81DE-4D35-7176-CB44E24DE19A}"/>
              </a:ext>
            </a:extLst>
          </p:cNvPr>
          <p:cNvSpPr txBox="1"/>
          <p:nvPr/>
        </p:nvSpPr>
        <p:spPr>
          <a:xfrm>
            <a:off x="1799303" y="1574550"/>
            <a:ext cx="8318090" cy="342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</a:pPr>
            <a:r>
              <a:rPr lang="en-US" sz="1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Comparing between thermal analysis for current office building and new design </a:t>
            </a:r>
            <a:endParaRPr lang="en-US" sz="16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EEB2F745-E984-7BF9-4A9F-F389F04D1B25}"/>
              </a:ext>
            </a:extLst>
          </p:cNvPr>
          <p:cNvSpPr txBox="1"/>
          <p:nvPr/>
        </p:nvSpPr>
        <p:spPr>
          <a:xfrm>
            <a:off x="2138516" y="4825531"/>
            <a:ext cx="83180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thermal analysis for office building and new design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DA78A9-D103-4711-8EEF-A71A308E7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836067"/>
          </a:xfrm>
        </p:spPr>
        <p:txBody>
          <a:bodyPr/>
          <a:lstStyle/>
          <a:p>
            <a:r>
              <a:rPr lang="en-US" b="1" dirty="0"/>
              <a:t>Wind speed and its direction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</a:t>
            </a:r>
            <a:br>
              <a:rPr lang="en-US" dirty="0"/>
            </a:br>
            <a:r>
              <a:rPr lang="en-US" sz="2400" dirty="0"/>
              <a:t>Wind speed at Ramallah in general is southwest with annual mean speed 18.6 Kmph in last year.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en-US" sz="1400" i="1" dirty="0" smtClean="0"/>
              <a:t>Figure(3)Annual </a:t>
            </a:r>
            <a:r>
              <a:rPr lang="en-US" sz="1400" i="1" dirty="0"/>
              <a:t>wind speed for Ramallah city in 2021.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ar-SA" sz="2400" dirty="0"/>
              <a:t/>
            </a:r>
            <a:br>
              <a:rPr lang="ar-SA" sz="2400" dirty="0"/>
            </a:br>
            <a:endParaRPr lang="ar-SA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3564629-A3F8-42F0-83C0-DF3F846A7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480" y="3004457"/>
            <a:ext cx="5985163" cy="306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474CA65-D8E7-1D07-ACFC-82BA35A7A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0356" y="589648"/>
            <a:ext cx="8911687" cy="128089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Acoustical design 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5709D1DC-27A5-25D7-D3D0-0BA8EFA5580B}"/>
              </a:ext>
            </a:extLst>
          </p:cNvPr>
          <p:cNvSpPr txBox="1"/>
          <p:nvPr/>
        </p:nvSpPr>
        <p:spPr>
          <a:xfrm>
            <a:off x="3034447" y="1454410"/>
            <a:ext cx="5531248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Room acoustics design:</a:t>
            </a: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F72EAC15-8C22-CA0B-78F0-295603A16383}"/>
              </a:ext>
            </a:extLst>
          </p:cNvPr>
          <p:cNvSpPr txBox="1"/>
          <p:nvPr/>
        </p:nvSpPr>
        <p:spPr>
          <a:xfrm>
            <a:off x="807742" y="1977356"/>
            <a:ext cx="6098458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Spaces taken for acoustics design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AA660FB1-DF24-D24F-E776-7FD69F911A74}"/>
              </a:ext>
            </a:extLst>
          </p:cNvPr>
          <p:cNvSpPr txBox="1"/>
          <p:nvPr/>
        </p:nvSpPr>
        <p:spPr>
          <a:xfrm>
            <a:off x="1533497" y="2373044"/>
            <a:ext cx="609845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1.office 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عنصر نائب للمحتوى 9">
            <a:extLst>
              <a:ext uri="{FF2B5EF4-FFF2-40B4-BE49-F238E27FC236}">
                <a16:creationId xmlns:a16="http://schemas.microsoft.com/office/drawing/2014/main" xmlns="" id="{2829A424-0D66-CB03-95D0-C6CEFF786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909" y="2699369"/>
            <a:ext cx="3092026" cy="386207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2AA4423D-3884-D512-0F73-347E79F5882F}"/>
              </a:ext>
            </a:extLst>
          </p:cNvPr>
          <p:cNvSpPr txBox="1"/>
          <p:nvPr/>
        </p:nvSpPr>
        <p:spPr>
          <a:xfrm>
            <a:off x="3163798" y="6581001"/>
            <a:ext cx="6098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 ROOM PLANE 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xmlns="" id="{C6F6BF48-FD99-892C-D565-F9187D38E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137" y="2373044"/>
            <a:ext cx="4026237" cy="406740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xmlns="" id="{B1A4EFA8-C62F-DFC7-50DF-B954D3719B72}"/>
              </a:ext>
            </a:extLst>
          </p:cNvPr>
          <p:cNvSpPr txBox="1"/>
          <p:nvPr/>
        </p:nvSpPr>
        <p:spPr>
          <a:xfrm>
            <a:off x="7631955" y="6550223"/>
            <a:ext cx="6098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MULTIPURPOSE HALL PLANE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xmlns="" id="{7BF69D0A-D75A-6493-D27F-08E83827B968}"/>
              </a:ext>
            </a:extLst>
          </p:cNvPr>
          <p:cNvSpPr txBox="1"/>
          <p:nvPr/>
        </p:nvSpPr>
        <p:spPr>
          <a:xfrm>
            <a:off x="7842687" y="1948654"/>
            <a:ext cx="6865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2.MULTIPURPOSE HALL  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543F0CF-317B-62A6-F836-58A672D92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0728" y="909386"/>
            <a:ext cx="8911687" cy="1280890"/>
          </a:xfrm>
        </p:spPr>
        <p:txBody>
          <a:bodyPr/>
          <a:lstStyle/>
          <a:p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4.Shops</a:t>
            </a: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65329D07-806C-818E-7CC8-65354DBEC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55" y="1991033"/>
            <a:ext cx="4473959" cy="35101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CE694A35-D1A3-1EA2-D341-221464242F89}"/>
              </a:ext>
            </a:extLst>
          </p:cNvPr>
          <p:cNvSpPr txBox="1"/>
          <p:nvPr/>
        </p:nvSpPr>
        <p:spPr>
          <a:xfrm>
            <a:off x="950310" y="1549831"/>
            <a:ext cx="6098458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3.meeting room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4943A11E-71F4-AC61-83BB-4BCD7855063F}"/>
              </a:ext>
            </a:extLst>
          </p:cNvPr>
          <p:cNvSpPr txBox="1"/>
          <p:nvPr/>
        </p:nvSpPr>
        <p:spPr>
          <a:xfrm>
            <a:off x="1279423" y="5501148"/>
            <a:ext cx="6098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 ROOM PLANE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AD4F1E55-3F6E-6310-1C64-920D11CD7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728" y="1359206"/>
            <a:ext cx="2948448" cy="51420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EA7DF7EA-6F8C-E275-5507-4F2AAFBD34F9}"/>
              </a:ext>
            </a:extLst>
          </p:cNvPr>
          <p:cNvSpPr txBox="1"/>
          <p:nvPr/>
        </p:nvSpPr>
        <p:spPr>
          <a:xfrm>
            <a:off x="6868498" y="6550223"/>
            <a:ext cx="6098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Shops PLANE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1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048F421B-E91D-8156-5E60-9A531701B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94613"/>
            <a:ext cx="8911687" cy="128089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Literature review: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965B1168-7669-56B4-506D-D719E6EC9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8838" y="1540189"/>
            <a:ext cx="8915400" cy="3777622"/>
          </a:xfrm>
        </p:spPr>
        <p:txBody>
          <a:bodyPr/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Articulation loss %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aphicFrame>
        <p:nvGraphicFramePr>
          <p:cNvPr id="4" name="جدول 3">
            <a:extLst>
              <a:ext uri="{FF2B5EF4-FFF2-40B4-BE49-F238E27FC236}">
                <a16:creationId xmlns:a16="http://schemas.microsoft.com/office/drawing/2014/main" xmlns="" id="{F18D8F41-3DF2-C19F-8C02-A3046367D23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38838" y="2341306"/>
          <a:ext cx="6754761" cy="2175387"/>
        </p:xfrm>
        <a:graphic>
          <a:graphicData uri="http://schemas.openxmlformats.org/drawingml/2006/table">
            <a:tbl>
              <a:tblPr firstRow="1" firstCol="1" bandRow="1"/>
              <a:tblGrid>
                <a:gridCol w="2251105">
                  <a:extLst>
                    <a:ext uri="{9D8B030D-6E8A-4147-A177-3AD203B41FA5}">
                      <a16:colId xmlns:a16="http://schemas.microsoft.com/office/drawing/2014/main" xmlns="" val="2398854271"/>
                    </a:ext>
                  </a:extLst>
                </a:gridCol>
                <a:gridCol w="2251828">
                  <a:extLst>
                    <a:ext uri="{9D8B030D-6E8A-4147-A177-3AD203B41FA5}">
                      <a16:colId xmlns:a16="http://schemas.microsoft.com/office/drawing/2014/main" xmlns="" val="3472154158"/>
                    </a:ext>
                  </a:extLst>
                </a:gridCol>
                <a:gridCol w="2251828">
                  <a:extLst>
                    <a:ext uri="{9D8B030D-6E8A-4147-A177-3AD203B41FA5}">
                      <a16:colId xmlns:a16="http://schemas.microsoft.com/office/drawing/2014/main" xmlns="" val="2031616248"/>
                    </a:ext>
                  </a:extLst>
                </a:gridCol>
              </a:tblGrid>
              <a:tr h="597947">
                <a:tc>
                  <a:txBody>
                    <a:bodyPr/>
                    <a:lstStyle/>
                    <a:p>
                      <a:pPr marL="9144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Person satisfied with speech privacy(%)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Open-Office Speech Privacy Descriptor 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2559331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0-0.5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95-92%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confidential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81798547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0.06-0.2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90-80%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Normal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7526555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0.21-0.3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79-65%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Minimal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0284206"/>
                  </a:ext>
                </a:extLst>
              </a:tr>
              <a:tr h="404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&gt;0.3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&lt;65%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Unacceptable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5012488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B525DDC1-BF8B-0EA8-084D-5B8DD6708C7A}"/>
              </a:ext>
            </a:extLst>
          </p:cNvPr>
          <p:cNvSpPr txBox="1"/>
          <p:nvPr/>
        </p:nvSpPr>
        <p:spPr>
          <a:xfrm>
            <a:off x="2095141" y="5404502"/>
            <a:ext cx="6098458" cy="871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Recommended Noise Criteria(NC)is:NC35-NC40</a:t>
            </a:r>
          </a:p>
          <a:p>
            <a:pPr marL="342900" indent="-342900" algn="l" defTabSz="457200" rtl="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Minimum STC required is40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dB.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l" defTabSz="457200" rtl="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minimum impact insulation class required is 50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dB.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1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7A1C472-6389-51A2-0B21-D4694E234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marR="0" lvl="0" indent="-34290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Reverberation time</a:t>
            </a: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graphicFrame>
        <p:nvGraphicFramePr>
          <p:cNvPr id="7" name="عنصر نائب للمحتوى 6">
            <a:extLst>
              <a:ext uri="{FF2B5EF4-FFF2-40B4-BE49-F238E27FC236}">
                <a16:creationId xmlns:a16="http://schemas.microsoft.com/office/drawing/2014/main" xmlns="" id="{4A4D72E6-0805-BA0B-185C-582B127745C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7093974" y="3761719"/>
          <a:ext cx="4734091" cy="1981902"/>
        </p:xfrm>
        <a:graphic>
          <a:graphicData uri="http://schemas.openxmlformats.org/drawingml/2006/table">
            <a:tbl>
              <a:tblPr firstRow="1" firstCol="1" bandRow="1"/>
              <a:tblGrid>
                <a:gridCol w="2365101">
                  <a:extLst>
                    <a:ext uri="{9D8B030D-6E8A-4147-A177-3AD203B41FA5}">
                      <a16:colId xmlns:a16="http://schemas.microsoft.com/office/drawing/2014/main" xmlns="" val="3020870417"/>
                    </a:ext>
                  </a:extLst>
                </a:gridCol>
                <a:gridCol w="2368990">
                  <a:extLst>
                    <a:ext uri="{9D8B030D-6E8A-4147-A177-3AD203B41FA5}">
                      <a16:colId xmlns:a16="http://schemas.microsoft.com/office/drawing/2014/main" xmlns="" val="729751855"/>
                    </a:ext>
                  </a:extLst>
                </a:gridCol>
              </a:tblGrid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STI Range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7015989"/>
                  </a:ext>
                </a:extLst>
              </a:tr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0-0.3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0761549"/>
                  </a:ext>
                </a:extLst>
              </a:tr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0.3-0.45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7544196"/>
                  </a:ext>
                </a:extLst>
              </a:tr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0.45-0.6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Fair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7815542"/>
                  </a:ext>
                </a:extLst>
              </a:tr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0.6-0.75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0053969"/>
                  </a:ext>
                </a:extLst>
              </a:tr>
              <a:tr h="330317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0.75-1.0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Excellent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2838107"/>
                  </a:ext>
                </a:extLst>
              </a:tr>
            </a:tbl>
          </a:graphicData>
        </a:graphic>
      </p:graphicFrame>
      <p:pic>
        <p:nvPicPr>
          <p:cNvPr id="4" name="Picture 111">
            <a:extLst>
              <a:ext uri="{FF2B5EF4-FFF2-40B4-BE49-F238E27FC236}">
                <a16:creationId xmlns:a16="http://schemas.microsoft.com/office/drawing/2014/main" xmlns="" id="{E471A846-AB1A-09C9-F7E2-BEE50097E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5" y="2307105"/>
            <a:ext cx="6494065" cy="35018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0F995E10-B058-5E73-AE95-573C58D79FB7}"/>
              </a:ext>
            </a:extLst>
          </p:cNvPr>
          <p:cNvSpPr txBox="1"/>
          <p:nvPr/>
        </p:nvSpPr>
        <p:spPr>
          <a:xfrm>
            <a:off x="561738" y="1870597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Recommended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81BCA652-EE30-BE4D-4852-5D4EE6307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0397" y="5743621"/>
            <a:ext cx="25284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Sound transmission index cases</a:t>
            </a:r>
            <a:endParaRPr lang="en-US" altLang="en-US" sz="32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E2166C14-9E56-439D-4CB2-9AA2BEBB931C}"/>
              </a:ext>
            </a:extLst>
          </p:cNvPr>
          <p:cNvSpPr txBox="1"/>
          <p:nvPr/>
        </p:nvSpPr>
        <p:spPr>
          <a:xfrm>
            <a:off x="7230397" y="3348234"/>
            <a:ext cx="609845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Sound transmission index(STI)</a:t>
            </a:r>
            <a:endParaRPr lang="en-US" sz="16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EA651E2-28A5-EBFF-0ED4-8897C4F26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5418" y="438211"/>
            <a:ext cx="8911687" cy="1280890"/>
          </a:xfrm>
        </p:spPr>
        <p:txBody>
          <a:bodyPr>
            <a:norm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</a:t>
            </a:r>
            <a:endParaRPr lang="en-US" sz="6600" dirty="0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xmlns="" id="{F6E92FF5-EC37-9FF5-F324-341A8ED24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502" y="1720645"/>
            <a:ext cx="3867525" cy="4513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C0CFF382-0825-F33F-4A38-EB310172D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17" y="493305"/>
            <a:ext cx="4219000" cy="545952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51E32CD1-29F5-B665-7089-733AEC474925}"/>
              </a:ext>
            </a:extLst>
          </p:cNvPr>
          <p:cNvSpPr txBox="1"/>
          <p:nvPr/>
        </p:nvSpPr>
        <p:spPr>
          <a:xfrm>
            <a:off x="5274748" y="6195418"/>
            <a:ext cx="34537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Normal partition layers and its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58FAEAD0-CCA7-3675-E1E4-41F1BB4F47E3}"/>
              </a:ext>
            </a:extLst>
          </p:cNvPr>
          <p:cNvSpPr txBox="1"/>
          <p:nvPr/>
        </p:nvSpPr>
        <p:spPr>
          <a:xfrm>
            <a:off x="1475502" y="1343549"/>
            <a:ext cx="22705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Normal partition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04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491FE80-7FD3-8DB9-B8DF-A9819F9C5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1A97A67B-5519-998B-BA1D-A02929477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5" y="1538988"/>
            <a:ext cx="3993197" cy="4694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EBEF76A3-DE22-0A08-6D7D-24B2FAA59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258" y="1364041"/>
            <a:ext cx="3993196" cy="46049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0DF26905-1EE9-53BA-B2BB-B36B62B1B662}"/>
              </a:ext>
            </a:extLst>
          </p:cNvPr>
          <p:cNvSpPr txBox="1"/>
          <p:nvPr/>
        </p:nvSpPr>
        <p:spPr>
          <a:xfrm>
            <a:off x="7602477" y="5968980"/>
            <a:ext cx="25023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glazed partition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303C6D14-17E9-5950-C1F3-26BFDBDB6B65}"/>
              </a:ext>
            </a:extLst>
          </p:cNvPr>
          <p:cNvSpPr txBox="1"/>
          <p:nvPr/>
        </p:nvSpPr>
        <p:spPr>
          <a:xfrm>
            <a:off x="1928351" y="6338312"/>
            <a:ext cx="2997610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Glazed partition layers and its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1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5FBB518-9E1B-D5C8-F2DD-92A6AD081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xmlns="" id="{9F80FF3D-98BC-8A61-3645-4E5E8549A4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16" y="1155459"/>
            <a:ext cx="4197505" cy="48847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002BDFA7-97EB-188C-7D5A-4A746E90F350}"/>
              </a:ext>
            </a:extLst>
          </p:cNvPr>
          <p:cNvSpPr txBox="1"/>
          <p:nvPr/>
        </p:nvSpPr>
        <p:spPr>
          <a:xfrm>
            <a:off x="6946287" y="6055621"/>
            <a:ext cx="3401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 and OTIC of the exterior wall</a:t>
            </a:r>
            <a:endParaRPr lang="en-US" sz="3200" b="1" dirty="0">
              <a:solidFill>
                <a:prstClr val="black"/>
              </a:solidFill>
            </a:endParaRP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xmlns="" id="{5AEEC9E9-84AD-8D07-FC62-F7320FA31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979" y="1399108"/>
            <a:ext cx="3456172" cy="465651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9EA0AD63-616E-545E-9384-CC192DE91F9A}"/>
              </a:ext>
            </a:extLst>
          </p:cNvPr>
          <p:cNvSpPr txBox="1"/>
          <p:nvPr/>
        </p:nvSpPr>
        <p:spPr>
          <a:xfrm>
            <a:off x="2075836" y="6163343"/>
            <a:ext cx="1581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exterior wall</a:t>
            </a:r>
            <a:endParaRPr 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7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C2079A35-AE38-6FF2-A761-FCD5F780D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640961D0-E6C9-E434-85E6-D560AB62B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9" y="1589966"/>
            <a:ext cx="4373601" cy="39858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A1CE6B4C-9249-3530-4E71-490DE3635D4A}"/>
              </a:ext>
            </a:extLst>
          </p:cNvPr>
          <p:cNvSpPr txBox="1"/>
          <p:nvPr/>
        </p:nvSpPr>
        <p:spPr>
          <a:xfrm>
            <a:off x="424015" y="5593445"/>
            <a:ext cx="24224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 of the ceiling </a:t>
            </a:r>
            <a:endParaRPr lang="en-US" sz="3600" b="1" dirty="0">
              <a:solidFill>
                <a:prstClr val="black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4CB9E5E0-7D05-9164-5F59-DB0DD15B6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306" y="264456"/>
            <a:ext cx="4832769" cy="3201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155BAD1F-B794-35A9-D8B3-46A4A90253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431" y="3582902"/>
            <a:ext cx="397764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8D36A9D0-4BF4-9DD3-9015-2F7709F9C38A}"/>
              </a:ext>
            </a:extLst>
          </p:cNvPr>
          <p:cNvSpPr txBox="1"/>
          <p:nvPr/>
        </p:nvSpPr>
        <p:spPr>
          <a:xfrm>
            <a:off x="6071073" y="6288874"/>
            <a:ext cx="19553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Internal floor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796BFB38-CF4D-3DDA-D917-D3E0BE3C7B57}"/>
              </a:ext>
            </a:extLst>
          </p:cNvPr>
          <p:cNvSpPr txBox="1"/>
          <p:nvPr/>
        </p:nvSpPr>
        <p:spPr>
          <a:xfrm>
            <a:off x="5405684" y="3493212"/>
            <a:ext cx="23007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IIC of Internal floor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0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8FC44EB-F8C8-C31F-4569-95A18D32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Surface mount speaker design</a:t>
            </a:r>
            <a:endParaRPr lang="en-US" sz="6000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6C56BD10-C472-C6FA-6F60-7865ACC19353}"/>
              </a:ext>
            </a:extLst>
          </p:cNvPr>
          <p:cNvSpPr txBox="1"/>
          <p:nvPr/>
        </p:nvSpPr>
        <p:spPr>
          <a:xfrm>
            <a:off x="2117361" y="3288384"/>
            <a:ext cx="6093500" cy="281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0509DF1A-14C4-1055-CC7C-3B565B8BB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50" y="1539874"/>
            <a:ext cx="3179149" cy="3901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xmlns="" id="{F654A47C-D67E-45AB-3FEC-720384F07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874" y="1539874"/>
            <a:ext cx="7735640" cy="37782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65DA7005-30DC-1F24-C1EF-1BD5160606B0}"/>
              </a:ext>
            </a:extLst>
          </p:cNvPr>
          <p:cNvSpPr txBox="1"/>
          <p:nvPr/>
        </p:nvSpPr>
        <p:spPr>
          <a:xfrm>
            <a:off x="5161254" y="5345159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wall speaker specifications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D176D1BC-773B-D0F0-A11E-DAC2F426F9C3}"/>
              </a:ext>
            </a:extLst>
          </p:cNvPr>
          <p:cNvSpPr txBox="1"/>
          <p:nvPr/>
        </p:nvSpPr>
        <p:spPr>
          <a:xfrm>
            <a:off x="1607695" y="5775918"/>
            <a:ext cx="6093500" cy="978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ATEO6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WALL SPEAKER WITH CLEVERMOUNT™ 6"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5132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9CDA98D-5D80-6AA4-F761-5154C92C7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  design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C909650B-6A54-E328-987D-CB65D44BA7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31" y="1365739"/>
            <a:ext cx="8920590" cy="44954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51C58BD8-D4D2-6B3A-FC40-8B754A4EFBCF}"/>
              </a:ext>
            </a:extLst>
          </p:cNvPr>
          <p:cNvSpPr txBox="1"/>
          <p:nvPr/>
        </p:nvSpPr>
        <p:spPr>
          <a:xfrm>
            <a:off x="2592925" y="6028493"/>
            <a:ext cx="7030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Finishing materials used in rooms and its sound absorption coefficient. 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31D790E-9F4F-4397-96BF-A69CC96BA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085448"/>
          </a:xfrm>
        </p:spPr>
        <p:txBody>
          <a:bodyPr/>
          <a:lstStyle/>
          <a:p>
            <a:r>
              <a:rPr lang="en-US" b="1" dirty="0"/>
              <a:t>Rainfall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   </a:t>
            </a:r>
            <a:r>
              <a:rPr lang="en-US" sz="2400" dirty="0"/>
              <a:t>The wettest month (with the highest rainfall) is February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/>
              <a:t>63.2mm).</a:t>
            </a:r>
            <a:br>
              <a:rPr lang="en-US" sz="2400" dirty="0"/>
            </a:br>
            <a:r>
              <a:rPr lang="en-US" sz="1400" i="1" dirty="0" smtClean="0"/>
              <a:t>Figure(4): </a:t>
            </a:r>
            <a:r>
              <a:rPr lang="en-US" sz="1400" i="1" dirty="0"/>
              <a:t>Annual rainfall for Ramallah city in 2021.</a:t>
            </a:r>
            <a:r>
              <a:rPr lang="en-US" sz="1400" dirty="0"/>
              <a:t/>
            </a:r>
            <a:br>
              <a:rPr lang="en-US" sz="1400" dirty="0"/>
            </a:br>
            <a:endParaRPr lang="ar-SA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CB50EE5-EF5F-41B6-BF66-333156AB4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2" y="3061552"/>
            <a:ext cx="6092041" cy="334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AD1FB448-6C0A-01E5-C57C-17DFF4DAF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210" y="1064360"/>
            <a:ext cx="8911687" cy="1280890"/>
          </a:xfrm>
        </p:spPr>
        <p:txBody>
          <a:bodyPr>
            <a:norm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 room</a:t>
            </a:r>
            <a:endParaRPr lang="en-US" sz="2000" b="1" dirty="0"/>
          </a:p>
        </p:txBody>
      </p:sp>
      <p:pic>
        <p:nvPicPr>
          <p:cNvPr id="4" name="عنصر نائب للمحتوى 3" descr="لا يتوفر وصف.">
            <a:extLst>
              <a:ext uri="{FF2B5EF4-FFF2-40B4-BE49-F238E27FC236}">
                <a16:creationId xmlns:a16="http://schemas.microsoft.com/office/drawing/2014/main" xmlns="" id="{87D4E9B4-981B-F347-46B5-19446DF23E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46" y="1432446"/>
            <a:ext cx="4560400" cy="4361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7E5EB4CD-50E4-0FB7-378F-865FB6E3C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180" y="675670"/>
            <a:ext cx="5200785" cy="51179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308F59D4-7D1C-2389-F520-653D21570077}"/>
              </a:ext>
            </a:extLst>
          </p:cNvPr>
          <p:cNvSpPr txBox="1"/>
          <p:nvPr/>
        </p:nvSpPr>
        <p:spPr>
          <a:xfrm>
            <a:off x="5993053" y="6051525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  is within standard(0.60-1.20)sec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A7831837-8D12-C870-432D-99D5CC71D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3" descr="لا يتوفر وصف.">
            <a:extLst>
              <a:ext uri="{FF2B5EF4-FFF2-40B4-BE49-F238E27FC236}">
                <a16:creationId xmlns:a16="http://schemas.microsoft.com/office/drawing/2014/main" xmlns="" id="{FF5BF895-6622-D42B-1B3B-A31D06640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2214798"/>
            <a:ext cx="4703060" cy="4245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B69BD471-7EA6-4948-C094-81FA0C7849E7}"/>
              </a:ext>
            </a:extLst>
          </p:cNvPr>
          <p:cNvSpPr txBox="1"/>
          <p:nvPr/>
        </p:nvSpPr>
        <p:spPr>
          <a:xfrm>
            <a:off x="708054" y="1753477"/>
            <a:ext cx="6093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 room</a:t>
            </a:r>
            <a:endParaRPr lang="en-US" sz="3600" b="1" dirty="0">
              <a:solidFill>
                <a:prstClr val="black"/>
              </a:solidFill>
            </a:endParaRPr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xmlns="" id="{BBEAB938-42E5-E4FE-F17B-9844CF4F8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595" y="1264555"/>
            <a:ext cx="4998017" cy="496043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84CD1C66-AB09-6443-BC94-9F0C8238AF01}"/>
              </a:ext>
            </a:extLst>
          </p:cNvPr>
          <p:cNvSpPr txBox="1"/>
          <p:nvPr/>
        </p:nvSpPr>
        <p:spPr>
          <a:xfrm>
            <a:off x="6314607" y="6233890"/>
            <a:ext cx="6093500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  is within standard(0.40-0.70)sec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865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D8060A94-E1C4-FB0F-3978-A548D09E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لا يتوفر وصف.">
            <a:extLst>
              <a:ext uri="{FF2B5EF4-FFF2-40B4-BE49-F238E27FC236}">
                <a16:creationId xmlns:a16="http://schemas.microsoft.com/office/drawing/2014/main" xmlns="" id="{CE3A9FE6-E3EC-EBCA-21DF-74E8F4D3E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66" y="1905000"/>
            <a:ext cx="6346436" cy="40230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5D588760-5FFC-CAB5-0AC3-DCB7A5424C68}"/>
              </a:ext>
            </a:extLst>
          </p:cNvPr>
          <p:cNvSpPr txBox="1"/>
          <p:nvPr/>
        </p:nvSpPr>
        <p:spPr>
          <a:xfrm>
            <a:off x="567466" y="1476159"/>
            <a:ext cx="6093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multipurpose hall.</a:t>
            </a:r>
            <a:endParaRPr lang="en-US" sz="3600" b="1" dirty="0">
              <a:solidFill>
                <a:prstClr val="black"/>
              </a:solidFill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F36A317A-EB04-FB4E-721C-BE275E97AB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29" y="1119265"/>
            <a:ext cx="4563305" cy="461946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7093AF68-54FA-5C1F-FF75-F036DE4EA889}"/>
              </a:ext>
            </a:extLst>
          </p:cNvPr>
          <p:cNvSpPr txBox="1"/>
          <p:nvPr/>
        </p:nvSpPr>
        <p:spPr>
          <a:xfrm>
            <a:off x="7061229" y="5771764"/>
            <a:ext cx="6093500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  is within standard(0.80-1.90)sec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16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241646C-91DE-A2B4-24DE-B1CE5DBBA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 descr="لا يتوفر وصف.">
            <a:extLst>
              <a:ext uri="{FF2B5EF4-FFF2-40B4-BE49-F238E27FC236}">
                <a16:creationId xmlns:a16="http://schemas.microsoft.com/office/drawing/2014/main" xmlns="" id="{C95A5C34-AE49-536D-0414-CD1405D36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" y="1699696"/>
            <a:ext cx="5025999" cy="402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83255DC2-8FCA-C2ED-B447-D82DAB6CAA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615" y="1564785"/>
            <a:ext cx="5479074" cy="4020798"/>
          </a:xfrm>
          <a:prstGeom prst="rect">
            <a:avLst/>
          </a:prstGeom>
          <a:noFill/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E5910779-0B04-EF22-9745-A6DEF455ECD7}"/>
              </a:ext>
            </a:extLst>
          </p:cNvPr>
          <p:cNvSpPr txBox="1"/>
          <p:nvPr/>
        </p:nvSpPr>
        <p:spPr>
          <a:xfrm>
            <a:off x="1322883" y="5895336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SPL  in multipurpose hall.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601DDAD9-6046-A10B-930E-0120500EAFF1}"/>
              </a:ext>
            </a:extLst>
          </p:cNvPr>
          <p:cNvSpPr txBox="1"/>
          <p:nvPr/>
        </p:nvSpPr>
        <p:spPr>
          <a:xfrm>
            <a:off x="6794292" y="5891588"/>
            <a:ext cx="6093500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% value in multipurpose hall</a:t>
            </a:r>
          </a:p>
        </p:txBody>
      </p:sp>
    </p:spTree>
    <p:extLst>
      <p:ext uri="{BB962C8B-B14F-4D97-AF65-F5344CB8AC3E}">
        <p14:creationId xmlns:p14="http://schemas.microsoft.com/office/powerpoint/2010/main" val="15485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25C15B2B-D0F7-CAE6-2685-3BF63392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لا يتوفر وصف.">
            <a:extLst>
              <a:ext uri="{FF2B5EF4-FFF2-40B4-BE49-F238E27FC236}">
                <a16:creationId xmlns:a16="http://schemas.microsoft.com/office/drawing/2014/main" xmlns="" id="{E20A52C8-5247-BB54-FC61-313B4B39B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19" y="1746260"/>
            <a:ext cx="5775503" cy="5111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44311730-8F8C-04C3-E269-A9CE0EEEA0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929" y="1155915"/>
            <a:ext cx="4436292" cy="454616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CF6E4DE8-0088-1BFF-20C5-95260B9931A7}"/>
              </a:ext>
            </a:extLst>
          </p:cNvPr>
          <p:cNvSpPr txBox="1"/>
          <p:nvPr/>
        </p:nvSpPr>
        <p:spPr>
          <a:xfrm>
            <a:off x="7723682" y="5702084"/>
            <a:ext cx="6093500" cy="31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reverbertation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time  in shop.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18A6F7A3-581B-29AF-A249-6904C765941F}"/>
              </a:ext>
            </a:extLst>
          </p:cNvPr>
          <p:cNvSpPr txBox="1"/>
          <p:nvPr/>
        </p:nvSpPr>
        <p:spPr>
          <a:xfrm>
            <a:off x="1355840" y="1326469"/>
            <a:ext cx="69104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shop.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C3ADCF3-69D9-CD49-755D-B9640F132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لا يتوفر وصف.">
            <a:extLst>
              <a:ext uri="{FF2B5EF4-FFF2-40B4-BE49-F238E27FC236}">
                <a16:creationId xmlns:a16="http://schemas.microsoft.com/office/drawing/2014/main" xmlns="" id="{439D6862-D6C7-C037-CF89-D72A443BE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71" y="1539876"/>
            <a:ext cx="5577829" cy="31306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D5325381-8ABC-DBB0-3A59-6BE7180C42AB}"/>
              </a:ext>
            </a:extLst>
          </p:cNvPr>
          <p:cNvSpPr txBox="1"/>
          <p:nvPr/>
        </p:nvSpPr>
        <p:spPr>
          <a:xfrm>
            <a:off x="1229423" y="4866844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 sound pressure level in shop.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7" name="صورة 6" descr="لا يتوفر وصف.">
            <a:extLst>
              <a:ext uri="{FF2B5EF4-FFF2-40B4-BE49-F238E27FC236}">
                <a16:creationId xmlns:a16="http://schemas.microsoft.com/office/drawing/2014/main" xmlns="" id="{1F4A955F-E72D-1633-3BA4-ABE7FEB4A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041" y="-20395"/>
            <a:ext cx="4337265" cy="34669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14171593-E6BA-F138-8D24-A78D9F8371C5}"/>
              </a:ext>
            </a:extLst>
          </p:cNvPr>
          <p:cNvSpPr txBox="1"/>
          <p:nvPr/>
        </p:nvSpPr>
        <p:spPr>
          <a:xfrm>
            <a:off x="10500838" y="3429000"/>
            <a:ext cx="13153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SPL  in  shop.</a:t>
            </a:r>
            <a:endParaRPr lang="en-US" sz="2800" b="1" dirty="0">
              <a:solidFill>
                <a:prstClr val="black"/>
              </a:solidFill>
            </a:endParaRPr>
          </a:p>
        </p:txBody>
      </p:sp>
      <p:pic>
        <p:nvPicPr>
          <p:cNvPr id="10" name="صورة 9" descr="لا يتوفر وصف.">
            <a:extLst>
              <a:ext uri="{FF2B5EF4-FFF2-40B4-BE49-F238E27FC236}">
                <a16:creationId xmlns:a16="http://schemas.microsoft.com/office/drawing/2014/main" xmlns="" id="{B203139C-FBCB-1C67-8702-EBF295514C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555" y="3429000"/>
            <a:ext cx="4361283" cy="33197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88431E13-7FD5-B08C-AD93-22908564BB8F}"/>
              </a:ext>
            </a:extLst>
          </p:cNvPr>
          <p:cNvSpPr txBox="1"/>
          <p:nvPr/>
        </p:nvSpPr>
        <p:spPr>
          <a:xfrm>
            <a:off x="10439005" y="6410158"/>
            <a:ext cx="27544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% value in shop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C57ADB3-6D96-59C8-93F7-94C29609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HVAC System Design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EB631AC6-6FCC-B9EF-81B2-069FC8614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F96A9827-2153-20AD-5728-F3FEAA4F14E2}"/>
              </a:ext>
            </a:extLst>
          </p:cNvPr>
          <p:cNvSpPr txBox="1"/>
          <p:nvPr/>
        </p:nvSpPr>
        <p:spPr>
          <a:xfrm>
            <a:off x="1257014" y="1905000"/>
            <a:ext cx="8452863" cy="4086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VRF means VARABLE REFRIGERANT FLOW SYSTEM</a:t>
            </a: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This System consists of one Condenser Unit with multiple Indoor Units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Advantages: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1.no need to install ducts, cost reduction of installation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2.Power saving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mainly useful in public areas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 - Advantages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1.System is complicated when compare to Split units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2.this system required qualified / skilled man power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حبر 5">
                <a:extLst>
                  <a:ext uri="{FF2B5EF4-FFF2-40B4-BE49-F238E27FC236}">
                    <a16:creationId xmlns:a16="http://schemas.microsoft.com/office/drawing/2014/main" xmlns="" id="{BD634C96-BE84-CE93-F233-23F9C0ED4BB9}"/>
                  </a:ext>
                </a:extLst>
              </p14:cNvPr>
              <p14:cNvContentPartPr/>
              <p14:nvPr/>
            </p14:nvContentPartPr>
            <p14:xfrm>
              <a:off x="6370117" y="5290725"/>
              <a:ext cx="360" cy="12240"/>
            </p14:xfrm>
          </p:contentPart>
        </mc:Choice>
        <mc:Fallback xmlns="">
          <p:pic>
            <p:nvPicPr>
              <p:cNvPr id="6" name="حبر 5">
                <a:extLst>
                  <a:ext uri="{FF2B5EF4-FFF2-40B4-BE49-F238E27FC236}">
                    <a16:creationId xmlns:a16="http://schemas.microsoft.com/office/drawing/2014/main" id="{BD634C96-BE84-CE93-F233-23F9C0ED4BB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61477" y="5282085"/>
                <a:ext cx="18000" cy="2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519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FAF830E-86F5-FBD7-4A0A-364A20D51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EA6D2D94-CF74-793B-73D4-9DDCA5FF1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70" y="1606530"/>
            <a:ext cx="8367375" cy="364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xmlns="" id="{99E71438-8589-C88E-A00E-262F480EC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254" y="1606530"/>
            <a:ext cx="1557228" cy="36449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02116E11-CBC2-4905-C861-71F2736DF7DF}"/>
              </a:ext>
            </a:extLst>
          </p:cNvPr>
          <p:cNvSpPr txBox="1"/>
          <p:nvPr/>
        </p:nvSpPr>
        <p:spPr>
          <a:xfrm>
            <a:off x="1298518" y="1264555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Outdoor unit specification catalogue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حبر 14">
                <a:extLst>
                  <a:ext uri="{FF2B5EF4-FFF2-40B4-BE49-F238E27FC236}">
                    <a16:creationId xmlns:a16="http://schemas.microsoft.com/office/drawing/2014/main" xmlns="" id="{767B0FC9-1442-0DC1-32C7-2AA423C11483}"/>
                  </a:ext>
                </a:extLst>
              </p14:cNvPr>
              <p14:cNvContentPartPr/>
              <p14:nvPr/>
            </p14:nvContentPartPr>
            <p14:xfrm>
              <a:off x="9497077" y="2512245"/>
              <a:ext cx="561240" cy="21600"/>
            </p14:xfrm>
          </p:contentPart>
        </mc:Choice>
        <mc:Fallback xmlns="">
          <p:pic>
            <p:nvPicPr>
              <p:cNvPr id="15" name="حبر 14">
                <a:extLst>
                  <a:ext uri="{FF2B5EF4-FFF2-40B4-BE49-F238E27FC236}">
                    <a16:creationId xmlns:a16="http://schemas.microsoft.com/office/drawing/2014/main" id="{767B0FC9-1442-0DC1-32C7-2AA423C1148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443437" y="2404245"/>
                <a:ext cx="66888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حبر 16">
                <a:extLst>
                  <a:ext uri="{FF2B5EF4-FFF2-40B4-BE49-F238E27FC236}">
                    <a16:creationId xmlns:a16="http://schemas.microsoft.com/office/drawing/2014/main" xmlns="" id="{04A128FA-3457-E2FC-FFF8-1B72BDD57DC2}"/>
                  </a:ext>
                </a:extLst>
              </p14:cNvPr>
              <p14:cNvContentPartPr/>
              <p14:nvPr/>
            </p14:nvContentPartPr>
            <p14:xfrm>
              <a:off x="5049277" y="2697645"/>
              <a:ext cx="497160" cy="360"/>
            </p14:xfrm>
          </p:contentPart>
        </mc:Choice>
        <mc:Fallback xmlns="">
          <p:pic>
            <p:nvPicPr>
              <p:cNvPr id="17" name="حبر 16">
                <a:extLst>
                  <a:ext uri="{FF2B5EF4-FFF2-40B4-BE49-F238E27FC236}">
                    <a16:creationId xmlns:a16="http://schemas.microsoft.com/office/drawing/2014/main" id="{04A128FA-3457-E2FC-FFF8-1B72BDD57DC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95277" y="2590005"/>
                <a:ext cx="6048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مربع نص 20">
            <a:extLst>
              <a:ext uri="{FF2B5EF4-FFF2-40B4-BE49-F238E27FC236}">
                <a16:creationId xmlns:a16="http://schemas.microsoft.com/office/drawing/2014/main" xmlns="" id="{CA9A5D2D-4093-7BA4-4FD8-681B9F831B81}"/>
              </a:ext>
            </a:extLst>
          </p:cNvPr>
          <p:cNvSpPr txBox="1"/>
          <p:nvPr/>
        </p:nvSpPr>
        <p:spPr>
          <a:xfrm>
            <a:off x="1757597" y="5593445"/>
            <a:ext cx="6093500" cy="973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Based on total cooling load we need two outdoor VRF unit with cooling capacity 106.5,61.5</a:t>
            </a:r>
          </a:p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Capacity cooling load required =61.5+106.5=218.5KW&gt;150kw</a:t>
            </a:r>
          </a:p>
        </p:txBody>
      </p:sp>
    </p:spTree>
    <p:extLst>
      <p:ext uri="{BB962C8B-B14F-4D97-AF65-F5344CB8AC3E}">
        <p14:creationId xmlns:p14="http://schemas.microsoft.com/office/powerpoint/2010/main" val="58409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3A38ECA7-A0E7-3053-C4B5-E9BDAF66E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053" y="161568"/>
            <a:ext cx="8911687" cy="1280890"/>
          </a:xfrm>
        </p:spPr>
        <p:txBody>
          <a:bodyPr>
            <a:norm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Indoor Unit</a:t>
            </a:r>
            <a:endParaRPr lang="en-US" sz="4400" dirty="0"/>
          </a:p>
        </p:txBody>
      </p:sp>
      <p:pic>
        <p:nvPicPr>
          <p:cNvPr id="10" name="عنصر نائب للمحتوى 9">
            <a:extLst>
              <a:ext uri="{FF2B5EF4-FFF2-40B4-BE49-F238E27FC236}">
                <a16:creationId xmlns:a16="http://schemas.microsoft.com/office/drawing/2014/main" xmlns="" id="{C5B59A2E-8B4D-55A3-764C-46F984BEC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685" y="1361897"/>
            <a:ext cx="7039023" cy="426810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حبر 3">
                <a:extLst>
                  <a:ext uri="{FF2B5EF4-FFF2-40B4-BE49-F238E27FC236}">
                    <a16:creationId xmlns:a16="http://schemas.microsoft.com/office/drawing/2014/main" xmlns="" id="{B2438234-AEDF-A8EF-9580-A0DCAB46C537}"/>
                  </a:ext>
                </a:extLst>
              </p14:cNvPr>
              <p14:cNvContentPartPr/>
              <p14:nvPr/>
            </p14:nvContentPartPr>
            <p14:xfrm>
              <a:off x="5035957" y="1123725"/>
              <a:ext cx="360" cy="360"/>
            </p14:xfrm>
          </p:contentPart>
        </mc:Choice>
        <mc:Fallback xmlns="">
          <p:pic>
            <p:nvPicPr>
              <p:cNvPr id="4" name="حبر 3">
                <a:extLst>
                  <a:ext uri="{FF2B5EF4-FFF2-40B4-BE49-F238E27FC236}">
                    <a16:creationId xmlns:a16="http://schemas.microsoft.com/office/drawing/2014/main" id="{B2438234-AEDF-A8EF-9580-A0DCAB46C53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27317" y="111508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حبر 4">
                <a:extLst>
                  <a:ext uri="{FF2B5EF4-FFF2-40B4-BE49-F238E27FC236}">
                    <a16:creationId xmlns:a16="http://schemas.microsoft.com/office/drawing/2014/main" xmlns="" id="{C53A5227-084A-0138-BF81-EC91FDFF6F8D}"/>
                  </a:ext>
                </a:extLst>
              </p14:cNvPr>
              <p14:cNvContentPartPr/>
              <p14:nvPr/>
            </p14:nvContentPartPr>
            <p14:xfrm>
              <a:off x="3777037" y="1123725"/>
              <a:ext cx="360" cy="360"/>
            </p14:xfrm>
          </p:contentPart>
        </mc:Choice>
        <mc:Fallback xmlns="">
          <p:pic>
            <p:nvPicPr>
              <p:cNvPr id="5" name="حبر 4">
                <a:extLst>
                  <a:ext uri="{FF2B5EF4-FFF2-40B4-BE49-F238E27FC236}">
                    <a16:creationId xmlns:a16="http://schemas.microsoft.com/office/drawing/2014/main" id="{C53A5227-084A-0138-BF81-EC91FDFF6F8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68397" y="111508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حبر 5">
                <a:extLst>
                  <a:ext uri="{FF2B5EF4-FFF2-40B4-BE49-F238E27FC236}">
                    <a16:creationId xmlns:a16="http://schemas.microsoft.com/office/drawing/2014/main" xmlns="" id="{EC6634DA-F894-EAC8-D946-6B88EB0FE22D}"/>
                  </a:ext>
                </a:extLst>
              </p14:cNvPr>
              <p14:cNvContentPartPr/>
              <p14:nvPr/>
            </p14:nvContentPartPr>
            <p14:xfrm>
              <a:off x="6079597" y="1780725"/>
              <a:ext cx="36000" cy="18360"/>
            </p14:xfrm>
          </p:contentPart>
        </mc:Choice>
        <mc:Fallback xmlns="">
          <p:pic>
            <p:nvPicPr>
              <p:cNvPr id="6" name="حبر 5">
                <a:extLst>
                  <a:ext uri="{FF2B5EF4-FFF2-40B4-BE49-F238E27FC236}">
                    <a16:creationId xmlns:a16="http://schemas.microsoft.com/office/drawing/2014/main" id="{EC6634DA-F894-EAC8-D946-6B88EB0FE2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70597" y="1772085"/>
                <a:ext cx="5364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0D1A25BB-6CEB-8D41-C4CD-0B9E3AE19919}"/>
              </a:ext>
            </a:extLst>
          </p:cNvPr>
          <p:cNvSpPr txBox="1"/>
          <p:nvPr/>
        </p:nvSpPr>
        <p:spPr>
          <a:xfrm>
            <a:off x="5411112" y="5630003"/>
            <a:ext cx="60935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</a:rPr>
              <a:t>Fan coil unit was combined with a duct and a diffuser used in the internal spaces where the Toshiba fan coil units were used (AP0724H-E, AP0274H-E) with the capacity flow rate 1320 m3 /h and 3600m3/</a:t>
            </a:r>
            <a:r>
              <a:rPr lang="en-US" dirty="0">
                <a:solidFill>
                  <a:prstClr val="black"/>
                </a:solidFill>
              </a:rPr>
              <a:t>h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xmlns="" id="{47BEFD49-328B-461F-DD95-F1E825FFC599}"/>
              </a:ext>
            </a:extLst>
          </p:cNvPr>
          <p:cNvSpPr txBox="1"/>
          <p:nvPr/>
        </p:nvSpPr>
        <p:spPr>
          <a:xfrm>
            <a:off x="1787578" y="927306"/>
            <a:ext cx="609350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Fan Coil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8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5C1AA45-9FC7-3193-EC67-9FDBE9C1F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704" y="1246759"/>
            <a:ext cx="9327688" cy="3383573"/>
          </a:xfrm>
          <a:prstGeom prst="rect">
            <a:avLst/>
          </a:prstGeom>
        </p:spPr>
      </p:pic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C6A9463-A378-68CF-C0B7-E61BA58D1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87" y="6170429"/>
            <a:ext cx="8915399" cy="340464"/>
          </a:xfrm>
        </p:spPr>
        <p:txBody>
          <a:bodyPr>
            <a:normAutofit fontScale="90000"/>
          </a:bodyPr>
          <a:lstStyle/>
          <a:p>
            <a:r>
              <a:rPr lang="en-US" sz="1800" b="1" dirty="0"/>
              <a:t>We use split unit in other floors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3A63AB2F-CC4D-C653-93C9-A23EB1EC9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5848" y="1870348"/>
            <a:ext cx="8915400" cy="394051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25D04D-3D6D-4F39-9B60-C7E803E67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5" y="380010"/>
            <a:ext cx="10058400" cy="6234546"/>
          </a:xfrm>
        </p:spPr>
        <p:txBody>
          <a:bodyPr>
            <a:normAutofit/>
          </a:bodyPr>
          <a:lstStyle/>
          <a:p>
            <a:pPr lvl="0" defTabSz="914400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A5A5A5"/>
              </a:buClr>
              <a:buSzTx/>
            </a:pPr>
            <a:r>
              <a:rPr lang="en-US" b="1" dirty="0">
                <a:solidFill>
                  <a:prstClr val="black"/>
                </a:solidFill>
                <a:ea typeface="+mn-ea"/>
                <a:cs typeface="+mn-cs"/>
              </a:rPr>
              <a:t>Architectural Aspect</a:t>
            </a:r>
            <a:br>
              <a:rPr lang="en-US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US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US" b="1" dirty="0">
                <a:solidFill>
                  <a:prstClr val="black"/>
                </a:solidFill>
                <a:ea typeface="+mn-ea"/>
                <a:cs typeface="+mn-cs"/>
              </a:rPr>
              <a:t>* </a:t>
            </a: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Information.</a:t>
            </a:r>
            <a:b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prstClr val="black"/>
                </a:solidFill>
                <a:ea typeface="+mn-ea"/>
                <a:cs typeface="+mn-cs"/>
              </a:rPr>
              <a:t>*  </a:t>
            </a: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Floors , Elevations and Sections.</a:t>
            </a:r>
            <a:b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> </a:t>
            </a:r>
            <a:endParaRPr lang="ar-SA" dirty="0"/>
          </a:p>
        </p:txBody>
      </p:sp>
      <p:pic>
        <p:nvPicPr>
          <p:cNvPr id="1026" name="Picture 2" descr="لا يتوفر وصف.">
            <a:extLst>
              <a:ext uri="{FF2B5EF4-FFF2-40B4-BE49-F238E27FC236}">
                <a16:creationId xmlns="" xmlns:a16="http://schemas.microsoft.com/office/drawing/2014/main" id="{6266638C-207B-4FF2-A513-8C5D4FA5B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938" y="2755076"/>
            <a:ext cx="4536374" cy="36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5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B20A3E7-B5F9-8267-AB74-C6E02A89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Selecting Diffuser: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xmlns="" id="{5DF45676-C0D2-0A38-FEBE-14FF9B471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xmlns="" id="{A509C9B1-6E23-11D6-139B-8C4B21F288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xmlns="" id="{380FB403-CF8B-9D8A-2EEC-564E12B776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xmlns="" id="{2ACB797E-E6B4-D004-5205-2A15F5EAE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31651" y="2635234"/>
            <a:ext cx="4338674" cy="335406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ar-S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Diffuser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calculation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ar-S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catalog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MultiPurposeHall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Vs= 1.88(m3/sec)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length room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14.5m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width room = 14m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N(diffuser) = 1.88/(225/1000) ≈ 9.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8FF2DC52-D62F-3B85-3019-95A97A860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894" y="1539158"/>
            <a:ext cx="6328757" cy="5136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423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CF8D2B3F-9EB9-FE05-754B-4366C1AB4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76601" y="4358390"/>
            <a:ext cx="8915399" cy="226278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xmlns="" id="{6D9477E8-8BC9-8251-6843-0267DA9F70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9712" y="536633"/>
            <a:ext cx="8915399" cy="1126283"/>
          </a:xfrm>
        </p:spPr>
        <p:txBody>
          <a:bodyPr/>
          <a:lstStyle/>
          <a:p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Basement floor</a:t>
            </a:r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584D4E29-ACCD-0C60-12B6-31630800F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35" y="1512488"/>
            <a:ext cx="6524406" cy="1916512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14FF2381-C9CE-89CF-566B-02667DEC0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812" y="4358390"/>
            <a:ext cx="6397053" cy="2132351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72C4E052-50D3-D451-6CB5-1630D6D60DAA}"/>
              </a:ext>
            </a:extLst>
          </p:cNvPr>
          <p:cNvSpPr txBox="1"/>
          <p:nvPr/>
        </p:nvSpPr>
        <p:spPr>
          <a:xfrm>
            <a:off x="5429812" y="4092933"/>
            <a:ext cx="6108492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Return design: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4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6779E16-3CC9-D22A-42CE-7C835A68D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3358" y="1460163"/>
            <a:ext cx="8911687" cy="1280890"/>
          </a:xfrm>
        </p:spPr>
        <p:txBody>
          <a:bodyPr>
            <a:normAutofit/>
          </a:bodyPr>
          <a:lstStyle/>
          <a:p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 Return duct design</a:t>
            </a:r>
            <a:endParaRPr lang="en-US" sz="2000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49CB14A0-042F-DF0F-8224-63234F151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9291" y="2456268"/>
            <a:ext cx="8915400" cy="3777622"/>
          </a:xfrm>
        </p:spPr>
        <p:txBody>
          <a:bodyPr/>
          <a:lstStyle/>
          <a:p>
            <a:pPr marL="8572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(main return ducts) are designed for each room (use assume velocity =5 m/s):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5" name="Picture 166">
            <a:extLst>
              <a:ext uri="{FF2B5EF4-FFF2-40B4-BE49-F238E27FC236}">
                <a16:creationId xmlns:a16="http://schemas.microsoft.com/office/drawing/2014/main" xmlns="" id="{13B43AAA-4FAF-EE4A-EB23-0B6CA56AC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269" y="3180115"/>
            <a:ext cx="6439863" cy="2329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92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9D9F8D7-AABA-C540-E451-FCD8C1F51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B5D3C777-538F-2930-E4FB-5A28B531D8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566" y="1264555"/>
            <a:ext cx="7428266" cy="4146894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6EFACBE2-E39B-7F97-363E-793181DEC69A}"/>
              </a:ext>
            </a:extLst>
          </p:cNvPr>
          <p:cNvSpPr txBox="1"/>
          <p:nvPr/>
        </p:nvSpPr>
        <p:spPr>
          <a:xfrm>
            <a:off x="1547734" y="5682562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</a:rPr>
              <a:t>Duct &amp; diffusers distribution in basement floor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07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05BB426-467D-3C07-072F-AB036AD37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809" y="5577110"/>
            <a:ext cx="8911687" cy="1280890"/>
          </a:xfrm>
        </p:spPr>
        <p:txBody>
          <a:bodyPr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Split unit  in ground floor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/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ABAC298D-C12D-5E46-662C-10A659AD0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56" y="1047137"/>
            <a:ext cx="6280794" cy="4041058"/>
          </a:xfr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085764AD-015E-3B10-179D-B2B20D474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841" y="2818019"/>
            <a:ext cx="5680159" cy="357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798F4CF9-2B96-A645-3B47-F39CBA4F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19104BD8-9EE6-AF21-0759-08E087985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298" y="1264555"/>
            <a:ext cx="5604702" cy="377825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A13CD753-B747-E4D0-20E8-08DD6CA54E0A}"/>
              </a:ext>
            </a:extLst>
          </p:cNvPr>
          <p:cNvSpPr txBox="1"/>
          <p:nvPr/>
        </p:nvSpPr>
        <p:spPr>
          <a:xfrm>
            <a:off x="950310" y="5184569"/>
            <a:ext cx="609845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</a:rPr>
              <a:t>Split unit  in first floor</a:t>
            </a:r>
            <a:r>
              <a:rPr lang="en-US" sz="1600" dirty="0">
                <a:solidFill>
                  <a:prstClr val="black"/>
                </a:solidFill>
              </a:rPr>
              <a:t>.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194" name="Picture 2" descr="لا يتوفر وصف.">
            <a:extLst>
              <a:ext uri="{FF2B5EF4-FFF2-40B4-BE49-F238E27FC236}">
                <a16:creationId xmlns:a16="http://schemas.microsoft.com/office/drawing/2014/main" xmlns="" id="{02420A95-1B72-A91F-3124-E203D7FCE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561" y="3481188"/>
            <a:ext cx="6098458" cy="311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7B71DAEC-9A70-112E-7C5D-9FFD38197242}"/>
              </a:ext>
            </a:extLst>
          </p:cNvPr>
          <p:cNvSpPr txBox="1"/>
          <p:nvPr/>
        </p:nvSpPr>
        <p:spPr>
          <a:xfrm>
            <a:off x="3586584" y="6280439"/>
            <a:ext cx="60984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</a:rPr>
              <a:t>Split unit  in second floor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9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D7B8BD45-8021-AAB3-2030-8C3911B2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74588C4F-79D9-1F0B-37EE-180B7FD92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992" y="4841822"/>
            <a:ext cx="3874619" cy="106939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Split unit  in roof floor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/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8A408464-0F47-53A8-2721-C10A752DD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70" y="1905000"/>
            <a:ext cx="6696422" cy="423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85D3B865-F578-79C6-AE62-7DC376B7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589" y="261946"/>
            <a:ext cx="8911687" cy="1280890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FIREFIGHTING SYSTEM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8400B191-CB06-50E3-9C3A-248DD0A0E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967" y="2473377"/>
            <a:ext cx="9930645" cy="3437845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extinguishers system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F7730E77-10A8-B5B8-4982-7B189904A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961" y="3183136"/>
            <a:ext cx="3237257" cy="2426418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C3655535-844B-8EF6-53B2-754C43B928FA}"/>
              </a:ext>
            </a:extLst>
          </p:cNvPr>
          <p:cNvSpPr txBox="1"/>
          <p:nvPr/>
        </p:nvSpPr>
        <p:spPr>
          <a:xfrm>
            <a:off x="5802069" y="2282654"/>
            <a:ext cx="6093500" cy="556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6410" algn="l" defTabSz="457200" rtl="0">
              <a:lnSpc>
                <a:spcPct val="107000"/>
              </a:lnSpc>
            </a:pP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8641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hose station: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2C02990C-6410-9A54-143A-3181E70780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069" y="2839345"/>
            <a:ext cx="3834765" cy="29178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01C8143E-B733-041C-1DBB-A1C9077A6002}"/>
              </a:ext>
            </a:extLst>
          </p:cNvPr>
          <p:cNvSpPr txBox="1"/>
          <p:nvPr/>
        </p:nvSpPr>
        <p:spPr>
          <a:xfrm>
            <a:off x="1989004" y="1642269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most common system used in the office building: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28331200-5DA0-9D20-7B16-849126EC76D9}"/>
              </a:ext>
            </a:extLst>
          </p:cNvPr>
          <p:cNvSpPr txBox="1"/>
          <p:nvPr/>
        </p:nvSpPr>
        <p:spPr>
          <a:xfrm>
            <a:off x="1255426" y="5804925"/>
            <a:ext cx="6138472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chosen type is dry powder chemical they can be used for class </a:t>
            </a:r>
            <a:r>
              <a:rPr lang="en-US" sz="14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A,class</a:t>
            </a: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 &amp;class c and electrical fire. </a:t>
            </a:r>
          </a:p>
        </p:txBody>
      </p:sp>
    </p:spTree>
    <p:extLst>
      <p:ext uri="{BB962C8B-B14F-4D97-AF65-F5344CB8AC3E}">
        <p14:creationId xmlns:p14="http://schemas.microsoft.com/office/powerpoint/2010/main" val="308059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271AD3F-2FA1-03C5-712B-87B1F0268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909" y="1283677"/>
            <a:ext cx="8911687" cy="128089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DETECTION AND NOTIFICATION SYSTEAM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xmlns="" id="{CE5F2217-4C14-BF4B-DC03-FDFBDAD24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815" y="2564567"/>
            <a:ext cx="3730874" cy="2527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92F00F2E-FCA1-2FFB-DE1F-6AEB7703CDC1}"/>
              </a:ext>
            </a:extLst>
          </p:cNvPr>
          <p:cNvSpPr txBox="1"/>
          <p:nvPr/>
        </p:nvSpPr>
        <p:spPr>
          <a:xfrm>
            <a:off x="1802568" y="5092524"/>
            <a:ext cx="19449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 fire alarm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xmlns="" id="{6FC9CD60-4934-0015-C8CC-42341E7B5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603" y="2734435"/>
            <a:ext cx="3184100" cy="220716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xmlns="" id="{29BFAB36-C825-9B6D-39DE-427F5707A3DE}"/>
              </a:ext>
            </a:extLst>
          </p:cNvPr>
          <p:cNvSpPr txBox="1"/>
          <p:nvPr/>
        </p:nvSpPr>
        <p:spPr>
          <a:xfrm>
            <a:off x="5188595" y="5097163"/>
            <a:ext cx="2139845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smock detector</a:t>
            </a: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xmlns="" id="{0B171291-70E4-A7E6-B8D7-52311BC214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05" y="2885356"/>
            <a:ext cx="2825766" cy="220716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xmlns="" id="{5FB14B0E-13CE-B437-6062-B3294E9C1103}"/>
              </a:ext>
            </a:extLst>
          </p:cNvPr>
          <p:cNvSpPr txBox="1"/>
          <p:nvPr/>
        </p:nvSpPr>
        <p:spPr>
          <a:xfrm>
            <a:off x="8858811" y="5104795"/>
            <a:ext cx="195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 detector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FE606DE-BA2C-92FF-78B0-810850CC8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849" y="946778"/>
            <a:ext cx="9750763" cy="7699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EMERGENCY STAIR</a:t>
            </a: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3B0D9ABE-E461-C134-A373-FE1B844D5D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194" y="2900977"/>
            <a:ext cx="6426780" cy="35548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551B04DA-F4FB-ECCC-C6F3-5EEAE628AF4E}"/>
              </a:ext>
            </a:extLst>
          </p:cNvPr>
          <p:cNvSpPr txBox="1"/>
          <p:nvPr/>
        </p:nvSpPr>
        <p:spPr>
          <a:xfrm>
            <a:off x="708286" y="2385619"/>
            <a:ext cx="6093500" cy="31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 defTabSz="457200" rtl="0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following figure shows the emergency stair: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4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4A7CB6-4B6E-4AA0-8ECB-E674AD48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686" y="624110"/>
            <a:ext cx="9524010" cy="6233890"/>
          </a:xfrm>
        </p:spPr>
        <p:txBody>
          <a:bodyPr/>
          <a:lstStyle/>
          <a:p>
            <a: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  <a:br>
              <a:rPr lang="en-US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/>
                <a:ea typeface="Calibri"/>
              </a:rPr>
              <a:t>Building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story.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/>
                <a:ea typeface="Calibri"/>
              </a:rPr>
              <a:t>Total area equals to7007 m2.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E779A5E-D40A-49A8-8CBE-1E7B95988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807" y="2743200"/>
            <a:ext cx="4086123" cy="391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0B00B6F-7A32-4F73-94C3-F1FB9811C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222" y="2743200"/>
            <a:ext cx="3396343" cy="391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9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23B4502-39D0-AECB-B943-519C5A6AE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4066" y="1418589"/>
            <a:ext cx="8701451" cy="330163"/>
          </a:xfrm>
        </p:spPr>
        <p:txBody>
          <a:bodyPr>
            <a:normAutofit fontScale="90000"/>
          </a:bodyPr>
          <a:lstStyle/>
          <a:p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Emergency sign and lighting design</a:t>
            </a:r>
            <a:endParaRPr lang="en-US" sz="5400" dirty="0"/>
          </a:p>
        </p:txBody>
      </p:sp>
      <p:pic>
        <p:nvPicPr>
          <p:cNvPr id="6" name="صورة 5" descr="See the source image">
            <a:extLst>
              <a:ext uri="{FF2B5EF4-FFF2-40B4-BE49-F238E27FC236}">
                <a16:creationId xmlns:a16="http://schemas.microsoft.com/office/drawing/2014/main" xmlns="" id="{14CF38A4-49CC-8097-8F59-2E7B8FC0C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3" y="2294745"/>
            <a:ext cx="3973517" cy="2696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عنصر نائب للمحتوى 6" descr="See the source image">
            <a:extLst>
              <a:ext uri="{FF2B5EF4-FFF2-40B4-BE49-F238E27FC236}">
                <a16:creationId xmlns:a16="http://schemas.microsoft.com/office/drawing/2014/main" xmlns="" id="{9431FED7-F6A6-3B5F-2D4B-1C3D222452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26" y="2516447"/>
            <a:ext cx="3074884" cy="30748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1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CF52452-7202-1260-C37B-AC48A8AAF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397" y="946778"/>
            <a:ext cx="8911687" cy="650054"/>
          </a:xfrm>
        </p:spPr>
        <p:txBody>
          <a:bodyPr>
            <a:normAutofit fontScale="90000"/>
          </a:bodyPr>
          <a:lstStyle/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Emergency Lighting: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90021DDC-884B-A61C-094F-4379EF1AE189}"/>
              </a:ext>
            </a:extLst>
          </p:cNvPr>
          <p:cNvSpPr txBox="1"/>
          <p:nvPr/>
        </p:nvSpPr>
        <p:spPr>
          <a:xfrm>
            <a:off x="953412" y="1680550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figure bellow show type of emergency lighting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305B9A98-5942-E437-ECC3-BD46BF01387F}"/>
              </a:ext>
            </a:extLst>
          </p:cNvPr>
          <p:cNvSpPr txBox="1"/>
          <p:nvPr/>
        </p:nvSpPr>
        <p:spPr>
          <a:xfrm>
            <a:off x="953412" y="2211098"/>
            <a:ext cx="609350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VISOR LED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xmlns="" id="{F15D8F2B-8F06-48D9-DEEB-F07EEC43F8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12" y="2623251"/>
            <a:ext cx="3482141" cy="1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3CB3AE17-3557-1CA6-3724-DA49FC71A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446" y="891208"/>
            <a:ext cx="439674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96200736-98CA-FE4F-45F2-C654E02848C3}"/>
              </a:ext>
            </a:extLst>
          </p:cNvPr>
          <p:cNvSpPr txBox="1"/>
          <p:nvPr/>
        </p:nvSpPr>
        <p:spPr>
          <a:xfrm>
            <a:off x="7225446" y="4080117"/>
            <a:ext cx="6093500" cy="34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 defTabSz="457200" rtl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use EM12 corridor 0B LED2S EL3 WH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xmlns="" id="{C302C7C4-5EBD-5D8C-1C7F-948093B84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469" y="4061026"/>
            <a:ext cx="2864977" cy="279697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مربع نص 13">
            <a:extLst>
              <a:ext uri="{FF2B5EF4-FFF2-40B4-BE49-F238E27FC236}">
                <a16:creationId xmlns:a16="http://schemas.microsoft.com/office/drawing/2014/main" xmlns="" id="{48E728DB-C2FA-C2FA-1595-47501C41EA8D}"/>
              </a:ext>
            </a:extLst>
          </p:cNvPr>
          <p:cNvSpPr txBox="1"/>
          <p:nvPr/>
        </p:nvSpPr>
        <p:spPr>
          <a:xfrm>
            <a:off x="7300939" y="6488668"/>
            <a:ext cx="6663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Emergency rout sign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6CAEE877-0511-CD6A-993B-4D5E2AE73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Egress Route</a:t>
            </a: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284041C4-D20E-273E-9D16-CBF8FC63E4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7013" y="1405952"/>
            <a:ext cx="7178249" cy="4046095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47F9A1BA-D02C-5341-AFCE-CBADE28845E1}"/>
              </a:ext>
            </a:extLst>
          </p:cNvPr>
          <p:cNvSpPr txBox="1"/>
          <p:nvPr/>
        </p:nvSpPr>
        <p:spPr>
          <a:xfrm>
            <a:off x="678305" y="5815839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 defTabSz="457200" rtl="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Egress route for basement floor</a:t>
            </a:r>
          </a:p>
        </p:txBody>
      </p:sp>
    </p:spTree>
    <p:extLst>
      <p:ext uri="{BB962C8B-B14F-4D97-AF65-F5344CB8AC3E}">
        <p14:creationId xmlns:p14="http://schemas.microsoft.com/office/powerpoint/2010/main" val="2438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519F5EEC-26D4-C72C-9106-4837CE55E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901F9540-DD68-DEEE-E5DB-DD63619AA7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0859" y="3110950"/>
            <a:ext cx="5747199" cy="3684102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E1579FAF-52F7-5A71-FE27-FFE1CA9D7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89" y="1264555"/>
            <a:ext cx="5623470" cy="3984342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598E922F-9E1B-6F80-2F1C-FBD3A934FB76}"/>
              </a:ext>
            </a:extLst>
          </p:cNvPr>
          <p:cNvSpPr txBox="1"/>
          <p:nvPr/>
        </p:nvSpPr>
        <p:spPr>
          <a:xfrm>
            <a:off x="2834392" y="6049224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Egress route for ground  floor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9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FE959FE-CD53-E579-05C7-56DD3EC62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4C9F7569-A6BE-3B38-B664-32A7D87E3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1719622"/>
            <a:ext cx="8198333" cy="4327603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22C6BF13-A930-3381-E2A2-4B28BC91A06F}"/>
              </a:ext>
            </a:extLst>
          </p:cNvPr>
          <p:cNvSpPr txBox="1"/>
          <p:nvPr/>
        </p:nvSpPr>
        <p:spPr>
          <a:xfrm>
            <a:off x="3301584" y="6047225"/>
            <a:ext cx="6093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Egress route for first floor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50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44743DD-F998-50EE-68F1-A678EF893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977" y="5346011"/>
            <a:ext cx="8911687" cy="1280890"/>
          </a:xfrm>
        </p:spPr>
        <p:txBody>
          <a:bodyPr/>
          <a:lstStyle/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Egress route for </a:t>
            </a:r>
            <a:r>
              <a:rPr 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  <a:ea typeface="+mn-ea"/>
                <a:cs typeface="+mn-cs"/>
              </a:rPr>
              <a:t>second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floor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21200C4F-82D0-785C-4E88-84C7FFFCCC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977" y="664563"/>
            <a:ext cx="7450112" cy="44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F7395545-3E9E-D96C-4B98-3D583B431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788" y="1141488"/>
            <a:ext cx="4647324" cy="12808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A874D6A1-A98F-CB98-5BBD-19DA0528E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12483" y="4160280"/>
            <a:ext cx="5621311" cy="812419"/>
          </a:xfrm>
        </p:spPr>
        <p:txBody>
          <a:bodyPr/>
          <a:lstStyle/>
          <a:p>
            <a:pPr algn="ctr"/>
            <a:r>
              <a:rPr lang="en-US" b="1" dirty="0"/>
              <a:t>Egress route for third  floor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1A2010F2-89FA-33D8-A497-EACDB92DB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33" y="78892"/>
            <a:ext cx="6407119" cy="3863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A2F29FDD-7979-CBC8-85FF-4CC0C21D2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849" y="3105938"/>
            <a:ext cx="6223604" cy="3752062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D45DA92E-0AFE-BFAA-5B56-A2E596D19D5C}"/>
              </a:ext>
            </a:extLst>
          </p:cNvPr>
          <p:cNvSpPr txBox="1"/>
          <p:nvPr/>
        </p:nvSpPr>
        <p:spPr>
          <a:xfrm>
            <a:off x="1259174" y="6291084"/>
            <a:ext cx="6475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 defTabSz="457200" rtl="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  <a:defRPr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Egress route for fourth floor</a:t>
            </a:r>
          </a:p>
        </p:txBody>
      </p:sp>
    </p:spTree>
    <p:extLst>
      <p:ext uri="{BB962C8B-B14F-4D97-AF65-F5344CB8AC3E}">
        <p14:creationId xmlns:p14="http://schemas.microsoft.com/office/powerpoint/2010/main" val="18229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48DB64CF-BE78-F3F5-E154-B12679AB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836" y="5286916"/>
            <a:ext cx="8911687" cy="640445"/>
          </a:xfrm>
        </p:spPr>
        <p:txBody>
          <a:bodyPr>
            <a:normAutofit fontScale="90000"/>
          </a:bodyPr>
          <a:lstStyle/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Egress route for roof floor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xmlns="" id="{0A6F3C29-B9C0-7BBB-8DEB-CB460AF8FE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6989" y="930639"/>
            <a:ext cx="7237089" cy="411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29E07DA-046B-2397-2CC9-962E9E142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677" y="729042"/>
            <a:ext cx="8911687" cy="128089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082CE694-C714-430F-75F2-0258545EA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1272" y="2995744"/>
            <a:ext cx="5956092" cy="3515469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AA0CAEFE-B662-E3F6-A5B2-BD5BA189C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38" y="0"/>
            <a:ext cx="6391274" cy="4005927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68F30EEC-2622-CD21-333B-E9F4DB582A08}"/>
              </a:ext>
            </a:extLst>
          </p:cNvPr>
          <p:cNvSpPr txBox="1"/>
          <p:nvPr/>
        </p:nvSpPr>
        <p:spPr>
          <a:xfrm>
            <a:off x="1217952" y="4005927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/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protection system for ground floor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CDE6BA99-E3BF-B12B-F58A-4F087846F557}"/>
              </a:ext>
            </a:extLst>
          </p:cNvPr>
          <p:cNvSpPr txBox="1"/>
          <p:nvPr/>
        </p:nvSpPr>
        <p:spPr>
          <a:xfrm>
            <a:off x="2725677" y="6341936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protection system for 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basment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floor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E19402DB-41FE-D2B6-EA1B-56B491313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xmlns="" id="{5EDDF8F9-C50D-D785-808A-5C46AF041A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990" y="364761"/>
            <a:ext cx="6170508" cy="3778250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F06B5CDB-232D-EC2E-EEBF-FE48D039D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492" y="3083485"/>
            <a:ext cx="5791200" cy="3739031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xmlns="" id="{E9461CEE-B0C9-5493-769A-A0D4953D3CC5}"/>
              </a:ext>
            </a:extLst>
          </p:cNvPr>
          <p:cNvSpPr txBox="1"/>
          <p:nvPr/>
        </p:nvSpPr>
        <p:spPr>
          <a:xfrm>
            <a:off x="738266" y="4143011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protection system for first floor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xmlns="" id="{9BE478CA-7780-4695-CEBE-83970E0346FD}"/>
              </a:ext>
            </a:extLst>
          </p:cNvPr>
          <p:cNvSpPr txBox="1"/>
          <p:nvPr/>
        </p:nvSpPr>
        <p:spPr>
          <a:xfrm>
            <a:off x="2592925" y="6154685"/>
            <a:ext cx="6093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457200" rtl="0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Fire protection system for second floor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7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1_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41858</TotalTime>
  <Words>2778</Words>
  <Application>Microsoft Office PowerPoint</Application>
  <PresentationFormat>ملء الشاشة</PresentationFormat>
  <Paragraphs>1159</Paragraphs>
  <Slides>124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124</vt:i4>
      </vt:variant>
    </vt:vector>
  </HeadingPairs>
  <TitlesOfParts>
    <vt:vector size="139" baseType="lpstr">
      <vt:lpstr>SimSun</vt:lpstr>
      <vt:lpstr>Arial</vt:lpstr>
      <vt:lpstr>Calibri</vt:lpstr>
      <vt:lpstr>Cambria Math</vt:lpstr>
      <vt:lpstr>Century Gothic</vt:lpstr>
      <vt:lpstr>Courier New</vt:lpstr>
      <vt:lpstr>Symbol</vt:lpstr>
      <vt:lpstr>Tahoma</vt:lpstr>
      <vt:lpstr>Times New Roman</vt:lpstr>
      <vt:lpstr>TimesNewRomanPSMT</vt:lpstr>
      <vt:lpstr>Wingdings</vt:lpstr>
      <vt:lpstr>Wingdings 3</vt:lpstr>
      <vt:lpstr>幼圆</vt:lpstr>
      <vt:lpstr>ربطة</vt:lpstr>
      <vt:lpstr>1_ربطة</vt:lpstr>
      <vt:lpstr>An-Najah National University Redesign of The Administrative Building of Hisham Hadid</vt:lpstr>
      <vt:lpstr>Contents: 1. Introduction 2. Site Analysis 3. Architectural design  4. Structural Design 5. Environmental Design 6.Mechanical Design 7.Electrical Design 8.Safety Design  9. Cost Estimation</vt:lpstr>
      <vt:lpstr>Introduction  *In this project, an integrated building  design was created that keeps pace with the development of the times and meets basic needs.  </vt:lpstr>
      <vt:lpstr>   Site Analysis our building is located in Albalou near Police station in Ramallah.      Areas Area of land which the building is built on equals to (1153) m². Figure(1):location of Hisham Hadid building.      </vt:lpstr>
      <vt:lpstr>Site Analysis Temperature   The average maximum temperature in the last year is 30 °C and  minimum temperature is 12°C. Figure(2): Annual temperature for Ramallah city in 2021.    </vt:lpstr>
      <vt:lpstr>Wind speed and its direction     Wind speed at Ramallah in general is southwest with annual mean speed 18.6 Kmph in last year. Figure(3)Annual wind speed for Ramallah city in 2021.  </vt:lpstr>
      <vt:lpstr>Rainfall       The wettest month (with the highest rainfall) is February  (63.2mm). Figure(4): Annual rainfall for Ramallah city in 2021. </vt:lpstr>
      <vt:lpstr>Architectural Aspect  * General Information.  *  Floors , Elevations and Sections.    </vt:lpstr>
      <vt:lpstr>General Information The Building includes eleven story. Total area equals to7007 m2. </vt:lpstr>
      <vt:lpstr>Basement    The improvement is make the ramp works according to the  standards. Figure 5: Basement floor plan  </vt:lpstr>
      <vt:lpstr>Architectural Aspect First basement Figure 6: first Basement floor plan </vt:lpstr>
      <vt:lpstr>Ground floor Figure 7: ground floor plan </vt:lpstr>
      <vt:lpstr>First floor Figure 8: first  floor plan   </vt:lpstr>
      <vt:lpstr>Offices floor  From the second to the fourth floor, the same division of floors. Figure 9: office floor plan </vt:lpstr>
      <vt:lpstr>Sections After Re-design Figure10 : sections  </vt:lpstr>
      <vt:lpstr>Elevations After Re-design Figure : elevations </vt:lpstr>
      <vt:lpstr>4. Structural Analysis</vt:lpstr>
      <vt:lpstr>Assumptions:</vt:lpstr>
      <vt:lpstr>Loads:</vt:lpstr>
      <vt:lpstr>Design: </vt:lpstr>
      <vt:lpstr>ETABS Structural Model:</vt:lpstr>
      <vt:lpstr>ETABS Checks</vt:lpstr>
      <vt:lpstr>Compatibility Check:</vt:lpstr>
      <vt:lpstr>* Equilibrium check:</vt:lpstr>
      <vt:lpstr>Period check </vt:lpstr>
      <vt:lpstr>Mass participation check               sum y = 93% sum x = 95% both are more than 90%</vt:lpstr>
      <vt:lpstr>Base reaction check </vt:lpstr>
      <vt:lpstr>Drift check </vt:lpstr>
      <vt:lpstr>Column-beam-slab layout</vt:lpstr>
      <vt:lpstr>Column C1 detailing</vt:lpstr>
      <vt:lpstr>Beams design</vt:lpstr>
      <vt:lpstr>Shear wall design</vt:lpstr>
      <vt:lpstr>Footing Design</vt:lpstr>
      <vt:lpstr>Environmental analysis and Design. </vt:lpstr>
      <vt:lpstr>Environmental analysis and Design  This section provides full details and analysis of Environmental Simulation and Design, including topics shown </vt:lpstr>
      <vt:lpstr>عرض تقديمي في PowerPoint</vt:lpstr>
      <vt:lpstr>عرض تقديمي في PowerPoint</vt:lpstr>
      <vt:lpstr>عرض تقديمي في PowerPoint</vt:lpstr>
      <vt:lpstr>Sun path analysis: </vt:lpstr>
      <vt:lpstr>عرض تقديمي في PowerPoint</vt:lpstr>
      <vt:lpstr>عرض تقديمي في PowerPoint</vt:lpstr>
      <vt:lpstr>Daylight analysis: </vt:lpstr>
      <vt:lpstr>Passive design used to improve daylight factor inside the building Using of horizontal louvers On all facades: </vt:lpstr>
      <vt:lpstr>Daylight analysis after trewas done by using design builder, and the following results were obtained: </vt:lpstr>
      <vt:lpstr>عرض تقديمي في PowerPoint</vt:lpstr>
      <vt:lpstr>عرض تقديمي في PowerPoint</vt:lpstr>
      <vt:lpstr>Energy Conservation measure(ECM) </vt:lpstr>
      <vt:lpstr>Material used in office building constructions: </vt:lpstr>
      <vt:lpstr>عرض تقديمي في PowerPoint</vt:lpstr>
      <vt:lpstr>Internal wall layers: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Acoustical design  </vt:lpstr>
      <vt:lpstr>4.Shops</vt:lpstr>
      <vt:lpstr>Literature review: </vt:lpstr>
      <vt:lpstr>Reverberation time </vt:lpstr>
      <vt:lpstr>Design</vt:lpstr>
      <vt:lpstr>عرض تقديمي في PowerPoint</vt:lpstr>
      <vt:lpstr>عرض تقديمي في PowerPoint</vt:lpstr>
      <vt:lpstr>عرض تقديمي في PowerPoint</vt:lpstr>
      <vt:lpstr>Surface mount speaker design</vt:lpstr>
      <vt:lpstr>reverbertation time  design </vt:lpstr>
      <vt:lpstr>Meeting room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HVAC System Design</vt:lpstr>
      <vt:lpstr>عرض تقديمي في PowerPoint</vt:lpstr>
      <vt:lpstr>Indoor Unit</vt:lpstr>
      <vt:lpstr>We use split unit in other floors</vt:lpstr>
      <vt:lpstr>Selecting Diffuser: </vt:lpstr>
      <vt:lpstr>عرض تقديمي في PowerPoint</vt:lpstr>
      <vt:lpstr>Main Return duct design</vt:lpstr>
      <vt:lpstr>عرض تقديمي في PowerPoint</vt:lpstr>
      <vt:lpstr>Split unit  in ground floor. </vt:lpstr>
      <vt:lpstr>عرض تقديمي في PowerPoint</vt:lpstr>
      <vt:lpstr>عرض تقديمي في PowerPoint</vt:lpstr>
      <vt:lpstr>  FIREFIGHTING SYSTEM </vt:lpstr>
      <vt:lpstr>DETECTION AND NOTIFICATION SYSTEAM </vt:lpstr>
      <vt:lpstr>EMERGENCY STAIR </vt:lpstr>
      <vt:lpstr>Emergency sign and lighting design</vt:lpstr>
      <vt:lpstr>Emergency Lighting: </vt:lpstr>
      <vt:lpstr>Egress Route</vt:lpstr>
      <vt:lpstr>عرض تقديمي في PowerPoint</vt:lpstr>
      <vt:lpstr>عرض تقديمي في PowerPoint</vt:lpstr>
      <vt:lpstr>Egress route for second floor </vt:lpstr>
      <vt:lpstr>عرض تقديمي في PowerPoint</vt:lpstr>
      <vt:lpstr>Egress route for roof floor </vt:lpstr>
      <vt:lpstr>عرض تقديمي في PowerPoint</vt:lpstr>
      <vt:lpstr>عرض تقديمي في PowerPoint</vt:lpstr>
      <vt:lpstr>عرض تقديمي في PowerPoint</vt:lpstr>
      <vt:lpstr>Electrical Design DIALux program was used to design lighting system Some of spaces in the building  Figure : Mayor room                                                                    Figure : Meeting room                                     </vt:lpstr>
      <vt:lpstr> Figure : Malty purpose hall                                     Figure : clothing's shop</vt:lpstr>
      <vt:lpstr>عرض تقديمي في PowerPoint</vt:lpstr>
      <vt:lpstr>Electrical Design</vt:lpstr>
      <vt:lpstr>The allowable voltage drops in the wire= (3-5) % × 220V   Table 1: Check for Drop voltage for each floor</vt:lpstr>
      <vt:lpstr> </vt:lpstr>
      <vt:lpstr>       </vt:lpstr>
      <vt:lpstr>عرض تقديمي في PowerPoint</vt:lpstr>
      <vt:lpstr> </vt:lpstr>
      <vt:lpstr>  Circuit breaker and distribution board</vt:lpstr>
      <vt:lpstr>    </vt:lpstr>
      <vt:lpstr>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Mechanical design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Total cost of building (NIS)=9599000 Total cost of building (NIS/m2)=1370  Table : Summary of cost estimation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Redesign of The Administrative Building of Hisham Hadid</dc:title>
  <dc:creator>Yara Abubaker</dc:creator>
  <cp:lastModifiedBy>Yara Abubaker</cp:lastModifiedBy>
  <cp:revision>40</cp:revision>
  <dcterms:created xsi:type="dcterms:W3CDTF">2022-01-14T20:40:14Z</dcterms:created>
  <dcterms:modified xsi:type="dcterms:W3CDTF">2022-06-27T19:54:04Z</dcterms:modified>
</cp:coreProperties>
</file>